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sldIdLst>
    <p:sldId id="306" r:id="rId3"/>
    <p:sldId id="368" r:id="rId4"/>
    <p:sldId id="369" r:id="rId5"/>
    <p:sldId id="370" r:id="rId6"/>
    <p:sldId id="318" r:id="rId7"/>
    <p:sldId id="321" r:id="rId8"/>
    <p:sldId id="324" r:id="rId9"/>
    <p:sldId id="320" r:id="rId10"/>
    <p:sldId id="323" r:id="rId11"/>
    <p:sldId id="371" r:id="rId12"/>
    <p:sldId id="325" r:id="rId13"/>
    <p:sldId id="326" r:id="rId14"/>
    <p:sldId id="327" r:id="rId15"/>
    <p:sldId id="329" r:id="rId16"/>
    <p:sldId id="328" r:id="rId17"/>
    <p:sldId id="331" r:id="rId18"/>
    <p:sldId id="330" r:id="rId19"/>
    <p:sldId id="333" r:id="rId20"/>
    <p:sldId id="372" r:id="rId21"/>
    <p:sldId id="334" r:id="rId22"/>
    <p:sldId id="373" r:id="rId23"/>
    <p:sldId id="335" r:id="rId24"/>
    <p:sldId id="336" r:id="rId25"/>
    <p:sldId id="374" r:id="rId26"/>
    <p:sldId id="337" r:id="rId27"/>
    <p:sldId id="375" r:id="rId28"/>
    <p:sldId id="338" r:id="rId29"/>
    <p:sldId id="332" r:id="rId30"/>
    <p:sldId id="339" r:id="rId31"/>
    <p:sldId id="302" r:id="rId32"/>
    <p:sldId id="340" r:id="rId33"/>
    <p:sldId id="341" r:id="rId34"/>
    <p:sldId id="342" r:id="rId35"/>
    <p:sldId id="343" r:id="rId36"/>
    <p:sldId id="344" r:id="rId37"/>
    <p:sldId id="345" r:id="rId38"/>
    <p:sldId id="356" r:id="rId39"/>
    <p:sldId id="357" r:id="rId40"/>
    <p:sldId id="358" r:id="rId41"/>
    <p:sldId id="360" r:id="rId42"/>
    <p:sldId id="362" r:id="rId43"/>
    <p:sldId id="363" r:id="rId44"/>
    <p:sldId id="364" r:id="rId45"/>
    <p:sldId id="365" r:id="rId46"/>
    <p:sldId id="308" r:id="rId47"/>
    <p:sldId id="274" r:id="rId48"/>
  </p:sldIdLst>
  <p:sldSz cx="12192000" cy="6858000"/>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0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B673"/>
    <a:srgbClr val="C62533"/>
    <a:srgbClr val="AE8E45"/>
    <a:srgbClr val="844D35"/>
    <a:srgbClr val="615B98"/>
    <a:srgbClr val="9B1D23"/>
    <a:srgbClr val="B02027"/>
    <a:srgbClr val="922E31"/>
    <a:srgbClr val="A42A2F"/>
    <a:srgbClr val="BD2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74"/>
  </p:normalViewPr>
  <p:slideViewPr>
    <p:cSldViewPr snapToGrid="0" snapToObjects="1" showGuides="1">
      <p:cViewPr varScale="1">
        <p:scale>
          <a:sx n="110" d="100"/>
          <a:sy n="110" d="100"/>
        </p:scale>
        <p:origin x="522" y="90"/>
      </p:cViewPr>
      <p:guideLst>
        <p:guide orient="horz" pos="2160"/>
        <p:guide pos="390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87C1CE3A-8381-7346-9817-75918C3C0922}" type="datetimeFigureOut">
              <a:rPr kumimoji="1" lang="zh-CN" altLang="en-US" smtClean="0"/>
              <a:t>2023/4/12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C1CE3A-8381-7346-9817-75918C3C0922}" type="datetimeFigureOut">
              <a:rPr kumimoji="1" lang="zh-CN" altLang="en-US" smtClean="0"/>
              <a:t>2023/4/12</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C1CE3A-8381-7346-9817-75918C3C0922}" type="datetimeFigureOut">
              <a:rPr kumimoji="1" lang="zh-CN" altLang="en-US" smtClean="0"/>
              <a:t>2023/4/12</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3"/>
          <a:srcRect l="2474" t="299" r="861" b="418"/>
          <a:stretch>
            <a:fillRect/>
          </a:stretch>
        </p:blipFill>
        <p:spPr>
          <a:xfrm>
            <a:off x="6097372" y="1300110"/>
            <a:ext cx="6094628" cy="5429154"/>
          </a:xfrm>
          <a:custGeom>
            <a:avLst/>
            <a:gdLst>
              <a:gd name="connsiteX0" fmla="*/ 0 w 8209935"/>
              <a:gd name="connsiteY0" fmla="*/ 0 h 5509771"/>
              <a:gd name="connsiteX1" fmla="*/ 8209935 w 8209935"/>
              <a:gd name="connsiteY1" fmla="*/ 0 h 5509771"/>
              <a:gd name="connsiteX2" fmla="*/ 8209935 w 8209935"/>
              <a:gd name="connsiteY2" fmla="*/ 5509771 h 5509771"/>
              <a:gd name="connsiteX3" fmla="*/ 0 w 8209935"/>
              <a:gd name="connsiteY3" fmla="*/ 5509771 h 5509771"/>
            </a:gdLst>
            <a:ahLst/>
            <a:cxnLst>
              <a:cxn ang="0">
                <a:pos x="connsiteX0" y="connsiteY0"/>
              </a:cxn>
              <a:cxn ang="0">
                <a:pos x="connsiteX1" y="connsiteY1"/>
              </a:cxn>
              <a:cxn ang="0">
                <a:pos x="connsiteX2" y="connsiteY2"/>
              </a:cxn>
              <a:cxn ang="0">
                <a:pos x="connsiteX3" y="connsiteY3"/>
              </a:cxn>
            </a:cxnLst>
            <a:rect l="l" t="t" r="r" b="b"/>
            <a:pathLst>
              <a:path w="8209935" h="5509771">
                <a:moveTo>
                  <a:pt x="0" y="0"/>
                </a:moveTo>
                <a:lnTo>
                  <a:pt x="8209935" y="0"/>
                </a:lnTo>
                <a:lnTo>
                  <a:pt x="8209935" y="5509771"/>
                </a:lnTo>
                <a:lnTo>
                  <a:pt x="0" y="5509771"/>
                </a:lnTo>
                <a:close/>
              </a:path>
            </a:pathLst>
          </a:custGeom>
        </p:spPr>
      </p:pic>
      <p:sp>
        <p:nvSpPr>
          <p:cNvPr id="10" name="文本框 9"/>
          <p:cNvSpPr txBox="1"/>
          <p:nvPr/>
        </p:nvSpPr>
        <p:spPr>
          <a:xfrm>
            <a:off x="2515528" y="1784371"/>
            <a:ext cx="954107" cy="1938992"/>
          </a:xfrm>
          <a:prstGeom prst="rect">
            <a:avLst/>
          </a:prstGeom>
          <a:noFill/>
        </p:spPr>
        <p:txBody>
          <a:bodyPr wrap="none" rtlCol="0">
            <a:spAutoFit/>
          </a:bodyPr>
          <a:lstStyle/>
          <a:p>
            <a:r>
              <a:rPr lang="en-US" altLang="zh-CN" sz="12000" b="1" dirty="0">
                <a:solidFill>
                  <a:srgbClr val="C00000"/>
                </a:solidFill>
                <a:latin typeface="Times New Roman" panose="02020603050405020304" pitchFamily="18" charset="0"/>
                <a:cs typeface="Times New Roman" panose="02020603050405020304" pitchFamily="18" charset="0"/>
              </a:rPr>
              <a:t>1</a:t>
            </a:r>
            <a:endParaRPr lang="en-GB" altLang="zh-CN" sz="12000" b="1" dirty="0">
              <a:solidFill>
                <a:srgbClr val="C0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2626936" y="3359367"/>
            <a:ext cx="867545" cy="461665"/>
          </a:xfrm>
          <a:prstGeom prst="rect">
            <a:avLst/>
          </a:prstGeom>
          <a:noFill/>
        </p:spPr>
        <p:txBody>
          <a:bodyPr wrap="none" rtlCol="0">
            <a:spAutoFit/>
          </a:bodyPr>
          <a:lstStyle/>
          <a:p>
            <a:r>
              <a:rPr lang="en-GB" altLang="zh-CN" sz="2400" dirty="0" smtClean="0">
                <a:solidFill>
                  <a:srgbClr val="C00000"/>
                </a:solidFill>
                <a:latin typeface="Times New Roman" panose="02020603050405020304" pitchFamily="18" charset="0"/>
                <a:cs typeface="Times New Roman" panose="02020603050405020304" pitchFamily="18" charset="0"/>
              </a:rPr>
              <a:t>Unit</a:t>
            </a:r>
            <a:r>
              <a:rPr lang="fr-CA" altLang="zh-CN" sz="2400" dirty="0" smtClean="0">
                <a:solidFill>
                  <a:srgbClr val="C00000"/>
                </a:solidFill>
                <a:latin typeface="Times New Roman" panose="02020603050405020304" pitchFamily="18" charset="0"/>
                <a:cs typeface="Times New Roman" panose="02020603050405020304" pitchFamily="18" charset="0"/>
              </a:rPr>
              <a:t>é</a:t>
            </a:r>
            <a:endParaRPr lang="en-GB" altLang="zh-CN" sz="2400" dirty="0">
              <a:solidFill>
                <a:srgbClr val="C00000"/>
              </a:solidFill>
              <a:latin typeface="Times New Roman" panose="02020603050405020304" pitchFamily="18" charset="0"/>
              <a:cs typeface="Times New Roman" panose="02020603050405020304" pitchFamily="18" charset="0"/>
            </a:endParaRPr>
          </a:p>
        </p:txBody>
      </p:sp>
      <p:pic>
        <p:nvPicPr>
          <p:cNvPr id="33" name="图片 32"/>
          <p:cNvPicPr>
            <a:picLocks noChangeAspect="1"/>
          </p:cNvPicPr>
          <p:nvPr/>
        </p:nvPicPr>
        <p:blipFill>
          <a:blip r:embed="rId4"/>
          <a:stretch>
            <a:fillRect/>
          </a:stretch>
        </p:blipFill>
        <p:spPr>
          <a:xfrm>
            <a:off x="-2" y="1405023"/>
            <a:ext cx="12192002" cy="45719"/>
          </a:xfrm>
          <a:prstGeom prst="rect">
            <a:avLst/>
          </a:prstGeom>
        </p:spPr>
      </p:pic>
      <p:pic>
        <p:nvPicPr>
          <p:cNvPr id="8" name="图片 7"/>
          <p:cNvPicPr>
            <a:picLocks noChangeAspect="1"/>
          </p:cNvPicPr>
          <p:nvPr/>
        </p:nvPicPr>
        <p:blipFill>
          <a:blip r:embed="rId5"/>
          <a:stretch>
            <a:fillRect/>
          </a:stretch>
        </p:blipFill>
        <p:spPr>
          <a:xfrm>
            <a:off x="1372" y="6689101"/>
            <a:ext cx="12192000" cy="191484"/>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1"/>
            <a:ext cx="12192002" cy="2925319"/>
          </a:xfrm>
          <a:prstGeom prst="rect">
            <a:avLst/>
          </a:prstGeom>
        </p:spPr>
      </p:pic>
      <p:sp>
        <p:nvSpPr>
          <p:cNvPr id="9" name="文本框 8"/>
          <p:cNvSpPr txBox="1"/>
          <p:nvPr>
            <p:custDataLst>
              <p:tags r:id="rId1"/>
            </p:custDataLst>
          </p:nvPr>
        </p:nvSpPr>
        <p:spPr>
          <a:xfrm>
            <a:off x="399009" y="4056991"/>
            <a:ext cx="5187144" cy="2084070"/>
          </a:xfrm>
          <a:prstGeom prst="rect">
            <a:avLst/>
          </a:prstGeom>
          <a:noFill/>
        </p:spPr>
        <p:txBody>
          <a:bodyPr wrap="square" rtlCol="0">
            <a:spAutoFit/>
          </a:bodyPr>
          <a:lstStyle/>
          <a:p>
            <a:pPr algn="ctr">
              <a:lnSpc>
                <a:spcPct val="80000"/>
              </a:lnSpc>
            </a:pPr>
            <a:r>
              <a:rPr lang="fr-FR" sz="5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La mission de la jeunesse chinoise d’aujourd’hui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51180" y="2487295"/>
            <a:ext cx="10320655" cy="490220"/>
          </a:xfrm>
          <a:prstGeom prst="rect">
            <a:avLst/>
          </a:prstGeom>
          <a:noFill/>
        </p:spPr>
        <p:txBody>
          <a:bodyPr wrap="square" rtlCol="0">
            <a:noAutofit/>
          </a:bodyPr>
          <a:lstStyle/>
          <a:p>
            <a:pPr algn="just"/>
            <a:r>
              <a:rPr lang="fr-FR" altLang="zh-CN" sz="36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Pour faire rayonner l’esprit du 4 Mai, il y a six propositions. Laquelle souhaitez-vous suivre ? Pourquoi ? </a:t>
            </a:r>
            <a:endParaRPr lang="fr-FR" sz="3600" dirty="0">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Exercice écrit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498523" cy="490220"/>
          </a:xfrm>
          <a:prstGeom prst="rect">
            <a:avLst/>
          </a:prstGeom>
          <a:noFill/>
        </p:spPr>
        <p:txBody>
          <a:bodyPr wrap="square" rtlCol="0">
            <a:noAutofit/>
          </a:bodyPr>
          <a:lstStyle/>
          <a:p>
            <a:pPr algn="just"/>
            <a:r>
              <a:rPr lang="fr-FR" altLang="zh-CN" sz="3600" b="1" dirty="0">
                <a:latin typeface="Times New Roman" panose="02020603050405020304" pitchFamily="18" charset="0"/>
                <a:cs typeface="Times New Roman" panose="02020603050405020304" pitchFamily="18" charset="0"/>
                <a:sym typeface="+mn-ea"/>
              </a:rPr>
              <a:t>L</a:t>
            </a:r>
            <a:r>
              <a:rPr lang="fr-FR" altLang="zh-CN" sz="3600" b="1" dirty="0" smtClean="0">
                <a:latin typeface="Times New Roman" panose="02020603050405020304" pitchFamily="18" charset="0"/>
                <a:cs typeface="Times New Roman" panose="02020603050405020304" pitchFamily="18" charset="0"/>
                <a:sym typeface="+mn-ea"/>
              </a:rPr>
              <a:t>es </a:t>
            </a:r>
            <a:r>
              <a:rPr lang="fr-FR" altLang="zh-CN" sz="3600" b="1" dirty="0">
                <a:latin typeface="Times New Roman" panose="02020603050405020304" pitchFamily="18" charset="0"/>
                <a:cs typeface="Times New Roman" panose="02020603050405020304" pitchFamily="18" charset="0"/>
                <a:sym typeface="+mn-ea"/>
              </a:rPr>
              <a:t>« deux centenaires » </a:t>
            </a:r>
            <a:r>
              <a:rPr lang="fr-FR" altLang="zh-CN" sz="3600" b="1" dirty="0" smtClean="0">
                <a:latin typeface="Times New Roman" panose="02020603050405020304" pitchFamily="18" charset="0"/>
                <a:cs typeface="Times New Roman" panose="02020603050405020304" pitchFamily="18" charset="0"/>
                <a:sym typeface="+mn-ea"/>
              </a:rPr>
              <a:t>(P.5</a:t>
            </a:r>
            <a:r>
              <a:rPr lang="fr-FR" altLang="zh-CN" sz="3600" b="1" dirty="0">
                <a:latin typeface="Times New Roman" panose="02020603050405020304" pitchFamily="18" charset="0"/>
                <a:cs typeface="Times New Roman" panose="02020603050405020304" pitchFamily="18" charset="0"/>
                <a:sym typeface="+mn-ea"/>
              </a:rPr>
              <a:t>)</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Il s’agit des objectifs des « deux centenaires » fixés par le Parti communiste chinois au XVIII</a:t>
            </a:r>
            <a:r>
              <a:rPr lang="fr-FR" altLang="zh-CN" sz="2800" b="1" baseline="30000"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e</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Congrès du PCC. </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2800" dirty="0" smtClean="0">
                <a:solidFill>
                  <a:schemeClr val="tx1"/>
                </a:solidFill>
                <a:latin typeface="Times New Roman" panose="02020603050405020304" pitchFamily="18" charset="0"/>
                <a:cs typeface="Times New Roman" panose="02020603050405020304" pitchFamily="18" charset="0"/>
                <a:sym typeface="+mn-ea"/>
              </a:rPr>
              <a:t>A </a:t>
            </a:r>
            <a:r>
              <a:rPr lang="fr-FR" altLang="zh-CN" sz="2800" dirty="0">
                <a:solidFill>
                  <a:schemeClr val="tx1"/>
                </a:solidFill>
                <a:latin typeface="Times New Roman" panose="02020603050405020304" pitchFamily="18" charset="0"/>
                <a:cs typeface="Times New Roman" panose="02020603050405020304" pitchFamily="18" charset="0"/>
                <a:sym typeface="+mn-ea"/>
              </a:rPr>
              <a:t>l’occasion du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centenaire de la fondation du PCC en 2021</a:t>
            </a:r>
            <a:r>
              <a:rPr lang="fr-FR" altLang="zh-CN" sz="2800" dirty="0" smtClean="0">
                <a:solidFill>
                  <a:schemeClr val="tx1"/>
                </a:solidFill>
                <a:latin typeface="Times New Roman" panose="02020603050405020304" pitchFamily="18" charset="0"/>
                <a:cs typeface="Times New Roman" panose="02020603050405020304" pitchFamily="18" charset="0"/>
                <a:sym typeface="+mn-ea"/>
              </a:rPr>
              <a:t>, parachever </a:t>
            </a:r>
            <a:r>
              <a:rPr lang="fr-FR" altLang="zh-CN" sz="2800" dirty="0">
                <a:solidFill>
                  <a:schemeClr val="tx1"/>
                </a:solidFill>
                <a:latin typeface="Times New Roman" panose="02020603050405020304" pitchFamily="18" charset="0"/>
                <a:cs typeface="Times New Roman" panose="02020603050405020304" pitchFamily="18" charset="0"/>
                <a:sym typeface="+mn-ea"/>
              </a:rPr>
              <a:t>l’édification intégrale de la société de moyenne aisance et doubler le PIB et le revenu moyen par habitant par rapport à 2010 ; </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2800" dirty="0" smtClean="0">
                <a:solidFill>
                  <a:schemeClr val="tx1"/>
                </a:solidFill>
                <a:latin typeface="Times New Roman" panose="02020603050405020304" pitchFamily="18" charset="0"/>
                <a:cs typeface="Times New Roman" panose="02020603050405020304" pitchFamily="18" charset="0"/>
                <a:sym typeface="+mn-ea"/>
              </a:rPr>
              <a:t>A </a:t>
            </a:r>
            <a:r>
              <a:rPr lang="fr-FR" altLang="zh-CN" sz="2800" dirty="0">
                <a:solidFill>
                  <a:schemeClr val="tx1"/>
                </a:solidFill>
                <a:latin typeface="Times New Roman" panose="02020603050405020304" pitchFamily="18" charset="0"/>
                <a:cs typeface="Times New Roman" panose="02020603050405020304" pitchFamily="18" charset="0"/>
                <a:sym typeface="+mn-ea"/>
              </a:rPr>
              <a:t>l’occasion du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centenaire de la fondation de la République populaire de Chine en 2049</a:t>
            </a:r>
            <a:r>
              <a:rPr lang="fr-FR" altLang="zh-CN" sz="2800" dirty="0">
                <a:solidFill>
                  <a:schemeClr val="tx1"/>
                </a:solidFill>
                <a:latin typeface="Times New Roman" panose="02020603050405020304" pitchFamily="18" charset="0"/>
                <a:cs typeface="Times New Roman" panose="02020603050405020304" pitchFamily="18" charset="0"/>
                <a:sym typeface="+mn-ea"/>
              </a:rPr>
              <a:t>, faire de la Chine un pays socialiste moderne, prospère, puissant, démocratique, harmonieux et hautement civilisé, et la placer au niveau des pays moyennement développés.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être à la hauteur de + </a:t>
            </a:r>
            <a:r>
              <a:rPr lang="fr-FR" altLang="zh-CN" sz="3600" b="1" dirty="0" smtClean="0">
                <a:solidFill>
                  <a:schemeClr val="tx1"/>
                </a:solidFill>
                <a:latin typeface="Times New Roman" panose="02020603050405020304" pitchFamily="18" charset="0"/>
                <a:cs typeface="Times New Roman" panose="02020603050405020304" pitchFamily="18" charset="0"/>
                <a:sym typeface="+mn-ea"/>
              </a:rPr>
              <a:t>N</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smtClean="0">
                <a:solidFill>
                  <a:schemeClr val="tx1"/>
                </a:solidFill>
                <a:latin typeface="Times New Roman" panose="02020603050405020304" pitchFamily="18" charset="0"/>
                <a:cs typeface="Times New Roman" panose="02020603050405020304" pitchFamily="18" charset="0"/>
              </a:rPr>
              <a:t>P.5 </a:t>
            </a:r>
            <a:r>
              <a:rPr lang="fr-FR" altLang="zh-CN" sz="3200" dirty="0">
                <a:solidFill>
                  <a:schemeClr val="tx1"/>
                </a:solidFill>
                <a:latin typeface="Times New Roman" panose="02020603050405020304" pitchFamily="18" charset="0"/>
                <a:cs typeface="Times New Roman" panose="02020603050405020304" pitchFamily="18" charset="0"/>
              </a:rPr>
              <a:t>Faire rayonner l’esprit du 4 Mai et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être à la hauteur de</a:t>
            </a:r>
            <a:r>
              <a:rPr lang="fr-FR" altLang="zh-CN" sz="3200" dirty="0">
                <a:solidFill>
                  <a:schemeClr val="tx1"/>
                </a:solidFill>
                <a:latin typeface="Times New Roman" panose="02020603050405020304" pitchFamily="18" charset="0"/>
                <a:cs typeface="Times New Roman" panose="02020603050405020304" pitchFamily="18" charset="0"/>
              </a:rPr>
              <a:t> notre grande époque</a:t>
            </a: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32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être à la hauteur de qqch.</a:t>
            </a:r>
          </a:p>
          <a:p>
            <a:pPr marL="457200" indent="-457200" algn="just" eaLnBrk="1" hangingPunct="1">
              <a:buFont typeface="Arial" panose="020B0604020202020204" pitchFamily="34" charset="0"/>
              <a:buChar char="•"/>
            </a:pPr>
            <a:r>
              <a:rPr lang="fr-FR" altLang="zh-CN" sz="32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être </a:t>
            </a: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capable </a:t>
            </a:r>
            <a:r>
              <a:rPr lang="fr-FR" altLang="zh-CN" sz="32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d’assumer </a:t>
            </a: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une </a:t>
            </a:r>
            <a:r>
              <a:rPr lang="fr-FR" altLang="zh-CN" sz="32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situation</a:t>
            </a:r>
            <a:endPar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3200" dirty="0" smtClean="0">
                <a:solidFill>
                  <a:schemeClr val="tx1"/>
                </a:solidFill>
                <a:latin typeface="Times New Roman" panose="02020603050405020304" pitchFamily="18" charset="0"/>
                <a:cs typeface="Times New Roman" panose="02020603050405020304" pitchFamily="18" charset="0"/>
                <a:sym typeface="+mn-ea"/>
              </a:rPr>
              <a:t>Ex. </a:t>
            </a:r>
            <a:r>
              <a:rPr lang="fr-FR" altLang="zh-CN" sz="3200" dirty="0">
                <a:solidFill>
                  <a:schemeClr val="tx1"/>
                </a:solidFill>
                <a:latin typeface="Times New Roman" panose="02020603050405020304" pitchFamily="18" charset="0"/>
                <a:cs typeface="Times New Roman" panose="02020603050405020304" pitchFamily="18" charset="0"/>
                <a:sym typeface="+mn-ea"/>
              </a:rPr>
              <a:t>Après trois mois de formation, elle se montre tout à fait à la hauteur de la mission.</a:t>
            </a:r>
          </a:p>
          <a:p>
            <a:pPr algn="just" eaLnBrk="1" hangingPunct="1"/>
            <a:r>
              <a:rPr lang="fr-FR" altLang="zh-CN" sz="3200" dirty="0" smtClean="0">
                <a:solidFill>
                  <a:schemeClr val="tx1"/>
                </a:solidFill>
                <a:latin typeface="Times New Roman" panose="02020603050405020304" pitchFamily="18" charset="0"/>
                <a:cs typeface="Times New Roman" panose="02020603050405020304" pitchFamily="18" charset="0"/>
                <a:sym typeface="+mn-ea"/>
              </a:rPr>
              <a:t>       Ce </a:t>
            </a:r>
            <a:r>
              <a:rPr lang="fr-FR" altLang="zh-CN" sz="3200" dirty="0">
                <a:solidFill>
                  <a:schemeClr val="tx1"/>
                </a:solidFill>
                <a:latin typeface="Times New Roman" panose="02020603050405020304" pitchFamily="18" charset="0"/>
                <a:cs typeface="Times New Roman" panose="02020603050405020304" pitchFamily="18" charset="0"/>
                <a:sym typeface="+mn-ea"/>
              </a:rPr>
              <a:t>séminaire a été à la hauteur de mes attentes, </a:t>
            </a:r>
            <a:r>
              <a:rPr lang="fr-FR" altLang="zh-CN" sz="3200" dirty="0" smtClean="0">
                <a:solidFill>
                  <a:schemeClr val="tx1"/>
                </a:solidFill>
                <a:latin typeface="Times New Roman" panose="02020603050405020304" pitchFamily="18" charset="0"/>
                <a:cs typeface="Times New Roman" panose="02020603050405020304" pitchFamily="18" charset="0"/>
                <a:sym typeface="+mn-ea"/>
              </a:rPr>
              <a:t>j’y </a:t>
            </a:r>
            <a:r>
              <a:rPr lang="fr-FR" altLang="zh-CN" sz="3200" dirty="0">
                <a:solidFill>
                  <a:schemeClr val="tx1"/>
                </a:solidFill>
                <a:latin typeface="Times New Roman" panose="02020603050405020304" pitchFamily="18" charset="0"/>
                <a:cs typeface="Times New Roman" panose="02020603050405020304" pitchFamily="18" charset="0"/>
                <a:sym typeface="+mn-ea"/>
              </a:rPr>
              <a:t>ai beaucoup appris.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faire honneur à + </a:t>
            </a:r>
            <a:r>
              <a:rPr lang="fr-FR" altLang="zh-CN" sz="3600" b="1" dirty="0" smtClean="0">
                <a:solidFill>
                  <a:schemeClr val="tx1"/>
                </a:solidFill>
                <a:latin typeface="Times New Roman" panose="02020603050405020304" pitchFamily="18" charset="0"/>
                <a:cs typeface="Times New Roman" panose="02020603050405020304" pitchFamily="18" charset="0"/>
                <a:sym typeface="+mn-ea"/>
              </a:rPr>
              <a:t>N</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400" dirty="0">
                <a:solidFill>
                  <a:schemeClr val="tx1"/>
                </a:solidFill>
                <a:latin typeface="Times New Roman" panose="02020603050405020304" pitchFamily="18" charset="0"/>
                <a:cs typeface="Times New Roman" panose="02020603050405020304" pitchFamily="18" charset="0"/>
                <a:sym typeface="+mn-ea"/>
              </a:rPr>
              <a:t>P.5  Il leur faut faire rayonner l’esprit du 4 Mai, considérer comme leur devoir la réalisation du grand renouveau de la nation chinoise, être à la hauteur des attentes du Parti, du peuple et de la nation, et </a:t>
            </a:r>
            <a:r>
              <a:rPr lang="fr-FR" altLang="zh-CN" sz="24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faire honneur à</a:t>
            </a:r>
            <a:r>
              <a:rPr lang="fr-FR" altLang="zh-CN" sz="2400" dirty="0">
                <a:solidFill>
                  <a:schemeClr val="tx1"/>
                </a:solidFill>
                <a:latin typeface="Times New Roman" panose="02020603050405020304" pitchFamily="18" charset="0"/>
                <a:cs typeface="Times New Roman" panose="02020603050405020304" pitchFamily="18" charset="0"/>
                <a:sym typeface="+mn-ea"/>
              </a:rPr>
              <a:t> notre grande époque.</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faire </a:t>
            </a:r>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honneur à </a:t>
            </a:r>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qqn. </a:t>
            </a:r>
          </a:p>
          <a:p>
            <a:pPr marL="457200" indent="-457200" algn="just" eaLnBrk="1" hangingPunct="1">
              <a:buFont typeface="Arial" panose="020B0604020202020204" pitchFamily="34" charset="0"/>
              <a:buChar char="•"/>
            </a:pPr>
            <a:r>
              <a:rPr lang="fr-FR" altLang="zh-CN" sz="24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lui </a:t>
            </a: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valoir de la </a:t>
            </a:r>
            <a:r>
              <a:rPr lang="fr-FR" altLang="zh-CN" sz="24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considération </a:t>
            </a:r>
            <a:endParaRPr lang="fr-FR" altLang="zh-CN" sz="24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Ex. C’est un é</a:t>
            </a:r>
            <a:r>
              <a:rPr lang="fr-FR" altLang="zh-CN" sz="2400" dirty="0">
                <a:solidFill>
                  <a:schemeClr val="tx1"/>
                </a:solidFill>
                <a:latin typeface="Times New Roman" panose="02020603050405020304" pitchFamily="18" charset="0"/>
                <a:cs typeface="Times New Roman" panose="02020603050405020304" pitchFamily="18" charset="0"/>
                <a:sym typeface="+mn-ea"/>
              </a:rPr>
              <a:t>lève qui fait honneur à son </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maître.</a:t>
            </a: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      Ces œuvres font honneur à ce grand sculpteur.</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faire </a:t>
            </a:r>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honneur à </a:t>
            </a:r>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qqch. </a:t>
            </a:r>
          </a:p>
          <a:p>
            <a:pPr marL="457200" indent="-457200" algn="just" eaLnBrk="1" hangingPunct="1">
              <a:buClrTx/>
              <a:buSzTx/>
              <a:buFont typeface="Arial" panose="020B0604020202020204" pitchFamily="34" charset="0"/>
              <a:buChar char="•"/>
            </a:pPr>
            <a:r>
              <a:rPr lang="fr-FR" altLang="zh-CN" sz="24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le respecter, s’en montrer digne</a:t>
            </a:r>
            <a:endParaRPr lang="fr-FR" altLang="zh-CN" sz="24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Ex. Homme de bonne foi, i</a:t>
            </a:r>
            <a:r>
              <a:rPr lang="fr-FR" altLang="zh-CN" sz="2400" dirty="0">
                <a:solidFill>
                  <a:schemeClr val="tx1"/>
                </a:solidFill>
                <a:latin typeface="Times New Roman" panose="02020603050405020304" pitchFamily="18" charset="0"/>
                <a:cs typeface="Times New Roman" panose="02020603050405020304" pitchFamily="18" charset="0"/>
                <a:sym typeface="+mn-ea"/>
              </a:rPr>
              <a:t>l a toujours fait honneur à ses engagements.</a:t>
            </a: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       Nous </a:t>
            </a:r>
            <a:r>
              <a:rPr lang="fr-FR" altLang="zh-CN" sz="2400" dirty="0">
                <a:solidFill>
                  <a:schemeClr val="tx1"/>
                </a:solidFill>
                <a:latin typeface="Times New Roman" panose="02020603050405020304" pitchFamily="18" charset="0"/>
                <a:cs typeface="Times New Roman" panose="02020603050405020304" pitchFamily="18" charset="0"/>
                <a:sym typeface="+mn-ea"/>
              </a:rPr>
              <a:t>devons faire honneur à nos obligations.</a:t>
            </a:r>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904740" y="216535"/>
            <a:ext cx="7731125" cy="490220"/>
          </a:xfrm>
          <a:prstGeom prst="rect">
            <a:avLst/>
          </a:prstGeom>
          <a:noFill/>
        </p:spPr>
        <p:txBody>
          <a:bodyPr wrap="square" rtlCol="0">
            <a:noAutofit/>
          </a:bodyPr>
          <a:lstStyle/>
          <a:p>
            <a:pPr eaLnBrk="1" hangingPunct="1"/>
            <a:r>
              <a:rPr lang="fr-FR" altLang="zh-CN" sz="3200" b="1" dirty="0">
                <a:solidFill>
                  <a:schemeClr val="tx1"/>
                </a:solidFill>
                <a:latin typeface="Times New Roman" panose="02020603050405020304" pitchFamily="18" charset="0"/>
                <a:cs typeface="Times New Roman" panose="02020603050405020304" pitchFamily="18" charset="0"/>
                <a:sym typeface="+mn-ea"/>
              </a:rPr>
              <a:t>croyance, conviction, </a:t>
            </a:r>
            <a:r>
              <a:rPr lang="fr-FR" altLang="zh-CN" sz="3200" b="1" dirty="0" smtClean="0">
                <a:solidFill>
                  <a:schemeClr val="tx1"/>
                </a:solidFill>
                <a:latin typeface="Times New Roman" panose="02020603050405020304" pitchFamily="18" charset="0"/>
                <a:cs typeface="Times New Roman" panose="02020603050405020304" pitchFamily="18" charset="0"/>
                <a:sym typeface="+mn-ea"/>
              </a:rPr>
              <a:t>confiance</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3675" y="1684655"/>
            <a:ext cx="11804015" cy="348869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indent="0" algn="just" fontAlgn="auto">
              <a:lnSpc>
                <a:spcPct val="150000"/>
              </a:lnSpc>
            </a:pPr>
            <a:r>
              <a:rPr lang="fr-FR" altLang="zh-CN" sz="2800" b="1" dirty="0" smtClean="0">
                <a:solidFill>
                  <a:schemeClr val="tx1"/>
                </a:solidFill>
                <a:latin typeface="Times New Roman" panose="02020603050405020304" pitchFamily="18" charset="0"/>
                <a:cs typeface="Times New Roman" panose="02020603050405020304" pitchFamily="18" charset="0"/>
                <a:sym typeface="+mn-ea"/>
              </a:rPr>
              <a:t>P.6</a:t>
            </a:r>
            <a:endParaRPr lang="fr-FR" altLang="zh-CN" sz="2800" b="1" dirty="0">
              <a:solidFill>
                <a:schemeClr val="tx1"/>
              </a:solidFill>
              <a:latin typeface="Times New Roman" panose="02020603050405020304" pitchFamily="18" charset="0"/>
              <a:cs typeface="Times New Roman" panose="02020603050405020304" pitchFamily="18" charset="0"/>
              <a:sym typeface="+mn-ea"/>
            </a:endParaRPr>
          </a:p>
          <a:p>
            <a:pPr indent="0" algn="just" fontAlgn="auto">
              <a:lnSpc>
                <a:spcPct val="150000"/>
              </a:lnSpc>
            </a:pPr>
            <a:r>
              <a:rPr lang="fr-FR" altLang="zh-CN" sz="2800" b="1" dirty="0">
                <a:solidFill>
                  <a:schemeClr val="tx1"/>
                </a:solidFill>
                <a:latin typeface="Times New Roman" panose="02020603050405020304" pitchFamily="18" charset="0"/>
                <a:cs typeface="Times New Roman" panose="02020603050405020304" pitchFamily="18" charset="0"/>
                <a:sym typeface="+mn-ea"/>
              </a:rPr>
              <a:t>Les jeunes chinois de la nouvelle ère doivent être animés par la</a:t>
            </a:r>
            <a:r>
              <a:rPr lang="fr-FR" altLang="zh-CN" sz="2800" b="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 </a:t>
            </a:r>
            <a:r>
              <a:rPr lang="fr-FR" altLang="zh-CN" sz="2800" b="1"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croyance</a:t>
            </a:r>
            <a:r>
              <a:rPr lang="fr-FR" altLang="zh-CN" sz="2800" b="1" u="sng" dirty="0">
                <a:solidFill>
                  <a:srgbClr val="FF0000"/>
                </a:solidFill>
                <a:latin typeface="Times New Roman" panose="02020603050405020304" pitchFamily="18" charset="0"/>
                <a:cs typeface="Times New Roman" panose="02020603050405020304" pitchFamily="18" charset="0"/>
                <a:sym typeface="+mn-ea"/>
              </a:rPr>
              <a:t> </a:t>
            </a:r>
            <a:r>
              <a:rPr lang="fr-FR" altLang="zh-CN" sz="2800" b="1" dirty="0">
                <a:solidFill>
                  <a:schemeClr val="tx1"/>
                </a:solidFill>
                <a:latin typeface="Times New Roman" panose="02020603050405020304" pitchFamily="18" charset="0"/>
                <a:cs typeface="Times New Roman" panose="02020603050405020304" pitchFamily="18" charset="0"/>
                <a:sym typeface="+mn-ea"/>
              </a:rPr>
              <a:t>dans le marxisme, par la </a:t>
            </a:r>
            <a:r>
              <a:rPr lang="fr-FR" altLang="zh-CN" sz="2800" b="1"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conviction</a:t>
            </a:r>
            <a:r>
              <a:rPr lang="fr-FR" altLang="zh-CN" sz="2800" b="1" dirty="0">
                <a:solidFill>
                  <a:schemeClr val="tx1"/>
                </a:solidFill>
                <a:latin typeface="Times New Roman" panose="02020603050405020304" pitchFamily="18" charset="0"/>
                <a:cs typeface="Times New Roman" panose="02020603050405020304" pitchFamily="18" charset="0"/>
                <a:sym typeface="+mn-ea"/>
              </a:rPr>
              <a:t> du socialisme à la chinoise et par la </a:t>
            </a:r>
            <a:r>
              <a:rPr lang="fr-FR" altLang="zh-CN" sz="2800" b="1"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confiance</a:t>
            </a:r>
            <a:r>
              <a:rPr lang="fr-FR" altLang="zh-CN" sz="2800" b="1" dirty="0">
                <a:solidFill>
                  <a:schemeClr val="tx1"/>
                </a:solidFill>
                <a:latin typeface="Times New Roman" panose="02020603050405020304" pitchFamily="18" charset="0"/>
                <a:cs typeface="Times New Roman" panose="02020603050405020304" pitchFamily="18" charset="0"/>
                <a:sym typeface="+mn-ea"/>
              </a:rPr>
              <a:t> en la réalisation du rêve du grand renouveau de la nation chinoise.</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904740" y="216535"/>
            <a:ext cx="7731125" cy="490220"/>
          </a:xfrm>
          <a:prstGeom prst="rect">
            <a:avLst/>
          </a:prstGeom>
          <a:noFill/>
        </p:spPr>
        <p:txBody>
          <a:bodyPr wrap="square" rtlCol="0">
            <a:noAutofit/>
          </a:bodyPr>
          <a:lstStyle/>
          <a:p>
            <a:pPr eaLnBrk="1" hangingPunct="1"/>
            <a:r>
              <a:rPr lang="fr-FR" altLang="zh-CN" sz="3200" b="1" dirty="0">
                <a:solidFill>
                  <a:schemeClr val="tx1"/>
                </a:solidFill>
                <a:latin typeface="Times New Roman" panose="02020603050405020304" pitchFamily="18" charset="0"/>
                <a:cs typeface="Times New Roman" panose="02020603050405020304" pitchFamily="18" charset="0"/>
                <a:sym typeface="+mn-ea"/>
              </a:rPr>
              <a:t>croyance, conviction, </a:t>
            </a:r>
            <a:r>
              <a:rPr lang="fr-FR" altLang="zh-CN" sz="3200" b="1" dirty="0" smtClean="0">
                <a:solidFill>
                  <a:schemeClr val="tx1"/>
                </a:solidFill>
                <a:latin typeface="Times New Roman" panose="02020603050405020304" pitchFamily="18" charset="0"/>
                <a:cs typeface="Times New Roman" panose="02020603050405020304" pitchFamily="18" charset="0"/>
                <a:sym typeface="+mn-ea"/>
              </a:rPr>
              <a:t>confiance</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97815" y="1172844"/>
            <a:ext cx="11804015" cy="5892189"/>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croyance </a:t>
            </a:r>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342900" indent="-342900" algn="just" eaLnBrk="1" hangingPunct="1">
              <a:buFont typeface="Arial" panose="020B0604020202020204" pitchFamily="34" charset="0"/>
              <a:buChar char="•"/>
            </a:pP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ction</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 fait de croire une chose vraie, vraisemblable ou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possible</a:t>
            </a:r>
            <a:r>
              <a:rPr lang="fr-FR" altLang="zh-CN" sz="2400"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 </a:t>
            </a:r>
            <a:endParaRPr lang="fr-FR" altLang="zh-CN" sz="24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Ex</a:t>
            </a:r>
            <a:r>
              <a:rPr lang="fr-FR" altLang="zh-CN" sz="2400" dirty="0">
                <a:solidFill>
                  <a:schemeClr val="tx1"/>
                </a:solidFill>
                <a:latin typeface="Times New Roman" panose="02020603050405020304" pitchFamily="18" charset="0"/>
                <a:cs typeface="Times New Roman" panose="02020603050405020304" pitchFamily="18" charset="0"/>
                <a:sym typeface="+mn-ea"/>
              </a:rPr>
              <a:t>. Il n’a jamais </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la </a:t>
            </a:r>
            <a:r>
              <a:rPr lang="fr-FR" altLang="zh-CN" sz="2400" dirty="0">
                <a:solidFill>
                  <a:schemeClr val="tx1"/>
                </a:solidFill>
                <a:latin typeface="Times New Roman" panose="02020603050405020304" pitchFamily="18" charset="0"/>
                <a:cs typeface="Times New Roman" panose="02020603050405020304" pitchFamily="18" charset="0"/>
                <a:sym typeface="+mn-ea"/>
              </a:rPr>
              <a:t>croyance à  tel discours, il le trouve trop idéaliste.</a:t>
            </a: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      Les </a:t>
            </a:r>
            <a:r>
              <a:rPr lang="fr-FR" altLang="zh-CN" sz="2400" dirty="0">
                <a:solidFill>
                  <a:schemeClr val="tx1"/>
                </a:solidFill>
                <a:latin typeface="Times New Roman" panose="02020603050405020304" pitchFamily="18" charset="0"/>
                <a:cs typeface="Times New Roman" panose="02020603050405020304" pitchFamily="18" charset="0"/>
                <a:sym typeface="+mn-ea"/>
              </a:rPr>
              <a:t>enfants ont la croyance au père Noël.</a:t>
            </a: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      la </a:t>
            </a:r>
            <a:r>
              <a:rPr lang="fr-FR" altLang="zh-CN" sz="2400" dirty="0">
                <a:solidFill>
                  <a:schemeClr val="tx1"/>
                </a:solidFill>
                <a:latin typeface="Times New Roman" panose="02020603050405020304" pitchFamily="18" charset="0"/>
                <a:cs typeface="Times New Roman" panose="02020603050405020304" pitchFamily="18" charset="0"/>
                <a:sym typeface="+mn-ea"/>
              </a:rPr>
              <a:t>croyance en Dieu</a:t>
            </a:r>
            <a:endParaRPr lang="fr-FR" altLang="zh-CN" sz="2400" dirty="0">
              <a:solidFill>
                <a:schemeClr val="tx1"/>
              </a:solidFill>
              <a:latin typeface="Times New Roman" panose="02020603050405020304" pitchFamily="18" charset="0"/>
              <a:cs typeface="Times New Roman" panose="02020603050405020304" pitchFamily="18" charset="0"/>
            </a:endParaRPr>
          </a:p>
          <a:p>
            <a:pPr marL="342900" indent="-342900" algn="just" eaLnBrk="1" hangingPunct="1">
              <a:buFont typeface="Arial" panose="020B0604020202020204" pitchFamily="34" charset="0"/>
              <a:buChar char="•"/>
            </a:pP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c</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e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que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l’on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croit (surtout en matière religieuse</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endPar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FR" altLang="zh-CN" sz="2400" dirty="0">
                <a:solidFill>
                  <a:schemeClr val="tx1"/>
                </a:solidFill>
                <a:latin typeface="Times New Roman" panose="02020603050405020304" pitchFamily="18" charset="0"/>
                <a:cs typeface="Times New Roman" panose="02020603050405020304" pitchFamily="18" charset="0"/>
                <a:sym typeface="+mn-ea"/>
              </a:rPr>
              <a:t>Ex. Nous respectons les c</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royances </a:t>
            </a:r>
            <a:r>
              <a:rPr lang="fr-FR" altLang="zh-CN" sz="2400" dirty="0">
                <a:solidFill>
                  <a:schemeClr val="tx1"/>
                </a:solidFill>
                <a:latin typeface="Times New Roman" panose="02020603050405020304" pitchFamily="18" charset="0"/>
                <a:cs typeface="Times New Roman" panose="02020603050405020304" pitchFamily="18" charset="0"/>
                <a:sym typeface="+mn-ea"/>
              </a:rPr>
              <a:t>religieuses.</a:t>
            </a:r>
          </a:p>
          <a:p>
            <a:pPr algn="just" eaLnBrk="1" hangingPunct="1">
              <a:buClrTx/>
              <a:buSzTx/>
              <a:buFontTx/>
            </a:pPr>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conviction</a:t>
            </a:r>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342900" indent="-342900" algn="just" eaLnBrk="1" hangingPunct="1">
              <a:buFont typeface="Arial" panose="020B0604020202020204" pitchFamily="34" charset="0"/>
              <a:buChar char="•"/>
            </a:pP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c</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ertitude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fondée sur des preuves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évidentes</a:t>
            </a:r>
            <a:endPar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FR" altLang="zh-CN" sz="2400" dirty="0">
                <a:solidFill>
                  <a:schemeClr val="tx1"/>
                </a:solidFill>
                <a:latin typeface="Times New Roman" panose="02020603050405020304" pitchFamily="18" charset="0"/>
                <a:cs typeface="Times New Roman" panose="02020603050405020304" pitchFamily="18" charset="0"/>
                <a:sym typeface="+mn-ea"/>
              </a:rPr>
              <a:t>Ex. Nous allons réussir, </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j’en </a:t>
            </a:r>
            <a:r>
              <a:rPr lang="fr-FR" altLang="zh-CN" sz="2400" dirty="0">
                <a:solidFill>
                  <a:schemeClr val="tx1"/>
                </a:solidFill>
                <a:latin typeface="Times New Roman" panose="02020603050405020304" pitchFamily="18" charset="0"/>
                <a:cs typeface="Times New Roman" panose="02020603050405020304" pitchFamily="18" charset="0"/>
                <a:sym typeface="+mn-ea"/>
              </a:rPr>
              <a:t>ai la conviction !</a:t>
            </a:r>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      Annie </a:t>
            </a:r>
            <a:r>
              <a:rPr lang="fr-FR" altLang="zh-CN" sz="2400" dirty="0">
                <a:solidFill>
                  <a:schemeClr val="tx1"/>
                </a:solidFill>
                <a:latin typeface="Times New Roman" panose="02020603050405020304" pitchFamily="18" charset="0"/>
                <a:cs typeface="Times New Roman" panose="02020603050405020304" pitchFamily="18" charset="0"/>
                <a:sym typeface="+mn-ea"/>
              </a:rPr>
              <a:t>joue son rôle avec beaucoup de conviction, de </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sérieux.</a:t>
            </a:r>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buClrTx/>
              <a:buSzTx/>
              <a:buFontTx/>
            </a:pPr>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confiance</a:t>
            </a:r>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342900" indent="-342900" algn="just" eaLnBrk="1" hangingPunct="1">
              <a:buFont typeface="Arial" panose="020B0604020202020204" pitchFamily="34" charset="0"/>
              <a:buChar char="•"/>
            </a:pP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espérance ferme, assurance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d’une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personne qui se fie à qqn ou à qqch. </a:t>
            </a:r>
            <a:endParaRPr lang="fr-FR" altLang="zh-CN" sz="2400" i="1"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2400" dirty="0">
                <a:solidFill>
                  <a:schemeClr val="tx1"/>
                </a:solidFill>
                <a:latin typeface="Times New Roman" panose="02020603050405020304" pitchFamily="18" charset="0"/>
                <a:cs typeface="Times New Roman" panose="02020603050405020304" pitchFamily="18" charset="0"/>
                <a:sym typeface="+mn-ea"/>
              </a:rPr>
              <a:t>Ex</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 </a:t>
            </a:r>
            <a:r>
              <a:rPr lang="fr-FR" altLang="zh-CN" sz="2400" dirty="0">
                <a:solidFill>
                  <a:schemeClr val="tx1"/>
                </a:solidFill>
                <a:latin typeface="Times New Roman" panose="02020603050405020304" pitchFamily="18" charset="0"/>
                <a:cs typeface="Times New Roman" panose="02020603050405020304" pitchFamily="18" charset="0"/>
                <a:sym typeface="+mn-ea"/>
              </a:rPr>
              <a:t>Ils ont une confiance absolue en eux-mêmes.</a:t>
            </a: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      Ils </a:t>
            </a:r>
            <a:r>
              <a:rPr lang="fr-FR" altLang="zh-CN" sz="2400" dirty="0">
                <a:solidFill>
                  <a:schemeClr val="tx1"/>
                </a:solidFill>
                <a:latin typeface="Times New Roman" panose="02020603050405020304" pitchFamily="18" charset="0"/>
                <a:cs typeface="Times New Roman" panose="02020603050405020304" pitchFamily="18" charset="0"/>
                <a:sym typeface="+mn-ea"/>
              </a:rPr>
              <a:t>nous témoignent leur </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confiance et nous devons en être dignes.</a:t>
            </a:r>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28905"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699635" y="216535"/>
            <a:ext cx="7731125" cy="490220"/>
          </a:xfrm>
          <a:prstGeom prst="rect">
            <a:avLst/>
          </a:prstGeom>
          <a:noFill/>
        </p:spPr>
        <p:txBody>
          <a:bodyPr wrap="square" rtlCol="0">
            <a:noAutofit/>
          </a:bodyPr>
          <a:lstStyle/>
          <a:p>
            <a:pPr eaLnBrk="1" hangingPunct="1"/>
            <a:r>
              <a:rPr lang="fr-FR" altLang="zh-CN" sz="3200" b="1" dirty="0" smtClean="0">
                <a:solidFill>
                  <a:schemeClr val="tx1"/>
                </a:solidFill>
                <a:latin typeface="Times New Roman" panose="02020603050405020304" pitchFamily="18" charset="0"/>
                <a:cs typeface="Times New Roman" panose="02020603050405020304" pitchFamily="18" charset="0"/>
                <a:sym typeface="+mn-ea"/>
              </a:rPr>
              <a:t> </a:t>
            </a:r>
            <a:r>
              <a:rPr lang="fr-FR" altLang="zh-CN" sz="3200" b="1" dirty="0">
                <a:solidFill>
                  <a:schemeClr val="tx1"/>
                </a:solidFill>
                <a:latin typeface="Times New Roman" panose="02020603050405020304" pitchFamily="18" charset="0"/>
                <a:cs typeface="Times New Roman" panose="02020603050405020304" pitchFamily="18" charset="0"/>
                <a:sym typeface="+mn-ea"/>
              </a:rPr>
              <a:t>innovation, </a:t>
            </a:r>
            <a:r>
              <a:rPr lang="fr-FR" altLang="zh-CN" sz="3200" b="1" dirty="0" smtClean="0">
                <a:solidFill>
                  <a:schemeClr val="tx1"/>
                </a:solidFill>
                <a:latin typeface="Times New Roman" panose="02020603050405020304" pitchFamily="18" charset="0"/>
                <a:cs typeface="Times New Roman" panose="02020603050405020304" pitchFamily="18" charset="0"/>
                <a:sym typeface="+mn-ea"/>
              </a:rPr>
              <a:t>création</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3675" y="1186180"/>
            <a:ext cx="11804015" cy="5568303"/>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indent="0" algn="just" fontAlgn="auto"/>
            <a:r>
              <a:rPr lang="fr-FR" altLang="zh-CN" sz="2400" dirty="0" smtClean="0">
                <a:solidFill>
                  <a:schemeClr val="tx1"/>
                </a:solidFill>
                <a:latin typeface="Times New Roman" panose="02020603050405020304" pitchFamily="18" charset="0"/>
                <a:cs typeface="Times New Roman" panose="02020603050405020304" pitchFamily="18" charset="0"/>
                <a:sym typeface="+mn-ea"/>
              </a:rPr>
              <a:t>P.6</a:t>
            </a:r>
            <a:r>
              <a:rPr lang="fr-FR" altLang="zh-CN" sz="2400" dirty="0">
                <a:solidFill>
                  <a:schemeClr val="tx1"/>
                </a:solidFill>
                <a:latin typeface="Times New Roman" panose="02020603050405020304" pitchFamily="18" charset="0"/>
                <a:cs typeface="Times New Roman" panose="02020603050405020304" pitchFamily="18" charset="0"/>
                <a:sym typeface="+mn-ea"/>
              </a:rPr>
              <a:t> </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Il </a:t>
            </a:r>
            <a:r>
              <a:rPr lang="fr-FR" altLang="zh-CN" sz="2400" dirty="0">
                <a:solidFill>
                  <a:schemeClr val="tx1"/>
                </a:solidFill>
                <a:latin typeface="Times New Roman" panose="02020603050405020304" pitchFamily="18" charset="0"/>
                <a:cs typeface="Times New Roman" panose="02020603050405020304" pitchFamily="18" charset="0"/>
                <a:sym typeface="+mn-ea"/>
              </a:rPr>
              <a:t>leur faut aller parmi les masses et dans le nouveau champ d’action de la nouvelle ère pour ennoblir leur idéal et leur conviction dans leur lutte entrepreneuriale, et faire rayonner leur jeunesse dans l’</a:t>
            </a:r>
            <a:r>
              <a:rPr lang="fr-FR" altLang="zh-CN" sz="24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innovation</a:t>
            </a:r>
            <a:r>
              <a:rPr lang="fr-FR" altLang="zh-CN" sz="2400" dirty="0">
                <a:solidFill>
                  <a:schemeClr val="tx1"/>
                </a:solidFill>
                <a:latin typeface="Times New Roman" panose="02020603050405020304" pitchFamily="18" charset="0"/>
                <a:cs typeface="Times New Roman" panose="02020603050405020304" pitchFamily="18" charset="0"/>
                <a:sym typeface="+mn-ea"/>
              </a:rPr>
              <a:t> et la</a:t>
            </a:r>
            <a:r>
              <a:rPr lang="fr-FR" altLang="zh-CN" sz="24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 </a:t>
            </a:r>
            <a:r>
              <a:rPr lang="fr-FR" altLang="zh-CN" sz="24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création</a:t>
            </a:r>
            <a:r>
              <a:rPr lang="fr-FR" altLang="zh-CN" sz="2400" dirty="0">
                <a:solidFill>
                  <a:schemeClr val="tx1"/>
                </a:solidFill>
                <a:latin typeface="Times New Roman" panose="02020603050405020304" pitchFamily="18" charset="0"/>
                <a:cs typeface="Times New Roman" panose="02020603050405020304" pitchFamily="18" charset="0"/>
                <a:sym typeface="+mn-ea"/>
              </a:rPr>
              <a:t>. </a:t>
            </a:r>
            <a:endParaRPr lang="fr-FR" altLang="zh-CN" sz="2400" dirty="0" smtClean="0">
              <a:solidFill>
                <a:schemeClr val="tx1"/>
              </a:solidFill>
              <a:latin typeface="Times New Roman" panose="02020603050405020304" pitchFamily="18" charset="0"/>
              <a:cs typeface="Times New Roman" panose="02020603050405020304" pitchFamily="18" charset="0"/>
              <a:sym typeface="+mn-ea"/>
            </a:endParaRPr>
          </a:p>
          <a:p>
            <a:pPr indent="0" algn="just" fontAlgn="auto"/>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indent="0" algn="just" fontAlgn="auto"/>
            <a:r>
              <a:rPr lang="fr-FR" altLang="zh-CN" sz="28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innovation – innover </a:t>
            </a:r>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marL="342900" indent="-342900" algn="just" fontAlgn="auto">
              <a:buFont typeface="Arial" panose="020B0604020202020204" pitchFamily="34" charset="0"/>
              <a:buChar char="•"/>
            </a:pPr>
            <a:r>
              <a:rPr lang="en-US"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i</a:t>
            </a:r>
            <a:r>
              <a:rPr lang="fr-FR" altLang="zh-CN" sz="2400" i="1" dirty="0" err="1"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ntroduire</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qqch. de nouveau (dans un domaine</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r>
              <a:rPr lang="fr-FR" altLang="zh-CN" sz="2400" i="1" dirty="0" smtClean="0">
                <a:solidFill>
                  <a:schemeClr val="tx1"/>
                </a:solidFill>
                <a:latin typeface="Times New Roman" panose="02020603050405020304" pitchFamily="18" charset="0"/>
                <a:cs typeface="Times New Roman" panose="02020603050405020304" pitchFamily="18" charset="0"/>
                <a:sym typeface="+mn-ea"/>
              </a:rPr>
              <a:t> </a:t>
            </a:r>
          </a:p>
          <a:p>
            <a:pPr algn="just" fontAlgn="auto"/>
            <a:r>
              <a:rPr lang="fr-FR" altLang="zh-CN" sz="2400" dirty="0" smtClean="0">
                <a:solidFill>
                  <a:schemeClr val="tx1"/>
                </a:solidFill>
                <a:latin typeface="Times New Roman" panose="02020603050405020304" pitchFamily="18" charset="0"/>
                <a:cs typeface="Times New Roman" panose="02020603050405020304" pitchFamily="18" charset="0"/>
                <a:sym typeface="+mn-ea"/>
              </a:rPr>
              <a:t>Ex. innover </a:t>
            </a:r>
            <a:r>
              <a:rPr lang="fr-FR" altLang="zh-CN" sz="2400" dirty="0">
                <a:solidFill>
                  <a:schemeClr val="tx1"/>
                </a:solidFill>
                <a:latin typeface="Times New Roman" panose="02020603050405020304" pitchFamily="18" charset="0"/>
                <a:cs typeface="Times New Roman" panose="02020603050405020304" pitchFamily="18" charset="0"/>
                <a:sym typeface="+mn-ea"/>
              </a:rPr>
              <a:t>en </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art</a:t>
            </a:r>
          </a:p>
          <a:p>
            <a:pPr algn="just" fontAlgn="auto"/>
            <a:endParaRPr lang="fr-FR" altLang="zh-CN" sz="2400" i="1" dirty="0">
              <a:solidFill>
                <a:schemeClr val="tx1"/>
              </a:solidFill>
              <a:latin typeface="Times New Roman" panose="02020603050405020304" pitchFamily="18" charset="0"/>
              <a:cs typeface="Times New Roman" panose="02020603050405020304" pitchFamily="18" charset="0"/>
            </a:endParaRPr>
          </a:p>
          <a:p>
            <a:pPr algn="just" fontAlgn="auto">
              <a:buClrTx/>
              <a:buSzTx/>
              <a:buFontTx/>
            </a:pPr>
            <a:r>
              <a:rPr lang="en-US" altLang="zh-CN" sz="28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c</a:t>
            </a:r>
            <a:r>
              <a:rPr lang="fr-FR" altLang="zh-CN" sz="2800" b="1" dirty="0" err="1"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réation</a:t>
            </a:r>
            <a:r>
              <a:rPr lang="fr-FR" altLang="zh-CN" sz="28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 créer</a:t>
            </a:r>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marL="342900" indent="-342900" algn="just" fontAlgn="auto">
              <a:buFont typeface="Arial" panose="020B0604020202020204" pitchFamily="34" charset="0"/>
              <a:buChar char="•"/>
            </a:pP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faire</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 réaliser (qqch. qui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n’existait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pas encore</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r>
              <a:rPr lang="fr-FR" altLang="zh-CN" sz="2400"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 </a:t>
            </a:r>
          </a:p>
          <a:p>
            <a:pPr algn="just" fontAlgn="auto"/>
            <a:r>
              <a:rPr lang="fr-FR" altLang="zh-CN" sz="2400" dirty="0" smtClean="0">
                <a:solidFill>
                  <a:schemeClr val="tx1"/>
                </a:solidFill>
                <a:latin typeface="Times New Roman" panose="02020603050405020304" pitchFamily="18" charset="0"/>
                <a:cs typeface="Times New Roman" panose="02020603050405020304" pitchFamily="18" charset="0"/>
                <a:sym typeface="+mn-ea"/>
              </a:rPr>
              <a:t>Ex. créer </a:t>
            </a:r>
            <a:r>
              <a:rPr lang="fr-FR" altLang="zh-CN" sz="2400" dirty="0">
                <a:solidFill>
                  <a:schemeClr val="tx1"/>
                </a:solidFill>
                <a:latin typeface="Times New Roman" panose="02020603050405020304" pitchFamily="18" charset="0"/>
                <a:cs typeface="Times New Roman" panose="02020603050405020304" pitchFamily="18" charset="0"/>
                <a:sym typeface="+mn-ea"/>
              </a:rPr>
              <a:t>une </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science</a:t>
            </a:r>
            <a:endParaRPr lang="fr-FR" altLang="zh-CN" sz="2400" dirty="0">
              <a:solidFill>
                <a:schemeClr val="tx1"/>
              </a:solidFill>
              <a:latin typeface="Times New Roman" panose="02020603050405020304" pitchFamily="18" charset="0"/>
              <a:cs typeface="Times New Roman" panose="02020603050405020304" pitchFamily="18" charset="0"/>
            </a:endParaRPr>
          </a:p>
          <a:p>
            <a:pPr indent="0" algn="just" fontAlgn="auto">
              <a:lnSpc>
                <a:spcPct val="150000"/>
              </a:lnSpc>
            </a:pPr>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462780" y="216535"/>
            <a:ext cx="7731125" cy="490220"/>
          </a:xfrm>
          <a:prstGeom prst="rect">
            <a:avLst/>
          </a:prstGeom>
          <a:noFill/>
        </p:spPr>
        <p:txBody>
          <a:bodyPr wrap="square" rtlCol="0">
            <a:noAutofit/>
          </a:bodyPr>
          <a:lstStyle/>
          <a:p>
            <a:pPr algn="just" eaLnBrk="1" hangingPunct="1"/>
            <a:r>
              <a:rPr lang="fr-FR" altLang="zh-CN" sz="3200" b="1" dirty="0">
                <a:latin typeface="Times New Roman" panose="02020603050405020304" pitchFamily="18" charset="0"/>
                <a:cs typeface="Times New Roman" panose="02020603050405020304" pitchFamily="18" charset="0"/>
                <a:sym typeface="+mn-ea"/>
              </a:rPr>
              <a:t>faire honte </a:t>
            </a:r>
            <a:r>
              <a:rPr lang="fr-FR" altLang="zh-CN" sz="3200" b="1" dirty="0" smtClean="0">
                <a:latin typeface="Times New Roman" panose="02020603050405020304" pitchFamily="18" charset="0"/>
                <a:cs typeface="Times New Roman" panose="02020603050405020304" pitchFamily="18" charset="0"/>
                <a:sym typeface="+mn-ea"/>
              </a:rPr>
              <a:t>à + qqn ; prendre </a:t>
            </a:r>
            <a:r>
              <a:rPr lang="fr-FR" altLang="zh-CN" sz="3200" b="1" dirty="0">
                <a:latin typeface="Times New Roman" panose="02020603050405020304" pitchFamily="18" charset="0"/>
                <a:cs typeface="Times New Roman" panose="02020603050405020304" pitchFamily="18" charset="0"/>
                <a:sym typeface="+mn-ea"/>
              </a:rPr>
              <a:t>pied</a:t>
            </a:r>
            <a:endParaRPr lang="fr-FR" altLang="zh-CN" sz="3200" b="1"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3675" y="1366520"/>
            <a:ext cx="11804015" cy="479171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400" dirty="0">
                <a:solidFill>
                  <a:schemeClr val="tx1"/>
                </a:solidFill>
                <a:latin typeface="Times New Roman" panose="02020603050405020304" pitchFamily="18" charset="0"/>
                <a:cs typeface="Times New Roman" panose="02020603050405020304" pitchFamily="18" charset="0"/>
                <a:sym typeface="+mn-ea"/>
              </a:rPr>
              <a:t>P.6 Celui qui n’aime pas sa patrie, qui la trompe et la trahit, </a:t>
            </a:r>
            <a:r>
              <a:rPr lang="fr-FR" altLang="zh-CN" sz="2400" u="sng"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se fait honte</a:t>
            </a:r>
            <a:r>
              <a:rPr lang="fr-FR" altLang="zh-CN" sz="2400" dirty="0">
                <a:solidFill>
                  <a:schemeClr val="tx1"/>
                </a:solidFill>
                <a:latin typeface="Times New Roman" panose="02020603050405020304" pitchFamily="18" charset="0"/>
                <a:cs typeface="Times New Roman" panose="02020603050405020304" pitchFamily="18" charset="0"/>
                <a:sym typeface="+mn-ea"/>
              </a:rPr>
              <a:t> tant dans son pays qu’à l’étranger, et a du mal à y </a:t>
            </a:r>
            <a:r>
              <a:rPr lang="fr-FR" altLang="zh-CN" sz="2400" u="sng"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prendre pied</a:t>
            </a:r>
            <a:r>
              <a:rPr lang="fr-FR" altLang="zh-CN" sz="2400" dirty="0">
                <a:solidFill>
                  <a:schemeClr val="tx1"/>
                </a:solidFill>
                <a:latin typeface="Times New Roman" panose="02020603050405020304" pitchFamily="18" charset="0"/>
                <a:cs typeface="Times New Roman" panose="02020603050405020304" pitchFamily="18" charset="0"/>
                <a:sym typeface="+mn-ea"/>
              </a:rPr>
              <a:t>.</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faire honte </a:t>
            </a:r>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à qqn</a:t>
            </a:r>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Font typeface="Arial" panose="020B0604020202020204" pitchFamily="34" charset="0"/>
              <a:buChar char="•"/>
            </a:pP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être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pour lui un sujet de honte, de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déshonneur</a:t>
            </a:r>
            <a:endPar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Ex. </a:t>
            </a:r>
            <a:r>
              <a:rPr lang="fr-FR" altLang="zh-CN" sz="2400" dirty="0">
                <a:solidFill>
                  <a:schemeClr val="tx1"/>
                </a:solidFill>
                <a:latin typeface="Times New Roman" panose="02020603050405020304" pitchFamily="18" charset="0"/>
                <a:cs typeface="Times New Roman" panose="02020603050405020304" pitchFamily="18" charset="0"/>
                <a:sym typeface="+mn-ea"/>
              </a:rPr>
              <a:t>Sa lâcheté lui fait honte devant ses camarades.</a:t>
            </a: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      L’échec </a:t>
            </a:r>
            <a:r>
              <a:rPr lang="fr-FR" altLang="zh-CN" sz="2400" dirty="0">
                <a:solidFill>
                  <a:schemeClr val="tx1"/>
                </a:solidFill>
                <a:latin typeface="Times New Roman" panose="02020603050405020304" pitchFamily="18" charset="0"/>
                <a:cs typeface="Times New Roman" panose="02020603050405020304" pitchFamily="18" charset="0"/>
                <a:sym typeface="+mn-ea"/>
              </a:rPr>
              <a:t>ne vous fait pas honte, mais l’abandon le peut.</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buClrTx/>
              <a:buSzTx/>
              <a:buFontTx/>
            </a:pPr>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prendre pied</a:t>
            </a:r>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ClrTx/>
              <a:buSzTx/>
              <a:buFont typeface="Arial" panose="020B0604020202020204" pitchFamily="34" charset="0"/>
              <a:buChar char="•"/>
            </a:pP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expression familière signifiant que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l’on s’installe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solidement autant physiquement que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mentalement</a:t>
            </a:r>
            <a:endPar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Ex. A </a:t>
            </a:r>
            <a:r>
              <a:rPr lang="fr-FR" altLang="zh-CN" sz="2400" dirty="0">
                <a:solidFill>
                  <a:schemeClr val="tx1"/>
                </a:solidFill>
                <a:latin typeface="Times New Roman" panose="02020603050405020304" pitchFamily="18" charset="0"/>
                <a:cs typeface="Times New Roman" panose="02020603050405020304" pitchFamily="18" charset="0"/>
                <a:sym typeface="+mn-ea"/>
              </a:rPr>
              <a:t>sa sortie de prison, son travail et son appartement lui ont permis de prendre pied.</a:t>
            </a: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      Elle </a:t>
            </a:r>
            <a:r>
              <a:rPr lang="fr-FR" altLang="zh-CN" sz="2400" dirty="0">
                <a:solidFill>
                  <a:schemeClr val="tx1"/>
                </a:solidFill>
                <a:latin typeface="Times New Roman" panose="02020603050405020304" pitchFamily="18" charset="0"/>
                <a:cs typeface="Times New Roman" panose="02020603050405020304" pitchFamily="18" charset="0"/>
                <a:sym typeface="+mn-ea"/>
              </a:rPr>
              <a:t>a pris pied dans ce pays étranger non sans efforts.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990465" y="216535"/>
            <a:ext cx="6098540" cy="490220"/>
          </a:xfrm>
          <a:prstGeom prst="rect">
            <a:avLst/>
          </a:prstGeom>
          <a:noFill/>
        </p:spPr>
        <p:txBody>
          <a:bodyPr wrap="square" rtlCol="0">
            <a:noAutofit/>
          </a:bodyPr>
          <a:lstStyle/>
          <a:p>
            <a:pPr algn="just" eaLnBrk="1" hangingPunct="1"/>
            <a:r>
              <a:rPr lang="fr-FR" altLang="zh-CN" sz="3200" b="1" dirty="0" smtClean="0">
                <a:latin typeface="Times New Roman" panose="02020603050405020304" pitchFamily="18" charset="0"/>
                <a:cs typeface="Times New Roman" panose="02020603050405020304" pitchFamily="18" charset="0"/>
                <a:sym typeface="+mn-ea"/>
              </a:rPr>
              <a:t>consister </a:t>
            </a:r>
            <a:r>
              <a:rPr lang="fr-FR" altLang="zh-CN" sz="3200" b="1" dirty="0">
                <a:latin typeface="Times New Roman" panose="02020603050405020304" pitchFamily="18" charset="0"/>
                <a:cs typeface="Times New Roman" panose="02020603050405020304" pitchFamily="18" charset="0"/>
                <a:sym typeface="+mn-ea"/>
              </a:rPr>
              <a:t>à/dans/en</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3675" y="1761861"/>
            <a:ext cx="11804015" cy="467423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en-US" altLang="fr-FR" sz="2800" dirty="0">
                <a:solidFill>
                  <a:schemeClr val="tx1"/>
                </a:solidFill>
                <a:latin typeface="Times New Roman" panose="02020603050405020304" pitchFamily="18" charset="0"/>
                <a:cs typeface="Times New Roman" panose="02020603050405020304" pitchFamily="18" charset="0"/>
                <a:sym typeface="+mn-ea"/>
              </a:rPr>
              <a:t>P</a:t>
            </a:r>
            <a:r>
              <a:rPr lang="fr-FR" altLang="en-US" sz="2800" dirty="0">
                <a:solidFill>
                  <a:schemeClr val="tx1"/>
                </a:solidFill>
                <a:latin typeface="Times New Roman" panose="02020603050405020304" pitchFamily="18" charset="0"/>
                <a:cs typeface="Times New Roman" panose="02020603050405020304" pitchFamily="18" charset="0"/>
                <a:sym typeface="+mn-ea"/>
              </a:rPr>
              <a:t>.6 </a:t>
            </a:r>
            <a:r>
              <a:rPr lang="fr-FR" altLang="zh-CN" sz="2800" dirty="0">
                <a:solidFill>
                  <a:schemeClr val="tx1"/>
                </a:solidFill>
                <a:latin typeface="Times New Roman" panose="02020603050405020304" pitchFamily="18" charset="0"/>
                <a:cs typeface="Times New Roman" panose="02020603050405020304" pitchFamily="18" charset="0"/>
                <a:sym typeface="+mn-ea"/>
              </a:rPr>
              <a:t>Dans la Chine contemporaine, le patriotisme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consiste</a:t>
            </a:r>
            <a:r>
              <a:rPr lang="fr-FR" altLang="zh-CN" sz="2800" dirty="0">
                <a:solidFill>
                  <a:schemeClr val="tx1"/>
                </a:solidFill>
                <a:latin typeface="Times New Roman" panose="02020603050405020304" pitchFamily="18" charset="0"/>
                <a:cs typeface="Times New Roman" panose="02020603050405020304" pitchFamily="18" charset="0"/>
                <a:sym typeface="+mn-ea"/>
              </a:rPr>
              <a:t> par sa nature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à</a:t>
            </a:r>
            <a:r>
              <a:rPr lang="fr-FR" altLang="zh-CN" sz="2800" dirty="0">
                <a:solidFill>
                  <a:schemeClr val="tx1"/>
                </a:solidFill>
                <a:latin typeface="Times New Roman" panose="02020603050405020304" pitchFamily="18" charset="0"/>
                <a:cs typeface="Times New Roman" panose="02020603050405020304" pitchFamily="18" charset="0"/>
                <a:sym typeface="+mn-ea"/>
              </a:rPr>
              <a:t> harmoniser parfaitement l’amour pour la patrie, pour le Parti et pour le socialisme</a:t>
            </a:r>
          </a:p>
          <a:p>
            <a:pPr algn="just" eaLnBrk="1" hangingPunct="1"/>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Le verbe </a:t>
            </a:r>
            <a:r>
              <a:rPr lang="fr-FR" altLang="zh-CN" sz="28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consister » </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a différents sens et différentes constructions. Il peut en effet s’employer avec les prépositions </a:t>
            </a:r>
            <a:r>
              <a:rPr lang="fr-FR" altLang="zh-CN" sz="2800" b="1"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dans</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a:t>
            </a:r>
            <a:r>
              <a:rPr lang="fr-FR" altLang="zh-CN" sz="2800" b="1"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en</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ou </a:t>
            </a:r>
            <a:r>
              <a:rPr lang="fr-FR" altLang="zh-CN" sz="2800" b="1"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à</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selon l’élément qui suit et le sens qu’il a.</a:t>
            </a:r>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0" indent="0" algn="just" eaLnBrk="1" hangingPunct="1">
              <a:buNone/>
            </a:pPr>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0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0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990465" y="216535"/>
            <a:ext cx="6098540" cy="490220"/>
          </a:xfrm>
          <a:prstGeom prst="rect">
            <a:avLst/>
          </a:prstGeom>
          <a:noFill/>
        </p:spPr>
        <p:txBody>
          <a:bodyPr wrap="square" rtlCol="0">
            <a:noAutofit/>
          </a:bodyPr>
          <a:lstStyle/>
          <a:p>
            <a:pPr algn="just" eaLnBrk="1" hangingPunct="1"/>
            <a:r>
              <a:rPr lang="fr-FR" altLang="zh-CN" sz="3200" b="1" dirty="0" smtClean="0">
                <a:latin typeface="Times New Roman" panose="02020603050405020304" pitchFamily="18" charset="0"/>
                <a:cs typeface="Times New Roman" panose="02020603050405020304" pitchFamily="18" charset="0"/>
                <a:sym typeface="+mn-ea"/>
              </a:rPr>
              <a:t>consister </a:t>
            </a:r>
            <a:r>
              <a:rPr lang="fr-FR" altLang="zh-CN" sz="3200" b="1" dirty="0">
                <a:latin typeface="Times New Roman" panose="02020603050405020304" pitchFamily="18" charset="0"/>
                <a:cs typeface="Times New Roman" panose="02020603050405020304" pitchFamily="18" charset="0"/>
                <a:sym typeface="+mn-ea"/>
              </a:rPr>
              <a:t>à/dans/en</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3675" y="1513205"/>
            <a:ext cx="11804015" cy="491426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457200" indent="-457200" algn="just">
              <a:buFont typeface="Arial" panose="020B0604020202020204" pitchFamily="34" charset="0"/>
              <a:buChar char="•"/>
            </a:pPr>
            <a:r>
              <a:rPr lang="fr-FR" altLang="zh-CN" sz="2400" i="1" dirty="0">
                <a:solidFill>
                  <a:schemeClr val="tx1"/>
                </a:solidFill>
                <a:latin typeface="Times New Roman" panose="02020603050405020304" pitchFamily="18" charset="0"/>
                <a:cs typeface="Times New Roman" panose="02020603050405020304" pitchFamily="18" charset="0"/>
                <a:sym typeface="+mn-ea"/>
              </a:rPr>
              <a:t>Au sens de « se réduire à », « avoir comme objet, comme caractère essentiel », il se construit avec la préposition </a:t>
            </a:r>
            <a:r>
              <a:rPr lang="fr-FR" altLang="zh-CN" sz="2400" i="1" u="sng" dirty="0">
                <a:solidFill>
                  <a:srgbClr val="FF0000"/>
                </a:solidFill>
                <a:latin typeface="Times New Roman" panose="02020603050405020304" pitchFamily="18" charset="0"/>
                <a:cs typeface="Times New Roman" panose="02020603050405020304" pitchFamily="18" charset="0"/>
                <a:sym typeface="+mn-ea"/>
              </a:rPr>
              <a:t>à</a:t>
            </a:r>
            <a:r>
              <a:rPr lang="fr-FR" altLang="zh-CN" sz="2400" i="1" dirty="0">
                <a:solidFill>
                  <a:schemeClr val="tx1"/>
                </a:solidFill>
                <a:latin typeface="Times New Roman" panose="02020603050405020304" pitchFamily="18" charset="0"/>
                <a:cs typeface="Times New Roman" panose="02020603050405020304" pitchFamily="18" charset="0"/>
                <a:sym typeface="+mn-ea"/>
              </a:rPr>
              <a:t> et un ou plusieurs autres </a:t>
            </a:r>
            <a:r>
              <a:rPr lang="fr-FR" altLang="zh-CN" sz="2400" i="1" dirty="0">
                <a:solidFill>
                  <a:srgbClr val="FF0000"/>
                </a:solidFill>
                <a:latin typeface="Times New Roman" panose="02020603050405020304" pitchFamily="18" charset="0"/>
                <a:cs typeface="Times New Roman" panose="02020603050405020304" pitchFamily="18" charset="0"/>
                <a:sym typeface="+mn-ea"/>
              </a:rPr>
              <a:t>verbes à l’infinitif</a:t>
            </a:r>
            <a:r>
              <a:rPr lang="fr-FR" altLang="zh-CN" sz="2400" i="1" dirty="0">
                <a:solidFill>
                  <a:schemeClr val="tx1"/>
                </a:solidFill>
                <a:latin typeface="Times New Roman" panose="02020603050405020304" pitchFamily="18" charset="0"/>
                <a:cs typeface="Times New Roman" panose="02020603050405020304" pitchFamily="18" charset="0"/>
                <a:sym typeface="+mn-ea"/>
              </a:rPr>
              <a:t>.</a:t>
            </a:r>
            <a:endParaRPr lang="fr-FR" altLang="zh-CN" sz="2400" i="1"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Ex. </a:t>
            </a:r>
            <a:r>
              <a:rPr lang="fr-FR" altLang="zh-CN" sz="2400" dirty="0">
                <a:solidFill>
                  <a:schemeClr val="tx1"/>
                </a:solidFill>
                <a:latin typeface="Times New Roman" panose="02020603050405020304" pitchFamily="18" charset="0"/>
                <a:cs typeface="Times New Roman" panose="02020603050405020304" pitchFamily="18" charset="0"/>
                <a:sym typeface="+mn-ea"/>
              </a:rPr>
              <a:t>Son travail consiste à </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examiner </a:t>
            </a:r>
            <a:r>
              <a:rPr lang="fr-FR" altLang="zh-CN" sz="2400" dirty="0">
                <a:solidFill>
                  <a:schemeClr val="tx1"/>
                </a:solidFill>
                <a:latin typeface="Times New Roman" panose="02020603050405020304" pitchFamily="18" charset="0"/>
                <a:cs typeface="Times New Roman" panose="02020603050405020304" pitchFamily="18" charset="0"/>
                <a:sym typeface="+mn-ea"/>
              </a:rPr>
              <a:t>les demandes de permis.</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fr-FR" altLang="zh-CN" sz="2400" i="1" dirty="0">
                <a:solidFill>
                  <a:schemeClr val="tx1"/>
                </a:solidFill>
                <a:latin typeface="Times New Roman" panose="02020603050405020304" pitchFamily="18" charset="0"/>
                <a:cs typeface="Times New Roman" panose="02020603050405020304" pitchFamily="18" charset="0"/>
                <a:sym typeface="+mn-ea"/>
              </a:rPr>
              <a:t>Dans le même sens, à propos d’une chose indivisible, il se construit avec la préposition </a:t>
            </a:r>
            <a:r>
              <a:rPr lang="fr-FR" altLang="zh-CN" sz="2400" i="1" u="sng" dirty="0">
                <a:solidFill>
                  <a:srgbClr val="FF0000"/>
                </a:solidFill>
                <a:latin typeface="Times New Roman" panose="02020603050405020304" pitchFamily="18" charset="0"/>
                <a:cs typeface="Times New Roman" panose="02020603050405020304" pitchFamily="18" charset="0"/>
                <a:sym typeface="+mn-ea"/>
              </a:rPr>
              <a:t>dans</a:t>
            </a:r>
            <a:r>
              <a:rPr lang="fr-FR" altLang="zh-CN" sz="2400" i="1" dirty="0">
                <a:solidFill>
                  <a:schemeClr val="tx1"/>
                </a:solidFill>
                <a:latin typeface="Times New Roman" panose="02020603050405020304" pitchFamily="18" charset="0"/>
                <a:cs typeface="Times New Roman" panose="02020603050405020304" pitchFamily="18" charset="0"/>
                <a:sym typeface="+mn-ea"/>
              </a:rPr>
              <a:t>, suivie d’un </a:t>
            </a:r>
            <a:r>
              <a:rPr lang="fr-FR" altLang="zh-CN" sz="2400" i="1" dirty="0">
                <a:solidFill>
                  <a:srgbClr val="FF0000"/>
                </a:solidFill>
                <a:latin typeface="Times New Roman" panose="02020603050405020304" pitchFamily="18" charset="0"/>
                <a:cs typeface="Times New Roman" panose="02020603050405020304" pitchFamily="18" charset="0"/>
                <a:sym typeface="+mn-ea"/>
              </a:rPr>
              <a:t>nom</a:t>
            </a:r>
            <a:r>
              <a:rPr lang="fr-FR" altLang="zh-CN" sz="2400" i="1" dirty="0">
                <a:solidFill>
                  <a:schemeClr val="tx1"/>
                </a:solidFill>
                <a:latin typeface="Times New Roman" panose="02020603050405020304" pitchFamily="18" charset="0"/>
                <a:cs typeface="Times New Roman" panose="02020603050405020304" pitchFamily="18" charset="0"/>
                <a:sym typeface="+mn-ea"/>
              </a:rPr>
              <a:t> singulier précédé d’un article, d’un démonstratif ou d’un possessif.</a:t>
            </a:r>
            <a:endParaRPr lang="fr-FR" altLang="zh-CN" sz="2400" i="1"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Ex. </a:t>
            </a:r>
            <a:r>
              <a:rPr lang="fr-FR" altLang="zh-CN" sz="2400" dirty="0">
                <a:solidFill>
                  <a:schemeClr val="tx1"/>
                </a:solidFill>
                <a:latin typeface="Times New Roman" panose="02020603050405020304" pitchFamily="18" charset="0"/>
                <a:cs typeface="Times New Roman" panose="02020603050405020304" pitchFamily="18" charset="0"/>
                <a:sym typeface="+mn-ea"/>
              </a:rPr>
              <a:t>L’accord consiste dans la proposition suivante…</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marL="457200" indent="-457200" algn="just">
              <a:buFont typeface="Arial" panose="020B0604020202020204" pitchFamily="34" charset="0"/>
              <a:buChar char="•"/>
            </a:pPr>
            <a:r>
              <a:rPr lang="fr-FR" altLang="zh-CN" sz="2400" i="1" dirty="0">
                <a:solidFill>
                  <a:schemeClr val="tx1"/>
                </a:solidFill>
                <a:latin typeface="Times New Roman" panose="02020603050405020304" pitchFamily="18" charset="0"/>
                <a:cs typeface="Times New Roman" panose="02020603050405020304" pitchFamily="18" charset="0"/>
                <a:sym typeface="+mn-ea"/>
              </a:rPr>
              <a:t>Au sens de « être constitué ou composé de », en parlant d’une chose divisible considérée dans ses parties constitutives, il se construit avec la préposition </a:t>
            </a:r>
            <a:r>
              <a:rPr lang="fr-FR" altLang="zh-CN" sz="2400" i="1" u="sng" dirty="0">
                <a:solidFill>
                  <a:srgbClr val="FF0000"/>
                </a:solidFill>
                <a:latin typeface="Times New Roman" panose="02020603050405020304" pitchFamily="18" charset="0"/>
                <a:cs typeface="Times New Roman" panose="02020603050405020304" pitchFamily="18" charset="0"/>
                <a:sym typeface="+mn-ea"/>
              </a:rPr>
              <a:t>en</a:t>
            </a:r>
            <a:r>
              <a:rPr lang="fr-FR" altLang="zh-CN" sz="2400" i="1" dirty="0">
                <a:solidFill>
                  <a:schemeClr val="tx1"/>
                </a:solidFill>
                <a:latin typeface="Times New Roman" panose="02020603050405020304" pitchFamily="18" charset="0"/>
                <a:cs typeface="Times New Roman" panose="02020603050405020304" pitchFamily="18" charset="0"/>
                <a:sym typeface="+mn-ea"/>
              </a:rPr>
              <a:t> devant un </a:t>
            </a:r>
            <a:r>
              <a:rPr lang="fr-FR" altLang="zh-CN" sz="2400" i="1" dirty="0">
                <a:solidFill>
                  <a:srgbClr val="FF0000"/>
                </a:solidFill>
                <a:latin typeface="Times New Roman" panose="02020603050405020304" pitchFamily="18" charset="0"/>
                <a:cs typeface="Times New Roman" panose="02020603050405020304" pitchFamily="18" charset="0"/>
                <a:sym typeface="+mn-ea"/>
              </a:rPr>
              <a:t>pronom ou un nom</a:t>
            </a:r>
            <a:r>
              <a:rPr lang="fr-FR" altLang="zh-CN" sz="2400" i="1" dirty="0">
                <a:solidFill>
                  <a:schemeClr val="tx1"/>
                </a:solidFill>
                <a:latin typeface="Times New Roman" panose="02020603050405020304" pitchFamily="18" charset="0"/>
                <a:cs typeface="Times New Roman" panose="02020603050405020304" pitchFamily="18" charset="0"/>
                <a:sym typeface="+mn-ea"/>
              </a:rPr>
              <a:t> sans article ou précédé d’un article autre qu’un article défini.</a:t>
            </a:r>
            <a:endParaRPr lang="fr-FR" altLang="zh-CN" sz="2400" i="1"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Ex. </a:t>
            </a:r>
            <a:r>
              <a:rPr lang="fr-FR" altLang="zh-CN" sz="2400" dirty="0">
                <a:solidFill>
                  <a:schemeClr val="tx1"/>
                </a:solidFill>
                <a:latin typeface="Times New Roman" panose="02020603050405020304" pitchFamily="18" charset="0"/>
                <a:cs typeface="Times New Roman" panose="02020603050405020304" pitchFamily="18" charset="0"/>
                <a:sym typeface="+mn-ea"/>
              </a:rPr>
              <a:t>L’accord consiste en trois points…</a:t>
            </a:r>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0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0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2"/>
          <a:stretch>
            <a:fillRect/>
          </a:stretch>
        </p:blipFill>
        <p:spPr>
          <a:xfrm>
            <a:off x="3720875" y="1164799"/>
            <a:ext cx="4470608" cy="449181"/>
          </a:xfrm>
          <a:prstGeom prst="rect">
            <a:avLst/>
          </a:prstGeom>
        </p:spPr>
      </p:pic>
      <p:pic>
        <p:nvPicPr>
          <p:cNvPr id="2" name="图片 1"/>
          <p:cNvPicPr>
            <a:picLocks noChangeAspect="1"/>
          </p:cNvPicPr>
          <p:nvPr/>
        </p:nvPicPr>
        <p:blipFill rotWithShape="1">
          <a:blip r:embed="rId3"/>
          <a:srcRect l="45480"/>
          <a:stretch>
            <a:fillRect/>
          </a:stretch>
        </p:blipFill>
        <p:spPr>
          <a:xfrm>
            <a:off x="-141514" y="1666940"/>
            <a:ext cx="1707126" cy="3131225"/>
          </a:xfrm>
          <a:prstGeom prst="rect">
            <a:avLst/>
          </a:prstGeom>
        </p:spPr>
      </p:pic>
      <p:sp>
        <p:nvSpPr>
          <p:cNvPr id="8" name="文本框 7"/>
          <p:cNvSpPr txBox="1"/>
          <p:nvPr/>
        </p:nvSpPr>
        <p:spPr>
          <a:xfrm>
            <a:off x="386834" y="2480816"/>
            <a:ext cx="798195" cy="1503472"/>
          </a:xfrm>
          <a:prstGeom prst="rect">
            <a:avLst/>
          </a:prstGeom>
          <a:noFill/>
        </p:spPr>
        <p:txBody>
          <a:bodyPr vert="eaVert" wrap="square" rtlCol="0">
            <a:spAutoFit/>
          </a:bodyPr>
          <a:lstStyle/>
          <a:p>
            <a:pPr algn="ctr"/>
            <a:r>
              <a:rPr kumimoji="1" lang="zh-CN" altLang="en-US" sz="4000" b="1" dirty="0" smtClean="0">
                <a:solidFill>
                  <a:schemeClr val="bg1"/>
                </a:solidFill>
                <a:latin typeface="微软雅黑" panose="020B0503020204020204" charset="-122"/>
                <a:ea typeface="微软雅黑" panose="020B0503020204020204" charset="-122"/>
                <a:cs typeface="微软雅黑" panose="020B0503020204020204" charset="-122"/>
              </a:rPr>
              <a:t>目  录</a:t>
            </a:r>
          </a:p>
        </p:txBody>
      </p:sp>
      <p:sp>
        <p:nvSpPr>
          <p:cNvPr id="32" name="文本框 38">
            <a:hlinkClick r:id="rId4" action="ppaction://hlinksldjump"/>
          </p:cNvPr>
          <p:cNvSpPr txBox="1"/>
          <p:nvPr/>
        </p:nvSpPr>
        <p:spPr>
          <a:xfrm>
            <a:off x="3720874" y="1189248"/>
            <a:ext cx="4470610" cy="478155"/>
          </a:xfrm>
          <a:prstGeom prst="rect">
            <a:avLst/>
          </a:prstGeom>
          <a:noFill/>
        </p:spPr>
        <p:txBody>
          <a:bodyPr wrap="square" rtlCol="0">
            <a:spAutoFit/>
          </a:bodyPr>
          <a:lstStyle/>
          <a:p>
            <a:pPr>
              <a:lnSpc>
                <a:spcPct val="90000"/>
              </a:lnSpc>
            </a:pPr>
            <a:r>
              <a:rPr lang="fr-FR" altLang="en-US"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I</a:t>
            </a: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ntroduction</a:t>
            </a:r>
          </a:p>
        </p:txBody>
      </p:sp>
      <p:pic>
        <p:nvPicPr>
          <p:cNvPr id="16" name="图片 15"/>
          <p:cNvPicPr>
            <a:picLocks noChangeAspect="1"/>
          </p:cNvPicPr>
          <p:nvPr/>
        </p:nvPicPr>
        <p:blipFill>
          <a:blip r:embed="rId2"/>
          <a:stretch>
            <a:fillRect/>
          </a:stretch>
        </p:blipFill>
        <p:spPr>
          <a:xfrm>
            <a:off x="3720875" y="3654717"/>
            <a:ext cx="4470612" cy="449181"/>
          </a:xfrm>
          <a:prstGeom prst="rect">
            <a:avLst/>
          </a:prstGeom>
        </p:spPr>
      </p:pic>
      <p:pic>
        <p:nvPicPr>
          <p:cNvPr id="34" name="图片 33"/>
          <p:cNvPicPr>
            <a:picLocks noChangeAspect="1"/>
          </p:cNvPicPr>
          <p:nvPr/>
        </p:nvPicPr>
        <p:blipFill>
          <a:blip r:embed="rId2"/>
          <a:stretch>
            <a:fillRect/>
          </a:stretch>
        </p:blipFill>
        <p:spPr>
          <a:xfrm>
            <a:off x="3720874" y="1783755"/>
            <a:ext cx="4470608" cy="449181"/>
          </a:xfrm>
          <a:prstGeom prst="rect">
            <a:avLst/>
          </a:prstGeom>
        </p:spPr>
      </p:pic>
      <p:sp>
        <p:nvSpPr>
          <p:cNvPr id="37" name="文本框 38">
            <a:hlinkClick r:id="rId4" action="ppaction://hlinksldjump"/>
          </p:cNvPr>
          <p:cNvSpPr txBox="1"/>
          <p:nvPr/>
        </p:nvSpPr>
        <p:spPr>
          <a:xfrm>
            <a:off x="3720874" y="1808204"/>
            <a:ext cx="4470609" cy="47815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Compréhension</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39" name="图片 38"/>
          <p:cNvPicPr>
            <a:picLocks noChangeAspect="1"/>
          </p:cNvPicPr>
          <p:nvPr/>
        </p:nvPicPr>
        <p:blipFill>
          <a:blip r:embed="rId2"/>
          <a:stretch>
            <a:fillRect/>
          </a:stretch>
        </p:blipFill>
        <p:spPr>
          <a:xfrm>
            <a:off x="3720874" y="2397749"/>
            <a:ext cx="4470608" cy="449181"/>
          </a:xfrm>
          <a:prstGeom prst="rect">
            <a:avLst/>
          </a:prstGeom>
        </p:spPr>
      </p:pic>
      <p:sp>
        <p:nvSpPr>
          <p:cNvPr id="41" name="文本框 38">
            <a:hlinkClick r:id="rId4" action="ppaction://hlinksldjump"/>
          </p:cNvPr>
          <p:cNvSpPr txBox="1"/>
          <p:nvPr/>
        </p:nvSpPr>
        <p:spPr>
          <a:xfrm>
            <a:off x="3725903" y="2422198"/>
            <a:ext cx="4465580" cy="865505"/>
          </a:xfrm>
          <a:prstGeom prst="rect">
            <a:avLst/>
          </a:prstGeom>
          <a:noFill/>
        </p:spPr>
        <p:txBody>
          <a:bodyPr wrap="square" rtlCol="0">
            <a:spAutoFit/>
          </a:bodyPr>
          <a:lstStyle/>
          <a:p>
            <a:pPr>
              <a:lnSpc>
                <a:spcPct val="90000"/>
              </a:lnSpc>
            </a:pPr>
            <a:r>
              <a:rPr lang="fr-FR" altLang="zh-CN" sz="2800" b="1"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Etude </a:t>
            </a: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du texte</a:t>
            </a:r>
            <a:endParaRPr lang="zh-CN" altLang="en-US"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a:p>
            <a:pPr>
              <a:lnSpc>
                <a:spcPct val="90000"/>
              </a:lnSpc>
            </a:pPr>
            <a:endPar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47" name="图片 46"/>
          <p:cNvPicPr>
            <a:picLocks noChangeAspect="1"/>
          </p:cNvPicPr>
          <p:nvPr/>
        </p:nvPicPr>
        <p:blipFill>
          <a:blip r:embed="rId2"/>
          <a:stretch>
            <a:fillRect/>
          </a:stretch>
        </p:blipFill>
        <p:spPr>
          <a:xfrm>
            <a:off x="3720875" y="3020339"/>
            <a:ext cx="4470608" cy="449181"/>
          </a:xfrm>
          <a:prstGeom prst="rect">
            <a:avLst/>
          </a:prstGeom>
        </p:spPr>
      </p:pic>
      <p:sp>
        <p:nvSpPr>
          <p:cNvPr id="48" name="文本框 38">
            <a:hlinkClick r:id="rId4" action="ppaction://hlinksldjump"/>
          </p:cNvPr>
          <p:cNvSpPr txBox="1"/>
          <p:nvPr/>
        </p:nvSpPr>
        <p:spPr>
          <a:xfrm>
            <a:off x="3725954" y="2970402"/>
            <a:ext cx="4470610" cy="1197610"/>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Focalisation sur la langue</a:t>
            </a:r>
            <a:endPar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p>
            <a:pPr>
              <a:lnSpc>
                <a:spcPct val="90000"/>
              </a:lnSpc>
            </a:pPr>
            <a:r>
              <a:rPr lang="en-US" altLang="zh-CN"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 </a:t>
            </a:r>
            <a:endParaRPr lang="zh-CN" altLang="en-US"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Perspective internationale</a:t>
            </a:r>
            <a:endParaRPr lang="fr-FR" sz="24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51" name="图片 50"/>
          <p:cNvPicPr>
            <a:picLocks noChangeAspect="1"/>
          </p:cNvPicPr>
          <p:nvPr/>
        </p:nvPicPr>
        <p:blipFill>
          <a:blip r:embed="rId2"/>
          <a:stretch>
            <a:fillRect/>
          </a:stretch>
        </p:blipFill>
        <p:spPr>
          <a:xfrm>
            <a:off x="3726181" y="4264660"/>
            <a:ext cx="5228038" cy="448945"/>
          </a:xfrm>
          <a:prstGeom prst="rect">
            <a:avLst/>
          </a:prstGeom>
        </p:spPr>
      </p:pic>
      <p:sp>
        <p:nvSpPr>
          <p:cNvPr id="54" name="文本框 41">
            <a:hlinkClick r:id="rId4" action="ppaction://hlinksldjump"/>
          </p:cNvPr>
          <p:cNvSpPr txBox="1"/>
          <p:nvPr/>
        </p:nvSpPr>
        <p:spPr>
          <a:xfrm>
            <a:off x="3720869" y="4903800"/>
            <a:ext cx="4470611" cy="424732"/>
          </a:xfrm>
          <a:prstGeom prst="rect">
            <a:avLst/>
          </a:prstGeom>
          <a:noFill/>
        </p:spPr>
        <p:txBody>
          <a:bodyPr wrap="square" rtlCol="0">
            <a:spAutoFit/>
          </a:bodyPr>
          <a:lstStyle/>
          <a:p>
            <a:pPr>
              <a:lnSpc>
                <a:spcPct val="90000"/>
              </a:lnSpc>
            </a:pPr>
            <a:r>
              <a:rPr lang="en-GB" altLang="zh-CN" sz="2400" dirty="0">
                <a:solidFill>
                  <a:schemeClr val="bg1"/>
                </a:solidFill>
                <a:latin typeface="Times New Roman" panose="02020603050405020304" pitchFamily="18" charset="0"/>
                <a:cs typeface="Times New Roman" panose="02020603050405020304" pitchFamily="18" charset="0"/>
              </a:rPr>
              <a:t>Ancient</a:t>
            </a:r>
            <a:r>
              <a:rPr lang="zh-CN" altLang="en-US" sz="2400" dirty="0">
                <a:solidFill>
                  <a:schemeClr val="bg1"/>
                </a:solidFill>
                <a:latin typeface="Times New Roman" panose="02020603050405020304" pitchFamily="18" charset="0"/>
                <a:cs typeface="Times New Roman" panose="02020603050405020304" pitchFamily="18" charset="0"/>
              </a:rPr>
              <a:t> </a:t>
            </a:r>
            <a:r>
              <a:rPr lang="en-GB" altLang="zh-CN" sz="2400" dirty="0">
                <a:solidFill>
                  <a:schemeClr val="bg1"/>
                </a:solidFill>
                <a:latin typeface="Times New Roman" panose="02020603050405020304" pitchFamily="18" charset="0"/>
                <a:cs typeface="Times New Roman" panose="02020603050405020304" pitchFamily="18" charset="0"/>
              </a:rPr>
              <a:t>Chinese Wisdom</a:t>
            </a:r>
          </a:p>
        </p:txBody>
      </p:sp>
      <p:sp>
        <p:nvSpPr>
          <p:cNvPr id="58" name="矩形 57"/>
          <p:cNvSpPr/>
          <p:nvPr/>
        </p:nvSpPr>
        <p:spPr>
          <a:xfrm>
            <a:off x="0" y="6414448"/>
            <a:ext cx="12192000" cy="468681"/>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41">
            <a:hlinkClick r:id="rId4" action="ppaction://hlinksldjump"/>
          </p:cNvPr>
          <p:cNvSpPr txBox="1"/>
          <p:nvPr/>
        </p:nvSpPr>
        <p:spPr>
          <a:xfrm>
            <a:off x="3726180" y="4265295"/>
            <a:ext cx="5882005" cy="47815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Une histoire chinoise à raconter</a:t>
            </a:r>
            <a:endParaRPr lang="fr-FR"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158740" y="216535"/>
            <a:ext cx="6328410" cy="490220"/>
          </a:xfrm>
          <a:prstGeom prst="rect">
            <a:avLst/>
          </a:prstGeom>
          <a:noFill/>
        </p:spPr>
        <p:txBody>
          <a:bodyPr wrap="square" rtlCol="0">
            <a:noAutofit/>
          </a:bodyPr>
          <a:lstStyle/>
          <a:p>
            <a:pPr algn="just" eaLnBrk="1" hangingPunct="1"/>
            <a:r>
              <a:rPr lang="en-US" altLang="zh-CN" sz="3200" b="1" dirty="0">
                <a:latin typeface="Times New Roman" panose="02020603050405020304" pitchFamily="18" charset="0"/>
                <a:cs typeface="Times New Roman" panose="02020603050405020304" pitchFamily="18" charset="0"/>
                <a:sym typeface="+mn-ea"/>
              </a:rPr>
              <a:t>s</a:t>
            </a:r>
            <a:r>
              <a:rPr lang="fr-FR" altLang="zh-CN" sz="3200" b="1" dirty="0" smtClean="0">
                <a:solidFill>
                  <a:schemeClr val="tx1"/>
                </a:solidFill>
                <a:latin typeface="Times New Roman" panose="02020603050405020304" pitchFamily="18" charset="0"/>
                <a:cs typeface="Times New Roman" panose="02020603050405020304" pitchFamily="18" charset="0"/>
                <a:sym typeface="+mn-ea"/>
              </a:rPr>
              <a:t>e </a:t>
            </a:r>
            <a:r>
              <a:rPr lang="fr-FR" altLang="zh-CN" sz="3200" b="1" dirty="0">
                <a:solidFill>
                  <a:schemeClr val="tx1"/>
                </a:solidFill>
                <a:latin typeface="Times New Roman" panose="02020603050405020304" pitchFamily="18" charset="0"/>
                <a:cs typeface="Times New Roman" panose="02020603050405020304" pitchFamily="18" charset="0"/>
                <a:sym typeface="+mn-ea"/>
              </a:rPr>
              <a:t>préoccuper </a:t>
            </a:r>
            <a:r>
              <a:rPr lang="fr-FR" altLang="zh-CN" sz="3200" b="1" dirty="0" smtClean="0">
                <a:solidFill>
                  <a:schemeClr val="tx1"/>
                </a:solidFill>
                <a:latin typeface="Times New Roman" panose="02020603050405020304" pitchFamily="18" charset="0"/>
                <a:cs typeface="Times New Roman" panose="02020603050405020304" pitchFamily="18" charset="0"/>
                <a:sym typeface="+mn-ea"/>
              </a:rPr>
              <a:t>de </a:t>
            </a:r>
            <a:r>
              <a:rPr lang="fr-FR" altLang="zh-CN" sz="3200" b="1" dirty="0" smtClean="0">
                <a:solidFill>
                  <a:schemeClr val="tx1"/>
                </a:solidFill>
                <a:latin typeface="Times New Roman" panose="02020603050405020304" pitchFamily="18" charset="0"/>
                <a:cs typeface="Times New Roman" panose="02020603050405020304" pitchFamily="18" charset="0"/>
                <a:sym typeface="+mn-ea"/>
              </a:rPr>
              <a:t>+ N/inf</a:t>
            </a:r>
            <a:r>
              <a:rPr lang="fr-FR" altLang="zh-CN" sz="3200" b="1" dirty="0" smtClean="0">
                <a:solidFill>
                  <a:schemeClr val="tx1"/>
                </a:solidFill>
                <a:latin typeface="Times New Roman" panose="02020603050405020304" pitchFamily="18" charset="0"/>
                <a:cs typeface="Times New Roman" panose="02020603050405020304" pitchFamily="18" charset="0"/>
                <a:sym typeface="+mn-ea"/>
              </a:rPr>
              <a:t>. </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412750" y="1346835"/>
            <a:ext cx="11584940" cy="388620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indent="0" algn="just" eaLnBrk="1" hangingPunct="1">
              <a:buNone/>
            </a:pPr>
            <a:r>
              <a:rPr lang="fr-FR" altLang="zh-CN" sz="2400" dirty="0" smtClean="0">
                <a:solidFill>
                  <a:schemeClr val="tx1"/>
                </a:solidFill>
                <a:latin typeface="Times New Roman" panose="02020603050405020304" pitchFamily="18" charset="0"/>
                <a:cs typeface="Times New Roman" panose="02020603050405020304" pitchFamily="18" charset="0"/>
                <a:sym typeface="+mn-ea"/>
              </a:rPr>
              <a:t>P.6 Les jeunes chinois de la nouvelle ère doivent obéir au Parti et le suivre, </a:t>
            </a:r>
            <a:r>
              <a:rPr lang="fr-FR" altLang="zh-CN" sz="2400" u="sng"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se préoccuper de</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 la patrie et du peuple, s’attacher et se donner à eux, faire preuve de patriotisme par un engagement sincère et un travail diligent tout au long de leur vie, et tenir haut levé le grand drapeau du patriotisme dans leur cœur.</a:t>
            </a:r>
          </a:p>
          <a:p>
            <a:pPr indent="0" algn="just" eaLnBrk="1" hangingPunct="1">
              <a:buNone/>
            </a:pPr>
            <a:endParaRPr lang="fr-FR" altLang="zh-CN" sz="2400" b="1" u="sng"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just" eaLnBrk="1" hangingPunct="1"/>
            <a:r>
              <a:rPr lang="en-US"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a:t>
            </a:r>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e préoccuper </a:t>
            </a:r>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de/pour (qqn ou </a:t>
            </a:r>
            <a:r>
              <a:rPr lang="fr-FR" altLang="zh-CN" sz="2400" b="1" dirty="0" err="1">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qqch</a:t>
            </a:r>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a:t>
            </a:r>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342900" indent="-342900" algn="just" eaLnBrk="1" hangingPunct="1">
              <a:buFont typeface="Arial" panose="020B0604020202020204" pitchFamily="34" charset="0"/>
              <a:buChar char="•"/>
            </a:pP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s</a:t>
            </a:r>
            <a:r>
              <a:rPr lang="fr-FR" altLang="zh-CN" sz="24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’occuper </a:t>
            </a: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de </a:t>
            </a:r>
            <a:r>
              <a:rPr lang="fr-FR" altLang="zh-CN" sz="24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quelqu’un </a:t>
            </a: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ou de quelque chose en y attachant un vif intérêt, une attention </a:t>
            </a:r>
            <a:r>
              <a:rPr lang="fr-FR" altLang="zh-CN" sz="24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particulière</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 =</a:t>
            </a:r>
            <a:r>
              <a:rPr lang="fr-FR" altLang="zh-CN" sz="2400"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s’inquiéter </a:t>
            </a:r>
            <a:r>
              <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de, </a:t>
            </a:r>
            <a:r>
              <a:rPr lang="fr-FR" altLang="zh-CN" sz="2400"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s’intéresser </a:t>
            </a:r>
            <a:r>
              <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à, se soucier </a:t>
            </a:r>
            <a:r>
              <a:rPr lang="fr-FR" altLang="zh-CN" sz="2400"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de</a:t>
            </a:r>
            <a:endPar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Ex. J’ai </a:t>
            </a:r>
            <a:r>
              <a:rPr lang="fr-FR" altLang="zh-CN" sz="2400" dirty="0">
                <a:solidFill>
                  <a:schemeClr val="tx1"/>
                </a:solidFill>
                <a:latin typeface="Times New Roman" panose="02020603050405020304" pitchFamily="18" charset="0"/>
                <a:cs typeface="Times New Roman" panose="02020603050405020304" pitchFamily="18" charset="0"/>
                <a:sym typeface="+mn-ea"/>
              </a:rPr>
              <a:t>eu à me préoccuper de sa menace.</a:t>
            </a: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      Ses </a:t>
            </a:r>
            <a:r>
              <a:rPr lang="fr-FR" altLang="zh-CN" sz="2400" dirty="0">
                <a:solidFill>
                  <a:schemeClr val="tx1"/>
                </a:solidFill>
                <a:latin typeface="Times New Roman" panose="02020603050405020304" pitchFamily="18" charset="0"/>
                <a:cs typeface="Times New Roman" panose="02020603050405020304" pitchFamily="18" charset="0"/>
                <a:sym typeface="+mn-ea"/>
              </a:rPr>
              <a:t>parents deviennent les causes de son souci et s’en préoccupent.</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r>
              <a:rPr lang="en-US"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a:t>
            </a:r>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e </a:t>
            </a:r>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préoccuper de faire </a:t>
            </a:r>
            <a:r>
              <a:rPr lang="fr-FR" altLang="zh-CN" sz="2400" b="1" dirty="0" err="1"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qqc</a:t>
            </a:r>
            <a:r>
              <a:rPr lang="en-US"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h</a:t>
            </a:r>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a:t>
            </a:r>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Ex. Je </a:t>
            </a:r>
            <a:r>
              <a:rPr lang="fr-FR" altLang="zh-CN" sz="2400" dirty="0">
                <a:solidFill>
                  <a:schemeClr val="tx1"/>
                </a:solidFill>
                <a:latin typeface="Times New Roman" panose="02020603050405020304" pitchFamily="18" charset="0"/>
                <a:cs typeface="Times New Roman" panose="02020603050405020304" pitchFamily="18" charset="0"/>
                <a:sym typeface="+mn-ea"/>
              </a:rPr>
              <a:t>me suis préoccupé de préparer </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l’intervention au séminaire.</a:t>
            </a:r>
          </a:p>
          <a:p>
            <a:pPr algn="just" eaLnBrk="1" hangingPunct="1"/>
            <a:r>
              <a:rPr lang="fr-FR" altLang="zh-CN" sz="2400" dirty="0" smtClean="0">
                <a:solidFill>
                  <a:schemeClr val="tx1"/>
                </a:solidFill>
                <a:latin typeface="Times New Roman" panose="02020603050405020304" pitchFamily="18" charset="0"/>
                <a:cs typeface="Times New Roman" panose="02020603050405020304" pitchFamily="18" charset="0"/>
                <a:sym typeface="+mn-ea"/>
              </a:rPr>
              <a:t>      Les retraités se préoccupaient de protester contre la réforme.</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158740" y="216535"/>
            <a:ext cx="6328410" cy="490220"/>
          </a:xfrm>
          <a:prstGeom prst="rect">
            <a:avLst/>
          </a:prstGeom>
          <a:noFill/>
        </p:spPr>
        <p:txBody>
          <a:bodyPr wrap="square" rtlCol="0">
            <a:noAutofit/>
          </a:bodyPr>
          <a:lstStyle/>
          <a:p>
            <a:pPr algn="just" eaLnBrk="1" hangingPunct="1"/>
            <a:r>
              <a:rPr lang="fr-FR" altLang="zh-CN" sz="3200" b="1" dirty="0">
                <a:solidFill>
                  <a:schemeClr val="tx1"/>
                </a:solidFill>
                <a:latin typeface="Times New Roman" panose="02020603050405020304" pitchFamily="18" charset="0"/>
                <a:cs typeface="Times New Roman" panose="02020603050405020304" pitchFamily="18" charset="0"/>
                <a:sym typeface="+mn-ea"/>
              </a:rPr>
              <a:t>à </a:t>
            </a:r>
            <a:r>
              <a:rPr lang="fr-FR" altLang="zh-CN" sz="3200" b="1" dirty="0" smtClean="0">
                <a:solidFill>
                  <a:schemeClr val="tx1"/>
                </a:solidFill>
                <a:latin typeface="Times New Roman" panose="02020603050405020304" pitchFamily="18" charset="0"/>
                <a:cs typeface="Times New Roman" panose="02020603050405020304" pitchFamily="18" charset="0"/>
                <a:sym typeface="+mn-ea"/>
              </a:rPr>
              <a:t>l’adresse </a:t>
            </a:r>
            <a:r>
              <a:rPr lang="fr-FR" altLang="zh-CN" sz="3200" b="1" dirty="0">
                <a:solidFill>
                  <a:schemeClr val="tx1"/>
                </a:solidFill>
                <a:latin typeface="Times New Roman" panose="02020603050405020304" pitchFamily="18" charset="0"/>
                <a:cs typeface="Times New Roman" panose="02020603050405020304" pitchFamily="18" charset="0"/>
                <a:sym typeface="+mn-ea"/>
              </a:rPr>
              <a:t>de</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412750" y="1605915"/>
            <a:ext cx="11584940" cy="36271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 P.6 C’est un appel lancé par notre époque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à leur adresse</a:t>
            </a:r>
            <a:r>
              <a:rPr lang="fr-FR" altLang="zh-CN" sz="2800" dirty="0">
                <a:solidFill>
                  <a:schemeClr val="tx1"/>
                </a:solidFill>
                <a:latin typeface="Times New Roman" panose="02020603050405020304" pitchFamily="18" charset="0"/>
                <a:cs typeface="Times New Roman" panose="02020603050405020304" pitchFamily="18" charset="0"/>
                <a:sym typeface="+mn-ea"/>
              </a:rPr>
              <a:t>.</a:t>
            </a:r>
          </a:p>
          <a:p>
            <a:pPr algn="just" eaLnBrk="1" hangingPunct="1"/>
            <a:endParaRPr lang="fr-FR" altLang="zh-CN" sz="2800"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à </a:t>
            </a:r>
            <a:r>
              <a:rPr lang="fr-FR" altLang="zh-CN" sz="28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l’adresse </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de </a:t>
            </a:r>
            <a:r>
              <a:rPr lang="fr-FR" altLang="zh-CN" sz="28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a:t>
            </a:r>
            <a:r>
              <a:rPr lang="fr-FR" altLang="zh-CN" sz="2800" b="1" i="1" dirty="0" err="1"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loc.prép</a:t>
            </a:r>
            <a:r>
              <a:rPr lang="fr-FR" altLang="zh-CN" sz="2800" b="1" i="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a:t>
            </a:r>
            <a:r>
              <a:rPr lang="fr-FR" altLang="zh-CN" sz="28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a:t>
            </a:r>
            <a:r>
              <a:rPr lang="fr-FR" altLang="zh-CN" sz="2800" b="1" dirty="0" smtClean="0">
                <a:solidFill>
                  <a:schemeClr val="tx1"/>
                </a:solidFill>
                <a:latin typeface="Times New Roman" panose="02020603050405020304" pitchFamily="18" charset="0"/>
                <a:cs typeface="Times New Roman" panose="02020603050405020304" pitchFamily="18" charset="0"/>
                <a:sym typeface="+mn-ea"/>
              </a:rPr>
              <a:t>=</a:t>
            </a:r>
            <a:r>
              <a:rPr lang="fr-FR" altLang="zh-CN" sz="28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a:t>
            </a:r>
            <a:r>
              <a:rPr lang="fr-FR" altLang="zh-CN" sz="2800"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à l’égard </a:t>
            </a:r>
            <a:r>
              <a:rPr lang="fr-FR" altLang="zh-CN" sz="28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de, à </a:t>
            </a:r>
            <a:r>
              <a:rPr lang="fr-FR" altLang="zh-CN" sz="2800"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l’intention de</a:t>
            </a:r>
            <a:endParaRPr lang="fr-FR" altLang="zh-CN" sz="28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800" dirty="0" smtClean="0">
                <a:solidFill>
                  <a:schemeClr val="tx1"/>
                </a:solidFill>
                <a:latin typeface="Times New Roman" panose="02020603050405020304" pitchFamily="18" charset="0"/>
                <a:cs typeface="Times New Roman" panose="02020603050405020304" pitchFamily="18" charset="0"/>
                <a:sym typeface="+mn-ea"/>
              </a:rPr>
              <a:t>Ex. </a:t>
            </a:r>
            <a:r>
              <a:rPr lang="fr-FR" altLang="zh-CN" sz="2800" dirty="0">
                <a:solidFill>
                  <a:schemeClr val="tx1"/>
                </a:solidFill>
                <a:latin typeface="Times New Roman" panose="02020603050405020304" pitchFamily="18" charset="0"/>
                <a:cs typeface="Times New Roman" panose="02020603050405020304" pitchFamily="18" charset="0"/>
                <a:sym typeface="+mn-ea"/>
              </a:rPr>
              <a:t>L’écrivain a rédigé cette lettre à l’adresse de toute la jeunesse chinoise.</a:t>
            </a:r>
          </a:p>
          <a:p>
            <a:pPr algn="just" eaLnBrk="1" hangingPunct="1"/>
            <a:r>
              <a:rPr lang="fr-FR" altLang="zh-CN" sz="2800" dirty="0" smtClean="0">
                <a:solidFill>
                  <a:schemeClr val="tx1"/>
                </a:solidFill>
                <a:latin typeface="Times New Roman" panose="02020603050405020304" pitchFamily="18" charset="0"/>
                <a:cs typeface="Times New Roman" panose="02020603050405020304" pitchFamily="18" charset="0"/>
                <a:sym typeface="+mn-ea"/>
              </a:rPr>
              <a:t>      Il </a:t>
            </a:r>
            <a:r>
              <a:rPr lang="fr-FR" altLang="zh-CN" sz="2800" dirty="0">
                <a:solidFill>
                  <a:schemeClr val="tx1"/>
                </a:solidFill>
                <a:latin typeface="Times New Roman" panose="02020603050405020304" pitchFamily="18" charset="0"/>
                <a:cs typeface="Times New Roman" panose="02020603050405020304" pitchFamily="18" charset="0"/>
                <a:sym typeface="+mn-ea"/>
              </a:rPr>
              <a:t>a donné une leçon de déontologie à </a:t>
            </a:r>
            <a:r>
              <a:rPr lang="fr-FR" altLang="zh-CN" sz="2800" dirty="0" smtClean="0">
                <a:solidFill>
                  <a:schemeClr val="tx1"/>
                </a:solidFill>
                <a:latin typeface="Times New Roman" panose="02020603050405020304" pitchFamily="18" charset="0"/>
                <a:cs typeface="Times New Roman" panose="02020603050405020304" pitchFamily="18" charset="0"/>
                <a:sym typeface="+mn-ea"/>
              </a:rPr>
              <a:t>l’adresse </a:t>
            </a:r>
            <a:r>
              <a:rPr lang="fr-FR" altLang="zh-CN" sz="2800" dirty="0">
                <a:solidFill>
                  <a:schemeClr val="tx1"/>
                </a:solidFill>
                <a:latin typeface="Times New Roman" panose="02020603050405020304" pitchFamily="18" charset="0"/>
                <a:cs typeface="Times New Roman" panose="02020603050405020304" pitchFamily="18" charset="0"/>
                <a:sym typeface="+mn-ea"/>
              </a:rPr>
              <a:t>de ses confrères</a:t>
            </a:r>
            <a:r>
              <a:rPr lang="fr-FR" altLang="zh-CN" sz="2400" dirty="0">
                <a:solidFill>
                  <a:schemeClr val="tx1"/>
                </a:solidFill>
                <a:latin typeface="Times New Roman" panose="02020603050405020304" pitchFamily="18" charset="0"/>
                <a:cs typeface="Times New Roman" panose="02020603050405020304" pitchFamily="18" charset="0"/>
                <a:sym typeface="+mn-ea"/>
              </a:rPr>
              <a:t>.</a:t>
            </a:r>
          </a:p>
          <a:p>
            <a:pPr algn="just" eaLnBrk="1" hangingPunct="1"/>
            <a:r>
              <a:rPr lang="fr-FR" altLang="zh-CN" sz="2800" dirty="0" smtClean="0">
                <a:solidFill>
                  <a:schemeClr val="tx1"/>
                </a:solidFill>
                <a:latin typeface="Times New Roman" panose="02020603050405020304" pitchFamily="18" charset="0"/>
                <a:cs typeface="Times New Roman" panose="02020603050405020304" pitchFamily="18" charset="0"/>
                <a:sym typeface="+mn-ea"/>
              </a:rPr>
              <a:t>      Il </a:t>
            </a:r>
            <a:r>
              <a:rPr lang="fr-FR" altLang="zh-CN" sz="2800" dirty="0">
                <a:solidFill>
                  <a:schemeClr val="tx1"/>
                </a:solidFill>
                <a:latin typeface="Times New Roman" panose="02020603050405020304" pitchFamily="18" charset="0"/>
                <a:cs typeface="Times New Roman" panose="02020603050405020304" pitchFamily="18" charset="0"/>
                <a:sym typeface="+mn-ea"/>
              </a:rPr>
              <a:t>me semble que ce discours a été prononcé à mon adresse, il m’a réellement encouragé.</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158740" y="216535"/>
            <a:ext cx="6328410" cy="490220"/>
          </a:xfrm>
          <a:prstGeom prst="rect">
            <a:avLst/>
          </a:prstGeom>
          <a:noFill/>
        </p:spPr>
        <p:txBody>
          <a:bodyPr wrap="square" rtlCol="0">
            <a:noAutofit/>
          </a:bodyPr>
          <a:lstStyle/>
          <a:p>
            <a:pPr algn="just" eaLnBrk="1" hangingPunct="1"/>
            <a:r>
              <a:rPr lang="fr-FR" altLang="zh-CN" sz="3200" b="1" dirty="0">
                <a:solidFill>
                  <a:schemeClr val="tx1"/>
                </a:solidFill>
                <a:latin typeface="Times New Roman" panose="02020603050405020304" pitchFamily="18" charset="0"/>
                <a:cs typeface="Times New Roman" panose="02020603050405020304" pitchFamily="18" charset="0"/>
                <a:sym typeface="+mn-ea"/>
              </a:rPr>
              <a:t>mettre en valeur </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5"/>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551180" y="1172845"/>
            <a:ext cx="10936605" cy="949960"/>
          </a:xfrm>
          <a:prstGeom prst="rect">
            <a:avLst/>
          </a:prstGeom>
          <a:noFill/>
          <a:ln>
            <a:noFill/>
          </a:ln>
        </p:spPr>
        <p:txBody>
          <a:bodyPr wrap="square" rtlCol="0">
            <a:noAutofit/>
          </a:bodyPr>
          <a:lstStyle>
            <a:defPPr>
              <a:defRPr lang="zh-CN"/>
            </a:defPPr>
            <a:lvl1pPr algn="ctr">
              <a:defRPr sz="5400">
                <a:blipFill>
                  <a:blip r:embed="rId6"/>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P.7  Cela exige que nous </a:t>
            </a:r>
            <a:r>
              <a:rPr lang="fr-FR" altLang="zh-CN" sz="2800" u="sng" dirty="0">
                <a:gradFill>
                  <a:gsLst>
                    <a:gs pos="0">
                      <a:srgbClr val="FE4444"/>
                    </a:gs>
                    <a:gs pos="100000">
                      <a:srgbClr val="832B2B"/>
                    </a:gs>
                  </a:gsLst>
                  <a:lin scaled="0"/>
                </a:gradFill>
                <a:uFillTx/>
                <a:latin typeface="Times New Roman" panose="02020603050405020304" pitchFamily="18" charset="0"/>
                <a:cs typeface="Times New Roman" panose="02020603050405020304" pitchFamily="18" charset="0"/>
                <a:sym typeface="+mn-ea"/>
              </a:rPr>
              <a:t>mettions en valeur</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 l’esprit de dur labeur.</a:t>
            </a:r>
          </a:p>
          <a:p>
            <a:pPr algn="just" eaLnBrk="1" hangingPunct="1"/>
            <a:endParaRPr lang="fr-FR" altLang="zh-CN" sz="2800" dirty="0">
              <a:solidFill>
                <a:schemeClr val="tx1"/>
              </a:solidFill>
              <a:uFillTx/>
              <a:latin typeface="Times New Roman" panose="02020603050405020304" pitchFamily="18" charset="0"/>
              <a:cs typeface="Times New Roman" panose="02020603050405020304" pitchFamily="18" charset="0"/>
              <a:sym typeface="+mn-ea"/>
            </a:endParaRPr>
          </a:p>
          <a:p>
            <a:pPr eaLnBrk="1" hangingPunct="1"/>
            <a:endParaRPr lang="fr-FR" altLang="zh-CN" sz="2400" dirty="0">
              <a:solidFill>
                <a:srgbClr val="FFC000"/>
              </a:solidFill>
              <a:latin typeface="Times New Roman" panose="02020603050405020304" pitchFamily="18" charset="0"/>
              <a:cs typeface="Times New Roman" panose="02020603050405020304" pitchFamily="18" charset="0"/>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
        <p:nvSpPr>
          <p:cNvPr id="3" name="文本框 2"/>
          <p:cNvSpPr txBox="1"/>
          <p:nvPr>
            <p:custDataLst>
              <p:tags r:id="rId2"/>
            </p:custDataLst>
          </p:nvPr>
        </p:nvSpPr>
        <p:spPr>
          <a:xfrm>
            <a:off x="8461375" y="1818640"/>
            <a:ext cx="3653155" cy="4272280"/>
          </a:xfrm>
          <a:prstGeom prst="rect">
            <a:avLst/>
          </a:prstGeom>
          <a:noFill/>
          <a:ln>
            <a:noFill/>
          </a:ln>
        </p:spPr>
        <p:txBody>
          <a:bodyPr wrap="square" rtlCol="0">
            <a:noAutofit/>
          </a:bodyPr>
          <a:lstStyle>
            <a:defPPr>
              <a:defRPr lang="zh-CN"/>
            </a:defPPr>
            <a:lvl1pPr algn="ctr">
              <a:defRPr sz="5400">
                <a:blipFill>
                  <a:blip r:embed="rId6"/>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mettre en + </a:t>
            </a:r>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N </a:t>
            </a:r>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sans article</a:t>
            </a:r>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mettre en avant</a:t>
            </a:r>
            <a:endPar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mettre en place</a:t>
            </a:r>
            <a:endPar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mettre en lumière</a:t>
            </a:r>
            <a:endPar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mettre en pratique</a:t>
            </a:r>
            <a:endPar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mettre en jeu</a:t>
            </a:r>
            <a:endPar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a:p>
            <a:pPr eaLnBrk="1" hangingPunct="1"/>
            <a:endParaRPr lang="fr-FR" altLang="zh-CN" sz="2400" dirty="0">
              <a:solidFill>
                <a:srgbClr val="FFC000"/>
              </a:solidFill>
              <a:latin typeface="Times New Roman" panose="02020603050405020304" pitchFamily="18" charset="0"/>
              <a:cs typeface="Times New Roman" panose="02020603050405020304" pitchFamily="18" charset="0"/>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
        <p:nvSpPr>
          <p:cNvPr id="4" name="文本框 3"/>
          <p:cNvSpPr txBox="1"/>
          <p:nvPr>
            <p:custDataLst>
              <p:tags r:id="rId3"/>
            </p:custDataLst>
          </p:nvPr>
        </p:nvSpPr>
        <p:spPr>
          <a:xfrm>
            <a:off x="530225" y="1952889"/>
            <a:ext cx="7621905" cy="4271645"/>
          </a:xfrm>
          <a:prstGeom prst="rect">
            <a:avLst/>
          </a:prstGeom>
          <a:noFill/>
          <a:ln>
            <a:noFill/>
          </a:ln>
        </p:spPr>
        <p:txBody>
          <a:bodyPr wrap="square" rtlCol="0">
            <a:noAutofit/>
          </a:bodyPr>
          <a:lstStyle>
            <a:defPPr>
              <a:defRPr lang="zh-CN"/>
            </a:defPPr>
            <a:lvl1pPr algn="ctr">
              <a:defRPr sz="5400">
                <a:blipFill>
                  <a:blip r:embed="rId6"/>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mettre en valeur</a:t>
            </a:r>
          </a:p>
          <a:p>
            <a:pPr marL="342900" indent="-342900" algn="just" eaLnBrk="1" hangingPunct="1">
              <a:buFont typeface="Arial" panose="020B0604020202020204" pitchFamily="34" charset="0"/>
              <a:buChar char="•"/>
            </a:pP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(figuré</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 faire en sorte que ses qualités ressortent</a:t>
            </a:r>
          </a:p>
          <a:p>
            <a:pPr algn="just" eaLnBrk="1" hangingPunct="1"/>
            <a:r>
              <a:rPr lang="fr-FR" altLang="zh-CN" sz="2400" dirty="0" smtClean="0">
                <a:solidFill>
                  <a:schemeClr val="tx1"/>
                </a:solidFill>
                <a:uFillTx/>
                <a:latin typeface="Times New Roman" panose="02020603050405020304" pitchFamily="18" charset="0"/>
                <a:cs typeface="Times New Roman" panose="02020603050405020304" pitchFamily="18" charset="0"/>
                <a:sym typeface="+mn-ea"/>
              </a:rPr>
              <a:t>Ex. </a:t>
            </a:r>
            <a:r>
              <a:rPr lang="fr-FR" altLang="zh-CN" sz="2400" dirty="0">
                <a:solidFill>
                  <a:schemeClr val="tx1"/>
                </a:solidFill>
                <a:uFillTx/>
                <a:latin typeface="Times New Roman" panose="02020603050405020304" pitchFamily="18" charset="0"/>
                <a:cs typeface="Times New Roman" panose="02020603050405020304" pitchFamily="18" charset="0"/>
                <a:sym typeface="+mn-ea"/>
              </a:rPr>
              <a:t>Le maquillage met son visage en valeur.</a:t>
            </a:r>
          </a:p>
          <a:p>
            <a:pPr algn="just" eaLnBrk="1" hangingPunct="1"/>
            <a:r>
              <a:rPr lang="fr-FR" altLang="zh-CN" sz="2400" dirty="0" smtClean="0">
                <a:solidFill>
                  <a:schemeClr val="tx1"/>
                </a:solidFill>
                <a:uFillTx/>
                <a:latin typeface="Times New Roman" panose="02020603050405020304" pitchFamily="18" charset="0"/>
                <a:cs typeface="Times New Roman" panose="02020603050405020304" pitchFamily="18" charset="0"/>
                <a:sym typeface="+mn-ea"/>
              </a:rPr>
              <a:t>      Cette </a:t>
            </a:r>
            <a:r>
              <a:rPr lang="fr-FR" altLang="zh-CN" sz="2400" dirty="0">
                <a:solidFill>
                  <a:schemeClr val="tx1"/>
                </a:solidFill>
                <a:uFillTx/>
                <a:latin typeface="Times New Roman" panose="02020603050405020304" pitchFamily="18" charset="0"/>
                <a:cs typeface="Times New Roman" panose="02020603050405020304" pitchFamily="18" charset="0"/>
                <a:sym typeface="+mn-ea"/>
              </a:rPr>
              <a:t>phrase met tout l’article en valeur.</a:t>
            </a: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marL="342900" indent="-342900" algn="just" eaLnBrk="1" hangingPunct="1">
              <a:buFont typeface="Arial" panose="020B0604020202020204" pitchFamily="34" charset="0"/>
              <a:buChar char="•"/>
            </a:pP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(figuré</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 utiliser qqch au mieux</a:t>
            </a:r>
            <a:r>
              <a:rPr lang="fr-FR" altLang="zh-CN" sz="24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p>
          <a:p>
            <a:pPr algn="just" eaLnBrk="1" hangingPunct="1"/>
            <a:r>
              <a:rPr lang="fr-FR" altLang="zh-CN" sz="2400" dirty="0" smtClean="0">
                <a:solidFill>
                  <a:schemeClr val="tx1"/>
                </a:solidFill>
                <a:uFillTx/>
                <a:latin typeface="Times New Roman" panose="02020603050405020304" pitchFamily="18" charset="0"/>
                <a:cs typeface="Times New Roman" panose="02020603050405020304" pitchFamily="18" charset="0"/>
                <a:sym typeface="+mn-ea"/>
              </a:rPr>
              <a:t>Ex. </a:t>
            </a:r>
            <a:r>
              <a:rPr lang="fr-FR" altLang="zh-CN" sz="2400" dirty="0">
                <a:solidFill>
                  <a:schemeClr val="tx1"/>
                </a:solidFill>
                <a:uFillTx/>
                <a:latin typeface="Times New Roman" panose="02020603050405020304" pitchFamily="18" charset="0"/>
                <a:cs typeface="Times New Roman" panose="02020603050405020304" pitchFamily="18" charset="0"/>
                <a:sym typeface="+mn-ea"/>
              </a:rPr>
              <a:t>Il souhaite mettre ses idées en valeur.</a:t>
            </a:r>
          </a:p>
          <a:p>
            <a:pPr algn="just" eaLnBrk="1" hangingPunct="1"/>
            <a:r>
              <a:rPr lang="fr-FR" altLang="zh-CN" sz="2400" dirty="0" smtClean="0">
                <a:solidFill>
                  <a:schemeClr val="tx1"/>
                </a:solidFill>
                <a:uFillTx/>
                <a:latin typeface="Times New Roman" panose="02020603050405020304" pitchFamily="18" charset="0"/>
                <a:cs typeface="Times New Roman" panose="02020603050405020304" pitchFamily="18" charset="0"/>
                <a:sym typeface="+mn-ea"/>
              </a:rPr>
              <a:t>      Il </a:t>
            </a:r>
            <a:r>
              <a:rPr lang="fr-FR" altLang="zh-CN" sz="2400" dirty="0">
                <a:solidFill>
                  <a:schemeClr val="tx1"/>
                </a:solidFill>
                <a:uFillTx/>
                <a:latin typeface="Times New Roman" panose="02020603050405020304" pitchFamily="18" charset="0"/>
                <a:cs typeface="Times New Roman" panose="02020603050405020304" pitchFamily="18" charset="0"/>
                <a:sym typeface="+mn-ea"/>
              </a:rPr>
              <a:t>a du talent, mais l’important, c’est qu’il sait se mettre en valeur.</a:t>
            </a:r>
          </a:p>
          <a:p>
            <a:pPr eaLnBrk="1" hangingPunct="1"/>
            <a:endParaRPr lang="fr-FR" altLang="zh-CN" sz="2400" dirty="0">
              <a:solidFill>
                <a:srgbClr val="FFC000"/>
              </a:solidFill>
              <a:latin typeface="Times New Roman" panose="02020603050405020304" pitchFamily="18" charset="0"/>
              <a:cs typeface="Times New Roman" panose="02020603050405020304" pitchFamily="18" charset="0"/>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692015" y="216535"/>
            <a:ext cx="7292975" cy="490220"/>
          </a:xfrm>
          <a:prstGeom prst="rect">
            <a:avLst/>
          </a:prstGeom>
          <a:noFill/>
        </p:spPr>
        <p:txBody>
          <a:bodyPr wrap="square" rtlCol="0">
            <a:noAutofit/>
          </a:bodyPr>
          <a:lstStyle/>
          <a:p>
            <a:pPr algn="just" eaLnBrk="1" hangingPunct="1"/>
            <a:r>
              <a:rPr lang="fr-FR" altLang="zh-CN" sz="3200" b="1" dirty="0">
                <a:latin typeface="Times New Roman" panose="02020603050405020304" pitchFamily="18" charset="0"/>
                <a:cs typeface="Times New Roman" panose="02020603050405020304" pitchFamily="18" charset="0"/>
                <a:sym typeface="+mn-ea"/>
              </a:rPr>
              <a:t>à toute </a:t>
            </a:r>
            <a:r>
              <a:rPr lang="fr-FR" altLang="zh-CN" sz="3200" b="1" dirty="0" smtClean="0">
                <a:latin typeface="Times New Roman" panose="02020603050405020304" pitchFamily="18" charset="0"/>
                <a:cs typeface="Times New Roman" panose="02020603050405020304" pitchFamily="18" charset="0"/>
                <a:sym typeface="+mn-ea"/>
              </a:rPr>
              <a:t>épreuve </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548640" y="1616075"/>
            <a:ext cx="11436350" cy="388620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P.7 Cinquièmement, les jeunes chinois de la nouvelle ère doivent travailler dur pour maîtriser une capacité </a:t>
            </a:r>
            <a:r>
              <a:rPr lang="fr-FR" altLang="zh-CN" sz="2800" u="sng" dirty="0">
                <a:gradFill>
                  <a:gsLst>
                    <a:gs pos="0">
                      <a:srgbClr val="E30000"/>
                    </a:gs>
                    <a:gs pos="100000">
                      <a:srgbClr val="760303"/>
                    </a:gs>
                  </a:gsLst>
                  <a:lin scaled="0"/>
                </a:gradFill>
                <a:uFillTx/>
                <a:latin typeface="Times New Roman" panose="02020603050405020304" pitchFamily="18" charset="0"/>
                <a:cs typeface="Times New Roman" panose="02020603050405020304" pitchFamily="18" charset="0"/>
                <a:sym typeface="+mn-ea"/>
              </a:rPr>
              <a:t>à toute épreuve</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a:t>
            </a:r>
          </a:p>
          <a:p>
            <a:pPr algn="just" eaLnBrk="1" hangingPunct="1"/>
            <a:endParaRPr lang="fr-FR" altLang="zh-CN" sz="2800" dirty="0">
              <a:solidFill>
                <a:schemeClr val="tx1"/>
              </a:solidFill>
              <a:uFillTx/>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à toute épreuve</a:t>
            </a:r>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ClrTx/>
              <a:buSzTx/>
              <a:buFont typeface="Arial" panose="020B0604020202020204" pitchFamily="34" charset="0"/>
              <a:buChar char="•"/>
            </a:pP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r>
              <a:rPr lang="en-US" altLang="zh-CN" sz="2800" i="1"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f</a:t>
            </a:r>
            <a:r>
              <a:rPr lang="fr-FR" altLang="zh-CN" sz="2800" i="1"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iguré</a:t>
            </a:r>
            <a:r>
              <a:rPr lang="fr-FR" altLang="zh-CN" sz="2800" i="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 </a:t>
            </a:r>
            <a:r>
              <a:rPr lang="en-US" altLang="zh-CN" sz="2800" i="1"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i</a:t>
            </a:r>
            <a:r>
              <a:rPr lang="fr-FR" altLang="zh-CN" sz="2800" i="1"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ndestructible ; </a:t>
            </a: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impérissable ; insubmersible ; invincible, infaillible ; </a:t>
            </a:r>
            <a:r>
              <a:rPr lang="fr-FR" altLang="zh-CN" sz="2800" i="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très </a:t>
            </a:r>
            <a:r>
              <a:rPr lang="fr-FR" altLang="zh-CN" sz="2800" i="1"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résistant</a:t>
            </a:r>
            <a:endPar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800" dirty="0" smtClean="0">
                <a:solidFill>
                  <a:schemeClr val="tx1"/>
                </a:solidFill>
                <a:uFillTx/>
                <a:latin typeface="Times New Roman" panose="02020603050405020304" pitchFamily="18" charset="0"/>
                <a:cs typeface="Times New Roman" panose="02020603050405020304" pitchFamily="18" charset="0"/>
                <a:sym typeface="+mn-ea"/>
              </a:rPr>
              <a:t>Ex</a:t>
            </a:r>
            <a:r>
              <a:rPr lang="fr-FR" altLang="zh-CN" sz="2800" dirty="0">
                <a:solidFill>
                  <a:schemeClr val="tx1"/>
                </a:solidFill>
                <a:latin typeface="Times New Roman" panose="02020603050405020304" pitchFamily="18" charset="0"/>
                <a:cs typeface="Times New Roman" panose="02020603050405020304" pitchFamily="18" charset="0"/>
                <a:sym typeface="+mn-ea"/>
              </a:rPr>
              <a:t>.</a:t>
            </a:r>
            <a:r>
              <a:rPr lang="fr-FR" altLang="zh-CN" sz="2800" dirty="0" smtClean="0">
                <a:solidFill>
                  <a:schemeClr val="tx1"/>
                </a:solidFill>
                <a:uFillTx/>
                <a:latin typeface="Times New Roman" panose="02020603050405020304" pitchFamily="18" charset="0"/>
                <a:cs typeface="Times New Roman" panose="02020603050405020304" pitchFamily="18" charset="0"/>
                <a:sym typeface="+mn-ea"/>
              </a:rPr>
              <a:t>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Il a une intelligence rare et un courage à toute épreuve.</a:t>
            </a:r>
            <a:endParaRPr lang="fr-FR" altLang="zh-CN" sz="2800" dirty="0">
              <a:solidFill>
                <a:schemeClr val="tx1"/>
              </a:solidFill>
              <a:uFillTx/>
              <a:latin typeface="Times New Roman" panose="02020603050405020304" pitchFamily="18" charset="0"/>
              <a:cs typeface="Times New Roman" panose="02020603050405020304" pitchFamily="18" charset="0"/>
            </a:endParaRPr>
          </a:p>
          <a:p>
            <a:pPr algn="just" eaLnBrk="1" hangingPunct="1"/>
            <a:r>
              <a:rPr lang="fr-FR" altLang="zh-CN" sz="2800" dirty="0" smtClean="0">
                <a:solidFill>
                  <a:schemeClr val="tx1"/>
                </a:solidFill>
                <a:uFillTx/>
                <a:latin typeface="Times New Roman" panose="02020603050405020304" pitchFamily="18" charset="0"/>
                <a:cs typeface="Times New Roman" panose="02020603050405020304" pitchFamily="18" charset="0"/>
                <a:sym typeface="+mn-ea"/>
              </a:rPr>
              <a:t>      J’ai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une idée à toute épreuve.</a:t>
            </a:r>
            <a:endParaRPr lang="fr-FR" altLang="zh-CN" sz="2800" dirty="0">
              <a:solidFill>
                <a:schemeClr val="tx1"/>
              </a:solidFill>
              <a:uFillTx/>
              <a:latin typeface="Times New Roman" panose="02020603050405020304" pitchFamily="18" charset="0"/>
              <a:cs typeface="Times New Roman" panose="02020603050405020304" pitchFamily="18" charset="0"/>
            </a:endParaRPr>
          </a:p>
          <a:p>
            <a:pPr eaLnBrk="1" hangingPunct="1"/>
            <a:endParaRPr lang="fr-FR" altLang="zh-CN" sz="2800" dirty="0">
              <a:solidFill>
                <a:srgbClr val="FFC000"/>
              </a:solidFill>
              <a:latin typeface="Times New Roman" panose="02020603050405020304" pitchFamily="18" charset="0"/>
              <a:cs typeface="Times New Roman" panose="02020603050405020304" pitchFamily="18" charset="0"/>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692015" y="216535"/>
            <a:ext cx="7292975" cy="490220"/>
          </a:xfrm>
          <a:prstGeom prst="rect">
            <a:avLst/>
          </a:prstGeom>
          <a:noFill/>
        </p:spPr>
        <p:txBody>
          <a:bodyPr wrap="square" rtlCol="0">
            <a:noAutofit/>
          </a:bodyPr>
          <a:lstStyle/>
          <a:p>
            <a:pPr algn="just" eaLnBrk="1" hangingPunct="1"/>
            <a:r>
              <a:rPr lang="fr-FR" altLang="zh-CN" sz="3200" b="1" dirty="0" smtClean="0">
                <a:latin typeface="Times New Roman" panose="02020603050405020304" pitchFamily="18" charset="0"/>
                <a:cs typeface="Times New Roman" panose="02020603050405020304" pitchFamily="18" charset="0"/>
                <a:sym typeface="+mn-ea"/>
              </a:rPr>
              <a:t> </a:t>
            </a:r>
            <a:r>
              <a:rPr lang="fr-FR" altLang="zh-CN" sz="3200" b="1" dirty="0">
                <a:latin typeface="Times New Roman" panose="02020603050405020304" pitchFamily="18" charset="0"/>
                <a:cs typeface="Times New Roman" panose="02020603050405020304" pitchFamily="18" charset="0"/>
                <a:sym typeface="+mn-ea"/>
              </a:rPr>
              <a:t>s’en </a:t>
            </a:r>
            <a:r>
              <a:rPr lang="fr-FR" altLang="zh-CN" sz="3200" b="1" dirty="0" smtClean="0">
                <a:latin typeface="Times New Roman" panose="02020603050405020304" pitchFamily="18" charset="0"/>
                <a:cs typeface="Times New Roman" panose="02020603050405020304" pitchFamily="18" charset="0"/>
                <a:sym typeface="+mn-ea"/>
              </a:rPr>
              <a:t>mo</a:t>
            </a:r>
            <a:r>
              <a:rPr lang="en-US" altLang="zh-CN" sz="3200" b="1" smtClean="0">
                <a:latin typeface="Times New Roman" panose="02020603050405020304" pitchFamily="18" charset="0"/>
                <a:cs typeface="Times New Roman" panose="02020603050405020304" pitchFamily="18" charset="0"/>
                <a:sym typeface="+mn-ea"/>
              </a:rPr>
              <a:t>r</a:t>
            </a:r>
            <a:r>
              <a:rPr lang="fr-FR" altLang="zh-CN" sz="3200" b="1" smtClean="0">
                <a:latin typeface="Times New Roman" panose="02020603050405020304" pitchFamily="18" charset="0"/>
                <a:cs typeface="Times New Roman" panose="02020603050405020304" pitchFamily="18" charset="0"/>
                <a:sym typeface="+mn-ea"/>
              </a:rPr>
              <a:t>dre </a:t>
            </a:r>
            <a:r>
              <a:rPr lang="fr-FR" altLang="zh-CN" sz="3200" b="1" dirty="0">
                <a:latin typeface="Times New Roman" panose="02020603050405020304" pitchFamily="18" charset="0"/>
                <a:cs typeface="Times New Roman" panose="02020603050405020304" pitchFamily="18" charset="0"/>
                <a:sym typeface="+mn-ea"/>
              </a:rPr>
              <a:t>les doigts</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548640" y="1206500"/>
            <a:ext cx="11436350" cy="429577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P.7 « Ayant perdu son temps à des riens lors de la jeunesse, un vieillard aux cheveux blancs ne peut que </a:t>
            </a:r>
            <a:r>
              <a:rPr lang="fr-FR" altLang="zh-CN" sz="2800" u="sng" dirty="0">
                <a:gradFill>
                  <a:gsLst>
                    <a:gs pos="0">
                      <a:srgbClr val="E30000"/>
                    </a:gs>
                    <a:gs pos="100000">
                      <a:srgbClr val="760303"/>
                    </a:gs>
                  </a:gsLst>
                  <a:lin scaled="0"/>
                </a:gradFill>
                <a:uFillTx/>
                <a:latin typeface="Times New Roman" panose="02020603050405020304" pitchFamily="18" charset="0"/>
                <a:cs typeface="Times New Roman" panose="02020603050405020304" pitchFamily="18" charset="0"/>
                <a:sym typeface="+mn-ea"/>
              </a:rPr>
              <a:t>s’en mordre les doigts</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 dans la mélancolie. »</a:t>
            </a:r>
          </a:p>
          <a:p>
            <a:pPr algn="ctr"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青春虚度无所成，白首衔悲亦何及。</a:t>
            </a:r>
          </a:p>
          <a:p>
            <a:pPr algn="ctr"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——[唐]权德舆《放歌行》</a:t>
            </a:r>
          </a:p>
          <a:p>
            <a:pPr eaLnBrk="1" hangingPunct="1"/>
            <a:endParaRPr lang="fr-FR" altLang="zh-CN" sz="2800" dirty="0">
              <a:solidFill>
                <a:schemeClr val="tx1"/>
              </a:solidFill>
              <a:uFillTx/>
              <a:latin typeface="Times New Roman" panose="02020603050405020304" pitchFamily="18" charset="0"/>
              <a:cs typeface="Times New Roman" panose="02020603050405020304" pitchFamily="18" charset="0"/>
              <a:sym typeface="+mn-ea"/>
            </a:endParaRPr>
          </a:p>
          <a:p>
            <a:pPr algn="just" eaLnBrk="1" hangingPunct="1">
              <a:buClrTx/>
              <a:buSzTx/>
              <a:buFontTx/>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s’en modre les doigts</a:t>
            </a:r>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Font typeface="Arial" panose="020B0604020202020204" pitchFamily="34" charset="0"/>
              <a:buChar char="•"/>
            </a:pP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(figuré</a:t>
            </a: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 </a:t>
            </a: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avoir </a:t>
            </a: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beaucoup de remords ou regretter </a:t>
            </a: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énormément </a:t>
            </a:r>
            <a:r>
              <a:rPr lang="fr-FR" altLang="zh-CN" sz="2800" i="1" dirty="0" err="1"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qqch</a:t>
            </a: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endPar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800" dirty="0" smtClean="0">
                <a:solidFill>
                  <a:schemeClr val="tx1"/>
                </a:solidFill>
                <a:uFillTx/>
                <a:latin typeface="Times New Roman" panose="02020603050405020304" pitchFamily="18" charset="0"/>
                <a:cs typeface="Times New Roman" panose="02020603050405020304" pitchFamily="18" charset="0"/>
                <a:sym typeface="+mn-ea"/>
              </a:rPr>
              <a:t>Ex.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Il s’en mord les doigts d’avoir raté son bac.</a:t>
            </a:r>
          </a:p>
          <a:p>
            <a:pPr algn="just" eaLnBrk="1" hangingPunct="1"/>
            <a:r>
              <a:rPr lang="fr-FR" altLang="zh-CN" sz="2800" dirty="0" smtClean="0">
                <a:solidFill>
                  <a:schemeClr val="tx1"/>
                </a:solidFill>
                <a:uFillTx/>
                <a:latin typeface="Times New Roman" panose="02020603050405020304" pitchFamily="18" charset="0"/>
                <a:cs typeface="Times New Roman" panose="02020603050405020304" pitchFamily="18" charset="0"/>
                <a:sym typeface="+mn-ea"/>
              </a:rPr>
              <a:t>      Si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nous vivons au jour le jour, nous nous en mordrons les doigts un jour.</a:t>
            </a:r>
          </a:p>
          <a:p>
            <a:pPr algn="just" eaLnBrk="1" hangingPunct="1"/>
            <a:endParaRPr lang="fr-FR" altLang="zh-CN" sz="2800" dirty="0">
              <a:solidFill>
                <a:schemeClr val="tx1"/>
              </a:solidFill>
              <a:uFillTx/>
              <a:latin typeface="Times New Roman" panose="02020603050405020304" pitchFamily="18" charset="0"/>
              <a:cs typeface="Times New Roman" panose="02020603050405020304" pitchFamily="18" charset="0"/>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692015" y="216535"/>
            <a:ext cx="7292975" cy="490220"/>
          </a:xfrm>
          <a:prstGeom prst="rect">
            <a:avLst/>
          </a:prstGeom>
          <a:noFill/>
        </p:spPr>
        <p:txBody>
          <a:bodyPr wrap="square" rtlCol="0">
            <a:noAutofit/>
          </a:bodyPr>
          <a:lstStyle/>
          <a:p>
            <a:pPr algn="just" eaLnBrk="1" hangingPunct="1"/>
            <a:r>
              <a:rPr lang="fr-FR" altLang="zh-CN" sz="3200" b="1" dirty="0">
                <a:latin typeface="Times New Roman" panose="02020603050405020304" pitchFamily="18" charset="0"/>
                <a:cs typeface="Times New Roman" panose="02020603050405020304" pitchFamily="18" charset="0"/>
                <a:sym typeface="+mn-ea"/>
              </a:rPr>
              <a:t>s’appliquer </a:t>
            </a:r>
            <a:r>
              <a:rPr lang="fr-FR" altLang="zh-CN" sz="3200" b="1" dirty="0" smtClean="0">
                <a:latin typeface="Times New Roman" panose="02020603050405020304" pitchFamily="18" charset="0"/>
                <a:cs typeface="Times New Roman" panose="02020603050405020304" pitchFamily="18" charset="0"/>
                <a:sym typeface="+mn-ea"/>
              </a:rPr>
              <a:t>à + </a:t>
            </a:r>
            <a:r>
              <a:rPr lang="fr-FR" altLang="zh-CN" sz="3200" b="1" dirty="0" err="1" smtClean="0">
                <a:latin typeface="Times New Roman" panose="02020603050405020304" pitchFamily="18" charset="0"/>
                <a:cs typeface="Times New Roman" panose="02020603050405020304" pitchFamily="18" charset="0"/>
                <a:sym typeface="+mn-ea"/>
              </a:rPr>
              <a:t>qqch</a:t>
            </a:r>
            <a:r>
              <a:rPr lang="fr-FR" altLang="zh-CN" sz="3200" b="1" dirty="0" smtClean="0">
                <a:latin typeface="Times New Roman" panose="02020603050405020304" pitchFamily="18" charset="0"/>
                <a:cs typeface="Times New Roman" panose="02020603050405020304" pitchFamily="18" charset="0"/>
                <a:sym typeface="+mn-ea"/>
              </a:rPr>
              <a:t>./inf. </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10820" y="1436370"/>
            <a:ext cx="11981180" cy="406590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P.7  Il leur faut </a:t>
            </a:r>
            <a:r>
              <a:rPr lang="fr-FR" altLang="zh-CN" sz="2800" u="sng" dirty="0">
                <a:gradFill>
                  <a:gsLst>
                    <a:gs pos="0">
                      <a:srgbClr val="E30000"/>
                    </a:gs>
                    <a:gs pos="100000">
                      <a:srgbClr val="760303"/>
                    </a:gs>
                  </a:gsLst>
                  <a:lin scaled="0"/>
                </a:gradFill>
                <a:uFillTx/>
                <a:latin typeface="Times New Roman" panose="02020603050405020304" pitchFamily="18" charset="0"/>
                <a:cs typeface="Times New Roman" panose="02020603050405020304" pitchFamily="18" charset="0"/>
                <a:sym typeface="+mn-ea"/>
              </a:rPr>
              <a:t>s’appliquer à</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 apprendre la position, la méthode et les points de vue marxistes, à maîtriser les connaissances scientifiques et culturelles ainsi que des aptitudes professionnelles, mais aussi à améliorer leur formation culturelle.</a:t>
            </a:r>
          </a:p>
          <a:p>
            <a:pPr algn="just" eaLnBrk="1" hangingPunct="1"/>
            <a:endParaRPr lang="fr-FR" altLang="zh-CN" sz="2800" dirty="0">
              <a:solidFill>
                <a:schemeClr val="tx1"/>
              </a:solidFill>
              <a:uFillTx/>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s’appliquer à </a:t>
            </a:r>
            <a:r>
              <a:rPr lang="fr-FR" altLang="zh-CN" sz="2800" b="1" dirty="0" err="1"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qqch</a:t>
            </a:r>
            <a:r>
              <a:rPr lang="fr-FR" altLang="zh-CN" sz="28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inf.</a:t>
            </a:r>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Font typeface="Arial" panose="020B0604020202020204" pitchFamily="34" charset="0"/>
              <a:buChar char="•"/>
            </a:pP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faire </a:t>
            </a: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porter son effort, son attention sur une action, sur </a:t>
            </a: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l’exécution d’une tâche</a:t>
            </a:r>
            <a:endPar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800" dirty="0" smtClean="0">
                <a:solidFill>
                  <a:schemeClr val="tx1"/>
                </a:solidFill>
                <a:uFillTx/>
                <a:latin typeface="Times New Roman" panose="02020603050405020304" pitchFamily="18" charset="0"/>
                <a:cs typeface="Times New Roman" panose="02020603050405020304" pitchFamily="18" charset="0"/>
                <a:sym typeface="+mn-ea"/>
              </a:rPr>
              <a:t>Ex.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Tout le monde s’applique à la réalisation du projet.</a:t>
            </a:r>
            <a:endParaRPr lang="fr-FR" altLang="zh-CN" sz="2800" dirty="0">
              <a:solidFill>
                <a:schemeClr val="tx1"/>
              </a:solidFill>
              <a:uFillTx/>
              <a:latin typeface="Times New Roman" panose="02020603050405020304" pitchFamily="18" charset="0"/>
              <a:cs typeface="Times New Roman" panose="02020603050405020304" pitchFamily="18" charset="0"/>
            </a:endParaRPr>
          </a:p>
          <a:p>
            <a:pPr algn="just" eaLnBrk="1" hangingPunct="1"/>
            <a:r>
              <a:rPr lang="fr-FR" altLang="zh-CN" sz="2800" dirty="0" smtClean="0">
                <a:solidFill>
                  <a:schemeClr val="tx1"/>
                </a:solidFill>
                <a:uFillTx/>
                <a:latin typeface="Times New Roman" panose="02020603050405020304" pitchFamily="18" charset="0"/>
                <a:cs typeface="Times New Roman" panose="02020603050405020304" pitchFamily="18" charset="0"/>
                <a:sym typeface="+mn-ea"/>
              </a:rPr>
              <a:t>       Il s’applique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à satisfaire les exigences du professeur.</a:t>
            </a:r>
          </a:p>
          <a:p>
            <a:pPr algn="just" eaLnBrk="1" hangingPunct="1"/>
            <a:endParaRPr lang="fr-FR" altLang="zh-CN" sz="2800" dirty="0">
              <a:solidFill>
                <a:schemeClr val="tx1"/>
              </a:solidFill>
              <a:uFillTx/>
              <a:latin typeface="Times New Roman" panose="02020603050405020304" pitchFamily="18" charset="0"/>
              <a:cs typeface="Times New Roman" panose="02020603050405020304" pitchFamily="18" charset="0"/>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692015" y="216535"/>
            <a:ext cx="7292975" cy="490220"/>
          </a:xfrm>
          <a:prstGeom prst="rect">
            <a:avLst/>
          </a:prstGeom>
          <a:noFill/>
        </p:spPr>
        <p:txBody>
          <a:bodyPr wrap="square" rtlCol="0">
            <a:noAutofit/>
          </a:bodyPr>
          <a:lstStyle/>
          <a:p>
            <a:pPr algn="just" eaLnBrk="1" hangingPunct="1"/>
            <a:r>
              <a:rPr lang="fr-FR" altLang="zh-CN" sz="3200" b="1" dirty="0">
                <a:latin typeface="Times New Roman" panose="02020603050405020304" pitchFamily="18" charset="0"/>
                <a:cs typeface="Times New Roman" panose="02020603050405020304" pitchFamily="18" charset="0"/>
                <a:sym typeface="+mn-ea"/>
              </a:rPr>
              <a:t>gagner en + </a:t>
            </a:r>
            <a:r>
              <a:rPr lang="fr-FR" altLang="zh-CN" sz="3200" b="1" dirty="0" err="1" smtClean="0">
                <a:latin typeface="Times New Roman" panose="02020603050405020304" pitchFamily="18" charset="0"/>
                <a:cs typeface="Times New Roman" panose="02020603050405020304" pitchFamily="18" charset="0"/>
                <a:sym typeface="+mn-ea"/>
              </a:rPr>
              <a:t>qqch</a:t>
            </a:r>
            <a:r>
              <a:rPr lang="fr-FR" altLang="zh-CN" sz="3200" b="1" dirty="0" smtClean="0">
                <a:latin typeface="Times New Roman" panose="02020603050405020304" pitchFamily="18" charset="0"/>
                <a:cs typeface="Times New Roman" panose="02020603050405020304" pitchFamily="18" charset="0"/>
                <a:sym typeface="+mn-ea"/>
              </a:rPr>
              <a:t>.</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548640" y="1367155"/>
            <a:ext cx="11436350" cy="521480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rPr>
              <a:t>P.7  Ils doivent enrichir leurs connaissances et forger leur caractère dans les études, et</a:t>
            </a:r>
            <a:r>
              <a:rPr lang="fr-FR" altLang="zh-CN" sz="2800" dirty="0">
                <a:gradFill>
                  <a:gsLst>
                    <a:gs pos="0">
                      <a:srgbClr val="E30000"/>
                    </a:gs>
                    <a:gs pos="100000">
                      <a:srgbClr val="760303"/>
                    </a:gs>
                  </a:gsLst>
                  <a:lin scaled="0"/>
                </a:gradFill>
                <a:uFillTx/>
                <a:latin typeface="Times New Roman" panose="02020603050405020304" pitchFamily="18" charset="0"/>
                <a:cs typeface="Times New Roman" panose="02020603050405020304" pitchFamily="18" charset="0"/>
              </a:rPr>
              <a:t> </a:t>
            </a:r>
            <a:r>
              <a:rPr lang="fr-FR" altLang="zh-CN" sz="2800" u="sng" dirty="0">
                <a:gradFill>
                  <a:gsLst>
                    <a:gs pos="0">
                      <a:srgbClr val="E30000"/>
                    </a:gs>
                    <a:gs pos="100000">
                      <a:srgbClr val="760303"/>
                    </a:gs>
                  </a:gsLst>
                  <a:lin scaled="0"/>
                </a:gradFill>
                <a:uFillTx/>
                <a:latin typeface="Times New Roman" panose="02020603050405020304" pitchFamily="18" charset="0"/>
                <a:cs typeface="Times New Roman" panose="02020603050405020304" pitchFamily="18" charset="0"/>
              </a:rPr>
              <a:t>gagner en</a:t>
            </a:r>
            <a:r>
              <a:rPr lang="fr-FR" altLang="zh-CN" sz="2800" dirty="0">
                <a:gradFill>
                  <a:gsLst>
                    <a:gs pos="0">
                      <a:srgbClr val="E30000"/>
                    </a:gs>
                    <a:gs pos="100000">
                      <a:srgbClr val="760303"/>
                    </a:gs>
                  </a:gsLst>
                  <a:lin scaled="0"/>
                </a:gradFill>
                <a:uFillTx/>
                <a:latin typeface="Times New Roman" panose="02020603050405020304" pitchFamily="18" charset="0"/>
                <a:cs typeface="Times New Roman" panose="02020603050405020304" pitchFamily="18" charset="0"/>
              </a:rPr>
              <a:t> </a:t>
            </a:r>
            <a:r>
              <a:rPr lang="fr-FR" altLang="zh-CN" sz="2800" dirty="0">
                <a:solidFill>
                  <a:schemeClr val="tx1"/>
                </a:solidFill>
                <a:uFillTx/>
                <a:latin typeface="Times New Roman" panose="02020603050405020304" pitchFamily="18" charset="0"/>
                <a:cs typeface="Times New Roman" panose="02020603050405020304" pitchFamily="18" charset="0"/>
              </a:rPr>
              <a:t>compétence et parfaire leurs capacités dans le travail, de manière à servir le peuple par leurs connaissances authentiques et leurs capacités réelles, et à contribuer au pays grâce à leur innovation et leur création.</a:t>
            </a:r>
          </a:p>
          <a:p>
            <a:pPr algn="just" eaLnBrk="1" hangingPunct="1"/>
            <a:endParaRPr lang="fr-FR" altLang="zh-CN" sz="2800" dirty="0">
              <a:solidFill>
                <a:schemeClr val="tx1"/>
              </a:solidFill>
              <a:uFillTx/>
              <a:latin typeface="Times New Roman" panose="02020603050405020304" pitchFamily="18" charset="0"/>
              <a:cs typeface="Times New Roman" panose="02020603050405020304" pitchFamily="18" charset="0"/>
            </a:endParaRPr>
          </a:p>
          <a:p>
            <a:pPr algn="just" eaLnBrk="1" hangingPunct="1">
              <a:buClrTx/>
              <a:buSzTx/>
              <a:buFontTx/>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gagner en + qqch.</a:t>
            </a:r>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ClrTx/>
              <a:buSzTx/>
              <a:buFont typeface="Arial" panose="020B0604020202020204" pitchFamily="34" charset="0"/>
              <a:buChar char="•"/>
            </a:pP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acquérir plus de telle </a:t>
            </a: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qualité</a:t>
            </a:r>
            <a:endPar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800" dirty="0" smtClean="0">
                <a:solidFill>
                  <a:schemeClr val="tx1"/>
                </a:solidFill>
                <a:uFillTx/>
                <a:latin typeface="Times New Roman" panose="02020603050405020304" pitchFamily="18" charset="0"/>
                <a:cs typeface="Times New Roman" panose="02020603050405020304" pitchFamily="18" charset="0"/>
                <a:sym typeface="+mn-ea"/>
              </a:rPr>
              <a:t>Ex.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Il gagne en sagesse avec l’âge.</a:t>
            </a:r>
            <a:endParaRPr lang="fr-FR" altLang="zh-CN" sz="2800" dirty="0">
              <a:solidFill>
                <a:schemeClr val="tx1"/>
              </a:solidFill>
              <a:uFillTx/>
              <a:latin typeface="Times New Roman" panose="02020603050405020304" pitchFamily="18" charset="0"/>
              <a:cs typeface="Times New Roman" panose="02020603050405020304" pitchFamily="18" charset="0"/>
            </a:endParaRPr>
          </a:p>
          <a:p>
            <a:pPr algn="just" eaLnBrk="1" hangingPunct="1"/>
            <a:r>
              <a:rPr lang="fr-FR" altLang="zh-CN" sz="2800" dirty="0" smtClean="0">
                <a:solidFill>
                  <a:schemeClr val="tx1"/>
                </a:solidFill>
                <a:uFillTx/>
                <a:latin typeface="Times New Roman" panose="02020603050405020304" pitchFamily="18" charset="0"/>
                <a:cs typeface="Times New Roman" panose="02020603050405020304" pitchFamily="18" charset="0"/>
                <a:sym typeface="+mn-ea"/>
              </a:rPr>
              <a:t>      Son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style gagne en force.</a:t>
            </a:r>
            <a:endParaRPr lang="fr-FR" altLang="zh-CN" sz="2800" dirty="0">
              <a:solidFill>
                <a:schemeClr val="tx1"/>
              </a:solidFill>
              <a:uFillTx/>
              <a:latin typeface="Times New Roman" panose="02020603050405020304" pitchFamily="18" charset="0"/>
              <a:cs typeface="Times New Roman" panose="02020603050405020304" pitchFamily="18" charset="0"/>
            </a:endParaRPr>
          </a:p>
          <a:p>
            <a:pPr algn="just" eaLnBrk="1" hangingPunct="1"/>
            <a:r>
              <a:rPr lang="fr-FR" altLang="zh-CN" sz="2800" dirty="0" smtClean="0">
                <a:solidFill>
                  <a:schemeClr val="tx1"/>
                </a:solidFill>
                <a:uFillTx/>
                <a:latin typeface="Times New Roman" panose="02020603050405020304" pitchFamily="18" charset="0"/>
                <a:cs typeface="Times New Roman" panose="02020603050405020304" pitchFamily="18" charset="0"/>
                <a:sym typeface="+mn-ea"/>
              </a:rPr>
              <a:t>      Après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la retouche, l’ouvrage gagne en profondeur.</a:t>
            </a:r>
            <a:endParaRPr lang="fr-FR" altLang="zh-CN" sz="2800" dirty="0">
              <a:solidFill>
                <a:schemeClr val="tx1"/>
              </a:solidFill>
              <a:uFillTx/>
              <a:latin typeface="Times New Roman" panose="02020603050405020304" pitchFamily="18" charset="0"/>
              <a:cs typeface="Times New Roman" panose="02020603050405020304" pitchFamily="18" charset="0"/>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39385" y="216535"/>
            <a:ext cx="6745605" cy="490220"/>
          </a:xfrm>
          <a:prstGeom prst="rect">
            <a:avLst/>
          </a:prstGeom>
          <a:noFill/>
        </p:spPr>
        <p:txBody>
          <a:bodyPr wrap="square" rtlCol="0">
            <a:noAutofit/>
          </a:bodyPr>
          <a:lstStyle/>
          <a:p>
            <a:pPr algn="just" eaLnBrk="1" hangingPunct="1"/>
            <a:r>
              <a:rPr lang="fr-FR" altLang="zh-CN" sz="3600" b="1" dirty="0">
                <a:latin typeface="Times New Roman" panose="02020603050405020304" pitchFamily="18" charset="0"/>
                <a:cs typeface="Times New Roman" panose="02020603050405020304" pitchFamily="18" charset="0"/>
                <a:sym typeface="+mn-ea"/>
              </a:rPr>
              <a:t>    jouer à + </a:t>
            </a:r>
            <a:r>
              <a:rPr lang="fr-FR" altLang="zh-CN" sz="3600" b="1" dirty="0" smtClean="0">
                <a:latin typeface="Times New Roman" panose="02020603050405020304" pitchFamily="18" charset="0"/>
                <a:cs typeface="Times New Roman" panose="02020603050405020304" pitchFamily="18" charset="0"/>
                <a:sym typeface="+mn-ea"/>
              </a:rPr>
              <a:t>N</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548640" y="1216660"/>
            <a:ext cx="11436350" cy="5192766"/>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400" dirty="0">
                <a:solidFill>
                  <a:schemeClr val="tx1"/>
                </a:solidFill>
                <a:uFillTx/>
                <a:latin typeface="Times New Roman" panose="02020603050405020304" pitchFamily="18" charset="0"/>
                <a:cs typeface="Times New Roman" panose="02020603050405020304" pitchFamily="18" charset="0"/>
                <a:sym typeface="+mn-ea"/>
              </a:rPr>
              <a:t>P.8 Face aux tentations extérieures, ils doivent faire preuve de fermeté, respecter rigoureusement les règles de conduite établies, chercher à créer une vie meilleure grâce à un travail diligent et honnête, et se défendre d’être opportunistes et de </a:t>
            </a:r>
            <a:r>
              <a:rPr lang="fr-FR" altLang="zh-CN" sz="2400" u="sng" dirty="0">
                <a:gradFill>
                  <a:gsLst>
                    <a:gs pos="0">
                      <a:srgbClr val="E30000"/>
                    </a:gs>
                    <a:gs pos="100000">
                      <a:srgbClr val="760303"/>
                    </a:gs>
                  </a:gsLst>
                  <a:lin scaled="0"/>
                </a:gradFill>
                <a:uFillTx/>
                <a:latin typeface="Times New Roman" panose="02020603050405020304" pitchFamily="18" charset="0"/>
                <a:cs typeface="Times New Roman" panose="02020603050405020304" pitchFamily="18" charset="0"/>
                <a:sym typeface="+mn-ea"/>
              </a:rPr>
              <a:t>jouer au plus malin</a:t>
            </a:r>
            <a:r>
              <a:rPr lang="fr-FR" altLang="zh-CN" sz="2400" dirty="0">
                <a:solidFill>
                  <a:schemeClr val="tx1"/>
                </a:solidFill>
                <a:uFillTx/>
                <a:latin typeface="Times New Roman" panose="02020603050405020304" pitchFamily="18" charset="0"/>
                <a:cs typeface="Times New Roman" panose="02020603050405020304" pitchFamily="18" charset="0"/>
                <a:sym typeface="+mn-ea"/>
              </a:rPr>
              <a:t>.</a:t>
            </a:r>
          </a:p>
          <a:p>
            <a:pPr algn="just" eaLnBrk="1" hangingPunct="1"/>
            <a:endParaRPr lang="fr-FR" altLang="zh-CN" sz="2400" dirty="0">
              <a:solidFill>
                <a:schemeClr val="tx1"/>
              </a:solidFill>
              <a:uFillTx/>
              <a:latin typeface="Times New Roman" panose="02020603050405020304" pitchFamily="18" charset="0"/>
              <a:cs typeface="Times New Roman" panose="02020603050405020304" pitchFamily="18" charset="0"/>
              <a:sym typeface="+mn-ea"/>
            </a:endParaRPr>
          </a:p>
          <a:p>
            <a:pPr algn="just" eaLnBrk="1" hangingPunct="1"/>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jouer à </a:t>
            </a:r>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a:t>
            </a:r>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N</a:t>
            </a:r>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342900" indent="-342900" algn="just" eaLnBrk="1" hangingPunct="1">
              <a:buFont typeface="Arial" panose="020B0604020202020204" pitchFamily="34" charset="0"/>
              <a:buChar char="•"/>
            </a:pP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affecter d’être, se donner l’air de</a:t>
            </a:r>
            <a:endPar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400" dirty="0" smtClean="0">
                <a:solidFill>
                  <a:schemeClr val="tx1"/>
                </a:solidFill>
                <a:uFillTx/>
                <a:latin typeface="Times New Roman" panose="02020603050405020304" pitchFamily="18" charset="0"/>
                <a:cs typeface="Times New Roman" panose="02020603050405020304" pitchFamily="18" charset="0"/>
                <a:sym typeface="+mn-ea"/>
              </a:rPr>
              <a:t>Ex. Arrête de j</a:t>
            </a:r>
            <a:r>
              <a:rPr lang="fr-FR" altLang="zh-CN" sz="2400" dirty="0">
                <a:solidFill>
                  <a:schemeClr val="tx1"/>
                </a:solidFill>
                <a:uFillTx/>
                <a:latin typeface="Times New Roman" panose="02020603050405020304" pitchFamily="18" charset="0"/>
                <a:cs typeface="Times New Roman" panose="02020603050405020304" pitchFamily="18" charset="0"/>
                <a:sym typeface="+mn-ea"/>
              </a:rPr>
              <a:t>ouer à l’imbécile, ça ne fait pas </a:t>
            </a:r>
            <a:r>
              <a:rPr lang="fr-FR" altLang="zh-CN" sz="2400" dirty="0" smtClean="0">
                <a:solidFill>
                  <a:schemeClr val="tx1"/>
                </a:solidFill>
                <a:uFillTx/>
                <a:latin typeface="Times New Roman" panose="02020603050405020304" pitchFamily="18" charset="0"/>
                <a:cs typeface="Times New Roman" panose="02020603050405020304" pitchFamily="18" charset="0"/>
                <a:sym typeface="+mn-ea"/>
              </a:rPr>
              <a:t>rire !</a:t>
            </a:r>
            <a:endParaRPr lang="fr-FR" altLang="zh-CN" sz="2400" dirty="0">
              <a:solidFill>
                <a:schemeClr val="tx1"/>
              </a:solidFill>
              <a:uFillTx/>
              <a:latin typeface="Times New Roman" panose="02020603050405020304" pitchFamily="18" charset="0"/>
              <a:cs typeface="Times New Roman" panose="02020603050405020304" pitchFamily="18" charset="0"/>
            </a:endParaRPr>
          </a:p>
          <a:p>
            <a:pPr algn="just" eaLnBrk="1" hangingPunct="1"/>
            <a:r>
              <a:rPr lang="fr-FR" altLang="zh-CN" sz="2400" dirty="0" smtClean="0">
                <a:solidFill>
                  <a:schemeClr val="tx1"/>
                </a:solidFill>
                <a:uFillTx/>
                <a:latin typeface="Times New Roman" panose="02020603050405020304" pitchFamily="18" charset="0"/>
                <a:cs typeface="Times New Roman" panose="02020603050405020304" pitchFamily="18" charset="0"/>
                <a:sym typeface="+mn-ea"/>
              </a:rPr>
              <a:t>      C’est </a:t>
            </a:r>
            <a:r>
              <a:rPr lang="fr-FR" altLang="zh-CN" sz="2400" dirty="0">
                <a:solidFill>
                  <a:schemeClr val="tx1"/>
                </a:solidFill>
                <a:uFillTx/>
                <a:latin typeface="Times New Roman" panose="02020603050405020304" pitchFamily="18" charset="0"/>
                <a:cs typeface="Times New Roman" panose="02020603050405020304" pitchFamily="18" charset="0"/>
                <a:sym typeface="+mn-ea"/>
              </a:rPr>
              <a:t>un avare qui joue au généreux.</a:t>
            </a:r>
          </a:p>
          <a:p>
            <a:pPr algn="just" eaLnBrk="1" hangingPunct="1"/>
            <a:endParaRPr lang="fr-FR" altLang="zh-CN" sz="2400" dirty="0">
              <a:solidFill>
                <a:schemeClr val="tx1"/>
              </a:solidFill>
              <a:uFillTx/>
              <a:latin typeface="Times New Roman" panose="02020603050405020304" pitchFamily="18" charset="0"/>
              <a:cs typeface="Times New Roman" panose="02020603050405020304" pitchFamily="18" charset="0"/>
              <a:sym typeface="+mn-ea"/>
            </a:endParaRPr>
          </a:p>
          <a:p>
            <a:pPr indent="0" algn="just" eaLnBrk="1" hangingPunct="1">
              <a:buClrTx/>
              <a:buSzTx/>
              <a:buFont typeface="Arial" panose="020B0604020202020204" pitchFamily="34" charset="0"/>
              <a:buNone/>
            </a:pPr>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jouer au plus </a:t>
            </a:r>
            <a:r>
              <a:rPr lang="fr-FR" altLang="zh-CN" sz="24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malin</a:t>
            </a:r>
          </a:p>
          <a:p>
            <a:pPr marL="342900" indent="-342900" algn="just" eaLnBrk="1" hangingPunct="1">
              <a:buClrTx/>
              <a:buSzTx/>
              <a:buFont typeface="Arial" panose="020B0604020202020204" pitchFamily="34" charset="0"/>
              <a:buChar char="•"/>
            </a:pP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essayer d’être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rusé,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s’exposer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à des risques par manque de prudence, essayer de tromper, de duper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qqn</a:t>
            </a:r>
            <a:endPar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FR" altLang="zh-CN" sz="2400" dirty="0">
                <a:solidFill>
                  <a:schemeClr val="tx1"/>
                </a:solidFill>
                <a:uFillTx/>
                <a:latin typeface="Times New Roman" panose="02020603050405020304" pitchFamily="18" charset="0"/>
                <a:cs typeface="Times New Roman" panose="02020603050405020304" pitchFamily="18" charset="0"/>
                <a:sym typeface="+mn-ea"/>
              </a:rPr>
              <a:t>Ex. Si vous continuez de jouer au plus malin, notre coopération s’arrêtera là.</a:t>
            </a: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462780" y="216535"/>
            <a:ext cx="7731125" cy="490220"/>
          </a:xfrm>
          <a:prstGeom prst="rect">
            <a:avLst/>
          </a:prstGeom>
          <a:noFill/>
        </p:spPr>
        <p:txBody>
          <a:bodyPr wrap="square" rtlCol="0">
            <a:noAutofit/>
          </a:bodyPr>
          <a:lstStyle/>
          <a:p>
            <a:pPr eaLnBrk="1" hangingPunct="1"/>
            <a:r>
              <a:rPr lang="fr-FR" altLang="zh-CN" sz="3200" b="1" dirty="0">
                <a:solidFill>
                  <a:schemeClr val="tx1"/>
                </a:solidFill>
                <a:latin typeface="Times New Roman" panose="02020603050405020304" pitchFamily="18" charset="0"/>
                <a:cs typeface="Times New Roman" panose="02020603050405020304" pitchFamily="18" charset="0"/>
                <a:sym typeface="+mn-ea"/>
              </a:rPr>
              <a:t>les valeurs essentielles </a:t>
            </a:r>
            <a:r>
              <a:rPr lang="fr-FR" altLang="zh-CN" sz="3200" b="1" dirty="0" smtClean="0">
                <a:solidFill>
                  <a:schemeClr val="tx1"/>
                </a:solidFill>
                <a:latin typeface="Times New Roman" panose="02020603050405020304" pitchFamily="18" charset="0"/>
                <a:cs typeface="Times New Roman" panose="02020603050405020304" pitchFamily="18" charset="0"/>
                <a:sym typeface="+mn-ea"/>
              </a:rPr>
              <a:t>du socialisme (P.8</a:t>
            </a:r>
            <a:r>
              <a:rPr lang="fr-FR" altLang="zh-CN" sz="3200" b="1" dirty="0">
                <a:solidFill>
                  <a:schemeClr val="tx1"/>
                </a:solidFill>
                <a:latin typeface="Times New Roman" panose="02020603050405020304" pitchFamily="18" charset="0"/>
                <a:cs typeface="Times New Roman" panose="02020603050405020304" pitchFamily="18" charset="0"/>
                <a:sym typeface="+mn-ea"/>
              </a:rPr>
              <a:t>)</a:t>
            </a: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6331"/>
          </a:xfrm>
          <a:prstGeom prst="rect">
            <a:avLst/>
          </a:prstGeom>
          <a:noFill/>
        </p:spPr>
        <p:txBody>
          <a:bodyPr wrap="square" rtlCol="0">
            <a:spAutoFit/>
          </a:bodyPr>
          <a:lstStyle/>
          <a:p>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rPr>
              <a:t>Etude </a:t>
            </a:r>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3675" y="1684655"/>
            <a:ext cx="11804015" cy="348869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indent="0" algn="just" fontAlgn="auto">
              <a:lnSpc>
                <a:spcPct val="150000"/>
              </a:lnSpc>
            </a:pPr>
            <a:r>
              <a:rPr lang="fr-FR" altLang="zh-CN" sz="2800" b="1" dirty="0" smtClean="0">
                <a:solidFill>
                  <a:schemeClr val="tx1"/>
                </a:solidFill>
                <a:latin typeface="Times New Roman" panose="02020603050405020304" pitchFamily="18" charset="0"/>
                <a:cs typeface="Times New Roman" panose="02020603050405020304" pitchFamily="18" charset="0"/>
                <a:sym typeface="+mn-ea"/>
              </a:rPr>
              <a:t>Le </a:t>
            </a:r>
            <a:r>
              <a:rPr lang="fr-FR" altLang="zh-CN" sz="2800" b="1" dirty="0">
                <a:solidFill>
                  <a:schemeClr val="tx1"/>
                </a:solidFill>
                <a:latin typeface="Times New Roman" panose="02020603050405020304" pitchFamily="18" charset="0"/>
                <a:cs typeface="Times New Roman" panose="02020603050405020304" pitchFamily="18" charset="0"/>
                <a:sym typeface="+mn-ea"/>
              </a:rPr>
              <a:t>XVIII</a:t>
            </a:r>
            <a:r>
              <a:rPr lang="fr-FR" altLang="zh-CN" sz="2800" b="1" baseline="30000" dirty="0">
                <a:solidFill>
                  <a:schemeClr val="tx1"/>
                </a:solidFill>
                <a:latin typeface="Times New Roman" panose="02020603050405020304" pitchFamily="18" charset="0"/>
                <a:cs typeface="Times New Roman" panose="02020603050405020304" pitchFamily="18" charset="0"/>
                <a:sym typeface="+mn-ea"/>
              </a:rPr>
              <a:t>e</a:t>
            </a:r>
            <a:r>
              <a:rPr lang="fr-FR" altLang="zh-CN" sz="2800" b="1" dirty="0">
                <a:solidFill>
                  <a:schemeClr val="tx1"/>
                </a:solidFill>
                <a:latin typeface="Times New Roman" panose="02020603050405020304" pitchFamily="18" charset="0"/>
                <a:cs typeface="Times New Roman" panose="02020603050405020304" pitchFamily="18" charset="0"/>
                <a:sym typeface="+mn-ea"/>
              </a:rPr>
              <a:t> Congrès du Parti communiste chinois, tenu en 2012, a formulé la tâche de cultiver et appliquer le concept des valeurs essentielles socialistes, en prônant la </a:t>
            </a:r>
            <a:r>
              <a:rPr lang="fr-FR" altLang="zh-CN" sz="2800" b="1" u="sng" dirty="0">
                <a:solidFill>
                  <a:srgbClr val="FF0000"/>
                </a:solidFill>
                <a:latin typeface="Times New Roman" panose="02020603050405020304" pitchFamily="18" charset="0"/>
                <a:cs typeface="Times New Roman" panose="02020603050405020304" pitchFamily="18" charset="0"/>
                <a:sym typeface="+mn-ea"/>
              </a:rPr>
              <a:t>prospérité</a:t>
            </a:r>
            <a:r>
              <a:rPr lang="fr-FR" altLang="zh-CN" sz="2800" b="1" dirty="0">
                <a:solidFill>
                  <a:schemeClr val="tx1"/>
                </a:solidFill>
                <a:latin typeface="Times New Roman" panose="02020603050405020304" pitchFamily="18" charset="0"/>
                <a:cs typeface="Times New Roman" panose="02020603050405020304" pitchFamily="18" charset="0"/>
                <a:sym typeface="+mn-ea"/>
              </a:rPr>
              <a:t>, la </a:t>
            </a:r>
            <a:r>
              <a:rPr lang="fr-FR" altLang="zh-CN" sz="2800" b="1" u="sng" dirty="0">
                <a:solidFill>
                  <a:srgbClr val="FF0000"/>
                </a:solidFill>
                <a:latin typeface="Times New Roman" panose="02020603050405020304" pitchFamily="18" charset="0"/>
                <a:cs typeface="Times New Roman" panose="02020603050405020304" pitchFamily="18" charset="0"/>
                <a:sym typeface="+mn-ea"/>
              </a:rPr>
              <a:t>démocratie</a:t>
            </a:r>
            <a:r>
              <a:rPr lang="fr-FR" altLang="zh-CN" sz="2800" b="1" dirty="0">
                <a:solidFill>
                  <a:schemeClr val="tx1"/>
                </a:solidFill>
                <a:latin typeface="Times New Roman" panose="02020603050405020304" pitchFamily="18" charset="0"/>
                <a:cs typeface="Times New Roman" panose="02020603050405020304" pitchFamily="18" charset="0"/>
                <a:sym typeface="+mn-ea"/>
              </a:rPr>
              <a:t>, le </a:t>
            </a:r>
            <a:r>
              <a:rPr lang="fr-FR" altLang="zh-CN" sz="2800" b="1" u="sng" dirty="0">
                <a:solidFill>
                  <a:srgbClr val="FF0000"/>
                </a:solidFill>
                <a:latin typeface="Times New Roman" panose="02020603050405020304" pitchFamily="18" charset="0"/>
                <a:cs typeface="Times New Roman" panose="02020603050405020304" pitchFamily="18" charset="0"/>
                <a:sym typeface="+mn-ea"/>
              </a:rPr>
              <a:t>civisme</a:t>
            </a:r>
            <a:r>
              <a:rPr lang="fr-FR" altLang="zh-CN" sz="2800" b="1" dirty="0">
                <a:solidFill>
                  <a:schemeClr val="tx1"/>
                </a:solidFill>
                <a:latin typeface="Times New Roman" panose="02020603050405020304" pitchFamily="18" charset="0"/>
                <a:cs typeface="Times New Roman" panose="02020603050405020304" pitchFamily="18" charset="0"/>
                <a:sym typeface="+mn-ea"/>
              </a:rPr>
              <a:t> et l’</a:t>
            </a:r>
            <a:r>
              <a:rPr lang="fr-FR" altLang="zh-CN" sz="2800" b="1" u="sng" dirty="0">
                <a:solidFill>
                  <a:srgbClr val="FF0000"/>
                </a:solidFill>
                <a:latin typeface="Times New Roman" panose="02020603050405020304" pitchFamily="18" charset="0"/>
                <a:cs typeface="Times New Roman" panose="02020603050405020304" pitchFamily="18" charset="0"/>
                <a:sym typeface="+mn-ea"/>
              </a:rPr>
              <a:t>harmonie</a:t>
            </a:r>
            <a:r>
              <a:rPr lang="fr-FR" altLang="zh-CN" sz="2800" b="1" dirty="0">
                <a:solidFill>
                  <a:schemeClr val="tx1"/>
                </a:solidFill>
                <a:latin typeface="Times New Roman" panose="02020603050405020304" pitchFamily="18" charset="0"/>
                <a:cs typeface="Times New Roman" panose="02020603050405020304" pitchFamily="18" charset="0"/>
                <a:sym typeface="+mn-ea"/>
              </a:rPr>
              <a:t>, mais aussi la </a:t>
            </a:r>
            <a:r>
              <a:rPr lang="fr-FR" altLang="zh-CN" sz="2800" b="1" u="sng" dirty="0">
                <a:solidFill>
                  <a:srgbClr val="FF0000"/>
                </a:solidFill>
                <a:latin typeface="Times New Roman" panose="02020603050405020304" pitchFamily="18" charset="0"/>
                <a:cs typeface="Times New Roman" panose="02020603050405020304" pitchFamily="18" charset="0"/>
                <a:sym typeface="+mn-ea"/>
              </a:rPr>
              <a:t>liberté</a:t>
            </a:r>
            <a:r>
              <a:rPr lang="fr-FR" altLang="zh-CN" sz="2800" b="1" dirty="0">
                <a:solidFill>
                  <a:schemeClr val="tx1"/>
                </a:solidFill>
                <a:latin typeface="Times New Roman" panose="02020603050405020304" pitchFamily="18" charset="0"/>
                <a:cs typeface="Times New Roman" panose="02020603050405020304" pitchFamily="18" charset="0"/>
                <a:sym typeface="+mn-ea"/>
              </a:rPr>
              <a:t>, l’</a:t>
            </a:r>
            <a:r>
              <a:rPr lang="fr-FR" altLang="zh-CN" sz="2800" b="1" u="sng" dirty="0">
                <a:solidFill>
                  <a:srgbClr val="FF0000"/>
                </a:solidFill>
                <a:latin typeface="Times New Roman" panose="02020603050405020304" pitchFamily="18" charset="0"/>
                <a:cs typeface="Times New Roman" panose="02020603050405020304" pitchFamily="18" charset="0"/>
                <a:sym typeface="+mn-ea"/>
              </a:rPr>
              <a:t>égalité</a:t>
            </a:r>
            <a:r>
              <a:rPr lang="fr-FR" altLang="zh-CN" sz="2800" b="1" dirty="0">
                <a:solidFill>
                  <a:schemeClr val="tx1"/>
                </a:solidFill>
                <a:latin typeface="Times New Roman" panose="02020603050405020304" pitchFamily="18" charset="0"/>
                <a:cs typeface="Times New Roman" panose="02020603050405020304" pitchFamily="18" charset="0"/>
                <a:sym typeface="+mn-ea"/>
              </a:rPr>
              <a:t>, la </a:t>
            </a:r>
            <a:r>
              <a:rPr lang="fr-FR" altLang="zh-CN" sz="2800" b="1" u="sng" dirty="0">
                <a:solidFill>
                  <a:srgbClr val="FF0000"/>
                </a:solidFill>
                <a:latin typeface="Times New Roman" panose="02020603050405020304" pitchFamily="18" charset="0"/>
                <a:cs typeface="Times New Roman" panose="02020603050405020304" pitchFamily="18" charset="0"/>
                <a:sym typeface="+mn-ea"/>
              </a:rPr>
              <a:t>justice</a:t>
            </a:r>
            <a:r>
              <a:rPr lang="fr-FR" altLang="zh-CN" sz="2800" b="1" dirty="0">
                <a:solidFill>
                  <a:schemeClr val="tx1"/>
                </a:solidFill>
                <a:latin typeface="Times New Roman" panose="02020603050405020304" pitchFamily="18" charset="0"/>
                <a:cs typeface="Times New Roman" panose="02020603050405020304" pitchFamily="18" charset="0"/>
                <a:sym typeface="+mn-ea"/>
              </a:rPr>
              <a:t> et la </a:t>
            </a:r>
            <a:r>
              <a:rPr lang="fr-FR" altLang="zh-CN" sz="2800" b="1" u="sng" dirty="0">
                <a:solidFill>
                  <a:srgbClr val="FF0000"/>
                </a:solidFill>
                <a:latin typeface="Times New Roman" panose="02020603050405020304" pitchFamily="18" charset="0"/>
                <a:cs typeface="Times New Roman" panose="02020603050405020304" pitchFamily="18" charset="0"/>
                <a:sym typeface="+mn-ea"/>
              </a:rPr>
              <a:t>légalité</a:t>
            </a:r>
            <a:r>
              <a:rPr lang="fr-FR" altLang="zh-CN" sz="2800" b="1" dirty="0">
                <a:solidFill>
                  <a:schemeClr val="tx1"/>
                </a:solidFill>
                <a:latin typeface="Times New Roman" panose="02020603050405020304" pitchFamily="18" charset="0"/>
                <a:cs typeface="Times New Roman" panose="02020603050405020304" pitchFamily="18" charset="0"/>
                <a:sym typeface="+mn-ea"/>
              </a:rPr>
              <a:t>, ainsi que le </a:t>
            </a:r>
            <a:r>
              <a:rPr lang="fr-FR" altLang="zh-CN" sz="2800" b="1" u="sng" dirty="0">
                <a:solidFill>
                  <a:srgbClr val="FF0000"/>
                </a:solidFill>
                <a:latin typeface="Times New Roman" panose="02020603050405020304" pitchFamily="18" charset="0"/>
                <a:cs typeface="Times New Roman" panose="02020603050405020304" pitchFamily="18" charset="0"/>
                <a:sym typeface="+mn-ea"/>
              </a:rPr>
              <a:t>patriotisme</a:t>
            </a:r>
            <a:r>
              <a:rPr lang="fr-FR" altLang="zh-CN" sz="2800" b="1" dirty="0">
                <a:solidFill>
                  <a:schemeClr val="tx1"/>
                </a:solidFill>
                <a:latin typeface="Times New Roman" panose="02020603050405020304" pitchFamily="18" charset="0"/>
                <a:cs typeface="Times New Roman" panose="02020603050405020304" pitchFamily="18" charset="0"/>
                <a:sym typeface="+mn-ea"/>
              </a:rPr>
              <a:t>, le </a:t>
            </a:r>
            <a:r>
              <a:rPr lang="fr-FR" altLang="zh-CN" sz="2800" b="1" u="sng" dirty="0">
                <a:solidFill>
                  <a:srgbClr val="FF0000"/>
                </a:solidFill>
                <a:latin typeface="Times New Roman" panose="02020603050405020304" pitchFamily="18" charset="0"/>
                <a:cs typeface="Times New Roman" panose="02020603050405020304" pitchFamily="18" charset="0"/>
                <a:sym typeface="+mn-ea"/>
              </a:rPr>
              <a:t>professionnalisme</a:t>
            </a:r>
            <a:r>
              <a:rPr lang="fr-FR" altLang="zh-CN" sz="2800" b="1" dirty="0">
                <a:solidFill>
                  <a:schemeClr val="tx1"/>
                </a:solidFill>
                <a:latin typeface="Times New Roman" panose="02020603050405020304" pitchFamily="18" charset="0"/>
                <a:cs typeface="Times New Roman" panose="02020603050405020304" pitchFamily="18" charset="0"/>
                <a:sym typeface="+mn-ea"/>
              </a:rPr>
              <a:t>, l’</a:t>
            </a:r>
            <a:r>
              <a:rPr lang="fr-FR" altLang="zh-CN" sz="2800" b="1" u="sng" dirty="0">
                <a:solidFill>
                  <a:srgbClr val="FF0000"/>
                </a:solidFill>
                <a:latin typeface="Times New Roman" panose="02020603050405020304" pitchFamily="18" charset="0"/>
                <a:cs typeface="Times New Roman" panose="02020603050405020304" pitchFamily="18" charset="0"/>
                <a:sym typeface="+mn-ea"/>
              </a:rPr>
              <a:t>honnêteté</a:t>
            </a:r>
            <a:r>
              <a:rPr lang="fr-FR" altLang="zh-CN" sz="2800" b="1" dirty="0">
                <a:solidFill>
                  <a:schemeClr val="tx1"/>
                </a:solidFill>
                <a:latin typeface="Times New Roman" panose="02020603050405020304" pitchFamily="18" charset="0"/>
                <a:cs typeface="Times New Roman" panose="02020603050405020304" pitchFamily="18" charset="0"/>
                <a:sym typeface="+mn-ea"/>
              </a:rPr>
              <a:t> et la </a:t>
            </a:r>
            <a:r>
              <a:rPr lang="fr-FR" altLang="zh-CN" sz="2800" b="1" u="sng" dirty="0">
                <a:solidFill>
                  <a:srgbClr val="FF0000"/>
                </a:solidFill>
                <a:latin typeface="Times New Roman" panose="02020603050405020304" pitchFamily="18" charset="0"/>
                <a:cs typeface="Times New Roman" panose="02020603050405020304" pitchFamily="18" charset="0"/>
                <a:sym typeface="+mn-ea"/>
              </a:rPr>
              <a:t>bienveillance</a:t>
            </a:r>
            <a:r>
              <a:rPr lang="fr-FR" altLang="zh-CN" sz="2800" b="1" dirty="0">
                <a:solidFill>
                  <a:schemeClr val="tx1"/>
                </a:solidFill>
                <a:latin typeface="Times New Roman" panose="02020603050405020304" pitchFamily="18" charset="0"/>
                <a:cs typeface="Times New Roman" panose="02020603050405020304" pitchFamily="18" charset="0"/>
                <a:sym typeface="+mn-ea"/>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680720" y="2367915"/>
            <a:ext cx="10320655" cy="490220"/>
          </a:xfrm>
          <a:prstGeom prst="rect">
            <a:avLst/>
          </a:prstGeom>
          <a:noFill/>
        </p:spPr>
        <p:txBody>
          <a:bodyPr wrap="square" rtlCol="0">
            <a:noAutofit/>
          </a:bodyPr>
          <a:lstStyle/>
          <a:p>
            <a:pPr algn="just"/>
            <a:r>
              <a:rPr lang="fr-FR" altLang="zh-CN" sz="40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Vous voudrez bien faire un résumé du texte en 300 mots ?</a:t>
            </a: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Exercice écrit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4"/>
          <a:stretch>
            <a:fillRect/>
          </a:stretch>
        </p:blipFill>
        <p:spPr>
          <a:xfrm>
            <a:off x="412750" y="467360"/>
            <a:ext cx="3194050" cy="705485"/>
          </a:xfrm>
          <a:prstGeom prst="rect">
            <a:avLst/>
          </a:prstGeom>
        </p:spPr>
      </p:pic>
      <p:sp>
        <p:nvSpPr>
          <p:cNvPr id="6" name="文本框 5"/>
          <p:cNvSpPr txBox="1"/>
          <p:nvPr/>
        </p:nvSpPr>
        <p:spPr>
          <a:xfrm>
            <a:off x="535266" y="467324"/>
            <a:ext cx="307149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Introduction</a:t>
            </a:r>
          </a:p>
        </p:txBody>
      </p:sp>
      <p:pic>
        <p:nvPicPr>
          <p:cNvPr id="14" name="图片 13" descr="src=http___img1.jiemian.com_101_original_20170507_149417117172121000_a700xH.jpeg&amp;refer=http___img1.jiemian.webp"/>
          <p:cNvPicPr>
            <a:picLocks noChangeAspect="1"/>
          </p:cNvPicPr>
          <p:nvPr>
            <p:custDataLst>
              <p:tags r:id="rId1"/>
            </p:custDataLst>
          </p:nvPr>
        </p:nvPicPr>
        <p:blipFill>
          <a:blip r:embed="rId5"/>
          <a:stretch>
            <a:fillRect/>
          </a:stretch>
        </p:blipFill>
        <p:spPr>
          <a:xfrm>
            <a:off x="197485" y="1541780"/>
            <a:ext cx="8517255" cy="5233670"/>
          </a:xfrm>
          <a:prstGeom prst="rect">
            <a:avLst/>
          </a:prstGeom>
        </p:spPr>
      </p:pic>
      <p:sp>
        <p:nvSpPr>
          <p:cNvPr id="115" name="文本框 114"/>
          <p:cNvSpPr txBox="1"/>
          <p:nvPr>
            <p:custDataLst>
              <p:tags r:id="rId2"/>
            </p:custDataLst>
          </p:nvPr>
        </p:nvSpPr>
        <p:spPr>
          <a:xfrm>
            <a:off x="9048750" y="2355215"/>
            <a:ext cx="2847975" cy="3167380"/>
          </a:xfrm>
          <a:prstGeom prst="rect">
            <a:avLst/>
          </a:prstGeom>
          <a:noFill/>
          <a:ln>
            <a:noFill/>
          </a:ln>
        </p:spPr>
        <p:txBody>
          <a:bodyPr wrap="square" rtlCol="0">
            <a:noAutofit/>
          </a:bodyPr>
          <a:lstStyle>
            <a:defPPr>
              <a:defRPr lang="zh-CN"/>
            </a:defPPr>
            <a:lvl1pPr algn="ctr">
              <a:defRPr sz="5400">
                <a:blipFill>
                  <a:blip r:embed="rId6"/>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a:r>
              <a:rPr lang="fr-FR" altLang="fr-FR" sz="2800" b="1" dirty="0">
                <a:solidFill>
                  <a:schemeClr val="tx1"/>
                </a:solidFill>
                <a:latin typeface="Times New Roman" panose="02020603050405020304" pitchFamily="18" charset="0"/>
                <a:cs typeface="Times New Roman" panose="02020603050405020304" pitchFamily="18" charset="0"/>
              </a:rPr>
              <a:t>Décrivez la photo, s’il vous plaît. </a:t>
            </a:r>
          </a:p>
          <a:p>
            <a:pPr algn="l"/>
            <a:endParaRPr lang="fr-FR" altLang="fr-FR"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640840"/>
            <a:ext cx="6229350" cy="4123055"/>
          </a:xfrm>
          <a:prstGeom prst="rect">
            <a:avLst/>
          </a:prstGeom>
          <a:noFill/>
        </p:spPr>
        <p:txBody>
          <a:bodyPr wrap="square" rtlCol="0">
            <a:spAutoFit/>
          </a:bodyPr>
          <a:lstStyle/>
          <a:p>
            <a:pPr algn="just"/>
            <a:r>
              <a:rPr lang="zh-CN" altLang="en-US"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Traduisez les termes chinois en français.</a:t>
            </a:r>
            <a:endParaRPr lang="zh-CN" altLang="en-US" sz="2600" dirty="0">
              <a:latin typeface="微软雅黑" panose="020B0503020204020204" charset="-122"/>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r>
              <a:rPr lang="zh-CN" altLang="en-US" sz="2600" dirty="0" smtClean="0">
                <a:latin typeface="微软雅黑" panose="020B0503020204020204" charset="-122"/>
                <a:ea typeface="微软雅黑" panose="020B0503020204020204" charset="-122"/>
                <a:cs typeface="Times New Roman" panose="02020603050405020304" pitchFamily="18" charset="0"/>
              </a:rPr>
              <a:t>五四精神</a:t>
            </a:r>
            <a:endParaRPr lang="zh-CN" altLang="en-US" sz="2600" dirty="0">
              <a:latin typeface="微软雅黑" panose="020B0503020204020204" charset="-122"/>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r>
              <a:rPr lang="zh-CN" altLang="en-US" sz="2600" dirty="0" smtClean="0">
                <a:latin typeface="微软雅黑" panose="020B0503020204020204" charset="-122"/>
                <a:ea typeface="微软雅黑" panose="020B0503020204020204" charset="-122"/>
                <a:cs typeface="Times New Roman" panose="02020603050405020304" pitchFamily="18" charset="0"/>
              </a:rPr>
              <a:t>中国</a:t>
            </a:r>
            <a:r>
              <a:rPr lang="zh-CN" altLang="en-US" sz="2600" dirty="0">
                <a:latin typeface="微软雅黑" panose="020B0503020204020204" charset="-122"/>
                <a:ea typeface="微软雅黑" panose="020B0503020204020204" charset="-122"/>
                <a:cs typeface="Times New Roman" panose="02020603050405020304" pitchFamily="18" charset="0"/>
              </a:rPr>
              <a:t>特色社会主义理论</a:t>
            </a:r>
            <a:r>
              <a:rPr lang="zh-CN" altLang="en-US" sz="2600" dirty="0" smtClean="0">
                <a:latin typeface="微软雅黑" panose="020B0503020204020204" charset="-122"/>
                <a:ea typeface="微软雅黑" panose="020B0503020204020204" charset="-122"/>
                <a:cs typeface="Times New Roman" panose="02020603050405020304" pitchFamily="18" charset="0"/>
              </a:rPr>
              <a:t>体系</a:t>
            </a:r>
            <a:endParaRPr lang="zh-CN" altLang="en-US" sz="2600" dirty="0">
              <a:latin typeface="微软雅黑" panose="020B0503020204020204" charset="-122"/>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r>
              <a:rPr lang="zh-CN" altLang="en-US" sz="2600" dirty="0" smtClean="0">
                <a:latin typeface="微软雅黑" panose="020B0503020204020204" charset="-122"/>
                <a:ea typeface="微软雅黑" panose="020B0503020204020204" charset="-122"/>
                <a:cs typeface="Times New Roman" panose="02020603050405020304" pitchFamily="18" charset="0"/>
              </a:rPr>
              <a:t>两</a:t>
            </a:r>
            <a:r>
              <a:rPr lang="zh-CN" altLang="en-US" sz="2600" dirty="0">
                <a:latin typeface="微软雅黑" panose="020B0503020204020204" charset="-122"/>
                <a:ea typeface="微软雅黑" panose="020B0503020204020204" charset="-122"/>
                <a:cs typeface="Times New Roman" panose="02020603050405020304" pitchFamily="18" charset="0"/>
              </a:rPr>
              <a:t>个一百年”奋斗</a:t>
            </a:r>
            <a:r>
              <a:rPr lang="zh-CN" altLang="en-US" sz="2600" dirty="0" smtClean="0">
                <a:latin typeface="微软雅黑" panose="020B0503020204020204" charset="-122"/>
                <a:ea typeface="微软雅黑" panose="020B0503020204020204" charset="-122"/>
                <a:cs typeface="Times New Roman" panose="02020603050405020304" pitchFamily="18" charset="0"/>
              </a:rPr>
              <a:t>目标</a:t>
            </a:r>
            <a:endParaRPr lang="zh-CN" altLang="en-US" sz="2600" dirty="0">
              <a:latin typeface="微软雅黑" panose="020B0503020204020204" charset="-122"/>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r>
              <a:rPr lang="zh-CN" altLang="en-US" sz="2600" dirty="0" smtClean="0">
                <a:latin typeface="微软雅黑" panose="020B0503020204020204" charset="-122"/>
                <a:ea typeface="微软雅黑" panose="020B0503020204020204" charset="-122"/>
                <a:cs typeface="Times New Roman" panose="02020603050405020304" pitchFamily="18" charset="0"/>
              </a:rPr>
              <a:t>社会主义</a:t>
            </a:r>
            <a:r>
              <a:rPr lang="zh-CN" altLang="en-US" sz="2600" dirty="0">
                <a:latin typeface="微软雅黑" panose="020B0503020204020204" charset="-122"/>
                <a:ea typeface="微软雅黑" panose="020B0503020204020204" charset="-122"/>
                <a:cs typeface="Times New Roman" panose="02020603050405020304" pitchFamily="18" charset="0"/>
              </a:rPr>
              <a:t>现代化</a:t>
            </a:r>
            <a:r>
              <a:rPr lang="zh-CN" altLang="en-US" sz="2600" dirty="0" smtClean="0">
                <a:latin typeface="微软雅黑" panose="020B0503020204020204" charset="-122"/>
                <a:ea typeface="微软雅黑" panose="020B0503020204020204" charset="-122"/>
                <a:cs typeface="Times New Roman" panose="02020603050405020304" pitchFamily="18" charset="0"/>
              </a:rPr>
              <a:t>强国</a:t>
            </a:r>
            <a:endParaRPr lang="zh-CN" altLang="en-US" sz="2600" dirty="0">
              <a:latin typeface="微软雅黑" panose="020B0503020204020204" charset="-122"/>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r>
              <a:rPr lang="zh-CN" altLang="en-US" sz="2600" dirty="0" smtClean="0">
                <a:latin typeface="微软雅黑" panose="020B0503020204020204" charset="-122"/>
                <a:ea typeface="微软雅黑" panose="020B0503020204020204" charset="-122"/>
                <a:cs typeface="Times New Roman" panose="02020603050405020304" pitchFamily="18" charset="0"/>
              </a:rPr>
              <a:t>中华民族</a:t>
            </a:r>
            <a:r>
              <a:rPr lang="zh-CN" altLang="en-US" sz="2600" dirty="0">
                <a:latin typeface="微软雅黑" panose="020B0503020204020204" charset="-122"/>
                <a:ea typeface="微软雅黑" panose="020B0503020204020204" charset="-122"/>
                <a:cs typeface="Times New Roman" panose="02020603050405020304" pitchFamily="18" charset="0"/>
              </a:rPr>
              <a:t>传统</a:t>
            </a:r>
            <a:r>
              <a:rPr lang="zh-CN" altLang="en-US" sz="2600" dirty="0" smtClean="0">
                <a:latin typeface="微软雅黑" panose="020B0503020204020204" charset="-122"/>
                <a:ea typeface="微软雅黑" panose="020B0503020204020204" charset="-122"/>
                <a:cs typeface="Times New Roman" panose="02020603050405020304" pitchFamily="18" charset="0"/>
              </a:rPr>
              <a:t>美德</a:t>
            </a:r>
            <a:endParaRPr lang="zh-CN" altLang="en-US" sz="2600" dirty="0">
              <a:latin typeface="微软雅黑" panose="020B0503020204020204" charset="-122"/>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r>
              <a:rPr lang="zh-CN" altLang="en-US" sz="2600" dirty="0" smtClean="0">
                <a:latin typeface="微软雅黑" panose="020B0503020204020204" charset="-122"/>
                <a:ea typeface="微软雅黑" panose="020B0503020204020204" charset="-122"/>
                <a:cs typeface="Times New Roman" panose="02020603050405020304" pitchFamily="18" charset="0"/>
              </a:rPr>
              <a:t>抵制拜金主义</a:t>
            </a:r>
            <a:endParaRPr lang="zh-CN" altLang="en-US" sz="2600" dirty="0">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7048500" y="1100455"/>
            <a:ext cx="4746625" cy="5396865"/>
          </a:xfrm>
          <a:prstGeom prst="rect">
            <a:avLst/>
          </a:prstGeom>
          <a:noFill/>
        </p:spPr>
        <p:txBody>
          <a:bodyPr wrap="square" rtlCol="0">
            <a:noAutofit/>
          </a:bodyPr>
          <a:lstStyle/>
          <a:p>
            <a:pPr algn="just"/>
            <a:r>
              <a:rPr lang="fr-FR" altLang="zh-CN" sz="28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Corrigé </a:t>
            </a:r>
            <a:endParaRPr lang="zh-CN" altLang="en-US"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marL="514350" indent="-514350" algn="just">
              <a:buFont typeface="+mj-lt"/>
              <a:buAutoNum type="arabicPeriod"/>
            </a:pPr>
            <a:r>
              <a:rPr lang="zh-CN" altLang="en-US" sz="2800" dirty="0" smtClean="0">
                <a:latin typeface="Times New Roman" panose="02020603050405020304" pitchFamily="18" charset="0"/>
                <a:ea typeface="微软雅黑" panose="020B0503020204020204" charset="-122"/>
                <a:cs typeface="Times New Roman" panose="02020603050405020304" pitchFamily="18" charset="0"/>
              </a:rPr>
              <a:t>l</a:t>
            </a:r>
            <a:r>
              <a:rPr lang="fr-FR" altLang="zh-CN" sz="2800" dirty="0">
                <a:latin typeface="Times New Roman" panose="02020603050405020304" pitchFamily="18" charset="0"/>
                <a:ea typeface="微软雅黑" panose="020B050302020402020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charset="-122"/>
                <a:cs typeface="Times New Roman" panose="02020603050405020304" pitchFamily="18" charset="0"/>
              </a:rPr>
              <a:t>esprit du 4 Mai</a:t>
            </a:r>
          </a:p>
          <a:p>
            <a:pPr marL="514350" indent="-514350" algn="just">
              <a:buFont typeface="+mj-lt"/>
              <a:buAutoNum type="arabicPeriod"/>
            </a:pPr>
            <a:r>
              <a:rPr lang="zh-CN" altLang="en-US" sz="2800" dirty="0" smtClean="0">
                <a:latin typeface="Times New Roman" panose="02020603050405020304" pitchFamily="18" charset="0"/>
                <a:ea typeface="微软雅黑" panose="020B0503020204020204" charset="-122"/>
                <a:cs typeface="Times New Roman" panose="02020603050405020304" pitchFamily="18" charset="0"/>
              </a:rPr>
              <a:t>le </a:t>
            </a:r>
            <a:r>
              <a:rPr lang="zh-CN" altLang="en-US" sz="2800" dirty="0">
                <a:latin typeface="Times New Roman" panose="02020603050405020304" pitchFamily="18" charset="0"/>
                <a:ea typeface="微软雅黑" panose="020B0503020204020204" charset="-122"/>
                <a:cs typeface="Times New Roman" panose="02020603050405020304" pitchFamily="18" charset="0"/>
              </a:rPr>
              <a:t>système théorique du socialisme à la chinoise</a:t>
            </a:r>
          </a:p>
          <a:p>
            <a:pPr marL="514350" indent="-514350" algn="just">
              <a:buFont typeface="+mj-lt"/>
              <a:buAutoNum type="arabicPeriod"/>
            </a:pPr>
            <a:r>
              <a:rPr lang="zh-CN" altLang="en-US" sz="2800" dirty="0" smtClean="0">
                <a:latin typeface="Times New Roman" panose="02020603050405020304" pitchFamily="18" charset="0"/>
                <a:ea typeface="微软雅黑" panose="020B0503020204020204" charset="-122"/>
                <a:cs typeface="Times New Roman" panose="02020603050405020304" pitchFamily="18" charset="0"/>
              </a:rPr>
              <a:t>les </a:t>
            </a:r>
            <a:r>
              <a:rPr lang="zh-CN" altLang="en-US" sz="2800" dirty="0">
                <a:latin typeface="Times New Roman" panose="02020603050405020304" pitchFamily="18" charset="0"/>
                <a:ea typeface="微软雅黑" panose="020B0503020204020204" charset="-122"/>
                <a:cs typeface="Times New Roman" panose="02020603050405020304" pitchFamily="18" charset="0"/>
              </a:rPr>
              <a:t>objectifs des « deux centenaires »</a:t>
            </a:r>
          </a:p>
          <a:p>
            <a:pPr marL="514350" indent="-514350" algn="just">
              <a:buFont typeface="+mj-lt"/>
              <a:buAutoNum type="arabicPeriod"/>
            </a:pPr>
            <a:r>
              <a:rPr lang="zh-CN" altLang="en-US" sz="2800" dirty="0" smtClean="0">
                <a:latin typeface="Times New Roman" panose="02020603050405020304" pitchFamily="18" charset="0"/>
                <a:ea typeface="微软雅黑" panose="020B0503020204020204" charset="-122"/>
                <a:cs typeface="Times New Roman" panose="02020603050405020304" pitchFamily="18" charset="0"/>
              </a:rPr>
              <a:t>un </a:t>
            </a:r>
            <a:r>
              <a:rPr lang="zh-CN" altLang="en-US" sz="2800" dirty="0">
                <a:latin typeface="Times New Roman" panose="02020603050405020304" pitchFamily="18" charset="0"/>
                <a:ea typeface="微软雅黑" panose="020B0503020204020204" charset="-122"/>
                <a:cs typeface="Times New Roman" panose="02020603050405020304" pitchFamily="18" charset="0"/>
              </a:rPr>
              <a:t>grand </a:t>
            </a:r>
            <a:r>
              <a:rPr lang="zh-CN" altLang="en-US" sz="2800" dirty="0" smtClean="0">
                <a:latin typeface="Times New Roman" panose="02020603050405020304" pitchFamily="18" charset="0"/>
                <a:ea typeface="微软雅黑" panose="020B0503020204020204" charset="-122"/>
                <a:cs typeface="Times New Roman" panose="02020603050405020304" pitchFamily="18" charset="0"/>
              </a:rPr>
              <a:t>Etat/pays </a:t>
            </a:r>
            <a:r>
              <a:rPr lang="zh-CN" altLang="en-US" sz="2800" dirty="0">
                <a:latin typeface="Times New Roman" panose="02020603050405020304" pitchFamily="18" charset="0"/>
                <a:ea typeface="微软雅黑" panose="020B0503020204020204" charset="-122"/>
                <a:cs typeface="Times New Roman" panose="02020603050405020304" pitchFamily="18" charset="0"/>
              </a:rPr>
              <a:t>socialiste moderne</a:t>
            </a:r>
          </a:p>
          <a:p>
            <a:pPr marL="514350" indent="-514350" algn="just">
              <a:buFont typeface="+mj-lt"/>
              <a:buAutoNum type="arabicPeriod"/>
            </a:pPr>
            <a:r>
              <a:rPr lang="zh-CN" altLang="en-US" sz="2800" dirty="0" smtClean="0">
                <a:latin typeface="Times New Roman" panose="02020603050405020304" pitchFamily="18" charset="0"/>
                <a:ea typeface="微软雅黑" panose="020B0503020204020204" charset="-122"/>
                <a:cs typeface="Times New Roman" panose="02020603050405020304" pitchFamily="18" charset="0"/>
              </a:rPr>
              <a:t>des </a:t>
            </a:r>
            <a:r>
              <a:rPr lang="zh-CN" altLang="en-US" sz="2800" dirty="0">
                <a:latin typeface="Times New Roman" panose="02020603050405020304" pitchFamily="18" charset="0"/>
                <a:ea typeface="微软雅黑" panose="020B0503020204020204" charset="-122"/>
                <a:cs typeface="Times New Roman" panose="02020603050405020304" pitchFamily="18" charset="0"/>
              </a:rPr>
              <a:t>vertus traditionnelles de la nation chinoise</a:t>
            </a:r>
          </a:p>
          <a:p>
            <a:pPr marL="514350" indent="-514350" algn="just">
              <a:buFont typeface="+mj-lt"/>
              <a:buAutoNum type="arabicPeriod"/>
            </a:pPr>
            <a:r>
              <a:rPr lang="zh-CN" altLang="en-US" sz="2800" dirty="0" smtClean="0">
                <a:latin typeface="Times New Roman" panose="02020603050405020304" pitchFamily="18" charset="0"/>
                <a:ea typeface="微软雅黑" panose="020B0503020204020204" charset="-122"/>
                <a:cs typeface="Times New Roman" panose="02020603050405020304" pitchFamily="18" charset="0"/>
              </a:rPr>
              <a:t>se </a:t>
            </a:r>
            <a:r>
              <a:rPr lang="zh-CN" altLang="en-US" sz="2800" dirty="0">
                <a:latin typeface="Times New Roman" panose="02020603050405020304" pitchFamily="18" charset="0"/>
                <a:ea typeface="微软雅黑" panose="020B0503020204020204" charset="-122"/>
                <a:cs typeface="Times New Roman" panose="02020603050405020304" pitchFamily="18" charset="0"/>
              </a:rPr>
              <a:t>défendre du culte de l</a:t>
            </a:r>
            <a:r>
              <a:rPr lang="fr-FR" altLang="zh-CN" sz="2800" dirty="0">
                <a:latin typeface="Times New Roman" panose="02020603050405020304" pitchFamily="18" charset="0"/>
                <a:ea typeface="微软雅黑" panose="020B050302020402020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charset="-122"/>
                <a:cs typeface="Times New Roman" panose="02020603050405020304" pitchFamily="18" charset="0"/>
              </a:rPr>
              <a:t>argent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142365"/>
            <a:ext cx="6229350" cy="539115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Version</a:t>
            </a:r>
            <a:endParaRPr lang="zh-CN" altLang="en-US" sz="2600" dirty="0">
              <a:latin typeface="微软雅黑" panose="020B0503020204020204" charset="-122"/>
              <a:ea typeface="微软雅黑" panose="020B0503020204020204" charset="-122"/>
              <a:cs typeface="Times New Roman" panose="02020603050405020304" pitchFamily="18" charset="0"/>
            </a:endParaRPr>
          </a:p>
          <a:p>
            <a:pPr indent="0" algn="just" fontAlgn="auto">
              <a:lnSpc>
                <a:spcPct val="100000"/>
              </a:lnSpc>
            </a:pPr>
            <a:r>
              <a:rPr lang="zh-CN" altLang="en-US" sz="2400" dirty="0">
                <a:latin typeface="Times New Roman" panose="02020603050405020304" pitchFamily="18" charset="0"/>
                <a:ea typeface="微软雅黑" panose="020B0503020204020204" charset="-122"/>
                <a:cs typeface="Times New Roman" panose="02020603050405020304" pitchFamily="18" charset="0"/>
              </a:rPr>
              <a:t>Il est impératif d</a:t>
            </a:r>
            <a:r>
              <a:rPr lang="fr-FR" altLang="zh-CN" sz="2400" dirty="0">
                <a:latin typeface="Times New Roman" panose="02020603050405020304" pitchFamily="18" charset="0"/>
                <a:ea typeface="微软雅黑" panose="020B050302020402020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charset="-122"/>
                <a:cs typeface="Times New Roman" panose="02020603050405020304" pitchFamily="18" charset="0"/>
              </a:rPr>
              <a:t>inscrire la sensibilisation à </a:t>
            </a:r>
            <a:r>
              <a:rPr lang="zh-CN" altLang="en-US" sz="24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la confiance dans le régime socialiste à la chinoise</a:t>
            </a:r>
            <a:r>
              <a:rPr lang="zh-CN" altLang="en-US" sz="2400" dirty="0">
                <a:latin typeface="Times New Roman" panose="02020603050405020304" pitchFamily="18" charset="0"/>
                <a:ea typeface="微软雅黑" panose="020B0503020204020204" charset="-122"/>
                <a:cs typeface="Times New Roman" panose="02020603050405020304" pitchFamily="18" charset="0"/>
              </a:rPr>
              <a:t> dans tout le processus de l</a:t>
            </a:r>
            <a:r>
              <a:rPr lang="fr-FR" altLang="zh-CN" sz="2400" dirty="0">
                <a:latin typeface="Times New Roman" panose="02020603050405020304" pitchFamily="18" charset="0"/>
                <a:ea typeface="微软雅黑" panose="020B0503020204020204" charset="-122"/>
                <a:cs typeface="Times New Roman" panose="02020603050405020304" pitchFamily="18" charset="0"/>
              </a:rPr>
              <a:t>’</a:t>
            </a:r>
            <a:r>
              <a:rPr lang="zh-CN" altLang="en-US" sz="24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ins</a:t>
            </a:r>
            <a:r>
              <a:rPr lang="fr-FR" altLang="zh-CN" sz="24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truc</a:t>
            </a:r>
            <a:r>
              <a:rPr lang="zh-CN" altLang="en-US" sz="24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tion publique</a:t>
            </a:r>
            <a:r>
              <a:rPr lang="zh-CN" altLang="en-US" sz="2400" dirty="0">
                <a:latin typeface="Times New Roman" panose="02020603050405020304" pitchFamily="18" charset="0"/>
                <a:ea typeface="微软雅黑" panose="020B0503020204020204" charset="-122"/>
                <a:cs typeface="Times New Roman" panose="02020603050405020304" pitchFamily="18" charset="0"/>
              </a:rPr>
              <a:t>, et d</a:t>
            </a:r>
            <a:r>
              <a:rPr lang="fr-FR" altLang="zh-CN" sz="2400" dirty="0">
                <a:latin typeface="Times New Roman" panose="02020603050405020304" pitchFamily="18" charset="0"/>
                <a:ea typeface="微软雅黑" panose="020B050302020402020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charset="-122"/>
                <a:cs typeface="Times New Roman" panose="02020603050405020304" pitchFamily="18" charset="0"/>
              </a:rPr>
              <a:t>enraciner cette confiance dans l</a:t>
            </a:r>
            <a:r>
              <a:rPr lang="fr-FR" altLang="zh-CN" sz="2400" dirty="0">
                <a:latin typeface="Times New Roman" panose="02020603050405020304" pitchFamily="18" charset="0"/>
                <a:ea typeface="微软雅黑" panose="020B050302020402020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charset="-122"/>
                <a:cs typeface="Times New Roman" panose="02020603050405020304" pitchFamily="18" charset="0"/>
              </a:rPr>
              <a:t>esprit des jeunes et adolescents. Il importe d</a:t>
            </a:r>
            <a:r>
              <a:rPr lang="fr-FR" altLang="zh-CN" sz="2400" dirty="0">
                <a:latin typeface="Times New Roman" panose="02020603050405020304" pitchFamily="18" charset="0"/>
                <a:ea typeface="微软雅黑" panose="020B050302020402020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charset="-122"/>
                <a:cs typeface="Times New Roman" panose="02020603050405020304" pitchFamily="18" charset="0"/>
              </a:rPr>
              <a:t>innover activement </a:t>
            </a:r>
            <a:r>
              <a:rPr lang="zh-CN" altLang="en-US" sz="24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le système du discours</a:t>
            </a:r>
            <a:r>
              <a:rPr lang="zh-CN" altLang="en-US" sz="2400" dirty="0">
                <a:latin typeface="Times New Roman" panose="02020603050405020304" pitchFamily="18" charset="0"/>
                <a:ea typeface="微软雅黑" panose="020B0503020204020204" charset="-122"/>
                <a:cs typeface="Times New Roman" panose="02020603050405020304" pitchFamily="18" charset="0"/>
              </a:rPr>
              <a:t>, d</a:t>
            </a:r>
            <a:r>
              <a:rPr lang="fr-FR" altLang="zh-CN" sz="2400" dirty="0">
                <a:latin typeface="Times New Roman" panose="02020603050405020304" pitchFamily="18" charset="0"/>
                <a:ea typeface="微软雅黑" panose="020B050302020402020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charset="-122"/>
                <a:cs typeface="Times New Roman" panose="02020603050405020304" pitchFamily="18" charset="0"/>
              </a:rPr>
              <a:t>améliorer la capacité de communication, de faire bien connaître en Chine comme à l</a:t>
            </a:r>
            <a:r>
              <a:rPr lang="fr-FR" altLang="zh-CN" sz="2400" dirty="0">
                <a:latin typeface="Times New Roman" panose="02020603050405020304" pitchFamily="18" charset="0"/>
                <a:ea typeface="微软雅黑" panose="020B050302020402020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charset="-122"/>
                <a:cs typeface="Times New Roman" panose="02020603050405020304" pitchFamily="18" charset="0"/>
              </a:rPr>
              <a:t>étranger les systèmes chinois, et d</a:t>
            </a:r>
            <a:r>
              <a:rPr lang="fr-FR" altLang="zh-CN" sz="2400" dirty="0">
                <a:latin typeface="Times New Roman" panose="02020603050405020304" pitchFamily="18" charset="0"/>
                <a:ea typeface="微软雅黑" panose="020B050302020402020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charset="-122"/>
                <a:cs typeface="Times New Roman" panose="02020603050405020304" pitchFamily="18" charset="0"/>
              </a:rPr>
              <a:t>accroître sans cesse la force de persuasion et l</a:t>
            </a:r>
            <a:r>
              <a:rPr lang="fr-FR" altLang="zh-CN" sz="2400" dirty="0">
                <a:latin typeface="Times New Roman" panose="02020603050405020304" pitchFamily="18" charset="0"/>
                <a:ea typeface="微软雅黑" panose="020B050302020402020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charset="-122"/>
                <a:cs typeface="Times New Roman" panose="02020603050405020304" pitchFamily="18" charset="0"/>
              </a:rPr>
              <a:t>attractivité de notre </a:t>
            </a:r>
            <a:r>
              <a:rPr lang="zh-CN" altLang="en-US" sz="24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régime étatique</a:t>
            </a:r>
            <a:r>
              <a:rPr lang="zh-CN" altLang="en-US" sz="2400" dirty="0">
                <a:latin typeface="Times New Roman" panose="02020603050405020304" pitchFamily="18" charset="0"/>
                <a:ea typeface="微软雅黑" panose="020B0503020204020204" charset="-122"/>
                <a:cs typeface="Times New Roman" panose="02020603050405020304" pitchFamily="18" charset="0"/>
              </a:rPr>
              <a:t> et de notre système de gouvernance.</a:t>
            </a: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7048500" y="1100455"/>
            <a:ext cx="4746625" cy="5396865"/>
          </a:xfrm>
          <a:prstGeom prst="rect">
            <a:avLst/>
          </a:prstGeom>
          <a:noFill/>
        </p:spPr>
        <p:txBody>
          <a:bodyPr wrap="square" rtlCol="0">
            <a:noAutofit/>
          </a:bodyPr>
          <a:lstStyle/>
          <a:p>
            <a:pPr algn="just"/>
            <a:r>
              <a:rPr lang="fr-FR" altLang="zh-CN" sz="28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Corrigé </a:t>
            </a:r>
            <a:endPar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zh-CN" altLang="en-US"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algn="just"/>
            <a:r>
              <a:rPr sz="2800" dirty="0">
                <a:latin typeface="Times New Roman" panose="02020603050405020304" pitchFamily="18" charset="0"/>
                <a:ea typeface="微软雅黑" panose="020B0503020204020204" charset="-122"/>
                <a:cs typeface="Times New Roman" panose="02020603050405020304" pitchFamily="18" charset="0"/>
              </a:rPr>
              <a:t>要把制度自信教育贯穿国民教育全过程，把制度自信的种子播撒进青少年心灵。要积极创新话语体系、提升传播能力，面向海内外讲好中国制度的故事，不断增强我国国家制度和国家治理体系的说服力和感召力。</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Corrigé</a:t>
            </a:r>
            <a:endParaRPr kumimoji="1"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 name="文本框 6"/>
          <p:cNvSpPr txBox="1"/>
          <p:nvPr/>
        </p:nvSpPr>
        <p:spPr>
          <a:xfrm>
            <a:off x="573405" y="1242060"/>
            <a:ext cx="10399395" cy="1847215"/>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Associez les verbes à leur complément, puis complétez les phrases avec ces mots-là en faisant attention à la conjugaison. </a:t>
            </a: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(P.13</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 </a:t>
            </a:r>
            <a:endPar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3" name="图片 -2147482624"/>
          <p:cNvPicPr>
            <a:picLocks noChangeAspect="1"/>
          </p:cNvPicPr>
          <p:nvPr>
            <p:custDataLst>
              <p:tags r:id="rId1"/>
            </p:custDataLst>
          </p:nvPr>
        </p:nvPicPr>
        <p:blipFill>
          <a:blip r:embed="rId4"/>
          <a:stretch>
            <a:fillRect/>
          </a:stretch>
        </p:blipFill>
        <p:spPr>
          <a:xfrm>
            <a:off x="1003935" y="2242185"/>
            <a:ext cx="9596755" cy="4176395"/>
          </a:xfrm>
          <a:prstGeom prst="rect">
            <a:avLst/>
          </a:prstGeom>
          <a:noFill/>
          <a:ln w="9525">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548765"/>
            <a:ext cx="11547475" cy="6089650"/>
          </a:xfrm>
          <a:prstGeom prst="rect">
            <a:avLst/>
          </a:prstGeom>
          <a:noFill/>
        </p:spPr>
        <p:txBody>
          <a:bodyPr wrap="square" rtlCol="0">
            <a:noAutofit/>
          </a:bodyPr>
          <a:lstStyle/>
          <a:p>
            <a:pPr marL="514350" indent="-514350" algn="just">
              <a:buFont typeface="+mj-lt"/>
              <a:buAutoNum type="arabicPeriod"/>
            </a:pP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Un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tel projet permet </a:t>
            </a: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de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frayer la voie</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au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développement de l’industrie des technologies avancées.</a:t>
            </a:r>
          </a:p>
          <a:p>
            <a:pPr marL="514350" indent="-514350" algn="just">
              <a:buFont typeface="+mj-lt"/>
              <a:buAutoNum type="arabicPeriod"/>
            </a:pP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Ma mère </a:t>
            </a:r>
            <a:r>
              <a:rPr lang="fr-FR" altLang="zh-CN" sz="28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apprenait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avec </a:t>
            </a:r>
            <a:r>
              <a:rPr lang="fr-FR" altLang="zh-CN" sz="28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avidité</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rPr>
              <a:t>,</a:t>
            </a:r>
            <a:r>
              <a:rPr lang="fr-FR" altLang="zh-CN" sz="2800"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 </a:t>
            </a: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inscrivant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des syllabes et des mots sur ses paumes et, tout en préparant un de ses fameux ragoûts, elle consultait ses mains, disait à toute vitesse : oui, il faut que j’ajoute maintenant du sel, S.E.L., sel. Le sel.</a:t>
            </a:r>
          </a:p>
          <a:p>
            <a:pPr marL="514350" indent="-514350" algn="just">
              <a:buFont typeface="+mj-lt"/>
              <a:buAutoNum type="arabicPeriod"/>
            </a:pP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L’Ecole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publique doit  </a:t>
            </a:r>
            <a:r>
              <a:rPr lang="fr-FR" altLang="zh-CN" sz="2800" u="sng"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assumer la mission</a:t>
            </a:r>
            <a:r>
              <a:rPr lang="fr-FR" altLang="zh-CN" sz="2800" u="sng"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d’instruire les jeunes citoyens.</a:t>
            </a:r>
          </a:p>
          <a:p>
            <a:pPr marL="514350" indent="-514350" algn="just">
              <a:buFont typeface="+mj-lt"/>
              <a:buAutoNum type="arabicPeriod"/>
            </a:pP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Ils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sont ainsi habilités à décider de leur propre existence et </a:t>
            </a: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à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endosser la </a:t>
            </a:r>
            <a:r>
              <a:rPr lang="fr-FR" altLang="zh-CN" sz="28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responsabilité</a:t>
            </a: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de leurs décisions.</a:t>
            </a:r>
          </a:p>
          <a:p>
            <a:pPr marL="514350" indent="-514350" algn="just">
              <a:buFont typeface="+mj-lt"/>
              <a:buAutoNum type="arabicPeriod"/>
            </a:pP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Il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est impératif que </a:t>
            </a: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nous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fassions preuve de fermeté</a:t>
            </a:r>
            <a:r>
              <a:rPr lang="fr-FR" altLang="zh-CN" sz="2800"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 </a:t>
            </a: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dans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la défense de la sécurité alimentaire.</a:t>
            </a: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222376"/>
            <a:ext cx="11547475" cy="650748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Complétez les phrases suivantes avec une préposition qui convient.</a:t>
            </a:r>
          </a:p>
          <a:p>
            <a:pPr algn="just"/>
            <a:endParaRPr lang="fr-FR" altLang="zh-CN" sz="28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Je </a:t>
            </a:r>
            <a:r>
              <a:rPr lang="fr-FR" altLang="zh-CN" sz="2400" dirty="0">
                <a:latin typeface="Times New Roman" panose="02020603050405020304" pitchFamily="18" charset="0"/>
                <a:ea typeface="微软雅黑" panose="020B0503020204020204" charset="-122"/>
                <a:cs typeface="Times New Roman" panose="02020603050405020304" pitchFamily="18" charset="0"/>
              </a:rPr>
              <a:t>propose que chacun d’entre nous s’applique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à</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faire ce qu’il ou elle est en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mesure </a:t>
            </a:r>
            <a:r>
              <a:rPr lang="fr-FR" altLang="zh-CN" sz="2400" dirty="0">
                <a:latin typeface="Times New Roman" panose="02020603050405020304" pitchFamily="18" charset="0"/>
                <a:ea typeface="微软雅黑" panose="020B0503020204020204" charset="-122"/>
                <a:cs typeface="Times New Roman" panose="02020603050405020304" pitchFamily="18" charset="0"/>
              </a:rPr>
              <a:t>de faire.</a:t>
            </a:r>
          </a:p>
          <a:p>
            <a:pPr marL="457200" indent="-457200" algn="just">
              <a:buFont typeface="+mj-lt"/>
              <a:buAutoNum type="arabicPeriod"/>
            </a:pP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Certains </a:t>
            </a:r>
            <a:r>
              <a:rPr lang="fr-FR" altLang="zh-CN" sz="2400" dirty="0">
                <a:latin typeface="Times New Roman" panose="02020603050405020304" pitchFamily="18" charset="0"/>
                <a:ea typeface="微软雅黑" panose="020B0503020204020204" charset="-122"/>
                <a:cs typeface="Times New Roman" panose="02020603050405020304" pitchFamily="18" charset="0"/>
              </a:rPr>
              <a:t>de ces pays se distinguent plus que d’autres, notamment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sur</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le plan de la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croissance </a:t>
            </a:r>
            <a:r>
              <a:rPr lang="fr-FR" altLang="zh-CN" sz="2400" dirty="0">
                <a:latin typeface="Times New Roman" panose="02020603050405020304" pitchFamily="18" charset="0"/>
                <a:ea typeface="微软雅黑" panose="020B0503020204020204" charset="-122"/>
                <a:cs typeface="Times New Roman" panose="02020603050405020304" pitchFamily="18" charset="0"/>
              </a:rPr>
              <a:t>économique.</a:t>
            </a:r>
          </a:p>
          <a:p>
            <a:pPr marL="457200" indent="-457200" algn="just">
              <a:buFont typeface="+mj-lt"/>
              <a:buAutoNum type="arabicPeriod"/>
            </a:pP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Par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 De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par</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leur nature même, des analyses de ce genre sont soumises à des risques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opérationnels</a:t>
            </a:r>
            <a:r>
              <a:rPr lang="fr-FR" altLang="zh-CN" sz="2400" dirty="0">
                <a:latin typeface="Times New Roman" panose="02020603050405020304" pitchFamily="18" charset="0"/>
                <a:ea typeface="微软雅黑" panose="020B0503020204020204" charset="-122"/>
                <a:cs typeface="Times New Roman" panose="02020603050405020304" pitchFamily="18" charset="0"/>
              </a:rPr>
              <a:t>.</a:t>
            </a:r>
          </a:p>
          <a:p>
            <a:pPr marL="457200" indent="-457200" algn="just">
              <a:buFont typeface="+mj-lt"/>
              <a:buAutoNum type="arabicPeriod"/>
            </a:pP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Le </a:t>
            </a:r>
            <a:r>
              <a:rPr lang="fr-FR" altLang="zh-CN" sz="2400" dirty="0">
                <a:latin typeface="Times New Roman" panose="02020603050405020304" pitchFamily="18" charset="0"/>
                <a:ea typeface="微软雅黑" panose="020B0503020204020204" charset="-122"/>
                <a:cs typeface="Times New Roman" panose="02020603050405020304" pitchFamily="18" charset="0"/>
              </a:rPr>
              <a:t>directeur a exprimé le besoin de faire honneur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aux</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strike="sngStrike" dirty="0">
                <a:latin typeface="Times New Roman" panose="02020603050405020304" pitchFamily="18" charset="0"/>
                <a:ea typeface="微软雅黑" panose="020B0503020204020204" charset="-122"/>
                <a:cs typeface="Times New Roman" panose="02020603050405020304" pitchFamily="18" charset="0"/>
              </a:rPr>
              <a:t>les</a:t>
            </a:r>
            <a:r>
              <a:rPr lang="fr-FR" altLang="zh-CN" sz="2400" dirty="0">
                <a:latin typeface="Times New Roman" panose="02020603050405020304" pitchFamily="18" charset="0"/>
                <a:ea typeface="微软雅黑" panose="020B0503020204020204" charset="-122"/>
                <a:cs typeface="Times New Roman" panose="02020603050405020304" pitchFamily="18" charset="0"/>
              </a:rPr>
              <a:t> personnes qui avaient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contribué </a:t>
            </a:r>
            <a:r>
              <a:rPr lang="fr-FR" altLang="zh-CN" sz="2400" dirty="0">
                <a:latin typeface="Times New Roman" panose="02020603050405020304" pitchFamily="18" charset="0"/>
                <a:ea typeface="微软雅黑" panose="020B0503020204020204" charset="-122"/>
                <a:cs typeface="Times New Roman" panose="02020603050405020304" pitchFamily="18" charset="0"/>
              </a:rPr>
              <a:t>à la réalisation du projet.</a:t>
            </a:r>
          </a:p>
          <a:p>
            <a:pPr marL="457200" indent="-457200" algn="just">
              <a:buFont typeface="+mj-lt"/>
              <a:buAutoNum type="arabicPeriod"/>
            </a:pP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Il </a:t>
            </a:r>
            <a:r>
              <a:rPr lang="fr-FR" altLang="zh-CN" sz="2400" dirty="0">
                <a:latin typeface="Times New Roman" panose="02020603050405020304" pitchFamily="18" charset="0"/>
                <a:ea typeface="微软雅黑" panose="020B0503020204020204" charset="-122"/>
                <a:cs typeface="Times New Roman" panose="02020603050405020304" pitchFamily="18" charset="0"/>
              </a:rPr>
              <a:t>s’est exprimé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de</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manière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à</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convaincre les juges.</a:t>
            </a:r>
          </a:p>
          <a:p>
            <a:pPr marL="457200" indent="-457200" algn="just">
              <a:buFont typeface="+mj-lt"/>
              <a:buAutoNum type="arabicPeriod"/>
            </a:pP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Il </a:t>
            </a:r>
            <a:r>
              <a:rPr lang="fr-FR" altLang="zh-CN" sz="2400" dirty="0">
                <a:latin typeface="Times New Roman" panose="02020603050405020304" pitchFamily="18" charset="0"/>
                <a:ea typeface="微软雅黑" panose="020B0503020204020204" charset="-122"/>
                <a:cs typeface="Times New Roman" panose="02020603050405020304" pitchFamily="18" charset="0"/>
              </a:rPr>
              <a:t>est nécessaire de soulever quelques interrogations légitimes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à</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l’égard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de</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ces événements.</a:t>
            </a: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a:t>                                                                           </a:t>
            </a:r>
            <a:r>
              <a:rPr kumimoji="1" lang="fr-FR" altLang="zh-CN" sz="3200" b="1">
                <a:solidFill>
                  <a:schemeClr val="tx1"/>
                </a:solidFill>
                <a:latin typeface="Times New Roman" panose="02020603050405020304" pitchFamily="18" charset="0"/>
                <a:cs typeface="Times New Roman" panose="02020603050405020304" pitchFamily="18" charset="0"/>
              </a:rPr>
              <a:t>             </a:t>
            </a:r>
            <a:r>
              <a:rPr kumimoji="1" lang="zh-CN" altLang="en-US" sz="3200" b="1">
                <a:solidFill>
                  <a:schemeClr val="tx1"/>
                </a:solidFill>
                <a:latin typeface="Times New Roman" panose="02020603050405020304" pitchFamily="18" charset="0"/>
                <a:cs typeface="Times New Roman" panose="02020603050405020304" pitchFamily="18" charset="0"/>
              </a:rPr>
              <a:t>Soigner sa langue</a:t>
            </a:r>
          </a:p>
        </p:txBody>
      </p:sp>
      <p:sp>
        <p:nvSpPr>
          <p:cNvPr id="7" name="文本框 6"/>
          <p:cNvSpPr txBox="1"/>
          <p:nvPr/>
        </p:nvSpPr>
        <p:spPr>
          <a:xfrm>
            <a:off x="412750" y="1459865"/>
            <a:ext cx="11547475" cy="6178550"/>
          </a:xfrm>
          <a:prstGeom prst="rect">
            <a:avLst/>
          </a:prstGeom>
          <a:noFill/>
        </p:spPr>
        <p:txBody>
          <a:bodyPr wrap="square" rtlCol="0">
            <a:noAutofit/>
          </a:bodyPr>
          <a:lstStyle/>
          <a:p>
            <a:pPr algn="just"/>
            <a:r>
              <a:rPr lang="fr-FR" altLang="zh-CN" sz="2800" b="1" u="sng"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L</a:t>
            </a:r>
            <a:r>
              <a:rPr lang="fr-FR" altLang="zh-CN" sz="2800" b="1" u="sng"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a </a:t>
            </a:r>
            <a:r>
              <a:rPr lang="fr-FR" altLang="zh-CN" sz="2800" b="1" u="sng"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dénotation</a:t>
            </a:r>
            <a:r>
              <a:rPr lang="fr-FR" altLang="zh-CN" sz="28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est la signification première et </a:t>
            </a:r>
            <a:r>
              <a:rPr lang="fr-FR" altLang="zh-CN" sz="2800"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objective</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d’un terme.</a:t>
            </a:r>
          </a:p>
          <a:p>
            <a:pPr algn="just"/>
            <a:endPar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just"/>
            <a:r>
              <a:rPr lang="fr-FR" altLang="zh-CN" sz="2800" b="1" u="sng"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La connotation</a:t>
            </a:r>
            <a:r>
              <a:rPr lang="fr-FR" altLang="zh-CN" sz="28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est une appréciation </a:t>
            </a:r>
            <a:r>
              <a:rPr lang="fr-FR" altLang="zh-CN" sz="2800"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rPr>
              <a:t>subjective</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que porte un mot.</a:t>
            </a:r>
          </a:p>
          <a:p>
            <a:pPr algn="just"/>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le sens du mot est </a:t>
            </a:r>
            <a:r>
              <a:rPr lang="fr-FR" altLang="zh-CN" sz="2800" b="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mélioratif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s</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i cette appréciation est </a:t>
            </a:r>
            <a:r>
              <a:rPr lang="fr-FR" altLang="zh-CN" sz="2800"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rPr>
              <a:t>positive</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p>
          <a:p>
            <a:pPr algn="just"/>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le sens du mot est </a:t>
            </a:r>
            <a:r>
              <a:rPr lang="fr-FR" altLang="zh-CN" sz="2800" b="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péjoratif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s</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i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cette appréciation</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est </a:t>
            </a:r>
            <a:r>
              <a:rPr lang="fr-FR" altLang="zh-CN" sz="2800"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rPr>
              <a:t>négative</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a:t>
            </a:r>
          </a:p>
          <a:p>
            <a:pPr algn="just"/>
            <a:endPar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just"/>
            <a:r>
              <a:rPr lang="fr-FR" altLang="zh-CN" sz="2800"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rPr>
              <a:t>Il peut s’agir de noms, de verbes, d’adjectifs ou d’adverbes.</a:t>
            </a:r>
          </a:p>
          <a:p>
            <a:pPr algn="just"/>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Des mots mélioratifs traduisent une opinion valorisante : beau, gracieux, élégance... </a:t>
            </a:r>
          </a:p>
          <a:p>
            <a:pPr algn="just"/>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Des mots péjoratifs traduisent une opinion dévalorisante : laid, ennui, désordre...</a:t>
            </a:r>
          </a:p>
          <a:p>
            <a:pPr algn="just"/>
            <a:endParaRPr lang="fr-FR" altLang="zh-CN" sz="36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36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r>
              <a:rPr kumimoji="1" lang="zh-CN" altLang="en-US" sz="3200" b="1" dirty="0">
                <a:solidFill>
                  <a:schemeClr val="tx1"/>
                </a:solidFill>
                <a:latin typeface="Times New Roman" panose="02020603050405020304" pitchFamily="18" charset="0"/>
                <a:cs typeface="Times New Roman" panose="02020603050405020304" pitchFamily="18" charset="0"/>
              </a:rPr>
              <a:t>opportunit</a:t>
            </a:r>
            <a:r>
              <a:rPr kumimoji="1" lang="zh-CN" altLang="en-US" sz="3200" b="1" dirty="0" smtClean="0">
                <a:solidFill>
                  <a:schemeClr val="tx1"/>
                </a:solidFill>
                <a:latin typeface="Times New Roman" panose="02020603050405020304" pitchFamily="18" charset="0"/>
                <a:cs typeface="Times New Roman" panose="02020603050405020304" pitchFamily="18" charset="0"/>
              </a:rPr>
              <a:t>é</a:t>
            </a:r>
            <a:r>
              <a:rPr kumimoji="1" lang="fr-CA" altLang="zh-CN" sz="3200" b="1" dirty="0" smtClean="0">
                <a:solidFill>
                  <a:schemeClr val="tx1"/>
                </a:solidFill>
                <a:latin typeface="Times New Roman" panose="02020603050405020304" pitchFamily="18" charset="0"/>
                <a:cs typeface="Times New Roman" panose="02020603050405020304" pitchFamily="18" charset="0"/>
              </a:rPr>
              <a:t>, </a:t>
            </a:r>
            <a:r>
              <a:rPr kumimoji="1" lang="zh-CN" altLang="en-US" sz="3200" b="1" dirty="0" smtClean="0">
                <a:solidFill>
                  <a:schemeClr val="tx1"/>
                </a:solidFill>
                <a:latin typeface="Times New Roman" panose="02020603050405020304" pitchFamily="18" charset="0"/>
                <a:cs typeface="Times New Roman" panose="02020603050405020304" pitchFamily="18" charset="0"/>
              </a:rPr>
              <a:t>opportuniste</a:t>
            </a:r>
            <a:endParaRPr kumimoji="1"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412750" y="1459865"/>
            <a:ext cx="11547475" cy="6178550"/>
          </a:xfrm>
          <a:prstGeom prst="rect">
            <a:avLst/>
          </a:prstGeom>
          <a:noFill/>
        </p:spPr>
        <p:txBody>
          <a:bodyPr wrap="square" rtlCol="0">
            <a:noAutofit/>
          </a:bodyPr>
          <a:lstStyle/>
          <a:p>
            <a:pPr algn="just">
              <a:buClrTx/>
              <a:buSzTx/>
              <a:buFontTx/>
            </a:pPr>
            <a:r>
              <a:rPr lang="fr-FR" altLang="zh-CN" sz="24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opportunité</a:t>
            </a:r>
            <a:endPar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342900" indent="-342900" algn="just">
              <a:buFont typeface="Arial" panose="020B0604020202020204" pitchFamily="34" charset="0"/>
              <a:buChar char="•"/>
            </a:pP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qualité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de ce qui est opportun, de ce qui vient à propos </a:t>
            </a:r>
            <a:endPar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endParaRPr>
          </a:p>
          <a:p>
            <a:pPr algn="just"/>
            <a:r>
              <a:rPr lang="fr-FR" altLang="zh-CN" sz="2400" dirty="0" smtClean="0">
                <a:latin typeface="Times New Roman" panose="02020603050405020304" pitchFamily="18" charset="0"/>
                <a:ea typeface="隶书" panose="02010509060101010101" pitchFamily="49" charset="-122"/>
                <a:cs typeface="Times New Roman" panose="02020603050405020304" pitchFamily="18" charset="0"/>
                <a:sym typeface="+mn-ea"/>
              </a:rPr>
              <a:t>Ex. discuter </a:t>
            </a:r>
            <a:r>
              <a:rPr lang="fr-FR" altLang="zh-CN" sz="2400" dirty="0">
                <a:latin typeface="Times New Roman" panose="02020603050405020304" pitchFamily="18" charset="0"/>
                <a:ea typeface="隶书" panose="02010509060101010101" pitchFamily="49" charset="-122"/>
                <a:cs typeface="Times New Roman" panose="02020603050405020304" pitchFamily="18" charset="0"/>
                <a:sym typeface="+mn-ea"/>
              </a:rPr>
              <a:t>de </a:t>
            </a:r>
            <a:r>
              <a:rPr lang="fr-FR" altLang="zh-CN" sz="2400" dirty="0" smtClean="0">
                <a:latin typeface="Times New Roman" panose="02020603050405020304" pitchFamily="18" charset="0"/>
                <a:ea typeface="隶书" panose="02010509060101010101" pitchFamily="49" charset="-122"/>
                <a:cs typeface="Times New Roman" panose="02020603050405020304" pitchFamily="18" charset="0"/>
                <a:sym typeface="+mn-ea"/>
              </a:rPr>
              <a:t>l’opportunité d’une démarche</a:t>
            </a:r>
            <a:endParaRPr lang="fr-FR" altLang="zh-CN" sz="2400" dirty="0">
              <a:latin typeface="Times New Roman" panose="02020603050405020304" pitchFamily="18" charset="0"/>
              <a:ea typeface="隶书" panose="02010509060101010101" pitchFamily="49" charset="-122"/>
              <a:cs typeface="Times New Roman" panose="02020603050405020304" pitchFamily="18" charset="0"/>
              <a:sym typeface="+mn-ea"/>
            </a:endParaRPr>
          </a:p>
          <a:p>
            <a:pPr marL="342900" indent="-342900" algn="just">
              <a:buFont typeface="Arial" panose="020B0604020202020204" pitchFamily="34" charset="0"/>
              <a:buChar char="•"/>
            </a:pP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o</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ccasion favorable</a:t>
            </a:r>
          </a:p>
          <a:p>
            <a:pPr algn="just"/>
            <a:r>
              <a:rPr lang="fr-FR" altLang="zh-CN" sz="2400" dirty="0" smtClean="0">
                <a:latin typeface="Times New Roman" panose="02020603050405020304" pitchFamily="18" charset="0"/>
                <a:ea typeface="隶书" panose="02010509060101010101" pitchFamily="49" charset="-122"/>
                <a:cs typeface="Times New Roman" panose="02020603050405020304" pitchFamily="18" charset="0"/>
                <a:sym typeface="+mn-ea"/>
              </a:rPr>
              <a:t>Ex. Saisir </a:t>
            </a:r>
            <a:r>
              <a:rPr lang="fr-FR" altLang="zh-CN" sz="2400" dirty="0">
                <a:latin typeface="Times New Roman" panose="02020603050405020304" pitchFamily="18" charset="0"/>
                <a:ea typeface="隶书" panose="02010509060101010101" pitchFamily="49" charset="-122"/>
                <a:cs typeface="Times New Roman" panose="02020603050405020304" pitchFamily="18" charset="0"/>
                <a:sym typeface="+mn-ea"/>
              </a:rPr>
              <a:t>une opportunité quand elle se présente.</a:t>
            </a:r>
          </a:p>
          <a:p>
            <a:pPr algn="just"/>
            <a:endPar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endParaRPr>
          </a:p>
          <a:p>
            <a:pPr algn="just"/>
            <a:r>
              <a:rPr lang="fr-FR" altLang="zh-CN" sz="24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opportuniste</a:t>
            </a:r>
            <a:endPar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342900" indent="-342900" algn="just">
              <a:buFont typeface="Arial" panose="020B0604020202020204" pitchFamily="34" charset="0"/>
              <a:buChar char="•"/>
            </a:pP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 </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qui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agit avec opportunisme </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(attitude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consistant à régler sa conduite selon les circonstances du moment, que </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l’on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cherche à utiliser toujours au mieux de ses </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intérêts)</a:t>
            </a:r>
            <a:endPar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endParaRPr>
          </a:p>
          <a:p>
            <a:pPr algn="just"/>
            <a:endPar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endParaRPr>
          </a:p>
          <a:p>
            <a:pPr algn="just"/>
            <a:r>
              <a:rPr lang="fr-FR" altLang="zh-CN" sz="2400" dirty="0" smtClean="0">
                <a:latin typeface="Times New Roman" panose="02020603050405020304" pitchFamily="18" charset="0"/>
                <a:ea typeface="微软雅黑" panose="020B0503020204020204" charset="-122"/>
                <a:cs typeface="Times New Roman" panose="02020603050405020304" pitchFamily="18" charset="0"/>
                <a:sym typeface="+mn-ea"/>
              </a:rPr>
              <a:t>Ex. Les </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spéculateurs qui ne surveillent que leur ratio de « rendement-risque » suivent une logique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opportuniste</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sym typeface="+mn-ea"/>
              </a:rPr>
              <a:t>.</a:t>
            </a:r>
            <a:endPar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endParaRPr>
          </a:p>
          <a:p>
            <a:pPr algn="just"/>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sym typeface="+mn-ea"/>
              </a:rPr>
              <a:t>     Chaque </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défi doit être considéré comme une possibilité de consolidation et une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opportunité</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de gain.</a:t>
            </a:r>
          </a:p>
          <a:p>
            <a:pPr algn="just"/>
            <a:endPar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51166"/>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r>
              <a:rPr kumimoji="1" lang="zh-CN" altLang="en-US" sz="3200" b="1" dirty="0" smtClean="0">
                <a:solidFill>
                  <a:schemeClr val="tx1"/>
                </a:solidFill>
                <a:latin typeface="Times New Roman" panose="02020603050405020304" pitchFamily="18" charset="0"/>
                <a:cs typeface="Times New Roman" panose="02020603050405020304" pitchFamily="18" charset="0"/>
              </a:rPr>
              <a:t>tendance</a:t>
            </a:r>
            <a:r>
              <a:rPr kumimoji="1" lang="fr-CA" altLang="zh-CN" sz="3200" b="1" dirty="0" smtClean="0">
                <a:solidFill>
                  <a:schemeClr val="tx1"/>
                </a:solidFill>
                <a:latin typeface="Times New Roman" panose="02020603050405020304" pitchFamily="18" charset="0"/>
                <a:cs typeface="Times New Roman" panose="02020603050405020304" pitchFamily="18" charset="0"/>
              </a:rPr>
              <a:t>, </a:t>
            </a:r>
            <a:r>
              <a:rPr kumimoji="1" lang="zh-CN" altLang="en-US" sz="3200" b="1" dirty="0" smtClean="0">
                <a:solidFill>
                  <a:schemeClr val="tx1"/>
                </a:solidFill>
                <a:latin typeface="Times New Roman" panose="02020603050405020304" pitchFamily="18" charset="0"/>
                <a:cs typeface="Times New Roman" panose="02020603050405020304" pitchFamily="18" charset="0"/>
              </a:rPr>
              <a:t>tendancieux</a:t>
            </a:r>
            <a:endParaRPr kumimoji="1"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412750" y="1459865"/>
            <a:ext cx="11547475" cy="6178550"/>
          </a:xfrm>
          <a:prstGeom prst="rect">
            <a:avLst/>
          </a:prstGeom>
          <a:noFill/>
        </p:spPr>
        <p:txBody>
          <a:bodyPr wrap="square" rtlCol="0">
            <a:noAutofit/>
          </a:bodyPr>
          <a:lstStyle/>
          <a:p>
            <a:pPr algn="just">
              <a:buClrTx/>
              <a:buSzTx/>
              <a:buFontTx/>
            </a:pP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tendance</a:t>
            </a: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342900" indent="-342900" algn="just">
              <a:buFont typeface="Arial" panose="020B0604020202020204" pitchFamily="34" charset="0"/>
              <a:buChar char="•"/>
            </a:pP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o</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rientation</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 direction de </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l’évolution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de </a:t>
            </a:r>
            <a:r>
              <a:rPr lang="fr-FR" altLang="zh-CN" sz="2400" i="1" dirty="0" err="1"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qqch</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a:t>
            </a:r>
            <a:endPar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endParaRP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tendancieux</a:t>
            </a: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342900" indent="-342900" algn="just">
              <a:buClrTx/>
              <a:buSzTx/>
              <a:buFont typeface="Arial" panose="020B0604020202020204" pitchFamily="34" charset="0"/>
              <a:buChar char="•"/>
            </a:pP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q</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ui n’est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pas objectif, qui manifeste une tendance idéologique, des idées qui déforment</a:t>
            </a:r>
          </a:p>
          <a:p>
            <a:pPr algn="just">
              <a:buClrTx/>
              <a:buSzTx/>
              <a:buFontTx/>
            </a:pPr>
            <a:endPar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Ex. article tendancieux, un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critique </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tendancieux</a:t>
            </a: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     Le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rapport dont nous débattons est trompeur, </a:t>
            </a:r>
            <a:r>
              <a:rPr lang="fr-FR" altLang="zh-CN" sz="28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tendancieux</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et illusoire.</a:t>
            </a:r>
          </a:p>
          <a:p>
            <a:pPr algn="just">
              <a:buClrTx/>
              <a:buSzTx/>
              <a:buFontTx/>
            </a:pP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      Cette </a:t>
            </a:r>
            <a:r>
              <a:rPr lang="fr-FR" altLang="zh-CN" sz="28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tendance</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devrait se poursuivre et prendre de l’ampleur au cours des </a:t>
            </a:r>
          </a:p>
          <a:p>
            <a:pPr algn="just">
              <a:buClrTx/>
              <a:buSzTx/>
              <a:buFontTx/>
            </a:pP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années à venir.</a:t>
            </a: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r>
              <a:rPr kumimoji="1" lang="zh-CN" altLang="en-US" sz="3200" b="1" dirty="0">
                <a:solidFill>
                  <a:schemeClr val="tx1"/>
                </a:solidFill>
                <a:latin typeface="Times New Roman" panose="02020603050405020304" pitchFamily="18" charset="0"/>
                <a:cs typeface="Times New Roman" panose="02020603050405020304" pitchFamily="18" charset="0"/>
              </a:rPr>
              <a:t>idé</a:t>
            </a:r>
            <a:r>
              <a:rPr kumimoji="1" lang="zh-CN" altLang="en-US" sz="3200" b="1" dirty="0" smtClean="0">
                <a:solidFill>
                  <a:schemeClr val="tx1"/>
                </a:solidFill>
                <a:latin typeface="Times New Roman" panose="02020603050405020304" pitchFamily="18" charset="0"/>
                <a:cs typeface="Times New Roman" panose="02020603050405020304" pitchFamily="18" charset="0"/>
              </a:rPr>
              <a:t>al</a:t>
            </a:r>
            <a:r>
              <a:rPr kumimoji="1" lang="fr-CA" altLang="zh-CN" sz="3200" b="1" dirty="0" smtClean="0">
                <a:solidFill>
                  <a:schemeClr val="tx1"/>
                </a:solidFill>
                <a:latin typeface="Times New Roman" panose="02020603050405020304" pitchFamily="18" charset="0"/>
                <a:cs typeface="Times New Roman" panose="02020603050405020304" pitchFamily="18" charset="0"/>
              </a:rPr>
              <a:t>,</a:t>
            </a:r>
            <a:r>
              <a:rPr kumimoji="1" lang="zh-CN" altLang="en-US" sz="3200" b="1" dirty="0" smtClean="0">
                <a:solidFill>
                  <a:schemeClr val="tx1"/>
                </a:solidFill>
                <a:latin typeface="Times New Roman" panose="02020603050405020304" pitchFamily="18" charset="0"/>
                <a:cs typeface="Times New Roman" panose="02020603050405020304" pitchFamily="18" charset="0"/>
              </a:rPr>
              <a:t> </a:t>
            </a:r>
            <a:r>
              <a:rPr kumimoji="1" lang="zh-CN" altLang="en-US" sz="3200" b="1" dirty="0">
                <a:solidFill>
                  <a:schemeClr val="tx1"/>
                </a:solidFill>
                <a:latin typeface="Times New Roman" panose="02020603050405020304" pitchFamily="18" charset="0"/>
                <a:cs typeface="Times New Roman" panose="02020603050405020304" pitchFamily="18" charset="0"/>
              </a:rPr>
              <a:t>idéaliste</a:t>
            </a:r>
          </a:p>
        </p:txBody>
      </p:sp>
      <p:sp>
        <p:nvSpPr>
          <p:cNvPr id="7" name="文本框 6"/>
          <p:cNvSpPr txBox="1"/>
          <p:nvPr/>
        </p:nvSpPr>
        <p:spPr>
          <a:xfrm>
            <a:off x="412750" y="1459865"/>
            <a:ext cx="11547475" cy="6178550"/>
          </a:xfrm>
          <a:prstGeom prst="rect">
            <a:avLst/>
          </a:prstGeom>
          <a:noFill/>
        </p:spPr>
        <p:txBody>
          <a:bodyPr wrap="square" rtlCol="0">
            <a:noAutofit/>
          </a:bodyPr>
          <a:lstStyle/>
          <a:p>
            <a:pPr algn="just">
              <a:buClrTx/>
              <a:buSzTx/>
              <a:buFontTx/>
            </a:pP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idéal</a:t>
            </a: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342900" indent="-342900" algn="just">
              <a:buClrTx/>
              <a:buSzTx/>
              <a:buFont typeface="Arial" panose="020B0604020202020204" pitchFamily="34" charset="0"/>
              <a:buChar char="•"/>
            </a:pP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 </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parfait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en son genre </a:t>
            </a: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idéaliste</a:t>
            </a: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342900" indent="-342900" algn="just">
              <a:buClrTx/>
              <a:buSzTx/>
              <a:buFont typeface="Arial" panose="020B0604020202020204" pitchFamily="34" charset="0"/>
              <a:buChar char="•"/>
            </a:pP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propre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à </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l’idéalisme</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 attaché à </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l’idéalisme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(opposé à réaliste)</a:t>
            </a:r>
          </a:p>
          <a:p>
            <a:pPr algn="just">
              <a:buClrTx/>
              <a:buSzTx/>
              <a:buFontTx/>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Ex. Dressons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la tente ici, voilà un endroit  </a:t>
            </a:r>
            <a:r>
              <a:rPr lang="fr-FR" altLang="zh-CN" sz="28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idéal</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pour faire du camping.</a:t>
            </a:r>
          </a:p>
          <a:p>
            <a:pPr algn="just">
              <a:buClrTx/>
              <a:buSzTx/>
              <a:buFontTx/>
            </a:pP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       Inévitablement</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il vous faudra trouver un compromis entre une approche </a:t>
            </a:r>
          </a:p>
          <a:p>
            <a:pPr algn="just">
              <a:buClrTx/>
              <a:buSzTx/>
              <a:buFontTx/>
            </a:pPr>
            <a:r>
              <a:rPr lang="fr-FR" altLang="zh-CN" sz="28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idéaliste</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et une approche pragmatique.</a:t>
            </a: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r>
              <a:rPr kumimoji="1" lang="zh-CN" altLang="en-US" sz="3200" b="1" dirty="0" smtClean="0">
                <a:solidFill>
                  <a:schemeClr val="tx1"/>
                </a:solidFill>
                <a:latin typeface="Times New Roman" panose="02020603050405020304" pitchFamily="18" charset="0"/>
                <a:cs typeface="Times New Roman" panose="02020603050405020304" pitchFamily="18" charset="0"/>
              </a:rPr>
              <a:t>simple</a:t>
            </a:r>
            <a:r>
              <a:rPr kumimoji="1" lang="fr-CA" altLang="zh-CN" sz="3200" b="1" dirty="0" smtClean="0">
                <a:solidFill>
                  <a:schemeClr val="tx1"/>
                </a:solidFill>
                <a:latin typeface="Times New Roman" panose="02020603050405020304" pitchFamily="18" charset="0"/>
                <a:cs typeface="Times New Roman" panose="02020603050405020304" pitchFamily="18" charset="0"/>
              </a:rPr>
              <a:t>, </a:t>
            </a:r>
            <a:r>
              <a:rPr kumimoji="1" lang="zh-CN" altLang="en-US" sz="3200" b="1" dirty="0" smtClean="0">
                <a:solidFill>
                  <a:schemeClr val="tx1"/>
                </a:solidFill>
                <a:latin typeface="Times New Roman" panose="02020603050405020304" pitchFamily="18" charset="0"/>
                <a:cs typeface="Times New Roman" panose="02020603050405020304" pitchFamily="18" charset="0"/>
              </a:rPr>
              <a:t>simpliste</a:t>
            </a:r>
            <a:endParaRPr kumimoji="1"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412750" y="1459865"/>
            <a:ext cx="11547475" cy="6178550"/>
          </a:xfrm>
          <a:prstGeom prst="rect">
            <a:avLst/>
          </a:prstGeom>
          <a:noFill/>
        </p:spPr>
        <p:txBody>
          <a:bodyPr wrap="square" rtlCol="0">
            <a:noAutofit/>
          </a:bodyPr>
          <a:lstStyle/>
          <a:p>
            <a:pPr algn="just">
              <a:buClrTx/>
              <a:buSzTx/>
              <a:buFontTx/>
            </a:pP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simple</a:t>
            </a: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342900" indent="-342900" algn="just">
              <a:buFont typeface="Arial" panose="020B0604020202020204" pitchFamily="34" charset="0"/>
              <a:buChar char="•"/>
            </a:pP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qui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est facile à comprendre, à suivre, à exécuter, à appliquer, par opposition à </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compliqué</a:t>
            </a:r>
            <a:endPar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endParaRP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simpliste</a:t>
            </a: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342900" indent="-342900" algn="just">
              <a:buFont typeface="Arial" panose="020B0604020202020204" pitchFamily="34" charset="0"/>
              <a:buChar char="•"/>
            </a:pP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qui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simplifie outre mesure</a:t>
            </a:r>
          </a:p>
          <a:p>
            <a:pPr algn="just">
              <a:buClrTx/>
              <a:buSzTx/>
              <a:buFontTx/>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Ex. Il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me semble qu’il faudrait peut-être éviter la conclusion </a:t>
            </a:r>
            <a:r>
              <a:rPr lang="fr-FR" altLang="zh-CN" sz="28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simpliste</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et </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catégorique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qui se fonde uniquement sur les données historiques.</a:t>
            </a:r>
          </a:p>
          <a:p>
            <a:pPr algn="just">
              <a:buClrTx/>
              <a:buSzTx/>
              <a:buFontTx/>
            </a:pP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      C’est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un problème beaucoup </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plus </a:t>
            </a:r>
            <a:r>
              <a:rPr lang="fr-FR" altLang="zh-CN" sz="28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simple</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 pour ceux qui ont à y faire face quotidiennement.</a:t>
            </a: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323080" y="139065"/>
            <a:ext cx="6221095" cy="645160"/>
          </a:xfrm>
          <a:prstGeom prst="rect">
            <a:avLst/>
          </a:prstGeom>
          <a:noFill/>
        </p:spPr>
        <p:txBody>
          <a:bodyPr wrap="square" rtlCol="0">
            <a:spAutoFit/>
          </a:bodyPr>
          <a:lstStyle/>
          <a:p>
            <a:pPr algn="just"/>
            <a:r>
              <a:rPr lang="fr-FR" sz="3600" dirty="0">
                <a:latin typeface="Times New Roman" panose="02020603050405020304" pitchFamily="18" charset="0"/>
                <a:ea typeface="微软雅黑" panose="020B0503020204020204" charset="-122"/>
                <a:cs typeface="Times New Roman" panose="02020603050405020304" pitchFamily="18" charset="0"/>
              </a:rPr>
              <a:t>Le mouvement du 4 Mai</a:t>
            </a:r>
          </a:p>
        </p:txBody>
      </p:sp>
      <p:pic>
        <p:nvPicPr>
          <p:cNvPr id="2" name="图片 1"/>
          <p:cNvPicPr>
            <a:picLocks noChangeAspect="1"/>
          </p:cNvPicPr>
          <p:nvPr/>
        </p:nvPicPr>
        <p:blipFill>
          <a:blip r:embed="rId3"/>
          <a:stretch>
            <a:fillRect/>
          </a:stretch>
        </p:blipFill>
        <p:spPr>
          <a:xfrm>
            <a:off x="412750" y="467360"/>
            <a:ext cx="3194050" cy="705485"/>
          </a:xfrm>
          <a:prstGeom prst="rect">
            <a:avLst/>
          </a:prstGeom>
        </p:spPr>
      </p:pic>
      <p:sp>
        <p:nvSpPr>
          <p:cNvPr id="6" name="文本框 5"/>
          <p:cNvSpPr txBox="1"/>
          <p:nvPr/>
        </p:nvSpPr>
        <p:spPr>
          <a:xfrm>
            <a:off x="535266" y="467324"/>
            <a:ext cx="307149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Introduction</a:t>
            </a:r>
          </a:p>
        </p:txBody>
      </p:sp>
      <p:sp>
        <p:nvSpPr>
          <p:cNvPr id="115" name="文本框 114"/>
          <p:cNvSpPr txBox="1"/>
          <p:nvPr>
            <p:custDataLst>
              <p:tags r:id="rId1"/>
            </p:custDataLst>
          </p:nvPr>
        </p:nvSpPr>
        <p:spPr>
          <a:xfrm>
            <a:off x="496570" y="1179830"/>
            <a:ext cx="11161395" cy="457581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rPr>
              <a:t>Lisez l’introduction et trouvez la cause, les significations et l’esprit du 4 Mai.</a:t>
            </a:r>
            <a:endParaRPr lang="fr-FR" altLang="zh-CN" sz="2800" b="1" dirty="0">
              <a:solidFill>
                <a:schemeClr val="tx1"/>
              </a:solidFill>
              <a:latin typeface="Times New Roman" panose="02020603050405020304" pitchFamily="18" charset="0"/>
              <a:cs typeface="Times New Roman" panose="02020603050405020304" pitchFamily="18" charset="0"/>
            </a:endParaRPr>
          </a:p>
          <a:p>
            <a:pPr algn="l"/>
            <a:r>
              <a:rPr lang="fr-FR" altLang="zh-CN" sz="2400" b="1" dirty="0">
                <a:solidFill>
                  <a:srgbClr val="C62533"/>
                </a:solidFill>
                <a:latin typeface="Times New Roman" panose="02020603050405020304" pitchFamily="18" charset="0"/>
                <a:cs typeface="Times New Roman" panose="02020603050405020304" pitchFamily="18" charset="0"/>
              </a:rPr>
              <a:t>La cause</a:t>
            </a:r>
            <a:r>
              <a:rPr lang="fr-FR" altLang="zh-CN" sz="2400" b="1" dirty="0">
                <a:solidFill>
                  <a:schemeClr val="tx1"/>
                </a:solidFill>
                <a:latin typeface="Times New Roman" panose="02020603050405020304" pitchFamily="18" charset="0"/>
                <a:cs typeface="Times New Roman" panose="02020603050405020304" pitchFamily="18" charset="0"/>
              </a:rPr>
              <a:t> </a:t>
            </a:r>
          </a:p>
          <a:p>
            <a:pPr algn="l"/>
            <a:r>
              <a:rPr lang="fr-FR" altLang="zh-CN" sz="2400" dirty="0">
                <a:solidFill>
                  <a:schemeClr val="tx1"/>
                </a:solidFill>
                <a:latin typeface="Times New Roman" panose="02020603050405020304" pitchFamily="18" charset="0"/>
                <a:cs typeface="Times New Roman" panose="02020603050405020304" pitchFamily="18" charset="0"/>
              </a:rPr>
              <a:t>protester contre le traitement injuste infligé à la Chine lors de la Conférence de paix de Paris</a:t>
            </a:r>
          </a:p>
          <a:p>
            <a:pPr algn="l"/>
            <a:endParaRPr lang="fr-FR" altLang="zh-CN" sz="2400" dirty="0">
              <a:solidFill>
                <a:schemeClr val="tx1"/>
              </a:solidFill>
              <a:latin typeface="Times New Roman" panose="02020603050405020304" pitchFamily="18" charset="0"/>
              <a:cs typeface="Times New Roman" panose="02020603050405020304" pitchFamily="18" charset="0"/>
            </a:endParaRPr>
          </a:p>
          <a:p>
            <a:pPr algn="l"/>
            <a:r>
              <a:rPr lang="fr-FR" altLang="zh-CN" sz="2400" b="1" dirty="0">
                <a:solidFill>
                  <a:srgbClr val="C62533"/>
                </a:solidFill>
                <a:latin typeface="Times New Roman" panose="02020603050405020304" pitchFamily="18" charset="0"/>
                <a:cs typeface="Times New Roman" panose="02020603050405020304" pitchFamily="18" charset="0"/>
              </a:rPr>
              <a:t>Les significations </a:t>
            </a:r>
          </a:p>
          <a:p>
            <a:pPr marL="457200" indent="-457200" algn="l">
              <a:buFont typeface="Arial" panose="020B0604020202020204" pitchFamily="34" charset="0"/>
              <a:buChar char="•"/>
            </a:pPr>
            <a:r>
              <a:rPr lang="fr-FR" altLang="zh-CN" sz="2400" dirty="0">
                <a:solidFill>
                  <a:schemeClr val="tx1"/>
                </a:solidFill>
                <a:latin typeface="Times New Roman" panose="02020603050405020304" pitchFamily="18" charset="0"/>
                <a:cs typeface="Times New Roman" panose="02020603050405020304" pitchFamily="18" charset="0"/>
              </a:rPr>
              <a:t>favoriser la diffusion du marxisme en Chine</a:t>
            </a:r>
          </a:p>
          <a:p>
            <a:pPr marL="457200" indent="-457200" algn="l">
              <a:buFont typeface="Arial" panose="020B0604020202020204" pitchFamily="34" charset="0"/>
              <a:buChar char="•"/>
            </a:pPr>
            <a:r>
              <a:rPr lang="fr-FR" altLang="zh-CN" sz="2400" dirty="0">
                <a:solidFill>
                  <a:schemeClr val="tx1"/>
                </a:solidFill>
                <a:latin typeface="Times New Roman" panose="02020603050405020304" pitchFamily="18" charset="0"/>
                <a:cs typeface="Times New Roman" panose="02020603050405020304" pitchFamily="18" charset="0"/>
              </a:rPr>
              <a:t>jeter les bases idéologiques de la création du Parti communiste chinois</a:t>
            </a:r>
          </a:p>
          <a:p>
            <a:pPr marL="457200" indent="-457200" algn="l">
              <a:buFont typeface="Arial" panose="020B0604020202020204" pitchFamily="34" charset="0"/>
              <a:buChar char="•"/>
            </a:pPr>
            <a:r>
              <a:rPr lang="fr-FR" altLang="zh-CN" sz="2400" dirty="0">
                <a:solidFill>
                  <a:schemeClr val="tx1"/>
                </a:solidFill>
                <a:latin typeface="Times New Roman" panose="02020603050405020304" pitchFamily="18" charset="0"/>
                <a:cs typeface="Times New Roman" panose="02020603050405020304" pitchFamily="18" charset="0"/>
              </a:rPr>
              <a:t>« les Lumières chinoises »</a:t>
            </a:r>
          </a:p>
          <a:p>
            <a:pPr marL="457200" indent="-457200" algn="l">
              <a:buFont typeface="Arial" panose="020B0604020202020204" pitchFamily="34" charset="0"/>
              <a:buChar char="•"/>
            </a:pPr>
            <a:r>
              <a:rPr lang="fr-FR" altLang="zh-CN" sz="2400" dirty="0">
                <a:solidFill>
                  <a:schemeClr val="tx1"/>
                </a:solidFill>
                <a:latin typeface="Times New Roman" panose="02020603050405020304" pitchFamily="18" charset="0"/>
                <a:cs typeface="Times New Roman" panose="02020603050405020304" pitchFamily="18" charset="0"/>
              </a:rPr>
              <a:t>transformation totale de la politique, de la société et de la culture chinoises</a:t>
            </a:r>
          </a:p>
          <a:p>
            <a:pPr marL="457200" indent="-457200" algn="l">
              <a:buFont typeface="Arial" panose="020B0604020202020204" pitchFamily="34" charset="0"/>
              <a:buChar char="•"/>
            </a:pPr>
            <a:endParaRPr lang="fr-FR" altLang="zh-CN" sz="2400" b="1" dirty="0">
              <a:solidFill>
                <a:schemeClr val="tx1"/>
              </a:solidFill>
              <a:latin typeface="Times New Roman" panose="02020603050405020304" pitchFamily="18" charset="0"/>
              <a:cs typeface="Times New Roman" panose="02020603050405020304" pitchFamily="18" charset="0"/>
            </a:endParaRPr>
          </a:p>
          <a:p>
            <a:pPr algn="l"/>
            <a:r>
              <a:rPr lang="fr-FR" altLang="zh-CN" sz="2400" b="1" dirty="0">
                <a:solidFill>
                  <a:srgbClr val="C62533"/>
                </a:solidFill>
                <a:latin typeface="Times New Roman" panose="02020603050405020304" pitchFamily="18" charset="0"/>
                <a:cs typeface="Times New Roman" panose="02020603050405020304" pitchFamily="18" charset="0"/>
              </a:rPr>
              <a:t>L’esprit</a:t>
            </a:r>
          </a:p>
          <a:p>
            <a:pPr algn="l"/>
            <a:r>
              <a:rPr lang="fr-FR" altLang="zh-CN" sz="2400" dirty="0">
                <a:solidFill>
                  <a:schemeClr val="tx1"/>
                </a:solidFill>
                <a:latin typeface="Times New Roman" panose="02020603050405020304" pitchFamily="18" charset="0"/>
                <a:cs typeface="Times New Roman" panose="02020603050405020304" pitchFamily="18" charset="0"/>
              </a:rPr>
              <a:t>le patriotisme, le progrès, la démocratie et la science</a:t>
            </a:r>
            <a:endParaRPr lang="fr-FR" altLang="zh-CN" sz="24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r>
              <a:rPr kumimoji="1" lang="zh-CN" altLang="en-US" sz="3200" b="1" dirty="0" smtClean="0">
                <a:solidFill>
                  <a:schemeClr val="tx1"/>
                </a:solidFill>
                <a:latin typeface="Times New Roman" panose="02020603050405020304" pitchFamily="18" charset="0"/>
                <a:cs typeface="Times New Roman" panose="02020603050405020304" pitchFamily="18" charset="0"/>
              </a:rPr>
              <a:t>individuel</a:t>
            </a:r>
            <a:r>
              <a:rPr kumimoji="1" lang="fr-CA" altLang="zh-CN" sz="3200" b="1" dirty="0" smtClean="0">
                <a:solidFill>
                  <a:schemeClr val="tx1"/>
                </a:solidFill>
                <a:latin typeface="Times New Roman" panose="02020603050405020304" pitchFamily="18" charset="0"/>
                <a:cs typeface="Times New Roman" panose="02020603050405020304" pitchFamily="18" charset="0"/>
              </a:rPr>
              <a:t>,</a:t>
            </a:r>
            <a:r>
              <a:rPr kumimoji="1" lang="zh-CN" altLang="en-US" sz="3200" b="1" dirty="0" smtClean="0">
                <a:solidFill>
                  <a:schemeClr val="tx1"/>
                </a:solidFill>
                <a:latin typeface="Times New Roman" panose="02020603050405020304" pitchFamily="18" charset="0"/>
                <a:cs typeface="Times New Roman" panose="02020603050405020304" pitchFamily="18" charset="0"/>
              </a:rPr>
              <a:t> </a:t>
            </a:r>
            <a:r>
              <a:rPr kumimoji="1" lang="zh-CN" altLang="en-US" sz="3200" b="1" dirty="0">
                <a:solidFill>
                  <a:schemeClr val="tx1"/>
                </a:solidFill>
                <a:latin typeface="Times New Roman" panose="02020603050405020304" pitchFamily="18" charset="0"/>
                <a:cs typeface="Times New Roman" panose="02020603050405020304" pitchFamily="18" charset="0"/>
              </a:rPr>
              <a:t>individualiste</a:t>
            </a:r>
          </a:p>
        </p:txBody>
      </p:sp>
      <p:sp>
        <p:nvSpPr>
          <p:cNvPr id="7" name="文本框 6"/>
          <p:cNvSpPr txBox="1"/>
          <p:nvPr/>
        </p:nvSpPr>
        <p:spPr>
          <a:xfrm>
            <a:off x="412750" y="1459865"/>
            <a:ext cx="11547475" cy="6178550"/>
          </a:xfrm>
          <a:prstGeom prst="rect">
            <a:avLst/>
          </a:prstGeom>
          <a:noFill/>
        </p:spPr>
        <p:txBody>
          <a:bodyPr wrap="square" rtlCol="0">
            <a:noAutofit/>
          </a:bodyPr>
          <a:lstStyle/>
          <a:p>
            <a:pPr algn="just">
              <a:buClrTx/>
              <a:buSzTx/>
              <a:buFontTx/>
            </a:pP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individuel</a:t>
            </a: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342900" indent="-342900" algn="just">
              <a:buClrTx/>
              <a:buSzTx/>
              <a:buFont typeface="Arial" panose="020B0604020202020204" pitchFamily="34" charset="0"/>
              <a:buChar char="•"/>
            </a:pP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qui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concerne </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l’individu</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 est propre à un </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individu</a:t>
            </a:r>
            <a:endPar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endParaRP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individualiste</a:t>
            </a: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342900" indent="-342900" algn="just">
              <a:buClrTx/>
              <a:buSzTx/>
              <a:buFont typeface="Arial" panose="020B0604020202020204" pitchFamily="34" charset="0"/>
              <a:buChar char="•"/>
            </a:pP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qui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montre de </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l’individualisme (théorie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ou tendance qui privilégie la valeur et les droits de </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l’individu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par rapport à ceux de la </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société) </a:t>
            </a:r>
            <a:r>
              <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dans sa vie, dans sa </a:t>
            </a:r>
            <a:r>
              <a:rPr lang="fr-FR" altLang="zh-CN" sz="2400" i="1" dirty="0" smtClean="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conduite</a:t>
            </a:r>
            <a:endParaRPr lang="fr-FR" altLang="zh-CN" sz="2400" i="1" dirty="0">
              <a:gradFill>
                <a:gsLst>
                  <a:gs pos="0">
                    <a:srgbClr val="FE4444"/>
                  </a:gs>
                  <a:gs pos="100000">
                    <a:srgbClr val="832B2B"/>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endParaRPr>
          </a:p>
          <a:p>
            <a:pPr algn="just">
              <a:buClrTx/>
              <a:buSzTx/>
              <a:buFontTx/>
            </a:pPr>
            <a:endPar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Ex. </a:t>
            </a: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Vous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pouvez vous inscrire gratuitement comme utilisateur </a:t>
            </a:r>
            <a:r>
              <a:rPr lang="fr-FR" altLang="zh-CN" sz="28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individuel</a:t>
            </a: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Il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est important que nous sortions de la vision </a:t>
            </a:r>
            <a:r>
              <a:rPr lang="fr-FR" altLang="zh-CN" sz="28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individualiste</a:t>
            </a: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pour comprendre que nous faisons partie d’un ensemble.</a:t>
            </a: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Corrigé</a:t>
            </a:r>
            <a:endParaRPr kumimoji="1"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 name="文本框 6"/>
          <p:cNvSpPr txBox="1"/>
          <p:nvPr/>
        </p:nvSpPr>
        <p:spPr>
          <a:xfrm>
            <a:off x="573405" y="1242060"/>
            <a:ext cx="10399395" cy="1847215"/>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Complétez le tableau avec les phrases données. </a:t>
            </a: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(P.15</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 </a:t>
            </a:r>
            <a:endPar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graphicFrame>
        <p:nvGraphicFramePr>
          <p:cNvPr id="4" name="表格 3"/>
          <p:cNvGraphicFramePr/>
          <p:nvPr>
            <p:custDataLst>
              <p:tags r:id="rId1"/>
            </p:custDataLst>
          </p:nvPr>
        </p:nvGraphicFramePr>
        <p:xfrm>
          <a:off x="907415" y="1970405"/>
          <a:ext cx="9784715" cy="4529455"/>
        </p:xfrm>
        <a:graphic>
          <a:graphicData uri="http://schemas.openxmlformats.org/drawingml/2006/table">
            <a:tbl>
              <a:tblPr/>
              <a:tblGrid>
                <a:gridCol w="1226820"/>
                <a:gridCol w="2628900"/>
                <a:gridCol w="2632710"/>
                <a:gridCol w="3296285"/>
              </a:tblGrid>
              <a:tr h="1350645">
                <a:tc>
                  <a:txBody>
                    <a:bodyPr/>
                    <a:lstStyle/>
                    <a:p>
                      <a:pPr indent="0" algn="ctr">
                        <a:buNone/>
                      </a:pPr>
                      <a:r>
                        <a:rPr lang="en-US" sz="2400" b="1" dirty="0">
                          <a:solidFill>
                            <a:srgbClr val="FFFFFF"/>
                          </a:solidFill>
                          <a:latin typeface="Times New Roman" panose="02020603050405020304" pitchFamily="18" charset="0"/>
                          <a:cs typeface="Times New Roman" panose="02020603050405020304" pitchFamily="18" charset="0"/>
                        </a:rPr>
                        <a:t> </a:t>
                      </a:r>
                      <a:endParaRPr lang="en-US" alt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FFFFFF"/>
                      </a:solidFill>
                      <a:prstDash val="solid"/>
                      <a:headEnd type="none" w="med" len="med"/>
                      <a:tailEnd type="none" w="med" len="med"/>
                    </a:lnL>
                    <a:lnR>
                      <a:noFill/>
                    </a:lnR>
                    <a:lnT w="12700"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2400" b="1">
                          <a:solidFill>
                            <a:srgbClr val="FFFFFF"/>
                          </a:solidFill>
                          <a:latin typeface="Times New Roman" panose="02020603050405020304" pitchFamily="18" charset="0"/>
                          <a:cs typeface="Times New Roman" panose="02020603050405020304" pitchFamily="18" charset="0"/>
                        </a:rPr>
                        <a:t>Connotation péjorative</a:t>
                      </a:r>
                      <a:endParaRPr lang="en-US" altLang="en-US" sz="24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2400" b="1">
                          <a:solidFill>
                            <a:srgbClr val="FFFFFF"/>
                          </a:solidFill>
                          <a:latin typeface="Times New Roman" panose="02020603050405020304" pitchFamily="18" charset="0"/>
                          <a:cs typeface="Times New Roman" panose="02020603050405020304" pitchFamily="18" charset="0"/>
                        </a:rPr>
                        <a:t>Connotation neutre</a:t>
                      </a:r>
                      <a:endParaRPr lang="en-US" altLang="en-US" sz="24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2400" b="1">
                          <a:solidFill>
                            <a:srgbClr val="FFFFFF"/>
                          </a:solidFill>
                          <a:latin typeface="Times New Roman" panose="02020603050405020304" pitchFamily="18" charset="0"/>
                          <a:cs typeface="Times New Roman" panose="02020603050405020304" pitchFamily="18" charset="0"/>
                        </a:rPr>
                        <a:t>Connotation méliorative</a:t>
                      </a:r>
                      <a:endParaRPr lang="en-US" altLang="en-US" sz="24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r>
              <a:tr h="843280">
                <a:tc>
                  <a:txBody>
                    <a:bodyPr/>
                    <a:lstStyle/>
                    <a:p>
                      <a:pPr indent="0" algn="ctr">
                        <a:buNone/>
                      </a:pPr>
                      <a:r>
                        <a:rPr lang="en-US" sz="2400" b="1">
                          <a:solidFill>
                            <a:srgbClr val="FFFFFF"/>
                          </a:solidFill>
                          <a:latin typeface="Times New Roman" panose="02020603050405020304" pitchFamily="18" charset="0"/>
                          <a:cs typeface="Times New Roman" panose="02020603050405020304" pitchFamily="18" charset="0"/>
                        </a:rPr>
                        <a:t>Verbe</a:t>
                      </a:r>
                      <a:endParaRPr lang="en-US" altLang="en-US" sz="24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FFFFFF"/>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2400" b="0">
                          <a:latin typeface="Times New Roman" panose="02020603050405020304" pitchFamily="18" charset="0"/>
                          <a:cs typeface="Times New Roman" panose="02020603050405020304" pitchFamily="18" charset="0"/>
                        </a:rPr>
                        <a:t>Il détala.</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E599"/>
                    </a:solidFill>
                  </a:tcPr>
                </a:tc>
                <a:tc>
                  <a:txBody>
                    <a:bodyPr/>
                    <a:lstStyle/>
                    <a:p>
                      <a:pPr indent="0" algn="ctr">
                        <a:buNone/>
                      </a:pPr>
                      <a:r>
                        <a:rPr lang="en-US" sz="2400" b="0">
                          <a:latin typeface="Times New Roman" panose="02020603050405020304" pitchFamily="18" charset="0"/>
                          <a:cs typeface="Times New Roman" panose="02020603050405020304" pitchFamily="18" charset="0"/>
                        </a:rPr>
                        <a:t>Il courut.</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E599"/>
                    </a:solidFill>
                  </a:tcPr>
                </a:tc>
                <a:tc>
                  <a:txBody>
                    <a:bodyPr/>
                    <a:lstStyle/>
                    <a:p>
                      <a:pPr indent="0" algn="ctr">
                        <a:buNone/>
                      </a:pPr>
                      <a:r>
                        <a:rPr lang="en-US" sz="2400" b="0" dirty="0">
                          <a:latin typeface="Times New Roman" panose="02020603050405020304" pitchFamily="18" charset="0"/>
                          <a:cs typeface="Times New Roman" panose="02020603050405020304" pitchFamily="18" charset="0"/>
                        </a:rPr>
                        <a:t>Il </a:t>
                      </a:r>
                      <a:r>
                        <a:rPr lang="en-US" sz="2400" b="0" dirty="0" err="1">
                          <a:latin typeface="Times New Roman" panose="02020603050405020304" pitchFamily="18" charset="0"/>
                          <a:cs typeface="Times New Roman" panose="02020603050405020304" pitchFamily="18" charset="0"/>
                        </a:rPr>
                        <a:t>s’élança</a:t>
                      </a:r>
                      <a:r>
                        <a:rPr lang="en-US" sz="2400" b="0" dirty="0">
                          <a:latin typeface="Times New Roman" panose="02020603050405020304" pitchFamily="18" charset="0"/>
                          <a:cs typeface="Times New Roman" panose="02020603050405020304" pitchFamily="18" charset="0"/>
                        </a:rPr>
                        <a:t>.</a:t>
                      </a:r>
                      <a:endParaRPr lang="en-US" altLang="en-US" sz="24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E599"/>
                    </a:solidFill>
                  </a:tcPr>
                </a:tc>
              </a:tr>
              <a:tr h="1350010">
                <a:tc>
                  <a:txBody>
                    <a:bodyPr/>
                    <a:lstStyle/>
                    <a:p>
                      <a:pPr indent="0" algn="ctr">
                        <a:buNone/>
                      </a:pPr>
                      <a:r>
                        <a:rPr lang="en-US" sz="2400" b="1">
                          <a:solidFill>
                            <a:srgbClr val="FFFFFF"/>
                          </a:solidFill>
                          <a:latin typeface="Times New Roman" panose="02020603050405020304" pitchFamily="18" charset="0"/>
                          <a:cs typeface="Times New Roman" panose="02020603050405020304" pitchFamily="18" charset="0"/>
                        </a:rPr>
                        <a:t>Nom</a:t>
                      </a:r>
                      <a:endParaRPr lang="en-US" altLang="en-US" sz="24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FFFFFF"/>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2400" b="0">
                          <a:latin typeface="Times New Roman" panose="02020603050405020304" pitchFamily="18" charset="0"/>
                          <a:cs typeface="Times New Roman" panose="02020603050405020304" pitchFamily="18" charset="0"/>
                        </a:rPr>
                        <a:t>Un type se présenta.</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2CC"/>
                    </a:solidFill>
                  </a:tcPr>
                </a:tc>
                <a:tc>
                  <a:txBody>
                    <a:bodyPr/>
                    <a:lstStyle/>
                    <a:p>
                      <a:pPr indent="0" algn="ctr">
                        <a:buNone/>
                      </a:pPr>
                      <a:r>
                        <a:rPr lang="en-US" sz="2400" b="0">
                          <a:latin typeface="Times New Roman" panose="02020603050405020304" pitchFamily="18" charset="0"/>
                          <a:cs typeface="Times New Roman" panose="02020603050405020304" pitchFamily="18" charset="0"/>
                        </a:rPr>
                        <a:t>Un homme se présenta.</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2CC"/>
                    </a:solidFill>
                  </a:tcPr>
                </a:tc>
                <a:tc>
                  <a:txBody>
                    <a:bodyPr/>
                    <a:lstStyle/>
                    <a:p>
                      <a:pPr indent="0" algn="ctr">
                        <a:buNone/>
                      </a:pPr>
                      <a:r>
                        <a:rPr lang="en-US" sz="2400" b="0">
                          <a:latin typeface="Times New Roman" panose="02020603050405020304" pitchFamily="18" charset="0"/>
                          <a:cs typeface="Times New Roman" panose="02020603050405020304" pitchFamily="18" charset="0"/>
                        </a:rPr>
                        <a:t>Un gentilhomme se présenta.</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2CC"/>
                    </a:solidFill>
                  </a:tcPr>
                </a:tc>
              </a:tr>
              <a:tr h="985520">
                <a:tc>
                  <a:txBody>
                    <a:bodyPr/>
                    <a:lstStyle/>
                    <a:p>
                      <a:pPr indent="0" algn="ctr">
                        <a:buNone/>
                      </a:pPr>
                      <a:r>
                        <a:rPr lang="en-US" sz="2400" b="1">
                          <a:solidFill>
                            <a:srgbClr val="FFFFFF"/>
                          </a:solidFill>
                          <a:latin typeface="Times New Roman" panose="02020603050405020304" pitchFamily="18" charset="0"/>
                          <a:cs typeface="Times New Roman" panose="02020603050405020304" pitchFamily="18" charset="0"/>
                        </a:rPr>
                        <a:t>Adjectif</a:t>
                      </a:r>
                      <a:endParaRPr lang="en-US" altLang="en-US" sz="24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FFFFFF"/>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2400" b="0">
                          <a:latin typeface="Times New Roman" panose="02020603050405020304" pitchFamily="18" charset="0"/>
                          <a:cs typeface="Times New Roman" panose="02020603050405020304" pitchFamily="18" charset="0"/>
                        </a:rPr>
                        <a:t>Il avait le teint blafard.</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E599"/>
                    </a:solidFill>
                  </a:tcPr>
                </a:tc>
                <a:tc>
                  <a:txBody>
                    <a:bodyPr/>
                    <a:lstStyle/>
                    <a:p>
                      <a:pPr indent="0" algn="ctr">
                        <a:buNone/>
                      </a:pPr>
                      <a:r>
                        <a:rPr lang="en-US" sz="2400" b="0">
                          <a:latin typeface="Times New Roman" panose="02020603050405020304" pitchFamily="18" charset="0"/>
                          <a:cs typeface="Times New Roman" panose="02020603050405020304" pitchFamily="18" charset="0"/>
                        </a:rPr>
                        <a:t>Il avait le teint pâle.</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E599"/>
                    </a:solidFill>
                  </a:tcPr>
                </a:tc>
                <a:tc>
                  <a:txBody>
                    <a:bodyPr/>
                    <a:lstStyle/>
                    <a:p>
                      <a:pPr indent="0" algn="ctr">
                        <a:buNone/>
                      </a:pPr>
                      <a:r>
                        <a:rPr lang="en-US" sz="2400" b="0" dirty="0">
                          <a:latin typeface="Times New Roman" panose="02020603050405020304" pitchFamily="18" charset="0"/>
                          <a:cs typeface="Times New Roman" panose="02020603050405020304" pitchFamily="18" charset="0"/>
                        </a:rPr>
                        <a:t>Il </a:t>
                      </a:r>
                      <a:r>
                        <a:rPr lang="en-US" sz="2400" b="0" dirty="0" err="1">
                          <a:latin typeface="Times New Roman" panose="02020603050405020304" pitchFamily="18" charset="0"/>
                          <a:cs typeface="Times New Roman" panose="02020603050405020304" pitchFamily="18" charset="0"/>
                        </a:rPr>
                        <a:t>avait</a:t>
                      </a:r>
                      <a:r>
                        <a:rPr lang="en-US" sz="2400" b="0" dirty="0">
                          <a:latin typeface="Times New Roman" panose="02020603050405020304" pitchFamily="18" charset="0"/>
                          <a:cs typeface="Times New Roman" panose="02020603050405020304" pitchFamily="18" charset="0"/>
                        </a:rPr>
                        <a:t> le </a:t>
                      </a:r>
                      <a:r>
                        <a:rPr lang="en-US" sz="2400" b="0" dirty="0" err="1">
                          <a:latin typeface="Times New Roman" panose="02020603050405020304" pitchFamily="18" charset="0"/>
                          <a:cs typeface="Times New Roman" panose="02020603050405020304" pitchFamily="18" charset="0"/>
                        </a:rPr>
                        <a:t>teint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diaphane</a:t>
                      </a:r>
                      <a:r>
                        <a:rPr lang="en-US" sz="2400" b="0" dirty="0">
                          <a:latin typeface="Times New Roman" panose="02020603050405020304" pitchFamily="18" charset="0"/>
                          <a:cs typeface="Times New Roman" panose="02020603050405020304" pitchFamily="18" charset="0"/>
                        </a:rPr>
                        <a:t>.</a:t>
                      </a:r>
                      <a:endParaRPr lang="en-US" altLang="en-US" sz="24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E599"/>
                    </a:solidFill>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r>
              <a:rPr kumimoji="1" lang="fr-FR" altLang="zh-CN" sz="3200" b="1" dirty="0" smtClean="0">
                <a:solidFill>
                  <a:schemeClr val="tx1"/>
                </a:solidFill>
                <a:latin typeface="Times New Roman" panose="02020603050405020304" pitchFamily="18" charset="0"/>
                <a:cs typeface="Times New Roman" panose="02020603050405020304" pitchFamily="18" charset="0"/>
              </a:rPr>
              <a:t>Rhétorique : </a:t>
            </a:r>
            <a:r>
              <a:rPr kumimoji="1" lang="fr-FR" altLang="zh-CN" sz="3200" b="1" dirty="0">
                <a:solidFill>
                  <a:schemeClr val="tx1"/>
                </a:solidFill>
                <a:latin typeface="Times New Roman" panose="02020603050405020304" pitchFamily="18" charset="0"/>
                <a:cs typeface="Times New Roman" panose="02020603050405020304" pitchFamily="18" charset="0"/>
              </a:rPr>
              <a:t>la syllepse</a:t>
            </a:r>
          </a:p>
        </p:txBody>
      </p:sp>
      <p:sp>
        <p:nvSpPr>
          <p:cNvPr id="7" name="文本框 6"/>
          <p:cNvSpPr txBox="1"/>
          <p:nvPr/>
        </p:nvSpPr>
        <p:spPr>
          <a:xfrm>
            <a:off x="6623685" y="1385570"/>
            <a:ext cx="5267325" cy="4973955"/>
          </a:xfrm>
          <a:prstGeom prst="rect">
            <a:avLst/>
          </a:prstGeom>
          <a:noFill/>
        </p:spPr>
        <p:txBody>
          <a:bodyPr wrap="square" rtlCol="0">
            <a:noAutofit/>
          </a:bodyPr>
          <a:lstStyle/>
          <a:p>
            <a:pPr algn="just">
              <a:buClrTx/>
              <a:buSzTx/>
              <a:buFontTx/>
            </a:pPr>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Corrigé</a:t>
            </a:r>
          </a:p>
          <a:p>
            <a:pPr marL="457200" indent="-457200" algn="just">
              <a:buClrTx/>
              <a:buSzTx/>
              <a:buFont typeface="+mj-lt"/>
              <a:buAutoNum type="arabicPeriod"/>
            </a:pPr>
            <a:r>
              <a:rPr lang="fr-FR" altLang="zh-CN" sz="24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Cette </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phrase joue sur la polysémie du mot « découvrir » : ôter le vêtement et se trouver confronté pour la première fois.</a:t>
            </a:r>
          </a:p>
          <a:p>
            <a:pPr marL="457200" indent="-457200" algn="just">
              <a:buClrTx/>
              <a:buSzTx/>
              <a:buFont typeface="+mj-lt"/>
              <a:buAutoNum type="arabicPeriod"/>
            </a:pPr>
            <a:r>
              <a:rPr lang="fr-FR" altLang="zh-CN" sz="24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Le </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mot « douce » signifie à la fois « sucrée » et « tendre ».</a:t>
            </a:r>
          </a:p>
          <a:p>
            <a:pPr marL="457200" indent="-457200" algn="just">
              <a:buClrTx/>
              <a:buSzTx/>
              <a:buFont typeface="+mj-lt"/>
              <a:buAutoNum type="arabicPeriod"/>
            </a:pPr>
            <a:r>
              <a:rPr lang="fr-FR" altLang="zh-CN" sz="2400" dirty="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fr-FR" altLang="zh-CN"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露出马脚”</a:t>
            </a:r>
            <a:r>
              <a:rPr lang="fr-FR" altLang="zh-CN" sz="2400" dirty="0">
                <a:latin typeface="Times New Roman" panose="02020603050405020304" pitchFamily="18" charset="0"/>
                <a:ea typeface="微软雅黑" panose="020B0503020204020204" pitchFamily="34" charset="-122"/>
                <a:cs typeface="Times New Roman" panose="02020603050405020304" pitchFamily="18" charset="0"/>
                <a:sym typeface="+mn-ea"/>
              </a:rPr>
              <a:t>既</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指露出马蹄，也指暴露行踪、露出破绽。</a:t>
            </a:r>
          </a:p>
          <a:p>
            <a:pPr marL="457200" indent="-457200" algn="just">
              <a:buClrTx/>
              <a:buSzTx/>
              <a:buFont typeface="+mj-lt"/>
              <a:buAutoNum type="arabicPeriod"/>
            </a:pPr>
            <a:r>
              <a:rPr lang="fr-FR" altLang="zh-CN" sz="2400" dirty="0">
                <a:latin typeface="Times New Roman" panose="02020603050405020304" pitchFamily="18" charset="0"/>
                <a:ea typeface="微软雅黑" panose="020B0503020204020204" pitchFamily="34" charset="-122"/>
                <a:cs typeface="Times New Roman" panose="02020603050405020304" pitchFamily="18" charset="0"/>
                <a:sym typeface="+mn-ea"/>
              </a:rPr>
              <a:t>“夜”指夜晚，更指当时黑暗的社会；“路”既是道路</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，更是革命征程。</a:t>
            </a: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626110" y="1183005"/>
            <a:ext cx="5267325" cy="5542915"/>
          </a:xfrm>
          <a:prstGeom prst="rect">
            <a:avLst/>
          </a:prstGeom>
          <a:noFill/>
        </p:spPr>
        <p:txBody>
          <a:bodyPr wrap="square" rtlCol="0">
            <a:noAutofit/>
          </a:bodyPr>
          <a:lstStyle/>
          <a:p>
            <a:pPr algn="just">
              <a:buClrTx/>
              <a:buSzTx/>
              <a:buFontTx/>
            </a:pPr>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Lisez les phrases suivantes et dites ce que signifient les mots soulignés.</a:t>
            </a:r>
          </a:p>
          <a:p>
            <a:pPr algn="just">
              <a:buClrTx/>
              <a:buSzTx/>
              <a:buFontTx/>
            </a:pPr>
            <a:endPar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marL="457200" indent="-457200" algn="just">
              <a:buClrTx/>
              <a:buSzTx/>
              <a:buFont typeface="+mj-lt"/>
              <a:buAutoNum type="arabicPeriod"/>
            </a:pPr>
            <a:r>
              <a:rPr lang="fr-FR" altLang="zh-CN" sz="24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Sais-tu </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pourquoi les sauvages sont tout nus ? </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P</a:t>
            </a:r>
            <a:r>
              <a:rPr lang="fr-FR" altLang="zh-CN" sz="24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arce </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que Christophe Colomb les a </a:t>
            </a:r>
            <a:r>
              <a:rPr lang="fr-FR" altLang="zh-CN" sz="2400" u="sng"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découverts</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p>
          <a:p>
            <a:pPr marL="457200" indent="-457200" algn="just">
              <a:buClrTx/>
              <a:buSzTx/>
              <a:buFont typeface="+mj-lt"/>
              <a:buAutoNum type="arabicPeriod"/>
            </a:pPr>
            <a:r>
              <a:rPr lang="fr-FR" altLang="zh-CN" sz="24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Galathée </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est pour Corydon plus </a:t>
            </a:r>
            <a:r>
              <a:rPr lang="fr-FR" altLang="zh-CN" sz="2400" u="sng"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douce</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que le miel du Mont Hybla. (Virgile)</a:t>
            </a:r>
          </a:p>
          <a:p>
            <a:pPr marL="457200" indent="-457200" algn="just">
              <a:buClrTx/>
              <a:buSzTx/>
              <a:buFont typeface="+mj-lt"/>
              <a:buAutoNum type="arabicPeriod"/>
            </a:pPr>
            <a:r>
              <a:rPr lang="fr-FR" altLang="zh-CN" sz="2400" dirty="0" err="1"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可是匪徒们走上这十几里的大山背</a:t>
            </a:r>
            <a:r>
              <a:rPr lang="fr-FR" altLang="zh-CN" sz="2400" dirty="0"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，他没想到包马蹄的破麻袋片全被踏烂掉在路上，露出了他们的</a:t>
            </a:r>
            <a:r>
              <a:rPr lang="fr-FR" altLang="zh-CN" sz="2400" u="sng" dirty="0"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马脚</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。（曲波）</a:t>
            </a:r>
          </a:p>
          <a:p>
            <a:pPr marL="457200" indent="-457200" algn="just">
              <a:buClrTx/>
              <a:buSzTx/>
              <a:buFont typeface="+mj-lt"/>
              <a:buAutoNum type="arabicPeriod"/>
            </a:pPr>
            <a:r>
              <a:rPr lang="fr-FR" altLang="zh-CN" sz="2400" u="sng" dirty="0" err="1"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夜</a:t>
            </a:r>
            <a:r>
              <a:rPr lang="fr-FR" altLang="zh-CN" sz="2400" dirty="0" err="1"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正长</a:t>
            </a:r>
            <a:r>
              <a:rPr lang="fr-FR" altLang="zh-CN" sz="2400" dirty="0"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r>
              <a:rPr lang="fr-FR" altLang="zh-CN" sz="2400" u="sng" dirty="0"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路</a:t>
            </a:r>
            <a:r>
              <a:rPr lang="fr-FR" altLang="zh-CN" sz="2400" dirty="0"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也正长，我不如忘却，不说的好罢</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。（鲁迅）</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p>
          <a:p>
            <a:pPr algn="ctr"/>
            <a:r>
              <a:rPr kumimoji="1" lang="fr-FR" altLang="zh-CN" sz="3200" b="1" dirty="0">
                <a:solidFill>
                  <a:schemeClr val="tx1"/>
                </a:solidFill>
                <a:latin typeface="Times New Roman" panose="02020603050405020304" pitchFamily="18" charset="0"/>
                <a:cs typeface="Times New Roman" panose="02020603050405020304" pitchFamily="18" charset="0"/>
              </a:rPr>
              <a:t>                                                                    </a:t>
            </a:r>
            <a:endParaRPr kumimoji="1"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229870" y="1459865"/>
            <a:ext cx="11730355" cy="6178550"/>
          </a:xfrm>
          <a:prstGeom prst="rect">
            <a:avLst/>
          </a:prstGeom>
          <a:noFill/>
        </p:spPr>
        <p:txBody>
          <a:bodyPr wrap="square" rtlCol="0">
            <a:noAutofit/>
          </a:bodyPr>
          <a:lstStyle/>
          <a:p>
            <a:pPr algn="just">
              <a:buClrTx/>
              <a:buSzTx/>
              <a:buFontTx/>
            </a:pP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Lisez le texte </a:t>
            </a:r>
            <a:r>
              <a:rPr lang="fr-FR" altLang="zh-CN" sz="2800" b="1" i="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Le </a:t>
            </a:r>
            <a:r>
              <a:rPr lang="fr-FR" altLang="zh-CN" sz="2800" b="1" i="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mouvement du 4 Mai </a:t>
            </a:r>
            <a:r>
              <a:rPr lang="fr-FR" altLang="zh-CN" sz="2800" b="1" i="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1919</a:t>
            </a: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Dites les phrases suivantes sont vraies ou </a:t>
            </a: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fausses </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et </a:t>
            </a: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justifiez votre réponse.</a:t>
            </a: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514350" indent="-514350" algn="just">
              <a:buClrTx/>
              <a:buSzTx/>
              <a:buFont typeface="+mj-lt"/>
              <a:buAutoNum type="arabicPeriod"/>
            </a:pP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La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Chine a participé à la Première Guerre Mondiale. (V)</a:t>
            </a:r>
          </a:p>
          <a:p>
            <a:pPr marL="514350" indent="-514350" algn="just">
              <a:buClrTx/>
              <a:buSzTx/>
              <a:buFont typeface="+mj-lt"/>
              <a:buAutoNum type="arabicPeriod"/>
            </a:pP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Les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Etats-Unis ont respecté la politique de la Porte ouverte à l’égard de la Chine. (F)</a:t>
            </a:r>
          </a:p>
          <a:p>
            <a:pPr marL="514350" indent="-514350" algn="just">
              <a:buClrTx/>
              <a:buSzTx/>
              <a:buFont typeface="+mj-lt"/>
              <a:buAutoNum type="arabicPeriod"/>
            </a:pP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Les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Chinois étaient indignés parce que les Allemands ont occupé Qingdao. (F)</a:t>
            </a:r>
          </a:p>
          <a:p>
            <a:pPr marL="514350" indent="-514350" algn="just">
              <a:buClrTx/>
              <a:buSzTx/>
              <a:buFont typeface="+mj-lt"/>
              <a:buAutoNum type="arabicPeriod"/>
            </a:pP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On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soupçonnait que le Japon </a:t>
            </a: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ait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suborné le gouvernement Duan Qirui sous forme d’un prêt en 1918. (V)</a:t>
            </a: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174740"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Perspective internationale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p>
          <a:p>
            <a:pPr algn="ctr"/>
            <a:r>
              <a:rPr kumimoji="1" lang="fr-FR" altLang="zh-CN" sz="3200" b="1" dirty="0">
                <a:solidFill>
                  <a:schemeClr val="tx1"/>
                </a:solidFill>
                <a:latin typeface="Times New Roman" panose="02020603050405020304" pitchFamily="18" charset="0"/>
                <a:cs typeface="Times New Roman" panose="02020603050405020304" pitchFamily="18" charset="0"/>
              </a:rPr>
              <a:t>                                                                 </a:t>
            </a:r>
            <a:endParaRPr kumimoji="1"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412750" y="1459865"/>
            <a:ext cx="11547475" cy="6178550"/>
          </a:xfrm>
          <a:prstGeom prst="rect">
            <a:avLst/>
          </a:prstGeom>
          <a:noFill/>
        </p:spPr>
        <p:txBody>
          <a:bodyPr wrap="square" rtlCol="0">
            <a:noAutofit/>
          </a:bodyPr>
          <a:lstStyle/>
          <a:p>
            <a:pPr algn="just">
              <a:buClrTx/>
              <a:buSzTx/>
              <a:buFontTx/>
            </a:pP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Lisez le texte </a:t>
            </a: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 Le </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mouvement du 4 Mai </a:t>
            </a: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1919 ». </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Dites les phrases suivantes sont vraies ou fausse et et justifiez votre réponse.</a:t>
            </a: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514350" indent="-514350" algn="just">
              <a:buClrTx/>
              <a:buSzTx/>
              <a:buFont typeface="+mj-lt"/>
              <a:buAutoNum type="arabicPeriod" startAt="5"/>
            </a:pPr>
            <a:r>
              <a:rPr lang="fr-FR" altLang="zh-CN" sz="28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Les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marchards étaient les premiers participants du mouvement 4 Mai, l’économie du pays a été ainsi paralysée. (F)</a:t>
            </a:r>
          </a:p>
          <a:p>
            <a:pPr marL="514350" indent="-514350" algn="just">
              <a:buClrTx/>
              <a:buSzTx/>
              <a:buFont typeface="+mj-lt"/>
              <a:buAutoNum type="arabicPeriod" startAt="5"/>
            </a:pP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Les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étudiants sont favorables aux traditions. (F)</a:t>
            </a:r>
          </a:p>
          <a:p>
            <a:pPr marL="514350" indent="-514350" algn="just">
              <a:buClrTx/>
              <a:buSzTx/>
              <a:buFont typeface="+mj-lt"/>
              <a:buAutoNum type="arabicPeriod" startAt="5"/>
            </a:pP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Le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gouvernement a fini par refuser de signer le Traité de Versaille. (V)</a:t>
            </a:r>
          </a:p>
          <a:p>
            <a:pPr marL="514350" indent="-514350" algn="just">
              <a:buClrTx/>
              <a:buSzTx/>
              <a:buFont typeface="+mj-lt"/>
              <a:buAutoNum type="arabicPeriod" startAt="5"/>
            </a:pP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Chen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Duxiu et Li Dazhao ont pris une position de plus en plus gauche après la fondation du PCC. (F)</a:t>
            </a:r>
          </a:p>
          <a:p>
            <a:pPr algn="just">
              <a:buClrTx/>
              <a:buSzTx/>
              <a:buFontTx/>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174740"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Perspective internationale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470631" y="1039862"/>
            <a:ext cx="11250737" cy="5589538"/>
          </a:xfrm>
          <a:prstGeom prst="rect">
            <a:avLst/>
          </a:prstGeom>
        </p:spPr>
      </p:pic>
      <p:sp>
        <p:nvSpPr>
          <p:cNvPr id="11" name="文本框 10"/>
          <p:cNvSpPr txBox="1"/>
          <p:nvPr/>
        </p:nvSpPr>
        <p:spPr>
          <a:xfrm>
            <a:off x="866775" y="1614170"/>
            <a:ext cx="10458450" cy="5015230"/>
          </a:xfrm>
          <a:prstGeom prst="rect">
            <a:avLst/>
          </a:prstGeom>
          <a:noFill/>
        </p:spPr>
        <p:txBody>
          <a:bodyPr wrap="square" rtlCol="0">
            <a:noAutofit/>
          </a:bodyPr>
          <a:lstStyle/>
          <a:p>
            <a:pPr algn="just">
              <a:buClrTx/>
              <a:buSzTx/>
              <a:buFontTx/>
            </a:pPr>
            <a:r>
              <a:rPr lang="fr-FR" altLang="zh-CN" sz="32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Travaillez en groupes pour accomplir la tâche </a:t>
            </a:r>
            <a:r>
              <a:rPr lang="fr-FR" altLang="zh-CN" sz="32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suivante.</a:t>
            </a:r>
            <a:endParaRPr lang="fr-FR" altLang="zh-CN" sz="32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marL="514350" indent="-514350" algn="just">
              <a:buSzTx/>
              <a:buFont typeface="+mj-lt"/>
              <a:buAutoNum type="arabicPeriod"/>
            </a:pPr>
            <a:r>
              <a:rPr lang="fr-FR" altLang="zh-CN" sz="28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Racontez</a:t>
            </a:r>
            <a:r>
              <a:rPr lang="fr-FR" altLang="zh-CN" sz="2800" b="1" dirty="0" smtClean="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l’histoire du 4 Mai 1919.</a:t>
            </a:r>
          </a:p>
          <a:p>
            <a:pPr marL="514350" indent="-514350" algn="just">
              <a:buSzTx/>
              <a:buFont typeface="+mj-lt"/>
              <a:buAutoNum type="arabicPeriod"/>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marL="514350" indent="-514350" algn="just">
              <a:buSzTx/>
              <a:buFont typeface="+mj-lt"/>
              <a:buAutoNum type="arabicPeriod"/>
            </a:pPr>
            <a:r>
              <a:rPr lang="fr-FR" altLang="zh-CN" sz="28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Expliquez</a:t>
            </a:r>
            <a:r>
              <a:rPr lang="fr-FR" altLang="zh-CN" sz="2800"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les mérites des précurseurs Chen Duxiu, Li Dazhao ou d’autres à l’appui, comment le mouvement du 4 Mai contribue à la diffusion du marxisme en Chine et à la fondation du PCC en 1921.</a:t>
            </a:r>
          </a:p>
          <a:p>
            <a:pPr marL="514350" indent="-514350" algn="just">
              <a:buSzTx/>
              <a:buFont typeface="+mj-lt"/>
              <a:buAutoNum type="arabicPeriod"/>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marL="514350" indent="-514350" algn="just">
              <a:buSzTx/>
              <a:buFont typeface="+mj-lt"/>
              <a:buAutoNum type="arabicPeriod"/>
            </a:pPr>
            <a:r>
              <a:rPr lang="fr-FR" altLang="zh-CN" sz="28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Discutez</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pourquoi on appelle le 4 Mai « les Lumières </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chinoises »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en faisant quelques recherches sur </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 les Lumières »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en Occident au 18</a:t>
            </a:r>
            <a:r>
              <a:rPr lang="fr-FR" altLang="zh-CN" sz="2800" baseline="30000" dirty="0">
                <a:uFillTx/>
                <a:latin typeface="Times New Roman" panose="02020603050405020304" pitchFamily="18" charset="0"/>
                <a:ea typeface="微软雅黑" panose="020B0503020204020204" charset="-122"/>
                <a:cs typeface="Times New Roman" panose="02020603050405020304" pitchFamily="18" charset="0"/>
                <a:sym typeface="+mn-ea"/>
              </a:rPr>
              <a:t>e </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siècle</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a:t>
            </a:r>
            <a:endParaRPr lang="en-GB" altLang="zh-CN" sz="28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3626484" y="229631"/>
            <a:ext cx="4939030" cy="1891665"/>
          </a:xfrm>
          <a:prstGeom prst="rect">
            <a:avLst/>
          </a:prstGeom>
          <a:noFill/>
        </p:spPr>
        <p:txBody>
          <a:bodyPr wrap="none" rtlCol="0">
            <a:spAutoFit/>
          </a:bodyPr>
          <a:lstStyle/>
          <a:p>
            <a:pPr algn="ctr">
              <a:lnSpc>
                <a:spcPct val="75000"/>
              </a:lnSpc>
            </a:pPr>
            <a:r>
              <a:rPr lang="fr-FR" altLang="en-GB" sz="5000" b="1" i="1" dirty="0">
                <a:solidFill>
                  <a:schemeClr val="tx1">
                    <a:lumMod val="50000"/>
                    <a:lumOff val="50000"/>
                  </a:schemeClr>
                </a:solidFill>
                <a:latin typeface="Calibri" panose="020F0502020204030204" charset="0"/>
                <a:cs typeface="Calibri" panose="020F0502020204030204" charset="0"/>
              </a:rPr>
              <a:t>Racontez</a:t>
            </a:r>
            <a:endParaRPr lang="en-GB" altLang="zh-CN" sz="5000" b="1" i="1" dirty="0">
              <a:solidFill>
                <a:schemeClr val="tx1">
                  <a:lumMod val="50000"/>
                  <a:lumOff val="50000"/>
                </a:schemeClr>
              </a:solidFill>
              <a:latin typeface="Calibri" panose="020F0502020204030204" charset="0"/>
              <a:cs typeface="Calibri" panose="020F0502020204030204" charset="0"/>
            </a:endParaRPr>
          </a:p>
          <a:p>
            <a:pPr algn="ctr">
              <a:lnSpc>
                <a:spcPct val="75000"/>
              </a:lnSpc>
            </a:pPr>
            <a:r>
              <a:rPr lang="fr-FR" altLang="en-GB" sz="5000" b="1" i="1" dirty="0">
                <a:solidFill>
                  <a:srgbClr val="C00000"/>
                </a:solidFill>
                <a:latin typeface="Calibri" panose="020F0502020204030204" charset="0"/>
                <a:cs typeface="Calibri" panose="020F0502020204030204" charset="0"/>
              </a:rPr>
              <a:t>l’histoire chinoise</a:t>
            </a:r>
            <a:endParaRPr lang="en-GB" altLang="zh-CN" sz="5000" b="1" i="1" dirty="0">
              <a:solidFill>
                <a:srgbClr val="C00000"/>
              </a:solidFill>
              <a:latin typeface="Calibri" panose="020F0502020204030204" charset="0"/>
              <a:cs typeface="Calibri" panose="020F0502020204030204" charset="0"/>
            </a:endParaRPr>
          </a:p>
          <a:p>
            <a:pPr algn="ctr">
              <a:lnSpc>
                <a:spcPct val="75000"/>
              </a:lnSpc>
            </a:pPr>
            <a:endParaRPr lang="en-GB" altLang="zh-CN" sz="5200" b="1" i="1" dirty="0">
              <a:solidFill>
                <a:schemeClr val="tx1">
                  <a:lumMod val="50000"/>
                  <a:lumOff val="50000"/>
                </a:schemeClr>
              </a:solidFill>
              <a:latin typeface="Calibri" panose="020F0502020204030204" charset="0"/>
              <a:cs typeface="Calibri" panose="020F0502020204030204" charset="0"/>
            </a:endParaRPr>
          </a:p>
        </p:txBody>
      </p:sp>
      <p:sp>
        <p:nvSpPr>
          <p:cNvPr id="6" name="动作按钮: 第一张 19">
            <a:hlinkClick r:id="rId3" action="ppaction://hlinksldjump" highlightClick="1"/>
          </p:cNvPr>
          <p:cNvSpPr/>
          <p:nvPr/>
        </p:nvSpPr>
        <p:spPr>
          <a:xfrm>
            <a:off x="11759380" y="6464595"/>
            <a:ext cx="344233" cy="310541"/>
          </a:xfrm>
          <a:prstGeom prst="actionButtonHome">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duotone>
              <a:schemeClr val="accent4">
                <a:shade val="45000"/>
                <a:satMod val="135000"/>
              </a:schemeClr>
              <a:prstClr val="white"/>
            </a:duotone>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6247525" y="700744"/>
            <a:ext cx="3669858" cy="3669858"/>
          </a:xfrm>
          <a:prstGeom prst="rect">
            <a:avLst/>
          </a:prstGeom>
          <a:effectLst>
            <a:outerShdw blurRad="50800" dist="38100" dir="2700000" algn="tl" rotWithShape="0">
              <a:prstClr val="black">
                <a:alpha val="40000"/>
              </a:prstClr>
            </a:outerShdw>
          </a:effectLst>
        </p:spPr>
      </p:pic>
      <p:sp>
        <p:nvSpPr>
          <p:cNvPr id="7" name="矩形 6"/>
          <p:cNvSpPr/>
          <p:nvPr/>
        </p:nvSpPr>
        <p:spPr>
          <a:xfrm>
            <a:off x="6355889" y="1780350"/>
            <a:ext cx="3453130" cy="1038860"/>
          </a:xfrm>
          <a:prstGeom prst="rect">
            <a:avLst/>
          </a:prstGeom>
        </p:spPr>
        <p:txBody>
          <a:bodyPr wrap="none">
            <a:spAutoFit/>
          </a:bodyPr>
          <a:lstStyle/>
          <a:p>
            <a:pPr algn="ctr">
              <a:lnSpc>
                <a:spcPct val="70000"/>
              </a:lnSpc>
            </a:pPr>
            <a:r>
              <a:rPr lang="fr-FR" altLang="en-GB" sz="8800" b="1" i="1" dirty="0">
                <a:solidFill>
                  <a:srgbClr val="C00000"/>
                </a:solidFill>
                <a:latin typeface="Calibri" panose="020F0502020204030204" charset="0"/>
                <a:cs typeface="Calibri" panose="020F0502020204030204" charset="0"/>
              </a:rPr>
              <a:t>Merci !</a:t>
            </a:r>
            <a:endParaRPr lang="fr-FR" altLang="en-GB" sz="8800" b="1" i="1" dirty="0">
              <a:latin typeface="Calibri" panose="020F0502020204030204" charset="0"/>
              <a:cs typeface="Calibri" panose="020F050202020403020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3238500" y="1018540"/>
            <a:ext cx="6221095" cy="645160"/>
          </a:xfrm>
          <a:prstGeom prst="rect">
            <a:avLst/>
          </a:prstGeom>
          <a:noFill/>
        </p:spPr>
        <p:txBody>
          <a:bodyPr wrap="square" rtlCol="0">
            <a:spAutoFit/>
          </a:bodyPr>
          <a:lstStyle/>
          <a:p>
            <a:pPr algn="just"/>
            <a:r>
              <a:rPr lang="fr-FR" altLang="fr-FR" sz="3600" dirty="0">
                <a:latin typeface="Times New Roman" panose="02020603050405020304" pitchFamily="18" charset="0"/>
                <a:ea typeface="微软雅黑" panose="020B0503020204020204" charset="-122"/>
                <a:cs typeface="Times New Roman" panose="02020603050405020304" pitchFamily="18" charset="0"/>
              </a:rPr>
              <a:t>      </a:t>
            </a:r>
            <a:r>
              <a:rPr lang="fr-FR" altLang="fr-FR" sz="3600" dirty="0">
                <a:solidFill>
                  <a:srgbClr val="FFC000"/>
                </a:solidFill>
                <a:latin typeface="Times New Roman" panose="02020603050405020304" pitchFamily="18" charset="0"/>
                <a:ea typeface="微软雅黑" panose="020B0503020204020204" charset="-122"/>
                <a:cs typeface="Times New Roman" panose="02020603050405020304" pitchFamily="18" charset="0"/>
              </a:rPr>
              <a:t> </a:t>
            </a:r>
            <a:r>
              <a:rPr lang="fr-FR" altLang="fr-FR" sz="3600" b="1" dirty="0" smtClean="0">
                <a:solidFill>
                  <a:srgbClr val="FFC000"/>
                </a:solidFill>
                <a:latin typeface="Times New Roman" panose="02020603050405020304" pitchFamily="18" charset="0"/>
                <a:ea typeface="微软雅黑" panose="020B0503020204020204" charset="-122"/>
                <a:cs typeface="Times New Roman" panose="02020603050405020304" pitchFamily="18" charset="0"/>
              </a:rPr>
              <a:t>L’origine </a:t>
            </a:r>
            <a:r>
              <a:rPr lang="fr-FR" altLang="fr-FR" sz="36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du texte</a:t>
            </a:r>
          </a:p>
        </p:txBody>
      </p:sp>
      <p:pic>
        <p:nvPicPr>
          <p:cNvPr id="2" name="图片 1"/>
          <p:cNvPicPr>
            <a:picLocks noChangeAspect="1"/>
          </p:cNvPicPr>
          <p:nvPr/>
        </p:nvPicPr>
        <p:blipFill>
          <a:blip r:embed="rId3"/>
          <a:stretch>
            <a:fillRect/>
          </a:stretch>
        </p:blipFill>
        <p:spPr>
          <a:xfrm>
            <a:off x="412750" y="467360"/>
            <a:ext cx="3194050" cy="705485"/>
          </a:xfrm>
          <a:prstGeom prst="rect">
            <a:avLst/>
          </a:prstGeom>
        </p:spPr>
      </p:pic>
      <p:sp>
        <p:nvSpPr>
          <p:cNvPr id="6" name="文本框 5"/>
          <p:cNvSpPr txBox="1"/>
          <p:nvPr/>
        </p:nvSpPr>
        <p:spPr>
          <a:xfrm>
            <a:off x="535266" y="467324"/>
            <a:ext cx="307149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Introduction</a:t>
            </a:r>
          </a:p>
        </p:txBody>
      </p:sp>
      <p:sp>
        <p:nvSpPr>
          <p:cNvPr id="115" name="文本框 114"/>
          <p:cNvSpPr txBox="1"/>
          <p:nvPr>
            <p:custDataLst>
              <p:tags r:id="rId1"/>
            </p:custDataLst>
          </p:nvPr>
        </p:nvSpPr>
        <p:spPr>
          <a:xfrm>
            <a:off x="1123315" y="1925691"/>
            <a:ext cx="9918065" cy="383857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Le 30 avril 2019, une réunion pour commémorer le </a:t>
            </a:r>
            <a:r>
              <a:rPr lang="fr-FR"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100</a:t>
            </a:r>
            <a:r>
              <a:rPr lang="fr-FR" altLang="zh-CN" sz="2800" baseline="30000" dirty="0">
                <a:solidFill>
                  <a:srgbClr val="C00000"/>
                </a:solidFill>
                <a:uFillTx/>
                <a:latin typeface="Times New Roman" panose="02020603050405020304" pitchFamily="18" charset="0"/>
                <a:ea typeface="微软雅黑" panose="020B0503020204020204" charset="-122"/>
                <a:cs typeface="Times New Roman" panose="02020603050405020304" pitchFamily="18" charset="0"/>
                <a:sym typeface="+mn-ea"/>
              </a:rPr>
              <a:t>e</a:t>
            </a:r>
            <a:r>
              <a:rPr lang="zh-CN" altLang="en-US" sz="2800" baseline="30000" dirty="0">
                <a:solidFill>
                  <a:srgbClr val="C00000"/>
                </a:solidFill>
                <a:uFillTx/>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anniversaire du </a:t>
            </a:r>
            <a:r>
              <a:rPr lang="en-US" altLang="zh-CN"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m</a:t>
            </a:r>
            <a:r>
              <a:rPr lang="zh-CN" altLang="en-US"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ouvement </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du 4 </a:t>
            </a:r>
            <a:r>
              <a:rPr lang="fr-FR"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M</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ai </a:t>
            </a:r>
            <a:r>
              <a:rPr lang="zh-CN" altLang="en-US"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s</a:t>
            </a:r>
            <a:r>
              <a:rPr lang="fr-CA" altLang="zh-CN"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est </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tenue dans le Grand Palais du Peuple. Xi Jinping, a prononcé un discours important. Dans son discours,</a:t>
            </a:r>
            <a:r>
              <a:rPr lang="en-US"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Xi Jinping a </a:t>
            </a:r>
            <a:r>
              <a:rPr lang="fr-FR"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mis en valeur</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le noble patriotisme et </a:t>
            </a:r>
            <a:r>
              <a:rPr lang="zh-CN" altLang="en-US"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l</a:t>
            </a:r>
            <a:r>
              <a:rPr lang="fr-CA" altLang="zh-CN"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esprit </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révolutionnaire des pionniers du 4 </a:t>
            </a:r>
            <a:r>
              <a:rPr lang="fr-FR"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M</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ai, a fait </a:t>
            </a:r>
            <a:r>
              <a:rPr lang="zh-CN" altLang="en-US"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l</a:t>
            </a:r>
            <a:r>
              <a:rPr lang="fr-CA" altLang="zh-CN"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é</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loge de </a:t>
            </a:r>
            <a:r>
              <a:rPr lang="zh-CN" altLang="en-US"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l</a:t>
            </a:r>
            <a:r>
              <a:rPr lang="fr-CA" altLang="zh-CN"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importance </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historique du mouvement du 4 </a:t>
            </a:r>
            <a:r>
              <a:rPr lang="fr-FR"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M</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ai et a clairement mis en avant les exigences importantes pour faire </a:t>
            </a:r>
            <a:r>
              <a:rPr lang="fr-FR"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rayonner</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l</a:t>
            </a:r>
            <a:r>
              <a:rPr lang="fr-CA" altLang="zh-CN"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28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esprit </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du 4 </a:t>
            </a:r>
            <a:r>
              <a:rPr lang="fr-FR"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M</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ai dans l</a:t>
            </a:r>
            <a:r>
              <a:rPr lang="en-US"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nouvelle ère. Cet article est un extrait de </a:t>
            </a:r>
            <a:r>
              <a:rPr lang="en-US"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ce</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discours.</a:t>
            </a:r>
            <a:endParaRPr lang="zh-CN" altLang="en-US"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32130" y="1173480"/>
            <a:ext cx="8808085" cy="49022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Lisez le texte et répondez aux questions suivantes.</a:t>
            </a:r>
            <a:endParaRPr lang="fr-FR" sz="2800" dirty="0">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448310" y="1758315"/>
            <a:ext cx="11438890" cy="465111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l">
              <a:buFont typeface="+mj-lt"/>
              <a:buAutoNum type="arabicPeriod"/>
            </a:pPr>
            <a:r>
              <a:rPr lang="fr-FR" altLang="zh-CN" sz="2800" dirty="0" smtClean="0">
                <a:solidFill>
                  <a:schemeClr val="tx1"/>
                </a:solidFill>
                <a:latin typeface="Times New Roman" panose="02020603050405020304" pitchFamily="18" charset="0"/>
                <a:cs typeface="Times New Roman" panose="02020603050405020304" pitchFamily="18" charset="0"/>
              </a:rPr>
              <a:t>Qu’est-ce </a:t>
            </a:r>
            <a:r>
              <a:rPr lang="fr-FR" altLang="zh-CN" sz="2800" dirty="0">
                <a:solidFill>
                  <a:schemeClr val="tx1"/>
                </a:solidFill>
                <a:latin typeface="Times New Roman" panose="02020603050405020304" pitchFamily="18" charset="0"/>
                <a:cs typeface="Times New Roman" panose="02020603050405020304" pitchFamily="18" charset="0"/>
              </a:rPr>
              <a:t>que les jeunes chinois doivent faire pour faire rayonner l’esprit du 4 Mai ?</a:t>
            </a:r>
          </a:p>
          <a:p>
            <a:pPr marL="514350" indent="-514350" algn="l">
              <a:buFont typeface="+mj-lt"/>
              <a:buAutoNum type="arabicPeriod"/>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l">
              <a:buFont typeface="+mj-lt"/>
              <a:buAutoNum type="arabicPeriod"/>
            </a:pPr>
            <a:r>
              <a:rPr lang="fr-FR" altLang="zh-CN" sz="2800" dirty="0" smtClean="0">
                <a:solidFill>
                  <a:schemeClr val="tx1"/>
                </a:solidFill>
                <a:latin typeface="Times New Roman" panose="02020603050405020304" pitchFamily="18" charset="0"/>
                <a:cs typeface="Times New Roman" panose="02020603050405020304" pitchFamily="18" charset="0"/>
              </a:rPr>
              <a:t>Quelle </a:t>
            </a:r>
            <a:r>
              <a:rPr lang="fr-FR" altLang="zh-CN" sz="2800" dirty="0">
                <a:solidFill>
                  <a:schemeClr val="tx1"/>
                </a:solidFill>
                <a:latin typeface="Times New Roman" panose="02020603050405020304" pitchFamily="18" charset="0"/>
                <a:cs typeface="Times New Roman" panose="02020603050405020304" pitchFamily="18" charset="0"/>
              </a:rPr>
              <a:t>est </a:t>
            </a:r>
            <a:r>
              <a:rPr lang="fr-FR" altLang="zh-CN" sz="2800" dirty="0">
                <a:solidFill>
                  <a:schemeClr val="tx1"/>
                </a:solidFill>
                <a:latin typeface="Times New Roman" panose="02020603050405020304" pitchFamily="18" charset="0"/>
                <a:cs typeface="Times New Roman" panose="02020603050405020304" pitchFamily="18" charset="0"/>
                <a:sym typeface="+mn-ea"/>
              </a:rPr>
              <a:t>la mission de </a:t>
            </a:r>
            <a:r>
              <a:rPr lang="fr-FR" altLang="zh-CN" sz="2800" dirty="0">
                <a:solidFill>
                  <a:schemeClr val="tx1"/>
                </a:solidFill>
                <a:latin typeface="Times New Roman" panose="02020603050405020304" pitchFamily="18" charset="0"/>
                <a:cs typeface="Times New Roman" panose="02020603050405020304" pitchFamily="18" charset="0"/>
              </a:rPr>
              <a:t>la jeunesse chinoise d</a:t>
            </a:r>
            <a:r>
              <a:rPr lang="fr-FR" altLang="zh-CN" sz="2800" dirty="0">
                <a:solidFill>
                  <a:schemeClr val="tx1"/>
                </a:solidFill>
                <a:latin typeface="Times New Roman" panose="02020603050405020304" pitchFamily="18" charset="0"/>
                <a:cs typeface="Times New Roman" panose="02020603050405020304" pitchFamily="18" charset="0"/>
                <a:sym typeface="+mn-ea"/>
              </a:rPr>
              <a:t>ans la nouvelle </a:t>
            </a:r>
            <a:r>
              <a:rPr lang="fr-FR" altLang="zh-CN" sz="2800" dirty="0" smtClean="0">
                <a:solidFill>
                  <a:schemeClr val="tx1"/>
                </a:solidFill>
                <a:latin typeface="Times New Roman" panose="02020603050405020304" pitchFamily="18" charset="0"/>
                <a:cs typeface="Times New Roman" panose="02020603050405020304" pitchFamily="18" charset="0"/>
                <a:sym typeface="+mn-ea"/>
              </a:rPr>
              <a:t>ère </a:t>
            </a:r>
            <a:r>
              <a:rPr lang="fr-FR" altLang="zh-CN" sz="2800" dirty="0" smtClean="0">
                <a:solidFill>
                  <a:schemeClr val="tx1"/>
                </a:solidFill>
                <a:latin typeface="Times New Roman" panose="02020603050405020304" pitchFamily="18" charset="0"/>
                <a:cs typeface="Times New Roman" panose="02020603050405020304" pitchFamily="18" charset="0"/>
              </a:rPr>
              <a:t>?</a:t>
            </a:r>
          </a:p>
          <a:p>
            <a:pPr marL="514350" indent="-514350" algn="l">
              <a:buFont typeface="+mj-lt"/>
              <a:buAutoNum type="arabicPeriod"/>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l">
              <a:buFont typeface="+mj-lt"/>
              <a:buAutoNum type="arabicPeriod"/>
            </a:pPr>
            <a:r>
              <a:rPr lang="fr-FR" altLang="zh-CN" sz="2800" dirty="0" smtClean="0">
                <a:solidFill>
                  <a:schemeClr val="tx1"/>
                </a:solidFill>
                <a:latin typeface="Times New Roman" panose="02020603050405020304" pitchFamily="18" charset="0"/>
                <a:cs typeface="Times New Roman" panose="02020603050405020304" pitchFamily="18" charset="0"/>
              </a:rPr>
              <a:t>Pourquoi </a:t>
            </a:r>
            <a:r>
              <a:rPr lang="fr-FR" altLang="zh-CN" sz="2800" dirty="0">
                <a:solidFill>
                  <a:schemeClr val="tx1"/>
                </a:solidFill>
                <a:latin typeface="Times New Roman" panose="02020603050405020304" pitchFamily="18" charset="0"/>
                <a:cs typeface="Times New Roman" panose="02020603050405020304" pitchFamily="18" charset="0"/>
              </a:rPr>
              <a:t>dit-on que les jeunes chinois de la nouvelle ère se trouvent à la meilleure période du développement de la nation chinoise ?</a:t>
            </a:r>
          </a:p>
          <a:p>
            <a:pPr marL="514350" indent="-514350" algn="l">
              <a:buFont typeface="+mj-lt"/>
              <a:buAutoNum type="arabicPeriod"/>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l">
              <a:buFont typeface="+mj-lt"/>
              <a:buAutoNum type="arabicPeriod"/>
            </a:pPr>
            <a:r>
              <a:rPr lang="fr-FR" altLang="zh-CN" sz="2800" dirty="0" smtClean="0">
                <a:solidFill>
                  <a:schemeClr val="tx1"/>
                </a:solidFill>
                <a:latin typeface="Times New Roman" panose="02020603050405020304" pitchFamily="18" charset="0"/>
                <a:cs typeface="Times New Roman" panose="02020603050405020304" pitchFamily="18" charset="0"/>
              </a:rPr>
              <a:t>Comment </a:t>
            </a:r>
            <a:r>
              <a:rPr lang="fr-FR" altLang="zh-CN" sz="2800" dirty="0">
                <a:solidFill>
                  <a:schemeClr val="tx1"/>
                </a:solidFill>
                <a:latin typeface="Times New Roman" panose="02020603050405020304" pitchFamily="18" charset="0"/>
                <a:cs typeface="Times New Roman" panose="02020603050405020304" pitchFamily="18" charset="0"/>
              </a:rPr>
              <a:t>comprenez-vous « Si l’on est déterminé à devenir un sage, on le sera ; et si l’on se décide à devenir un homme vertueux, on le deviendra. » ?</a:t>
            </a:r>
          </a:p>
          <a:p>
            <a:pPr algn="l"/>
            <a:endParaRPr lang="fr-FR" altLang="zh-CN"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32130" y="1173480"/>
            <a:ext cx="8808085" cy="49022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Lisez le texte et répondez aux questions suivantes.</a:t>
            </a:r>
            <a:endParaRPr lang="fr-FR" sz="2800" dirty="0">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448310" y="1664335"/>
            <a:ext cx="11438890" cy="5599107"/>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l">
              <a:buFont typeface="+mj-lt"/>
              <a:buAutoNum type="arabicPeriod" startAt="5"/>
            </a:pPr>
            <a:r>
              <a:rPr lang="fr-FR" altLang="zh-CN" sz="2800" dirty="0" smtClean="0">
                <a:solidFill>
                  <a:schemeClr val="tx1"/>
                </a:solidFill>
                <a:latin typeface="Times New Roman" panose="02020603050405020304" pitchFamily="18" charset="0"/>
                <a:cs typeface="Times New Roman" panose="02020603050405020304" pitchFamily="18" charset="0"/>
              </a:rPr>
              <a:t>En </a:t>
            </a:r>
            <a:r>
              <a:rPr lang="fr-FR" altLang="zh-CN" sz="2800" dirty="0">
                <a:solidFill>
                  <a:schemeClr val="tx1"/>
                </a:solidFill>
                <a:latin typeface="Times New Roman" panose="02020603050405020304" pitchFamily="18" charset="0"/>
                <a:cs typeface="Times New Roman" panose="02020603050405020304" pitchFamily="18" charset="0"/>
              </a:rPr>
              <a:t>quoi consiste le patriotisme dans la Chine contemporaine ?</a:t>
            </a:r>
          </a:p>
          <a:p>
            <a:pPr marL="514350" indent="-514350" algn="l">
              <a:buFont typeface="+mj-lt"/>
              <a:buAutoNum type="arabicPeriod" startAt="5"/>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l">
              <a:buFont typeface="+mj-lt"/>
              <a:buAutoNum type="arabicPeriod" startAt="5"/>
            </a:pPr>
            <a:r>
              <a:rPr lang="fr-FR" altLang="zh-CN" sz="2800" dirty="0" smtClean="0">
                <a:solidFill>
                  <a:schemeClr val="tx1"/>
                </a:solidFill>
                <a:latin typeface="Times New Roman" panose="02020603050405020304" pitchFamily="18" charset="0"/>
                <a:cs typeface="Times New Roman" panose="02020603050405020304" pitchFamily="18" charset="0"/>
              </a:rPr>
              <a:t>Quel </a:t>
            </a:r>
            <a:r>
              <a:rPr lang="fr-FR" altLang="zh-CN" sz="2800" dirty="0">
                <a:solidFill>
                  <a:schemeClr val="tx1"/>
                </a:solidFill>
                <a:latin typeface="Times New Roman" panose="02020603050405020304" pitchFamily="18" charset="0"/>
                <a:cs typeface="Times New Roman" panose="02020603050405020304" pitchFamily="18" charset="0"/>
              </a:rPr>
              <a:t>est l’appel </a:t>
            </a:r>
            <a:r>
              <a:rPr lang="fr-FR" altLang="zh-CN" sz="2800" dirty="0" smtClean="0">
                <a:solidFill>
                  <a:schemeClr val="tx1"/>
                </a:solidFill>
                <a:latin typeface="Times New Roman" panose="02020603050405020304" pitchFamily="18" charset="0"/>
                <a:cs typeface="Times New Roman" panose="02020603050405020304" pitchFamily="18" charset="0"/>
              </a:rPr>
              <a:t>de notre </a:t>
            </a:r>
            <a:r>
              <a:rPr lang="fr-FR" altLang="zh-CN" sz="2800" dirty="0">
                <a:solidFill>
                  <a:schemeClr val="tx1"/>
                </a:solidFill>
                <a:latin typeface="Times New Roman" panose="02020603050405020304" pitchFamily="18" charset="0"/>
                <a:cs typeface="Times New Roman" panose="02020603050405020304" pitchFamily="18" charset="0"/>
              </a:rPr>
              <a:t>époque à l’adresse des jeunes chinois ?</a:t>
            </a:r>
          </a:p>
          <a:p>
            <a:pPr marL="514350" indent="-514350" algn="l">
              <a:buFont typeface="+mj-lt"/>
              <a:buAutoNum type="arabicPeriod" startAt="5"/>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l">
              <a:buFont typeface="+mj-lt"/>
              <a:buAutoNum type="arabicPeriod" startAt="5"/>
            </a:pPr>
            <a:r>
              <a:rPr lang="fr-FR" altLang="zh-CN" sz="2800" dirty="0" smtClean="0">
                <a:solidFill>
                  <a:schemeClr val="tx1"/>
                </a:solidFill>
                <a:latin typeface="Times New Roman" panose="02020603050405020304" pitchFamily="18" charset="0"/>
                <a:cs typeface="Times New Roman" panose="02020603050405020304" pitchFamily="18" charset="0"/>
              </a:rPr>
              <a:t>D’après le texte, quel esprit faut-il pour faire face </a:t>
            </a:r>
            <a:r>
              <a:rPr lang="fr-FR" altLang="zh-CN" sz="2800" dirty="0">
                <a:solidFill>
                  <a:schemeClr val="tx1"/>
                </a:solidFill>
                <a:latin typeface="Times New Roman" panose="02020603050405020304" pitchFamily="18" charset="0"/>
                <a:cs typeface="Times New Roman" panose="02020603050405020304" pitchFamily="18" charset="0"/>
              </a:rPr>
              <a:t>aux difficultés et même aux </a:t>
            </a:r>
            <a:r>
              <a:rPr lang="fr-FR" altLang="zh-CN" sz="2800" dirty="0" smtClean="0">
                <a:solidFill>
                  <a:schemeClr val="tx1"/>
                </a:solidFill>
                <a:latin typeface="Times New Roman" panose="02020603050405020304" pitchFamily="18" charset="0"/>
                <a:cs typeface="Times New Roman" panose="02020603050405020304" pitchFamily="18" charset="0"/>
              </a:rPr>
              <a:t>dangers </a:t>
            </a:r>
            <a:r>
              <a:rPr lang="fr-FR" altLang="zh-CN" sz="2800" dirty="0">
                <a:solidFill>
                  <a:schemeClr val="tx1"/>
                </a:solidFill>
                <a:latin typeface="Times New Roman" panose="02020603050405020304" pitchFamily="18" charset="0"/>
                <a:cs typeface="Times New Roman" panose="02020603050405020304" pitchFamily="18" charset="0"/>
              </a:rPr>
              <a:t>?</a:t>
            </a:r>
          </a:p>
          <a:p>
            <a:pPr marL="514350" indent="-514350" algn="l">
              <a:buFont typeface="+mj-lt"/>
              <a:buAutoNum type="arabicPeriod" startAt="5"/>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l">
              <a:buFont typeface="+mj-lt"/>
              <a:buAutoNum type="arabicPeriod" startAt="5"/>
            </a:pPr>
            <a:r>
              <a:rPr lang="fr-FR" altLang="zh-CN" sz="2800" dirty="0" smtClean="0">
                <a:solidFill>
                  <a:schemeClr val="tx1"/>
                </a:solidFill>
                <a:latin typeface="Times New Roman" panose="02020603050405020304" pitchFamily="18" charset="0"/>
                <a:cs typeface="Times New Roman" panose="02020603050405020304" pitchFamily="18" charset="0"/>
              </a:rPr>
              <a:t>«</a:t>
            </a:r>
            <a:r>
              <a:rPr lang="fr-FR" altLang="zh-CN" sz="2800" dirty="0">
                <a:solidFill>
                  <a:schemeClr val="tx1"/>
                </a:solidFill>
                <a:latin typeface="Times New Roman" panose="02020603050405020304" pitchFamily="18" charset="0"/>
                <a:cs typeface="Times New Roman" panose="02020603050405020304" pitchFamily="18" charset="0"/>
              </a:rPr>
              <a:t> Ayant perdu son temps à des riens lors de la jeunesse, un vieillard aux cheveux blancs ne peut que s’en mordre les doigts dans la mélancolie. » Qu’est-ce que cette </a:t>
            </a:r>
            <a:r>
              <a:rPr lang="fr-FR" altLang="zh-CN" sz="2800" dirty="0" smtClean="0">
                <a:solidFill>
                  <a:schemeClr val="tx1"/>
                </a:solidFill>
                <a:latin typeface="Times New Roman" panose="02020603050405020304" pitchFamily="18" charset="0"/>
                <a:cs typeface="Times New Roman" panose="02020603050405020304" pitchFamily="18" charset="0"/>
              </a:rPr>
              <a:t>citation </a:t>
            </a:r>
            <a:r>
              <a:rPr lang="fr-FR" altLang="zh-CN" sz="2800" dirty="0">
                <a:solidFill>
                  <a:schemeClr val="tx1"/>
                </a:solidFill>
                <a:latin typeface="Times New Roman" panose="02020603050405020304" pitchFamily="18" charset="0"/>
                <a:cs typeface="Times New Roman" panose="02020603050405020304" pitchFamily="18" charset="0"/>
              </a:rPr>
              <a:t>nous révèle ?</a:t>
            </a:r>
          </a:p>
          <a:p>
            <a:pPr marL="514350" indent="-514350" algn="l">
              <a:buFont typeface="+mj-lt"/>
              <a:buAutoNum type="arabicPeriod" startAt="5"/>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l">
              <a:buFont typeface="+mj-lt"/>
              <a:buAutoNum type="arabicPeriod" startAt="5"/>
            </a:pPr>
            <a:r>
              <a:rPr lang="fr-FR" altLang="zh-CN" sz="2800" dirty="0" smtClean="0">
                <a:solidFill>
                  <a:schemeClr val="tx1"/>
                </a:solidFill>
                <a:latin typeface="Times New Roman" panose="02020603050405020304" pitchFamily="18" charset="0"/>
                <a:cs typeface="Times New Roman" panose="02020603050405020304" pitchFamily="18" charset="0"/>
              </a:rPr>
              <a:t>Face </a:t>
            </a:r>
            <a:r>
              <a:rPr lang="fr-FR" altLang="zh-CN" sz="2800" dirty="0">
                <a:solidFill>
                  <a:schemeClr val="tx1"/>
                </a:solidFill>
                <a:latin typeface="Times New Roman" panose="02020603050405020304" pitchFamily="18" charset="0"/>
                <a:cs typeface="Times New Roman" panose="02020603050405020304" pitchFamily="18" charset="0"/>
              </a:rPr>
              <a:t>aux tentations extérieures, que faut-il faire ?</a:t>
            </a:r>
          </a:p>
          <a:p>
            <a:pPr algn="l"/>
            <a:endParaRPr lang="fr-FR" altLang="zh-CN"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a:t>
            </a:r>
            <a:r>
              <a:rPr lang="fr-FR" altLang="zh-CN" sz="3600" b="1" dirty="0" smtClean="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possibles</a:t>
            </a:r>
            <a:endPar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198120" y="1430020"/>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just">
              <a:buFont typeface="+mj-lt"/>
              <a:buAutoNum type="arabicPeriod"/>
            </a:pPr>
            <a:r>
              <a:rPr lang="fr-FR" altLang="zh-CN" sz="2800" dirty="0" smtClean="0">
                <a:solidFill>
                  <a:schemeClr val="tx1"/>
                </a:solidFill>
                <a:latin typeface="Times New Roman" panose="02020603050405020304" pitchFamily="18" charset="0"/>
                <a:cs typeface="Times New Roman" panose="02020603050405020304" pitchFamily="18" charset="0"/>
              </a:rPr>
              <a:t>Avoir </a:t>
            </a:r>
            <a:r>
              <a:rPr lang="fr-FR" altLang="zh-CN" sz="2800" dirty="0">
                <a:solidFill>
                  <a:schemeClr val="tx1"/>
                </a:solidFill>
                <a:latin typeface="Times New Roman" panose="02020603050405020304" pitchFamily="18" charset="0"/>
                <a:cs typeface="Times New Roman" panose="02020603050405020304" pitchFamily="18" charset="0"/>
              </a:rPr>
              <a:t>un noble </a:t>
            </a:r>
            <a:r>
              <a:rPr lang="fr-FR" altLang="zh-CN" sz="2800" dirty="0" smtClean="0">
                <a:solidFill>
                  <a:schemeClr val="tx1"/>
                </a:solidFill>
                <a:latin typeface="Times New Roman" panose="02020603050405020304" pitchFamily="18" charset="0"/>
                <a:cs typeface="Times New Roman" panose="02020603050405020304" pitchFamily="18" charset="0"/>
              </a:rPr>
              <a:t>idéal ; </a:t>
            </a:r>
            <a:r>
              <a:rPr lang="fr-FR" altLang="zh-CN" sz="2800" dirty="0">
                <a:solidFill>
                  <a:schemeClr val="tx1"/>
                </a:solidFill>
                <a:latin typeface="Times New Roman" panose="02020603050405020304" pitchFamily="18" charset="0"/>
                <a:cs typeface="Times New Roman" panose="02020603050405020304" pitchFamily="18" charset="0"/>
              </a:rPr>
              <a:t>aimer notre grande </a:t>
            </a:r>
            <a:r>
              <a:rPr lang="fr-FR" altLang="zh-CN" sz="2800" dirty="0" smtClean="0">
                <a:solidFill>
                  <a:schemeClr val="tx1"/>
                </a:solidFill>
                <a:latin typeface="Times New Roman" panose="02020603050405020304" pitchFamily="18" charset="0"/>
                <a:cs typeface="Times New Roman" panose="02020603050405020304" pitchFamily="18" charset="0"/>
              </a:rPr>
              <a:t>patrie ; endosser </a:t>
            </a:r>
            <a:r>
              <a:rPr lang="fr-FR" altLang="zh-CN" sz="2800" dirty="0">
                <a:solidFill>
                  <a:schemeClr val="tx1"/>
                </a:solidFill>
                <a:latin typeface="Times New Roman" panose="02020603050405020304" pitchFamily="18" charset="0"/>
                <a:cs typeface="Times New Roman" panose="02020603050405020304" pitchFamily="18" charset="0"/>
              </a:rPr>
              <a:t>la responsabilité </a:t>
            </a:r>
            <a:r>
              <a:rPr lang="fr-FR" altLang="zh-CN" sz="2800" dirty="0" smtClean="0">
                <a:solidFill>
                  <a:schemeClr val="tx1"/>
                </a:solidFill>
                <a:latin typeface="Times New Roman" panose="02020603050405020304" pitchFamily="18" charset="0"/>
                <a:cs typeface="Times New Roman" panose="02020603050405020304" pitchFamily="18" charset="0"/>
              </a:rPr>
              <a:t>de  </a:t>
            </a:r>
            <a:r>
              <a:rPr lang="fr-FR" altLang="zh-CN" sz="2800" dirty="0">
                <a:solidFill>
                  <a:schemeClr val="tx1"/>
                </a:solidFill>
                <a:latin typeface="Times New Roman" panose="02020603050405020304" pitchFamily="18" charset="0"/>
                <a:cs typeface="Times New Roman" panose="02020603050405020304" pitchFamily="18" charset="0"/>
              </a:rPr>
              <a:t>notre </a:t>
            </a:r>
            <a:r>
              <a:rPr lang="fr-FR" altLang="zh-CN" sz="2800" dirty="0" smtClean="0">
                <a:solidFill>
                  <a:schemeClr val="tx1"/>
                </a:solidFill>
                <a:latin typeface="Times New Roman" panose="02020603050405020304" pitchFamily="18" charset="0"/>
                <a:cs typeface="Times New Roman" panose="02020603050405020304" pitchFamily="18" charset="0"/>
              </a:rPr>
              <a:t>époque ; oser </a:t>
            </a:r>
            <a:r>
              <a:rPr lang="fr-FR" altLang="zh-CN" sz="2800" dirty="0">
                <a:solidFill>
                  <a:schemeClr val="tx1"/>
                </a:solidFill>
                <a:latin typeface="Times New Roman" panose="02020603050405020304" pitchFamily="18" charset="0"/>
                <a:cs typeface="Times New Roman" panose="02020603050405020304" pitchFamily="18" charset="0"/>
              </a:rPr>
              <a:t>travailler </a:t>
            </a:r>
            <a:r>
              <a:rPr lang="fr-FR" altLang="zh-CN" sz="2800" dirty="0" smtClean="0">
                <a:solidFill>
                  <a:schemeClr val="tx1"/>
                </a:solidFill>
                <a:latin typeface="Times New Roman" panose="02020603050405020304" pitchFamily="18" charset="0"/>
                <a:cs typeface="Times New Roman" panose="02020603050405020304" pitchFamily="18" charset="0"/>
              </a:rPr>
              <a:t>dur ; travailler </a:t>
            </a:r>
            <a:r>
              <a:rPr lang="fr-FR" altLang="zh-CN" sz="2800" dirty="0">
                <a:solidFill>
                  <a:schemeClr val="tx1"/>
                </a:solidFill>
                <a:latin typeface="Times New Roman" panose="02020603050405020304" pitchFamily="18" charset="0"/>
                <a:cs typeface="Times New Roman" panose="02020603050405020304" pitchFamily="18" charset="0"/>
              </a:rPr>
              <a:t>dur </a:t>
            </a:r>
            <a:r>
              <a:rPr lang="fr-FR" altLang="zh-CN" sz="2800" dirty="0" smtClean="0">
                <a:solidFill>
                  <a:schemeClr val="tx1"/>
                </a:solidFill>
                <a:latin typeface="Times New Roman" panose="02020603050405020304" pitchFamily="18" charset="0"/>
                <a:cs typeface="Times New Roman" panose="02020603050405020304" pitchFamily="18" charset="0"/>
              </a:rPr>
              <a:t>pour acquérirr </a:t>
            </a:r>
            <a:r>
              <a:rPr lang="fr-FR" altLang="zh-CN" sz="2800" dirty="0">
                <a:solidFill>
                  <a:schemeClr val="tx1"/>
                </a:solidFill>
                <a:latin typeface="Times New Roman" panose="02020603050405020304" pitchFamily="18" charset="0"/>
                <a:cs typeface="Times New Roman" panose="02020603050405020304" pitchFamily="18" charset="0"/>
              </a:rPr>
              <a:t>une capacité à toute </a:t>
            </a:r>
            <a:r>
              <a:rPr lang="fr-FR" altLang="zh-CN" sz="2800" dirty="0" smtClean="0">
                <a:solidFill>
                  <a:schemeClr val="tx1"/>
                </a:solidFill>
                <a:latin typeface="Times New Roman" panose="02020603050405020304" pitchFamily="18" charset="0"/>
                <a:cs typeface="Times New Roman" panose="02020603050405020304" pitchFamily="18" charset="0"/>
              </a:rPr>
              <a:t>épreuve ; cultiver </a:t>
            </a:r>
            <a:r>
              <a:rPr lang="fr-FR" altLang="zh-CN" sz="2800" dirty="0">
                <a:solidFill>
                  <a:schemeClr val="tx1"/>
                </a:solidFill>
                <a:latin typeface="Times New Roman" panose="02020603050405020304" pitchFamily="18" charset="0"/>
                <a:cs typeface="Times New Roman" panose="02020603050405020304" pitchFamily="18" charset="0"/>
              </a:rPr>
              <a:t>leur sens moral et civique.</a:t>
            </a:r>
          </a:p>
          <a:p>
            <a:pPr marL="514350" indent="-514350" algn="just">
              <a:buFont typeface="+mj-lt"/>
              <a:buAutoNum type="arabicPeriod"/>
            </a:pPr>
            <a:r>
              <a:rPr lang="fr-FR" altLang="zh-CN" sz="2800" dirty="0" smtClean="0">
                <a:solidFill>
                  <a:schemeClr val="tx1"/>
                </a:solidFill>
                <a:latin typeface="Times New Roman" panose="02020603050405020304" pitchFamily="18" charset="0"/>
                <a:cs typeface="Times New Roman" panose="02020603050405020304" pitchFamily="18" charset="0"/>
              </a:rPr>
              <a:t>Lutter</a:t>
            </a:r>
            <a:r>
              <a:rPr lang="fr-FR" altLang="zh-CN" sz="2800" dirty="0">
                <a:solidFill>
                  <a:schemeClr val="tx1"/>
                </a:solidFill>
                <a:latin typeface="Times New Roman" panose="02020603050405020304" pitchFamily="18" charset="0"/>
                <a:cs typeface="Times New Roman" panose="02020603050405020304" pitchFamily="18" charset="0"/>
              </a:rPr>
              <a:t>, sous la direction du Parti communiste chinois et </a:t>
            </a:r>
            <a:r>
              <a:rPr lang="fr-FR" altLang="zh-CN" sz="2800" dirty="0" smtClean="0">
                <a:solidFill>
                  <a:schemeClr val="tx1"/>
                </a:solidFill>
                <a:latin typeface="Times New Roman" panose="02020603050405020304" pitchFamily="18" charset="0"/>
                <a:cs typeface="Times New Roman" panose="02020603050405020304" pitchFamily="18" charset="0"/>
              </a:rPr>
              <a:t>avec le </a:t>
            </a:r>
            <a:r>
              <a:rPr lang="fr-FR" altLang="zh-CN" sz="2800" dirty="0">
                <a:solidFill>
                  <a:schemeClr val="tx1"/>
                </a:solidFill>
                <a:latin typeface="Times New Roman" panose="02020603050405020304" pitchFamily="18" charset="0"/>
                <a:cs typeface="Times New Roman" panose="02020603050405020304" pitchFamily="18" charset="0"/>
              </a:rPr>
              <a:t>peuple, pour réaliser les objectifs des « deux centenaires » et le rêve du grand renouveau de la nation chinoise.</a:t>
            </a:r>
          </a:p>
          <a:p>
            <a:pPr marL="514350" indent="-514350" algn="just">
              <a:buFont typeface="+mj-lt"/>
              <a:buAutoNum type="arabicPeriod"/>
            </a:pPr>
            <a:r>
              <a:rPr lang="fr-FR" altLang="zh-CN" sz="2800" dirty="0" smtClean="0">
                <a:solidFill>
                  <a:schemeClr val="tx1"/>
                </a:solidFill>
                <a:latin typeface="Times New Roman" panose="02020603050405020304" pitchFamily="18" charset="0"/>
                <a:cs typeface="Times New Roman" panose="02020603050405020304" pitchFamily="18" charset="0"/>
              </a:rPr>
              <a:t>De </a:t>
            </a:r>
            <a:r>
              <a:rPr lang="fr-FR" altLang="zh-CN" sz="2800" dirty="0">
                <a:solidFill>
                  <a:schemeClr val="tx1"/>
                </a:solidFill>
                <a:latin typeface="Times New Roman" panose="02020603050405020304" pitchFamily="18" charset="0"/>
                <a:cs typeface="Times New Roman" panose="02020603050405020304" pitchFamily="18" charset="0"/>
              </a:rPr>
              <a:t>formidables opportunités de développement sont offertes à la jeunesse et la jeunesse est appelée par l’Etat à de grandes responsabilités.</a:t>
            </a:r>
          </a:p>
          <a:p>
            <a:pPr marL="514350" indent="-514350" algn="just">
              <a:buFont typeface="+mj-lt"/>
              <a:buAutoNum type="arabicPeriod"/>
            </a:pPr>
            <a:r>
              <a:rPr lang="fr-FR" altLang="zh-CN" sz="2800" dirty="0" smtClean="0">
                <a:solidFill>
                  <a:schemeClr val="tx1"/>
                </a:solidFill>
                <a:latin typeface="Times New Roman" panose="02020603050405020304" pitchFamily="18" charset="0"/>
                <a:cs typeface="Times New Roman" panose="02020603050405020304" pitchFamily="18" charset="0"/>
              </a:rPr>
              <a:t>Un </a:t>
            </a:r>
            <a:r>
              <a:rPr lang="fr-FR" altLang="zh-CN" sz="2800" dirty="0">
                <a:solidFill>
                  <a:schemeClr val="tx1"/>
                </a:solidFill>
                <a:latin typeface="Times New Roman" panose="02020603050405020304" pitchFamily="18" charset="0"/>
                <a:cs typeface="Times New Roman" panose="02020603050405020304" pitchFamily="18" charset="0"/>
              </a:rPr>
              <a:t>noble idéal et une conviction ferme </a:t>
            </a:r>
            <a:r>
              <a:rPr lang="fr-FR" altLang="zh-CN" sz="2800" dirty="0" smtClean="0">
                <a:solidFill>
                  <a:schemeClr val="tx1"/>
                </a:solidFill>
                <a:latin typeface="Times New Roman" panose="02020603050405020304" pitchFamily="18" charset="0"/>
                <a:cs typeface="Times New Roman" panose="02020603050405020304" pitchFamily="18" charset="0"/>
              </a:rPr>
              <a:t>constituent </a:t>
            </a:r>
            <a:r>
              <a:rPr lang="fr-FR" altLang="zh-CN" sz="2800" dirty="0">
                <a:solidFill>
                  <a:schemeClr val="tx1"/>
                </a:solidFill>
                <a:latin typeface="Times New Roman" panose="02020603050405020304" pitchFamily="18" charset="0"/>
                <a:cs typeface="Times New Roman" panose="02020603050405020304" pitchFamily="18" charset="0"/>
              </a:rPr>
              <a:t>une force qui permet de vaincre toutes les difficultés et d’aller de l’avant. Un idéal élevé peut dynamiser les potentialités d’un jeune et lui éviter toute errance pendant sa jeunesse. Il peut mener une vie de valeur et élargir l’horizon de la vie.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a:t>
            </a:r>
            <a:r>
              <a:rPr lang="fr-FR" altLang="zh-CN" sz="3600" b="1" dirty="0" smtClean="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possibles</a:t>
            </a:r>
            <a:endPar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198120" y="1430020"/>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just">
              <a:buFont typeface="+mj-lt"/>
              <a:buAutoNum type="arabicPeriod" startAt="5"/>
            </a:pPr>
            <a:r>
              <a:rPr lang="fr-FR" altLang="zh-CN" sz="2800" dirty="0" smtClean="0">
                <a:solidFill>
                  <a:schemeClr val="tx1"/>
                </a:solidFill>
                <a:latin typeface="Times New Roman" panose="02020603050405020304" pitchFamily="18" charset="0"/>
                <a:cs typeface="Times New Roman" panose="02020603050405020304" pitchFamily="18" charset="0"/>
              </a:rPr>
              <a:t>Harmoniser </a:t>
            </a:r>
            <a:r>
              <a:rPr lang="fr-FR" altLang="zh-CN" sz="2800" dirty="0">
                <a:solidFill>
                  <a:schemeClr val="tx1"/>
                </a:solidFill>
                <a:latin typeface="Times New Roman" panose="02020603050405020304" pitchFamily="18" charset="0"/>
                <a:cs typeface="Times New Roman" panose="02020603050405020304" pitchFamily="18" charset="0"/>
              </a:rPr>
              <a:t>parfaitement l’amour pour la patrie, </a:t>
            </a:r>
            <a:r>
              <a:rPr lang="fr-FR" altLang="zh-CN" sz="2800" dirty="0" smtClean="0">
                <a:solidFill>
                  <a:schemeClr val="tx1"/>
                </a:solidFill>
                <a:latin typeface="Times New Roman" panose="02020603050405020304" pitchFamily="18" charset="0"/>
                <a:cs typeface="Times New Roman" panose="02020603050405020304" pitchFamily="18" charset="0"/>
              </a:rPr>
              <a:t>le </a:t>
            </a:r>
            <a:r>
              <a:rPr lang="fr-FR" altLang="zh-CN" sz="2800" dirty="0">
                <a:solidFill>
                  <a:schemeClr val="tx1"/>
                </a:solidFill>
                <a:latin typeface="Times New Roman" panose="02020603050405020304" pitchFamily="18" charset="0"/>
                <a:cs typeface="Times New Roman" panose="02020603050405020304" pitchFamily="18" charset="0"/>
              </a:rPr>
              <a:t>Parti et </a:t>
            </a:r>
            <a:r>
              <a:rPr lang="fr-FR" altLang="zh-CN" sz="2800" dirty="0" smtClean="0">
                <a:solidFill>
                  <a:schemeClr val="tx1"/>
                </a:solidFill>
                <a:latin typeface="Times New Roman" panose="02020603050405020304" pitchFamily="18" charset="0"/>
                <a:cs typeface="Times New Roman" panose="02020603050405020304" pitchFamily="18" charset="0"/>
              </a:rPr>
              <a:t>le socialisme.</a:t>
            </a: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just">
              <a:buFont typeface="+mj-lt"/>
              <a:buAutoNum type="arabicPeriod" startAt="5"/>
            </a:pPr>
            <a:r>
              <a:rPr lang="fr-FR" altLang="zh-CN" sz="2800" dirty="0" smtClean="0">
                <a:solidFill>
                  <a:schemeClr val="tx1"/>
                </a:solidFill>
                <a:latin typeface="Times New Roman" panose="02020603050405020304" pitchFamily="18" charset="0"/>
                <a:cs typeface="Times New Roman" panose="02020603050405020304" pitchFamily="18" charset="0"/>
              </a:rPr>
              <a:t>Les </a:t>
            </a:r>
            <a:r>
              <a:rPr lang="fr-FR" altLang="zh-CN" sz="2800" dirty="0">
                <a:solidFill>
                  <a:schemeClr val="tx1"/>
                </a:solidFill>
                <a:latin typeface="Times New Roman" panose="02020603050405020304" pitchFamily="18" charset="0"/>
                <a:cs typeface="Times New Roman" panose="02020603050405020304" pitchFamily="18" charset="0"/>
              </a:rPr>
              <a:t>jeunes ont </a:t>
            </a:r>
            <a:r>
              <a:rPr lang="fr-FR" altLang="zh-CN" sz="2800" dirty="0" smtClean="0">
                <a:solidFill>
                  <a:schemeClr val="tx1"/>
                </a:solidFill>
                <a:latin typeface="Times New Roman" panose="02020603050405020304" pitchFamily="18" charset="0"/>
                <a:cs typeface="Times New Roman" panose="02020603050405020304" pitchFamily="18" charset="0"/>
              </a:rPr>
              <a:t>le devoir de </a:t>
            </a:r>
            <a:r>
              <a:rPr lang="fr-FR" altLang="zh-CN" sz="2800" dirty="0">
                <a:solidFill>
                  <a:schemeClr val="tx1"/>
                </a:solidFill>
                <a:latin typeface="Times New Roman" panose="02020603050405020304" pitchFamily="18" charset="0"/>
                <a:cs typeface="Times New Roman" panose="02020603050405020304" pitchFamily="18" charset="0"/>
              </a:rPr>
              <a:t>redresser notre nation.</a:t>
            </a:r>
          </a:p>
          <a:p>
            <a:pPr marL="514350" indent="-514350" algn="just">
              <a:buFont typeface="+mj-lt"/>
              <a:buAutoNum type="arabicPeriod" startAt="5"/>
            </a:pPr>
            <a:r>
              <a:rPr lang="fr-FR" altLang="zh-CN" sz="2800" dirty="0" smtClean="0">
                <a:solidFill>
                  <a:schemeClr val="tx1"/>
                </a:solidFill>
                <a:latin typeface="Times New Roman" panose="02020603050405020304" pitchFamily="18" charset="0"/>
                <a:cs typeface="Times New Roman" panose="02020603050405020304" pitchFamily="18" charset="0"/>
              </a:rPr>
              <a:t>L’esprit </a:t>
            </a:r>
            <a:r>
              <a:rPr lang="fr-FR" altLang="zh-CN" sz="2800" dirty="0">
                <a:solidFill>
                  <a:schemeClr val="tx1"/>
                </a:solidFill>
                <a:latin typeface="Times New Roman" panose="02020603050405020304" pitchFamily="18" charset="0"/>
                <a:cs typeface="Times New Roman" panose="02020603050405020304" pitchFamily="18" charset="0"/>
              </a:rPr>
              <a:t>de dur </a:t>
            </a:r>
            <a:r>
              <a:rPr lang="fr-FR" altLang="zh-CN" sz="2800" dirty="0" smtClean="0">
                <a:solidFill>
                  <a:schemeClr val="tx1"/>
                </a:solidFill>
                <a:latin typeface="Times New Roman" panose="02020603050405020304" pitchFamily="18" charset="0"/>
                <a:cs typeface="Times New Roman" panose="02020603050405020304" pitchFamily="18" charset="0"/>
              </a:rPr>
              <a:t>labeur.</a:t>
            </a: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just">
              <a:buFont typeface="+mj-lt"/>
              <a:buAutoNum type="arabicPeriod" startAt="5"/>
            </a:pPr>
            <a:r>
              <a:rPr lang="fr-FR" altLang="zh-CN" sz="2800" dirty="0" smtClean="0">
                <a:solidFill>
                  <a:schemeClr val="tx1"/>
                </a:solidFill>
                <a:latin typeface="Times New Roman" panose="02020603050405020304" pitchFamily="18" charset="0"/>
                <a:cs typeface="Times New Roman" panose="02020603050405020304" pitchFamily="18" charset="0"/>
              </a:rPr>
              <a:t>La </a:t>
            </a:r>
            <a:r>
              <a:rPr lang="fr-FR" altLang="zh-CN" sz="2800" dirty="0">
                <a:solidFill>
                  <a:schemeClr val="tx1"/>
                </a:solidFill>
                <a:latin typeface="Times New Roman" panose="02020603050405020304" pitchFamily="18" charset="0"/>
                <a:cs typeface="Times New Roman" panose="02020603050405020304" pitchFamily="18" charset="0"/>
              </a:rPr>
              <a:t>jeunesse est l’âge d’or pour s’entraîner et perfectionner ses compétences. Les jeunes doivent être conscients de l’urgence de l’apprentissage et apprendre avec avidité et sans se lasser.</a:t>
            </a:r>
          </a:p>
          <a:p>
            <a:pPr marL="514350" indent="-514350" algn="just">
              <a:buFont typeface="+mj-lt"/>
              <a:buAutoNum type="arabicPeriod" startAt="5"/>
            </a:pPr>
            <a:r>
              <a:rPr lang="fr-FR" altLang="zh-CN" sz="2800" dirty="0" smtClean="0">
                <a:solidFill>
                  <a:schemeClr val="tx1"/>
                </a:solidFill>
                <a:latin typeface="Times New Roman" panose="02020603050405020304" pitchFamily="18" charset="0"/>
                <a:cs typeface="Times New Roman" panose="02020603050405020304" pitchFamily="18" charset="0"/>
              </a:rPr>
              <a:t>Il </a:t>
            </a:r>
            <a:r>
              <a:rPr lang="fr-FR" altLang="zh-CN" sz="2800" dirty="0">
                <a:solidFill>
                  <a:schemeClr val="tx1"/>
                </a:solidFill>
                <a:latin typeface="Times New Roman" panose="02020603050405020304" pitchFamily="18" charset="0"/>
                <a:cs typeface="Times New Roman" panose="02020603050405020304" pitchFamily="18" charset="0"/>
              </a:rPr>
              <a:t>faut faire preuve de fermeté, respecter rigoureusement les règles de conduite établies, chercher à créer une vie meilleure grâce à un travail diligent et honnête, et se défendre d’être opportunistes et de jouer au plus malin.</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a065a168-aaf9-45e0-9e5f-ed8e83dafc64"/>
  <p:tag name="COMMONDATA" val="eyJoZGlkIjoiMGNjOWFhYTljZWJkZGZkMjA0YzQwYTNhNzBhODg5ZWY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UNIT_TABLE_BEAUTIFY" val="smartTable{36d73697-5434-495e-9ede-e7a000471760}"/>
  <p:tag name="TABLE_ENDDRAG_ORIGIN_RECT" val="770*316"/>
  <p:tag name="TABLE_ENDDRAG_RECT" val="71*155*770*316"/>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3561</Words>
  <Application>Microsoft Office PowerPoint</Application>
  <PresentationFormat>宽屏</PresentationFormat>
  <Paragraphs>423</Paragraphs>
  <Slides>46</Slides>
  <Notes>0</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46</vt:i4>
      </vt:variant>
    </vt:vector>
  </HeadingPairs>
  <TitlesOfParts>
    <vt:vector size="56" baseType="lpstr">
      <vt:lpstr>等线</vt:lpstr>
      <vt:lpstr>等线 Light</vt:lpstr>
      <vt:lpstr>黑体</vt:lpstr>
      <vt:lpstr>隶书</vt:lpstr>
      <vt:lpstr>微软雅黑</vt:lpstr>
      <vt:lpstr>Arial</vt:lpstr>
      <vt:lpstr>Calibri</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朱雯</cp:lastModifiedBy>
  <cp:revision>294</cp:revision>
  <dcterms:created xsi:type="dcterms:W3CDTF">2022-06-22T00:29:00Z</dcterms:created>
  <dcterms:modified xsi:type="dcterms:W3CDTF">2023-04-12T08:11:40Z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314BFB23C6544A13BF452DF1FF5B11F4</vt:lpwstr>
  </property>
  <property fmtid="{D5CDD505-2E9C-101B-9397-08002B2CF9AE}" pid="3" name="KSOProductBuildVer">
    <vt:lpwstr>2052-11.1.0.13703</vt:lpwstr>
  </property>
</Properties>
</file>