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3"/>
  </p:notesMasterIdLst>
  <p:handoutMasterIdLst>
    <p:handoutMasterId r:id="rId44"/>
  </p:handoutMasterIdLst>
  <p:sldIdLst>
    <p:sldId id="306" r:id="rId3"/>
    <p:sldId id="278" r:id="rId4"/>
    <p:sldId id="363" r:id="rId5"/>
    <p:sldId id="326" r:id="rId6"/>
    <p:sldId id="258" r:id="rId7"/>
    <p:sldId id="311" r:id="rId8"/>
    <p:sldId id="310" r:id="rId9"/>
    <p:sldId id="312" r:id="rId10"/>
    <p:sldId id="364" r:id="rId11"/>
    <p:sldId id="365" r:id="rId12"/>
    <p:sldId id="366" r:id="rId13"/>
    <p:sldId id="367" r:id="rId14"/>
    <p:sldId id="327" r:id="rId15"/>
    <p:sldId id="368" r:id="rId16"/>
    <p:sldId id="369" r:id="rId17"/>
    <p:sldId id="370" r:id="rId18"/>
    <p:sldId id="371" r:id="rId19"/>
    <p:sldId id="372" r:id="rId20"/>
    <p:sldId id="373" r:id="rId21"/>
    <p:sldId id="374" r:id="rId22"/>
    <p:sldId id="375" r:id="rId23"/>
    <p:sldId id="376" r:id="rId24"/>
    <p:sldId id="377" r:id="rId25"/>
    <p:sldId id="339" r:id="rId26"/>
    <p:sldId id="301" r:id="rId27"/>
    <p:sldId id="378" r:id="rId28"/>
    <p:sldId id="341" r:id="rId29"/>
    <p:sldId id="379" r:id="rId30"/>
    <p:sldId id="351" r:id="rId31"/>
    <p:sldId id="380" r:id="rId32"/>
    <p:sldId id="381" r:id="rId33"/>
    <p:sldId id="382" r:id="rId34"/>
    <p:sldId id="383" r:id="rId35"/>
    <p:sldId id="384" r:id="rId36"/>
    <p:sldId id="385" r:id="rId37"/>
    <p:sldId id="353" r:id="rId38"/>
    <p:sldId id="355" r:id="rId39"/>
    <p:sldId id="386" r:id="rId40"/>
    <p:sldId id="308" r:id="rId41"/>
    <p:sldId id="274" r:id="rId42"/>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8"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FBE"/>
    <a:srgbClr val="FFFFFF"/>
    <a:srgbClr val="2F528F"/>
    <a:srgbClr val="E8E0CB"/>
    <a:srgbClr val="C62533"/>
    <a:srgbClr val="F7D6D3"/>
    <a:srgbClr val="B52234"/>
    <a:srgbClr val="C6A654"/>
    <a:srgbClr val="AE8E45"/>
    <a:srgbClr val="844D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autoAdjust="0"/>
    <p:restoredTop sz="94674"/>
  </p:normalViewPr>
  <p:slideViewPr>
    <p:cSldViewPr snapToGrid="0" snapToObjects="1" showGuides="1">
      <p:cViewPr varScale="1">
        <p:scale>
          <a:sx n="69" d="100"/>
          <a:sy n="69" d="100"/>
        </p:scale>
        <p:origin x="90" y="882"/>
      </p:cViewPr>
      <p:guideLst>
        <p:guide orient="horz" pos="2128"/>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8541483-ED23-4ABA-A571-DC0F81987B8F}" type="doc">
      <dgm:prSet loTypeId="urn:microsoft.com/office/officeart/2005/8/layout/vList2#1" loCatId="list" qsTypeId="urn:microsoft.com/office/officeart/2005/8/quickstyle/simple1#1" qsCatId="simple" csTypeId="urn:microsoft.com/office/officeart/2005/8/colors/colorful5#1" csCatId="colorful" phldr="1"/>
      <dgm:spPr/>
      <dgm:t>
        <a:bodyPr/>
        <a:lstStyle/>
        <a:p>
          <a:endParaRPr lang="fr-FR"/>
        </a:p>
      </dgm:t>
    </dgm:pt>
    <dgm:pt modelId="{C5900B94-1944-4A6D-BCC2-A05C6673736B}">
      <dgm:prSet phldrT="[文本]" custT="1"/>
      <dgm:spPr/>
      <dgm:t>
        <a:bodyPr/>
        <a:lstStyle/>
        <a:p>
          <a:pPr algn="l"/>
          <a:r>
            <a:rPr lang="fr-FR" sz="2800" dirty="0">
              <a:latin typeface="Times New Roman" panose="02020603050405020304" pitchFamily="18" charset="0"/>
              <a:cs typeface="Times New Roman" panose="02020603050405020304" pitchFamily="18" charset="0"/>
            </a:rPr>
            <a:t>employé comme </a:t>
          </a:r>
          <a:r>
            <a:rPr lang="fr-FR" sz="2800" b="1" dirty="0">
              <a:latin typeface="Times New Roman" panose="02020603050405020304" pitchFamily="18" charset="0"/>
              <a:cs typeface="Times New Roman" panose="02020603050405020304" pitchFamily="18" charset="0"/>
            </a:rPr>
            <a:t>sujet</a:t>
          </a:r>
          <a:r>
            <a:rPr lang="fr-FR" sz="2800" dirty="0">
              <a:latin typeface="Times New Roman" panose="02020603050405020304" pitchFamily="18" charset="0"/>
              <a:cs typeface="Times New Roman" panose="02020603050405020304" pitchFamily="18" charset="0"/>
            </a:rPr>
            <a:t> de la phrase</a:t>
          </a:r>
        </a:p>
      </dgm:t>
    </dgm:pt>
    <dgm:pt modelId="{A01D3F2A-2883-4620-9DB3-0AEF69A5816D}" type="parTrans" cxnId="{ACA76E9B-A285-4367-B1D3-DC32648D5EDB}">
      <dgm:prSet/>
      <dgm:spPr/>
      <dgm:t>
        <a:bodyPr/>
        <a:lstStyle/>
        <a:p>
          <a:endParaRPr lang="fr-FR" sz="2800">
            <a:latin typeface="Times New Roman" panose="02020603050405020304" pitchFamily="18" charset="0"/>
            <a:cs typeface="Times New Roman" panose="02020603050405020304" pitchFamily="18" charset="0"/>
          </a:endParaRPr>
        </a:p>
      </dgm:t>
    </dgm:pt>
    <dgm:pt modelId="{F3DE6840-EA9C-41C5-9A19-996ABDCF1F74}" type="sibTrans" cxnId="{ACA76E9B-A285-4367-B1D3-DC32648D5EDB}">
      <dgm:prSet/>
      <dgm:spPr/>
      <dgm:t>
        <a:bodyPr/>
        <a:lstStyle/>
        <a:p>
          <a:endParaRPr lang="fr-FR" sz="2800">
            <a:latin typeface="Times New Roman" panose="02020603050405020304" pitchFamily="18" charset="0"/>
            <a:cs typeface="Times New Roman" panose="02020603050405020304" pitchFamily="18" charset="0"/>
          </a:endParaRPr>
        </a:p>
      </dgm:t>
    </dgm:pt>
    <dgm:pt modelId="{83A0EEC6-8998-4C24-A93B-163BFC24AB27}">
      <dgm:prSet phldrT="[文本]" custT="1"/>
      <dgm:spPr/>
      <dgm:t>
        <a:bodyPr/>
        <a:lstStyle/>
        <a:p>
          <a:pPr>
            <a:lnSpc>
              <a:spcPct val="100000"/>
            </a:lnSpc>
          </a:pPr>
          <a:r>
            <a:rPr lang="fr-FR" sz="2400" b="1" u="sng" dirty="0">
              <a:latin typeface="Times New Roman" panose="02020603050405020304" pitchFamily="18" charset="0"/>
              <a:cs typeface="Times New Roman" panose="02020603050405020304" pitchFamily="18" charset="0"/>
            </a:rPr>
            <a:t>Chanter</a:t>
          </a:r>
          <a:r>
            <a:rPr lang="fr-FR" sz="2400" dirty="0">
              <a:latin typeface="Times New Roman" panose="02020603050405020304" pitchFamily="18" charset="0"/>
              <a:cs typeface="Times New Roman" panose="02020603050405020304" pitchFamily="18" charset="0"/>
            </a:rPr>
            <a:t> fait du bien à la voix.</a:t>
          </a:r>
        </a:p>
      </dgm:t>
    </dgm:pt>
    <dgm:pt modelId="{8C78E0A9-F9EC-428A-826A-68B883DC91D4}" type="parTrans" cxnId="{C6BEFB85-B9CF-433A-8E6F-E48DF76C8415}">
      <dgm:prSet/>
      <dgm:spPr/>
      <dgm:t>
        <a:bodyPr/>
        <a:lstStyle/>
        <a:p>
          <a:endParaRPr lang="fr-FR" sz="2800">
            <a:latin typeface="Times New Roman" panose="02020603050405020304" pitchFamily="18" charset="0"/>
            <a:cs typeface="Times New Roman" panose="02020603050405020304" pitchFamily="18" charset="0"/>
          </a:endParaRPr>
        </a:p>
      </dgm:t>
    </dgm:pt>
    <dgm:pt modelId="{C9EAEE61-D9E3-40AF-AAFD-BD52FA779DDE}" type="sibTrans" cxnId="{C6BEFB85-B9CF-433A-8E6F-E48DF76C8415}">
      <dgm:prSet/>
      <dgm:spPr/>
      <dgm:t>
        <a:bodyPr/>
        <a:lstStyle/>
        <a:p>
          <a:endParaRPr lang="fr-FR" sz="2800">
            <a:latin typeface="Times New Roman" panose="02020603050405020304" pitchFamily="18" charset="0"/>
            <a:cs typeface="Times New Roman" panose="02020603050405020304" pitchFamily="18" charset="0"/>
          </a:endParaRPr>
        </a:p>
      </dgm:t>
    </dgm:pt>
    <dgm:pt modelId="{F8A3A23C-F535-47C6-A70F-B264E76049A8}">
      <dgm:prSet phldrT="[文本]" custT="1"/>
      <dgm:spPr/>
      <dgm:t>
        <a:bodyPr/>
        <a:lstStyle/>
        <a:p>
          <a:pPr>
            <a:lnSpc>
              <a:spcPct val="100000"/>
            </a:lnSpc>
          </a:pPr>
          <a:r>
            <a:rPr lang="fr-FR" sz="2400" b="1" u="sng" dirty="0">
              <a:latin typeface="Times New Roman" panose="02020603050405020304" pitchFamily="18" charset="0"/>
              <a:cs typeface="Times New Roman" panose="02020603050405020304" pitchFamily="18" charset="0"/>
            </a:rPr>
            <a:t>Edifier un Etat puissant</a:t>
          </a:r>
          <a:r>
            <a:rPr lang="fr-FR" sz="2400" dirty="0">
              <a:latin typeface="Times New Roman" panose="02020603050405020304" pitchFamily="18" charset="0"/>
              <a:cs typeface="Times New Roman" panose="02020603050405020304" pitchFamily="18" charset="0"/>
            </a:rPr>
            <a:t> requiert une armée puissante, car seule une armée puissante peut assurer la sûreté de l’Etat.</a:t>
          </a:r>
        </a:p>
      </dgm:t>
    </dgm:pt>
    <dgm:pt modelId="{EE825794-AD1D-4ECD-83E2-A304E10813F7}" type="parTrans" cxnId="{00C8B0E6-D4C9-4872-A685-721052D86E5A}">
      <dgm:prSet/>
      <dgm:spPr/>
      <dgm:t>
        <a:bodyPr/>
        <a:lstStyle/>
        <a:p>
          <a:endParaRPr lang="fr-FR">
            <a:latin typeface="Times New Roman" panose="02020603050405020304" pitchFamily="18" charset="0"/>
            <a:cs typeface="Times New Roman" panose="02020603050405020304" pitchFamily="18" charset="0"/>
          </a:endParaRPr>
        </a:p>
      </dgm:t>
    </dgm:pt>
    <dgm:pt modelId="{891A1A8E-824D-4BE9-B060-9C5C769BDA92}" type="sibTrans" cxnId="{00C8B0E6-D4C9-4872-A685-721052D86E5A}">
      <dgm:prSet/>
      <dgm:spPr/>
      <dgm:t>
        <a:bodyPr/>
        <a:lstStyle/>
        <a:p>
          <a:endParaRPr lang="fr-FR">
            <a:latin typeface="Times New Roman" panose="02020603050405020304" pitchFamily="18" charset="0"/>
            <a:cs typeface="Times New Roman" panose="02020603050405020304" pitchFamily="18" charset="0"/>
          </a:endParaRPr>
        </a:p>
      </dgm:t>
    </dgm:pt>
    <dgm:pt modelId="{C14B7374-B78C-4C65-9E77-474634DE078C}">
      <dgm:prSet phldrT="[文本]" custT="1"/>
      <dgm:spPr/>
      <dgm:t>
        <a:bodyPr/>
        <a:lstStyle/>
        <a:p>
          <a:r>
            <a:rPr lang="fr-FR" sz="2800" dirty="0">
              <a:latin typeface="Times New Roman" panose="02020603050405020304" pitchFamily="18" charset="0"/>
              <a:cs typeface="Times New Roman" panose="02020603050405020304" pitchFamily="18" charset="0"/>
            </a:rPr>
            <a:t>employé comme </a:t>
          </a:r>
          <a:r>
            <a:rPr lang="fr-FR" sz="2800" b="1" dirty="0">
              <a:latin typeface="Times New Roman" panose="02020603050405020304" pitchFamily="18" charset="0"/>
              <a:cs typeface="Times New Roman" panose="02020603050405020304" pitchFamily="18" charset="0"/>
            </a:rPr>
            <a:t>attribut </a:t>
          </a:r>
          <a:r>
            <a:rPr lang="fr-FR" sz="2800" dirty="0">
              <a:latin typeface="Times New Roman" panose="02020603050405020304" pitchFamily="18" charset="0"/>
              <a:cs typeface="Times New Roman" panose="02020603050405020304" pitchFamily="18" charset="0"/>
            </a:rPr>
            <a:t>derrière les verbes comme </a:t>
          </a:r>
          <a:r>
            <a:rPr lang="fr-FR" sz="2800" i="1" dirty="0">
              <a:latin typeface="Times New Roman" panose="02020603050405020304" pitchFamily="18" charset="0"/>
              <a:cs typeface="Times New Roman" panose="02020603050405020304" pitchFamily="18" charset="0"/>
            </a:rPr>
            <a:t>être</a:t>
          </a:r>
          <a:r>
            <a:rPr lang="fr-FR" sz="28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sembler</a:t>
          </a:r>
          <a:r>
            <a:rPr lang="fr-FR" sz="2800" dirty="0">
              <a:latin typeface="Times New Roman" panose="02020603050405020304" pitchFamily="18" charset="0"/>
              <a:cs typeface="Times New Roman" panose="02020603050405020304" pitchFamily="18" charset="0"/>
            </a:rPr>
            <a:t>, etc.</a:t>
          </a:r>
        </a:p>
      </dgm:t>
    </dgm:pt>
    <dgm:pt modelId="{B51BF7FF-29B0-4A62-956A-8D2F6127FE07}" type="parTrans" cxnId="{D3CAE71B-2F7A-4EC5-80B0-E2427E8703F5}">
      <dgm:prSet/>
      <dgm:spPr/>
      <dgm:t>
        <a:bodyPr/>
        <a:lstStyle/>
        <a:p>
          <a:endParaRPr lang="fr-FR" sz="2800">
            <a:latin typeface="Times New Roman" panose="02020603050405020304" pitchFamily="18" charset="0"/>
            <a:cs typeface="Times New Roman" panose="02020603050405020304" pitchFamily="18" charset="0"/>
          </a:endParaRPr>
        </a:p>
      </dgm:t>
    </dgm:pt>
    <dgm:pt modelId="{1F889C9B-DE6B-45D4-9EBC-8024AC220682}" type="sibTrans" cxnId="{D3CAE71B-2F7A-4EC5-80B0-E2427E8703F5}">
      <dgm:prSet/>
      <dgm:spPr/>
      <dgm:t>
        <a:bodyPr/>
        <a:lstStyle/>
        <a:p>
          <a:endParaRPr lang="fr-FR" sz="2800">
            <a:latin typeface="Times New Roman" panose="02020603050405020304" pitchFamily="18" charset="0"/>
            <a:cs typeface="Times New Roman" panose="02020603050405020304" pitchFamily="18" charset="0"/>
          </a:endParaRPr>
        </a:p>
      </dgm:t>
    </dgm:pt>
    <dgm:pt modelId="{7D711A9B-6C18-4184-B717-3C98FD625481}">
      <dgm:prSet phldrT="[文本]" custT="1"/>
      <dgm:spPr/>
      <dgm:t>
        <a:bodyPr/>
        <a:lstStyle/>
        <a:p>
          <a:pPr>
            <a:lnSpc>
              <a:spcPct val="100000"/>
            </a:lnSpc>
            <a:buFont typeface="Arial" panose="020B0604020202020204" pitchFamily="34" charset="0"/>
            <a:buChar char="•"/>
          </a:pPr>
          <a:r>
            <a:rPr lang="fr-FR" sz="2400" noProof="0" dirty="0">
              <a:latin typeface="Times New Roman" panose="02020603050405020304" pitchFamily="18" charset="0"/>
              <a:cs typeface="Times New Roman" panose="02020603050405020304" pitchFamily="18" charset="0"/>
            </a:rPr>
            <a:t>Vouloir, c’est </a:t>
          </a:r>
          <a:r>
            <a:rPr lang="fr-FR" sz="2400" b="1" u="sng" noProof="0" dirty="0">
              <a:latin typeface="Times New Roman" panose="02020603050405020304" pitchFamily="18" charset="0"/>
              <a:cs typeface="Times New Roman" panose="02020603050405020304" pitchFamily="18" charset="0"/>
            </a:rPr>
            <a:t>pouvoir</a:t>
          </a:r>
          <a:r>
            <a:rPr lang="fr-FR" sz="2400" noProof="0" dirty="0">
              <a:latin typeface="Times New Roman" panose="02020603050405020304" pitchFamily="18" charset="0"/>
              <a:cs typeface="Times New Roman" panose="02020603050405020304" pitchFamily="18" charset="0"/>
            </a:rPr>
            <a:t>. </a:t>
          </a:r>
        </a:p>
      </dgm:t>
    </dgm:pt>
    <dgm:pt modelId="{5E6B88C8-9DB0-425A-BC4F-963BDA79C174}" type="parTrans" cxnId="{0EB60935-BB36-4D90-8998-D4AF13460B83}">
      <dgm:prSet/>
      <dgm:spPr/>
      <dgm:t>
        <a:bodyPr/>
        <a:lstStyle/>
        <a:p>
          <a:endParaRPr lang="fr-FR" sz="2800">
            <a:latin typeface="Times New Roman" panose="02020603050405020304" pitchFamily="18" charset="0"/>
            <a:cs typeface="Times New Roman" panose="02020603050405020304" pitchFamily="18" charset="0"/>
          </a:endParaRPr>
        </a:p>
      </dgm:t>
    </dgm:pt>
    <dgm:pt modelId="{C33A6838-3157-4987-B655-7B8B590459AA}" type="sibTrans" cxnId="{0EB60935-BB36-4D90-8998-D4AF13460B83}">
      <dgm:prSet/>
      <dgm:spPr/>
      <dgm:t>
        <a:bodyPr/>
        <a:lstStyle/>
        <a:p>
          <a:endParaRPr lang="fr-FR" sz="2800">
            <a:latin typeface="Times New Roman" panose="02020603050405020304" pitchFamily="18" charset="0"/>
            <a:cs typeface="Times New Roman" panose="02020603050405020304" pitchFamily="18" charset="0"/>
          </a:endParaRPr>
        </a:p>
      </dgm:t>
    </dgm:pt>
    <dgm:pt modelId="{28D86F2D-1473-4F01-BFEE-69EA25918CAE}">
      <dgm:prSet custT="1"/>
      <dgm:spPr/>
      <dgm:t>
        <a:bodyPr/>
        <a:lstStyle/>
        <a:p>
          <a:pPr>
            <a:lnSpc>
              <a:spcPct val="10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Vivre, </a:t>
          </a:r>
          <a:r>
            <a:rPr lang="fr-FR" sz="2400" noProof="0" dirty="0">
              <a:latin typeface="Times New Roman" panose="02020603050405020304" pitchFamily="18" charset="0"/>
              <a:cs typeface="Times New Roman" panose="02020603050405020304" pitchFamily="18" charset="0"/>
            </a:rPr>
            <a:t>c’est </a:t>
          </a:r>
          <a:r>
            <a:rPr lang="fr-FR" sz="2400" b="1" u="sng" noProof="0" dirty="0">
              <a:latin typeface="Times New Roman" panose="02020603050405020304" pitchFamily="18" charset="0"/>
              <a:cs typeface="Times New Roman" panose="02020603050405020304" pitchFamily="18" charset="0"/>
            </a:rPr>
            <a:t>lutter</a:t>
          </a:r>
          <a:r>
            <a:rPr lang="fr-FR" sz="2400" noProof="0" dirty="0">
              <a:latin typeface="Times New Roman" panose="02020603050405020304" pitchFamily="18" charset="0"/>
              <a:cs typeface="Times New Roman" panose="02020603050405020304" pitchFamily="18" charset="0"/>
            </a:rPr>
            <a:t>. </a:t>
          </a:r>
        </a:p>
      </dgm:t>
    </dgm:pt>
    <dgm:pt modelId="{6B4978A8-0DC7-4997-8F2C-BE9BB6CBAACB}" type="parTrans" cxnId="{B7F87AF8-9FD5-4D2D-92CF-1ADDA651A952}">
      <dgm:prSet/>
      <dgm:spPr/>
      <dgm:t>
        <a:bodyPr/>
        <a:lstStyle/>
        <a:p>
          <a:endParaRPr lang="fr-FR"/>
        </a:p>
      </dgm:t>
    </dgm:pt>
    <dgm:pt modelId="{6AF6D5EA-C9B4-49BA-9378-871951218305}" type="sibTrans" cxnId="{B7F87AF8-9FD5-4D2D-92CF-1ADDA651A952}">
      <dgm:prSet/>
      <dgm:spPr/>
      <dgm:t>
        <a:bodyPr/>
        <a:lstStyle/>
        <a:p>
          <a:endParaRPr lang="fr-FR"/>
        </a:p>
      </dgm:t>
    </dgm:pt>
    <dgm:pt modelId="{EEAC91F4-2CE8-4E6C-8903-B040842BFB78}">
      <dgm:prSet custT="1"/>
      <dgm:spPr/>
      <dgm:t>
        <a:bodyPr/>
        <a:lstStyle/>
        <a:p>
          <a:pPr>
            <a:lnSpc>
              <a:spcPct val="100000"/>
            </a:lnSpc>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Parler ne suffit pas. L’essentiel, c’est </a:t>
          </a:r>
          <a:r>
            <a:rPr lang="fr-FR" sz="2400" b="1" dirty="0">
              <a:solidFill>
                <a:srgbClr val="FF0000"/>
              </a:solidFill>
              <a:latin typeface="Times New Roman" panose="02020603050405020304" pitchFamily="18" charset="0"/>
              <a:cs typeface="Times New Roman" panose="02020603050405020304" pitchFamily="18" charset="0"/>
            </a:rPr>
            <a:t>d’</a:t>
          </a:r>
          <a:r>
            <a:rPr lang="fr-FR" sz="2400" b="1" u="sng" dirty="0">
              <a:latin typeface="Times New Roman" panose="02020603050405020304" pitchFamily="18" charset="0"/>
              <a:cs typeface="Times New Roman" panose="02020603050405020304" pitchFamily="18" charset="0"/>
            </a:rPr>
            <a:t>agir</a:t>
          </a:r>
          <a:r>
            <a:rPr lang="fr-FR" sz="2400" dirty="0">
              <a:latin typeface="Times New Roman" panose="02020603050405020304" pitchFamily="18" charset="0"/>
              <a:cs typeface="Times New Roman" panose="02020603050405020304" pitchFamily="18" charset="0"/>
            </a:rPr>
            <a:t>.     </a:t>
          </a:r>
        </a:p>
      </dgm:t>
    </dgm:pt>
    <dgm:pt modelId="{EB658A93-4F97-402A-8518-3DD3BBA482FA}" type="parTrans" cxnId="{68D7A362-5C99-4BAD-9841-CF7BFFED9CB1}">
      <dgm:prSet/>
      <dgm:spPr/>
      <dgm:t>
        <a:bodyPr/>
        <a:lstStyle/>
        <a:p>
          <a:endParaRPr lang="fr-FR"/>
        </a:p>
      </dgm:t>
    </dgm:pt>
    <dgm:pt modelId="{1298F9CF-1393-4792-BC78-9A3E02173849}" type="sibTrans" cxnId="{68D7A362-5C99-4BAD-9841-CF7BFFED9CB1}">
      <dgm:prSet/>
      <dgm:spPr/>
      <dgm:t>
        <a:bodyPr/>
        <a:lstStyle/>
        <a:p>
          <a:endParaRPr lang="fr-FR"/>
        </a:p>
      </dgm:t>
    </dgm:pt>
    <dgm:pt modelId="{222146BA-5C36-40EB-973E-B5B931707700}">
      <dgm:prSet phldr="0" custT="1"/>
      <dgm:spPr/>
      <dgm:t>
        <a:bodyPr vert="horz" wrap="square"/>
        <a:lstStyle/>
        <a:p>
          <a:pPr algn="l">
            <a:lnSpc>
              <a:spcPct val="100000"/>
            </a:lnSpc>
            <a:spcBef>
              <a:spcPct val="0"/>
            </a:spcBef>
            <a:spcAft>
              <a:spcPct val="35000"/>
            </a:spcAft>
            <a:buFont typeface="Arial" panose="020B0604020202020204" pitchFamily="34" charset="0"/>
          </a:pPr>
          <a:r>
            <a:rPr lang="fr-CA" altLang="fr-FR" sz="2800" kern="1200" dirty="0">
              <a:latin typeface="Times New Roman" panose="02020603050405020304" pitchFamily="18" charset="0"/>
              <a:ea typeface="+mn-ea"/>
              <a:cs typeface="Times New Roman" panose="02020603050405020304" pitchFamily="18" charset="0"/>
            </a:rPr>
            <a:t>emp</a:t>
          </a:r>
          <a:r>
            <a:rPr lang="fr-FR" sz="2800" kern="1200" dirty="0">
              <a:latin typeface="Times New Roman" panose="02020603050405020304" pitchFamily="18" charset="0"/>
              <a:ea typeface="+mn-ea"/>
              <a:cs typeface="Times New Roman" panose="02020603050405020304" pitchFamily="18" charset="0"/>
            </a:rPr>
            <a:t>loyé comme </a:t>
          </a:r>
          <a:r>
            <a:rPr lang="fr-FR" sz="2800" b="1" kern="1200" dirty="0">
              <a:latin typeface="Times New Roman" panose="02020603050405020304" pitchFamily="18" charset="0"/>
              <a:ea typeface="+mn-ea"/>
              <a:cs typeface="Times New Roman" panose="02020603050405020304" pitchFamily="18" charset="0"/>
            </a:rPr>
            <a:t>apposition</a:t>
          </a:r>
        </a:p>
      </dgm:t>
    </dgm:pt>
    <dgm:pt modelId="{C00F0108-9F07-44CA-B6AF-0E53B1E6F3A8}" type="parTrans" cxnId="{BD3DF4FE-60C6-4405-A454-C316E493ECE8}">
      <dgm:prSet/>
      <dgm:spPr/>
      <dgm:t>
        <a:bodyPr/>
        <a:lstStyle/>
        <a:p>
          <a:endParaRPr lang="fr-FR"/>
        </a:p>
      </dgm:t>
    </dgm:pt>
    <dgm:pt modelId="{1D32B5B4-CD6D-4432-93D9-E89A1A92277A}" type="sibTrans" cxnId="{BD3DF4FE-60C6-4405-A454-C316E493ECE8}">
      <dgm:prSet/>
      <dgm:spPr/>
      <dgm:t>
        <a:bodyPr/>
        <a:lstStyle/>
        <a:p>
          <a:endParaRPr lang="fr-FR"/>
        </a:p>
      </dgm:t>
    </dgm:pt>
    <dgm:pt modelId="{92BC92C1-2B93-4374-B5E6-F621B6B5F3D7}">
      <dgm:prSet custT="1"/>
      <dgm:spPr/>
      <dgm:t>
        <a:bodyPr/>
        <a:lstStyle/>
        <a:p>
          <a:pPr algn="l">
            <a:lnSpc>
              <a:spcPct val="100000"/>
            </a:lnSpc>
          </a:pPr>
          <a:r>
            <a:rPr lang="fr-FR" sz="2400" kern="1200" dirty="0">
              <a:latin typeface="Times New Roman" panose="02020603050405020304" pitchFamily="18" charset="0"/>
              <a:cs typeface="Times New Roman" panose="02020603050405020304" pitchFamily="18" charset="0"/>
            </a:rPr>
            <a:t>J’ai deux passions : </a:t>
          </a:r>
          <a:r>
            <a:rPr lang="fr-FR" sz="2400" b="1" u="sng" kern="1200" dirty="0">
              <a:latin typeface="Times New Roman" panose="02020603050405020304" pitchFamily="18" charset="0"/>
              <a:cs typeface="Times New Roman" panose="02020603050405020304" pitchFamily="18" charset="0"/>
            </a:rPr>
            <a:t>lire</a:t>
          </a:r>
          <a:r>
            <a:rPr lang="fr-FR" sz="2400" kern="1200" dirty="0">
              <a:latin typeface="Times New Roman" panose="02020603050405020304" pitchFamily="18" charset="0"/>
              <a:cs typeface="Times New Roman" panose="02020603050405020304" pitchFamily="18" charset="0"/>
            </a:rPr>
            <a:t> et </a:t>
          </a:r>
          <a:r>
            <a:rPr lang="fr-FR" sz="2400" b="1" u="sng" kern="1200" dirty="0">
              <a:latin typeface="Times New Roman" panose="02020603050405020304" pitchFamily="18" charset="0"/>
              <a:cs typeface="Times New Roman" panose="02020603050405020304" pitchFamily="18" charset="0"/>
            </a:rPr>
            <a:t>chanter</a:t>
          </a:r>
          <a:r>
            <a:rPr lang="fr-FR" sz="2400" kern="1200" dirty="0">
              <a:latin typeface="Times New Roman" panose="02020603050405020304" pitchFamily="18" charset="0"/>
              <a:cs typeface="Times New Roman" panose="02020603050405020304" pitchFamily="18" charset="0"/>
            </a:rPr>
            <a:t>. </a:t>
          </a:r>
          <a:endParaRPr lang="fr-FR" sz="2400" kern="1200" dirty="0">
            <a:latin typeface="Times New Roman" panose="02020603050405020304" pitchFamily="18" charset="0"/>
            <a:ea typeface="+mn-ea"/>
            <a:cs typeface="Times New Roman" panose="02020603050405020304" pitchFamily="18" charset="0"/>
          </a:endParaRPr>
        </a:p>
      </dgm:t>
    </dgm:pt>
    <dgm:pt modelId="{CD908014-F013-4827-90D4-79C81611D252}" type="parTrans" cxnId="{5FDE0CD2-B658-4B16-B440-B854ED0C4ED6}">
      <dgm:prSet/>
      <dgm:spPr/>
      <dgm:t>
        <a:bodyPr/>
        <a:lstStyle/>
        <a:p>
          <a:endParaRPr lang="fr-FR"/>
        </a:p>
      </dgm:t>
    </dgm:pt>
    <dgm:pt modelId="{E51BB031-B24F-429E-AE75-51CAAE9B22ED}" type="sibTrans" cxnId="{5FDE0CD2-B658-4B16-B440-B854ED0C4ED6}">
      <dgm:prSet/>
      <dgm:spPr/>
      <dgm:t>
        <a:bodyPr/>
        <a:lstStyle/>
        <a:p>
          <a:endParaRPr lang="fr-FR"/>
        </a:p>
      </dgm:t>
    </dgm:pt>
    <dgm:pt modelId="{12BAE059-109F-41A5-994B-6F3144A924A0}">
      <dgm:prSet custT="1"/>
      <dgm:spPr/>
      <dgm:t>
        <a:bodyPr/>
        <a:lstStyle/>
        <a:p>
          <a:pPr algn="just"/>
          <a:r>
            <a:rPr lang="fr-FR" sz="2400" dirty="0">
              <a:latin typeface="Times New Roman" panose="02020603050405020304" pitchFamily="18" charset="0"/>
              <a:cs typeface="Times New Roman" panose="02020603050405020304" pitchFamily="18" charset="0"/>
            </a:rPr>
            <a:t>Nous allons continuer la marche qui doit nous conduire à la réalisation de l’objectif du deuxième centenaire : </a:t>
          </a:r>
          <a:r>
            <a:rPr lang="fr-FR" sz="2400" b="1" u="sng" dirty="0">
              <a:latin typeface="Times New Roman" panose="02020603050405020304" pitchFamily="18" charset="0"/>
              <a:cs typeface="Times New Roman" panose="02020603050405020304" pitchFamily="18" charset="0"/>
            </a:rPr>
            <a:t>édifier un grand pays socialiste moderne dans tous les </a:t>
          </a:r>
          <a:r>
            <a:rPr lang="fr-FR" sz="2400" b="1" u="sng" noProof="0" dirty="0">
              <a:latin typeface="Times New Roman" panose="02020603050405020304" pitchFamily="18" charset="0"/>
              <a:cs typeface="Times New Roman" panose="02020603050405020304" pitchFamily="18" charset="0"/>
            </a:rPr>
            <a:t>domaines</a:t>
          </a:r>
          <a:r>
            <a:rPr lang="en-US" sz="2400" dirty="0">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dgm:t>
    </dgm:pt>
    <dgm:pt modelId="{D5AEEBF5-2364-4C7E-89BC-D2AFB0A196F8}" type="parTrans" cxnId="{62BAEBF7-E313-437E-AAC5-FBCC46268521}">
      <dgm:prSet/>
      <dgm:spPr/>
      <dgm:t>
        <a:bodyPr/>
        <a:lstStyle/>
        <a:p>
          <a:endParaRPr lang="fr-FR"/>
        </a:p>
      </dgm:t>
    </dgm:pt>
    <dgm:pt modelId="{D8A0A183-46F2-409A-90A7-6F57DE7D309E}" type="sibTrans" cxnId="{62BAEBF7-E313-437E-AAC5-FBCC46268521}">
      <dgm:prSet/>
      <dgm:spPr/>
      <dgm:t>
        <a:bodyPr/>
        <a:lstStyle/>
        <a:p>
          <a:endParaRPr lang="fr-FR"/>
        </a:p>
      </dgm:t>
    </dgm:pt>
    <dgm:pt modelId="{88D86962-055B-4023-A2C8-181B8DA68246}" type="pres">
      <dgm:prSet presAssocID="{68541483-ED23-4ABA-A571-DC0F81987B8F}" presName="linear" presStyleCnt="0">
        <dgm:presLayoutVars>
          <dgm:animLvl val="lvl"/>
          <dgm:resizeHandles val="exact"/>
        </dgm:presLayoutVars>
      </dgm:prSet>
      <dgm:spPr/>
      <dgm:t>
        <a:bodyPr/>
        <a:lstStyle/>
        <a:p>
          <a:endParaRPr lang="zh-CN" altLang="en-US"/>
        </a:p>
      </dgm:t>
    </dgm:pt>
    <dgm:pt modelId="{BDD8B3C9-0060-4D0E-851D-24896B64F310}" type="pres">
      <dgm:prSet presAssocID="{C5900B94-1944-4A6D-BCC2-A05C6673736B}" presName="parentText" presStyleLbl="node1" presStyleIdx="0" presStyleCnt="3" custScaleX="52675" custScaleY="45854" custLinFactNeighborX="-20910" custLinFactNeighborY="1964">
        <dgm:presLayoutVars>
          <dgm:chMax val="0"/>
          <dgm:bulletEnabled val="1"/>
        </dgm:presLayoutVars>
      </dgm:prSet>
      <dgm:spPr/>
      <dgm:t>
        <a:bodyPr/>
        <a:lstStyle/>
        <a:p>
          <a:endParaRPr lang="zh-CN" altLang="en-US"/>
        </a:p>
      </dgm:t>
    </dgm:pt>
    <dgm:pt modelId="{266CD355-60F5-464F-BDBD-AA284D24464D}" type="pres">
      <dgm:prSet presAssocID="{C5900B94-1944-4A6D-BCC2-A05C6673736B}" presName="childText" presStyleLbl="revTx" presStyleIdx="0" presStyleCnt="3">
        <dgm:presLayoutVars>
          <dgm:bulletEnabled val="1"/>
        </dgm:presLayoutVars>
      </dgm:prSet>
      <dgm:spPr/>
      <dgm:t>
        <a:bodyPr/>
        <a:lstStyle/>
        <a:p>
          <a:endParaRPr lang="zh-CN" altLang="en-US"/>
        </a:p>
      </dgm:t>
    </dgm:pt>
    <dgm:pt modelId="{7AA2E230-AA6B-40FD-9C21-1936E94020F0}" type="pres">
      <dgm:prSet presAssocID="{C14B7374-B78C-4C65-9E77-474634DE078C}" presName="parentText" presStyleLbl="node1" presStyleIdx="1" presStyleCnt="3" custScaleX="86153" custScaleY="44435" custLinFactNeighborX="-4171" custLinFactNeighborY="-869">
        <dgm:presLayoutVars>
          <dgm:chMax val="0"/>
          <dgm:bulletEnabled val="1"/>
        </dgm:presLayoutVars>
      </dgm:prSet>
      <dgm:spPr/>
      <dgm:t>
        <a:bodyPr/>
        <a:lstStyle/>
        <a:p>
          <a:endParaRPr lang="zh-CN" altLang="en-US"/>
        </a:p>
      </dgm:t>
    </dgm:pt>
    <dgm:pt modelId="{AD3D6535-B5F9-474E-9CAB-15ECA82CE705}" type="pres">
      <dgm:prSet presAssocID="{C14B7374-B78C-4C65-9E77-474634DE078C}" presName="childText" presStyleLbl="revTx" presStyleIdx="1" presStyleCnt="3">
        <dgm:presLayoutVars>
          <dgm:bulletEnabled val="1"/>
        </dgm:presLayoutVars>
      </dgm:prSet>
      <dgm:spPr/>
      <dgm:t>
        <a:bodyPr/>
        <a:lstStyle/>
        <a:p>
          <a:endParaRPr lang="zh-CN" altLang="en-US"/>
        </a:p>
      </dgm:t>
    </dgm:pt>
    <dgm:pt modelId="{ABDDC86D-5B01-4920-A357-32C612CB962B}" type="pres">
      <dgm:prSet presAssocID="{222146BA-5C36-40EB-973E-B5B931707700}" presName="parentText" presStyleLbl="node1" presStyleIdx="2" presStyleCnt="3" custScaleX="38393" custScaleY="44847" custLinFactNeighborX="-28050">
        <dgm:presLayoutVars>
          <dgm:chMax val="0"/>
          <dgm:bulletEnabled val="1"/>
        </dgm:presLayoutVars>
      </dgm:prSet>
      <dgm:spPr/>
      <dgm:t>
        <a:bodyPr/>
        <a:lstStyle/>
        <a:p>
          <a:endParaRPr lang="zh-CN" altLang="en-US"/>
        </a:p>
      </dgm:t>
    </dgm:pt>
    <dgm:pt modelId="{FDC0227D-31FE-4300-90EA-E2DD87C15CF1}" type="pres">
      <dgm:prSet presAssocID="{222146BA-5C36-40EB-973E-B5B931707700}" presName="childText" presStyleLbl="revTx" presStyleIdx="2" presStyleCnt="3">
        <dgm:presLayoutVars>
          <dgm:bulletEnabled val="1"/>
        </dgm:presLayoutVars>
      </dgm:prSet>
      <dgm:spPr/>
      <dgm:t>
        <a:bodyPr/>
        <a:lstStyle/>
        <a:p>
          <a:endParaRPr lang="zh-CN" altLang="en-US"/>
        </a:p>
      </dgm:t>
    </dgm:pt>
  </dgm:ptLst>
  <dgm:cxnLst>
    <dgm:cxn modelId="{35B18C53-07E5-4D4A-AF28-B700477828F2}" type="presOf" srcId="{68541483-ED23-4ABA-A571-DC0F81987B8F}" destId="{88D86962-055B-4023-A2C8-181B8DA68246}" srcOrd="0" destOrd="0" presId="urn:microsoft.com/office/officeart/2005/8/layout/vList2#1"/>
    <dgm:cxn modelId="{ACA76E9B-A285-4367-B1D3-DC32648D5EDB}" srcId="{68541483-ED23-4ABA-A571-DC0F81987B8F}" destId="{C5900B94-1944-4A6D-BCC2-A05C6673736B}" srcOrd="0" destOrd="0" parTransId="{A01D3F2A-2883-4620-9DB3-0AEF69A5816D}" sibTransId="{F3DE6840-EA9C-41C5-9A19-996ABDCF1F74}"/>
    <dgm:cxn modelId="{55F118EF-999E-4206-8A99-4F6E56493595}" type="presOf" srcId="{92BC92C1-2B93-4374-B5E6-F621B6B5F3D7}" destId="{FDC0227D-31FE-4300-90EA-E2DD87C15CF1}" srcOrd="0" destOrd="0" presId="urn:microsoft.com/office/officeart/2005/8/layout/vList2#1"/>
    <dgm:cxn modelId="{BD3DF4FE-60C6-4405-A454-C316E493ECE8}" srcId="{68541483-ED23-4ABA-A571-DC0F81987B8F}" destId="{222146BA-5C36-40EB-973E-B5B931707700}" srcOrd="2" destOrd="0" parTransId="{C00F0108-9F07-44CA-B6AF-0E53B1E6F3A8}" sibTransId="{1D32B5B4-CD6D-4432-93D9-E89A1A92277A}"/>
    <dgm:cxn modelId="{B7F87AF8-9FD5-4D2D-92CF-1ADDA651A952}" srcId="{C14B7374-B78C-4C65-9E77-474634DE078C}" destId="{28D86F2D-1473-4F01-BFEE-69EA25918CAE}" srcOrd="1" destOrd="0" parTransId="{6B4978A8-0DC7-4997-8F2C-BE9BB6CBAACB}" sibTransId="{6AF6D5EA-C9B4-49BA-9378-871951218305}"/>
    <dgm:cxn modelId="{0EB60935-BB36-4D90-8998-D4AF13460B83}" srcId="{C14B7374-B78C-4C65-9E77-474634DE078C}" destId="{7D711A9B-6C18-4184-B717-3C98FD625481}" srcOrd="0" destOrd="0" parTransId="{5E6B88C8-9DB0-425A-BC4F-963BDA79C174}" sibTransId="{C33A6838-3157-4987-B655-7B8B590459AA}"/>
    <dgm:cxn modelId="{1D586485-8A32-4901-8CD9-DA69EB3A0014}" type="presOf" srcId="{83A0EEC6-8998-4C24-A93B-163BFC24AB27}" destId="{266CD355-60F5-464F-BDBD-AA284D24464D}" srcOrd="0" destOrd="0" presId="urn:microsoft.com/office/officeart/2005/8/layout/vList2#1"/>
    <dgm:cxn modelId="{C6BEFB85-B9CF-433A-8E6F-E48DF76C8415}" srcId="{C5900B94-1944-4A6D-BCC2-A05C6673736B}" destId="{83A0EEC6-8998-4C24-A93B-163BFC24AB27}" srcOrd="0" destOrd="0" parTransId="{8C78E0A9-F9EC-428A-826A-68B883DC91D4}" sibTransId="{C9EAEE61-D9E3-40AF-AAFD-BD52FA779DDE}"/>
    <dgm:cxn modelId="{5FDE0CD2-B658-4B16-B440-B854ED0C4ED6}" srcId="{222146BA-5C36-40EB-973E-B5B931707700}" destId="{92BC92C1-2B93-4374-B5E6-F621B6B5F3D7}" srcOrd="0" destOrd="0" parTransId="{CD908014-F013-4827-90D4-79C81611D252}" sibTransId="{E51BB031-B24F-429E-AE75-51CAAE9B22ED}"/>
    <dgm:cxn modelId="{68D7A362-5C99-4BAD-9841-CF7BFFED9CB1}" srcId="{C14B7374-B78C-4C65-9E77-474634DE078C}" destId="{EEAC91F4-2CE8-4E6C-8903-B040842BFB78}" srcOrd="2" destOrd="0" parTransId="{EB658A93-4F97-402A-8518-3DD3BBA482FA}" sibTransId="{1298F9CF-1393-4792-BC78-9A3E02173849}"/>
    <dgm:cxn modelId="{570CCBFE-54DA-449A-9C06-BB336567B967}" type="presOf" srcId="{222146BA-5C36-40EB-973E-B5B931707700}" destId="{ABDDC86D-5B01-4920-A357-32C612CB962B}" srcOrd="0" destOrd="0" presId="urn:microsoft.com/office/officeart/2005/8/layout/vList2#1"/>
    <dgm:cxn modelId="{D3CAE71B-2F7A-4EC5-80B0-E2427E8703F5}" srcId="{68541483-ED23-4ABA-A571-DC0F81987B8F}" destId="{C14B7374-B78C-4C65-9E77-474634DE078C}" srcOrd="1" destOrd="0" parTransId="{B51BF7FF-29B0-4A62-956A-8D2F6127FE07}" sibTransId="{1F889C9B-DE6B-45D4-9EBC-8024AC220682}"/>
    <dgm:cxn modelId="{A77400F9-8EB3-45CB-AABB-8E610EE6B5EC}" type="presOf" srcId="{C5900B94-1944-4A6D-BCC2-A05C6673736B}" destId="{BDD8B3C9-0060-4D0E-851D-24896B64F310}" srcOrd="0" destOrd="0" presId="urn:microsoft.com/office/officeart/2005/8/layout/vList2#1"/>
    <dgm:cxn modelId="{D5707D46-66FD-4955-8551-8F15CD64EF92}" type="presOf" srcId="{EEAC91F4-2CE8-4E6C-8903-B040842BFB78}" destId="{AD3D6535-B5F9-474E-9CAB-15ECA82CE705}" srcOrd="0" destOrd="2" presId="urn:microsoft.com/office/officeart/2005/8/layout/vList2#1"/>
    <dgm:cxn modelId="{4F08FDBD-9F53-44C1-9BDA-8B0897D9E573}" type="presOf" srcId="{C14B7374-B78C-4C65-9E77-474634DE078C}" destId="{7AA2E230-AA6B-40FD-9C21-1936E94020F0}" srcOrd="0" destOrd="0" presId="urn:microsoft.com/office/officeart/2005/8/layout/vList2#1"/>
    <dgm:cxn modelId="{097CC806-A7E4-44FF-99B4-7E2EBEBF021B}" type="presOf" srcId="{28D86F2D-1473-4F01-BFEE-69EA25918CAE}" destId="{AD3D6535-B5F9-474E-9CAB-15ECA82CE705}" srcOrd="0" destOrd="1" presId="urn:microsoft.com/office/officeart/2005/8/layout/vList2#1"/>
    <dgm:cxn modelId="{44E4E146-14EF-4E84-919B-D9143D23B532}" type="presOf" srcId="{7D711A9B-6C18-4184-B717-3C98FD625481}" destId="{AD3D6535-B5F9-474E-9CAB-15ECA82CE705}" srcOrd="0" destOrd="0" presId="urn:microsoft.com/office/officeart/2005/8/layout/vList2#1"/>
    <dgm:cxn modelId="{C66D30C9-D57B-4D65-9883-ABD7992DC593}" type="presOf" srcId="{F8A3A23C-F535-47C6-A70F-B264E76049A8}" destId="{266CD355-60F5-464F-BDBD-AA284D24464D}" srcOrd="0" destOrd="1" presId="urn:microsoft.com/office/officeart/2005/8/layout/vList2#1"/>
    <dgm:cxn modelId="{00C8B0E6-D4C9-4872-A685-721052D86E5A}" srcId="{C5900B94-1944-4A6D-BCC2-A05C6673736B}" destId="{F8A3A23C-F535-47C6-A70F-B264E76049A8}" srcOrd="1" destOrd="0" parTransId="{EE825794-AD1D-4ECD-83E2-A304E10813F7}" sibTransId="{891A1A8E-824D-4BE9-B060-9C5C769BDA92}"/>
    <dgm:cxn modelId="{949EFF18-00D6-48D8-8BCF-9E8514DA050B}" type="presOf" srcId="{12BAE059-109F-41A5-994B-6F3144A924A0}" destId="{FDC0227D-31FE-4300-90EA-E2DD87C15CF1}" srcOrd="0" destOrd="1" presId="urn:microsoft.com/office/officeart/2005/8/layout/vList2#1"/>
    <dgm:cxn modelId="{62BAEBF7-E313-437E-AAC5-FBCC46268521}" srcId="{222146BA-5C36-40EB-973E-B5B931707700}" destId="{12BAE059-109F-41A5-994B-6F3144A924A0}" srcOrd="1" destOrd="0" parTransId="{D5AEEBF5-2364-4C7E-89BC-D2AFB0A196F8}" sibTransId="{D8A0A183-46F2-409A-90A7-6F57DE7D309E}"/>
    <dgm:cxn modelId="{0AA3A09C-73B2-4D42-82A6-B1F6F3C707D4}" type="presParOf" srcId="{88D86962-055B-4023-A2C8-181B8DA68246}" destId="{BDD8B3C9-0060-4D0E-851D-24896B64F310}" srcOrd="0" destOrd="0" presId="urn:microsoft.com/office/officeart/2005/8/layout/vList2#1"/>
    <dgm:cxn modelId="{CF63CC5E-6786-4BC7-95DD-B94C7B10699E}" type="presParOf" srcId="{88D86962-055B-4023-A2C8-181B8DA68246}" destId="{266CD355-60F5-464F-BDBD-AA284D24464D}" srcOrd="1" destOrd="0" presId="urn:microsoft.com/office/officeart/2005/8/layout/vList2#1"/>
    <dgm:cxn modelId="{84C0E507-A4D5-44E6-901D-4279FEDE93EB}" type="presParOf" srcId="{88D86962-055B-4023-A2C8-181B8DA68246}" destId="{7AA2E230-AA6B-40FD-9C21-1936E94020F0}" srcOrd="2" destOrd="0" presId="urn:microsoft.com/office/officeart/2005/8/layout/vList2#1"/>
    <dgm:cxn modelId="{F82F9B19-C6FB-4226-A6FB-2DF3FBFB897D}" type="presParOf" srcId="{88D86962-055B-4023-A2C8-181B8DA68246}" destId="{AD3D6535-B5F9-474E-9CAB-15ECA82CE705}" srcOrd="3" destOrd="0" presId="urn:microsoft.com/office/officeart/2005/8/layout/vList2#1"/>
    <dgm:cxn modelId="{23DBD437-84C7-4EFE-9D0F-1EAEF904EEAB}" type="presParOf" srcId="{88D86962-055B-4023-A2C8-181B8DA68246}" destId="{ABDDC86D-5B01-4920-A357-32C612CB962B}" srcOrd="4" destOrd="0" presId="urn:microsoft.com/office/officeart/2005/8/layout/vList2#1"/>
    <dgm:cxn modelId="{9756E843-F9FA-441E-A939-F81574FDD01B}" type="presParOf" srcId="{88D86962-055B-4023-A2C8-181B8DA68246}" destId="{FDC0227D-31FE-4300-90EA-E2DD87C15CF1}" srcOrd="5"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541483-ED23-4ABA-A571-DC0F81987B8F}" type="doc">
      <dgm:prSet loTypeId="urn:microsoft.com/office/officeart/2005/8/layout/vList2#2" loCatId="list" qsTypeId="urn:microsoft.com/office/officeart/2005/8/quickstyle/simple1#2" qsCatId="simple" csTypeId="urn:microsoft.com/office/officeart/2005/8/colors/colorful5#2" csCatId="colorful" phldr="1"/>
      <dgm:spPr/>
      <dgm:t>
        <a:bodyPr/>
        <a:lstStyle/>
        <a:p>
          <a:endParaRPr lang="fr-FR"/>
        </a:p>
      </dgm:t>
    </dgm:pt>
    <dgm:pt modelId="{C5900B94-1944-4A6D-BCC2-A05C6673736B}">
      <dgm:prSet phldrT="[文本]" custT="1"/>
      <dgm:spPr/>
      <dgm:t>
        <a:bodyPr/>
        <a:lstStyle/>
        <a:p>
          <a:pPr algn="l"/>
          <a:r>
            <a:rPr lang="fr-FR" sz="2800" dirty="0">
              <a:latin typeface="Times New Roman" panose="02020603050405020304" pitchFamily="18" charset="0"/>
              <a:cs typeface="Times New Roman" panose="02020603050405020304" pitchFamily="18" charset="0"/>
            </a:rPr>
            <a:t> mettre en évidence un mot en retardant ou en anticipant son apparition</a:t>
          </a:r>
        </a:p>
      </dgm:t>
    </dgm:pt>
    <dgm:pt modelId="{A01D3F2A-2883-4620-9DB3-0AEF69A5816D}" type="parTrans" cxnId="{C515A566-982F-453C-94EC-FF5F887AA532}">
      <dgm:prSet/>
      <dgm:spPr/>
      <dgm:t>
        <a:bodyPr/>
        <a:lstStyle/>
        <a:p>
          <a:endParaRPr lang="fr-FR" sz="2800">
            <a:latin typeface="Times New Roman" panose="02020603050405020304" pitchFamily="18" charset="0"/>
            <a:cs typeface="Times New Roman" panose="02020603050405020304" pitchFamily="18" charset="0"/>
          </a:endParaRPr>
        </a:p>
      </dgm:t>
    </dgm:pt>
    <dgm:pt modelId="{F3DE6840-EA9C-41C5-9A19-996ABDCF1F74}" type="sibTrans" cxnId="{C515A566-982F-453C-94EC-FF5F887AA532}">
      <dgm:prSet/>
      <dgm:spPr/>
      <dgm:t>
        <a:bodyPr/>
        <a:lstStyle/>
        <a:p>
          <a:endParaRPr lang="fr-FR" sz="2800">
            <a:latin typeface="Times New Roman" panose="02020603050405020304" pitchFamily="18" charset="0"/>
            <a:cs typeface="Times New Roman" panose="02020603050405020304" pitchFamily="18" charset="0"/>
          </a:endParaRPr>
        </a:p>
      </dgm:t>
    </dgm:pt>
    <dgm:pt modelId="{83A0EEC6-8998-4C24-A93B-163BFC24AB27}">
      <dgm:prSet phldrT="[文本]" custT="1"/>
      <dgm:spPr/>
      <dgm:t>
        <a:bodyPr/>
        <a:lstStyle/>
        <a:p>
          <a:pPr>
            <a:lnSpc>
              <a:spcPct val="100000"/>
            </a:lnSpc>
          </a:pPr>
          <a:r>
            <a:rPr lang="fr-FR" sz="2400" b="0" u="none" dirty="0">
              <a:latin typeface="Times New Roman" panose="02020603050405020304" pitchFamily="18" charset="0"/>
              <a:cs typeface="Times New Roman" panose="02020603050405020304" pitchFamily="18" charset="0"/>
            </a:rPr>
            <a:t>Etroits sont les </a:t>
          </a:r>
          <a:r>
            <a:rPr lang="fr-FR" sz="2400" b="0" u="none" noProof="0" dirty="0">
              <a:latin typeface="Times New Roman" panose="02020603050405020304" pitchFamily="18" charset="0"/>
              <a:cs typeface="Times New Roman" panose="02020603050405020304" pitchFamily="18" charset="0"/>
            </a:rPr>
            <a:t>vaisseaux</a:t>
          </a:r>
          <a:r>
            <a:rPr lang="fr-FR" sz="2400" b="0" u="none" dirty="0">
              <a:latin typeface="Times New Roman" panose="02020603050405020304" pitchFamily="18" charset="0"/>
              <a:cs typeface="Times New Roman" panose="02020603050405020304" pitchFamily="18" charset="0"/>
            </a:rPr>
            <a:t>, étroite notre couche. / Immense l’étendue des eaux, plus vaste notre empire. / Aux chambres closes du désir. (Saint-John Perse)</a:t>
          </a:r>
        </a:p>
      </dgm:t>
    </dgm:pt>
    <dgm:pt modelId="{8C78E0A9-F9EC-428A-826A-68B883DC91D4}" type="parTrans" cxnId="{B181BABE-E772-4B89-8568-77B7DC58E339}">
      <dgm:prSet/>
      <dgm:spPr/>
      <dgm:t>
        <a:bodyPr/>
        <a:lstStyle/>
        <a:p>
          <a:endParaRPr lang="fr-FR" sz="2800">
            <a:latin typeface="Times New Roman" panose="02020603050405020304" pitchFamily="18" charset="0"/>
            <a:cs typeface="Times New Roman" panose="02020603050405020304" pitchFamily="18" charset="0"/>
          </a:endParaRPr>
        </a:p>
      </dgm:t>
    </dgm:pt>
    <dgm:pt modelId="{C9EAEE61-D9E3-40AF-AAFD-BD52FA779DDE}" type="sibTrans" cxnId="{B181BABE-E772-4B89-8568-77B7DC58E339}">
      <dgm:prSet/>
      <dgm:spPr/>
      <dgm:t>
        <a:bodyPr/>
        <a:lstStyle/>
        <a:p>
          <a:endParaRPr lang="fr-FR" sz="2800">
            <a:latin typeface="Times New Roman" panose="02020603050405020304" pitchFamily="18" charset="0"/>
            <a:cs typeface="Times New Roman" panose="02020603050405020304" pitchFamily="18" charset="0"/>
          </a:endParaRPr>
        </a:p>
      </dgm:t>
    </dgm:pt>
    <dgm:pt modelId="{C14B7374-B78C-4C65-9E77-474634DE078C}">
      <dgm:prSet phldrT="[文本]" custT="1"/>
      <dgm:spPr/>
      <dgm:t>
        <a:bodyPr/>
        <a:lstStyle/>
        <a:p>
          <a:r>
            <a:rPr lang="fr-FR" sz="2800" dirty="0">
              <a:latin typeface="Times New Roman" panose="02020603050405020304" pitchFamily="18" charset="0"/>
              <a:cs typeface="Times New Roman" panose="02020603050405020304" pitchFamily="18" charset="0"/>
            </a:rPr>
            <a:t>influencer la musicalité de l’ensemble, créer des rythmes particuliers, jouer avec les sonorités des mots</a:t>
          </a:r>
        </a:p>
      </dgm:t>
    </dgm:pt>
    <dgm:pt modelId="{B51BF7FF-29B0-4A62-956A-8D2F6127FE07}" type="parTrans" cxnId="{1A88D936-FF0C-4C27-AA72-8CBD632C1CE2}">
      <dgm:prSet/>
      <dgm:spPr/>
      <dgm:t>
        <a:bodyPr/>
        <a:lstStyle/>
        <a:p>
          <a:endParaRPr lang="fr-FR" sz="2800">
            <a:latin typeface="Times New Roman" panose="02020603050405020304" pitchFamily="18" charset="0"/>
            <a:cs typeface="Times New Roman" panose="02020603050405020304" pitchFamily="18" charset="0"/>
          </a:endParaRPr>
        </a:p>
      </dgm:t>
    </dgm:pt>
    <dgm:pt modelId="{1F889C9B-DE6B-45D4-9EBC-8024AC220682}" type="sibTrans" cxnId="{1A88D936-FF0C-4C27-AA72-8CBD632C1CE2}">
      <dgm:prSet/>
      <dgm:spPr/>
      <dgm:t>
        <a:bodyPr/>
        <a:lstStyle/>
        <a:p>
          <a:endParaRPr lang="fr-FR" sz="2800">
            <a:latin typeface="Times New Roman" panose="02020603050405020304" pitchFamily="18" charset="0"/>
            <a:cs typeface="Times New Roman" panose="02020603050405020304" pitchFamily="18" charset="0"/>
          </a:endParaRPr>
        </a:p>
      </dgm:t>
    </dgm:pt>
    <dgm:pt modelId="{7D711A9B-6C18-4184-B717-3C98FD625481}">
      <dgm:prSet phldrT="[文本]" custT="1"/>
      <dgm:spPr/>
      <dgm:t>
        <a:bodyPr/>
        <a:lstStyle/>
        <a:p>
          <a:pPr>
            <a:lnSpc>
              <a:spcPct val="100000"/>
            </a:lnSpc>
            <a:buFont typeface="Arial" panose="020B0604020202020204" pitchFamily="34" charset="0"/>
            <a:buChar char="•"/>
          </a:pPr>
          <a:r>
            <a:rPr lang="fr-FR" sz="2400" noProof="0" dirty="0">
              <a:latin typeface="Times New Roman" panose="02020603050405020304" pitchFamily="18" charset="0"/>
              <a:cs typeface="Times New Roman" panose="02020603050405020304" pitchFamily="18" charset="0"/>
            </a:rPr>
            <a:t>Vienne la nuit sonne l’heure / Les jours s’en vont je demeure (Guillaume Apollinaire)</a:t>
          </a:r>
        </a:p>
      </dgm:t>
    </dgm:pt>
    <dgm:pt modelId="{5E6B88C8-9DB0-425A-BC4F-963BDA79C174}" type="parTrans" cxnId="{36D86841-3596-4DEC-88BD-F2BA159D0D7A}">
      <dgm:prSet/>
      <dgm:spPr/>
      <dgm:t>
        <a:bodyPr/>
        <a:lstStyle/>
        <a:p>
          <a:endParaRPr lang="fr-FR" sz="2800">
            <a:latin typeface="Times New Roman" panose="02020603050405020304" pitchFamily="18" charset="0"/>
            <a:cs typeface="Times New Roman" panose="02020603050405020304" pitchFamily="18" charset="0"/>
          </a:endParaRPr>
        </a:p>
      </dgm:t>
    </dgm:pt>
    <dgm:pt modelId="{C33A6838-3157-4987-B655-7B8B590459AA}" type="sibTrans" cxnId="{36D86841-3596-4DEC-88BD-F2BA159D0D7A}">
      <dgm:prSet/>
      <dgm:spPr/>
      <dgm:t>
        <a:bodyPr/>
        <a:lstStyle/>
        <a:p>
          <a:endParaRPr lang="fr-FR" sz="2800">
            <a:latin typeface="Times New Roman" panose="02020603050405020304" pitchFamily="18" charset="0"/>
            <a:cs typeface="Times New Roman" panose="02020603050405020304" pitchFamily="18" charset="0"/>
          </a:endParaRPr>
        </a:p>
      </dgm:t>
    </dgm:pt>
    <dgm:pt modelId="{88D86962-055B-4023-A2C8-181B8DA68246}" type="pres">
      <dgm:prSet presAssocID="{68541483-ED23-4ABA-A571-DC0F81987B8F}" presName="linear" presStyleCnt="0">
        <dgm:presLayoutVars>
          <dgm:animLvl val="lvl"/>
          <dgm:resizeHandles val="exact"/>
        </dgm:presLayoutVars>
      </dgm:prSet>
      <dgm:spPr/>
      <dgm:t>
        <a:bodyPr/>
        <a:lstStyle/>
        <a:p>
          <a:endParaRPr lang="zh-CN" altLang="en-US"/>
        </a:p>
      </dgm:t>
    </dgm:pt>
    <dgm:pt modelId="{BDD8B3C9-0060-4D0E-851D-24896B64F310}" type="pres">
      <dgm:prSet presAssocID="{C5900B94-1944-4A6D-BCC2-A05C6673736B}" presName="parentText" presStyleLbl="node1" presStyleIdx="0" presStyleCnt="2" custScaleX="96620" custScaleY="45854" custLinFactNeighborX="-6053" custLinFactNeighborY="4831">
        <dgm:presLayoutVars>
          <dgm:chMax val="0"/>
          <dgm:bulletEnabled val="1"/>
        </dgm:presLayoutVars>
      </dgm:prSet>
      <dgm:spPr/>
      <dgm:t>
        <a:bodyPr/>
        <a:lstStyle/>
        <a:p>
          <a:endParaRPr lang="zh-CN" altLang="en-US"/>
        </a:p>
      </dgm:t>
    </dgm:pt>
    <dgm:pt modelId="{266CD355-60F5-464F-BDBD-AA284D24464D}" type="pres">
      <dgm:prSet presAssocID="{C5900B94-1944-4A6D-BCC2-A05C6673736B}" presName="childText" presStyleLbl="revTx" presStyleIdx="0" presStyleCnt="2">
        <dgm:presLayoutVars>
          <dgm:bulletEnabled val="1"/>
        </dgm:presLayoutVars>
      </dgm:prSet>
      <dgm:spPr/>
      <dgm:t>
        <a:bodyPr/>
        <a:lstStyle/>
        <a:p>
          <a:endParaRPr lang="zh-CN" altLang="en-US"/>
        </a:p>
      </dgm:t>
    </dgm:pt>
    <dgm:pt modelId="{7AA2E230-AA6B-40FD-9C21-1936E94020F0}" type="pres">
      <dgm:prSet presAssocID="{C14B7374-B78C-4C65-9E77-474634DE078C}" presName="parentText" presStyleLbl="node1" presStyleIdx="1" presStyleCnt="2" custScaleX="97003" custScaleY="91434" custLinFactNeighborX="-5485" custLinFactNeighborY="-1527">
        <dgm:presLayoutVars>
          <dgm:chMax val="0"/>
          <dgm:bulletEnabled val="1"/>
        </dgm:presLayoutVars>
      </dgm:prSet>
      <dgm:spPr/>
      <dgm:t>
        <a:bodyPr/>
        <a:lstStyle/>
        <a:p>
          <a:endParaRPr lang="zh-CN" altLang="en-US"/>
        </a:p>
      </dgm:t>
    </dgm:pt>
    <dgm:pt modelId="{AD3D6535-B5F9-474E-9CAB-15ECA82CE705}" type="pres">
      <dgm:prSet presAssocID="{C14B7374-B78C-4C65-9E77-474634DE078C}" presName="childText" presStyleLbl="revTx" presStyleIdx="1" presStyleCnt="2">
        <dgm:presLayoutVars>
          <dgm:bulletEnabled val="1"/>
        </dgm:presLayoutVars>
      </dgm:prSet>
      <dgm:spPr/>
      <dgm:t>
        <a:bodyPr/>
        <a:lstStyle/>
        <a:p>
          <a:endParaRPr lang="zh-CN" altLang="en-US"/>
        </a:p>
      </dgm:t>
    </dgm:pt>
  </dgm:ptLst>
  <dgm:cxnLst>
    <dgm:cxn modelId="{C515A566-982F-453C-94EC-FF5F887AA532}" srcId="{68541483-ED23-4ABA-A571-DC0F81987B8F}" destId="{C5900B94-1944-4A6D-BCC2-A05C6673736B}" srcOrd="0" destOrd="0" parTransId="{A01D3F2A-2883-4620-9DB3-0AEF69A5816D}" sibTransId="{F3DE6840-EA9C-41C5-9A19-996ABDCF1F74}"/>
    <dgm:cxn modelId="{4C527BED-8249-4D13-8F99-6466012226E0}" type="presOf" srcId="{83A0EEC6-8998-4C24-A93B-163BFC24AB27}" destId="{266CD355-60F5-464F-BDBD-AA284D24464D}" srcOrd="0" destOrd="0" presId="urn:microsoft.com/office/officeart/2005/8/layout/vList2#2"/>
    <dgm:cxn modelId="{6FF5AA4F-7A58-4E36-9634-2B87E5429C46}" type="presOf" srcId="{C5900B94-1944-4A6D-BCC2-A05C6673736B}" destId="{BDD8B3C9-0060-4D0E-851D-24896B64F310}" srcOrd="0" destOrd="0" presId="urn:microsoft.com/office/officeart/2005/8/layout/vList2#2"/>
    <dgm:cxn modelId="{E0AF9825-1A0A-4A78-BC57-DCC0B4EE8319}" type="presOf" srcId="{68541483-ED23-4ABA-A571-DC0F81987B8F}" destId="{88D86962-055B-4023-A2C8-181B8DA68246}" srcOrd="0" destOrd="0" presId="urn:microsoft.com/office/officeart/2005/8/layout/vList2#2"/>
    <dgm:cxn modelId="{ADA4F4FF-F4B1-42CE-8E34-1144049558D6}" type="presOf" srcId="{7D711A9B-6C18-4184-B717-3C98FD625481}" destId="{AD3D6535-B5F9-474E-9CAB-15ECA82CE705}" srcOrd="0" destOrd="0" presId="urn:microsoft.com/office/officeart/2005/8/layout/vList2#2"/>
    <dgm:cxn modelId="{59F5851B-4010-4C6A-814B-ED55B8221404}" type="presOf" srcId="{C14B7374-B78C-4C65-9E77-474634DE078C}" destId="{7AA2E230-AA6B-40FD-9C21-1936E94020F0}" srcOrd="0" destOrd="0" presId="urn:microsoft.com/office/officeart/2005/8/layout/vList2#2"/>
    <dgm:cxn modelId="{1A88D936-FF0C-4C27-AA72-8CBD632C1CE2}" srcId="{68541483-ED23-4ABA-A571-DC0F81987B8F}" destId="{C14B7374-B78C-4C65-9E77-474634DE078C}" srcOrd="1" destOrd="0" parTransId="{B51BF7FF-29B0-4A62-956A-8D2F6127FE07}" sibTransId="{1F889C9B-DE6B-45D4-9EBC-8024AC220682}"/>
    <dgm:cxn modelId="{36D86841-3596-4DEC-88BD-F2BA159D0D7A}" srcId="{C14B7374-B78C-4C65-9E77-474634DE078C}" destId="{7D711A9B-6C18-4184-B717-3C98FD625481}" srcOrd="0" destOrd="0" parTransId="{5E6B88C8-9DB0-425A-BC4F-963BDA79C174}" sibTransId="{C33A6838-3157-4987-B655-7B8B590459AA}"/>
    <dgm:cxn modelId="{B181BABE-E772-4B89-8568-77B7DC58E339}" srcId="{C5900B94-1944-4A6D-BCC2-A05C6673736B}" destId="{83A0EEC6-8998-4C24-A93B-163BFC24AB27}" srcOrd="0" destOrd="0" parTransId="{8C78E0A9-F9EC-428A-826A-68B883DC91D4}" sibTransId="{C9EAEE61-D9E3-40AF-AAFD-BD52FA779DDE}"/>
    <dgm:cxn modelId="{808A0D34-986E-4AF0-B75A-26307273FE8F}" type="presParOf" srcId="{88D86962-055B-4023-A2C8-181B8DA68246}" destId="{BDD8B3C9-0060-4D0E-851D-24896B64F310}" srcOrd="0" destOrd="0" presId="urn:microsoft.com/office/officeart/2005/8/layout/vList2#2"/>
    <dgm:cxn modelId="{55D93DCF-5377-4252-86EE-9E1BC9356DDB}" type="presParOf" srcId="{88D86962-055B-4023-A2C8-181B8DA68246}" destId="{266CD355-60F5-464F-BDBD-AA284D24464D}" srcOrd="1" destOrd="0" presId="urn:microsoft.com/office/officeart/2005/8/layout/vList2#2"/>
    <dgm:cxn modelId="{102830CB-D689-4CB0-9FFF-68378C91D913}" type="presParOf" srcId="{88D86962-055B-4023-A2C8-181B8DA68246}" destId="{7AA2E230-AA6B-40FD-9C21-1936E94020F0}" srcOrd="2" destOrd="0" presId="urn:microsoft.com/office/officeart/2005/8/layout/vList2#2"/>
    <dgm:cxn modelId="{1CB16EDD-C0DB-4A82-AB47-5587273FAF3D}" type="presParOf" srcId="{88D86962-055B-4023-A2C8-181B8DA68246}" destId="{AD3D6535-B5F9-474E-9CAB-15ECA82CE705}" srcOrd="3" destOrd="0" presId="urn:microsoft.com/office/officeart/2005/8/layout/vList2#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8B3C9-0060-4D0E-851D-24896B64F310}">
      <dsp:nvSpPr>
        <dsp:cNvPr id="0" name=""/>
        <dsp:cNvSpPr/>
      </dsp:nvSpPr>
      <dsp:spPr>
        <a:xfrm>
          <a:off x="331092" y="82480"/>
          <a:ext cx="6336158" cy="54936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fr-FR" sz="2800" kern="1200" dirty="0">
              <a:latin typeface="Times New Roman" panose="02020603050405020304" pitchFamily="18" charset="0"/>
              <a:cs typeface="Times New Roman" panose="02020603050405020304" pitchFamily="18" charset="0"/>
            </a:rPr>
            <a:t>employé comme </a:t>
          </a:r>
          <a:r>
            <a:rPr lang="fr-FR" sz="2800" b="1" kern="1200" dirty="0">
              <a:latin typeface="Times New Roman" panose="02020603050405020304" pitchFamily="18" charset="0"/>
              <a:cs typeface="Times New Roman" panose="02020603050405020304" pitchFamily="18" charset="0"/>
            </a:rPr>
            <a:t>sujet</a:t>
          </a:r>
          <a:r>
            <a:rPr lang="fr-FR" sz="2800" kern="1200" dirty="0">
              <a:latin typeface="Times New Roman" panose="02020603050405020304" pitchFamily="18" charset="0"/>
              <a:cs typeface="Times New Roman" panose="02020603050405020304" pitchFamily="18" charset="0"/>
            </a:rPr>
            <a:t> de la phrase</a:t>
          </a:r>
        </a:p>
      </dsp:txBody>
      <dsp:txXfrm>
        <a:off x="357910" y="109298"/>
        <a:ext cx="6282522" cy="495731"/>
      </dsp:txXfrm>
    </dsp:sp>
    <dsp:sp modelId="{266CD355-60F5-464F-BDBD-AA284D24464D}">
      <dsp:nvSpPr>
        <dsp:cNvPr id="0" name=""/>
        <dsp:cNvSpPr/>
      </dsp:nvSpPr>
      <dsp:spPr>
        <a:xfrm>
          <a:off x="0" y="608431"/>
          <a:ext cx="12028777"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914" tIns="30480" rIns="170688" bIns="30480" numCol="1" spcCol="1270" anchor="t" anchorCtr="0">
          <a:noAutofit/>
        </a:bodyPr>
        <a:lstStyle/>
        <a:p>
          <a:pPr marL="228600" lvl="1" indent="-228600" algn="l" defTabSz="1066800">
            <a:lnSpc>
              <a:spcPct val="100000"/>
            </a:lnSpc>
            <a:spcBef>
              <a:spcPct val="0"/>
            </a:spcBef>
            <a:spcAft>
              <a:spcPct val="20000"/>
            </a:spcAft>
            <a:buChar char="••"/>
          </a:pPr>
          <a:r>
            <a:rPr lang="fr-FR" sz="2400" b="1" u="sng" kern="1200" dirty="0">
              <a:latin typeface="Times New Roman" panose="02020603050405020304" pitchFamily="18" charset="0"/>
              <a:cs typeface="Times New Roman" panose="02020603050405020304" pitchFamily="18" charset="0"/>
            </a:rPr>
            <a:t>Chanter</a:t>
          </a:r>
          <a:r>
            <a:rPr lang="fr-FR" sz="2400" kern="1200" dirty="0">
              <a:latin typeface="Times New Roman" panose="02020603050405020304" pitchFamily="18" charset="0"/>
              <a:cs typeface="Times New Roman" panose="02020603050405020304" pitchFamily="18" charset="0"/>
            </a:rPr>
            <a:t> fait du bien à la voix.</a:t>
          </a:r>
        </a:p>
        <a:p>
          <a:pPr marL="228600" lvl="1" indent="-228600" algn="l" defTabSz="1066800">
            <a:lnSpc>
              <a:spcPct val="100000"/>
            </a:lnSpc>
            <a:spcBef>
              <a:spcPct val="0"/>
            </a:spcBef>
            <a:spcAft>
              <a:spcPct val="20000"/>
            </a:spcAft>
            <a:buChar char="••"/>
          </a:pPr>
          <a:r>
            <a:rPr lang="fr-FR" sz="2400" b="1" u="sng" kern="1200" dirty="0">
              <a:latin typeface="Times New Roman" panose="02020603050405020304" pitchFamily="18" charset="0"/>
              <a:cs typeface="Times New Roman" panose="02020603050405020304" pitchFamily="18" charset="0"/>
            </a:rPr>
            <a:t>Edifier un Etat puissant</a:t>
          </a:r>
          <a:r>
            <a:rPr lang="fr-FR" sz="2400" kern="1200" dirty="0">
              <a:latin typeface="Times New Roman" panose="02020603050405020304" pitchFamily="18" charset="0"/>
              <a:cs typeface="Times New Roman" panose="02020603050405020304" pitchFamily="18" charset="0"/>
            </a:rPr>
            <a:t> requiert une armée puissante, car seule une armée puissante peut assurer la sûreté de l’Etat.</a:t>
          </a:r>
        </a:p>
      </dsp:txBody>
      <dsp:txXfrm>
        <a:off x="0" y="608431"/>
        <a:ext cx="12028777" cy="1192320"/>
      </dsp:txXfrm>
    </dsp:sp>
    <dsp:sp modelId="{7AA2E230-AA6B-40FD-9C21-1936E94020F0}">
      <dsp:nvSpPr>
        <dsp:cNvPr id="0" name=""/>
        <dsp:cNvSpPr/>
      </dsp:nvSpPr>
      <dsp:spPr>
        <a:xfrm>
          <a:off x="331092" y="1789814"/>
          <a:ext cx="10363152" cy="53236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fr-FR" sz="2800" kern="1200" dirty="0">
              <a:latin typeface="Times New Roman" panose="02020603050405020304" pitchFamily="18" charset="0"/>
              <a:cs typeface="Times New Roman" panose="02020603050405020304" pitchFamily="18" charset="0"/>
            </a:rPr>
            <a:t>employé comme </a:t>
          </a:r>
          <a:r>
            <a:rPr lang="fr-FR" sz="2800" b="1" kern="1200" dirty="0">
              <a:latin typeface="Times New Roman" panose="02020603050405020304" pitchFamily="18" charset="0"/>
              <a:cs typeface="Times New Roman" panose="02020603050405020304" pitchFamily="18" charset="0"/>
            </a:rPr>
            <a:t>attribut </a:t>
          </a:r>
          <a:r>
            <a:rPr lang="fr-FR" sz="2800" kern="1200" dirty="0">
              <a:latin typeface="Times New Roman" panose="02020603050405020304" pitchFamily="18" charset="0"/>
              <a:cs typeface="Times New Roman" panose="02020603050405020304" pitchFamily="18" charset="0"/>
            </a:rPr>
            <a:t>derrière les verbes comme </a:t>
          </a:r>
          <a:r>
            <a:rPr lang="fr-FR" sz="2800" i="1" kern="1200" dirty="0">
              <a:latin typeface="Times New Roman" panose="02020603050405020304" pitchFamily="18" charset="0"/>
              <a:cs typeface="Times New Roman" panose="02020603050405020304" pitchFamily="18" charset="0"/>
            </a:rPr>
            <a:t>être</a:t>
          </a:r>
          <a:r>
            <a:rPr lang="fr-FR" sz="2800" kern="1200" dirty="0">
              <a:latin typeface="Times New Roman" panose="02020603050405020304" pitchFamily="18" charset="0"/>
              <a:cs typeface="Times New Roman" panose="02020603050405020304" pitchFamily="18" charset="0"/>
            </a:rPr>
            <a:t>, </a:t>
          </a:r>
          <a:r>
            <a:rPr lang="fr-FR" sz="2800" i="1" kern="1200" dirty="0">
              <a:latin typeface="Times New Roman" panose="02020603050405020304" pitchFamily="18" charset="0"/>
              <a:cs typeface="Times New Roman" panose="02020603050405020304" pitchFamily="18" charset="0"/>
            </a:rPr>
            <a:t>sembler</a:t>
          </a:r>
          <a:r>
            <a:rPr lang="fr-FR" sz="2800" kern="1200" dirty="0">
              <a:latin typeface="Times New Roman" panose="02020603050405020304" pitchFamily="18" charset="0"/>
              <a:cs typeface="Times New Roman" panose="02020603050405020304" pitchFamily="18" charset="0"/>
            </a:rPr>
            <a:t>, etc.</a:t>
          </a:r>
        </a:p>
      </dsp:txBody>
      <dsp:txXfrm>
        <a:off x="357080" y="1815802"/>
        <a:ext cx="10311176" cy="480390"/>
      </dsp:txXfrm>
    </dsp:sp>
    <dsp:sp modelId="{AD3D6535-B5F9-474E-9CAB-15ECA82CE705}">
      <dsp:nvSpPr>
        <dsp:cNvPr id="0" name=""/>
        <dsp:cNvSpPr/>
      </dsp:nvSpPr>
      <dsp:spPr>
        <a:xfrm>
          <a:off x="0" y="2333118"/>
          <a:ext cx="12028777" cy="125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914" tIns="30480" rIns="170688" bIns="30480" numCol="1" spcCol="1270" anchor="t" anchorCtr="0">
          <a:noAutofit/>
        </a:bodyPr>
        <a:lstStyle/>
        <a:p>
          <a:pPr marL="228600" lvl="1" indent="-228600" algn="l" defTabSz="1066800">
            <a:lnSpc>
              <a:spcPct val="100000"/>
            </a:lnSpc>
            <a:spcBef>
              <a:spcPct val="0"/>
            </a:spcBef>
            <a:spcAft>
              <a:spcPct val="20000"/>
            </a:spcAft>
            <a:buFont typeface="Arial" panose="020B0604020202020204" pitchFamily="34" charset="0"/>
            <a:buChar char="••"/>
          </a:pPr>
          <a:r>
            <a:rPr lang="fr-FR" sz="2400" kern="1200" noProof="0" dirty="0">
              <a:latin typeface="Times New Roman" panose="02020603050405020304" pitchFamily="18" charset="0"/>
              <a:cs typeface="Times New Roman" panose="02020603050405020304" pitchFamily="18" charset="0"/>
            </a:rPr>
            <a:t>Vouloir, c’est </a:t>
          </a:r>
          <a:r>
            <a:rPr lang="fr-FR" sz="2400" b="1" u="sng" kern="1200" noProof="0" dirty="0">
              <a:latin typeface="Times New Roman" panose="02020603050405020304" pitchFamily="18" charset="0"/>
              <a:cs typeface="Times New Roman" panose="02020603050405020304" pitchFamily="18" charset="0"/>
            </a:rPr>
            <a:t>pouvoir</a:t>
          </a:r>
          <a:r>
            <a:rPr lang="fr-FR" sz="2400" kern="1200" noProof="0" dirty="0">
              <a:latin typeface="Times New Roman" panose="02020603050405020304" pitchFamily="18" charset="0"/>
              <a:cs typeface="Times New Roman" panose="02020603050405020304" pitchFamily="18" charset="0"/>
            </a:rPr>
            <a:t>. </a:t>
          </a:r>
        </a:p>
        <a:p>
          <a:pPr marL="228600" lvl="1" indent="-228600" algn="l" defTabSz="1066800">
            <a:lnSpc>
              <a:spcPct val="100000"/>
            </a:lnSpc>
            <a:spcBef>
              <a:spcPct val="0"/>
            </a:spcBef>
            <a:spcAft>
              <a:spcPct val="20000"/>
            </a:spcAft>
            <a:buFont typeface="Arial" panose="020B0604020202020204" pitchFamily="34" charset="0"/>
            <a:buChar char="••"/>
          </a:pPr>
          <a:r>
            <a:rPr lang="en-US" sz="2400" kern="1200" dirty="0">
              <a:latin typeface="Times New Roman" panose="02020603050405020304" pitchFamily="18" charset="0"/>
              <a:cs typeface="Times New Roman" panose="02020603050405020304" pitchFamily="18" charset="0"/>
            </a:rPr>
            <a:t>Vivre, </a:t>
          </a:r>
          <a:r>
            <a:rPr lang="fr-FR" sz="2400" kern="1200" noProof="0" dirty="0">
              <a:latin typeface="Times New Roman" panose="02020603050405020304" pitchFamily="18" charset="0"/>
              <a:cs typeface="Times New Roman" panose="02020603050405020304" pitchFamily="18" charset="0"/>
            </a:rPr>
            <a:t>c’est </a:t>
          </a:r>
          <a:r>
            <a:rPr lang="fr-FR" sz="2400" b="1" u="sng" kern="1200" noProof="0" dirty="0">
              <a:latin typeface="Times New Roman" panose="02020603050405020304" pitchFamily="18" charset="0"/>
              <a:cs typeface="Times New Roman" panose="02020603050405020304" pitchFamily="18" charset="0"/>
            </a:rPr>
            <a:t>lutter</a:t>
          </a:r>
          <a:r>
            <a:rPr lang="fr-FR" sz="2400" kern="1200" noProof="0" dirty="0">
              <a:latin typeface="Times New Roman" panose="02020603050405020304" pitchFamily="18" charset="0"/>
              <a:cs typeface="Times New Roman" panose="02020603050405020304" pitchFamily="18" charset="0"/>
            </a:rPr>
            <a:t>. </a:t>
          </a:r>
        </a:p>
        <a:p>
          <a:pPr marL="228600" lvl="1" indent="-228600" algn="l" defTabSz="1066800">
            <a:lnSpc>
              <a:spcPct val="100000"/>
            </a:lnSpc>
            <a:spcBef>
              <a:spcPct val="0"/>
            </a:spcBef>
            <a:spcAft>
              <a:spcPct val="20000"/>
            </a:spcAft>
            <a:buFont typeface="Arial" panose="020B0604020202020204" pitchFamily="34" charset="0"/>
            <a:buChar char="••"/>
          </a:pPr>
          <a:r>
            <a:rPr lang="fr-FR" sz="2400" kern="1200" dirty="0">
              <a:latin typeface="Times New Roman" panose="02020603050405020304" pitchFamily="18" charset="0"/>
              <a:cs typeface="Times New Roman" panose="02020603050405020304" pitchFamily="18" charset="0"/>
            </a:rPr>
            <a:t>Parler ne suffit pas. L’essentiel, c’est </a:t>
          </a:r>
          <a:r>
            <a:rPr lang="fr-FR" sz="2400" b="1" kern="1200" dirty="0">
              <a:solidFill>
                <a:srgbClr val="FF0000"/>
              </a:solidFill>
              <a:latin typeface="Times New Roman" panose="02020603050405020304" pitchFamily="18" charset="0"/>
              <a:cs typeface="Times New Roman" panose="02020603050405020304" pitchFamily="18" charset="0"/>
            </a:rPr>
            <a:t>d’</a:t>
          </a:r>
          <a:r>
            <a:rPr lang="fr-FR" sz="2400" b="1" u="sng" kern="1200" dirty="0">
              <a:latin typeface="Times New Roman" panose="02020603050405020304" pitchFamily="18" charset="0"/>
              <a:cs typeface="Times New Roman" panose="02020603050405020304" pitchFamily="18" charset="0"/>
            </a:rPr>
            <a:t>agir</a:t>
          </a:r>
          <a:r>
            <a:rPr lang="fr-FR" sz="2400" kern="1200" dirty="0">
              <a:latin typeface="Times New Roman" panose="02020603050405020304" pitchFamily="18" charset="0"/>
              <a:cs typeface="Times New Roman" panose="02020603050405020304" pitchFamily="18" charset="0"/>
            </a:rPr>
            <a:t>.     </a:t>
          </a:r>
        </a:p>
      </dsp:txBody>
      <dsp:txXfrm>
        <a:off x="0" y="2333118"/>
        <a:ext cx="12028777" cy="1258560"/>
      </dsp:txXfrm>
    </dsp:sp>
    <dsp:sp modelId="{ABDDC86D-5B01-4920-A357-32C612CB962B}">
      <dsp:nvSpPr>
        <dsp:cNvPr id="0" name=""/>
        <dsp:cNvSpPr/>
      </dsp:nvSpPr>
      <dsp:spPr>
        <a:xfrm>
          <a:off x="331212" y="3591678"/>
          <a:ext cx="4618208" cy="53730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100000"/>
            </a:lnSpc>
            <a:spcBef>
              <a:spcPct val="0"/>
            </a:spcBef>
            <a:spcAft>
              <a:spcPct val="35000"/>
            </a:spcAft>
            <a:buFont typeface="Arial" panose="020B0604020202020204" pitchFamily="34" charset="0"/>
          </a:pPr>
          <a:r>
            <a:rPr lang="fr-CA" altLang="fr-FR" sz="2800" kern="1200" dirty="0">
              <a:latin typeface="Times New Roman" panose="02020603050405020304" pitchFamily="18" charset="0"/>
              <a:ea typeface="+mn-ea"/>
              <a:cs typeface="Times New Roman" panose="02020603050405020304" pitchFamily="18" charset="0"/>
            </a:rPr>
            <a:t>emp</a:t>
          </a:r>
          <a:r>
            <a:rPr lang="fr-FR" sz="2800" kern="1200" dirty="0">
              <a:latin typeface="Times New Roman" panose="02020603050405020304" pitchFamily="18" charset="0"/>
              <a:ea typeface="+mn-ea"/>
              <a:cs typeface="Times New Roman" panose="02020603050405020304" pitchFamily="18" charset="0"/>
            </a:rPr>
            <a:t>loyé comme </a:t>
          </a:r>
          <a:r>
            <a:rPr lang="fr-FR" sz="2800" b="1" kern="1200" dirty="0">
              <a:latin typeface="Times New Roman" panose="02020603050405020304" pitchFamily="18" charset="0"/>
              <a:ea typeface="+mn-ea"/>
              <a:cs typeface="Times New Roman" panose="02020603050405020304" pitchFamily="18" charset="0"/>
            </a:rPr>
            <a:t>apposition</a:t>
          </a:r>
        </a:p>
      </dsp:txBody>
      <dsp:txXfrm>
        <a:off x="357441" y="3617907"/>
        <a:ext cx="4565750" cy="484844"/>
      </dsp:txXfrm>
    </dsp:sp>
    <dsp:sp modelId="{FDC0227D-31FE-4300-90EA-E2DD87C15CF1}">
      <dsp:nvSpPr>
        <dsp:cNvPr id="0" name=""/>
        <dsp:cNvSpPr/>
      </dsp:nvSpPr>
      <dsp:spPr>
        <a:xfrm>
          <a:off x="0" y="4128981"/>
          <a:ext cx="12028777"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914" tIns="30480" rIns="170688" bIns="30480" numCol="1" spcCol="1270" anchor="t" anchorCtr="0">
          <a:noAutofit/>
        </a:bodyPr>
        <a:lstStyle/>
        <a:p>
          <a:pPr marL="228600" lvl="1" indent="-228600" algn="l" defTabSz="1066800">
            <a:lnSpc>
              <a:spcPct val="100000"/>
            </a:lnSpc>
            <a:spcBef>
              <a:spcPct val="0"/>
            </a:spcBef>
            <a:spcAft>
              <a:spcPct val="20000"/>
            </a:spcAft>
            <a:buChar char="••"/>
          </a:pPr>
          <a:r>
            <a:rPr lang="fr-FR" sz="2400" kern="1200" dirty="0">
              <a:latin typeface="Times New Roman" panose="02020603050405020304" pitchFamily="18" charset="0"/>
              <a:cs typeface="Times New Roman" panose="02020603050405020304" pitchFamily="18" charset="0"/>
            </a:rPr>
            <a:t>J’ai deux passions : </a:t>
          </a:r>
          <a:r>
            <a:rPr lang="fr-FR" sz="2400" b="1" u="sng" kern="1200" dirty="0">
              <a:latin typeface="Times New Roman" panose="02020603050405020304" pitchFamily="18" charset="0"/>
              <a:cs typeface="Times New Roman" panose="02020603050405020304" pitchFamily="18" charset="0"/>
            </a:rPr>
            <a:t>lire</a:t>
          </a:r>
          <a:r>
            <a:rPr lang="fr-FR" sz="2400" kern="1200" dirty="0">
              <a:latin typeface="Times New Roman" panose="02020603050405020304" pitchFamily="18" charset="0"/>
              <a:cs typeface="Times New Roman" panose="02020603050405020304" pitchFamily="18" charset="0"/>
            </a:rPr>
            <a:t> et </a:t>
          </a:r>
          <a:r>
            <a:rPr lang="fr-FR" sz="2400" b="1" u="sng" kern="1200" dirty="0">
              <a:latin typeface="Times New Roman" panose="02020603050405020304" pitchFamily="18" charset="0"/>
              <a:cs typeface="Times New Roman" panose="02020603050405020304" pitchFamily="18" charset="0"/>
            </a:rPr>
            <a:t>chanter</a:t>
          </a:r>
          <a:r>
            <a:rPr lang="fr-FR" sz="2400" kern="1200" dirty="0">
              <a:latin typeface="Times New Roman" panose="02020603050405020304" pitchFamily="18" charset="0"/>
              <a:cs typeface="Times New Roman" panose="02020603050405020304" pitchFamily="18" charset="0"/>
            </a:rPr>
            <a:t>. </a:t>
          </a:r>
          <a:endParaRPr lang="fr-FR" sz="2400" kern="1200" dirty="0">
            <a:latin typeface="Times New Roman" panose="02020603050405020304" pitchFamily="18" charset="0"/>
            <a:ea typeface="+mn-ea"/>
            <a:cs typeface="Times New Roman" panose="02020603050405020304" pitchFamily="18" charset="0"/>
          </a:endParaRPr>
        </a:p>
        <a:p>
          <a:pPr marL="228600" lvl="1" indent="-228600" algn="just" defTabSz="1066800">
            <a:lnSpc>
              <a:spcPct val="90000"/>
            </a:lnSpc>
            <a:spcBef>
              <a:spcPct val="0"/>
            </a:spcBef>
            <a:spcAft>
              <a:spcPct val="20000"/>
            </a:spcAft>
            <a:buChar char="••"/>
          </a:pPr>
          <a:r>
            <a:rPr lang="fr-FR" sz="2400" kern="1200" dirty="0">
              <a:latin typeface="Times New Roman" panose="02020603050405020304" pitchFamily="18" charset="0"/>
              <a:cs typeface="Times New Roman" panose="02020603050405020304" pitchFamily="18" charset="0"/>
            </a:rPr>
            <a:t>Nous allons continuer la marche qui doit nous conduire à la réalisation de l’objectif du deuxième centenaire : </a:t>
          </a:r>
          <a:r>
            <a:rPr lang="fr-FR" sz="2400" b="1" u="sng" kern="1200" dirty="0">
              <a:latin typeface="Times New Roman" panose="02020603050405020304" pitchFamily="18" charset="0"/>
              <a:cs typeface="Times New Roman" panose="02020603050405020304" pitchFamily="18" charset="0"/>
            </a:rPr>
            <a:t>édifier un grand pays socialiste moderne dans tous les </a:t>
          </a:r>
          <a:r>
            <a:rPr lang="fr-FR" sz="2400" b="1" u="sng" kern="1200" noProof="0" dirty="0">
              <a:latin typeface="Times New Roman" panose="02020603050405020304" pitchFamily="18" charset="0"/>
              <a:cs typeface="Times New Roman" panose="02020603050405020304" pitchFamily="18" charset="0"/>
            </a:rPr>
            <a:t>domaines</a:t>
          </a:r>
          <a:r>
            <a:rPr lang="en-US" sz="2400" kern="1200" dirty="0">
              <a:latin typeface="Times New Roman" panose="02020603050405020304" pitchFamily="18" charset="0"/>
              <a:cs typeface="Times New Roman" panose="02020603050405020304" pitchFamily="18" charset="0"/>
            </a:rPr>
            <a:t>. </a:t>
          </a:r>
          <a:endParaRPr lang="fr-FR" sz="2400" kern="1200" dirty="0">
            <a:latin typeface="Times New Roman" panose="02020603050405020304" pitchFamily="18" charset="0"/>
            <a:cs typeface="Times New Roman" panose="02020603050405020304" pitchFamily="18" charset="0"/>
          </a:endParaRPr>
        </a:p>
      </dsp:txBody>
      <dsp:txXfrm>
        <a:off x="0" y="4128981"/>
        <a:ext cx="12028777" cy="1126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8B3C9-0060-4D0E-851D-24896B64F310}">
      <dsp:nvSpPr>
        <dsp:cNvPr id="0" name=""/>
        <dsp:cNvSpPr/>
      </dsp:nvSpPr>
      <dsp:spPr>
        <a:xfrm>
          <a:off x="0" y="57353"/>
          <a:ext cx="11622204" cy="489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fr-FR" sz="2800" kern="1200" dirty="0">
              <a:latin typeface="Times New Roman" panose="02020603050405020304" pitchFamily="18" charset="0"/>
              <a:cs typeface="Times New Roman" panose="02020603050405020304" pitchFamily="18" charset="0"/>
            </a:rPr>
            <a:t> mettre en évidence un mot en retardant ou en anticipant son apparition</a:t>
          </a:r>
        </a:p>
      </dsp:txBody>
      <dsp:txXfrm>
        <a:off x="23885" y="81238"/>
        <a:ext cx="11574434" cy="441510"/>
      </dsp:txXfrm>
    </dsp:sp>
    <dsp:sp modelId="{266CD355-60F5-464F-BDBD-AA284D24464D}">
      <dsp:nvSpPr>
        <dsp:cNvPr id="0" name=""/>
        <dsp:cNvSpPr/>
      </dsp:nvSpPr>
      <dsp:spPr>
        <a:xfrm>
          <a:off x="0" y="501033"/>
          <a:ext cx="12028777"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914" tIns="30480" rIns="170688" bIns="30480" numCol="1" spcCol="1270" anchor="t" anchorCtr="0">
          <a:noAutofit/>
        </a:bodyPr>
        <a:lstStyle/>
        <a:p>
          <a:pPr marL="228600" lvl="1" indent="-228600" algn="l" defTabSz="1066800">
            <a:lnSpc>
              <a:spcPct val="100000"/>
            </a:lnSpc>
            <a:spcBef>
              <a:spcPct val="0"/>
            </a:spcBef>
            <a:spcAft>
              <a:spcPct val="20000"/>
            </a:spcAft>
            <a:buChar char="••"/>
          </a:pPr>
          <a:r>
            <a:rPr lang="fr-FR" sz="2400" b="0" u="none" kern="1200" dirty="0">
              <a:latin typeface="Times New Roman" panose="02020603050405020304" pitchFamily="18" charset="0"/>
              <a:cs typeface="Times New Roman" panose="02020603050405020304" pitchFamily="18" charset="0"/>
            </a:rPr>
            <a:t>Etroits sont les </a:t>
          </a:r>
          <a:r>
            <a:rPr lang="fr-FR" sz="2400" b="0" u="none" kern="1200" noProof="0" dirty="0">
              <a:latin typeface="Times New Roman" panose="02020603050405020304" pitchFamily="18" charset="0"/>
              <a:cs typeface="Times New Roman" panose="02020603050405020304" pitchFamily="18" charset="0"/>
            </a:rPr>
            <a:t>vaisseaux</a:t>
          </a:r>
          <a:r>
            <a:rPr lang="fr-FR" sz="2400" b="0" u="none" kern="1200" dirty="0">
              <a:latin typeface="Times New Roman" panose="02020603050405020304" pitchFamily="18" charset="0"/>
              <a:cs typeface="Times New Roman" panose="02020603050405020304" pitchFamily="18" charset="0"/>
            </a:rPr>
            <a:t>, étroite notre couche. / Immense l’étendue des eaux, plus vaste notre empire. / Aux chambres closes du désir. (Saint-John Perse)</a:t>
          </a:r>
        </a:p>
      </dsp:txBody>
      <dsp:txXfrm>
        <a:off x="0" y="501033"/>
        <a:ext cx="12028777" cy="943920"/>
      </dsp:txXfrm>
    </dsp:sp>
    <dsp:sp modelId="{7AA2E230-AA6B-40FD-9C21-1936E94020F0}">
      <dsp:nvSpPr>
        <dsp:cNvPr id="0" name=""/>
        <dsp:cNvSpPr/>
      </dsp:nvSpPr>
      <dsp:spPr>
        <a:xfrm>
          <a:off x="0" y="1430539"/>
          <a:ext cx="11668274" cy="97563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fr-FR" sz="2800" kern="1200" dirty="0">
              <a:latin typeface="Times New Roman" panose="02020603050405020304" pitchFamily="18" charset="0"/>
              <a:cs typeface="Times New Roman" panose="02020603050405020304" pitchFamily="18" charset="0"/>
            </a:rPr>
            <a:t>influencer la musicalité de l’ensemble, créer des rythmes particuliers, jouer avec les sonorités des mots</a:t>
          </a:r>
        </a:p>
      </dsp:txBody>
      <dsp:txXfrm>
        <a:off x="47627" y="1478166"/>
        <a:ext cx="11573020" cy="880383"/>
      </dsp:txXfrm>
    </dsp:sp>
    <dsp:sp modelId="{AD3D6535-B5F9-474E-9CAB-15ECA82CE705}">
      <dsp:nvSpPr>
        <dsp:cNvPr id="0" name=""/>
        <dsp:cNvSpPr/>
      </dsp:nvSpPr>
      <dsp:spPr>
        <a:xfrm>
          <a:off x="0" y="2420590"/>
          <a:ext cx="12028777"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914" tIns="30480" rIns="170688" bIns="30480" numCol="1" spcCol="1270" anchor="t" anchorCtr="0">
          <a:noAutofit/>
        </a:bodyPr>
        <a:lstStyle/>
        <a:p>
          <a:pPr marL="228600" lvl="1" indent="-228600" algn="l" defTabSz="1066800">
            <a:lnSpc>
              <a:spcPct val="100000"/>
            </a:lnSpc>
            <a:spcBef>
              <a:spcPct val="0"/>
            </a:spcBef>
            <a:spcAft>
              <a:spcPct val="20000"/>
            </a:spcAft>
            <a:buFont typeface="Arial" panose="020B0604020202020204" pitchFamily="34" charset="0"/>
            <a:buChar char="••"/>
          </a:pPr>
          <a:r>
            <a:rPr lang="fr-FR" sz="2400" kern="1200" noProof="0" dirty="0">
              <a:latin typeface="Times New Roman" panose="02020603050405020304" pitchFamily="18" charset="0"/>
              <a:cs typeface="Times New Roman" panose="02020603050405020304" pitchFamily="18" charset="0"/>
            </a:rPr>
            <a:t>Vienne la nuit sonne l’heure / Les jours s’en vont je demeure (Guillaume Apollinaire)</a:t>
          </a:r>
        </a:p>
      </dsp:txBody>
      <dsp:txXfrm>
        <a:off x="0" y="2420590"/>
        <a:ext cx="12028777" cy="943920"/>
      </dsp:txXfrm>
    </dsp:sp>
  </dsp:spTree>
</dsp:drawing>
</file>

<file path=ppt/diagrams/layout1.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2023/4/24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528838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45216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57771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E0805077-38E6-4911-8012-C5FA96FDC5B8}"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EC41C00C-6DB0-46FE-9031-7FEC80C50A8D}"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95068E0-5F4C-4309-A218-794A385E340F}"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0C886F5A-3212-46D5-ABC3-37EC9049EE9F}"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EAD5155-ADB7-4AB1-8031-5E6C78E7855F}"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C5C9619E-5A17-4C08-A256-F6C01FFD8682}"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41607203-F39F-48AB-8B5C-2833AD51F85C}"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4B8B02B-BB04-47E2-9ED1-6B378A27C0C0}" type="datetime1">
              <a:rPr kumimoji="1" lang="zh-CN" altLang="en-US" smtClean="0"/>
              <a:t>2023/4/24</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3BDEE811-311B-401A-8A5D-4891751C0BE8}" type="datetime1">
              <a:rPr kumimoji="1" lang="zh-CN" altLang="en-US" smtClean="0"/>
              <a:t>2023/4/24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605C99F-5E0C-4EF2-BE12-33C3572BCE9F}" type="datetime1">
              <a:rPr kumimoji="1" lang="zh-CN" altLang="en-US" smtClean="0"/>
              <a:t>2023/4/24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71733E4-6359-4E8D-B8A5-39CB98EEB884}"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38BF0EE2-1AC5-4B47-BC4A-737073B5B4F0}"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54B710E1-26AF-412E-8B0A-A61AFCA63B7D}"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E861DC94-6B06-4A39-8994-26E0D66C9F9A}"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C3CA4823-C8C4-4AE2-B0D6-1A7E81882DB3}"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FC76EE34-3380-4115-A36E-1A72844739F5}"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A2062C9C-0D21-4F18-A8D1-4D7F8CFDE6BC}"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3DB61E18-565E-4697-A0EB-CD8C1443247B}" type="datetime1">
              <a:rPr kumimoji="1" lang="zh-CN" altLang="en-US" smtClean="0"/>
              <a:t>2023/4/24</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50A3A24B-F7BE-444F-AB1A-274E0AAC8105}" type="datetime1">
              <a:rPr kumimoji="1" lang="zh-CN" altLang="en-US" smtClean="0"/>
              <a:t>2023/4/24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7926CC-55CD-4577-98AB-DF701E86F77B}" type="datetime1">
              <a:rPr kumimoji="1" lang="zh-CN" altLang="en-US" smtClean="0"/>
              <a:t>2023/4/24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E7FAABCB-1526-4384-8C7B-459F67AC0CC8}"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C21A88C-C60E-4C37-80A6-D5D766788A6C}"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B5D41-FB9B-4DFF-9DFF-D32796082BEA}" type="datetime1">
              <a:rPr kumimoji="1" lang="zh-CN" altLang="en-US" smtClean="0"/>
              <a:t>2023/4/24</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79384-EC4F-400B-BEE1-073C2327BDE6}" type="datetime1">
              <a:rPr kumimoji="1" lang="zh-CN" altLang="en-US" smtClean="0"/>
              <a:t>2023/4/24</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7.emf"/><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image" Target="../media/image7.emf"/><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6116128" y="1285336"/>
            <a:ext cx="6074500" cy="5403765"/>
          </a:xfrm>
          <a:prstGeom prst="rect">
            <a:avLst/>
          </a:prstGeom>
        </p:spPr>
      </p:pic>
      <p:sp>
        <p:nvSpPr>
          <p:cNvPr id="10" name="文本框 9"/>
          <p:cNvSpPr txBox="1"/>
          <p:nvPr/>
        </p:nvSpPr>
        <p:spPr>
          <a:xfrm>
            <a:off x="2280834" y="1784371"/>
            <a:ext cx="1723549" cy="1938992"/>
          </a:xfrm>
          <a:prstGeom prst="rect">
            <a:avLst/>
          </a:prstGeom>
          <a:noFill/>
        </p:spPr>
        <p:txBody>
          <a:bodyPr wrap="none" rtlCol="0">
            <a:spAutoFit/>
          </a:bodyPr>
          <a:lstStyle/>
          <a:p>
            <a:r>
              <a:rPr lang="en-US" altLang="zh-CN" sz="12000" b="1" dirty="0">
                <a:solidFill>
                  <a:srgbClr val="C00000"/>
                </a:solidFill>
                <a:latin typeface="Times New Roman" panose="02020603050405020304" pitchFamily="18" charset="0"/>
                <a:cs typeface="Times New Roman" panose="02020603050405020304" pitchFamily="18" charset="0"/>
              </a:rPr>
              <a:t>10</a:t>
            </a:r>
            <a:endParaRPr lang="en-GB" altLang="zh-CN" sz="120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708835" y="3426838"/>
            <a:ext cx="867545" cy="461665"/>
          </a:xfrm>
          <a:prstGeom prst="rect">
            <a:avLst/>
          </a:prstGeom>
          <a:noFill/>
        </p:spPr>
        <p:txBody>
          <a:bodyPr wrap="none" rtlCol="0">
            <a:spAutoFit/>
          </a:bodyPr>
          <a:lstStyle/>
          <a:p>
            <a:r>
              <a:rPr lang="en-GB" altLang="zh-CN" sz="2400" dirty="0">
                <a:solidFill>
                  <a:srgbClr val="C00000"/>
                </a:solidFill>
                <a:latin typeface="Times New Roman" panose="02020603050405020304" pitchFamily="18" charset="0"/>
                <a:cs typeface="Times New Roman" panose="02020603050405020304" pitchFamily="18" charset="0"/>
              </a:rPr>
              <a:t>Unit</a:t>
            </a:r>
            <a:r>
              <a:rPr lang="fr-CA" altLang="zh-CN" sz="2400" dirty="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stretch>
            <a:fillRect/>
          </a:stretch>
        </p:blipFill>
        <p:spPr>
          <a:xfrm>
            <a:off x="-2" y="1405023"/>
            <a:ext cx="12192002" cy="45719"/>
          </a:xfrm>
          <a:prstGeom prst="rect">
            <a:avLst/>
          </a:prstGeom>
        </p:spPr>
      </p:pic>
      <p:pic>
        <p:nvPicPr>
          <p:cNvPr id="8" name="图片 7"/>
          <p:cNvPicPr>
            <a:picLocks noChangeAspect="1"/>
          </p:cNvPicPr>
          <p:nvPr/>
        </p:nvPicPr>
        <p:blipFill>
          <a:blip r:embed="rId5"/>
          <a:stretch>
            <a:fillRect/>
          </a:stretch>
        </p:blipFill>
        <p:spPr>
          <a:xfrm>
            <a:off x="1372" y="6689101"/>
            <a:ext cx="12192000" cy="191484"/>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5" name="文本框 4"/>
          <p:cNvSpPr txBox="1"/>
          <p:nvPr/>
        </p:nvSpPr>
        <p:spPr>
          <a:xfrm>
            <a:off x="-117163" y="3912255"/>
            <a:ext cx="6519545" cy="1938992"/>
          </a:xfrm>
          <a:prstGeom prst="rect">
            <a:avLst/>
          </a:prstGeom>
          <a:noFill/>
        </p:spPr>
        <p:txBody>
          <a:bodyPr wrap="square" rtlCol="0" anchor="t">
            <a:spAutoFit/>
          </a:bodyPr>
          <a:lstStyle/>
          <a:p>
            <a:pPr algn="ctr">
              <a:lnSpc>
                <a:spcPct val="100000"/>
              </a:lnSpc>
            </a:pPr>
            <a:r>
              <a:rPr lang="en-US" altLang="zh-CN" sz="4000" b="1" dirty="0">
                <a:solidFill>
                  <a:srgbClr val="C00000"/>
                </a:solidFill>
                <a:latin typeface="Times New Roman" panose="02020603050405020304" pitchFamily="18" charset="0"/>
                <a:cs typeface="Times New Roman" panose="02020603050405020304" pitchFamily="18" charset="0"/>
                <a:sym typeface="+mn-ea"/>
              </a:rPr>
              <a:t>Pour</a:t>
            </a:r>
            <a:r>
              <a:rPr lang="fr-FR" altLang="zh-CN" sz="4000" b="1" dirty="0">
                <a:solidFill>
                  <a:srgbClr val="C00000"/>
                </a:solidFill>
                <a:latin typeface="Times New Roman" panose="02020603050405020304" pitchFamily="18" charset="0"/>
                <a:cs typeface="Times New Roman" panose="02020603050405020304" pitchFamily="18" charset="0"/>
                <a:sym typeface="+mn-ea"/>
              </a:rPr>
              <a:t> créer un bel avenir sous l’inspiration de l’histoire</a:t>
            </a:r>
            <a:endParaRPr lang="fr-FR" altLang="en-GB" sz="4000" b="1" dirty="0">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4552547" y="924233"/>
            <a:ext cx="4874258" cy="553998"/>
          </a:xfrm>
          <a:prstGeom prst="rect">
            <a:avLst/>
          </a:prstGeom>
          <a:noFill/>
        </p:spPr>
        <p:txBody>
          <a:bodyPr wrap="square" rtlCol="0">
            <a:spAutoFit/>
          </a:bodyPr>
          <a:lstStyle/>
          <a:p>
            <a:pPr algn="just"/>
            <a:r>
              <a:rPr lang="fr-FR" altLang="zh-CN"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rPr>
              <a:t>Complétez les blancs.</a:t>
            </a:r>
            <a:endParaRPr lang="zh-CN" altLang="en-US"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nvSpPr>
        <p:spPr>
          <a:xfrm>
            <a:off x="422684" y="1391704"/>
            <a:ext cx="11346632" cy="5293757"/>
          </a:xfrm>
          <a:prstGeom prst="rect">
            <a:avLst/>
          </a:prstGeom>
          <a:noFill/>
        </p:spPr>
        <p:txBody>
          <a:bodyPr wrap="square">
            <a:spAutoFit/>
          </a:bodyPr>
          <a:lstStyle/>
          <a:p>
            <a:pPr marL="342900" indent="-342900" algn="just">
              <a:lnSpc>
                <a:spcPct val="130000"/>
              </a:lnSpc>
              <a:buClr>
                <a:schemeClr val="tx1"/>
              </a:buClr>
              <a:buFont typeface="+mj-lt"/>
              <a:buAutoNum type="arabicPeriod"/>
            </a:pPr>
            <a:r>
              <a:rPr lang="fr-FR" sz="2600" dirty="0">
                <a:latin typeface="Times New Roman" panose="02020603050405020304" pitchFamily="18" charset="0"/>
                <a:cs typeface="Times New Roman" panose="02020603050405020304" pitchFamily="18" charset="0"/>
              </a:rPr>
              <a:t>Notre objectif du deuxième centenaire vise à </a:t>
            </a:r>
            <a:r>
              <a:rPr lang="fr-FR" sz="2600" b="1" u="sng" dirty="0">
                <a:solidFill>
                  <a:srgbClr val="0070C0"/>
                </a:solidFill>
                <a:latin typeface="Times New Roman" panose="02020603050405020304" pitchFamily="18" charset="0"/>
                <a:cs typeface="Times New Roman" panose="02020603050405020304" pitchFamily="18" charset="0"/>
              </a:rPr>
              <a:t>édifier un grand pays socialiste moderne dans tous les domaines</a:t>
            </a:r>
            <a:r>
              <a:rPr lang="fr-FR" sz="2600" dirty="0">
                <a:latin typeface="Times New Roman" panose="02020603050405020304" pitchFamily="18" charset="0"/>
                <a:cs typeface="Times New Roman" panose="02020603050405020304" pitchFamily="18" charset="0"/>
              </a:rPr>
              <a:t>.</a:t>
            </a:r>
          </a:p>
          <a:p>
            <a:pPr marL="342900" indent="-342900" algn="just">
              <a:lnSpc>
                <a:spcPct val="130000"/>
              </a:lnSpc>
              <a:buClr>
                <a:schemeClr val="tx1"/>
              </a:buClr>
              <a:buFont typeface="+mj-lt"/>
              <a:buAutoNum type="arabicPeriod"/>
            </a:pPr>
            <a:r>
              <a:rPr lang="fr-FR" sz="2600" b="1" u="sng" dirty="0">
                <a:solidFill>
                  <a:srgbClr val="0070C0"/>
                </a:solidFill>
                <a:latin typeface="Times New Roman" panose="02020603050405020304" pitchFamily="18" charset="0"/>
                <a:cs typeface="Times New Roman" panose="02020603050405020304" pitchFamily="18" charset="0"/>
              </a:rPr>
              <a:t>La direction du Parti</a:t>
            </a:r>
            <a:r>
              <a:rPr lang="fr-FR" sz="2600" dirty="0">
                <a:latin typeface="Times New Roman" panose="02020603050405020304" pitchFamily="18" charset="0"/>
                <a:cs typeface="Times New Roman" panose="02020603050405020304" pitchFamily="18" charset="0"/>
              </a:rPr>
              <a:t> est la marque essentielle du socialisme à la chinoise.</a:t>
            </a:r>
          </a:p>
          <a:p>
            <a:pPr marL="342900" indent="-342900" algn="just">
              <a:lnSpc>
                <a:spcPct val="130000"/>
              </a:lnSpc>
              <a:buClr>
                <a:schemeClr val="tx1"/>
              </a:buClr>
              <a:buFont typeface="+mj-lt"/>
              <a:buAutoNum type="arabicPeriod"/>
            </a:pPr>
            <a:r>
              <a:rPr lang="fr-FR" sz="2600" b="1" u="sng" dirty="0">
                <a:solidFill>
                  <a:srgbClr val="0070C0"/>
                </a:solidFill>
                <a:latin typeface="Times New Roman" panose="02020603050405020304" pitchFamily="18" charset="0"/>
                <a:cs typeface="Times New Roman" panose="02020603050405020304" pitchFamily="18" charset="0"/>
              </a:rPr>
              <a:t>Le marxisme</a:t>
            </a:r>
            <a:r>
              <a:rPr lang="fr-FR" sz="2600" dirty="0">
                <a:latin typeface="Times New Roman" panose="02020603050405020304" pitchFamily="18" charset="0"/>
                <a:cs typeface="Times New Roman" panose="02020603050405020304" pitchFamily="18" charset="0"/>
              </a:rPr>
              <a:t> constitue la pensée directrice fondamentale du Parti et de l’Etat.</a:t>
            </a:r>
          </a:p>
          <a:p>
            <a:pPr marL="342900" indent="-342900" algn="just">
              <a:lnSpc>
                <a:spcPct val="130000"/>
              </a:lnSpc>
              <a:buClr>
                <a:schemeClr val="tx1"/>
              </a:buClr>
              <a:buFont typeface="+mj-lt"/>
              <a:buAutoNum type="arabicPeriod"/>
            </a:pPr>
            <a:r>
              <a:rPr lang="fr-FR" sz="2600" b="1" u="sng" dirty="0">
                <a:solidFill>
                  <a:srgbClr val="0070C0"/>
                </a:solidFill>
                <a:latin typeface="Times New Roman" panose="02020603050405020304" pitchFamily="18" charset="0"/>
                <a:cs typeface="Times New Roman" panose="02020603050405020304" pitchFamily="18" charset="0"/>
              </a:rPr>
              <a:t>Le socialisme à la chinoise</a:t>
            </a:r>
            <a:r>
              <a:rPr lang="fr-FR" sz="2600" dirty="0">
                <a:latin typeface="Times New Roman" panose="02020603050405020304" pitchFamily="18" charset="0"/>
                <a:cs typeface="Times New Roman" panose="02020603050405020304" pitchFamily="18" charset="0"/>
              </a:rPr>
              <a:t> est la juste voie qui permettra de réaliser le grand renouveau de la nation chinoise.</a:t>
            </a:r>
          </a:p>
          <a:p>
            <a:pPr marL="342900" indent="-342900" algn="just">
              <a:lnSpc>
                <a:spcPct val="130000"/>
              </a:lnSpc>
              <a:buClr>
                <a:schemeClr val="tx1"/>
              </a:buClr>
              <a:buFont typeface="+mj-lt"/>
              <a:buAutoNum type="arabicPeriod"/>
            </a:pPr>
            <a:r>
              <a:rPr lang="fr-FR" sz="2600" b="1" u="sng" dirty="0">
                <a:solidFill>
                  <a:srgbClr val="0070C0"/>
                </a:solidFill>
                <a:latin typeface="Times New Roman" panose="02020603050405020304" pitchFamily="18" charset="0"/>
                <a:cs typeface="Times New Roman" panose="02020603050405020304" pitchFamily="18" charset="0"/>
              </a:rPr>
              <a:t>La paix,</a:t>
            </a:r>
            <a:r>
              <a:rPr lang="fr-FR" sz="2600" b="1" dirty="0">
                <a:solidFill>
                  <a:srgbClr val="0070C0"/>
                </a:solidFill>
                <a:latin typeface="Times New Roman" panose="02020603050405020304" pitchFamily="18" charset="0"/>
                <a:cs typeface="Times New Roman" panose="02020603050405020304" pitchFamily="18" charset="0"/>
              </a:rPr>
              <a:t> </a:t>
            </a:r>
            <a:r>
              <a:rPr lang="fr-FR" sz="2600" b="1" u="sng" dirty="0">
                <a:solidFill>
                  <a:srgbClr val="0070C0"/>
                </a:solidFill>
                <a:latin typeface="Times New Roman" panose="02020603050405020304" pitchFamily="18" charset="0"/>
                <a:cs typeface="Times New Roman" panose="02020603050405020304" pitchFamily="18" charset="0"/>
              </a:rPr>
              <a:t>l’entente</a:t>
            </a:r>
            <a:r>
              <a:rPr lang="fr-FR" sz="2600" dirty="0">
                <a:latin typeface="Times New Roman" panose="02020603050405020304" pitchFamily="18" charset="0"/>
                <a:cs typeface="Times New Roman" panose="02020603050405020304" pitchFamily="18" charset="0"/>
              </a:rPr>
              <a:t> et </a:t>
            </a:r>
            <a:r>
              <a:rPr lang="fr-FR" sz="2600" b="1" u="sng" dirty="0">
                <a:solidFill>
                  <a:srgbClr val="0070C0"/>
                </a:solidFill>
                <a:latin typeface="Times New Roman" panose="02020603050405020304" pitchFamily="18" charset="0"/>
                <a:cs typeface="Times New Roman" panose="02020603050405020304" pitchFamily="18" charset="0"/>
              </a:rPr>
              <a:t>l’harmonie</a:t>
            </a:r>
            <a:r>
              <a:rPr lang="fr-FR" sz="2600" dirty="0">
                <a:latin typeface="Times New Roman" panose="02020603050405020304" pitchFamily="18" charset="0"/>
                <a:cs typeface="Times New Roman" panose="02020603050405020304" pitchFamily="18" charset="0"/>
              </a:rPr>
              <a:t> sont des concepts que la nation chinoise a recherchés et perpétués pendant plus de cinq millénaires.</a:t>
            </a:r>
          </a:p>
          <a:p>
            <a:pPr marL="342900" indent="-342900" algn="just">
              <a:lnSpc>
                <a:spcPct val="130000"/>
              </a:lnSpc>
              <a:buClr>
                <a:schemeClr val="tx1"/>
              </a:buClr>
              <a:buFont typeface="+mj-lt"/>
              <a:buAutoNum type="arabicPeriod"/>
            </a:pPr>
            <a:r>
              <a:rPr lang="fr-FR" sz="2600" dirty="0">
                <a:latin typeface="Times New Roman" panose="02020603050405020304" pitchFamily="18" charset="0"/>
                <a:cs typeface="Times New Roman" panose="02020603050405020304" pitchFamily="18" charset="0"/>
              </a:rPr>
              <a:t>Ce qui caractérise le Parti communiste chinois par rapport à d’autres partis politiques, c’est </a:t>
            </a:r>
            <a:r>
              <a:rPr lang="fr-FR" sz="2600" b="1" u="sng" dirty="0">
                <a:solidFill>
                  <a:srgbClr val="0070C0"/>
                </a:solidFill>
                <a:latin typeface="Times New Roman" panose="02020603050405020304" pitchFamily="18" charset="0"/>
                <a:cs typeface="Times New Roman" panose="02020603050405020304" pitchFamily="18" charset="0"/>
              </a:rPr>
              <a:t>son courage de s’imposer une révolution</a:t>
            </a:r>
            <a:r>
              <a:rPr lang="fr-FR" sz="2600" dirty="0">
                <a:latin typeface="Times New Roman" panose="02020603050405020304" pitchFamily="18" charset="0"/>
                <a:cs typeface="Times New Roman" panose="02020603050405020304" pitchFamily="18" charset="0"/>
              </a:rPr>
              <a:t>.</a:t>
            </a:r>
          </a:p>
        </p:txBody>
      </p:sp>
      <p:sp>
        <p:nvSpPr>
          <p:cNvPr id="15" name="文本框 6"/>
          <p:cNvSpPr txBox="1"/>
          <p:nvPr/>
        </p:nvSpPr>
        <p:spPr>
          <a:xfrm>
            <a:off x="7729534" y="200278"/>
            <a:ext cx="4039782"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Corrigé</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302612" y="1132798"/>
            <a:ext cx="11586778" cy="523220"/>
          </a:xfrm>
          <a:prstGeom prst="rect">
            <a:avLst/>
          </a:prstGeom>
          <a:noFill/>
        </p:spPr>
        <p:txBody>
          <a:bodyPr wrap="square" rtlCol="0">
            <a:spAutoFit/>
          </a:bodyPr>
          <a:lstStyle/>
          <a:p>
            <a:pPr algn="just"/>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Paraphrasez les parties soulignées en reformulant les expressions imagées.</a:t>
            </a:r>
            <a:endParaRPr lang="zh-CN" altLang="en-US"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nvSpPr>
        <p:spPr>
          <a:xfrm>
            <a:off x="302610" y="1588700"/>
            <a:ext cx="11466705" cy="5327612"/>
          </a:xfrm>
          <a:prstGeom prst="rect">
            <a:avLst/>
          </a:prstGeom>
          <a:noFill/>
        </p:spPr>
        <p:txBody>
          <a:bodyPr wrap="square">
            <a:spAutoFit/>
          </a:bodyPr>
          <a:lstStyle/>
          <a:p>
            <a:pPr marL="514350" indent="-514350" algn="just">
              <a:lnSpc>
                <a:spcPct val="135000"/>
              </a:lnSpc>
              <a:buClr>
                <a:schemeClr val="tx1"/>
              </a:buClr>
              <a:buFont typeface="+mj-lt"/>
              <a:buAutoNum type="arabicPeriod"/>
            </a:pPr>
            <a:r>
              <a:rPr lang="fr-FR" sz="2800" dirty="0" smtClean="0">
                <a:latin typeface="Times New Roman" panose="02020603050405020304" pitchFamily="18" charset="0"/>
                <a:cs typeface="Times New Roman" panose="02020603050405020304" pitchFamily="18" charset="0"/>
              </a:rPr>
              <a:t>C’est </a:t>
            </a:r>
            <a:r>
              <a:rPr lang="fr-FR" sz="2800" b="1" u="sng" dirty="0">
                <a:latin typeface="Times New Roman" panose="02020603050405020304" pitchFamily="18" charset="0"/>
                <a:cs typeface="Times New Roman" panose="02020603050405020304" pitchFamily="18" charset="0"/>
              </a:rPr>
              <a:t>une question de vie ou de mort</a:t>
            </a:r>
            <a:r>
              <a:rPr lang="fr-FR"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 </a:t>
            </a:r>
            <a:r>
              <a:rPr lang="en-US" altLang="zh-CN" sz="2800" b="1" u="sng" dirty="0">
                <a:solidFill>
                  <a:srgbClr val="0070C0"/>
                </a:solidFill>
                <a:latin typeface="Times New Roman" panose="02020603050405020304" pitchFamily="18" charset="0"/>
                <a:cs typeface="Times New Roman" panose="02020603050405020304" pitchFamily="18" charset="0"/>
              </a:rPr>
              <a:t>une question </a:t>
            </a:r>
            <a:r>
              <a:rPr lang="fr-FR" sz="2800" b="1" u="sng" dirty="0">
                <a:solidFill>
                  <a:srgbClr val="0070C0"/>
                </a:solidFill>
                <a:latin typeface="Times New Roman" panose="02020603050405020304" pitchFamily="18" charset="0"/>
                <a:cs typeface="Times New Roman" panose="02020603050405020304" pitchFamily="18" charset="0"/>
              </a:rPr>
              <a:t>vitale</a:t>
            </a:r>
            <a:r>
              <a:rPr lang="fr-FR" sz="2800" dirty="0">
                <a:latin typeface="Times New Roman" panose="02020603050405020304" pitchFamily="18" charset="0"/>
                <a:cs typeface="Times New Roman" panose="02020603050405020304" pitchFamily="18" charset="0"/>
              </a:rPr>
              <a:t> pour le Parti et l’Etat.</a:t>
            </a:r>
          </a:p>
          <a:p>
            <a:pPr marL="514350" indent="-514350" algn="just">
              <a:lnSpc>
                <a:spcPct val="135000"/>
              </a:lnSpc>
              <a:buClr>
                <a:schemeClr val="tx1"/>
              </a:buClr>
              <a:buFont typeface="+mj-lt"/>
              <a:buAutoNum type="arabicPeriod"/>
            </a:pPr>
            <a:r>
              <a:rPr lang="fr-FR" sz="2800" dirty="0" smtClean="0">
                <a:latin typeface="Times New Roman" panose="02020603050405020304" pitchFamily="18" charset="0"/>
                <a:cs typeface="Times New Roman" panose="02020603050405020304" pitchFamily="18" charset="0"/>
              </a:rPr>
              <a:t>Voilà </a:t>
            </a:r>
            <a:r>
              <a:rPr lang="fr-FR" sz="2800" b="1" u="sng" dirty="0">
                <a:latin typeface="Times New Roman" panose="02020603050405020304" pitchFamily="18" charset="0"/>
                <a:cs typeface="Times New Roman" panose="02020603050405020304" pitchFamily="18" charset="0"/>
              </a:rPr>
              <a:t>une vérité solide comme le roc</a:t>
            </a:r>
            <a:r>
              <a:rPr lang="fr-FR"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 </a:t>
            </a:r>
            <a:r>
              <a:rPr lang="fr-FR" altLang="zh-CN" sz="2800" b="1" u="sng" dirty="0">
                <a:solidFill>
                  <a:srgbClr val="0070C0"/>
                </a:solidFill>
                <a:latin typeface="Times New Roman" panose="02020603050405020304" pitchFamily="18" charset="0"/>
                <a:cs typeface="Times New Roman" panose="02020603050405020304" pitchFamily="18" charset="0"/>
              </a:rPr>
              <a:t>une vérité </a:t>
            </a:r>
            <a:r>
              <a:rPr lang="fr-FR" sz="2800" b="1" u="sng" dirty="0">
                <a:solidFill>
                  <a:srgbClr val="0070C0"/>
                </a:solidFill>
                <a:latin typeface="Times New Roman" panose="02020603050405020304" pitchFamily="18" charset="0"/>
                <a:cs typeface="Times New Roman" panose="02020603050405020304" pitchFamily="18" charset="0"/>
              </a:rPr>
              <a:t>incontestable</a:t>
            </a:r>
            <a:r>
              <a:rPr lang="fr-FR" sz="2800" dirty="0">
                <a:latin typeface="Times New Roman" panose="02020603050405020304" pitchFamily="18" charset="0"/>
                <a:cs typeface="Times New Roman" panose="02020603050405020304" pitchFamily="18" charset="0"/>
              </a:rPr>
              <a:t> que le Parti a découverte au cours de sa lutte sanglante.</a:t>
            </a:r>
          </a:p>
          <a:p>
            <a:pPr marL="514350" indent="-514350" algn="just">
              <a:lnSpc>
                <a:spcPct val="135000"/>
              </a:lnSpc>
              <a:buClr>
                <a:schemeClr val="tx1"/>
              </a:buClr>
              <a:buFont typeface="+mj-lt"/>
              <a:buAutoNum type="arabicPeriod"/>
            </a:pPr>
            <a:r>
              <a:rPr lang="fr-FR" sz="2800" dirty="0" smtClean="0">
                <a:latin typeface="Times New Roman" panose="02020603050405020304" pitchFamily="18" charset="0"/>
                <a:cs typeface="Times New Roman" panose="02020603050405020304" pitchFamily="18" charset="0"/>
              </a:rPr>
              <a:t>Le </a:t>
            </a:r>
            <a:r>
              <a:rPr lang="fr-FR" sz="2800" dirty="0">
                <a:latin typeface="Times New Roman" panose="02020603050405020304" pitchFamily="18" charset="0"/>
                <a:cs typeface="Times New Roman" panose="02020603050405020304" pitchFamily="18" charset="0"/>
              </a:rPr>
              <a:t>Parti communiste chinois </a:t>
            </a:r>
            <a:r>
              <a:rPr lang="fr-FR" sz="2800" b="1" u="sng" dirty="0">
                <a:latin typeface="Times New Roman" panose="02020603050405020304" pitchFamily="18" charset="0"/>
                <a:cs typeface="Times New Roman" panose="02020603050405020304" pitchFamily="18" charset="0"/>
              </a:rPr>
              <a:t>marche main dans la main</a:t>
            </a:r>
            <a:r>
              <a:rPr lang="fr-FR"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 </a:t>
            </a:r>
            <a:r>
              <a:rPr lang="fr-FR" sz="2800" b="1" u="sng" dirty="0">
                <a:solidFill>
                  <a:srgbClr val="0070C0"/>
                </a:solidFill>
                <a:latin typeface="Times New Roman" panose="02020603050405020304" pitchFamily="18" charset="0"/>
                <a:cs typeface="Times New Roman" panose="02020603050405020304" pitchFamily="18" charset="0"/>
              </a:rPr>
              <a:t>agit en parfait accord</a:t>
            </a:r>
            <a:r>
              <a:rPr lang="fr-FR" sz="2800" dirty="0">
                <a:latin typeface="Times New Roman" panose="02020603050405020304" pitchFamily="18" charset="0"/>
                <a:cs typeface="Times New Roman" panose="02020603050405020304" pitchFamily="18" charset="0"/>
              </a:rPr>
              <a:t> avec les éléments progressistes du monde entier.</a:t>
            </a:r>
          </a:p>
          <a:p>
            <a:pPr marL="514350" indent="-514350" algn="just">
              <a:lnSpc>
                <a:spcPct val="135000"/>
              </a:lnSpc>
              <a:buClr>
                <a:schemeClr val="tx1"/>
              </a:buClr>
              <a:buFont typeface="+mj-lt"/>
              <a:buAutoNum type="arabicPeriod"/>
            </a:pPr>
            <a:r>
              <a:rPr lang="fr-FR" sz="2800" dirty="0" smtClean="0">
                <a:latin typeface="Times New Roman" panose="02020603050405020304" pitchFamily="18" charset="0"/>
                <a:cs typeface="Times New Roman" panose="02020603050405020304" pitchFamily="18" charset="0"/>
              </a:rPr>
              <a:t>Le </a:t>
            </a:r>
            <a:r>
              <a:rPr lang="fr-FR" sz="2800" dirty="0">
                <a:latin typeface="Times New Roman" panose="02020603050405020304" pitchFamily="18" charset="0"/>
                <a:cs typeface="Times New Roman" panose="02020603050405020304" pitchFamily="18" charset="0"/>
              </a:rPr>
              <a:t>front uni patriotique est </a:t>
            </a:r>
            <a:r>
              <a:rPr lang="fr-FR" sz="2800" b="1" u="sng" dirty="0">
                <a:latin typeface="Times New Roman" panose="02020603050405020304" pitchFamily="18" charset="0"/>
                <a:cs typeface="Times New Roman" panose="02020603050405020304" pitchFamily="18" charset="0"/>
              </a:rPr>
              <a:t>un atout majeur</a:t>
            </a:r>
            <a:r>
              <a:rPr lang="fr-FR"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 </a:t>
            </a:r>
            <a:r>
              <a:rPr lang="fr-FR" sz="2800" b="1" u="sng" dirty="0">
                <a:solidFill>
                  <a:srgbClr val="0070C0"/>
                </a:solidFill>
                <a:latin typeface="Times New Roman" panose="02020603050405020304" pitchFamily="18" charset="0"/>
                <a:cs typeface="Times New Roman" panose="02020603050405020304" pitchFamily="18" charset="0"/>
              </a:rPr>
              <a:t>une alliance efficace</a:t>
            </a:r>
            <a:r>
              <a:rPr lang="fr-FR" sz="2800" dirty="0">
                <a:latin typeface="Times New Roman" panose="02020603050405020304" pitchFamily="18" charset="0"/>
                <a:cs typeface="Times New Roman" panose="02020603050405020304" pitchFamily="18" charset="0"/>
              </a:rPr>
              <a:t> qui permet d’unir tous les Chinois résidant à l’intérieur comme à l’extérieur du pays.</a:t>
            </a:r>
          </a:p>
        </p:txBody>
      </p:sp>
      <p:sp>
        <p:nvSpPr>
          <p:cNvPr id="3" name="文本框 6"/>
          <p:cNvSpPr txBox="1"/>
          <p:nvPr/>
        </p:nvSpPr>
        <p:spPr>
          <a:xfrm>
            <a:off x="7729534" y="200278"/>
            <a:ext cx="4039782"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Corrigé</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6"/>
          <p:cNvSpPr txBox="1"/>
          <p:nvPr/>
        </p:nvSpPr>
        <p:spPr>
          <a:xfrm>
            <a:off x="302612" y="1132798"/>
            <a:ext cx="11586778" cy="523220"/>
          </a:xfrm>
          <a:prstGeom prst="rect">
            <a:avLst/>
          </a:prstGeom>
          <a:noFill/>
        </p:spPr>
        <p:txBody>
          <a:bodyPr wrap="square" rtlCol="0">
            <a:spAutoFit/>
          </a:bodyPr>
          <a:lstStyle/>
          <a:p>
            <a:pPr algn="just"/>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Paraphrasez les parties soulignées en </a:t>
            </a:r>
            <a:r>
              <a:rPr lang="en-US"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no</a:t>
            </a:r>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minalisant les verbes.</a:t>
            </a:r>
            <a:endParaRPr lang="zh-CN" altLang="en-US"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nvSpPr>
        <p:spPr>
          <a:xfrm>
            <a:off x="302612" y="1656018"/>
            <a:ext cx="11150480" cy="4684616"/>
          </a:xfrm>
          <a:prstGeom prst="rect">
            <a:avLst/>
          </a:prstGeom>
          <a:noFill/>
        </p:spPr>
        <p:txBody>
          <a:bodyPr wrap="square">
            <a:spAutoFit/>
          </a:bodyPr>
          <a:lstStyle/>
          <a:p>
            <a:pPr marL="514350" indent="-514350" algn="just">
              <a:lnSpc>
                <a:spcPct val="135000"/>
              </a:lnSpc>
              <a:buClr>
                <a:schemeClr val="tx1"/>
              </a:buClr>
              <a:buFont typeface="+mj-lt"/>
              <a:buAutoNum type="arabicPeriod" startAt="5"/>
            </a:pPr>
            <a:r>
              <a:rPr lang="fr-FR" sz="2800" dirty="0">
                <a:latin typeface="Times New Roman" panose="02020603050405020304" pitchFamily="18" charset="0"/>
                <a:cs typeface="Times New Roman" panose="02020603050405020304" pitchFamily="18" charset="0"/>
              </a:rPr>
              <a:t>Nous organisons aujourd’hui en ce lieu </a:t>
            </a:r>
            <a:r>
              <a:rPr lang="fr-FR" sz="2800" b="1" u="sng" dirty="0">
                <a:solidFill>
                  <a:srgbClr val="026FBE"/>
                </a:solidFill>
                <a:latin typeface="Times New Roman" panose="02020603050405020304" pitchFamily="18" charset="0"/>
                <a:cs typeface="Times New Roman" panose="02020603050405020304" pitchFamily="18" charset="0"/>
              </a:rPr>
              <a:t>la célébration</a:t>
            </a:r>
            <a:r>
              <a:rPr lang="fr-FR" sz="2800" b="1" dirty="0">
                <a:solidFill>
                  <a:srgbClr val="026FBE"/>
                </a:solidFill>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(célébrer) du centième anniversaire de la fondation du Parti.</a:t>
            </a:r>
          </a:p>
          <a:p>
            <a:pPr marL="514350" indent="-514350" algn="just">
              <a:lnSpc>
                <a:spcPct val="135000"/>
              </a:lnSpc>
              <a:buClr>
                <a:schemeClr val="tx1"/>
              </a:buClr>
              <a:buFont typeface="+mj-lt"/>
              <a:buAutoNum type="arabicPeriod" startAt="5"/>
            </a:pPr>
            <a:r>
              <a:rPr lang="fr-FR" sz="2800" dirty="0">
                <a:latin typeface="Times New Roman" panose="02020603050405020304" pitchFamily="18" charset="0"/>
                <a:cs typeface="Times New Roman" panose="02020603050405020304" pitchFamily="18" charset="0"/>
              </a:rPr>
              <a:t>Le Parti communiste chinois est apte à </a:t>
            </a:r>
            <a:r>
              <a:rPr lang="fr-FR" sz="2800" b="1" u="sng" dirty="0">
                <a:solidFill>
                  <a:srgbClr val="026FBE"/>
                </a:solidFill>
                <a:latin typeface="Times New Roman" panose="02020603050405020304" pitchFamily="18" charset="0"/>
                <a:cs typeface="Times New Roman" panose="02020603050405020304" pitchFamily="18" charset="0"/>
              </a:rPr>
              <a:t>l’identification</a:t>
            </a:r>
            <a:r>
              <a:rPr lang="fr-FR" sz="2800" dirty="0">
                <a:latin typeface="Times New Roman" panose="02020603050405020304" pitchFamily="18" charset="0"/>
                <a:cs typeface="Times New Roman" panose="02020603050405020304" pitchFamily="18" charset="0"/>
              </a:rPr>
              <a:t> (identifier) des tendances de chaque époque.</a:t>
            </a:r>
          </a:p>
          <a:p>
            <a:pPr marL="514350" indent="-514350" algn="just">
              <a:lnSpc>
                <a:spcPct val="135000"/>
              </a:lnSpc>
              <a:buClr>
                <a:schemeClr val="tx1"/>
              </a:buClr>
              <a:buFont typeface="+mj-lt"/>
              <a:buAutoNum type="arabicPeriod" startAt="5"/>
            </a:pPr>
            <a:r>
              <a:rPr lang="fr-FR" sz="2800" dirty="0">
                <a:latin typeface="Times New Roman" panose="02020603050405020304" pitchFamily="18" charset="0"/>
                <a:cs typeface="Times New Roman" panose="02020603050405020304" pitchFamily="18" charset="0"/>
              </a:rPr>
              <a:t>Notre armée populaire est le pilier solide qui assure </a:t>
            </a:r>
            <a:r>
              <a:rPr lang="fr-FR" sz="2800" b="1" u="sng" dirty="0">
                <a:solidFill>
                  <a:srgbClr val="026FBE"/>
                </a:solidFill>
                <a:latin typeface="Times New Roman" panose="02020603050405020304" pitchFamily="18" charset="0"/>
                <a:cs typeface="Times New Roman" panose="02020603050405020304" pitchFamily="18" charset="0"/>
              </a:rPr>
              <a:t>la préservation</a:t>
            </a:r>
            <a:r>
              <a:rPr lang="fr-FR" sz="2800" dirty="0">
                <a:latin typeface="Times New Roman" panose="02020603050405020304" pitchFamily="18" charset="0"/>
                <a:cs typeface="Times New Roman" panose="02020603050405020304" pitchFamily="18" charset="0"/>
              </a:rPr>
              <a:t> (préserver) de la dignité de la nation.</a:t>
            </a:r>
          </a:p>
          <a:p>
            <a:pPr marL="514350" indent="-514350" algn="just">
              <a:lnSpc>
                <a:spcPct val="135000"/>
              </a:lnSpc>
              <a:buClr>
                <a:schemeClr val="tx1"/>
              </a:buClr>
              <a:buFont typeface="+mj-lt"/>
              <a:buAutoNum type="arabicPeriod" startAt="5"/>
            </a:pPr>
            <a:r>
              <a:rPr lang="fr-FR" sz="2800" dirty="0">
                <a:latin typeface="Times New Roman" panose="02020603050405020304" pitchFamily="18" charset="0"/>
                <a:cs typeface="Times New Roman" panose="02020603050405020304" pitchFamily="18" charset="0"/>
              </a:rPr>
              <a:t>La Chine se prépare toujours à </a:t>
            </a:r>
            <a:r>
              <a:rPr lang="fr-FR" sz="2800" b="1" u="sng" dirty="0">
                <a:solidFill>
                  <a:srgbClr val="026FBE"/>
                </a:solidFill>
                <a:latin typeface="Times New Roman" panose="02020603050405020304" pitchFamily="18" charset="0"/>
                <a:cs typeface="Times New Roman" panose="02020603050405020304" pitchFamily="18" charset="0"/>
              </a:rPr>
              <a:t>la sauvegarde</a:t>
            </a:r>
            <a:r>
              <a:rPr lang="fr-FR" sz="2800" dirty="0">
                <a:latin typeface="Times New Roman" panose="02020603050405020304" pitchFamily="18" charset="0"/>
                <a:cs typeface="Times New Roman" panose="02020603050405020304" pitchFamily="18" charset="0"/>
              </a:rPr>
              <a:t> (sauvegarder) de l’ordre international.</a:t>
            </a:r>
          </a:p>
        </p:txBody>
      </p:sp>
      <p:sp>
        <p:nvSpPr>
          <p:cNvPr id="3" name="文本框 6"/>
          <p:cNvSpPr txBox="1"/>
          <p:nvPr/>
        </p:nvSpPr>
        <p:spPr>
          <a:xfrm>
            <a:off x="7729534" y="200278"/>
            <a:ext cx="4039782"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Corrigé</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5657214" y="271360"/>
            <a:ext cx="6122035"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3600" b="1" dirty="0">
                <a:latin typeface="Times New Roman" panose="02020603050405020304" pitchFamily="18" charset="0"/>
                <a:cs typeface="Times New Roman" panose="02020603050405020304" pitchFamily="18" charset="0"/>
                <a:sym typeface="+mn-ea"/>
              </a:rPr>
              <a:t>rev</a:t>
            </a:r>
            <a:r>
              <a:rPr lang="fr-FR" altLang="zh-CN" sz="3600" b="1" dirty="0">
                <a:latin typeface="Times New Roman" panose="02020603050405020304" pitchFamily="18" charset="0"/>
                <a:cs typeface="Times New Roman" panose="02020603050405020304" pitchFamily="18" charset="0"/>
                <a:sym typeface="+mn-ea"/>
              </a:rPr>
              <a:t>êtir</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1" y="2389148"/>
            <a:ext cx="11268306" cy="323579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revêtir + qqch.</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avoir, prendre un aspect, un caractère ou une qualité</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Voici la question qui revêt une importance capitale.</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indent="-457200"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Le conflit revêt un caractère dangereux.</a:t>
            </a:r>
          </a:p>
        </p:txBody>
      </p:sp>
      <p:sp>
        <p:nvSpPr>
          <p:cNvPr id="11" name="文本框 10"/>
          <p:cNvSpPr txBox="1"/>
          <p:nvPr/>
        </p:nvSpPr>
        <p:spPr>
          <a:xfrm>
            <a:off x="394279" y="1314707"/>
            <a:ext cx="11529866" cy="829945"/>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P.197  Ce jour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revêt</a:t>
            </a:r>
            <a:r>
              <a:rPr lang="fr-FR" altLang="zh-CN" sz="2400" dirty="0">
                <a:solidFill>
                  <a:schemeClr val="tx1"/>
                </a:solidFill>
                <a:latin typeface="Times New Roman" panose="02020603050405020304" pitchFamily="18" charset="0"/>
                <a:cs typeface="Times New Roman" panose="02020603050405020304" pitchFamily="18" charset="0"/>
                <a:sym typeface="+mn-ea"/>
              </a:rPr>
              <a:t> une importance et une solennité exceptionnelles dans l’histoire du</a:t>
            </a:r>
          </a:p>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Parti communiste chinois.</a:t>
            </a:r>
            <a:endParaRPr lang="fr-FR"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5657214" y="271360"/>
            <a:ext cx="6122035"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passer en revue</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1" y="2389148"/>
            <a:ext cx="11268306" cy="323579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passer en revue</a:t>
            </a:r>
            <a:r>
              <a:rPr lang="en-US" altLang="fr-FR"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 qqch.</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parcourir, examiner l’un après l’autre ( les éléments d’un ensemble de choses )</a:t>
            </a: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En premier lieu, permettez-moi de passer en revue les succès obtenus à ce jour.</a:t>
            </a:r>
            <a:r>
              <a:rPr lang="fr-FR" altLang="zh-CN" sz="2800" dirty="0">
                <a:solidFill>
                  <a:schemeClr val="tx1"/>
                </a:solidFill>
                <a:latin typeface="Times New Roman" panose="02020603050405020304" pitchFamily="18" charset="0"/>
                <a:cs typeface="Times New Roman" panose="02020603050405020304" pitchFamily="18" charset="0"/>
                <a:sym typeface="+mn-ea"/>
              </a:rPr>
              <a:t>        </a:t>
            </a:r>
          </a:p>
          <a:p>
            <a:pPr indent="-457200"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Le présent rapport a pour but de passer en revue les recherches en sciences sociales menées en Chine.</a:t>
            </a:r>
          </a:p>
        </p:txBody>
      </p:sp>
      <p:sp>
        <p:nvSpPr>
          <p:cNvPr id="11" name="文本框 10"/>
          <p:cNvSpPr txBox="1"/>
          <p:nvPr/>
        </p:nvSpPr>
        <p:spPr>
          <a:xfrm>
            <a:off x="394279" y="1314707"/>
            <a:ext cx="11529866" cy="830997"/>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P.197 Ensemble, nous allons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passer en revue</a:t>
            </a:r>
            <a:r>
              <a:rPr lang="fr-FR" altLang="zh-CN" sz="2400" dirty="0">
                <a:solidFill>
                  <a:schemeClr val="tx1"/>
                </a:solidFill>
                <a:latin typeface="Times New Roman" panose="02020603050405020304" pitchFamily="18" charset="0"/>
                <a:cs typeface="Times New Roman" panose="02020603050405020304" pitchFamily="18" charset="0"/>
                <a:sym typeface="+mn-ea"/>
              </a:rPr>
              <a:t> son parcours glorieux au terme d’une lutte d’un siècle et envisager les perspectives radieuses du grand renouveau de la nation chinoise.</a:t>
            </a:r>
            <a:endParaRPr lang="fr-FR"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5657214" y="271360"/>
            <a:ext cx="6122035"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au terme de</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0" y="2145665"/>
            <a:ext cx="5682615" cy="260858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au terme de + qqch.</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à la fin de</a:t>
            </a: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Il espère être titularisé au terme de son stage.</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indent="-457200"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Les Bleus ont perdu au terme de la terrible séance de tirs au but.</a:t>
            </a:r>
          </a:p>
        </p:txBody>
      </p:sp>
      <p:sp>
        <p:nvSpPr>
          <p:cNvPr id="11" name="文本框 10"/>
          <p:cNvSpPr txBox="1"/>
          <p:nvPr/>
        </p:nvSpPr>
        <p:spPr>
          <a:xfrm>
            <a:off x="394279" y="1244222"/>
            <a:ext cx="11529866" cy="830997"/>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P.197 Ensemble, nous allons </a:t>
            </a:r>
            <a:r>
              <a:rPr lang="fr-FR" altLang="zh-CN" sz="2400" dirty="0">
                <a:latin typeface="Times New Roman" panose="02020603050405020304" pitchFamily="18" charset="0"/>
                <a:cs typeface="Times New Roman" panose="02020603050405020304" pitchFamily="18" charset="0"/>
                <a:sym typeface="+mn-ea"/>
              </a:rPr>
              <a:t>passer en revue son parcours </a:t>
            </a:r>
            <a:r>
              <a:rPr lang="fr-FR" altLang="zh-CN" sz="2400" dirty="0">
                <a:solidFill>
                  <a:schemeClr val="tx1"/>
                </a:solidFill>
                <a:latin typeface="Times New Roman" panose="02020603050405020304" pitchFamily="18" charset="0"/>
                <a:cs typeface="Times New Roman" panose="02020603050405020304" pitchFamily="18" charset="0"/>
                <a:sym typeface="+mn-ea"/>
              </a:rPr>
              <a:t>glorieux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au terme d’</a:t>
            </a:r>
            <a:r>
              <a:rPr lang="fr-FR" altLang="zh-CN" sz="2400" dirty="0">
                <a:solidFill>
                  <a:schemeClr val="tx1"/>
                </a:solidFill>
                <a:latin typeface="Times New Roman" panose="02020603050405020304" pitchFamily="18" charset="0"/>
                <a:cs typeface="Times New Roman" panose="02020603050405020304" pitchFamily="18" charset="0"/>
                <a:sym typeface="+mn-ea"/>
              </a:rPr>
              <a:t>une lutte d’un siècle et envisager les perspectives radieuses du grand renouveau de la nation chinoise.</a:t>
            </a:r>
            <a:endParaRPr lang="fr-FR" sz="2400" dirty="0"/>
          </a:p>
        </p:txBody>
      </p:sp>
      <p:sp>
        <p:nvSpPr>
          <p:cNvPr id="4" name="文本框 114"/>
          <p:cNvSpPr txBox="1"/>
          <p:nvPr>
            <p:custDataLst>
              <p:tags r:id="rId1"/>
            </p:custDataLst>
          </p:nvPr>
        </p:nvSpPr>
        <p:spPr>
          <a:xfrm>
            <a:off x="6623685" y="2075180"/>
            <a:ext cx="5300345" cy="260858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en-US" altLang="fr-FR" sz="2400" b="1" dirty="0">
                <a:solidFill>
                  <a:srgbClr val="C00000"/>
                </a:solidFill>
                <a:latin typeface="Times New Roman" panose="02020603050405020304" pitchFamily="18" charset="0"/>
                <a:ea typeface="+mn-ea"/>
                <a:cs typeface="Times New Roman" panose="02020603050405020304" pitchFamily="18" charset="0"/>
                <a:sym typeface="+mn-ea"/>
              </a:rPr>
              <a:t>A</a:t>
            </a:r>
            <a:r>
              <a:rPr lang="fr-FR" altLang="zh-CN" sz="2400" b="1" dirty="0">
                <a:solidFill>
                  <a:srgbClr val="C00000"/>
                </a:solidFill>
                <a:latin typeface="Times New Roman" panose="02020603050405020304" pitchFamily="18" charset="0"/>
                <a:ea typeface="+mn-ea"/>
                <a:cs typeface="Times New Roman" panose="02020603050405020304" pitchFamily="18" charset="0"/>
                <a:sym typeface="+mn-ea"/>
              </a:rPr>
              <a:t> ne pas confondre </a:t>
            </a:r>
            <a:r>
              <a:rPr lang="fr-FR" altLang="en-US" sz="2400" b="1" dirty="0">
                <a:solidFill>
                  <a:srgbClr val="C00000"/>
                </a:solidFill>
                <a:latin typeface="Times New Roman" panose="02020603050405020304" pitchFamily="18" charset="0"/>
                <a:ea typeface="+mn-ea"/>
                <a:cs typeface="Times New Roman" panose="02020603050405020304" pitchFamily="18" charset="0"/>
                <a:sym typeface="+mn-ea"/>
              </a:rPr>
              <a:t>avec :</a:t>
            </a:r>
            <a:r>
              <a:rPr lang="en-US" altLang="zh-CN" sz="2400" b="1" i="1" dirty="0">
                <a:solidFill>
                  <a:srgbClr val="C00000"/>
                </a:solidFill>
                <a:latin typeface="Times New Roman" panose="02020603050405020304" pitchFamily="18" charset="0"/>
                <a:ea typeface="+mn-ea"/>
                <a:cs typeface="Times New Roman" panose="02020603050405020304" pitchFamily="18" charset="0"/>
                <a:sym typeface="+mn-ea"/>
              </a:rPr>
              <a:t> </a:t>
            </a:r>
          </a:p>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en termes de + </a:t>
            </a:r>
            <a:r>
              <a:rPr lang="fr-FR" altLang="zh-CN" sz="2800" b="1" dirty="0" smtClean="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N</a:t>
            </a:r>
            <a:endPar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endParaRPr>
          </a:p>
          <a:p>
            <a:pPr marL="342900" indent="-342900" algn="just" eaLnBrk="1" hangingPunct="1">
              <a:lnSpc>
                <a:spcPct val="150000"/>
              </a:lnSpc>
              <a:buFont typeface="Arial" panose="020B0604020202020204" pitchFamily="34" charset="0"/>
              <a:buChar char="•"/>
            </a:pPr>
            <a:r>
              <a:rPr lang="fr-FR" altLang="zh-CN" sz="2400" i="1" dirty="0" smtClean="0">
                <a:solidFill>
                  <a:srgbClr val="C00000"/>
                </a:solidFill>
                <a:latin typeface="Times New Roman" panose="02020603050405020304" pitchFamily="18" charset="0"/>
                <a:ea typeface="+mn-ea"/>
                <a:cs typeface="Times New Roman" panose="02020603050405020304" pitchFamily="18" charset="0"/>
                <a:sym typeface="+mn-ea"/>
              </a:rPr>
              <a:t>dans </a:t>
            </a: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le vocabulaire de, en matière de </a:t>
            </a:r>
          </a:p>
          <a:p>
            <a:pPr indent="0" algn="just" eaLnBrk="1" hangingPunct="1">
              <a:lnSpc>
                <a:spcPct val="150000"/>
              </a:lnSpc>
              <a:buFont typeface="Arial" panose="020B0604020202020204" pitchFamily="34" charset="0"/>
              <a:buNone/>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Il ne faut pas évaluer les élèves uniquement en termes de notes.</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5657215" y="271360"/>
            <a:ext cx="3126568"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mener à bien</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1" y="2389148"/>
            <a:ext cx="11268306" cy="323579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mener à bien + qqch.</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achever, réaliser</a:t>
            </a: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Nos collaborateurs peuvent mener à bien ce projet ambitieux.</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indent="-457200"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Il travaille d’arrache-pied pour mener à bien sa mission.</a:t>
            </a:r>
          </a:p>
        </p:txBody>
      </p:sp>
      <p:sp>
        <p:nvSpPr>
          <p:cNvPr id="11" name="文本框 10"/>
          <p:cNvSpPr txBox="1"/>
          <p:nvPr/>
        </p:nvSpPr>
        <p:spPr>
          <a:xfrm>
            <a:off x="394279" y="1314707"/>
            <a:ext cx="11529866" cy="461665"/>
          </a:xfrm>
          <a:prstGeom prst="rect">
            <a:avLst/>
          </a:prstGeom>
          <a:noFill/>
        </p:spPr>
        <p:txBody>
          <a:bodyPr wrap="square">
            <a:spAutoFit/>
          </a:bodyPr>
          <a:lstStyle/>
          <a:p>
            <a:r>
              <a:rPr lang="fr-FR" altLang="zh-CN" sz="2400" dirty="0">
                <a:solidFill>
                  <a:schemeClr val="tx1"/>
                </a:solidFill>
                <a:latin typeface="Times New Roman" panose="02020603050405020304" pitchFamily="18" charset="0"/>
                <a:cs typeface="Times New Roman" panose="02020603050405020304" pitchFamily="18" charset="0"/>
                <a:sym typeface="+mn-ea"/>
              </a:rPr>
              <a:t>P.197  La clé pour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mener à bien</a:t>
            </a:r>
            <a:r>
              <a:rPr lang="fr-FR" altLang="zh-CN" sz="2400" dirty="0">
                <a:solidFill>
                  <a:schemeClr val="tx1"/>
                </a:solidFill>
                <a:latin typeface="Times New Roman" panose="02020603050405020304" pitchFamily="18" charset="0"/>
                <a:cs typeface="Times New Roman" panose="02020603050405020304" pitchFamily="18" charset="0"/>
                <a:sym typeface="+mn-ea"/>
              </a:rPr>
              <a:t> les affaires chinoises réside dans le Parti.</a:t>
            </a:r>
            <a:endParaRPr lang="fr-F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271360"/>
            <a:ext cx="7803989"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conditionnel passé </a:t>
            </a:r>
            <a:r>
              <a:rPr lang="fr-FR" altLang="zh-CN" sz="3600" b="1" i="1" dirty="0" smtClean="0">
                <a:latin typeface="Times New Roman" panose="02020603050405020304" pitchFamily="18" charset="0"/>
                <a:cs typeface="Times New Roman" panose="02020603050405020304" pitchFamily="18" charset="0"/>
                <a:sym typeface="+mn-ea"/>
              </a:rPr>
              <a:t>vs</a:t>
            </a:r>
            <a:r>
              <a:rPr lang="fr-FR" altLang="zh-CN" sz="3600" b="1" dirty="0" smtClean="0">
                <a:latin typeface="Times New Roman" panose="02020603050405020304" pitchFamily="18" charset="0"/>
                <a:cs typeface="Times New Roman" panose="02020603050405020304" pitchFamily="18" charset="0"/>
                <a:sym typeface="+mn-ea"/>
              </a:rPr>
              <a:t> </a:t>
            </a:r>
            <a:r>
              <a:rPr lang="fr-FR" altLang="zh-CN" sz="3600" b="1" dirty="0">
                <a:latin typeface="Times New Roman" panose="02020603050405020304" pitchFamily="18" charset="0"/>
                <a:cs typeface="Times New Roman" panose="02020603050405020304" pitchFamily="18" charset="0"/>
                <a:sym typeface="+mn-ea"/>
              </a:rPr>
              <a:t>futur simple</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79" y="2123657"/>
            <a:ext cx="11268306" cy="2072312"/>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conditionnel passé</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permet de présenter un événement du passé dont la réalisation dépend d’une condition</a:t>
            </a: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a:t>
            </a:r>
            <a:r>
              <a:rPr lang="fr-FR" altLang="zh-CN" sz="2800" dirty="0" smtClean="0">
                <a:solidFill>
                  <a:schemeClr val="tx1"/>
                </a:solidFill>
                <a:latin typeface="Times New Roman" panose="02020603050405020304" pitchFamily="18" charset="0"/>
                <a:ea typeface="+mn-ea"/>
                <a:cs typeface="Times New Roman" panose="02020603050405020304" pitchFamily="18" charset="0"/>
                <a:sym typeface="+mn-ea"/>
              </a:rPr>
              <a:t>  Si </a:t>
            </a: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j’étais sorti plus tôt, j’aurais rattrapé le train.</a:t>
            </a:r>
          </a:p>
        </p:txBody>
      </p:sp>
      <p:sp>
        <p:nvSpPr>
          <p:cNvPr id="11" name="文本框 10"/>
          <p:cNvSpPr txBox="1"/>
          <p:nvPr/>
        </p:nvSpPr>
        <p:spPr>
          <a:xfrm>
            <a:off x="394279" y="1314707"/>
            <a:ext cx="11529866" cy="830997"/>
          </a:xfrm>
          <a:prstGeom prst="rect">
            <a:avLst/>
          </a:prstGeom>
          <a:noFill/>
        </p:spPr>
        <p:txBody>
          <a:bodyPr wrap="square">
            <a:spAutoFit/>
          </a:bodyPr>
          <a:lstStyle/>
          <a:p>
            <a:r>
              <a:rPr lang="fr-FR" altLang="zh-CN" sz="2400" dirty="0">
                <a:solidFill>
                  <a:schemeClr val="tx1"/>
                </a:solidFill>
                <a:latin typeface="Times New Roman" panose="02020603050405020304" pitchFamily="18" charset="0"/>
                <a:cs typeface="Times New Roman" panose="02020603050405020304" pitchFamily="18" charset="0"/>
                <a:sym typeface="+mn-ea"/>
              </a:rPr>
              <a:t>P.198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 </a:t>
            </a:r>
            <a:r>
              <a:rPr lang="fr-FR" altLang="zh-CN" sz="2400" u="sng" dirty="0" smtClean="0">
                <a:solidFill>
                  <a:srgbClr val="C00000"/>
                </a:solidFill>
                <a:latin typeface="Times New Roman" panose="02020603050405020304" pitchFamily="18" charset="0"/>
                <a:cs typeface="Times New Roman" panose="02020603050405020304" pitchFamily="18" charset="0"/>
                <a:sym typeface="+mn-ea"/>
              </a:rPr>
              <a:t>sans</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le Parti communiste chinois,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il n’y aurait pas eu </a:t>
            </a:r>
            <a:r>
              <a:rPr lang="fr-FR" altLang="zh-CN" sz="2400" dirty="0">
                <a:solidFill>
                  <a:schemeClr val="tx1"/>
                </a:solidFill>
                <a:latin typeface="Times New Roman" panose="02020603050405020304" pitchFamily="18" charset="0"/>
                <a:cs typeface="Times New Roman" panose="02020603050405020304" pitchFamily="18" charset="0"/>
                <a:sym typeface="+mn-ea"/>
              </a:rPr>
              <a:t>de Chine nouvelle et que,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sans</a:t>
            </a:r>
            <a:r>
              <a:rPr lang="fr-FR" altLang="zh-CN" sz="2400" dirty="0">
                <a:solidFill>
                  <a:schemeClr val="tx1"/>
                </a:solidFill>
                <a:latin typeface="Times New Roman" panose="02020603050405020304" pitchFamily="18" charset="0"/>
                <a:cs typeface="Times New Roman" panose="02020603050405020304" pitchFamily="18" charset="0"/>
                <a:sym typeface="+mn-ea"/>
              </a:rPr>
              <a:t> lui,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il n’y aura pas non plus</a:t>
            </a:r>
            <a:r>
              <a:rPr lang="fr-FR" altLang="zh-CN" sz="2400" dirty="0">
                <a:solidFill>
                  <a:srgbClr val="C00000"/>
                </a:solidFill>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de grand renouveau de la nation chinoise. </a:t>
            </a:r>
            <a:endParaRPr lang="fr-FR" sz="2400" dirty="0"/>
          </a:p>
        </p:txBody>
      </p:sp>
      <p:sp>
        <p:nvSpPr>
          <p:cNvPr id="4" name="文本框 114"/>
          <p:cNvSpPr txBox="1"/>
          <p:nvPr/>
        </p:nvSpPr>
        <p:spPr>
          <a:xfrm>
            <a:off x="394279" y="4132358"/>
            <a:ext cx="11268306" cy="2072312"/>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futur simple</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permet de présenter un événement futur dont la réalisation dépend d’une condition</a:t>
            </a: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a:t>
            </a:r>
            <a:r>
              <a:rPr lang="fr-FR" altLang="zh-CN" sz="2800" dirty="0" smtClean="0">
                <a:solidFill>
                  <a:schemeClr val="tx1"/>
                </a:solidFill>
                <a:latin typeface="Times New Roman" panose="02020603050405020304" pitchFamily="18" charset="0"/>
                <a:ea typeface="+mn-ea"/>
                <a:cs typeface="Times New Roman" panose="02020603050405020304" pitchFamily="18" charset="0"/>
                <a:sym typeface="+mn-ea"/>
              </a:rPr>
              <a:t>  Si </a:t>
            </a: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je sors à 7 heures demain, j’arriverai à la gare à l’heure.</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6789465" y="217006"/>
            <a:ext cx="1892717"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œuvrer </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79" y="2123657"/>
            <a:ext cx="11268306" cy="341963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œuvrer  </a:t>
            </a:r>
            <a:r>
              <a:rPr lang="fr-FR" altLang="zh-CN" sz="2800" b="1" i="1" dirty="0" err="1" smtClean="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v.i</a:t>
            </a:r>
            <a:r>
              <a:rPr lang="fr-FR" altLang="zh-CN" sz="2800" b="1" i="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travailler à réaliser quelque chose d’important, mettre tout en œuvre pour obtenir qqch.</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Nous n’avons cessé d’œuvrer pour attirer des entreprises et des investissements.</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L’homme pourrait œuvrer au dépassement de soi. </a:t>
            </a:r>
          </a:p>
        </p:txBody>
      </p:sp>
      <p:sp>
        <p:nvSpPr>
          <p:cNvPr id="11" name="文本框 10"/>
          <p:cNvSpPr txBox="1"/>
          <p:nvPr/>
        </p:nvSpPr>
        <p:spPr>
          <a:xfrm>
            <a:off x="394278" y="1314707"/>
            <a:ext cx="11403443" cy="830997"/>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P.198 </a:t>
            </a:r>
            <a:r>
              <a:rPr lang="fr-FR" altLang="zh-CN" sz="2400" dirty="0" smtClean="0">
                <a:solidFill>
                  <a:schemeClr val="tx1"/>
                </a:solidFill>
                <a:latin typeface="Times New Roman" panose="02020603050405020304" pitchFamily="18" charset="0"/>
                <a:cs typeface="Times New Roman" panose="02020603050405020304" pitchFamily="18" charset="0"/>
                <a:sym typeface="+mn-ea"/>
              </a:rPr>
              <a:t>… </a:t>
            </a:r>
            <a:r>
              <a:rPr lang="fr-FR" altLang="zh-CN" sz="2400" dirty="0" smtClean="0">
                <a:latin typeface="Times New Roman" panose="02020603050405020304" pitchFamily="18" charset="0"/>
                <a:cs typeface="Times New Roman" panose="02020603050405020304" pitchFamily="18" charset="0"/>
                <a:sym typeface="+mn-ea"/>
              </a:rPr>
              <a:t>il </a:t>
            </a:r>
            <a:r>
              <a:rPr lang="fr-FR" altLang="zh-CN" sz="2400" dirty="0">
                <a:latin typeface="Times New Roman" panose="02020603050405020304" pitchFamily="18" charset="0"/>
                <a:cs typeface="Times New Roman" panose="02020603050405020304" pitchFamily="18" charset="0"/>
                <a:sym typeface="+mn-ea"/>
              </a:rPr>
              <a:t>nous faut unir et conduire le peuple chinois pour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œuvrer</a:t>
            </a:r>
            <a:r>
              <a:rPr lang="fr-FR" altLang="zh-CN" sz="2400" dirty="0">
                <a:latin typeface="Times New Roman" panose="02020603050405020304" pitchFamily="18" charset="0"/>
                <a:cs typeface="Times New Roman" panose="02020603050405020304" pitchFamily="18" charset="0"/>
                <a:sym typeface="+mn-ea"/>
              </a:rPr>
              <a:t> ensemble à une vie meilleure.</a:t>
            </a:r>
            <a:endParaRPr lang="fr-FR"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6169891" y="217006"/>
            <a:ext cx="3380509"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être voué à</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79" y="2295782"/>
            <a:ext cx="11268306" cy="341963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être </a:t>
            </a:r>
            <a:r>
              <a:rPr lang="fr-FR" altLang="zh-CN" sz="2800" b="1" dirty="0" smtClean="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voué </a:t>
            </a: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à + qqch. / inf.</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être destiné à</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Les jeunes qui n’exploitent pas pleinement leur potentiel de production sont voués à la marginalisation, à la pauvreté et à l’oisiveté.</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Chaque génération se croit vouée à refaire le monde.</a:t>
            </a:r>
          </a:p>
        </p:txBody>
      </p:sp>
      <p:sp>
        <p:nvSpPr>
          <p:cNvPr id="11" name="文本框 10"/>
          <p:cNvSpPr txBox="1"/>
          <p:nvPr/>
        </p:nvSpPr>
        <p:spPr>
          <a:xfrm>
            <a:off x="394278" y="1314707"/>
            <a:ext cx="11403443" cy="830997"/>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P.198  Toute tentative de séparer le Parti communiste chinois du peuple chinois, voire de les opposer l’un à l’autre,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est vouée à</a:t>
            </a:r>
            <a:r>
              <a:rPr lang="fr-FR" altLang="zh-CN" sz="2400" dirty="0">
                <a:solidFill>
                  <a:srgbClr val="C00000"/>
                </a:solidFill>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l’échec</a:t>
            </a:r>
            <a:r>
              <a:rPr lang="fr-FR" altLang="zh-CN" sz="2400" dirty="0">
                <a:latin typeface="Times New Roman" panose="02020603050405020304" pitchFamily="18" charset="0"/>
                <a:cs typeface="Times New Roman" panose="02020603050405020304" pitchFamily="18" charset="0"/>
                <a:sym typeface="+mn-ea"/>
              </a:rPr>
              <a:t>.</a:t>
            </a:r>
            <a:endParaRPr lang="fr-F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8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3584206" y="864554"/>
            <a:ext cx="5197484" cy="5018218"/>
            <a:chOff x="3808493" y="624204"/>
            <a:chExt cx="4575014" cy="5018218"/>
          </a:xfrm>
        </p:grpSpPr>
        <p:pic>
          <p:nvPicPr>
            <p:cNvPr id="5" name="图片 4"/>
            <p:cNvPicPr>
              <a:picLocks noChangeAspect="1"/>
            </p:cNvPicPr>
            <p:nvPr/>
          </p:nvPicPr>
          <p:blipFill>
            <a:blip r:embed="rId3"/>
            <a:stretch>
              <a:fillRect/>
            </a:stretch>
          </p:blipFill>
          <p:spPr>
            <a:xfrm>
              <a:off x="3815156" y="3904663"/>
              <a:ext cx="4568351" cy="639014"/>
            </a:xfrm>
            <a:prstGeom prst="rect">
              <a:avLst/>
            </a:prstGeom>
          </p:spPr>
        </p:pic>
        <p:pic>
          <p:nvPicPr>
            <p:cNvPr id="51" name="图片 50"/>
            <p:cNvPicPr>
              <a:picLocks noChangeAspect="1"/>
            </p:cNvPicPr>
            <p:nvPr/>
          </p:nvPicPr>
          <p:blipFill>
            <a:blip r:embed="rId3"/>
            <a:stretch>
              <a:fillRect/>
            </a:stretch>
          </p:blipFill>
          <p:spPr>
            <a:xfrm>
              <a:off x="3815156" y="4721186"/>
              <a:ext cx="4568351" cy="639014"/>
            </a:xfrm>
            <a:prstGeom prst="rect">
              <a:avLst/>
            </a:prstGeom>
          </p:spPr>
        </p:pic>
        <p:sp>
          <p:nvSpPr>
            <p:cNvPr id="3" name="文本框 41">
              <a:hlinkClick r:id="rId4" action="ppaction://hlinksldjump"/>
            </p:cNvPr>
            <p:cNvSpPr txBox="1"/>
            <p:nvPr/>
          </p:nvSpPr>
          <p:spPr>
            <a:xfrm>
              <a:off x="3905251" y="4774492"/>
              <a:ext cx="4470611" cy="867930"/>
            </a:xfrm>
            <a:prstGeom prst="rect">
              <a:avLst/>
            </a:prstGeom>
            <a:noFill/>
          </p:spPr>
          <p:txBody>
            <a:bodyPr wrap="square" rtlCol="0">
              <a:spAutoFit/>
            </a:bodyPr>
            <a:lstStyle/>
            <a:p>
              <a:pPr>
                <a:lnSpc>
                  <a:spcPct val="90000"/>
                </a:lnSpc>
              </a:pPr>
              <a:r>
                <a:rPr lang="en-US" altLang="zh-CN" sz="2800" b="1" dirty="0" err="1"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Une</a:t>
              </a:r>
              <a:r>
                <a:rPr lang="en-US" altLang="zh-CN" sz="28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histoire </a:t>
              </a:r>
              <a:r>
                <a:rPr lang="en-US"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chinoise à raconter</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3808493" y="3088738"/>
              <a:ext cx="4568351" cy="639014"/>
            </a:xfrm>
            <a:prstGeom prst="rect">
              <a:avLst/>
            </a:prstGeom>
          </p:spPr>
        </p:pic>
        <p:sp>
          <p:nvSpPr>
            <p:cNvPr id="4" name="文本框 38">
              <a:hlinkClick r:id="rId4" action="ppaction://hlinksldjump"/>
            </p:cNvPr>
            <p:cNvSpPr txBox="1"/>
            <p:nvPr/>
          </p:nvSpPr>
          <p:spPr>
            <a:xfrm>
              <a:off x="3906234" y="4009195"/>
              <a:ext cx="4470610"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Perspective internationale</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sp>
          <p:nvSpPr>
            <p:cNvPr id="48" name="文本框 38">
              <a:hlinkClick r:id="rId4" action="ppaction://hlinksldjump"/>
            </p:cNvPr>
            <p:cNvSpPr txBox="1"/>
            <p:nvPr/>
          </p:nvSpPr>
          <p:spPr>
            <a:xfrm>
              <a:off x="3905251" y="3183535"/>
              <a:ext cx="4470610"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Focalisation sur la langue</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3815156" y="2268029"/>
              <a:ext cx="4568351" cy="639014"/>
            </a:xfrm>
            <a:prstGeom prst="rect">
              <a:avLst/>
            </a:prstGeom>
          </p:spPr>
        </p:pic>
        <p:sp>
          <p:nvSpPr>
            <p:cNvPr id="41" name="文本框 38">
              <a:hlinkClick r:id="rId4" action="ppaction://hlinksldjump"/>
            </p:cNvPr>
            <p:cNvSpPr txBox="1"/>
            <p:nvPr/>
          </p:nvSpPr>
          <p:spPr>
            <a:xfrm>
              <a:off x="3905251" y="2351738"/>
              <a:ext cx="4465580"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 du texte</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3"/>
            <a:stretch>
              <a:fillRect/>
            </a:stretch>
          </p:blipFill>
          <p:spPr>
            <a:xfrm>
              <a:off x="3815156" y="1445715"/>
              <a:ext cx="4568351" cy="639014"/>
            </a:xfrm>
            <a:prstGeom prst="rect">
              <a:avLst/>
            </a:prstGeom>
          </p:spPr>
        </p:pic>
        <p:pic>
          <p:nvPicPr>
            <p:cNvPr id="11" name="图片 10"/>
            <p:cNvPicPr>
              <a:picLocks noChangeAspect="1"/>
            </p:cNvPicPr>
            <p:nvPr/>
          </p:nvPicPr>
          <p:blipFill>
            <a:blip r:embed="rId3"/>
            <a:stretch>
              <a:fillRect/>
            </a:stretch>
          </p:blipFill>
          <p:spPr>
            <a:xfrm>
              <a:off x="3815156" y="624204"/>
              <a:ext cx="4568351" cy="639014"/>
            </a:xfrm>
            <a:prstGeom prst="rect">
              <a:avLst/>
            </a:prstGeom>
          </p:spPr>
        </p:pic>
        <p:sp>
          <p:nvSpPr>
            <p:cNvPr id="37" name="文本框 38">
              <a:hlinkClick r:id="rId4" action="ppaction://hlinksldjump"/>
            </p:cNvPr>
            <p:cNvSpPr txBox="1"/>
            <p:nvPr/>
          </p:nvSpPr>
          <p:spPr>
            <a:xfrm>
              <a:off x="3900222" y="1540628"/>
              <a:ext cx="4470609"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Compréhension</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sp>
          <p:nvSpPr>
            <p:cNvPr id="32" name="文本框 38">
              <a:hlinkClick r:id="rId4" action="ppaction://hlinksldjump"/>
            </p:cNvPr>
            <p:cNvSpPr txBox="1"/>
            <p:nvPr/>
          </p:nvSpPr>
          <p:spPr>
            <a:xfrm>
              <a:off x="3900221" y="718600"/>
              <a:ext cx="4470610" cy="480131"/>
            </a:xfrm>
            <a:prstGeom prst="rect">
              <a:avLst/>
            </a:prstGeom>
            <a:noFill/>
          </p:spPr>
          <p:txBody>
            <a:bodyPr wrap="square" rtlCol="0">
              <a:spAutoFit/>
            </a:bodyPr>
            <a:lstStyle/>
            <a:p>
              <a:pPr>
                <a:lnSpc>
                  <a:spcPct val="90000"/>
                </a:lnSpc>
              </a:pPr>
              <a:r>
                <a:rPr lang="fr-FR"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Introduction</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6169891" y="217006"/>
            <a:ext cx="3380509"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être dans le vrai</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61846" y="2091875"/>
            <a:ext cx="11268306" cy="341963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être dans le vrai</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avoir raison, ne pas se tromper, ne pas être dans l’erreur</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Il se considère toujours dans le vrai et il est convaincu que ce sont les autres qui doivent changer.</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Je n’étais pas sûr à cent pour cent, mais plus ça allait, et plus je sentais que j’étais dans le vrai.</a:t>
            </a:r>
          </a:p>
        </p:txBody>
      </p:sp>
      <p:sp>
        <p:nvSpPr>
          <p:cNvPr id="11" name="文本框 10"/>
          <p:cNvSpPr txBox="1"/>
          <p:nvPr/>
        </p:nvSpPr>
        <p:spPr>
          <a:xfrm>
            <a:off x="394278" y="1314707"/>
            <a:ext cx="11403443" cy="461665"/>
          </a:xfrm>
          <a:prstGeom prst="rect">
            <a:avLst/>
          </a:prstGeom>
          <a:noFill/>
        </p:spPr>
        <p:txBody>
          <a:bodyPr wrap="square">
            <a:spAutoFit/>
          </a:bodyPr>
          <a:lstStyle/>
          <a:p>
            <a:r>
              <a:rPr lang="fr-FR" altLang="zh-CN" sz="2400" dirty="0">
                <a:solidFill>
                  <a:schemeClr val="tx1"/>
                </a:solidFill>
                <a:latin typeface="Times New Roman" panose="02020603050405020304" pitchFamily="18" charset="0"/>
                <a:cs typeface="Times New Roman" panose="02020603050405020304" pitchFamily="18" charset="0"/>
                <a:sym typeface="+mn-ea"/>
              </a:rPr>
              <a:t>P.198 La raison, c’est que le marxisme, en fin de compte,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est dans le vrai </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endParaRPr lang="fr-FR"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6169891" y="217006"/>
            <a:ext cx="3380509"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en faveur de</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78" y="2287252"/>
            <a:ext cx="11268306" cy="341963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en faveur de</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au profit de, à l’avantage de</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Les discussions permettront d’élaborer un plan d’action en faveur de l’éducation artistique des jeunes.</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Le gouvernement a adopté des mesures en faveur de la biodiversité.</a:t>
            </a:r>
          </a:p>
        </p:txBody>
      </p:sp>
      <p:sp>
        <p:nvSpPr>
          <p:cNvPr id="11" name="文本框 10"/>
          <p:cNvSpPr txBox="1"/>
          <p:nvPr/>
        </p:nvSpPr>
        <p:spPr>
          <a:xfrm>
            <a:off x="394278" y="1314707"/>
            <a:ext cx="11403443" cy="830997"/>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P.199 Nous avons… réussi à ouvrir une nouvelle voie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en faveur de</a:t>
            </a:r>
            <a:r>
              <a:rPr lang="fr-FR" altLang="zh-CN" sz="2400" dirty="0">
                <a:solidFill>
                  <a:schemeClr val="tx1"/>
                </a:solidFill>
                <a:latin typeface="Times New Roman" panose="02020603050405020304" pitchFamily="18" charset="0"/>
                <a:cs typeface="Times New Roman" panose="02020603050405020304" pitchFamily="18" charset="0"/>
                <a:sym typeface="+mn-ea"/>
              </a:rPr>
              <a:t> la modernisation aux caractéristiques chinoises et à créer une nouvelle forme de la civilisation humaine.</a:t>
            </a:r>
            <a:endParaRPr lang="fr-FR"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498109" y="273600"/>
            <a:ext cx="6216073"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tant… que</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78" y="2123657"/>
            <a:ext cx="11268306" cy="341963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tant + adj. / adv. / </a:t>
            </a:r>
            <a:r>
              <a:rPr lang="fr-FR" altLang="zh-CN" sz="2800" b="1" dirty="0" smtClean="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N + </a:t>
            </a: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que</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aussi bien… que</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Cette formation aborde les aspects tant théoriques que techniques. </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Elle s’habitue bien à sa vie tant en France qu’en Chine.</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Selon une étude, un habitant sur trois en Angleterre souffre d’une tension de sang trop élevée, tant homme que femme.</a:t>
            </a:r>
          </a:p>
        </p:txBody>
      </p:sp>
      <p:sp>
        <p:nvSpPr>
          <p:cNvPr id="11" name="文本框 10"/>
          <p:cNvSpPr txBox="1"/>
          <p:nvPr/>
        </p:nvSpPr>
        <p:spPr>
          <a:xfrm>
            <a:off x="394278" y="1314707"/>
            <a:ext cx="11403443" cy="830997"/>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a:t>
            </a:r>
            <a:r>
              <a:rPr lang="fr-FR" altLang="zh-CN" sz="2400" dirty="0">
                <a:latin typeface="Times New Roman" panose="02020603050405020304" pitchFamily="18" charset="0"/>
                <a:cs typeface="Times New Roman" panose="02020603050405020304" pitchFamily="18" charset="0"/>
                <a:sym typeface="+mn-ea"/>
              </a:rPr>
              <a:t>200</a:t>
            </a:r>
            <a:r>
              <a:rPr lang="fr-FR" altLang="zh-CN" sz="2400" dirty="0">
                <a:solidFill>
                  <a:schemeClr val="tx1"/>
                </a:solidFill>
                <a:latin typeface="Times New Roman" panose="02020603050405020304" pitchFamily="18" charset="0"/>
                <a:cs typeface="Times New Roman" panose="02020603050405020304" pitchFamily="18" charset="0"/>
                <a:sym typeface="+mn-ea"/>
              </a:rPr>
              <a:t> Cela a permis au Parti… de demeurer le pilier sur lequel le peuple entier a pu s’appuyer pour faire face aux risques et défis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tant</a:t>
            </a:r>
            <a:r>
              <a:rPr lang="fr-FR" altLang="zh-CN" sz="2400" dirty="0">
                <a:solidFill>
                  <a:schemeClr val="tx1"/>
                </a:solidFill>
                <a:latin typeface="Times New Roman" panose="02020603050405020304" pitchFamily="18" charset="0"/>
                <a:cs typeface="Times New Roman" panose="02020603050405020304" pitchFamily="18" charset="0"/>
                <a:sym typeface="+mn-ea"/>
              </a:rPr>
              <a:t> à l’intérieur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qu’</a:t>
            </a:r>
            <a:r>
              <a:rPr lang="fr-FR" altLang="zh-CN" sz="2400" dirty="0">
                <a:solidFill>
                  <a:schemeClr val="tx1"/>
                </a:solidFill>
                <a:latin typeface="Times New Roman" panose="02020603050405020304" pitchFamily="18" charset="0"/>
                <a:cs typeface="Times New Roman" panose="02020603050405020304" pitchFamily="18" charset="0"/>
                <a:sym typeface="+mn-ea"/>
              </a:rPr>
              <a:t>à l’extérieur du pays.</a:t>
            </a:r>
            <a:endParaRPr lang="fr-FR"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498109" y="273600"/>
            <a:ext cx="6216073"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dans la force de l’âge</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78" y="2123657"/>
            <a:ext cx="11268306" cy="341963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ea typeface="+mn-ea"/>
                <a:cs typeface="Times New Roman" panose="02020603050405020304" pitchFamily="18" charset="0"/>
                <a:sym typeface="+mn-ea"/>
              </a:rPr>
              <a:t>dans la force de l’âge</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être dans la maturité, au top de sa forme</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Tu es dans la force de l’âge, bel homme, tout le monde t’adore.</a:t>
            </a:r>
          </a:p>
          <a:p>
            <a:pPr algn="just" eaLnBrk="1" hangingPunct="1">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En temps de guerre, les jeunes dans la force de l’âge étaient mobilisés.</a:t>
            </a:r>
          </a:p>
        </p:txBody>
      </p:sp>
      <p:sp>
        <p:nvSpPr>
          <p:cNvPr id="11" name="文本框 10"/>
          <p:cNvSpPr txBox="1"/>
          <p:nvPr/>
        </p:nvSpPr>
        <p:spPr>
          <a:xfrm>
            <a:off x="394278" y="1314707"/>
            <a:ext cx="11403443" cy="461665"/>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a:t>
            </a:r>
            <a:r>
              <a:rPr lang="fr-FR" altLang="zh-CN" sz="2400" dirty="0">
                <a:latin typeface="Times New Roman" panose="02020603050405020304" pitchFamily="18" charset="0"/>
                <a:cs typeface="Times New Roman" panose="02020603050405020304" pitchFamily="18" charset="0"/>
                <a:sym typeface="+mn-ea"/>
              </a:rPr>
              <a:t>201</a:t>
            </a:r>
            <a:r>
              <a:rPr lang="fr-FR" altLang="zh-CN" sz="2400" dirty="0">
                <a:solidFill>
                  <a:schemeClr val="tx1"/>
                </a:solidFill>
                <a:latin typeface="Times New Roman" panose="02020603050405020304" pitchFamily="18" charset="0"/>
                <a:cs typeface="Times New Roman" panose="02020603050405020304" pitchFamily="18" charset="0"/>
                <a:sym typeface="+mn-ea"/>
              </a:rPr>
              <a:t>  Un siècle après sa fondation, il a la chance d’être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dans la force de l’âge</a:t>
            </a:r>
            <a:r>
              <a:rPr lang="fr-FR" altLang="zh-CN" sz="2400" dirty="0">
                <a:solidFill>
                  <a:schemeClr val="tx1"/>
                </a:solidFill>
                <a:latin typeface="Times New Roman" panose="02020603050405020304" pitchFamily="18" charset="0"/>
                <a:cs typeface="Times New Roman" panose="02020603050405020304" pitchFamily="18" charset="0"/>
                <a:sym typeface="+mn-ea"/>
              </a:rPr>
              <a:t>.</a:t>
            </a:r>
            <a:endParaRPr lang="fr-FR"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511176" y="1390392"/>
            <a:ext cx="6791612"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Réflexions et </a:t>
            </a:r>
            <a:r>
              <a:rPr lang="fr-FR" altLang="zh-CN" sz="2800" b="1" dirty="0" smtClean="0">
                <a:solidFill>
                  <a:srgbClr val="FFC000"/>
                </a:solidFill>
                <a:latin typeface="Times New Roman" panose="02020603050405020304" pitchFamily="18" charset="0"/>
                <a:cs typeface="Times New Roman" panose="02020603050405020304" pitchFamily="18" charset="0"/>
                <a:sym typeface="+mn-ea"/>
              </a:rPr>
              <a:t>discussion</a:t>
            </a:r>
            <a:endParaRPr lang="fr-CA" altLang="fr-FR" sz="2800" b="1" dirty="0">
              <a:solidFill>
                <a:srgbClr val="FFC000"/>
              </a:solidFill>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669268" y="2673125"/>
            <a:ext cx="8672946" cy="2831031"/>
          </a:xfrm>
          <a:prstGeom prst="rect">
            <a:avLst/>
          </a:prstGeom>
          <a:noFill/>
        </p:spPr>
        <p:txBody>
          <a:bodyPr wrap="square">
            <a:spAutoFit/>
          </a:bodyPr>
          <a:lstStyle/>
          <a:p>
            <a:pPr marL="1371600" indent="-457200">
              <a:lnSpc>
                <a:spcPct val="150000"/>
              </a:lnSpc>
              <a:spcAft>
                <a:spcPts val="1800"/>
              </a:spcAft>
              <a:buFont typeface="Arial" panose="020B0604020202020204" pitchFamily="34" charset="0"/>
              <a:buChar char="•"/>
            </a:pPr>
            <a:r>
              <a:rPr lang="fr-FR" altLang="zh-CN" sz="2800" b="1" dirty="0">
                <a:latin typeface="Times New Roman" panose="02020603050405020304" pitchFamily="18" charset="0"/>
                <a:ea typeface="隶书" panose="02010509060101010101" pitchFamily="49" charset="-122"/>
                <a:cs typeface="Times New Roman" panose="02020603050405020304" pitchFamily="18" charset="0"/>
                <a:sym typeface="+mn-ea"/>
              </a:rPr>
              <a:t>Quelles sont les deux phases élaborées pour atteindre l’objectif du deuxième centenaire ?</a:t>
            </a:r>
          </a:p>
          <a:p>
            <a:pPr marL="1371600" indent="-457200">
              <a:lnSpc>
                <a:spcPct val="150000"/>
              </a:lnSpc>
              <a:spcAft>
                <a:spcPts val="1800"/>
              </a:spcAft>
              <a:buFont typeface="Arial" panose="020B0604020202020204" pitchFamily="34" charset="0"/>
              <a:buChar char="•"/>
            </a:pPr>
            <a:r>
              <a:rPr lang="fr-FR" altLang="zh-CN" sz="2800" b="1" dirty="0">
                <a:latin typeface="Times New Roman" panose="02020603050405020304" pitchFamily="18" charset="0"/>
                <a:ea typeface="隶书" panose="02010509060101010101" pitchFamily="49" charset="-122"/>
                <a:cs typeface="Times New Roman" panose="02020603050405020304" pitchFamily="18" charset="0"/>
                <a:sym typeface="+mn-ea"/>
              </a:rPr>
              <a:t>En tant qu’étudiants, que pourriez-vous faire pour y apporter votre contribution ?</a:t>
            </a:r>
          </a:p>
        </p:txBody>
      </p:sp>
      <p:pic>
        <p:nvPicPr>
          <p:cNvPr id="11" name="图片 10"/>
          <p:cNvPicPr>
            <a:picLocks noChangeAspect="1"/>
          </p:cNvPicPr>
          <p:nvPr/>
        </p:nvPicPr>
        <p:blipFill>
          <a:blip r:embed="rId4"/>
          <a:stretch>
            <a:fillRect/>
          </a:stretch>
        </p:blipFill>
        <p:spPr>
          <a:xfrm>
            <a:off x="8251116" y="924232"/>
            <a:ext cx="3955845" cy="593376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882947" y="1273215"/>
            <a:ext cx="6701540" cy="3720377"/>
          </a:xfrm>
          <a:prstGeom prst="rect">
            <a:avLst/>
          </a:prstGeom>
          <a:noFill/>
        </p:spPr>
        <p:txBody>
          <a:bodyPr wrap="square" rtlCol="0">
            <a:spAutoFit/>
          </a:bodyPr>
          <a:lstStyle/>
          <a:p>
            <a:pPr marL="457200" indent="-457200">
              <a:lnSpc>
                <a:spcPct val="350000"/>
              </a:lnSpc>
              <a:buFont typeface="+mj-lt"/>
              <a:buAutoNum type="arabicPeriod" startAt="4"/>
            </a:pPr>
            <a:r>
              <a:rPr lang="zh-CN" altLang="en-US" sz="2400" dirty="0">
                <a:latin typeface="微软雅黑" panose="020B0503020204020204" charset="-122"/>
                <a:ea typeface="微软雅黑" panose="020B0503020204020204" charset="-122"/>
              </a:rPr>
              <a:t>人类文明新形态</a:t>
            </a:r>
            <a:endParaRPr lang="en-US" altLang="zh-CN" sz="2400" dirty="0">
              <a:latin typeface="微软雅黑" panose="020B0503020204020204" charset="-122"/>
              <a:ea typeface="微软雅黑" panose="020B0503020204020204" charset="-122"/>
            </a:endParaRPr>
          </a:p>
          <a:p>
            <a:pPr marL="457200" indent="-457200">
              <a:lnSpc>
                <a:spcPct val="350000"/>
              </a:lnSpc>
              <a:buFont typeface="+mj-lt"/>
              <a:buAutoNum type="arabicPeriod" startAt="4"/>
            </a:pPr>
            <a:r>
              <a:rPr lang="zh-CN" altLang="en-US" sz="2400" dirty="0">
                <a:latin typeface="微软雅黑" panose="020B0503020204020204" charset="-122"/>
                <a:ea typeface="微软雅黑" panose="020B0503020204020204" charset="-122"/>
              </a:rPr>
              <a:t>国防和军队现代化</a:t>
            </a:r>
            <a:endParaRPr lang="en-US" altLang="zh-CN" sz="2400" dirty="0">
              <a:latin typeface="微软雅黑" panose="020B0503020204020204" charset="-122"/>
              <a:ea typeface="微软雅黑" panose="020B0503020204020204" charset="-122"/>
            </a:endParaRPr>
          </a:p>
          <a:p>
            <a:pPr marL="457200" indent="-457200">
              <a:lnSpc>
                <a:spcPct val="350000"/>
              </a:lnSpc>
              <a:buFont typeface="+mj-lt"/>
              <a:buAutoNum type="arabicPeriod" startAt="4"/>
            </a:pPr>
            <a:r>
              <a:rPr lang="zh-CN" altLang="en-US" sz="2400" dirty="0">
                <a:latin typeface="微软雅黑" panose="020B0503020204020204" charset="-122"/>
                <a:ea typeface="微软雅黑" panose="020B0503020204020204" charset="-122"/>
              </a:rPr>
              <a:t>和平、和睦、和谐</a:t>
            </a:r>
            <a:endParaRPr lang="en-US" altLang="zh-CN" sz="2400" dirty="0">
              <a:latin typeface="微软雅黑" panose="020B0503020204020204" charset="-122"/>
              <a:ea typeface="微软雅黑" panose="020B0503020204020204" charset="-122"/>
            </a:endParaRPr>
          </a:p>
        </p:txBody>
      </p:sp>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3559263" y="1000303"/>
            <a:ext cx="6430103" cy="70568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Traduisez les termes en français.</a:t>
            </a:r>
          </a:p>
        </p:txBody>
      </p:sp>
      <p:sp>
        <p:nvSpPr>
          <p:cNvPr id="4" name="文本框 3"/>
          <p:cNvSpPr txBox="1"/>
          <p:nvPr/>
        </p:nvSpPr>
        <p:spPr>
          <a:xfrm>
            <a:off x="324303" y="1260859"/>
            <a:ext cx="6701540" cy="3720377"/>
          </a:xfrm>
          <a:prstGeom prst="rect">
            <a:avLst/>
          </a:prstGeom>
          <a:noFill/>
        </p:spPr>
        <p:txBody>
          <a:bodyPr wrap="square" rtlCol="0">
            <a:spAutoFit/>
          </a:bodyPr>
          <a:lstStyle/>
          <a:p>
            <a:pPr marL="342900" indent="-342900">
              <a:lnSpc>
                <a:spcPct val="350000"/>
              </a:lnSpc>
              <a:buAutoNum type="arabicPeriod"/>
            </a:pPr>
            <a:r>
              <a:rPr lang="zh-CN" altLang="en-US" sz="2400" dirty="0">
                <a:latin typeface="微软雅黑" panose="020B0503020204020204" charset="-122"/>
                <a:ea typeface="微软雅黑" panose="020B0503020204020204" charset="-122"/>
              </a:rPr>
              <a:t>第二个百年奋斗目标</a:t>
            </a:r>
            <a:endParaRPr lang="en-US" altLang="zh-CN" sz="2400" dirty="0">
              <a:latin typeface="微软雅黑" panose="020B0503020204020204" charset="-122"/>
              <a:ea typeface="微软雅黑" panose="020B0503020204020204" charset="-122"/>
            </a:endParaRPr>
          </a:p>
          <a:p>
            <a:pPr marL="342900" indent="-342900">
              <a:lnSpc>
                <a:spcPct val="350000"/>
              </a:lnSpc>
              <a:buAutoNum type="arabicPeriod"/>
            </a:pPr>
            <a:r>
              <a:rPr lang="zh-CN" altLang="en-US" sz="2400" dirty="0">
                <a:latin typeface="微软雅黑" panose="020B0503020204020204" charset="-122"/>
                <a:ea typeface="微软雅黑" panose="020B0503020204020204" charset="-122"/>
              </a:rPr>
              <a:t>协同发展</a:t>
            </a:r>
            <a:endParaRPr lang="en-US" altLang="zh-CN" sz="2400" dirty="0">
              <a:latin typeface="微软雅黑" panose="020B0503020204020204" charset="-122"/>
              <a:ea typeface="微软雅黑" panose="020B0503020204020204" charset="-122"/>
            </a:endParaRPr>
          </a:p>
          <a:p>
            <a:pPr marL="342900" indent="-342900">
              <a:lnSpc>
                <a:spcPct val="350000"/>
              </a:lnSpc>
              <a:buAutoNum type="arabicPeriod"/>
            </a:pPr>
            <a:r>
              <a:rPr lang="zh-CN" altLang="en-US" sz="2400" dirty="0">
                <a:latin typeface="微软雅黑" panose="020B0503020204020204" charset="-122"/>
                <a:ea typeface="微软雅黑" panose="020B0503020204020204" charset="-122"/>
              </a:rPr>
              <a:t>中国式现代化新道路</a:t>
            </a:r>
            <a:endParaRPr lang="en-US" altLang="zh-CN" sz="2400" dirty="0">
              <a:latin typeface="微软雅黑" panose="020B0503020204020204" charset="-122"/>
              <a:ea typeface="微软雅黑" panose="020B0503020204020204" charset="-122"/>
            </a:endParaRPr>
          </a:p>
        </p:txBody>
      </p:sp>
      <p:sp>
        <p:nvSpPr>
          <p:cNvPr id="10" name="文本框 9"/>
          <p:cNvSpPr txBox="1"/>
          <p:nvPr/>
        </p:nvSpPr>
        <p:spPr>
          <a:xfrm>
            <a:off x="324303" y="2485788"/>
            <a:ext cx="5325457" cy="461665"/>
          </a:xfrm>
          <a:prstGeom prst="rect">
            <a:avLst/>
          </a:prstGeom>
          <a:noFill/>
        </p:spPr>
        <p:txBody>
          <a:bodyPr wrap="square">
            <a:spAutoFit/>
          </a:bodyPr>
          <a:lstStyle/>
          <a:p>
            <a:pPr algn="just"/>
            <a:r>
              <a:rPr lang="en-US" altLang="zh-CN" sz="24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l</a:t>
            </a:r>
            <a:r>
              <a:rPr lang="fr-FR" altLang="zh-CN" sz="24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’objectif du deuxième centenaire</a:t>
            </a:r>
          </a:p>
        </p:txBody>
      </p:sp>
      <p:sp>
        <p:nvSpPr>
          <p:cNvPr id="12" name="文本框 11"/>
          <p:cNvSpPr txBox="1"/>
          <p:nvPr/>
        </p:nvSpPr>
        <p:spPr>
          <a:xfrm>
            <a:off x="324303" y="3837064"/>
            <a:ext cx="4641424" cy="461665"/>
          </a:xfrm>
          <a:prstGeom prst="rect">
            <a:avLst/>
          </a:prstGeom>
          <a:noFill/>
        </p:spPr>
        <p:txBody>
          <a:bodyPr wrap="square">
            <a:spAutoFit/>
          </a:bodyPr>
          <a:lstStyle/>
          <a:p>
            <a:pPr algn="just"/>
            <a:r>
              <a:rPr lang="fr-FR" altLang="zh-CN" sz="24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le développement coordonné</a:t>
            </a:r>
          </a:p>
        </p:txBody>
      </p:sp>
      <p:sp>
        <p:nvSpPr>
          <p:cNvPr id="14" name="文本框 13"/>
          <p:cNvSpPr txBox="1"/>
          <p:nvPr/>
        </p:nvSpPr>
        <p:spPr>
          <a:xfrm>
            <a:off x="412750" y="4980940"/>
            <a:ext cx="3897630" cy="1476375"/>
          </a:xfrm>
          <a:prstGeom prst="rect">
            <a:avLst/>
          </a:prstGeom>
          <a:noFill/>
        </p:spPr>
        <p:txBody>
          <a:bodyPr wrap="square">
            <a:spAutoFit/>
          </a:bodyPr>
          <a:lstStyle/>
          <a:p>
            <a:pPr lvl="0" algn="just">
              <a:lnSpc>
                <a:spcPct val="125000"/>
              </a:lnSpc>
            </a:pPr>
            <a:r>
              <a:rPr lang="fr-CA" altLang="zh-CN" sz="2400" b="1" dirty="0">
                <a:solidFill>
                  <a:srgbClr val="0070C0"/>
                </a:solidFill>
                <a:effectLst/>
                <a:latin typeface="Times New Roman" panose="02020603050405020304" pitchFamily="18" charset="0"/>
                <a:ea typeface="Times New Roman" panose="02020603050405020304" pitchFamily="18" charset="0"/>
              </a:rPr>
              <a:t>une nouvelle voie en faveur de la modernisation aux caractéristiques chinoises</a:t>
            </a:r>
            <a:endParaRPr lang="zh-CN" altLang="zh-CN" sz="2400" b="1" dirty="0">
              <a:solidFill>
                <a:srgbClr val="0070C0"/>
              </a:solidFill>
              <a:effectLst/>
              <a:latin typeface="Times New Roman" panose="02020603050405020304" pitchFamily="18" charset="0"/>
              <a:ea typeface="Times New Roman" panose="02020603050405020304" pitchFamily="18" charset="0"/>
            </a:endParaRPr>
          </a:p>
        </p:txBody>
      </p:sp>
      <p:sp>
        <p:nvSpPr>
          <p:cNvPr id="15" name="文本框 14"/>
          <p:cNvSpPr txBox="1"/>
          <p:nvPr/>
        </p:nvSpPr>
        <p:spPr>
          <a:xfrm>
            <a:off x="5882971" y="2320282"/>
            <a:ext cx="5700430" cy="940066"/>
          </a:xfrm>
          <a:prstGeom prst="rect">
            <a:avLst/>
          </a:prstGeom>
          <a:noFill/>
        </p:spPr>
        <p:txBody>
          <a:bodyPr wrap="square">
            <a:spAutoFit/>
          </a:bodyPr>
          <a:lstStyle/>
          <a:p>
            <a:pPr lvl="0" algn="just">
              <a:lnSpc>
                <a:spcPct val="120000"/>
              </a:lnSpc>
            </a:pPr>
            <a:r>
              <a:rPr lang="fr-FR" altLang="zh-CN" sz="2400" b="1" dirty="0">
                <a:solidFill>
                  <a:srgbClr val="0070C0"/>
                </a:solidFill>
                <a:effectLst/>
                <a:latin typeface="Times New Roman" panose="02020603050405020304" pitchFamily="18" charset="0"/>
                <a:ea typeface="Times New Roman" panose="02020603050405020304" pitchFamily="18" charset="0"/>
              </a:rPr>
              <a:t>une nouvelle forme de la civilisation humaine</a:t>
            </a:r>
            <a:endParaRPr lang="zh-CN" altLang="zh-CN" sz="2400" b="1" dirty="0">
              <a:solidFill>
                <a:srgbClr val="0070C0"/>
              </a:solidFill>
              <a:effectLst/>
              <a:latin typeface="Times New Roman" panose="02020603050405020304" pitchFamily="18" charset="0"/>
              <a:ea typeface="Times New Roman" panose="02020603050405020304" pitchFamily="18" charset="0"/>
            </a:endParaRPr>
          </a:p>
        </p:txBody>
      </p:sp>
      <p:sp>
        <p:nvSpPr>
          <p:cNvPr id="16" name="文本框 15"/>
          <p:cNvSpPr txBox="1"/>
          <p:nvPr/>
        </p:nvSpPr>
        <p:spPr>
          <a:xfrm>
            <a:off x="5890414" y="3581705"/>
            <a:ext cx="5325457" cy="972382"/>
          </a:xfrm>
          <a:prstGeom prst="rect">
            <a:avLst/>
          </a:prstGeom>
          <a:noFill/>
        </p:spPr>
        <p:txBody>
          <a:bodyPr wrap="square">
            <a:spAutoFit/>
          </a:bodyPr>
          <a:lstStyle/>
          <a:p>
            <a:pPr lvl="0" algn="just">
              <a:lnSpc>
                <a:spcPct val="125000"/>
              </a:lnSpc>
            </a:pPr>
            <a:r>
              <a:rPr lang="fr-FR" altLang="zh-CN" sz="2400" b="1" dirty="0">
                <a:solidFill>
                  <a:srgbClr val="0070C0"/>
                </a:solidFill>
                <a:effectLst/>
                <a:latin typeface="Times New Roman" panose="02020603050405020304" pitchFamily="18" charset="0"/>
                <a:ea typeface="Times New Roman" panose="02020603050405020304" pitchFamily="18" charset="0"/>
              </a:rPr>
              <a:t>la modernisation de l’armée et de la défense nationale</a:t>
            </a:r>
            <a:endParaRPr lang="zh-CN" altLang="zh-CN" sz="2400" b="1" dirty="0">
              <a:solidFill>
                <a:srgbClr val="0070C0"/>
              </a:solidFill>
              <a:effectLst/>
              <a:latin typeface="Times New Roman" panose="02020603050405020304" pitchFamily="18" charset="0"/>
              <a:ea typeface="Times New Roman" panose="02020603050405020304" pitchFamily="18" charset="0"/>
            </a:endParaRPr>
          </a:p>
        </p:txBody>
      </p:sp>
      <p:sp>
        <p:nvSpPr>
          <p:cNvPr id="7" name="文本框 6"/>
          <p:cNvSpPr txBox="1"/>
          <p:nvPr/>
        </p:nvSpPr>
        <p:spPr>
          <a:xfrm>
            <a:off x="5882971" y="4986433"/>
            <a:ext cx="4963641" cy="510717"/>
          </a:xfrm>
          <a:prstGeom prst="rect">
            <a:avLst/>
          </a:prstGeom>
          <a:noFill/>
        </p:spPr>
        <p:txBody>
          <a:bodyPr wrap="square">
            <a:spAutoFit/>
          </a:bodyPr>
          <a:lstStyle/>
          <a:p>
            <a:pPr lvl="0" algn="just">
              <a:lnSpc>
                <a:spcPct val="125000"/>
              </a:lnSpc>
            </a:pPr>
            <a:r>
              <a:rPr lang="fr-CA" altLang="zh-CN" sz="2400" b="1" dirty="0">
                <a:solidFill>
                  <a:srgbClr val="0070C0"/>
                </a:solidFill>
                <a:latin typeface="Times New Roman" panose="02020603050405020304" pitchFamily="18" charset="0"/>
                <a:ea typeface="Times New Roman" panose="02020603050405020304" pitchFamily="18" charset="0"/>
              </a:rPr>
              <a:t>l</a:t>
            </a:r>
            <a:r>
              <a:rPr lang="fr-CA" altLang="zh-CN" sz="2400" b="1" dirty="0">
                <a:solidFill>
                  <a:srgbClr val="0070C0"/>
                </a:solidFill>
                <a:effectLst/>
                <a:latin typeface="Times New Roman" panose="02020603050405020304" pitchFamily="18" charset="0"/>
                <a:ea typeface="Times New Roman" panose="02020603050405020304" pitchFamily="18" charset="0"/>
              </a:rPr>
              <a:t>a paix, l’entente et l’harmonie</a:t>
            </a:r>
            <a:endParaRPr lang="zh-CN" altLang="zh-CN" sz="2400" b="1" dirty="0">
              <a:solidFill>
                <a:srgbClr val="0070C0"/>
              </a:solidFill>
              <a:effectLst/>
              <a:latin typeface="Times New Roman" panose="02020603050405020304" pitchFamily="18" charset="0"/>
              <a:ea typeface="Times New Roman" panose="02020603050405020304" pitchFamily="18" charset="0"/>
            </a:endParaRPr>
          </a:p>
        </p:txBody>
      </p:sp>
      <p:sp>
        <p:nvSpPr>
          <p:cNvPr id="8" name="文本框 7"/>
          <p:cNvSpPr txBox="1"/>
          <p:nvPr>
            <p:custDataLst>
              <p:tags r:id="rId1"/>
            </p:custDataLst>
          </p:nvPr>
        </p:nvSpPr>
        <p:spPr>
          <a:xfrm>
            <a:off x="8393430" y="186690"/>
            <a:ext cx="1752600" cy="737235"/>
          </a:xfrm>
          <a:prstGeom prst="rect">
            <a:avLst/>
          </a:prstGeom>
          <a:noFill/>
        </p:spPr>
        <p:txBody>
          <a:bodyPr wrap="square" rtlCol="0" anchor="t">
            <a:spAutoFit/>
          </a:bodyPr>
          <a:lstStyle/>
          <a:p>
            <a:pPr algn="just">
              <a:lnSpc>
                <a:spcPct val="150000"/>
              </a:lnSpc>
            </a:pPr>
            <a:r>
              <a:rPr lang="fr-FR" altLang="zh-CN" sz="28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Corrigé</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792034" y="1142778"/>
            <a:ext cx="9850552" cy="726040"/>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r>
              <a:rPr lang="fr-FR" altLang="zh-CN" sz="2800" b="1" dirty="0">
                <a:solidFill>
                  <a:srgbClr val="FFC000"/>
                </a:solidFill>
                <a:latin typeface="Times New Roman" panose="02020603050405020304" pitchFamily="18" charset="0"/>
                <a:cs typeface="Times New Roman" panose="02020603050405020304" pitchFamily="18" charset="0"/>
                <a:sym typeface="+mn-ea"/>
              </a:rPr>
              <a:t>Remplacez les blancs et traduisez les termes en chinois.</a:t>
            </a:r>
          </a:p>
        </p:txBody>
      </p:sp>
      <p:sp>
        <p:nvSpPr>
          <p:cNvPr id="4" name="文本框 3"/>
          <p:cNvSpPr txBox="1"/>
          <p:nvPr/>
        </p:nvSpPr>
        <p:spPr>
          <a:xfrm>
            <a:off x="505114" y="1710943"/>
            <a:ext cx="11594523" cy="4399915"/>
          </a:xfrm>
          <a:prstGeom prst="rect">
            <a:avLst/>
          </a:prstGeom>
          <a:noFill/>
        </p:spPr>
        <p:txBody>
          <a:bodyPr wrap="square" rtlCol="0">
            <a:spAutoFit/>
          </a:bodyPr>
          <a:lstStyle/>
          <a:p>
            <a:pPr indent="0">
              <a:lnSpc>
                <a:spcPct val="250000"/>
              </a:lnSpc>
              <a:buNone/>
            </a:pPr>
            <a:r>
              <a:rPr lang="fr-CA" altLang="fr-FR" sz="2800" dirty="0">
                <a:latin typeface="Times New Roman" panose="02020603050405020304" pitchFamily="18" charset="0"/>
                <a:ea typeface="微软雅黑" panose="020B0503020204020204" charset="-122"/>
                <a:cs typeface="Times New Roman" panose="02020603050405020304" pitchFamily="18" charset="0"/>
              </a:rPr>
              <a:t>1.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édifier</a:t>
            </a:r>
            <a:r>
              <a:rPr lang="fr-FR" altLang="zh-CN" sz="2800" dirty="0">
                <a:latin typeface="Times New Roman" panose="02020603050405020304" pitchFamily="18" charset="0"/>
                <a:ea typeface="微软雅黑" panose="020B0503020204020204" charset="-122"/>
                <a:cs typeface="Times New Roman" panose="02020603050405020304" pitchFamily="18" charset="0"/>
              </a:rPr>
              <a:t> un grand pays socialiste moderne dans tous les domaines</a:t>
            </a:r>
          </a:p>
          <a:p>
            <a:pPr indent="0">
              <a:lnSpc>
                <a:spcPct val="250000"/>
              </a:lnSpc>
              <a:buNone/>
            </a:pPr>
            <a:r>
              <a:rPr lang="fr-CA" altLang="fr-FR" sz="2800" dirty="0">
                <a:latin typeface="Times New Roman" panose="02020603050405020304" pitchFamily="18" charset="0"/>
                <a:ea typeface="微软雅黑" panose="020B0503020204020204" charset="-122"/>
                <a:cs typeface="Times New Roman" panose="02020603050405020304" pitchFamily="18" charset="0"/>
              </a:rPr>
              <a:t>2. </a:t>
            </a:r>
            <a:r>
              <a:rPr lang="fr-FR" altLang="zh-CN" sz="2800" dirty="0">
                <a:latin typeface="Times New Roman" panose="02020603050405020304" pitchFamily="18" charset="0"/>
                <a:ea typeface="微软雅黑" panose="020B0503020204020204" charset="-122"/>
                <a:cs typeface="Times New Roman" panose="02020603050405020304" pitchFamily="18" charset="0"/>
              </a:rPr>
              <a:t>les intérêts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fondamentaux</a:t>
            </a:r>
            <a:r>
              <a:rPr lang="fr-FR" altLang="zh-CN" sz="2800" dirty="0">
                <a:latin typeface="Times New Roman" panose="02020603050405020304" pitchFamily="18" charset="0"/>
                <a:ea typeface="微软雅黑" panose="020B0503020204020204" charset="-122"/>
                <a:cs typeface="Times New Roman" panose="02020603050405020304" pitchFamily="18" charset="0"/>
              </a:rPr>
              <a:t> de l’immense majorité du peuple</a:t>
            </a:r>
          </a:p>
          <a:p>
            <a:pPr indent="0">
              <a:lnSpc>
                <a:spcPct val="250000"/>
              </a:lnSpc>
              <a:buNone/>
            </a:pPr>
            <a:r>
              <a:rPr lang="fr-CA" altLang="fr-FR" sz="2800" dirty="0">
                <a:latin typeface="Times New Roman" panose="02020603050405020304" pitchFamily="18" charset="0"/>
                <a:ea typeface="微软雅黑" panose="020B0503020204020204" charset="-122"/>
                <a:cs typeface="Times New Roman" panose="02020603050405020304" pitchFamily="18" charset="0"/>
              </a:rPr>
              <a:t>3. </a:t>
            </a:r>
            <a:r>
              <a:rPr lang="fr-FR" altLang="zh-CN" sz="2800" dirty="0">
                <a:latin typeface="Times New Roman" panose="02020603050405020304" pitchFamily="18" charset="0"/>
                <a:ea typeface="微软雅黑" panose="020B0503020204020204" charset="-122"/>
                <a:cs typeface="Times New Roman" panose="02020603050405020304" pitchFamily="18" charset="0"/>
              </a:rPr>
              <a:t>une force puissante de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maintien</a:t>
            </a:r>
            <a:r>
              <a:rPr lang="fr-FR" altLang="zh-CN" sz="2800" dirty="0">
                <a:latin typeface="Times New Roman" panose="02020603050405020304" pitchFamily="18" charset="0"/>
                <a:ea typeface="微软雅黑" panose="020B0503020204020204" charset="-122"/>
                <a:cs typeface="Times New Roman" panose="02020603050405020304" pitchFamily="18" charset="0"/>
              </a:rPr>
              <a:t> de la paix régionale et mondiale </a:t>
            </a:r>
          </a:p>
          <a:p>
            <a:pPr indent="0">
              <a:lnSpc>
                <a:spcPct val="250000"/>
              </a:lnSpc>
              <a:buNone/>
            </a:pPr>
            <a:r>
              <a:rPr lang="fr-CA" altLang="fr-FR" sz="2800" dirty="0">
                <a:latin typeface="Times New Roman" panose="02020603050405020304" pitchFamily="18" charset="0"/>
                <a:ea typeface="微软雅黑" panose="020B0503020204020204" charset="-122"/>
                <a:cs typeface="Times New Roman" panose="02020603050405020304" pitchFamily="18" charset="0"/>
              </a:rPr>
              <a:t>4. </a:t>
            </a:r>
            <a:r>
              <a:rPr lang="fr-FR" altLang="zh-CN" sz="2800" dirty="0">
                <a:latin typeface="Times New Roman" panose="02020603050405020304" pitchFamily="18" charset="0"/>
                <a:ea typeface="微软雅黑" panose="020B0503020204020204" charset="-122"/>
                <a:cs typeface="Times New Roman" panose="02020603050405020304" pitchFamily="18" charset="0"/>
              </a:rPr>
              <a:t>le front uni le plus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vaste</a:t>
            </a:r>
            <a:endParaRPr lang="en-US" altLang="zh-CN" sz="2800" dirty="0">
              <a:solidFill>
                <a:srgbClr val="026FBE"/>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1" name="文本框 10"/>
          <p:cNvSpPr txBox="1"/>
          <p:nvPr/>
        </p:nvSpPr>
        <p:spPr>
          <a:xfrm>
            <a:off x="893559" y="5865894"/>
            <a:ext cx="3693458" cy="523220"/>
          </a:xfrm>
          <a:prstGeom prst="rect">
            <a:avLst/>
          </a:prstGeom>
          <a:noFill/>
        </p:spPr>
        <p:txBody>
          <a:bodyPr wrap="square">
            <a:spAutoFit/>
          </a:bodyPr>
          <a:lstStyle/>
          <a:p>
            <a:r>
              <a:rPr lang="zh-CN" altLang="en-US" sz="2800" dirty="0">
                <a:solidFill>
                  <a:srgbClr val="026FBE"/>
                </a:solidFill>
                <a:latin typeface="微软雅黑" panose="020B0503020204020204" charset="-122"/>
                <a:ea typeface="微软雅黑" panose="020B0503020204020204" charset="-122"/>
              </a:rPr>
              <a:t>最广泛的统一战线</a:t>
            </a:r>
            <a:endParaRPr lang="fr-FR" sz="2800" dirty="0"/>
          </a:p>
        </p:txBody>
      </p:sp>
      <p:sp>
        <p:nvSpPr>
          <p:cNvPr id="13" name="文本框 12"/>
          <p:cNvSpPr txBox="1"/>
          <p:nvPr/>
        </p:nvSpPr>
        <p:spPr>
          <a:xfrm>
            <a:off x="893559" y="4885447"/>
            <a:ext cx="9850552" cy="523220"/>
          </a:xfrm>
          <a:prstGeom prst="rect">
            <a:avLst/>
          </a:prstGeom>
          <a:noFill/>
        </p:spPr>
        <p:txBody>
          <a:bodyPr wrap="square">
            <a:spAutoFit/>
          </a:bodyPr>
          <a:lstStyle/>
          <a:p>
            <a:r>
              <a:rPr lang="zh-CN" altLang="en-US" sz="2800" dirty="0">
                <a:solidFill>
                  <a:srgbClr val="026FBE"/>
                </a:solidFill>
                <a:latin typeface="微软雅黑" panose="020B0503020204020204" charset="-122"/>
                <a:ea typeface="微软雅黑" panose="020B0503020204020204" charset="-122"/>
              </a:rPr>
              <a:t>维护地区和世界和平的强大力量</a:t>
            </a:r>
            <a:endParaRPr lang="fr-FR" sz="2800" dirty="0"/>
          </a:p>
        </p:txBody>
      </p:sp>
      <p:sp>
        <p:nvSpPr>
          <p:cNvPr id="17" name="文本框 16"/>
          <p:cNvSpPr txBox="1"/>
          <p:nvPr/>
        </p:nvSpPr>
        <p:spPr>
          <a:xfrm>
            <a:off x="893559" y="3850170"/>
            <a:ext cx="9647502" cy="523220"/>
          </a:xfrm>
          <a:prstGeom prst="rect">
            <a:avLst/>
          </a:prstGeom>
          <a:noFill/>
        </p:spPr>
        <p:txBody>
          <a:bodyPr wrap="square">
            <a:spAutoFit/>
          </a:bodyPr>
          <a:lstStyle/>
          <a:p>
            <a:r>
              <a:rPr lang="zh-CN" altLang="en-US" sz="2800" dirty="0">
                <a:solidFill>
                  <a:srgbClr val="026FBE"/>
                </a:solidFill>
                <a:latin typeface="微软雅黑" panose="020B0503020204020204" charset="-122"/>
                <a:ea typeface="微软雅黑" panose="020B0503020204020204" charset="-122"/>
              </a:rPr>
              <a:t>最广大人民的根本利益</a:t>
            </a:r>
            <a:endParaRPr lang="fr-FR" sz="2800" dirty="0"/>
          </a:p>
        </p:txBody>
      </p:sp>
      <p:sp>
        <p:nvSpPr>
          <p:cNvPr id="18" name="文本框 17"/>
          <p:cNvSpPr txBox="1"/>
          <p:nvPr/>
        </p:nvSpPr>
        <p:spPr>
          <a:xfrm>
            <a:off x="893559" y="2691390"/>
            <a:ext cx="8884022" cy="523220"/>
          </a:xfrm>
          <a:prstGeom prst="rect">
            <a:avLst/>
          </a:prstGeom>
          <a:noFill/>
        </p:spPr>
        <p:txBody>
          <a:bodyPr wrap="square">
            <a:spAutoFit/>
          </a:bodyPr>
          <a:lstStyle/>
          <a:p>
            <a:r>
              <a:rPr lang="zh-CN" altLang="en-US" sz="2800" dirty="0">
                <a:solidFill>
                  <a:srgbClr val="026FBE"/>
                </a:solidFill>
                <a:latin typeface="微软雅黑" panose="020B0503020204020204" charset="-122"/>
                <a:ea typeface="微软雅黑" panose="020B0503020204020204" charset="-122"/>
              </a:rPr>
              <a:t>全面建成社会主义现代化强国</a:t>
            </a:r>
            <a:endParaRPr lang="fr-FR" sz="2800" dirty="0">
              <a:solidFill>
                <a:srgbClr val="026FBE"/>
              </a:solidFill>
              <a:latin typeface="微软雅黑" panose="020B0503020204020204" charset="-122"/>
              <a:ea typeface="微软雅黑" panose="020B0503020204020204" charset="-122"/>
            </a:endParaRPr>
          </a:p>
        </p:txBody>
      </p:sp>
      <p:sp>
        <p:nvSpPr>
          <p:cNvPr id="5" name="文本框 4"/>
          <p:cNvSpPr txBox="1"/>
          <p:nvPr/>
        </p:nvSpPr>
        <p:spPr>
          <a:xfrm>
            <a:off x="8393430" y="186690"/>
            <a:ext cx="1752600" cy="737235"/>
          </a:xfrm>
          <a:prstGeom prst="rect">
            <a:avLst/>
          </a:prstGeom>
          <a:noFill/>
        </p:spPr>
        <p:txBody>
          <a:bodyPr wrap="square" rtlCol="0" anchor="t">
            <a:spAutoFit/>
          </a:bodyPr>
          <a:lstStyle/>
          <a:p>
            <a:pPr algn="just">
              <a:lnSpc>
                <a:spcPct val="150000"/>
              </a:lnSpc>
            </a:pPr>
            <a:r>
              <a:rPr lang="fr-FR" altLang="zh-CN" sz="28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sym typeface="+mn-ea"/>
              </a:rPr>
              <a:t>Corrigé</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412750" y="1192165"/>
            <a:ext cx="155599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en-US" altLang="zh-CN" sz="2800" b="1" dirty="0">
                <a:solidFill>
                  <a:srgbClr val="FFC000"/>
                </a:solidFill>
                <a:latin typeface="Times New Roman" panose="02020603050405020304" pitchFamily="18" charset="0"/>
                <a:cs typeface="Times New Roman" panose="02020603050405020304" pitchFamily="18" charset="0"/>
                <a:sym typeface="+mn-ea"/>
              </a:rPr>
              <a:t>Version</a:t>
            </a:r>
            <a:endParaRPr lang="fr-FR" altLang="zh-CN" sz="2800" b="1" dirty="0">
              <a:solidFill>
                <a:srgbClr val="FFC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12750" y="1819324"/>
            <a:ext cx="5342950" cy="4539191"/>
          </a:xfrm>
          <a:prstGeom prst="rect">
            <a:avLst/>
          </a:prstGeom>
          <a:noFill/>
        </p:spPr>
        <p:txBody>
          <a:bodyPr wrap="square" rtlCol="0">
            <a:spAutoFit/>
          </a:bodyPr>
          <a:lstStyle/>
          <a:p>
            <a:pPr algn="just">
              <a:lnSpc>
                <a:spcPct val="150000"/>
              </a:lnSpc>
            </a:pPr>
            <a:r>
              <a:rPr lang="fr-FR" altLang="zh-CN" sz="2800" dirty="0">
                <a:latin typeface="Times New Roman" panose="02020603050405020304" pitchFamily="18" charset="0"/>
                <a:ea typeface="微软雅黑" panose="020B0503020204020204" charset="-122"/>
                <a:cs typeface="Times New Roman" panose="02020603050405020304" pitchFamily="18" charset="0"/>
              </a:rPr>
              <a:t>S’engager dans la voie de développement pacifique représente l’héritage et l’évolution de la tradition culturelle chinoise et est également une conclusion tirée par le peuple chinois de ses souffrances subies depuis l’histoire moderne.</a:t>
            </a:r>
            <a:endParaRPr lang="fr-FR" sz="28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2"/>
          <p:cNvSpPr txBox="1"/>
          <p:nvPr/>
        </p:nvSpPr>
        <p:spPr>
          <a:xfrm>
            <a:off x="6474692" y="1076404"/>
            <a:ext cx="5098598" cy="53968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fr-FR" altLang="zh-CN" sz="28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rPr>
              <a:t>Corrigé :</a:t>
            </a:r>
          </a:p>
          <a:p>
            <a:pPr algn="just">
              <a:lnSpc>
                <a:spcPct val="150000"/>
              </a:lnSpc>
            </a:pPr>
            <a:r>
              <a:rPr lang="zh-CN" altLang="en-US" sz="10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p>
          <a:p>
            <a:pPr algn="just">
              <a:lnSpc>
                <a:spcPct val="150000"/>
              </a:lnSpc>
            </a:pPr>
            <a:r>
              <a:rPr lang="en-US" altLang="zh-CN" sz="2600" dirty="0">
                <a:latin typeface="Times New Roman" panose="02020603050405020304" pitchFamily="18" charset="0"/>
                <a:ea typeface="微软雅黑" panose="020B0503020204020204" charset="-122"/>
                <a:cs typeface="Times New Roman" panose="02020603050405020304" pitchFamily="18" charset="0"/>
              </a:rPr>
              <a:t>1. </a:t>
            </a:r>
            <a:r>
              <a:rPr lang="zh-CN" altLang="en-US" sz="2600" dirty="0">
                <a:latin typeface="Times New Roman" panose="02020603050405020304" pitchFamily="18" charset="0"/>
                <a:ea typeface="微软雅黑" panose="020B0503020204020204" charset="-122"/>
                <a:cs typeface="Times New Roman" panose="02020603050405020304" pitchFamily="18" charset="0"/>
              </a:rPr>
              <a:t>走和平发展道路，是中华民族优秀文化传统的传承和发展，也是中国人民从近代以后苦难遭遇中得出的必然结论。</a:t>
            </a:r>
            <a:r>
              <a:rPr lang="en-US" altLang="zh-CN" sz="1000" dirty="0">
                <a:latin typeface="Times New Roman" panose="02020603050405020304" pitchFamily="18" charset="0"/>
                <a:ea typeface="微软雅黑" panose="020B0503020204020204" charset="-122"/>
                <a:cs typeface="Times New Roman" panose="02020603050405020304" pitchFamily="18" charset="0"/>
              </a:rPr>
              <a:t> </a:t>
            </a:r>
          </a:p>
          <a:p>
            <a:pPr algn="just">
              <a:lnSpc>
                <a:spcPct val="150000"/>
              </a:lnSpc>
            </a:pPr>
            <a:endParaRPr lang="fr-FR" altLang="zh-CN" sz="2000"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zh-CN" altLang="en-US" sz="2000" dirty="0">
                <a:latin typeface="Times New Roman" panose="02020603050405020304" pitchFamily="18" charset="0"/>
                <a:ea typeface="微软雅黑" panose="020B050302020402020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charset="-122"/>
                <a:cs typeface="Times New Roman" panose="02020603050405020304" pitchFamily="18" charset="0"/>
              </a:rPr>
              <a:t>习近平谈治国理政</a:t>
            </a:r>
            <a:r>
              <a:rPr lang="en-US" altLang="zh-CN" sz="2000" dirty="0">
                <a:latin typeface="Times New Roman" panose="02020603050405020304" pitchFamily="18" charset="0"/>
                <a:ea typeface="微软雅黑" panose="020B050302020402020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charset="-122"/>
                <a:cs typeface="Times New Roman" panose="02020603050405020304" pitchFamily="18" charset="0"/>
              </a:rPr>
              <a:t>第一卷，第</a:t>
            </a:r>
            <a:r>
              <a:rPr lang="en-US" altLang="zh-CN" sz="2000" dirty="0">
                <a:latin typeface="Times New Roman" panose="02020603050405020304" pitchFamily="18" charset="0"/>
                <a:ea typeface="微软雅黑" panose="020B0503020204020204" charset="-122"/>
                <a:cs typeface="Times New Roman" panose="02020603050405020304" pitchFamily="18" charset="0"/>
              </a:rPr>
              <a:t>247</a:t>
            </a:r>
            <a:r>
              <a:rPr lang="zh-CN" altLang="en-US" sz="2000" dirty="0">
                <a:latin typeface="Times New Roman" panose="02020603050405020304" pitchFamily="18" charset="0"/>
                <a:ea typeface="微软雅黑" panose="020B0503020204020204" charset="-122"/>
                <a:cs typeface="Times New Roman" panose="02020603050405020304" pitchFamily="18" charset="0"/>
              </a:rPr>
              <a:t>页）</a:t>
            </a:r>
            <a:endParaRPr sz="2800"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338859" y="1032763"/>
            <a:ext cx="155599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en-US" altLang="zh-CN" sz="2800" b="1" dirty="0">
                <a:solidFill>
                  <a:srgbClr val="FFC000"/>
                </a:solidFill>
                <a:latin typeface="Times New Roman" panose="02020603050405020304" pitchFamily="18" charset="0"/>
                <a:cs typeface="Times New Roman" panose="02020603050405020304" pitchFamily="18" charset="0"/>
                <a:sym typeface="+mn-ea"/>
              </a:rPr>
              <a:t>Version</a:t>
            </a:r>
            <a:endParaRPr lang="fr-FR" altLang="zh-CN" sz="2800" b="1" dirty="0">
              <a:solidFill>
                <a:srgbClr val="FFC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338859" y="1613491"/>
            <a:ext cx="6902449" cy="5077460"/>
          </a:xfrm>
          <a:prstGeom prst="rect">
            <a:avLst/>
          </a:prstGeom>
          <a:noFill/>
        </p:spPr>
        <p:txBody>
          <a:bodyPr wrap="square" rtlCol="0">
            <a:spAutoFit/>
          </a:bodyPr>
          <a:lstStyle/>
          <a:p>
            <a:pPr algn="just">
              <a:lnSpc>
                <a:spcPct val="15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rPr>
              <a:t>La direction du Parti communiste chinois soutient et garantit la réalisation de la souveraineté populaire. Nous devons insister sur le rôle du Parti en tant que noyau dirigeant qui ma</a:t>
            </a:r>
            <a:r>
              <a:rPr lang="fr-CA" altLang="fr-FR" sz="2400" dirty="0">
                <a:latin typeface="Times New Roman" panose="02020603050405020304" pitchFamily="18" charset="0"/>
                <a:ea typeface="微软雅黑" panose="020B0503020204020204" charset="-122"/>
                <a:cs typeface="Times New Roman" panose="02020603050405020304" pitchFamily="18" charset="0"/>
              </a:rPr>
              <a:t>î</a:t>
            </a:r>
            <a:r>
              <a:rPr lang="fr-FR" altLang="zh-CN" sz="2400" dirty="0">
                <a:latin typeface="Times New Roman" panose="02020603050405020304" pitchFamily="18" charset="0"/>
                <a:ea typeface="微软雅黑" panose="020B0503020204020204" charset="-122"/>
                <a:cs typeface="Times New Roman" panose="02020603050405020304" pitchFamily="18" charset="0"/>
              </a:rPr>
              <a:t>trise l’ensemble de la situation et coordonne les actions des diverses parties, et assurer, par le biais du système des assemblées populaires, la matérialisation intégrale et l’application efficace de la ligne, des principes, des politiques, des décisions et des mesures du Parti dans les activités de l’Etat.</a:t>
            </a:r>
            <a:endParaRPr lang="fr-FR"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2"/>
          <p:cNvSpPr txBox="1"/>
          <p:nvPr/>
        </p:nvSpPr>
        <p:spPr>
          <a:xfrm>
            <a:off x="7506872" y="1076404"/>
            <a:ext cx="4676017" cy="53968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fr-FR" altLang="zh-CN" sz="2800" b="1" dirty="0">
                <a:solidFill>
                  <a:srgbClr val="026FBE"/>
                </a:solidFill>
                <a:latin typeface="Times New Roman" panose="02020603050405020304" pitchFamily="18" charset="0"/>
                <a:ea typeface="隶书" panose="02010509060101010101" pitchFamily="49" charset="-122"/>
                <a:cs typeface="Times New Roman" panose="02020603050405020304" pitchFamily="18" charset="0"/>
              </a:rPr>
              <a:t>Corrigé :</a:t>
            </a:r>
          </a:p>
          <a:p>
            <a:pPr algn="just">
              <a:lnSpc>
                <a:spcPct val="150000"/>
              </a:lnSpc>
            </a:pPr>
            <a:r>
              <a:rPr lang="zh-CN" altLang="en-US" sz="22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p>
          <a:p>
            <a:pPr algn="just">
              <a:lnSpc>
                <a:spcPct val="150000"/>
              </a:lnSpc>
            </a:pPr>
            <a:r>
              <a:rPr lang="en-US" altLang="zh-CN" sz="2200" dirty="0">
                <a:latin typeface="Times New Roman" panose="02020603050405020304" pitchFamily="18" charset="0"/>
                <a:ea typeface="微软雅黑" panose="020B0503020204020204" charset="-122"/>
                <a:cs typeface="Times New Roman" panose="02020603050405020304" pitchFamily="18" charset="0"/>
              </a:rPr>
              <a:t>2. </a:t>
            </a:r>
            <a:r>
              <a:rPr lang="zh-CN" altLang="en-US" sz="2200" dirty="0">
                <a:latin typeface="Times New Roman" panose="02020603050405020304" pitchFamily="18" charset="0"/>
                <a:ea typeface="微软雅黑" panose="020B0503020204020204" charset="-122"/>
                <a:cs typeface="Times New Roman" panose="02020603050405020304" pitchFamily="18" charset="0"/>
              </a:rPr>
              <a:t>中国共产党的领导，就是支持和保证人民实现当家作主。我们必须坚持党总揽全局、协调各方的领导核心作用，通过人民代表大会制度，保证党的路线方针政策和决策部署在国家工作中得到全面贯彻和有效执行。</a:t>
            </a:r>
            <a:endParaRPr lang="fr-FR" altLang="zh-CN" sz="2200"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endParaRPr lang="fr-FR" altLang="zh-CN" sz="2200"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zh-CN" altLang="en-US" dirty="0">
                <a:latin typeface="Times New Roman" panose="02020603050405020304" pitchFamily="18" charset="0"/>
                <a:ea typeface="微软雅黑" panose="020B0503020204020204" charset="-122"/>
                <a:cs typeface="Times New Roman" panose="02020603050405020304" pitchFamily="18" charset="0"/>
              </a:rPr>
              <a:t>（</a:t>
            </a:r>
            <a:r>
              <a:rPr lang="en-US" altLang="zh-CN" dirty="0">
                <a:latin typeface="Times New Roman" panose="02020603050405020304" pitchFamily="18" charset="0"/>
                <a:ea typeface="微软雅黑" panose="020B0503020204020204" charset="-122"/>
                <a:cs typeface="Times New Roman" panose="02020603050405020304" pitchFamily="18" charset="0"/>
              </a:rPr>
              <a:t>《</a:t>
            </a:r>
            <a:r>
              <a:rPr lang="zh-CN" altLang="en-US" dirty="0">
                <a:latin typeface="Times New Roman" panose="02020603050405020304" pitchFamily="18" charset="0"/>
                <a:ea typeface="微软雅黑" panose="020B0503020204020204" charset="-122"/>
                <a:cs typeface="Times New Roman" panose="02020603050405020304" pitchFamily="18" charset="0"/>
              </a:rPr>
              <a:t>习近平谈治国理政</a:t>
            </a:r>
            <a:r>
              <a:rPr lang="en-US" altLang="zh-CN" dirty="0">
                <a:latin typeface="Times New Roman" panose="02020603050405020304" pitchFamily="18" charset="0"/>
                <a:ea typeface="微软雅黑" panose="020B0503020204020204" charset="-122"/>
                <a:cs typeface="Times New Roman" panose="02020603050405020304" pitchFamily="18" charset="0"/>
              </a:rPr>
              <a:t>》</a:t>
            </a:r>
            <a:r>
              <a:rPr lang="zh-CN" altLang="en-US" dirty="0">
                <a:latin typeface="Times New Roman" panose="02020603050405020304" pitchFamily="18" charset="0"/>
                <a:ea typeface="微软雅黑" panose="020B0503020204020204" charset="-122"/>
                <a:cs typeface="Times New Roman" panose="02020603050405020304" pitchFamily="18" charset="0"/>
              </a:rPr>
              <a:t>第二卷，第</a:t>
            </a:r>
            <a:r>
              <a:rPr lang="en-US" altLang="zh-CN" dirty="0">
                <a:latin typeface="Times New Roman" panose="02020603050405020304" pitchFamily="18" charset="0"/>
                <a:ea typeface="微软雅黑" panose="020B0503020204020204" charset="-122"/>
                <a:cs typeface="Times New Roman" panose="02020603050405020304" pitchFamily="18" charset="0"/>
              </a:rPr>
              <a:t>18</a:t>
            </a:r>
            <a:r>
              <a:rPr lang="zh-CN" altLang="en-US" dirty="0">
                <a:latin typeface="Times New Roman" panose="02020603050405020304" pitchFamily="18" charset="0"/>
                <a:ea typeface="微软雅黑" panose="020B0503020204020204" charset="-122"/>
                <a:cs typeface="Times New Roman" panose="02020603050405020304" pitchFamily="18" charset="0"/>
              </a:rPr>
              <a:t>页）</a:t>
            </a:r>
            <a:endParaRPr sz="2200"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6182"/>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203200" y="1181762"/>
            <a:ext cx="1157604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Associez les adjectifs aux noms.</a:t>
            </a:r>
          </a:p>
        </p:txBody>
      </p:sp>
      <p:sp>
        <p:nvSpPr>
          <p:cNvPr id="3" name="文本框 114"/>
          <p:cNvSpPr txBox="1"/>
          <p:nvPr/>
        </p:nvSpPr>
        <p:spPr>
          <a:xfrm>
            <a:off x="7795491" y="44103"/>
            <a:ext cx="2096654"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Corrigé</a:t>
            </a:r>
          </a:p>
        </p:txBody>
      </p:sp>
      <p:grpSp>
        <p:nvGrpSpPr>
          <p:cNvPr id="51" name="组合 50"/>
          <p:cNvGrpSpPr/>
          <p:nvPr/>
        </p:nvGrpSpPr>
        <p:grpSpPr>
          <a:xfrm>
            <a:off x="175940" y="1772525"/>
            <a:ext cx="6147724" cy="5010017"/>
            <a:chOff x="254478" y="1803880"/>
            <a:chExt cx="6147724" cy="5010017"/>
          </a:xfrm>
        </p:grpSpPr>
        <p:pic>
          <p:nvPicPr>
            <p:cNvPr id="7" name="图片 6"/>
            <p:cNvPicPr>
              <a:picLocks noChangeAspect="1"/>
            </p:cNvPicPr>
            <p:nvPr/>
          </p:nvPicPr>
          <p:blipFill rotWithShape="1">
            <a:blip r:embed="rId4">
              <a:clrChange>
                <a:clrFrom>
                  <a:srgbClr val="F9F9F9"/>
                </a:clrFrom>
                <a:clrTo>
                  <a:srgbClr val="F9F9F9">
                    <a:alpha val="0"/>
                  </a:srgbClr>
                </a:clrTo>
              </a:clrChange>
            </a:blip>
            <a:srcRect r="66817"/>
            <a:stretch>
              <a:fillRect/>
            </a:stretch>
          </p:blipFill>
          <p:spPr>
            <a:xfrm>
              <a:off x="254478" y="1803880"/>
              <a:ext cx="2995324" cy="5010017"/>
            </a:xfrm>
            <a:prstGeom prst="rect">
              <a:avLst/>
            </a:prstGeom>
          </p:spPr>
        </p:pic>
        <p:pic>
          <p:nvPicPr>
            <p:cNvPr id="19" name="图片 18"/>
            <p:cNvPicPr>
              <a:picLocks noChangeAspect="1"/>
            </p:cNvPicPr>
            <p:nvPr/>
          </p:nvPicPr>
          <p:blipFill>
            <a:blip r:embed="rId5">
              <a:clrChange>
                <a:clrFrom>
                  <a:srgbClr val="FFFFFF"/>
                </a:clrFrom>
                <a:clrTo>
                  <a:srgbClr val="FFFFFF">
                    <a:alpha val="0"/>
                  </a:srgbClr>
                </a:clrTo>
              </a:clrChange>
            </a:blip>
            <a:stretch>
              <a:fillRect/>
            </a:stretch>
          </p:blipFill>
          <p:spPr>
            <a:xfrm>
              <a:off x="3359297" y="1818101"/>
              <a:ext cx="3042905" cy="4896736"/>
            </a:xfrm>
            <a:prstGeom prst="rect">
              <a:avLst/>
            </a:prstGeom>
          </p:spPr>
        </p:pic>
        <p:sp>
          <p:nvSpPr>
            <p:cNvPr id="22" name="任意多边形: 形状 21"/>
            <p:cNvSpPr/>
            <p:nvPr/>
          </p:nvSpPr>
          <p:spPr>
            <a:xfrm>
              <a:off x="2576945" y="3352800"/>
              <a:ext cx="1736437" cy="1902691"/>
            </a:xfrm>
            <a:custGeom>
              <a:avLst/>
              <a:gdLst>
                <a:gd name="connsiteX0" fmla="*/ 0 w 1625600"/>
                <a:gd name="connsiteY0" fmla="*/ 0 h 1902691"/>
                <a:gd name="connsiteX1" fmla="*/ 1625600 w 1625600"/>
                <a:gd name="connsiteY1" fmla="*/ 1902691 h 1902691"/>
                <a:gd name="connsiteX2" fmla="*/ 1625600 w 1625600"/>
                <a:gd name="connsiteY2" fmla="*/ 1902691 h 1902691"/>
              </a:gdLst>
              <a:ahLst/>
              <a:cxnLst>
                <a:cxn ang="0">
                  <a:pos x="connsiteX0" y="connsiteY0"/>
                </a:cxn>
                <a:cxn ang="0">
                  <a:pos x="connsiteX1" y="connsiteY1"/>
                </a:cxn>
                <a:cxn ang="0">
                  <a:pos x="connsiteX2" y="connsiteY2"/>
                </a:cxn>
              </a:cxnLst>
              <a:rect l="l" t="t" r="r" b="b"/>
              <a:pathLst>
                <a:path w="1625600" h="1902691">
                  <a:moveTo>
                    <a:pt x="0" y="0"/>
                  </a:moveTo>
                  <a:lnTo>
                    <a:pt x="1625600" y="1902691"/>
                  </a:lnTo>
                  <a:lnTo>
                    <a:pt x="1625600" y="1902691"/>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4" name="直接连接符 23"/>
            <p:cNvCxnSpPr/>
            <p:nvPr/>
          </p:nvCxnSpPr>
          <p:spPr>
            <a:xfrm>
              <a:off x="2253674" y="3833091"/>
              <a:ext cx="2161308" cy="190269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2373745" y="3320001"/>
              <a:ext cx="1625600" cy="19354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2373745" y="3833091"/>
              <a:ext cx="1939637" cy="247172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2438400" y="2807855"/>
              <a:ext cx="1560945" cy="1967345"/>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373745" y="2807855"/>
              <a:ext cx="1874982" cy="342669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2669309" y="4775200"/>
              <a:ext cx="1641332" cy="960582"/>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2576945" y="4313382"/>
              <a:ext cx="1625600" cy="0"/>
            </a:xfrm>
            <a:prstGeom prst="line">
              <a:avLst/>
            </a:prstGeom>
            <a:ln w="28575">
              <a:solidFill>
                <a:srgbClr val="2F528F"/>
              </a:solidFill>
            </a:ln>
          </p:spPr>
          <p:style>
            <a:lnRef idx="1">
              <a:schemeClr val="accent1"/>
            </a:lnRef>
            <a:fillRef idx="0">
              <a:schemeClr val="accent1"/>
            </a:fillRef>
            <a:effectRef idx="0">
              <a:schemeClr val="accent1"/>
            </a:effectRef>
            <a:fontRef idx="minor">
              <a:schemeClr val="tx1"/>
            </a:fontRef>
          </p:style>
        </p:cxnSp>
      </p:grpSp>
      <p:sp>
        <p:nvSpPr>
          <p:cNvPr id="50" name="文本框 49"/>
          <p:cNvSpPr txBox="1"/>
          <p:nvPr/>
        </p:nvSpPr>
        <p:spPr>
          <a:xfrm>
            <a:off x="6751782" y="1240330"/>
            <a:ext cx="4805794" cy="5185522"/>
          </a:xfrm>
          <a:prstGeom prst="rect">
            <a:avLst/>
          </a:prstGeom>
          <a:noFill/>
        </p:spPr>
        <p:txBody>
          <a:bodyPr wrap="square" rtlCol="0">
            <a:spAutoFit/>
          </a:bodyPr>
          <a:lstStyle/>
          <a:p>
            <a:pPr marL="342900" indent="-342900">
              <a:lnSpc>
                <a:spcPct val="150000"/>
              </a:lnSpc>
              <a:buFont typeface="+mj-lt"/>
              <a:buAutoNum type="arabicPeriod"/>
            </a:pPr>
            <a:r>
              <a:rPr lang="fr-FR" sz="2800" dirty="0">
                <a:solidFill>
                  <a:srgbClr val="026FBE"/>
                </a:solidFill>
                <a:latin typeface="Times New Roman" panose="02020603050405020304" pitchFamily="18" charset="0"/>
                <a:cs typeface="Times New Roman" panose="02020603050405020304" pitchFamily="18" charset="0"/>
              </a:rPr>
              <a:t>(une) clique influente</a:t>
            </a:r>
          </a:p>
          <a:p>
            <a:pPr marL="342900" indent="-342900">
              <a:lnSpc>
                <a:spcPct val="150000"/>
              </a:lnSpc>
              <a:buFont typeface="+mj-lt"/>
              <a:buAutoNum type="arabicPeriod"/>
            </a:pPr>
            <a:r>
              <a:rPr lang="fr-FR" sz="2800" dirty="0">
                <a:solidFill>
                  <a:srgbClr val="026FBE"/>
                </a:solidFill>
                <a:latin typeface="Times New Roman" panose="02020603050405020304" pitchFamily="18" charset="0"/>
                <a:cs typeface="Times New Roman" panose="02020603050405020304" pitchFamily="18" charset="0"/>
              </a:rPr>
              <a:t>(une) conjoncture mondiale</a:t>
            </a:r>
          </a:p>
          <a:p>
            <a:pPr marL="342900" indent="-342900">
              <a:lnSpc>
                <a:spcPct val="150000"/>
              </a:lnSpc>
              <a:buFont typeface="+mj-lt"/>
              <a:buAutoNum type="arabicPeriod"/>
            </a:pPr>
            <a:r>
              <a:rPr lang="fr-FR" sz="2800" dirty="0">
                <a:solidFill>
                  <a:srgbClr val="026FBE"/>
                </a:solidFill>
                <a:latin typeface="Times New Roman" panose="02020603050405020304" pitchFamily="18" charset="0"/>
                <a:cs typeface="Times New Roman" panose="02020603050405020304" pitchFamily="18" charset="0"/>
              </a:rPr>
              <a:t>(un) pilier solide</a:t>
            </a:r>
          </a:p>
          <a:p>
            <a:pPr marL="342900" indent="-342900">
              <a:lnSpc>
                <a:spcPct val="150000"/>
              </a:lnSpc>
              <a:buFont typeface="+mj-lt"/>
              <a:buAutoNum type="arabicPeriod"/>
            </a:pPr>
            <a:r>
              <a:rPr lang="en-US" sz="2800" dirty="0">
                <a:solidFill>
                  <a:srgbClr val="026FBE"/>
                </a:solidFill>
                <a:latin typeface="Times New Roman" panose="02020603050405020304" pitchFamily="18" charset="0"/>
                <a:cs typeface="Times New Roman" panose="02020603050405020304" pitchFamily="18" charset="0"/>
              </a:rPr>
              <a:t>(</a:t>
            </a:r>
            <a:r>
              <a:rPr lang="fr-FR" sz="2800" dirty="0">
                <a:solidFill>
                  <a:srgbClr val="026FBE"/>
                </a:solidFill>
                <a:latin typeface="Times New Roman" panose="02020603050405020304" pitchFamily="18" charset="0"/>
                <a:cs typeface="Times New Roman" panose="02020603050405020304" pitchFamily="18" charset="0"/>
              </a:rPr>
              <a:t>une) discipline rigoureuse</a:t>
            </a:r>
          </a:p>
          <a:p>
            <a:pPr marL="342900" indent="-342900">
              <a:lnSpc>
                <a:spcPct val="150000"/>
              </a:lnSpc>
              <a:buFont typeface="+mj-lt"/>
              <a:buAutoNum type="arabicPeriod"/>
            </a:pPr>
            <a:r>
              <a:rPr lang="fr-FR" sz="2800" dirty="0">
                <a:solidFill>
                  <a:srgbClr val="026FBE"/>
                </a:solidFill>
                <a:latin typeface="Times New Roman" panose="02020603050405020304" pitchFamily="18" charset="0"/>
                <a:cs typeface="Times New Roman" panose="02020603050405020304" pitchFamily="18" charset="0"/>
              </a:rPr>
              <a:t>(des) exploits impérissables</a:t>
            </a:r>
          </a:p>
          <a:p>
            <a:pPr marL="342900" indent="-342900">
              <a:lnSpc>
                <a:spcPct val="150000"/>
              </a:lnSpc>
              <a:buFont typeface="+mj-lt"/>
              <a:buAutoNum type="arabicPeriod"/>
            </a:pPr>
            <a:r>
              <a:rPr lang="fr-FR" sz="2800" dirty="0">
                <a:solidFill>
                  <a:srgbClr val="026FBE"/>
                </a:solidFill>
                <a:latin typeface="Times New Roman" panose="02020603050405020304" pitchFamily="18" charset="0"/>
                <a:cs typeface="Times New Roman" panose="02020603050405020304" pitchFamily="18" charset="0"/>
              </a:rPr>
              <a:t>(un) regard rétrospectif</a:t>
            </a:r>
          </a:p>
          <a:p>
            <a:pPr marL="342900" indent="-342900">
              <a:lnSpc>
                <a:spcPct val="150000"/>
              </a:lnSpc>
              <a:buFont typeface="+mj-lt"/>
              <a:buAutoNum type="arabicPeriod"/>
            </a:pPr>
            <a:r>
              <a:rPr lang="fr-FR" sz="2800" dirty="0">
                <a:solidFill>
                  <a:srgbClr val="026FBE"/>
                </a:solidFill>
                <a:latin typeface="Times New Roman" panose="02020603050405020304" pitchFamily="18" charset="0"/>
                <a:cs typeface="Times New Roman" panose="02020603050405020304" pitchFamily="18" charset="0"/>
              </a:rPr>
              <a:t>(les) perspectives radieuses</a:t>
            </a:r>
          </a:p>
          <a:p>
            <a:pPr marL="342900" indent="-342900">
              <a:lnSpc>
                <a:spcPct val="150000"/>
              </a:lnSpc>
              <a:buFont typeface="+mj-lt"/>
              <a:buAutoNum type="arabicPeriod"/>
            </a:pPr>
            <a:r>
              <a:rPr lang="fr-FR" sz="2800" dirty="0">
                <a:solidFill>
                  <a:srgbClr val="026FBE"/>
                </a:solidFill>
                <a:latin typeface="Times New Roman" panose="02020603050405020304" pitchFamily="18" charset="0"/>
                <a:cs typeface="Times New Roman" panose="02020603050405020304" pitchFamily="18" charset="0"/>
              </a:rPr>
              <a:t>(une) lutte acharnée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9158" y="1528933"/>
            <a:ext cx="11772842" cy="523220"/>
          </a:xfrm>
          <a:prstGeom prst="rect">
            <a:avLst/>
          </a:prstGeom>
          <a:noFill/>
        </p:spPr>
        <p:txBody>
          <a:bodyPr wrap="square" rtlCol="0">
            <a:spAutoFit/>
          </a:bodyPr>
          <a:lstStyle/>
          <a:p>
            <a:pPr algn="just"/>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Lisez l’introduction et réfléchissez.</a:t>
            </a:r>
            <a:endParaRPr lang="zh-CN" altLang="en-US"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nvSpPr>
        <p:spPr>
          <a:xfrm>
            <a:off x="830176" y="2542309"/>
            <a:ext cx="10950805" cy="661207"/>
          </a:xfrm>
          <a:prstGeom prst="rect">
            <a:avLst/>
          </a:prstGeom>
          <a:noFill/>
        </p:spPr>
        <p:txBody>
          <a:bodyPr wrap="square">
            <a:spAutoFit/>
          </a:bodyPr>
          <a:lstStyle/>
          <a:p>
            <a:pPr marL="457200" indent="-457200">
              <a:lnSpc>
                <a:spcPct val="150000"/>
              </a:lnSpc>
              <a:buFont typeface="Arial" panose="020B0604020202020204" pitchFamily="34" charset="0"/>
              <a:buChar char="•"/>
            </a:pPr>
            <a:r>
              <a:rPr lang="fr-FR" sz="2800" b="1" dirty="0">
                <a:latin typeface="Times New Roman" panose="02020603050405020304" pitchFamily="18" charset="0"/>
                <a:cs typeface="Times New Roman" panose="02020603050405020304" pitchFamily="18" charset="0"/>
              </a:rPr>
              <a:t>Pourquoi le Parti communiste chinois a-t-il réussi en Chine ?</a:t>
            </a:r>
          </a:p>
        </p:txBody>
      </p:sp>
      <p:sp>
        <p:nvSpPr>
          <p:cNvPr id="8" name="文本框 7"/>
          <p:cNvSpPr txBox="1"/>
          <p:nvPr/>
        </p:nvSpPr>
        <p:spPr>
          <a:xfrm>
            <a:off x="830175" y="4139832"/>
            <a:ext cx="10512079" cy="661207"/>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lang="fr-FR" altLang="zh-CN" sz="2800" b="1" dirty="0">
                <a:latin typeface="Times New Roman" panose="02020603050405020304" pitchFamily="18" charset="0"/>
                <a:cs typeface="Times New Roman" panose="02020603050405020304" pitchFamily="18" charset="0"/>
              </a:rPr>
              <a:t>Que devons-nous faire pour continuer à réussir dans l’avenir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6182"/>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203200" y="1181762"/>
            <a:ext cx="1157604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smtClean="0">
                <a:solidFill>
                  <a:srgbClr val="FFC000"/>
                </a:solidFill>
                <a:latin typeface="Times New Roman" panose="02020603050405020304" pitchFamily="18" charset="0"/>
                <a:cs typeface="Times New Roman" panose="02020603050405020304" pitchFamily="18" charset="0"/>
                <a:sym typeface="+mn-ea"/>
              </a:rPr>
              <a:t>Complétez les phrases suivantes.</a:t>
            </a:r>
            <a:endParaRPr lang="fr-FR" altLang="zh-CN" sz="2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3" name="文本框 114"/>
          <p:cNvSpPr txBox="1"/>
          <p:nvPr/>
        </p:nvSpPr>
        <p:spPr>
          <a:xfrm>
            <a:off x="7795491" y="44103"/>
            <a:ext cx="2096654"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Corrigé</a:t>
            </a:r>
          </a:p>
        </p:txBody>
      </p:sp>
      <p:sp>
        <p:nvSpPr>
          <p:cNvPr id="50" name="文本框 49"/>
          <p:cNvSpPr txBox="1"/>
          <p:nvPr/>
        </p:nvSpPr>
        <p:spPr>
          <a:xfrm>
            <a:off x="203200" y="1855981"/>
            <a:ext cx="11868727" cy="4938083"/>
          </a:xfrm>
          <a:prstGeom prst="rect">
            <a:avLst/>
          </a:prstGeom>
          <a:noFill/>
        </p:spPr>
        <p:txBody>
          <a:bodyPr wrap="square" rtlCol="0">
            <a:spAutoFit/>
          </a:bodyPr>
          <a:lstStyle/>
          <a:p>
            <a:pPr marL="342900" indent="-342900" algn="just">
              <a:lnSpc>
                <a:spcPct val="110000"/>
              </a:lnSpc>
              <a:buFont typeface="+mj-lt"/>
              <a:buAutoNum type="arabicPeriod"/>
            </a:pPr>
            <a:r>
              <a:rPr lang="en-US" altLang="zh-CN" sz="2400" dirty="0">
                <a:latin typeface="Times New Roman" panose="02020603050405020304" pitchFamily="18" charset="0"/>
                <a:cs typeface="Times New Roman" panose="02020603050405020304" pitchFamily="18" charset="0"/>
              </a:rPr>
              <a:t>N</a:t>
            </a:r>
            <a:r>
              <a:rPr lang="fr-FR" sz="2400" dirty="0">
                <a:latin typeface="Times New Roman" panose="02020603050405020304" pitchFamily="18" charset="0"/>
                <a:cs typeface="Times New Roman" panose="02020603050405020304" pitchFamily="18" charset="0"/>
              </a:rPr>
              <a:t>ous avons poursuivi </a:t>
            </a:r>
            <a:r>
              <a:rPr lang="fr-FR" sz="2400" b="1" u="sng" dirty="0">
                <a:solidFill>
                  <a:srgbClr val="026FBE"/>
                </a:solidFill>
                <a:latin typeface="Times New Roman" panose="02020603050405020304" pitchFamily="18" charset="0"/>
                <a:cs typeface="Times New Roman" panose="02020603050405020304" pitchFamily="18" charset="0"/>
              </a:rPr>
              <a:t>sans relâche</a:t>
            </a:r>
            <a:r>
              <a:rPr lang="fr-FR" sz="2400" dirty="0">
                <a:latin typeface="Times New Roman" panose="02020603050405020304" pitchFamily="18" charset="0"/>
                <a:cs typeface="Times New Roman" panose="02020603050405020304" pitchFamily="18" charset="0"/>
              </a:rPr>
              <a:t> nos objectifs d’éradication de la pauvreté.</a:t>
            </a:r>
          </a:p>
          <a:p>
            <a:pPr marL="342900" indent="-342900" algn="just">
              <a:lnSpc>
                <a:spcPct val="110000"/>
              </a:lnSpc>
              <a:buFont typeface="+mj-lt"/>
              <a:buAutoNum type="arabicPeriod"/>
            </a:pPr>
            <a:r>
              <a:rPr lang="fr-FR" sz="2400" dirty="0">
                <a:latin typeface="Times New Roman" panose="02020603050405020304" pitchFamily="18" charset="0"/>
                <a:cs typeface="Times New Roman" panose="02020603050405020304" pitchFamily="18" charset="0"/>
              </a:rPr>
              <a:t>Ils agissent d’une manière irresponsable sans </a:t>
            </a:r>
            <a:r>
              <a:rPr lang="fr-FR" sz="2400" b="1" u="sng" dirty="0">
                <a:solidFill>
                  <a:srgbClr val="026FBE"/>
                </a:solidFill>
                <a:latin typeface="Times New Roman" panose="02020603050405020304" pitchFamily="18" charset="0"/>
                <a:cs typeface="Times New Roman" panose="02020603050405020304" pitchFamily="18" charset="0"/>
              </a:rPr>
              <a:t>se soucier des</a:t>
            </a:r>
            <a:r>
              <a:rPr lang="fr-FR" sz="2400" dirty="0">
                <a:latin typeface="Times New Roman" panose="02020603050405020304" pitchFamily="18" charset="0"/>
                <a:cs typeface="Times New Roman" panose="02020603050405020304" pitchFamily="18" charset="0"/>
              </a:rPr>
              <a:t> conséquences de leurs gestes.</a:t>
            </a:r>
          </a:p>
          <a:p>
            <a:pPr marL="342900" indent="-342900" algn="just">
              <a:lnSpc>
                <a:spcPct val="110000"/>
              </a:lnSpc>
              <a:buFont typeface="+mj-lt"/>
              <a:buAutoNum type="arabicPeriod"/>
            </a:pPr>
            <a:r>
              <a:rPr lang="fr-FR" sz="2400" dirty="0">
                <a:latin typeface="Times New Roman" panose="02020603050405020304" pitchFamily="18" charset="0"/>
                <a:cs typeface="Times New Roman" panose="02020603050405020304" pitchFamily="18" charset="0"/>
              </a:rPr>
              <a:t>Le premier chapitre </a:t>
            </a:r>
            <a:r>
              <a:rPr lang="fr-FR" sz="2400" b="1" u="sng" dirty="0">
                <a:solidFill>
                  <a:srgbClr val="026FBE"/>
                </a:solidFill>
                <a:latin typeface="Times New Roman" panose="02020603050405020304" pitchFamily="18" charset="0"/>
                <a:cs typeface="Times New Roman" panose="02020603050405020304" pitchFamily="18" charset="0"/>
              </a:rPr>
              <a:t>passe en revue</a:t>
            </a:r>
            <a:r>
              <a:rPr lang="fr-FR" sz="2400" dirty="0">
                <a:latin typeface="Times New Roman" panose="02020603050405020304" pitchFamily="18" charset="0"/>
                <a:cs typeface="Times New Roman" panose="02020603050405020304" pitchFamily="18" charset="0"/>
              </a:rPr>
              <a:t> les études effectuées au cours des 10 dernières années.</a:t>
            </a:r>
          </a:p>
          <a:p>
            <a:pPr marL="342900" indent="-342900" algn="just">
              <a:lnSpc>
                <a:spcPct val="110000"/>
              </a:lnSpc>
              <a:buFont typeface="+mj-lt"/>
              <a:buAutoNum type="arabicPeriod"/>
            </a:pPr>
            <a:r>
              <a:rPr lang="fr-FR" sz="2400" dirty="0">
                <a:latin typeface="Times New Roman" panose="02020603050405020304" pitchFamily="18" charset="0"/>
                <a:cs typeface="Times New Roman" panose="02020603050405020304" pitchFamily="18" charset="0"/>
              </a:rPr>
              <a:t>Un cocktail sera </a:t>
            </a:r>
            <a:r>
              <a:rPr lang="fr-FR" sz="2400" dirty="0" smtClean="0">
                <a:latin typeface="Times New Roman" panose="02020603050405020304" pitchFamily="18" charset="0"/>
                <a:cs typeface="Times New Roman" panose="02020603050405020304" pitchFamily="18" charset="0"/>
              </a:rPr>
              <a:t>organisé </a:t>
            </a:r>
            <a:r>
              <a:rPr lang="fr-FR" sz="2400" dirty="0">
                <a:latin typeface="Times New Roman" panose="02020603050405020304" pitchFamily="18" charset="0"/>
                <a:cs typeface="Times New Roman" panose="02020603050405020304" pitchFamily="18" charset="0"/>
              </a:rPr>
              <a:t>le soir du 22 septembre </a:t>
            </a:r>
            <a:r>
              <a:rPr lang="fr-FR" sz="2400" b="1" u="sng" dirty="0">
                <a:solidFill>
                  <a:srgbClr val="026FBE"/>
                </a:solidFill>
                <a:latin typeface="Times New Roman" panose="02020603050405020304" pitchFamily="18" charset="0"/>
                <a:cs typeface="Times New Roman" panose="02020603050405020304" pitchFamily="18" charset="0"/>
              </a:rPr>
              <a:t>au terme de</a:t>
            </a:r>
            <a:r>
              <a:rPr lang="fr-FR" sz="2400" dirty="0">
                <a:latin typeface="Times New Roman" panose="02020603050405020304" pitchFamily="18" charset="0"/>
                <a:cs typeface="Times New Roman" panose="02020603050405020304" pitchFamily="18" charset="0"/>
              </a:rPr>
              <a:t> la première journée de conférence.</a:t>
            </a:r>
          </a:p>
          <a:p>
            <a:pPr marL="342900" indent="-342900" algn="just">
              <a:lnSpc>
                <a:spcPct val="110000"/>
              </a:lnSpc>
              <a:buFont typeface="+mj-lt"/>
              <a:buAutoNum type="arabicPeriod"/>
            </a:pPr>
            <a:r>
              <a:rPr lang="fr-FR" sz="2400" dirty="0">
                <a:latin typeface="Times New Roman" panose="02020603050405020304" pitchFamily="18" charset="0"/>
                <a:cs typeface="Times New Roman" panose="02020603050405020304" pitchFamily="18" charset="0"/>
              </a:rPr>
              <a:t>Nous devons agir de manière plus résolue et plus efficace </a:t>
            </a:r>
            <a:r>
              <a:rPr lang="fr-FR" sz="2400" b="1" u="sng" dirty="0">
                <a:solidFill>
                  <a:srgbClr val="026FBE"/>
                </a:solidFill>
                <a:latin typeface="Times New Roman" panose="02020603050405020304" pitchFamily="18" charset="0"/>
                <a:cs typeface="Times New Roman" panose="02020603050405020304" pitchFamily="18" charset="0"/>
              </a:rPr>
              <a:t>en faveur du</a:t>
            </a:r>
            <a:r>
              <a:rPr lang="fr-FR" sz="2400" b="1" dirty="0">
                <a:solidFill>
                  <a:srgbClr val="026FBE"/>
                </a:solidFill>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développement durable.</a:t>
            </a:r>
          </a:p>
          <a:p>
            <a:pPr marL="342900" indent="-342900" algn="just">
              <a:lnSpc>
                <a:spcPct val="110000"/>
              </a:lnSpc>
              <a:buFont typeface="+mj-lt"/>
              <a:buAutoNum type="arabicPeriod"/>
            </a:pPr>
            <a:r>
              <a:rPr lang="fr-FR" sz="2400" dirty="0">
                <a:latin typeface="Times New Roman" panose="02020603050405020304" pitchFamily="18" charset="0"/>
                <a:cs typeface="Times New Roman" panose="02020603050405020304" pitchFamily="18" charset="0"/>
              </a:rPr>
              <a:t>Je pense qu’il </a:t>
            </a:r>
            <a:r>
              <a:rPr lang="fr-FR" sz="2400" b="1" u="sng" dirty="0">
                <a:solidFill>
                  <a:srgbClr val="026FBE"/>
                </a:solidFill>
                <a:latin typeface="Times New Roman" panose="02020603050405020304" pitchFamily="18" charset="0"/>
                <a:cs typeface="Times New Roman" panose="02020603050405020304" pitchFamily="18" charset="0"/>
              </a:rPr>
              <a:t>est dans le vrai</a:t>
            </a:r>
            <a:r>
              <a:rPr lang="fr-FR" sz="2400" dirty="0">
                <a:latin typeface="Times New Roman" panose="02020603050405020304" pitchFamily="18" charset="0"/>
                <a:cs typeface="Times New Roman" panose="02020603050405020304" pitchFamily="18" charset="0"/>
              </a:rPr>
              <a:t> quand il dit que pour s’en sortir tout le monde va devoir faire des compromis.</a:t>
            </a:r>
          </a:p>
          <a:p>
            <a:pPr marL="342900" indent="-342900" algn="just">
              <a:lnSpc>
                <a:spcPct val="110000"/>
              </a:lnSpc>
              <a:buFont typeface="+mj-lt"/>
              <a:buAutoNum type="arabicPeriod"/>
            </a:pPr>
            <a:r>
              <a:rPr lang="fr-FR" sz="2400" dirty="0">
                <a:latin typeface="Times New Roman" panose="02020603050405020304" pitchFamily="18" charset="0"/>
                <a:cs typeface="Times New Roman" panose="02020603050405020304" pitchFamily="18" charset="0"/>
              </a:rPr>
              <a:t>Il est urgent de </a:t>
            </a:r>
            <a:r>
              <a:rPr lang="fr-FR" sz="2400" b="1" u="sng" dirty="0">
                <a:solidFill>
                  <a:srgbClr val="026FBE"/>
                </a:solidFill>
                <a:latin typeface="Times New Roman" panose="02020603050405020304" pitchFamily="18" charset="0"/>
                <a:cs typeface="Times New Roman" panose="02020603050405020304" pitchFamily="18" charset="0"/>
              </a:rPr>
              <a:t>mener à bien</a:t>
            </a:r>
            <a:r>
              <a:rPr lang="fr-FR" sz="2400" dirty="0">
                <a:latin typeface="Times New Roman" panose="02020603050405020304" pitchFamily="18" charset="0"/>
                <a:cs typeface="Times New Roman" panose="02020603050405020304" pitchFamily="18" charset="0"/>
              </a:rPr>
              <a:t> les réformes nécessaires en matière de règlementation des services financiers.</a:t>
            </a:r>
          </a:p>
          <a:p>
            <a:pPr marL="342900" indent="-342900" algn="just">
              <a:lnSpc>
                <a:spcPct val="110000"/>
              </a:lnSpc>
              <a:buFont typeface="+mj-lt"/>
              <a:buAutoNum type="arabicPeriod"/>
            </a:pPr>
            <a:r>
              <a:rPr lang="fr-FR" sz="2400" dirty="0">
                <a:latin typeface="Times New Roman" panose="02020603050405020304" pitchFamily="18" charset="0"/>
                <a:cs typeface="Times New Roman" panose="02020603050405020304" pitchFamily="18" charset="0"/>
              </a:rPr>
              <a:t>Cette formation aborde </a:t>
            </a:r>
            <a:r>
              <a:rPr lang="fr-FR" sz="2400" b="1" u="sng" dirty="0">
                <a:solidFill>
                  <a:srgbClr val="026FBE"/>
                </a:solidFill>
                <a:latin typeface="Times New Roman" panose="02020603050405020304" pitchFamily="18" charset="0"/>
                <a:cs typeface="Times New Roman" panose="02020603050405020304" pitchFamily="18" charset="0"/>
              </a:rPr>
              <a:t>tant</a:t>
            </a:r>
            <a:r>
              <a:rPr lang="fr-FR" sz="2400" dirty="0">
                <a:latin typeface="Times New Roman" panose="02020603050405020304" pitchFamily="18" charset="0"/>
                <a:cs typeface="Times New Roman" panose="02020603050405020304" pitchFamily="18" charset="0"/>
              </a:rPr>
              <a:t> les aspects théoriques </a:t>
            </a:r>
            <a:r>
              <a:rPr lang="fr-FR" sz="2400" b="1" u="sng" dirty="0">
                <a:solidFill>
                  <a:srgbClr val="026FBE"/>
                </a:solidFill>
                <a:latin typeface="Times New Roman" panose="02020603050405020304" pitchFamily="18" charset="0"/>
                <a:cs typeface="Times New Roman" panose="02020603050405020304" pitchFamily="18" charset="0"/>
              </a:rPr>
              <a:t>que</a:t>
            </a:r>
            <a:r>
              <a:rPr lang="fr-FR" sz="2400" dirty="0">
                <a:latin typeface="Times New Roman" panose="02020603050405020304" pitchFamily="18" charset="0"/>
                <a:cs typeface="Times New Roman" panose="02020603050405020304" pitchFamily="18" charset="0"/>
              </a:rPr>
              <a:t> les aspects techniques.</a:t>
            </a:r>
          </a:p>
        </p:txBody>
      </p:sp>
      <p:pic>
        <p:nvPicPr>
          <p:cNvPr id="11" name="图片 10"/>
          <p:cNvPicPr>
            <a:picLocks noChangeAspect="1"/>
          </p:cNvPicPr>
          <p:nvPr/>
        </p:nvPicPr>
        <p:blipFill>
          <a:blip r:embed="rId4">
            <a:clrChange>
              <a:clrFrom>
                <a:srgbClr val="F9F9F9"/>
              </a:clrFrom>
              <a:clrTo>
                <a:srgbClr val="F9F9F9">
                  <a:alpha val="0"/>
                </a:srgbClr>
              </a:clrTo>
            </a:clrChange>
          </a:blip>
          <a:stretch>
            <a:fillRect/>
          </a:stretch>
        </p:blipFill>
        <p:spPr>
          <a:xfrm>
            <a:off x="5339215" y="867446"/>
            <a:ext cx="6852785" cy="11131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6182"/>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6096000" y="749791"/>
            <a:ext cx="568325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Fonctions nominales de l’infinitif</a:t>
            </a:r>
          </a:p>
        </p:txBody>
      </p:sp>
      <p:sp>
        <p:nvSpPr>
          <p:cNvPr id="3" name="文本框 114"/>
          <p:cNvSpPr txBox="1"/>
          <p:nvPr/>
        </p:nvSpPr>
        <p:spPr>
          <a:xfrm>
            <a:off x="7167418" y="66994"/>
            <a:ext cx="378690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en-US" altLang="zh-CN" sz="3600" b="1" dirty="0" err="1" smtClean="0">
                <a:solidFill>
                  <a:srgbClr val="FFC000"/>
                </a:solidFill>
                <a:latin typeface="Times New Roman" panose="02020603050405020304" pitchFamily="18" charset="0"/>
                <a:cs typeface="Times New Roman" panose="02020603050405020304" pitchFamily="18" charset="0"/>
                <a:sym typeface="+mn-ea"/>
              </a:rPr>
              <a:t>Soigner</a:t>
            </a:r>
            <a:r>
              <a:rPr lang="en-US" altLang="zh-CN" sz="3600" b="1" dirty="0" smtClean="0">
                <a:solidFill>
                  <a:srgbClr val="FFC000"/>
                </a:solidFill>
                <a:latin typeface="Times New Roman" panose="02020603050405020304" pitchFamily="18" charset="0"/>
                <a:cs typeface="Times New Roman" panose="02020603050405020304" pitchFamily="18" charset="0"/>
                <a:sym typeface="+mn-ea"/>
              </a:rPr>
              <a:t> </a:t>
            </a:r>
            <a:r>
              <a:rPr lang="en-US" altLang="zh-CN" sz="3600" b="1" dirty="0">
                <a:solidFill>
                  <a:srgbClr val="FFC000"/>
                </a:solidFill>
                <a:latin typeface="Times New Roman" panose="02020603050405020304" pitchFamily="18" charset="0"/>
                <a:cs typeface="Times New Roman" panose="02020603050405020304" pitchFamily="18" charset="0"/>
                <a:sym typeface="+mn-ea"/>
              </a:rPr>
              <a:t>sa langue</a:t>
            </a:r>
            <a:endParaRPr lang="fr-FR" altLang="zh-CN" sz="3600" b="1" dirty="0">
              <a:solidFill>
                <a:srgbClr val="FFC000"/>
              </a:solidFill>
              <a:latin typeface="Times New Roman" panose="02020603050405020304" pitchFamily="18" charset="0"/>
              <a:cs typeface="Times New Roman" panose="02020603050405020304" pitchFamily="18" charset="0"/>
              <a:sym typeface="+mn-ea"/>
            </a:endParaRPr>
          </a:p>
        </p:txBody>
      </p:sp>
      <p:graphicFrame>
        <p:nvGraphicFramePr>
          <p:cNvPr id="4" name="图示 3"/>
          <p:cNvGraphicFramePr/>
          <p:nvPr>
            <p:extLst>
              <p:ext uri="{D42A27DB-BD31-4B8C-83A1-F6EECF244321}">
                <p14:modId xmlns:p14="http://schemas.microsoft.com/office/powerpoint/2010/main" val="1141340221"/>
              </p:ext>
            </p:extLst>
          </p:nvPr>
        </p:nvGraphicFramePr>
        <p:xfrm>
          <a:off x="81611" y="1373000"/>
          <a:ext cx="12028777" cy="5314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6182"/>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6096000" y="749791"/>
            <a:ext cx="568325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Fonctions nominales de l’infinitif</a:t>
            </a:r>
          </a:p>
        </p:txBody>
      </p:sp>
      <p:sp>
        <p:nvSpPr>
          <p:cNvPr id="3" name="文本框 114"/>
          <p:cNvSpPr txBox="1"/>
          <p:nvPr/>
        </p:nvSpPr>
        <p:spPr>
          <a:xfrm>
            <a:off x="7213600" y="-1039"/>
            <a:ext cx="378690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en-US" altLang="zh-CN" sz="3600" b="1" dirty="0" err="1">
                <a:solidFill>
                  <a:srgbClr val="FFC000"/>
                </a:solidFill>
                <a:latin typeface="Times New Roman" panose="02020603050405020304" pitchFamily="18" charset="0"/>
                <a:cs typeface="Times New Roman" panose="02020603050405020304" pitchFamily="18" charset="0"/>
                <a:sym typeface="+mn-ea"/>
              </a:rPr>
              <a:t>S</a:t>
            </a:r>
            <a:r>
              <a:rPr lang="en-US" altLang="zh-CN" sz="3600" b="1" dirty="0" err="1" smtClean="0">
                <a:solidFill>
                  <a:srgbClr val="FFC000"/>
                </a:solidFill>
                <a:latin typeface="Times New Roman" panose="02020603050405020304" pitchFamily="18" charset="0"/>
                <a:cs typeface="Times New Roman" panose="02020603050405020304" pitchFamily="18" charset="0"/>
                <a:sym typeface="+mn-ea"/>
              </a:rPr>
              <a:t>oigner</a:t>
            </a:r>
            <a:r>
              <a:rPr lang="en-US" altLang="zh-CN" sz="3600" b="1" dirty="0" smtClean="0">
                <a:solidFill>
                  <a:srgbClr val="FFC000"/>
                </a:solidFill>
                <a:latin typeface="Times New Roman" panose="02020603050405020304" pitchFamily="18" charset="0"/>
                <a:cs typeface="Times New Roman" panose="02020603050405020304" pitchFamily="18" charset="0"/>
                <a:sym typeface="+mn-ea"/>
              </a:rPr>
              <a:t> </a:t>
            </a:r>
            <a:r>
              <a:rPr lang="en-US" altLang="zh-CN" sz="3600" b="1" dirty="0">
                <a:solidFill>
                  <a:srgbClr val="FFC000"/>
                </a:solidFill>
                <a:latin typeface="Times New Roman" panose="02020603050405020304" pitchFamily="18" charset="0"/>
                <a:cs typeface="Times New Roman" panose="02020603050405020304" pitchFamily="18" charset="0"/>
                <a:sym typeface="+mn-ea"/>
              </a:rPr>
              <a:t>sa langue</a:t>
            </a:r>
            <a:endParaRPr lang="fr-FR" altLang="zh-CN" sz="3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209849" y="1304015"/>
            <a:ext cx="11437206" cy="5262245"/>
          </a:xfrm>
          <a:prstGeom prst="rect">
            <a:avLst/>
          </a:prstGeom>
          <a:noFill/>
        </p:spPr>
        <p:txBody>
          <a:bodyPr wrap="square">
            <a:spAutoFit/>
          </a:bodyPr>
          <a:lstStyle/>
          <a:p>
            <a:pPr marL="514350" indent="-514350" algn="just">
              <a:lnSpc>
                <a:spcPct val="150000"/>
              </a:lnSpc>
              <a:buFont typeface="+mj-lt"/>
              <a:buAutoNum type="arabicPeriod"/>
            </a:pPr>
            <a:r>
              <a:rPr lang="fr-FR" sz="2800" b="1" u="sng" dirty="0" smtClean="0">
                <a:solidFill>
                  <a:srgbClr val="026FBE"/>
                </a:solidFill>
                <a:latin typeface="Times New Roman" panose="02020603050405020304" pitchFamily="18" charset="0"/>
                <a:cs typeface="Times New Roman" panose="02020603050405020304" pitchFamily="18" charset="0"/>
              </a:rPr>
              <a:t>Travailler</a:t>
            </a:r>
            <a:r>
              <a:rPr lang="fr-FR" sz="2800" dirty="0" smtClean="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rend les gens heureux.</a:t>
            </a:r>
          </a:p>
          <a:p>
            <a:pPr marL="514350" indent="-514350" algn="just">
              <a:lnSpc>
                <a:spcPct val="150000"/>
              </a:lnSpc>
              <a:buFont typeface="+mj-lt"/>
              <a:buAutoNum type="arabicPeriod"/>
            </a:pPr>
            <a:r>
              <a:rPr lang="fr-FR" sz="2800" b="1" u="sng" dirty="0" smtClean="0">
                <a:solidFill>
                  <a:srgbClr val="026FBE"/>
                </a:solidFill>
                <a:latin typeface="Times New Roman" panose="02020603050405020304" pitchFamily="18" charset="0"/>
                <a:cs typeface="Times New Roman" panose="02020603050405020304" pitchFamily="18" charset="0"/>
              </a:rPr>
              <a:t>Nettoyer </a:t>
            </a:r>
            <a:r>
              <a:rPr lang="fr-FR" sz="2800" b="1" u="sng" dirty="0">
                <a:solidFill>
                  <a:srgbClr val="026FBE"/>
                </a:solidFill>
                <a:latin typeface="Times New Roman" panose="02020603050405020304" pitchFamily="18" charset="0"/>
                <a:cs typeface="Times New Roman" panose="02020603050405020304" pitchFamily="18" charset="0"/>
              </a:rPr>
              <a:t>la piscine</a:t>
            </a:r>
            <a:r>
              <a:rPr lang="fr-FR" sz="2800" b="1" dirty="0">
                <a:solidFill>
                  <a:srgbClr val="026FBE"/>
                </a:solidFill>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demande du travail.</a:t>
            </a:r>
          </a:p>
          <a:p>
            <a:pPr marL="514350" indent="-514350" algn="just">
              <a:lnSpc>
                <a:spcPct val="150000"/>
              </a:lnSpc>
              <a:buFont typeface="+mj-lt"/>
              <a:buAutoNum type="arabicPeriod"/>
            </a:pPr>
            <a:r>
              <a:rPr lang="fr-FR" sz="2800" dirty="0" smtClean="0">
                <a:latin typeface="Times New Roman" panose="02020603050405020304" pitchFamily="18" charset="0"/>
                <a:cs typeface="Times New Roman" panose="02020603050405020304" pitchFamily="18" charset="0"/>
              </a:rPr>
              <a:t>Lire</a:t>
            </a:r>
            <a:r>
              <a:rPr lang="fr-FR" sz="2800" dirty="0">
                <a:latin typeface="Times New Roman" panose="02020603050405020304" pitchFamily="18" charset="0"/>
                <a:cs typeface="Times New Roman" panose="02020603050405020304" pitchFamily="18" charset="0"/>
              </a:rPr>
              <a:t>, c’est </a:t>
            </a:r>
            <a:r>
              <a:rPr lang="fr-FR" sz="2800" b="1" u="sng" dirty="0">
                <a:solidFill>
                  <a:srgbClr val="026FBE"/>
                </a:solidFill>
                <a:latin typeface="Times New Roman" panose="02020603050405020304" pitchFamily="18" charset="0"/>
                <a:cs typeface="Times New Roman" panose="02020603050405020304" pitchFamily="18" charset="0"/>
              </a:rPr>
              <a:t>comprendre</a:t>
            </a:r>
            <a:r>
              <a:rPr lang="fr-FR" sz="2800" dirty="0">
                <a:latin typeface="Times New Roman" panose="02020603050405020304" pitchFamily="18" charset="0"/>
                <a:cs typeface="Times New Roman" panose="02020603050405020304" pitchFamily="18" charset="0"/>
              </a:rPr>
              <a:t>.</a:t>
            </a:r>
          </a:p>
          <a:p>
            <a:pPr marL="514350" indent="-514350" algn="just">
              <a:lnSpc>
                <a:spcPct val="150000"/>
              </a:lnSpc>
              <a:buFont typeface="+mj-lt"/>
              <a:buAutoNum type="arabicPeriod"/>
            </a:pPr>
            <a:r>
              <a:rPr lang="fr-FR" sz="2800" dirty="0" smtClean="0">
                <a:latin typeface="Times New Roman" panose="02020603050405020304" pitchFamily="18" charset="0"/>
                <a:cs typeface="Times New Roman" panose="02020603050405020304" pitchFamily="18" charset="0"/>
              </a:rPr>
              <a:t>L’étape </a:t>
            </a:r>
            <a:r>
              <a:rPr lang="fr-FR" sz="2800" dirty="0">
                <a:latin typeface="Times New Roman" panose="02020603050405020304" pitchFamily="18" charset="0"/>
                <a:cs typeface="Times New Roman" panose="02020603050405020304" pitchFamily="18" charset="0"/>
              </a:rPr>
              <a:t>suivante est </a:t>
            </a:r>
            <a:r>
              <a:rPr lang="fr-FR" sz="2800" b="1" dirty="0">
                <a:solidFill>
                  <a:srgbClr val="FF0000"/>
                </a:solidFill>
                <a:latin typeface="Times New Roman" panose="02020603050405020304" pitchFamily="18" charset="0"/>
                <a:cs typeface="Times New Roman" panose="02020603050405020304" pitchFamily="18" charset="0"/>
              </a:rPr>
              <a:t>de</a:t>
            </a:r>
            <a:r>
              <a:rPr lang="fr-FR" sz="2800" dirty="0">
                <a:latin typeface="Times New Roman" panose="02020603050405020304" pitchFamily="18" charset="0"/>
                <a:cs typeface="Times New Roman" panose="02020603050405020304" pitchFamily="18" charset="0"/>
              </a:rPr>
              <a:t> </a:t>
            </a:r>
            <a:r>
              <a:rPr lang="fr-FR" sz="2800" b="1" u="sng" dirty="0">
                <a:solidFill>
                  <a:srgbClr val="026FBE"/>
                </a:solidFill>
                <a:latin typeface="Times New Roman" panose="02020603050405020304" pitchFamily="18" charset="0"/>
                <a:cs typeface="Times New Roman" panose="02020603050405020304" pitchFamily="18" charset="0"/>
              </a:rPr>
              <a:t>veiller à ce que les lacunes importantes soient corrigées</a:t>
            </a:r>
            <a:r>
              <a:rPr lang="fr-FR" sz="2800" dirty="0">
                <a:latin typeface="Times New Roman" panose="02020603050405020304" pitchFamily="18" charset="0"/>
                <a:cs typeface="Times New Roman" panose="02020603050405020304" pitchFamily="18" charset="0"/>
              </a:rPr>
              <a:t>.</a:t>
            </a:r>
          </a:p>
          <a:p>
            <a:pPr marL="514350" indent="-514350" algn="just">
              <a:lnSpc>
                <a:spcPct val="150000"/>
              </a:lnSpc>
              <a:buFont typeface="+mj-lt"/>
              <a:buAutoNum type="arabicPeriod"/>
            </a:pPr>
            <a:r>
              <a:rPr lang="fr-FR" sz="2800" dirty="0" smtClean="0">
                <a:latin typeface="Times New Roman" panose="02020603050405020304" pitchFamily="18" charset="0"/>
                <a:cs typeface="Times New Roman" panose="02020603050405020304" pitchFamily="18" charset="0"/>
              </a:rPr>
              <a:t>Il </a:t>
            </a:r>
            <a:r>
              <a:rPr lang="fr-FR" sz="2800" dirty="0">
                <a:latin typeface="Times New Roman" panose="02020603050405020304" pitchFamily="18" charset="0"/>
                <a:cs typeface="Times New Roman" panose="02020603050405020304" pitchFamily="18" charset="0"/>
              </a:rPr>
              <a:t>n’a qu’un seul objectif : </a:t>
            </a:r>
            <a:r>
              <a:rPr lang="fr-FR" sz="2800" b="1" u="sng" dirty="0">
                <a:solidFill>
                  <a:srgbClr val="026FBE"/>
                </a:solidFill>
                <a:latin typeface="Times New Roman" panose="02020603050405020304" pitchFamily="18" charset="0"/>
                <a:cs typeface="Times New Roman" panose="02020603050405020304" pitchFamily="18" charset="0"/>
              </a:rPr>
              <a:t>gagner un titre olympique</a:t>
            </a:r>
            <a:r>
              <a:rPr lang="fr-FR" sz="2800" dirty="0">
                <a:latin typeface="Times New Roman" panose="02020603050405020304" pitchFamily="18" charset="0"/>
                <a:cs typeface="Times New Roman" panose="02020603050405020304" pitchFamily="18" charset="0"/>
              </a:rPr>
              <a:t>.</a:t>
            </a:r>
          </a:p>
          <a:p>
            <a:pPr marL="514350" indent="-514350" algn="just">
              <a:lnSpc>
                <a:spcPct val="150000"/>
              </a:lnSpc>
              <a:buFont typeface="+mj-lt"/>
              <a:buAutoNum type="arabicPeriod"/>
            </a:pPr>
            <a:r>
              <a:rPr lang="fr-FR" sz="2800" dirty="0" smtClean="0">
                <a:latin typeface="Times New Roman" panose="02020603050405020304" pitchFamily="18" charset="0"/>
                <a:cs typeface="Times New Roman" panose="02020603050405020304" pitchFamily="18" charset="0"/>
              </a:rPr>
              <a:t>Il </a:t>
            </a:r>
            <a:r>
              <a:rPr lang="fr-FR" sz="2800" dirty="0">
                <a:latin typeface="Times New Roman" panose="02020603050405020304" pitchFamily="18" charset="0"/>
                <a:cs typeface="Times New Roman" panose="02020603050405020304" pitchFamily="18" charset="0"/>
              </a:rPr>
              <a:t>y a deux défis majeurs à relever : </a:t>
            </a:r>
            <a:r>
              <a:rPr lang="fr-FR" sz="2800" b="1" u="sng" dirty="0">
                <a:solidFill>
                  <a:srgbClr val="026FBE"/>
                </a:solidFill>
                <a:latin typeface="Times New Roman" panose="02020603050405020304" pitchFamily="18" charset="0"/>
                <a:cs typeface="Times New Roman" panose="02020603050405020304" pitchFamily="18" charset="0"/>
              </a:rPr>
              <a:t>protéger leur identité culturelle et préserver le rapport qu’ils entretiennent avec leur territoire</a:t>
            </a:r>
            <a:r>
              <a:rPr lang="fr-FR" sz="2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6182"/>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6591878" y="833470"/>
            <a:ext cx="568325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Corrigé : </a:t>
            </a:r>
            <a:r>
              <a:rPr lang="fr-CA" altLang="zh-CN" sz="28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2 – 3 – 5 – 1 – 4	</a:t>
            </a:r>
            <a:endParaRPr lang="fr-FR" altLang="zh-CN" sz="28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endParaRPr>
          </a:p>
        </p:txBody>
      </p:sp>
      <p:sp>
        <p:nvSpPr>
          <p:cNvPr id="3" name="文本框 114"/>
          <p:cNvSpPr txBox="1"/>
          <p:nvPr/>
        </p:nvSpPr>
        <p:spPr>
          <a:xfrm>
            <a:off x="7213600" y="-1039"/>
            <a:ext cx="378690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nSpc>
                <a:spcPct val="150000"/>
              </a:lnSpc>
            </a:pPr>
            <a:r>
              <a:rPr lang="en-US" altLang="zh-CN" sz="3600" b="1" dirty="0">
                <a:solidFill>
                  <a:srgbClr val="FFC000"/>
                </a:solidFill>
                <a:latin typeface="Times New Roman" panose="02020603050405020304" pitchFamily="18" charset="0"/>
                <a:cs typeface="Times New Roman" panose="02020603050405020304" pitchFamily="18" charset="0"/>
                <a:sym typeface="+mn-ea"/>
              </a:rPr>
              <a:t>Discours</a:t>
            </a:r>
            <a:endParaRPr lang="fr-FR" altLang="zh-CN" sz="3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137252" y="1502309"/>
            <a:ext cx="11749948" cy="5170646"/>
          </a:xfrm>
          <a:prstGeom prst="rect">
            <a:avLst/>
          </a:prstGeom>
          <a:noFill/>
        </p:spPr>
        <p:txBody>
          <a:bodyPr wrap="square">
            <a:spAutoFit/>
          </a:bodyPr>
          <a:lstStyle/>
          <a:p>
            <a:pPr marL="457200" indent="-457200" algn="just">
              <a:lnSpc>
                <a:spcPct val="125000"/>
              </a:lnSpc>
              <a:buFont typeface="+mj-lt"/>
              <a:buAutoNum type="arabicPeriod"/>
            </a:pPr>
            <a:r>
              <a:rPr lang="fr-FR" sz="2400" dirty="0">
                <a:latin typeface="Times New Roman" panose="02020603050405020304" pitchFamily="18" charset="0"/>
                <a:cs typeface="Times New Roman" panose="02020603050405020304" pitchFamily="18" charset="0"/>
              </a:rPr>
              <a:t>Au contraire, elle réserve plutôt ses chances de réussite à ceux qui savent innover et osent agir.</a:t>
            </a:r>
          </a:p>
          <a:p>
            <a:pPr marL="457200" indent="-457200" algn="just">
              <a:lnSpc>
                <a:spcPct val="125000"/>
              </a:lnSpc>
              <a:buFont typeface="+mj-lt"/>
              <a:buAutoNum type="arabicPeriod"/>
            </a:pPr>
            <a:r>
              <a:rPr lang="fr-FR" sz="2400" dirty="0">
                <a:latin typeface="Times New Roman" panose="02020603050405020304" pitchFamily="18" charset="0"/>
                <a:cs typeface="Times New Roman" panose="02020603050405020304" pitchFamily="18" charset="0"/>
              </a:rPr>
              <a:t>La jeunesse doit oser innover et créer.</a:t>
            </a:r>
          </a:p>
          <a:p>
            <a:pPr marL="457200" indent="-457200" algn="just">
              <a:lnSpc>
                <a:spcPct val="125000"/>
              </a:lnSpc>
              <a:buFont typeface="+mj-lt"/>
              <a:buAutoNum type="arabicPeriod"/>
            </a:pPr>
            <a:r>
              <a:rPr lang="fr-FR" sz="2400" dirty="0">
                <a:latin typeface="Times New Roman" panose="02020603050405020304" pitchFamily="18" charset="0"/>
                <a:cs typeface="Times New Roman" panose="02020603050405020304" pitchFamily="18" charset="0"/>
              </a:rPr>
              <a:t>L’innovation est non seulement la clé de voûte du progrès pour une nation et une source inépuisable de prospérité pour un pays, mais aussi le tempérament le plus vigoureux de la nation chinoise qui recherche l’apparition de nouveautés quotidiennement.</a:t>
            </a:r>
          </a:p>
          <a:p>
            <a:pPr marL="457200" indent="-457200" algn="just">
              <a:lnSpc>
                <a:spcPct val="125000"/>
              </a:lnSpc>
              <a:buFont typeface="+mj-lt"/>
              <a:buAutoNum type="arabicPeriod"/>
            </a:pPr>
            <a:r>
              <a:rPr lang="fr-FR" sz="2400" dirty="0">
                <a:latin typeface="Times New Roman" panose="02020603050405020304" pitchFamily="18" charset="0"/>
                <a:cs typeface="Times New Roman" panose="02020603050405020304" pitchFamily="18" charset="0"/>
              </a:rPr>
              <a:t>La jeunesse est l’une des communautés les plus dynamiques et les plus créatives de notre société et doit ainsi prendre la tête de l’innovation.</a:t>
            </a:r>
          </a:p>
          <a:p>
            <a:pPr marL="457200" indent="-457200" algn="just">
              <a:lnSpc>
                <a:spcPct val="125000"/>
              </a:lnSpc>
              <a:buFont typeface="+mj-lt"/>
              <a:buAutoNum type="arabicPeriod"/>
            </a:pPr>
            <a:r>
              <a:rPr lang="fr-FR" sz="2400" dirty="0">
                <a:latin typeface="Times New Roman" panose="02020603050405020304" pitchFamily="18" charset="0"/>
                <a:cs typeface="Times New Roman" panose="02020603050405020304" pitchFamily="18" charset="0"/>
              </a:rPr>
              <a:t>On dit bien que « la vie est un renouveau constant » :</a:t>
            </a:r>
            <a:r>
              <a:rPr lang="fr-CA" altLang="fr-FR" sz="2400"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elle ne jette jamais son dévolu sur ceux, qui, satisfaits du présent, se confinent dans la routine ; elle n’attend pas non plus ceux, qui, avec un contentement satisfait, récoltent sans s’être donné aucune peine.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6182"/>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5963805" y="-1039"/>
            <a:ext cx="5569711"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nSpc>
                <a:spcPct val="150000"/>
              </a:lnSpc>
            </a:pPr>
            <a:r>
              <a:rPr lang="en-US" altLang="zh-CN" sz="3600" b="1" dirty="0" err="1" smtClean="0">
                <a:solidFill>
                  <a:srgbClr val="FFC000"/>
                </a:solidFill>
                <a:latin typeface="Times New Roman" panose="02020603050405020304" pitchFamily="18" charset="0"/>
                <a:cs typeface="Times New Roman" panose="02020603050405020304" pitchFamily="18" charset="0"/>
                <a:sym typeface="+mn-ea"/>
              </a:rPr>
              <a:t>Rhétorique</a:t>
            </a:r>
            <a:r>
              <a:rPr lang="en-US" altLang="zh-CN" sz="3600" b="1" dirty="0" smtClean="0">
                <a:solidFill>
                  <a:srgbClr val="FFC000"/>
                </a:solidFill>
                <a:latin typeface="Times New Roman" panose="02020603050405020304" pitchFamily="18" charset="0"/>
                <a:cs typeface="Times New Roman" panose="02020603050405020304" pitchFamily="18" charset="0"/>
                <a:sym typeface="+mn-ea"/>
              </a:rPr>
              <a:t> : </a:t>
            </a:r>
            <a:r>
              <a:rPr lang="en-US" altLang="zh-CN" sz="3600" b="1" dirty="0" err="1" smtClean="0">
                <a:solidFill>
                  <a:srgbClr val="FFC000"/>
                </a:solidFill>
                <a:latin typeface="Times New Roman" panose="02020603050405020304" pitchFamily="18" charset="0"/>
                <a:cs typeface="Times New Roman" panose="02020603050405020304" pitchFamily="18" charset="0"/>
                <a:sym typeface="+mn-ea"/>
              </a:rPr>
              <a:t>l’inversion</a:t>
            </a:r>
            <a:endParaRPr lang="fr-FR" altLang="zh-CN" sz="3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324209" y="1189549"/>
            <a:ext cx="11404380" cy="1322285"/>
          </a:xfrm>
          <a:prstGeom prst="rect">
            <a:avLst/>
          </a:prstGeom>
          <a:noFill/>
        </p:spPr>
        <p:txBody>
          <a:bodyPr wrap="square">
            <a:spAutoFit/>
          </a:bodyPr>
          <a:lstStyle/>
          <a:p>
            <a:pPr algn="just">
              <a:lnSpc>
                <a:spcPct val="125000"/>
              </a:lnSpc>
            </a:pPr>
            <a:r>
              <a:rPr lang="fr-FR" sz="2200" dirty="0">
                <a:latin typeface="Times New Roman" panose="02020603050405020304" pitchFamily="18" charset="0"/>
                <a:cs typeface="Times New Roman" panose="02020603050405020304" pitchFamily="18" charset="0"/>
              </a:rPr>
              <a:t>Aujourd’hui, </a:t>
            </a:r>
            <a:r>
              <a:rPr lang="fr-FR" sz="2200" b="1" u="sng" dirty="0">
                <a:latin typeface="Times New Roman" panose="02020603050405020304" pitchFamily="18" charset="0"/>
                <a:cs typeface="Times New Roman" panose="02020603050405020304" pitchFamily="18" charset="0"/>
              </a:rPr>
              <a:t>plus proches que jamais de l’objectif</a:t>
            </a:r>
            <a:r>
              <a:rPr lang="fr-FR" sz="2200" dirty="0">
                <a:latin typeface="Times New Roman" panose="02020603050405020304" pitchFamily="18" charset="0"/>
                <a:cs typeface="Times New Roman" panose="02020603050405020304" pitchFamily="18" charset="0"/>
              </a:rPr>
              <a:t> du grand renouveau national, et </a:t>
            </a:r>
            <a:r>
              <a:rPr lang="fr-FR" sz="2200" b="1" u="sng" dirty="0">
                <a:latin typeface="Times New Roman" panose="02020603050405020304" pitchFamily="18" charset="0"/>
                <a:cs typeface="Times New Roman" panose="02020603050405020304" pitchFamily="18" charset="0"/>
              </a:rPr>
              <a:t>plus que jamais confiants et capables</a:t>
            </a:r>
            <a:r>
              <a:rPr lang="fr-FR" sz="2200" dirty="0">
                <a:latin typeface="Times New Roman" panose="02020603050405020304" pitchFamily="18" charset="0"/>
                <a:cs typeface="Times New Roman" panose="02020603050405020304" pitchFamily="18" charset="0"/>
              </a:rPr>
              <a:t> de l’atteindre, nous devons être prêts à y consacrer des efforts plus âpres et ardus.</a:t>
            </a:r>
          </a:p>
        </p:txBody>
      </p:sp>
      <p:sp>
        <p:nvSpPr>
          <p:cNvPr id="5" name="文本框 4"/>
          <p:cNvSpPr txBox="1"/>
          <p:nvPr/>
        </p:nvSpPr>
        <p:spPr>
          <a:xfrm>
            <a:off x="324209" y="2528224"/>
            <a:ext cx="11511233"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b="1" dirty="0">
                <a:solidFill>
                  <a:srgbClr val="FF0000"/>
                </a:solidFill>
                <a:latin typeface="Times New Roman" panose="02020603050405020304" pitchFamily="18" charset="0"/>
                <a:cs typeface="Times New Roman" panose="02020603050405020304" pitchFamily="18" charset="0"/>
              </a:rPr>
              <a:t>Une inversion </a:t>
            </a:r>
            <a:r>
              <a:rPr lang="fr-FR" sz="2400" b="1" dirty="0">
                <a:latin typeface="Times New Roman" panose="02020603050405020304" pitchFamily="18" charset="0"/>
                <a:cs typeface="Times New Roman" panose="02020603050405020304" pitchFamily="18" charset="0"/>
              </a:rPr>
              <a:t>est un renversement des termes d’un énoncé, d’une phrase, d’un groupe de mots.</a:t>
            </a:r>
          </a:p>
        </p:txBody>
      </p:sp>
      <p:graphicFrame>
        <p:nvGraphicFramePr>
          <p:cNvPr id="12" name="图示 11"/>
          <p:cNvGraphicFramePr/>
          <p:nvPr/>
        </p:nvGraphicFramePr>
        <p:xfrm>
          <a:off x="228181" y="3498780"/>
          <a:ext cx="12028777" cy="3376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54914"/>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5900468" y="-1039"/>
            <a:ext cx="5718736"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nSpc>
                <a:spcPct val="150000"/>
              </a:lnSpc>
            </a:pPr>
            <a:r>
              <a:rPr lang="en-US" altLang="zh-CN" sz="3600" b="1" dirty="0" err="1" smtClean="0">
                <a:solidFill>
                  <a:srgbClr val="FFC000"/>
                </a:solidFill>
                <a:latin typeface="Times New Roman" panose="02020603050405020304" pitchFamily="18" charset="0"/>
                <a:cs typeface="Times New Roman" panose="02020603050405020304" pitchFamily="18" charset="0"/>
                <a:sym typeface="+mn-ea"/>
              </a:rPr>
              <a:t>Rhétorique</a:t>
            </a:r>
            <a:r>
              <a:rPr lang="en-US" altLang="zh-CN" sz="3600" b="1" dirty="0" smtClean="0">
                <a:solidFill>
                  <a:srgbClr val="FFC000"/>
                </a:solidFill>
                <a:latin typeface="Times New Roman" panose="02020603050405020304" pitchFamily="18" charset="0"/>
                <a:cs typeface="Times New Roman" panose="02020603050405020304" pitchFamily="18" charset="0"/>
                <a:sym typeface="+mn-ea"/>
              </a:rPr>
              <a:t> : </a:t>
            </a:r>
            <a:r>
              <a:rPr lang="en-US" altLang="zh-CN" sz="3600" b="1" dirty="0" err="1">
                <a:solidFill>
                  <a:srgbClr val="FFC000"/>
                </a:solidFill>
                <a:latin typeface="Times New Roman" panose="02020603050405020304" pitchFamily="18" charset="0"/>
                <a:cs typeface="Times New Roman" panose="02020603050405020304" pitchFamily="18" charset="0"/>
                <a:sym typeface="+mn-ea"/>
              </a:rPr>
              <a:t>l’inversion</a:t>
            </a:r>
            <a:endParaRPr lang="fr-FR" altLang="zh-CN" sz="3600" b="1" dirty="0">
              <a:solidFill>
                <a:srgbClr val="FFC000"/>
              </a:solidFill>
              <a:latin typeface="Times New Roman" panose="02020603050405020304" pitchFamily="18" charset="0"/>
              <a:cs typeface="Times New Roman" panose="02020603050405020304" pitchFamily="18" charset="0"/>
              <a:sym typeface="+mn-ea"/>
            </a:endParaRPr>
          </a:p>
          <a:p>
            <a:pPr>
              <a:lnSpc>
                <a:spcPct val="150000"/>
              </a:lnSpc>
            </a:pPr>
            <a:endParaRPr lang="fr-FR" altLang="zh-CN" sz="3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284884" y="1233657"/>
            <a:ext cx="11622232"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2400" b="1" dirty="0">
                <a:solidFill>
                  <a:schemeClr val="tx1"/>
                </a:solidFill>
                <a:latin typeface="Times New Roman" panose="02020603050405020304" pitchFamily="18" charset="0"/>
                <a:cs typeface="Times New Roman" panose="02020603050405020304" pitchFamily="18" charset="0"/>
              </a:rPr>
              <a:t>Lisez les phrases suivantes et essayez de remettre les mots dans l’ordre habituel pour</a:t>
            </a:r>
          </a:p>
          <a:p>
            <a:r>
              <a:rPr lang="fr-FR" sz="2400" b="1" dirty="0">
                <a:solidFill>
                  <a:schemeClr val="tx1"/>
                </a:solidFill>
                <a:latin typeface="Times New Roman" panose="02020603050405020304" pitchFamily="18" charset="0"/>
                <a:cs typeface="Times New Roman" panose="02020603050405020304" pitchFamily="18" charset="0"/>
              </a:rPr>
              <a:t>mieux appréhender l’effet du procédé.</a:t>
            </a:r>
          </a:p>
        </p:txBody>
      </p:sp>
      <p:sp>
        <p:nvSpPr>
          <p:cNvPr id="8" name="文本框 7"/>
          <p:cNvSpPr txBox="1"/>
          <p:nvPr/>
        </p:nvSpPr>
        <p:spPr>
          <a:xfrm>
            <a:off x="194758" y="1907034"/>
            <a:ext cx="11424446" cy="4426661"/>
          </a:xfrm>
          <a:prstGeom prst="rect">
            <a:avLst/>
          </a:prstGeom>
          <a:noFill/>
        </p:spPr>
        <p:txBody>
          <a:bodyPr wrap="square">
            <a:spAutoFit/>
          </a:bodyPr>
          <a:lstStyle/>
          <a:p>
            <a:pPr marL="342900" indent="-342900">
              <a:lnSpc>
                <a:spcPct val="185000"/>
              </a:lnSpc>
              <a:buFont typeface="+mj-lt"/>
              <a:buAutoNum type="arabicPeriod"/>
            </a:pPr>
            <a:r>
              <a:rPr lang="fr-FR" altLang="zh-CN" sz="26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De battre mon cœur s’est arrêté. </a:t>
            </a:r>
            <a:endParaRPr lang="fr-FR" altLang="zh-CN" sz="2600" dirty="0">
              <a:latin typeface="Times New Roman" panose="02020603050405020304" pitchFamily="18" charset="0"/>
              <a:cs typeface="Times New Roman" panose="02020603050405020304" pitchFamily="18" charset="0"/>
            </a:endParaRPr>
          </a:p>
          <a:p>
            <a:pPr marL="342900" indent="-342900">
              <a:lnSpc>
                <a:spcPct val="185000"/>
              </a:lnSpc>
              <a:buFont typeface="+mj-lt"/>
              <a:buAutoNum type="arabicPeriod"/>
            </a:pPr>
            <a:r>
              <a:rPr lang="fr-FR" altLang="zh-CN" sz="26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Le côté obscur de la Force, redouter tu dois. </a:t>
            </a:r>
            <a:endParaRPr lang="fr-FR" altLang="zh-CN" sz="2600" dirty="0">
              <a:latin typeface="Times New Roman" panose="02020603050405020304" pitchFamily="18" charset="0"/>
              <a:cs typeface="Times New Roman" panose="02020603050405020304" pitchFamily="18" charset="0"/>
            </a:endParaRPr>
          </a:p>
          <a:p>
            <a:pPr marL="342900" indent="-342900">
              <a:lnSpc>
                <a:spcPct val="185000"/>
              </a:lnSpc>
              <a:buFont typeface="+mj-lt"/>
              <a:buAutoNum type="arabicPeriod"/>
            </a:pPr>
            <a:r>
              <a:rPr lang="fr-FR" altLang="zh-CN" sz="26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 la claire fontaine je me suis baigné. </a:t>
            </a:r>
            <a:endParaRPr lang="fr-FR" altLang="zh-CN" sz="2600" dirty="0">
              <a:latin typeface="Times New Roman" panose="02020603050405020304" pitchFamily="18" charset="0"/>
              <a:cs typeface="Times New Roman" panose="02020603050405020304" pitchFamily="18" charset="0"/>
            </a:endParaRPr>
          </a:p>
          <a:p>
            <a:pPr marL="342900" indent="-342900">
              <a:lnSpc>
                <a:spcPct val="185000"/>
              </a:lnSpc>
              <a:buFont typeface="+mj-lt"/>
              <a:buAutoNum type="arabicPeriod"/>
            </a:pPr>
            <a:r>
              <a:rPr lang="fr-FR" altLang="zh-CN" sz="26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J’aime de vos longs yeux la lumière verdâtre. (Charles Baudelaire) </a:t>
            </a:r>
            <a:endParaRPr lang="fr-FR" altLang="zh-CN" sz="2600" dirty="0">
              <a:latin typeface="Times New Roman" panose="02020603050405020304" pitchFamily="18" charset="0"/>
              <a:cs typeface="Times New Roman" panose="02020603050405020304" pitchFamily="18" charset="0"/>
            </a:endParaRPr>
          </a:p>
          <a:p>
            <a:pPr marL="342900" indent="-342900">
              <a:lnSpc>
                <a:spcPct val="185000"/>
              </a:lnSpc>
              <a:buFont typeface="+mj-lt"/>
              <a:buAutoNum type="arabicPeriod"/>
            </a:pPr>
            <a:r>
              <a:rPr lang="fr-FR" altLang="zh-CN" sz="26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Merveilleuse était alors la foret dans son étincellement d’argent. (Julien Gracq) </a:t>
            </a:r>
            <a:endParaRPr lang="fr-FR" altLang="zh-CN" sz="2600" dirty="0">
              <a:latin typeface="Times New Roman" panose="02020603050405020304" pitchFamily="18" charset="0"/>
              <a:cs typeface="Times New Roman" panose="02020603050405020304" pitchFamily="18" charset="0"/>
            </a:endParaRPr>
          </a:p>
          <a:p>
            <a:pPr marL="342900" indent="-342900">
              <a:lnSpc>
                <a:spcPct val="185000"/>
              </a:lnSpc>
              <a:buFont typeface="+mj-lt"/>
              <a:buAutoNum type="arabicPeriod"/>
            </a:pPr>
            <a:r>
              <a:rPr lang="fr-FR" altLang="zh-CN" sz="26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D’amour mourir me font, belle Marquise, vos beaux yeux. (Molière) </a:t>
            </a:r>
            <a:endParaRPr lang="fr-FR" sz="26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849747" y="2539835"/>
            <a:ext cx="6096000" cy="461665"/>
          </a:xfrm>
          <a:prstGeom prst="rect">
            <a:avLst/>
          </a:prstGeom>
          <a:noFill/>
        </p:spPr>
        <p:txBody>
          <a:bodyPr wrap="square">
            <a:spAutoFit/>
          </a:bodyPr>
          <a:lstStyle/>
          <a:p>
            <a:pPr marL="342900" indent="-342900">
              <a:buFont typeface="+mj-lt"/>
              <a:buAutoNum type="arabicPeriod"/>
            </a:pPr>
            <a:r>
              <a:rPr lang="fr-FR" sz="2400" b="1" dirty="0">
                <a:solidFill>
                  <a:srgbClr val="026FBE"/>
                </a:solidFill>
                <a:latin typeface="Times New Roman" panose="02020603050405020304" pitchFamily="18" charset="0"/>
                <a:cs typeface="Times New Roman" panose="02020603050405020304" pitchFamily="18" charset="0"/>
              </a:rPr>
              <a:t>Mon cœur s’est arrêté de battre.</a:t>
            </a:r>
          </a:p>
        </p:txBody>
      </p:sp>
      <p:sp>
        <p:nvSpPr>
          <p:cNvPr id="13" name="文本框 12"/>
          <p:cNvSpPr txBox="1"/>
          <p:nvPr/>
        </p:nvSpPr>
        <p:spPr>
          <a:xfrm>
            <a:off x="849747" y="3285159"/>
            <a:ext cx="8231043" cy="461665"/>
          </a:xfrm>
          <a:prstGeom prst="rect">
            <a:avLst/>
          </a:prstGeom>
          <a:noFill/>
        </p:spPr>
        <p:txBody>
          <a:bodyPr wrap="square">
            <a:spAutoFit/>
          </a:bodyPr>
          <a:lstStyle/>
          <a:p>
            <a:pPr marL="457200" indent="-457200">
              <a:buFont typeface="+mj-lt"/>
              <a:buAutoNum type="arabicPeriod" startAt="2"/>
            </a:pPr>
            <a:r>
              <a:rPr lang="fr-FR" sz="2400" b="1" dirty="0">
                <a:solidFill>
                  <a:srgbClr val="026FBE"/>
                </a:solidFill>
                <a:latin typeface="Times New Roman" panose="02020603050405020304" pitchFamily="18" charset="0"/>
                <a:cs typeface="Times New Roman" panose="02020603050405020304" pitchFamily="18" charset="0"/>
              </a:rPr>
              <a:t>Tu dois redouter le côté obscur de la Force.</a:t>
            </a:r>
          </a:p>
        </p:txBody>
      </p:sp>
      <p:sp>
        <p:nvSpPr>
          <p:cNvPr id="14" name="文本框 13"/>
          <p:cNvSpPr txBox="1"/>
          <p:nvPr/>
        </p:nvSpPr>
        <p:spPr>
          <a:xfrm>
            <a:off x="849747" y="3994925"/>
            <a:ext cx="6096000" cy="461665"/>
          </a:xfrm>
          <a:prstGeom prst="rect">
            <a:avLst/>
          </a:prstGeom>
          <a:noFill/>
        </p:spPr>
        <p:txBody>
          <a:bodyPr wrap="square">
            <a:spAutoFit/>
          </a:bodyPr>
          <a:lstStyle/>
          <a:p>
            <a:pPr marL="457200" indent="-457200">
              <a:buFont typeface="+mj-lt"/>
              <a:buAutoNum type="arabicPeriod" startAt="3"/>
            </a:pPr>
            <a:r>
              <a:rPr lang="fr-FR" sz="2400" b="1" dirty="0">
                <a:solidFill>
                  <a:srgbClr val="026FBE"/>
                </a:solidFill>
                <a:latin typeface="Times New Roman" panose="02020603050405020304" pitchFamily="18" charset="0"/>
                <a:cs typeface="Times New Roman" panose="02020603050405020304" pitchFamily="18" charset="0"/>
              </a:rPr>
              <a:t>Je me suis baigné à la claire fontaine.</a:t>
            </a:r>
          </a:p>
        </p:txBody>
      </p:sp>
      <p:sp>
        <p:nvSpPr>
          <p:cNvPr id="15" name="文本框 14"/>
          <p:cNvSpPr txBox="1"/>
          <p:nvPr/>
        </p:nvSpPr>
        <p:spPr>
          <a:xfrm>
            <a:off x="782829" y="4740249"/>
            <a:ext cx="10248303" cy="461665"/>
          </a:xfrm>
          <a:prstGeom prst="rect">
            <a:avLst/>
          </a:prstGeom>
          <a:noFill/>
        </p:spPr>
        <p:txBody>
          <a:bodyPr wrap="square">
            <a:spAutoFit/>
          </a:bodyPr>
          <a:lstStyle/>
          <a:p>
            <a:pPr marL="457200" indent="-457200">
              <a:buFont typeface="+mj-lt"/>
              <a:buAutoNum type="arabicPeriod" startAt="4"/>
            </a:pPr>
            <a:r>
              <a:rPr lang="fr-FR" sz="2400" b="1" dirty="0">
                <a:solidFill>
                  <a:srgbClr val="026FBE"/>
                </a:solidFill>
                <a:latin typeface="Times New Roman" panose="02020603050405020304" pitchFamily="18" charset="0"/>
                <a:cs typeface="Times New Roman" panose="02020603050405020304" pitchFamily="18" charset="0"/>
              </a:rPr>
              <a:t>J’aime la lumière verdâtre de vos longs yeux.</a:t>
            </a:r>
          </a:p>
        </p:txBody>
      </p:sp>
      <p:sp>
        <p:nvSpPr>
          <p:cNvPr id="16" name="文本框 15"/>
          <p:cNvSpPr txBox="1"/>
          <p:nvPr/>
        </p:nvSpPr>
        <p:spPr>
          <a:xfrm>
            <a:off x="782829" y="5447376"/>
            <a:ext cx="10248303" cy="461665"/>
          </a:xfrm>
          <a:prstGeom prst="rect">
            <a:avLst/>
          </a:prstGeom>
          <a:noFill/>
        </p:spPr>
        <p:txBody>
          <a:bodyPr wrap="square">
            <a:spAutoFit/>
          </a:bodyPr>
          <a:lstStyle/>
          <a:p>
            <a:pPr marL="457200" indent="-457200">
              <a:buFont typeface="+mj-lt"/>
              <a:buAutoNum type="arabicPeriod" startAt="5"/>
            </a:pPr>
            <a:r>
              <a:rPr lang="fr-FR" sz="2400" b="1" dirty="0">
                <a:solidFill>
                  <a:srgbClr val="026FBE"/>
                </a:solidFill>
                <a:latin typeface="Times New Roman" panose="02020603050405020304" pitchFamily="18" charset="0"/>
                <a:cs typeface="Times New Roman" panose="02020603050405020304" pitchFamily="18" charset="0"/>
              </a:rPr>
              <a:t>La forêt était alors merveilleuse dans son étincellement d’argent.</a:t>
            </a:r>
          </a:p>
        </p:txBody>
      </p:sp>
      <p:sp>
        <p:nvSpPr>
          <p:cNvPr id="17" name="文本框 16"/>
          <p:cNvSpPr txBox="1"/>
          <p:nvPr/>
        </p:nvSpPr>
        <p:spPr>
          <a:xfrm>
            <a:off x="782829" y="6225594"/>
            <a:ext cx="10248303" cy="461665"/>
          </a:xfrm>
          <a:prstGeom prst="rect">
            <a:avLst/>
          </a:prstGeom>
          <a:noFill/>
        </p:spPr>
        <p:txBody>
          <a:bodyPr wrap="square">
            <a:spAutoFit/>
          </a:bodyPr>
          <a:lstStyle/>
          <a:p>
            <a:pPr marL="457200" indent="-457200">
              <a:buFont typeface="+mj-lt"/>
              <a:buAutoNum type="arabicPeriod" startAt="6"/>
            </a:pPr>
            <a:r>
              <a:rPr lang="fr-FR" sz="2400" b="1" dirty="0">
                <a:solidFill>
                  <a:srgbClr val="026FBE"/>
                </a:solidFill>
                <a:latin typeface="Times New Roman" panose="02020603050405020304" pitchFamily="18" charset="0"/>
                <a:cs typeface="Times New Roman" panose="02020603050405020304" pitchFamily="18" charset="0"/>
              </a:rPr>
              <a:t>Belle Marquise, vos beaux yeux me font mourir d’amour.</a:t>
            </a:r>
          </a:p>
        </p:txBody>
      </p:sp>
      <p:sp>
        <p:nvSpPr>
          <p:cNvPr id="18" name="文本框 114"/>
          <p:cNvSpPr txBox="1"/>
          <p:nvPr/>
        </p:nvSpPr>
        <p:spPr>
          <a:xfrm>
            <a:off x="8485333" y="628594"/>
            <a:ext cx="1397577"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Corrigé</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13659"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Perspective internationale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244763" y="1076404"/>
            <a:ext cx="11702473"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Lisez le texte et résumez les grandes réalisations chinoises au cours de cent années de développement de la République populaire de Chine sous la direction du PCC ?</a:t>
            </a:r>
          </a:p>
          <a:p>
            <a:pPr algn="just" eaLnBrk="1" hangingPunct="1">
              <a:lnSpc>
                <a:spcPct val="150000"/>
              </a:lnSpc>
            </a:pPr>
            <a:endParaRPr lang="fr-FR" altLang="zh-CN" sz="2600" b="1" dirty="0">
              <a:solidFill>
                <a:srgbClr val="FFC000"/>
              </a:solidFill>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a:blip r:embed="rId4"/>
          <a:stretch>
            <a:fillRect/>
          </a:stretch>
        </p:blipFill>
        <p:spPr>
          <a:xfrm>
            <a:off x="7675418" y="3311762"/>
            <a:ext cx="4516583" cy="2279153"/>
          </a:xfrm>
          <a:prstGeom prst="rect">
            <a:avLst/>
          </a:prstGeom>
        </p:spPr>
      </p:pic>
      <p:sp>
        <p:nvSpPr>
          <p:cNvPr id="5" name="文本框 4"/>
          <p:cNvSpPr txBox="1"/>
          <p:nvPr/>
        </p:nvSpPr>
        <p:spPr>
          <a:xfrm>
            <a:off x="225366" y="2483065"/>
            <a:ext cx="7126780" cy="3731260"/>
          </a:xfrm>
          <a:prstGeom prst="rect">
            <a:avLst/>
          </a:prstGeom>
          <a:noFill/>
        </p:spPr>
        <p:txBody>
          <a:bodyPr wrap="square">
            <a:spAutoFit/>
          </a:bodyPr>
          <a:lstStyle/>
          <a:p>
            <a:pPr marL="342900" indent="-342900" algn="just">
              <a:lnSpc>
                <a:spcPct val="130000"/>
              </a:lnSpc>
              <a:buFont typeface="Arial" panose="020B0604020202020204" pitchFamily="34" charset="0"/>
              <a:buChar char="•"/>
            </a:pPr>
            <a:r>
              <a:rPr lang="fr-FR" altLang="zh-CN" sz="2600" dirty="0">
                <a:latin typeface="Times New Roman" panose="02020603050405020304" pitchFamily="18" charset="0"/>
                <a:cs typeface="Times New Roman" panose="02020603050405020304" pitchFamily="18" charset="0"/>
              </a:rPr>
              <a:t>Sur le plan économique… </a:t>
            </a:r>
          </a:p>
          <a:p>
            <a:pPr marL="342900" indent="-342900" algn="just">
              <a:lnSpc>
                <a:spcPct val="130000"/>
              </a:lnSpc>
              <a:buFont typeface="Arial" panose="020B0604020202020204" pitchFamily="34" charset="0"/>
              <a:buChar char="•"/>
            </a:pPr>
            <a:r>
              <a:rPr lang="fr-FR" altLang="zh-CN" sz="2600" dirty="0">
                <a:latin typeface="Times New Roman" panose="02020603050405020304" pitchFamily="18" charset="0"/>
                <a:cs typeface="Times New Roman" panose="02020603050405020304" pitchFamily="18" charset="0"/>
              </a:rPr>
              <a:t>En ce qui concerne la lutte contre la pauvreté…</a:t>
            </a:r>
          </a:p>
          <a:p>
            <a:pPr marL="342900" indent="-342900" algn="just">
              <a:lnSpc>
                <a:spcPct val="130000"/>
              </a:lnSpc>
              <a:buFont typeface="Arial" panose="020B0604020202020204" pitchFamily="34" charset="0"/>
              <a:buChar char="•"/>
            </a:pPr>
            <a:r>
              <a:rPr lang="fr-FR" altLang="zh-CN" sz="2600" dirty="0">
                <a:latin typeface="Times New Roman" panose="02020603050405020304" pitchFamily="18" charset="0"/>
                <a:cs typeface="Times New Roman" panose="02020603050405020304" pitchFamily="18" charset="0"/>
              </a:rPr>
              <a:t>Dans le domaine de la médecine et de la santé / de l’éducation…</a:t>
            </a:r>
          </a:p>
          <a:p>
            <a:pPr marL="342900" indent="-342900" algn="just">
              <a:lnSpc>
                <a:spcPct val="130000"/>
              </a:lnSpc>
              <a:buFont typeface="Arial" panose="020B0604020202020204" pitchFamily="34" charset="0"/>
              <a:buChar char="•"/>
            </a:pPr>
            <a:r>
              <a:rPr lang="fr-FR" altLang="zh-CN" sz="2600" dirty="0">
                <a:latin typeface="Times New Roman" panose="02020603050405020304" pitchFamily="18" charset="0"/>
                <a:cs typeface="Times New Roman" panose="02020603050405020304" pitchFamily="18" charset="0"/>
              </a:rPr>
              <a:t>Concernant le développement de la science et de la technologie…</a:t>
            </a:r>
          </a:p>
          <a:p>
            <a:pPr marL="342900" indent="-342900" algn="just">
              <a:lnSpc>
                <a:spcPct val="130000"/>
              </a:lnSpc>
              <a:buFont typeface="Arial" panose="020B0604020202020204" pitchFamily="34" charset="0"/>
              <a:buChar char="•"/>
            </a:pPr>
            <a:r>
              <a:rPr lang="fr-FR" altLang="zh-CN" sz="2600" dirty="0">
                <a:latin typeface="Times New Roman" panose="02020603050405020304" pitchFamily="18" charset="0"/>
                <a:cs typeface="Times New Roman" panose="02020603050405020304" pitchFamily="18" charset="0"/>
              </a:rPr>
              <a:t>Quant à l’initiative « la Ceinture et la Route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13659"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Perspective internationale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320390" y="1124573"/>
            <a:ext cx="10664527"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Le rapport du XX</a:t>
            </a:r>
            <a:r>
              <a:rPr lang="fr-FR" altLang="zh-CN" sz="2600" b="1" baseline="30000" dirty="0">
                <a:solidFill>
                  <a:srgbClr val="FFC000"/>
                </a:solidFill>
                <a:latin typeface="Times New Roman" panose="02020603050405020304" pitchFamily="18" charset="0"/>
                <a:cs typeface="Times New Roman" panose="02020603050405020304" pitchFamily="18" charset="0"/>
                <a:sym typeface="+mn-ea"/>
              </a:rPr>
              <a:t>e</a:t>
            </a:r>
            <a:r>
              <a:rPr lang="fr-FR" altLang="zh-CN" sz="2600" b="1" dirty="0">
                <a:solidFill>
                  <a:srgbClr val="FFC000"/>
                </a:solidFill>
                <a:latin typeface="Times New Roman" panose="02020603050405020304" pitchFamily="18" charset="0"/>
                <a:cs typeface="Times New Roman" panose="02020603050405020304" pitchFamily="18" charset="0"/>
                <a:sym typeface="+mn-ea"/>
              </a:rPr>
              <a:t> Congrès du Parti précise :</a:t>
            </a:r>
          </a:p>
          <a:p>
            <a:pPr algn="l" eaLnBrk="1" hangingPunct="1">
              <a:lnSpc>
                <a:spcPct val="150000"/>
              </a:lnSpc>
            </a:pPr>
            <a:endParaRPr lang="fr-FR" altLang="zh-CN" sz="2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252081" y="1739567"/>
            <a:ext cx="11619529" cy="4887595"/>
          </a:xfrm>
          <a:prstGeom prst="rect">
            <a:avLst/>
          </a:prstGeom>
          <a:noFill/>
        </p:spPr>
        <p:txBody>
          <a:bodyPr wrap="square">
            <a:spAutoFit/>
          </a:bodyPr>
          <a:lstStyle/>
          <a:p>
            <a:pPr algn="just">
              <a:lnSpc>
                <a:spcPct val="130000"/>
              </a:lnSpc>
            </a:pPr>
            <a:r>
              <a:rPr lang="fr-FR" altLang="zh-CN" sz="2400" dirty="0">
                <a:latin typeface="Times New Roman" panose="02020603050405020304" pitchFamily="18" charset="0"/>
                <a:cs typeface="Times New Roman" panose="02020603050405020304" pitchFamily="18" charset="0"/>
              </a:rPr>
              <a:t>Tout en reconnaissant pleinement les réalisations remarquables obtenues dans la cause du Parti et de l’</a:t>
            </a:r>
            <a:r>
              <a:rPr lang="fr-CA" altLang="fr-FR" sz="2400" dirty="0">
                <a:latin typeface="Times New Roman" panose="02020603050405020304" pitchFamily="18" charset="0"/>
                <a:cs typeface="Times New Roman" panose="02020603050405020304" pitchFamily="18" charset="0"/>
              </a:rPr>
              <a:t>E</a:t>
            </a:r>
            <a:r>
              <a:rPr lang="fr-FR" altLang="zh-CN" sz="2400" dirty="0">
                <a:latin typeface="Times New Roman" panose="02020603050405020304" pitchFamily="18" charset="0"/>
                <a:cs typeface="Times New Roman" panose="02020603050405020304" pitchFamily="18" charset="0"/>
              </a:rPr>
              <a:t>tat, nous devons être conscients que notre travail </a:t>
            </a:r>
            <a:r>
              <a:rPr lang="fr-FR" altLang="zh-CN" sz="2400" b="1" u="sng" dirty="0">
                <a:latin typeface="Times New Roman" panose="02020603050405020304" pitchFamily="18" charset="0"/>
                <a:cs typeface="Times New Roman" panose="02020603050405020304" pitchFamily="18" charset="0"/>
              </a:rPr>
              <a:t>présente des lacunes</a:t>
            </a:r>
            <a:r>
              <a:rPr lang="fr-FR" altLang="zh-CN" sz="2400" dirty="0">
                <a:latin typeface="Times New Roman" panose="02020603050405020304" pitchFamily="18" charset="0"/>
                <a:cs typeface="Times New Roman" panose="02020603050405020304" pitchFamily="18" charset="0"/>
              </a:rPr>
              <a:t> et que nous devons </a:t>
            </a:r>
            <a:r>
              <a:rPr lang="fr-FR" altLang="zh-CN" sz="2400" b="1" u="sng" dirty="0">
                <a:latin typeface="Times New Roman" panose="02020603050405020304" pitchFamily="18" charset="0"/>
                <a:cs typeface="Times New Roman" panose="02020603050405020304" pitchFamily="18" charset="0"/>
              </a:rPr>
              <a:t>faire face à de multiples difficultés et problèmes</a:t>
            </a:r>
            <a:r>
              <a:rPr lang="fr-FR" altLang="zh-CN" sz="2400" dirty="0">
                <a:latin typeface="Times New Roman" panose="02020603050405020304" pitchFamily="18" charset="0"/>
                <a:cs typeface="Times New Roman" panose="02020603050405020304" pitchFamily="18" charset="0"/>
              </a:rPr>
              <a:t> qui peuvent se résumer ainsi : le développement déséquilibré et insuffisant reste un problème aigu, la promotion d’un développement de qualité est confrontée à de nombreux obstacles et goulots d’étranglement, notre capacité à innover sur les plans scientifiques et technologiques n’est pas assez forte ; un grand nombre de problèmes majeurs restent à régler pour prévenir les risques financiers et assurer la </a:t>
            </a:r>
            <a:r>
              <a:rPr lang="fr-FR" altLang="zh-CN" sz="2400" dirty="0" smtClean="0">
                <a:latin typeface="Times New Roman" panose="02020603050405020304" pitchFamily="18" charset="0"/>
                <a:cs typeface="Times New Roman" panose="02020603050405020304" pitchFamily="18" charset="0"/>
              </a:rPr>
              <a:t>sûreté </a:t>
            </a:r>
            <a:r>
              <a:rPr lang="fr-FR" altLang="zh-CN" sz="2400" dirty="0">
                <a:latin typeface="Times New Roman" panose="02020603050405020304" pitchFamily="18" charset="0"/>
                <a:cs typeface="Times New Roman" panose="02020603050405020304" pitchFamily="18" charset="0"/>
              </a:rPr>
              <a:t>et la fiabilité en matière de céréales, d’énergies ainsi que de chaînes industrielles et d’approvisionnement… Nous avons déjà pris une série de mesures pour régler ces problèmes et nous devrons </a:t>
            </a:r>
            <a:r>
              <a:rPr lang="fr-FR" altLang="zh-CN" sz="2400" b="1" u="sng" dirty="0">
                <a:solidFill>
                  <a:srgbClr val="026FBE"/>
                </a:solidFill>
                <a:latin typeface="Times New Roman" panose="02020603050405020304" pitchFamily="18" charset="0"/>
                <a:cs typeface="Times New Roman" panose="02020603050405020304" pitchFamily="18" charset="0"/>
              </a:rPr>
              <a:t>redoubler nos efforts en ce sens</a:t>
            </a:r>
            <a:r>
              <a:rPr lang="fr-FR" altLang="zh-CN" sz="2400" dirty="0">
                <a:latin typeface="Times New Roman" panose="02020603050405020304" pitchFamily="18" charset="0"/>
                <a:cs typeface="Times New Roman" panose="02020603050405020304" pitchFamily="18" charset="0"/>
              </a:rPr>
              <a:t>.</a:t>
            </a:r>
          </a:p>
        </p:txBody>
      </p:sp>
      <p:pic>
        <p:nvPicPr>
          <p:cNvPr id="3" name="图片 2"/>
          <p:cNvPicPr>
            <a:picLocks noChangeAspect="1"/>
          </p:cNvPicPr>
          <p:nvPr/>
        </p:nvPicPr>
        <p:blipFill rotWithShape="1">
          <a:blip r:embed="rId4"/>
          <a:srcRect r="15606" b="36162"/>
          <a:stretch>
            <a:fillRect/>
          </a:stretch>
        </p:blipFill>
        <p:spPr>
          <a:xfrm>
            <a:off x="9171709" y="0"/>
            <a:ext cx="3020291" cy="91028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13659"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Perspective internationale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412750" y="1276744"/>
            <a:ext cx="10664527"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Réfléchissez et discutez.</a:t>
            </a:r>
          </a:p>
          <a:p>
            <a:pPr algn="l" eaLnBrk="1" hangingPunct="1">
              <a:lnSpc>
                <a:spcPct val="150000"/>
              </a:lnSpc>
            </a:pPr>
            <a:endParaRPr lang="fr-FR" altLang="zh-CN" sz="2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5" name="文本框 114"/>
          <p:cNvSpPr txBox="1"/>
          <p:nvPr/>
        </p:nvSpPr>
        <p:spPr>
          <a:xfrm>
            <a:off x="613659" y="2560826"/>
            <a:ext cx="10664527" cy="309182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lnSpc>
                <a:spcPct val="200000"/>
              </a:lnSpc>
            </a:pPr>
            <a:r>
              <a:rPr lang="fr-FR" altLang="zh-CN" sz="3200" b="1" dirty="0">
                <a:solidFill>
                  <a:schemeClr val="tx1"/>
                </a:solidFill>
                <a:latin typeface="Times New Roman" panose="02020603050405020304" pitchFamily="18" charset="0"/>
                <a:cs typeface="Times New Roman" panose="02020603050405020304" pitchFamily="18" charset="0"/>
                <a:sym typeface="+mn-ea"/>
              </a:rPr>
              <a:t>En tant qu’apprenants de </a:t>
            </a:r>
            <a:r>
              <a:rPr lang="fr-FR" altLang="zh-CN" sz="3200" b="1" dirty="0" smtClean="0">
                <a:solidFill>
                  <a:schemeClr val="tx1"/>
                </a:solidFill>
                <a:latin typeface="Times New Roman" panose="02020603050405020304" pitchFamily="18" charset="0"/>
                <a:cs typeface="Times New Roman" panose="02020603050405020304" pitchFamily="18" charset="0"/>
                <a:sym typeface="+mn-ea"/>
              </a:rPr>
              <a:t>langue,</a:t>
            </a:r>
            <a:endParaRPr lang="fr-FR" altLang="zh-CN" sz="3200" b="1" dirty="0">
              <a:solidFill>
                <a:schemeClr val="tx1"/>
              </a:solidFill>
              <a:latin typeface="Times New Roman" panose="02020603050405020304" pitchFamily="18" charset="0"/>
              <a:cs typeface="Times New Roman" panose="02020603050405020304" pitchFamily="18" charset="0"/>
              <a:sym typeface="+mn-ea"/>
            </a:endParaRPr>
          </a:p>
          <a:p>
            <a:pPr eaLnBrk="1" hangingPunct="1">
              <a:lnSpc>
                <a:spcPct val="200000"/>
              </a:lnSpc>
            </a:pPr>
            <a:r>
              <a:rPr lang="fr-FR" altLang="zh-CN" sz="3200" b="1" dirty="0">
                <a:solidFill>
                  <a:schemeClr val="tx1"/>
                </a:solidFill>
                <a:latin typeface="Times New Roman" panose="02020603050405020304" pitchFamily="18" charset="0"/>
                <a:cs typeface="Times New Roman" panose="02020603050405020304" pitchFamily="18" charset="0"/>
                <a:sym typeface="+mn-ea"/>
              </a:rPr>
              <a:t>que pouvons-nous faire pour contribuer au développement de la Chine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29" y="875057"/>
            <a:ext cx="11250737" cy="5589538"/>
          </a:xfrm>
          <a:prstGeom prst="rect">
            <a:avLst/>
          </a:prstGeom>
        </p:spPr>
      </p:pic>
      <p:sp>
        <p:nvSpPr>
          <p:cNvPr id="11" name="文本框 10"/>
          <p:cNvSpPr txBox="1"/>
          <p:nvPr/>
        </p:nvSpPr>
        <p:spPr>
          <a:xfrm>
            <a:off x="711200" y="1571625"/>
            <a:ext cx="10831195" cy="4892675"/>
          </a:xfrm>
          <a:prstGeom prst="rect">
            <a:avLst/>
          </a:prstGeom>
          <a:noFill/>
        </p:spPr>
        <p:txBody>
          <a:bodyPr wrap="square" rtlCol="0">
            <a:spAutoFit/>
          </a:bodyPr>
          <a:lstStyle/>
          <a:p>
            <a:pPr algn="just">
              <a:lnSpc>
                <a:spcPct val="150000"/>
              </a:lnSpc>
            </a:pPr>
            <a:r>
              <a:rPr lang="fr-FR" altLang="zh-CN" sz="2600" b="1" dirty="0">
                <a:solidFill>
                  <a:srgbClr val="C00000"/>
                </a:solidFill>
                <a:latin typeface="Times New Roman" panose="02020603050405020304" pitchFamily="18" charset="0"/>
                <a:cs typeface="Times New Roman" panose="02020603050405020304" pitchFamily="18" charset="0"/>
              </a:rPr>
              <a:t>Travaillez en </a:t>
            </a:r>
            <a:r>
              <a:rPr lang="fr-FR" altLang="zh-CN" sz="2600" b="1" dirty="0" smtClean="0">
                <a:solidFill>
                  <a:srgbClr val="C00000"/>
                </a:solidFill>
                <a:latin typeface="Times New Roman" panose="02020603050405020304" pitchFamily="18" charset="0"/>
                <a:cs typeface="Times New Roman" panose="02020603050405020304" pitchFamily="18" charset="0"/>
              </a:rPr>
              <a:t>groupes</a:t>
            </a:r>
            <a:r>
              <a:rPr lang="fr-FR" altLang="zh-CN" sz="2600" dirty="0" smtClean="0">
                <a:latin typeface="Times New Roman" panose="02020603050405020304" pitchFamily="18" charset="0"/>
                <a:cs typeface="Times New Roman" panose="02020603050405020304" pitchFamily="18" charset="0"/>
              </a:rPr>
              <a:t> </a:t>
            </a:r>
            <a:r>
              <a:rPr lang="fr-FR" altLang="zh-CN" sz="2600" dirty="0">
                <a:latin typeface="Times New Roman" panose="02020603050405020304" pitchFamily="18" charset="0"/>
                <a:cs typeface="Times New Roman" panose="02020603050405020304" pitchFamily="18" charset="0"/>
              </a:rPr>
              <a:t>et </a:t>
            </a:r>
            <a:r>
              <a:rPr lang="fr-FR" altLang="zh-CN" sz="2600" b="1" dirty="0">
                <a:solidFill>
                  <a:srgbClr val="C00000"/>
                </a:solidFill>
                <a:latin typeface="Times New Roman" panose="02020603050405020304" pitchFamily="18" charset="0"/>
                <a:cs typeface="Times New Roman" panose="02020603050405020304" pitchFamily="18" charset="0"/>
              </a:rPr>
              <a:t>préparez</a:t>
            </a:r>
            <a:r>
              <a:rPr lang="en-GB" altLang="zh-CN" sz="2600" b="1" dirty="0">
                <a:solidFill>
                  <a:srgbClr val="C00000"/>
                </a:solidFill>
                <a:latin typeface="Times New Roman" panose="02020603050405020304" pitchFamily="18" charset="0"/>
                <a:cs typeface="Times New Roman" panose="02020603050405020304" pitchFamily="18" charset="0"/>
              </a:rPr>
              <a:t> un petit exposé</a:t>
            </a:r>
            <a:r>
              <a:rPr lang="en-GB" altLang="zh-CN" sz="2600" dirty="0">
                <a:latin typeface="Times New Roman" panose="02020603050405020304" pitchFamily="18" charset="0"/>
                <a:cs typeface="Times New Roman" panose="02020603050405020304" pitchFamily="18" charset="0"/>
              </a:rPr>
              <a:t> pour </a:t>
            </a:r>
            <a:r>
              <a:rPr lang="fr-FR" altLang="zh-CN" sz="2600" dirty="0">
                <a:latin typeface="Times New Roman" panose="02020603050405020304" pitchFamily="18" charset="0"/>
                <a:cs typeface="Times New Roman" panose="02020603050405020304" pitchFamily="18" charset="0"/>
              </a:rPr>
              <a:t>présenter</a:t>
            </a:r>
            <a:r>
              <a:rPr lang="en-GB" altLang="zh-CN" sz="2600" dirty="0">
                <a:latin typeface="Times New Roman" panose="02020603050405020304" pitchFamily="18" charset="0"/>
                <a:cs typeface="Times New Roman" panose="02020603050405020304" pitchFamily="18" charset="0"/>
              </a:rPr>
              <a:t> </a:t>
            </a:r>
            <a:r>
              <a:rPr lang="en-GB" altLang="zh-CN" sz="2600" b="1" u="sng" dirty="0">
                <a:latin typeface="Times New Roman" panose="02020603050405020304" pitchFamily="18" charset="0"/>
                <a:cs typeface="Times New Roman" panose="02020603050405020304" pitchFamily="18" charset="0"/>
              </a:rPr>
              <a:t>l</a:t>
            </a:r>
            <a:r>
              <a:rPr lang="fr-FR" altLang="zh-CN" sz="2600" b="1" u="sng" dirty="0">
                <a:latin typeface="Times New Roman" panose="02020603050405020304" pitchFamily="18" charset="0"/>
                <a:cs typeface="Times New Roman" panose="02020603050405020304" pitchFamily="18" charset="0"/>
              </a:rPr>
              <a:t>’histoire centenaire du Parti communiste chinois</a:t>
            </a:r>
            <a:r>
              <a:rPr lang="fr-FR" altLang="zh-CN" sz="2600" b="1" dirty="0">
                <a:latin typeface="Times New Roman" panose="02020603050405020304" pitchFamily="18" charset="0"/>
                <a:cs typeface="Times New Roman" panose="02020603050405020304" pitchFamily="18" charset="0"/>
              </a:rPr>
              <a:t> </a:t>
            </a:r>
            <a:r>
              <a:rPr lang="en-GB" altLang="zh-CN" sz="2600" dirty="0">
                <a:latin typeface="Times New Roman" panose="02020603050405020304" pitchFamily="18" charset="0"/>
                <a:cs typeface="Times New Roman" panose="02020603050405020304" pitchFamily="18" charset="0"/>
              </a:rPr>
              <a:t>à </a:t>
            </a:r>
            <a:r>
              <a:rPr lang="fr-FR" altLang="zh-CN" sz="2600" dirty="0">
                <a:latin typeface="Times New Roman" panose="02020603050405020304" pitchFamily="18" charset="0"/>
                <a:cs typeface="Times New Roman" panose="02020603050405020304" pitchFamily="18" charset="0"/>
              </a:rPr>
              <a:t>vos</a:t>
            </a:r>
            <a:r>
              <a:rPr lang="en-GB" altLang="zh-CN" sz="2600" dirty="0">
                <a:latin typeface="Times New Roman" panose="02020603050405020304" pitchFamily="18" charset="0"/>
                <a:cs typeface="Times New Roman" panose="02020603050405020304" pitchFamily="18" charset="0"/>
              </a:rPr>
              <a:t> amis français. </a:t>
            </a:r>
            <a:r>
              <a:rPr lang="fr-FR" altLang="zh-CN" sz="2600" dirty="0">
                <a:latin typeface="Times New Roman" panose="02020603050405020304" pitchFamily="18" charset="0"/>
                <a:cs typeface="Times New Roman" panose="02020603050405020304" pitchFamily="18" charset="0"/>
              </a:rPr>
              <a:t>Il est recommandé d’organiser votre exposé dans l’ordre chronologique autour de </a:t>
            </a:r>
            <a:r>
              <a:rPr lang="fr-FR" altLang="zh-CN" sz="2600" b="1" u="sng" dirty="0">
                <a:latin typeface="Times New Roman" panose="02020603050405020304" pitchFamily="18" charset="0"/>
                <a:cs typeface="Times New Roman" panose="02020603050405020304" pitchFamily="18" charset="0"/>
              </a:rPr>
              <a:t>quatre étapes </a:t>
            </a:r>
            <a:r>
              <a:rPr lang="fr-FR" altLang="zh-CN" sz="2600" b="1" u="sng" dirty="0" smtClean="0">
                <a:latin typeface="Times New Roman" panose="02020603050405020304" pitchFamily="18" charset="0"/>
                <a:cs typeface="Times New Roman" panose="02020603050405020304" pitchFamily="18" charset="0"/>
              </a:rPr>
              <a:t>essentielles</a:t>
            </a:r>
            <a:r>
              <a:rPr lang="fr-FR" altLang="zh-CN" sz="2600" b="1" dirty="0" smtClean="0">
                <a:latin typeface="Times New Roman" panose="02020603050405020304" pitchFamily="18" charset="0"/>
                <a:cs typeface="Times New Roman" panose="02020603050405020304" pitchFamily="18" charset="0"/>
              </a:rPr>
              <a:t> </a:t>
            </a:r>
            <a:r>
              <a:rPr lang="fr-FR" altLang="zh-CN" sz="2600" dirty="0" smtClean="0">
                <a:latin typeface="Times New Roman" panose="02020603050405020304" pitchFamily="18" charset="0"/>
                <a:cs typeface="Times New Roman" panose="02020603050405020304" pitchFamily="18" charset="0"/>
              </a:rPr>
              <a:t>: </a:t>
            </a:r>
            <a:endParaRPr lang="fr-FR" altLang="zh-CN" sz="2600" dirty="0">
              <a:latin typeface="Times New Roman" panose="02020603050405020304" pitchFamily="18" charset="0"/>
              <a:cs typeface="Times New Roman" panose="02020603050405020304" pitchFamily="18" charset="0"/>
            </a:endParaRPr>
          </a:p>
          <a:p>
            <a:pPr marL="514350" indent="-514350" algn="just">
              <a:lnSpc>
                <a:spcPct val="150000"/>
              </a:lnSpc>
              <a:buFont typeface="+mj-lt"/>
              <a:buAutoNum type="arabicPeriod"/>
            </a:pPr>
            <a:r>
              <a:rPr lang="fr-FR" altLang="en-GB" sz="2600" dirty="0">
                <a:latin typeface="Times New Roman" panose="02020603050405020304" pitchFamily="18" charset="0"/>
                <a:cs typeface="Times New Roman" panose="02020603050405020304" pitchFamily="18" charset="0"/>
              </a:rPr>
              <a:t>la révolution de démocratie nouvelle</a:t>
            </a:r>
          </a:p>
          <a:p>
            <a:pPr marL="514350" indent="-514350" algn="just">
              <a:lnSpc>
                <a:spcPct val="150000"/>
              </a:lnSpc>
              <a:buFont typeface="+mj-lt"/>
              <a:buAutoNum type="arabicPeriod"/>
            </a:pPr>
            <a:r>
              <a:rPr lang="fr-FR" altLang="en-GB" sz="2600" dirty="0">
                <a:latin typeface="Times New Roman" panose="02020603050405020304" pitchFamily="18" charset="0"/>
                <a:cs typeface="Times New Roman" panose="02020603050405020304" pitchFamily="18" charset="0"/>
              </a:rPr>
              <a:t>la révolution et la construction socialistes</a:t>
            </a:r>
          </a:p>
          <a:p>
            <a:pPr marL="514350" indent="-514350" algn="just">
              <a:lnSpc>
                <a:spcPct val="150000"/>
              </a:lnSpc>
              <a:buFont typeface="+mj-lt"/>
              <a:buAutoNum type="arabicPeriod"/>
            </a:pPr>
            <a:r>
              <a:rPr lang="fr-FR" altLang="en-GB" sz="2600" dirty="0">
                <a:latin typeface="Times New Roman" panose="02020603050405020304" pitchFamily="18" charset="0"/>
                <a:cs typeface="Times New Roman" panose="02020603050405020304" pitchFamily="18" charset="0"/>
              </a:rPr>
              <a:t>la réforme et l’ouverture ainsi que la modernisation socialiste</a:t>
            </a:r>
          </a:p>
          <a:p>
            <a:pPr marL="514350" indent="-514350" algn="just">
              <a:lnSpc>
                <a:spcPct val="150000"/>
              </a:lnSpc>
              <a:buFont typeface="+mj-lt"/>
              <a:buAutoNum type="arabicPeriod"/>
            </a:pPr>
            <a:r>
              <a:rPr lang="fr-FR" altLang="en-GB" sz="2600" dirty="0">
                <a:latin typeface="Times New Roman" panose="02020603050405020304" pitchFamily="18" charset="0"/>
                <a:cs typeface="Times New Roman" panose="02020603050405020304" pitchFamily="18" charset="0"/>
              </a:rPr>
              <a:t>la grande réalisation du socialisme à la chinoise de la nouvelle ère</a:t>
            </a:r>
          </a:p>
        </p:txBody>
      </p:sp>
      <p:sp>
        <p:nvSpPr>
          <p:cNvPr id="5" name="文本框 4"/>
          <p:cNvSpPr txBox="1"/>
          <p:nvPr/>
        </p:nvSpPr>
        <p:spPr>
          <a:xfrm>
            <a:off x="3687387" y="393405"/>
            <a:ext cx="4983480" cy="1318694"/>
          </a:xfrm>
          <a:prstGeom prst="rect">
            <a:avLst/>
          </a:prstGeom>
          <a:noFill/>
        </p:spPr>
        <p:txBody>
          <a:bodyPr wrap="none" rtlCol="0">
            <a:spAutoFit/>
          </a:bodyPr>
          <a:lstStyle/>
          <a:p>
            <a:pPr algn="ctr">
              <a:lnSpc>
                <a:spcPct val="75000"/>
              </a:lnSpc>
            </a:pPr>
            <a:r>
              <a:rPr lang="en-US" altLang="en-GB" sz="5200" b="1" i="1" dirty="0">
                <a:solidFill>
                  <a:schemeClr val="tx1">
                    <a:lumMod val="50000"/>
                    <a:lumOff val="50000"/>
                  </a:schemeClr>
                </a:solidFill>
                <a:latin typeface="Calibri" panose="020F0502020204030204" charset="0"/>
                <a:cs typeface="Calibri" panose="020F0502020204030204" charset="0"/>
              </a:rPr>
              <a:t>Racontez</a:t>
            </a:r>
          </a:p>
          <a:p>
            <a:pPr algn="ctr">
              <a:lnSpc>
                <a:spcPct val="75000"/>
              </a:lnSpc>
            </a:pPr>
            <a:r>
              <a:rPr lang="en-US" altLang="en-GB" sz="5200" b="1" i="1" dirty="0">
                <a:solidFill>
                  <a:srgbClr val="C00000"/>
                </a:solidFill>
                <a:latin typeface="Calibri" panose="020F0502020204030204" charset="0"/>
                <a:cs typeface="Calibri" panose="020F0502020204030204" charset="0"/>
              </a:rPr>
              <a:t>l</a:t>
            </a:r>
            <a:r>
              <a:rPr lang="fr-FR" altLang="en-US" sz="5200" b="1" i="1" dirty="0">
                <a:solidFill>
                  <a:srgbClr val="C00000"/>
                </a:solidFill>
                <a:latin typeface="Calibri" panose="020F0502020204030204" charset="0"/>
                <a:cs typeface="Calibri" panose="020F0502020204030204" charset="0"/>
              </a:rPr>
              <a:t>’histoire chinoise</a:t>
            </a:r>
            <a:endParaRPr lang="fr-FR" altLang="en-GB"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80613" y="1339485"/>
            <a:ext cx="11772842" cy="523220"/>
          </a:xfrm>
          <a:prstGeom prst="rect">
            <a:avLst/>
          </a:prstGeom>
          <a:noFill/>
        </p:spPr>
        <p:txBody>
          <a:bodyPr wrap="square" rtlCol="0">
            <a:spAutoFit/>
          </a:bodyPr>
          <a:lstStyle/>
          <a:p>
            <a:pPr algn="just"/>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L’esprit de la fondation du Parti communiste chinois</a:t>
            </a:r>
            <a:endParaRPr lang="zh-CN" altLang="en-US"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10" name="图片 9"/>
          <p:cNvPicPr>
            <a:picLocks noChangeAspect="1"/>
          </p:cNvPicPr>
          <p:nvPr/>
        </p:nvPicPr>
        <p:blipFill>
          <a:blip r:embed="rId3"/>
          <a:stretch>
            <a:fillRect/>
          </a:stretch>
        </p:blipFill>
        <p:spPr>
          <a:xfrm>
            <a:off x="7835210" y="2385924"/>
            <a:ext cx="4329975" cy="2841857"/>
          </a:xfrm>
          <a:prstGeom prst="rect">
            <a:avLst/>
          </a:prstGeom>
        </p:spPr>
      </p:pic>
      <p:sp>
        <p:nvSpPr>
          <p:cNvPr id="12" name="文本框 11"/>
          <p:cNvSpPr txBox="1"/>
          <p:nvPr/>
        </p:nvSpPr>
        <p:spPr>
          <a:xfrm>
            <a:off x="280613" y="1862705"/>
            <a:ext cx="8034769" cy="4616648"/>
          </a:xfrm>
          <a:prstGeom prst="rect">
            <a:avLst/>
          </a:prstGeom>
          <a:noFill/>
        </p:spPr>
        <p:txBody>
          <a:bodyPr wrap="square">
            <a:spAutoFit/>
          </a:bodyPr>
          <a:lstStyle/>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défendre la vérité</a:t>
            </a:r>
          </a:p>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persévérer dans l’idéal</a:t>
            </a:r>
          </a:p>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tenir </a:t>
            </a:r>
            <a:r>
              <a:rPr lang="fr-FR" sz="2800" dirty="0" smtClean="0">
                <a:latin typeface="Times New Roman" panose="02020603050405020304" pitchFamily="18" charset="0"/>
                <a:cs typeface="Times New Roman" panose="02020603050405020304" pitchFamily="18" charset="0"/>
              </a:rPr>
              <a:t>son engagement </a:t>
            </a:r>
            <a:r>
              <a:rPr lang="fr-FR" sz="2800" dirty="0">
                <a:latin typeface="Times New Roman" panose="02020603050405020304" pitchFamily="18" charset="0"/>
                <a:cs typeface="Times New Roman" panose="02020603050405020304" pitchFamily="18" charset="0"/>
              </a:rPr>
              <a:t>initial</a:t>
            </a:r>
          </a:p>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assumer </a:t>
            </a:r>
            <a:r>
              <a:rPr lang="fr-FR" sz="2800" dirty="0" smtClean="0">
                <a:latin typeface="Times New Roman" panose="02020603050405020304" pitchFamily="18" charset="0"/>
                <a:cs typeface="Times New Roman" panose="02020603050405020304" pitchFamily="18" charset="0"/>
              </a:rPr>
              <a:t>sa </a:t>
            </a:r>
            <a:r>
              <a:rPr lang="fr-FR" sz="2800" dirty="0">
                <a:latin typeface="Times New Roman" panose="02020603050405020304" pitchFamily="18" charset="0"/>
                <a:cs typeface="Times New Roman" panose="02020603050405020304" pitchFamily="18" charset="0"/>
              </a:rPr>
              <a:t>mission</a:t>
            </a:r>
          </a:p>
          <a:p>
            <a:pPr marL="342900" indent="-342900">
              <a:lnSpc>
                <a:spcPct val="150000"/>
              </a:lnSpc>
              <a:buFont typeface="Arial" panose="020B0604020202020204" pitchFamily="34" charset="0"/>
              <a:buChar char="•"/>
            </a:pPr>
            <a:r>
              <a:rPr lang="en-US" altLang="zh-CN" sz="2800">
                <a:latin typeface="Times New Roman" panose="02020603050405020304" pitchFamily="18" charset="0"/>
                <a:cs typeface="Times New Roman" panose="02020603050405020304" pitchFamily="18" charset="0"/>
              </a:rPr>
              <a:t>se battre</a:t>
            </a:r>
            <a:r>
              <a:rPr lang="fr-FR" altLang="zh-CN" sz="2800">
                <a:latin typeface="Times New Roman" panose="02020603050405020304" pitchFamily="18" charset="0"/>
                <a:cs typeface="Times New Roman" panose="02020603050405020304" pitchFamily="18" charset="0"/>
              </a:rPr>
              <a:t> courageusement </a:t>
            </a:r>
            <a:r>
              <a:rPr lang="fr-FR" altLang="zh-CN" sz="2800">
                <a:latin typeface="Times New Roman" panose="02020603050405020304" pitchFamily="18" charset="0"/>
                <a:cs typeface="Times New Roman" panose="02020603050405020304" pitchFamily="18" charset="0"/>
              </a:rPr>
              <a:t>avec </a:t>
            </a:r>
            <a:r>
              <a:rPr lang="fr-FR" altLang="zh-CN" sz="2800" smtClean="0">
                <a:latin typeface="Times New Roman" panose="02020603050405020304" pitchFamily="18" charset="0"/>
                <a:cs typeface="Times New Roman" panose="02020603050405020304" pitchFamily="18" charset="0"/>
              </a:rPr>
              <a:t>abnégation</a:t>
            </a:r>
            <a:endParaRPr lang="fr-FR" sz="2800" dirty="0" smtClean="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fr-FR" sz="2800" dirty="0" smtClean="0">
                <a:latin typeface="Times New Roman" panose="02020603050405020304" pitchFamily="18" charset="0"/>
                <a:cs typeface="Times New Roman" panose="02020603050405020304" pitchFamily="18" charset="0"/>
              </a:rPr>
              <a:t>rester </a:t>
            </a:r>
            <a:r>
              <a:rPr lang="fr-FR" sz="2800" dirty="0">
                <a:latin typeface="Times New Roman" panose="02020603050405020304" pitchFamily="18" charset="0"/>
                <a:cs typeface="Times New Roman" panose="02020603050405020304" pitchFamily="18" charset="0"/>
              </a:rPr>
              <a:t>fidèle au Parti</a:t>
            </a:r>
          </a:p>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se montrer digne de la confiance du peuple </a:t>
            </a:r>
          </a:p>
        </p:txBody>
      </p:sp>
      <p:sp>
        <p:nvSpPr>
          <p:cNvPr id="13" name="文本框 12"/>
          <p:cNvSpPr txBox="1"/>
          <p:nvPr/>
        </p:nvSpPr>
        <p:spPr>
          <a:xfrm>
            <a:off x="3882884" y="236299"/>
            <a:ext cx="8129649" cy="579967"/>
          </a:xfrm>
          <a:prstGeom prst="rect">
            <a:avLst/>
          </a:prstGeom>
          <a:noFill/>
        </p:spPr>
        <p:txBody>
          <a:bodyPr wrap="square">
            <a:spAutoFit/>
          </a:bodyPr>
          <a:lstStyle/>
          <a:p>
            <a:pPr>
              <a:lnSpc>
                <a:spcPct val="150000"/>
              </a:lnSpc>
            </a:pPr>
            <a:r>
              <a:rPr lang="fr-FR" sz="2400" b="1" dirty="0">
                <a:latin typeface="Times New Roman" panose="02020603050405020304" pitchFamily="18" charset="0"/>
                <a:cs typeface="Times New Roman" panose="02020603050405020304" pitchFamily="18" charset="0"/>
              </a:rPr>
              <a:t>Pourquoi le Parti communiste chinois a-t-il réussi en Chine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39027" y="2068169"/>
            <a:ext cx="3486853" cy="1101264"/>
          </a:xfrm>
          <a:prstGeom prst="rect">
            <a:avLst/>
          </a:prstGeom>
        </p:spPr>
        <p:txBody>
          <a:bodyPr wrap="none">
            <a:spAutoFit/>
          </a:bodyPr>
          <a:lstStyle/>
          <a:p>
            <a:pPr algn="ctr">
              <a:lnSpc>
                <a:spcPct val="70000"/>
              </a:lnSpc>
            </a:pPr>
            <a:r>
              <a:rPr lang="en-GB" altLang="zh-CN" sz="8800" b="1" i="1" dirty="0">
                <a:solidFill>
                  <a:srgbClr val="C00000"/>
                </a:solidFill>
                <a:latin typeface="Calibri" panose="020F0502020204030204" charset="0"/>
                <a:cs typeface="Calibri" panose="020F0502020204030204" charset="0"/>
              </a:rPr>
              <a:t>Merci !</a:t>
            </a:r>
            <a:endParaRPr lang="zh-CN" altLang="en-US" sz="8800" b="1" i="1" dirty="0">
              <a:latin typeface="Calibri" panose="020F0502020204030204" charset="0"/>
              <a:cs typeface="Calibri" panose="020F050202020403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文本框 7"/>
          <p:cNvSpPr txBox="1"/>
          <p:nvPr/>
        </p:nvSpPr>
        <p:spPr>
          <a:xfrm>
            <a:off x="340651" y="1271296"/>
            <a:ext cx="11297168" cy="5293757"/>
          </a:xfrm>
          <a:prstGeom prst="rect">
            <a:avLst/>
          </a:prstGeom>
          <a:noFill/>
        </p:spPr>
        <p:txBody>
          <a:bodyPr wrap="square">
            <a:spAutoFit/>
          </a:bodyPr>
          <a:lstStyle/>
          <a:p>
            <a:pPr algn="just">
              <a:lnSpc>
                <a:spcPct val="130000"/>
              </a:lnSpc>
            </a:pPr>
            <a:r>
              <a:rPr lang="fr-FR" altLang="zh-CN" sz="26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Lors du XX</a:t>
            </a:r>
            <a:r>
              <a:rPr lang="fr-FR" altLang="zh-CN" sz="2600" b="1" baseline="300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e</a:t>
            </a:r>
            <a:r>
              <a:rPr lang="fr-FR" altLang="zh-CN" sz="26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 Congrès du Parti, le </a:t>
            </a:r>
            <a:r>
              <a:rPr lang="fr-FR" altLang="zh-CN" sz="26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secrétaire général</a:t>
            </a:r>
            <a:r>
              <a:rPr lang="fr-FR" altLang="zh-CN" sz="26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6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Xi Jinping a précisé :</a:t>
            </a:r>
            <a:endParaRPr lang="fr-FR" altLang="zh-CN" sz="2600" b="1"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endParaRPr>
          </a:p>
          <a:p>
            <a:pPr marL="342900" indent="-342900" algn="just">
              <a:lnSpc>
                <a:spcPct val="130000"/>
              </a:lnSpc>
              <a:buFont typeface="Arial" panose="020B0604020202020204" pitchFamily="34" charset="0"/>
              <a:buChar char="•"/>
            </a:pPr>
            <a:r>
              <a:rPr lang="fr-FR" sz="2600" dirty="0" smtClean="0">
                <a:latin typeface="Times New Roman" panose="02020603050405020304" pitchFamily="18" charset="0"/>
                <a:ea typeface="微软雅黑" panose="020B0503020204020204" charset="-122"/>
                <a:cs typeface="Times New Roman" panose="02020603050405020304" pitchFamily="18" charset="0"/>
              </a:rPr>
              <a:t>Dans </a:t>
            </a:r>
            <a:r>
              <a:rPr lang="fr-FR" sz="2600" dirty="0" smtClean="0">
                <a:solidFill>
                  <a:srgbClr val="4A4A4A"/>
                </a:solidFill>
                <a:latin typeface="Times New Roman" panose="02020603050405020304" pitchFamily="18" charset="0"/>
                <a:ea typeface="微软雅黑" panose="020B0503020204020204" charset="-122"/>
                <a:cs typeface="Times New Roman" panose="02020603050405020304" pitchFamily="18" charset="0"/>
              </a:rPr>
              <a:t>cette </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dernière décennie, nous avons accompli la tâche historique qui consiste à éradiquer la pauvreté et à </a:t>
            </a:r>
            <a:r>
              <a:rPr lang="fr-FR" sz="26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réaliser l’objectif du premier centenaire</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 soit </a:t>
            </a:r>
            <a:r>
              <a:rPr lang="fr-FR" altLang="zh-CN" sz="2600" u="sng" dirty="0">
                <a:solidFill>
                  <a:srgbClr val="C62533"/>
                </a:solidFill>
                <a:latin typeface="Times New Roman" panose="02020603050405020304" pitchFamily="18" charset="0"/>
                <a:ea typeface="微软雅黑" panose="020B0503020204020204" charset="-122"/>
                <a:cs typeface="Times New Roman" panose="02020603050405020304" pitchFamily="18" charset="0"/>
              </a:rPr>
              <a:t>le parachèvement de l’édification intégrale de la société de moyenne aisance</a:t>
            </a:r>
            <a:r>
              <a:rPr lang="fr-FR" sz="2600" dirty="0" smtClean="0">
                <a:solidFill>
                  <a:srgbClr val="4A4A4A"/>
                </a:solidFill>
                <a:latin typeface="Times New Roman" panose="02020603050405020304" pitchFamily="18" charset="0"/>
                <a:ea typeface="微软雅黑" panose="020B0503020204020204" charset="-122"/>
                <a:cs typeface="Times New Roman" panose="02020603050405020304" pitchFamily="18" charset="0"/>
              </a:rPr>
              <a:t>. </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Il s’agit là d’une victoire historique !</a:t>
            </a:r>
          </a:p>
          <a:p>
            <a:pPr marL="342900" indent="-342900" algn="just">
              <a:lnSpc>
                <a:spcPct val="130000"/>
              </a:lnSpc>
              <a:buFont typeface="Arial" panose="020B0604020202020204" pitchFamily="34" charset="0"/>
              <a:buChar char="•"/>
            </a:pPr>
            <a:r>
              <a:rPr lang="fr-FR" altLang="zh-CN"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A partir de </a:t>
            </a:r>
            <a:r>
              <a:rPr lang="fr-FR" sz="2600" dirty="0" smtClean="0">
                <a:solidFill>
                  <a:srgbClr val="4A4A4A"/>
                </a:solidFill>
                <a:latin typeface="Times New Roman" panose="02020603050405020304" pitchFamily="18" charset="0"/>
                <a:ea typeface="微软雅黑" panose="020B0503020204020204" charset="-122"/>
                <a:cs typeface="Times New Roman" panose="02020603050405020304" pitchFamily="18" charset="0"/>
              </a:rPr>
              <a:t>maintenant</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 le Parti communiste chinois a pour tâche centrale d’unir et de conduire le peuple chinois multiethnique pour </a:t>
            </a:r>
            <a:r>
              <a:rPr lang="fr-FR" sz="26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réaliser l’objectif du deuxième centenaire</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 soit de </a:t>
            </a:r>
            <a:r>
              <a:rPr lang="fr-FR" sz="2600" u="sng" dirty="0">
                <a:solidFill>
                  <a:srgbClr val="C62533"/>
                </a:solidFill>
                <a:latin typeface="Times New Roman" panose="02020603050405020304" pitchFamily="18" charset="0"/>
                <a:ea typeface="微软雅黑" panose="020B0503020204020204" charset="-122"/>
                <a:cs typeface="Times New Roman" panose="02020603050405020304" pitchFamily="18" charset="0"/>
              </a:rPr>
              <a:t>faire de la Chine un grand pays socialiste moderne dans tous les domaines</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 et pour promouvoir </a:t>
            </a:r>
            <a:r>
              <a:rPr lang="fr-FR" sz="2600" dirty="0" smtClean="0">
                <a:solidFill>
                  <a:srgbClr val="4A4A4A"/>
                </a:solidFill>
                <a:latin typeface="Times New Roman" panose="02020603050405020304" pitchFamily="18" charset="0"/>
                <a:ea typeface="微软雅黑" panose="020B0503020204020204" charset="-122"/>
                <a:cs typeface="Times New Roman" panose="02020603050405020304" pitchFamily="18" charset="0"/>
              </a:rPr>
              <a:t>le </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grand renouveau de la nation </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à tous égards</a:t>
            </a:r>
            <a:r>
              <a:rPr lang="fr-FR" sz="2600" dirty="0" smtClean="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fr-FR" sz="2600" dirty="0" smtClean="0">
                <a:solidFill>
                  <a:srgbClr val="4A4A4A"/>
                </a:solidFill>
                <a:latin typeface="Times New Roman" panose="02020603050405020304" pitchFamily="18" charset="0"/>
                <a:ea typeface="微软雅黑" panose="020B0503020204020204" charset="-122"/>
                <a:cs typeface="Times New Roman" panose="02020603050405020304" pitchFamily="18" charset="0"/>
              </a:rPr>
              <a:t>grâce </a:t>
            </a:r>
            <a:r>
              <a:rPr lang="fr-FR" sz="26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à la modernisation chinoise.</a:t>
            </a:r>
          </a:p>
        </p:txBody>
      </p:sp>
      <p:pic>
        <p:nvPicPr>
          <p:cNvPr id="4" name="图片 3"/>
          <p:cNvPicPr>
            <a:picLocks noChangeAspect="1"/>
          </p:cNvPicPr>
          <p:nvPr/>
        </p:nvPicPr>
        <p:blipFill>
          <a:blip r:embed="rId3"/>
          <a:stretch>
            <a:fillRect/>
          </a:stretch>
        </p:blipFill>
        <p:spPr>
          <a:xfrm>
            <a:off x="7909189" y="-5679"/>
            <a:ext cx="4282811" cy="12955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579416" y="1214576"/>
            <a:ext cx="5708073" cy="553998"/>
          </a:xfrm>
          <a:prstGeom prst="rect">
            <a:avLst/>
          </a:prstGeom>
          <a:noFill/>
        </p:spPr>
        <p:txBody>
          <a:bodyPr wrap="square" rtlCol="0">
            <a:spAutoFit/>
          </a:bodyPr>
          <a:lstStyle/>
          <a:p>
            <a:pPr algn="ctr"/>
            <a:r>
              <a:rPr lang="fr-FR" altLang="zh-CN" sz="30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L’origine du texte</a:t>
            </a:r>
            <a:endParaRPr lang="zh-CN" altLang="en-US" sz="30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a:xfrm>
            <a:off x="304799" y="1809991"/>
            <a:ext cx="8257309" cy="4821769"/>
          </a:xfrm>
          <a:prstGeom prst="rect">
            <a:avLst/>
          </a:prstGeom>
          <a:noFill/>
        </p:spPr>
        <p:txBody>
          <a:bodyPr wrap="square" rtlCol="0">
            <a:spAutoFit/>
          </a:bodyPr>
          <a:lstStyle/>
          <a:p>
            <a:pPr algn="just">
              <a:lnSpc>
                <a:spcPct val="150000"/>
              </a:lnSpc>
            </a:pPr>
            <a:r>
              <a:rPr lang="en-US" altLang="zh-CN" sz="2600" dirty="0">
                <a:latin typeface="Times New Roman" panose="02020603050405020304" pitchFamily="18" charset="0"/>
                <a:cs typeface="Times New Roman" panose="02020603050405020304" pitchFamily="18" charset="0"/>
              </a:rPr>
              <a:t>Le 1</a:t>
            </a:r>
            <a:r>
              <a:rPr lang="fr-FR" altLang="zh-CN" sz="2600" baseline="30000" dirty="0">
                <a:latin typeface="Times New Roman" panose="02020603050405020304" pitchFamily="18" charset="0"/>
                <a:cs typeface="Times New Roman" panose="02020603050405020304" pitchFamily="18" charset="0"/>
              </a:rPr>
              <a:t>er</a:t>
            </a:r>
            <a:r>
              <a:rPr lang="fr-FR" altLang="zh-CN" sz="2600" dirty="0">
                <a:latin typeface="Times New Roman" panose="02020603050405020304" pitchFamily="18" charset="0"/>
                <a:cs typeface="Times New Roman" panose="02020603050405020304" pitchFamily="18" charset="0"/>
              </a:rPr>
              <a:t> juillet 2021, le président Xi Jinping a prononcé un discours important lors de la cérémonie marquant le centenaire du Parti communiste chinois sur la place Tian’anmen à Beijing. </a:t>
            </a:r>
          </a:p>
          <a:p>
            <a:pPr algn="just">
              <a:lnSpc>
                <a:spcPct val="150000"/>
              </a:lnSpc>
            </a:pPr>
            <a:r>
              <a:rPr lang="fr-FR" altLang="zh-CN" sz="2600" dirty="0">
                <a:latin typeface="Times New Roman" panose="02020603050405020304" pitchFamily="18" charset="0"/>
                <a:cs typeface="Times New Roman" panose="02020603050405020304" pitchFamily="18" charset="0"/>
              </a:rPr>
              <a:t>Dans son discours, il a récapitulé l’histoire et les réalisations du Parti, appelé les jeunes Chinois à perpétuer et faire rayonner le noble esprit de la fondation du Parti. Le texte que vous allez étudier est un extrait de ce discours.</a:t>
            </a:r>
            <a:endParaRPr lang="fr-FR" sz="2600"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8689802" y="4084396"/>
            <a:ext cx="3368556" cy="2433782"/>
          </a:xfrm>
          <a:prstGeom prst="rect">
            <a:avLst/>
          </a:prstGeom>
        </p:spPr>
      </p:pic>
      <p:pic>
        <p:nvPicPr>
          <p:cNvPr id="8" name="图片 7"/>
          <p:cNvPicPr>
            <a:picLocks noChangeAspect="1"/>
          </p:cNvPicPr>
          <p:nvPr/>
        </p:nvPicPr>
        <p:blipFill>
          <a:blip r:embed="rId4"/>
          <a:stretch>
            <a:fillRect/>
          </a:stretch>
        </p:blipFill>
        <p:spPr>
          <a:xfrm>
            <a:off x="8689802" y="1556713"/>
            <a:ext cx="3368556" cy="23381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09922" y="1324964"/>
            <a:ext cx="11346631" cy="553998"/>
          </a:xfrm>
          <a:prstGeom prst="rect">
            <a:avLst/>
          </a:prstGeom>
          <a:noFill/>
        </p:spPr>
        <p:txBody>
          <a:bodyPr wrap="square" rtlCol="0">
            <a:spAutoFit/>
          </a:bodyPr>
          <a:lstStyle/>
          <a:p>
            <a:pPr algn="just"/>
            <a:r>
              <a:rPr lang="fr-FR" altLang="zh-CN"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rPr>
              <a:t>Lisez le texte et répondez.</a:t>
            </a:r>
            <a:endParaRPr lang="zh-CN" altLang="en-US"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a:xfrm>
            <a:off x="435444" y="1464474"/>
            <a:ext cx="11583155" cy="1145955"/>
          </a:xfrm>
          <a:prstGeom prst="rect">
            <a:avLst/>
          </a:prstGeom>
          <a:noFill/>
        </p:spPr>
        <p:txBody>
          <a:bodyPr wrap="square" rtlCol="0">
            <a:spAutoFit/>
          </a:bodyPr>
          <a:lstStyle/>
          <a:p>
            <a:pPr marL="514350" indent="-514350">
              <a:lnSpc>
                <a:spcPct val="300000"/>
              </a:lnSpc>
              <a:buFont typeface="+mj-lt"/>
              <a:buAutoNum type="arabicPeriod"/>
            </a:pPr>
            <a:r>
              <a:rPr lang="fr-FR" altLang="zh-CN" sz="2800" b="1" dirty="0" smtClean="0">
                <a:latin typeface="Times New Roman" panose="02020603050405020304" pitchFamily="18" charset="0"/>
                <a:cs typeface="Times New Roman" panose="02020603050405020304" pitchFamily="18" charset="0"/>
              </a:rPr>
              <a:t>Que </a:t>
            </a:r>
            <a:r>
              <a:rPr lang="fr-FR" altLang="zh-CN" sz="2800" b="1" dirty="0">
                <a:latin typeface="Times New Roman" panose="02020603050405020304" pitchFamily="18" charset="0"/>
                <a:cs typeface="Times New Roman" panose="02020603050405020304" pitchFamily="18" charset="0"/>
              </a:rPr>
              <a:t>devons-nous faire pour continuer à réussir dans l’avenir ?</a:t>
            </a:r>
          </a:p>
        </p:txBody>
      </p:sp>
      <p:sp>
        <p:nvSpPr>
          <p:cNvPr id="10" name="文本框 9"/>
          <p:cNvSpPr txBox="1"/>
          <p:nvPr/>
        </p:nvSpPr>
        <p:spPr>
          <a:xfrm>
            <a:off x="607452" y="2493493"/>
            <a:ext cx="10977097" cy="1307537"/>
          </a:xfrm>
          <a:prstGeom prst="rect">
            <a:avLst/>
          </a:prstGeom>
          <a:noFill/>
        </p:spPr>
        <p:txBody>
          <a:bodyPr wrap="square" rtlCol="0">
            <a:spAutoFit/>
          </a:bodyPr>
          <a:lstStyle/>
          <a:p>
            <a:pPr marL="361950" algn="just">
              <a:lnSpc>
                <a:spcPct val="150000"/>
              </a:lnSpc>
            </a:pPr>
            <a:r>
              <a:rPr lang="fr-FR" altLang="zh-CN" sz="2800" dirty="0">
                <a:solidFill>
                  <a:srgbClr val="0070C0"/>
                </a:solidFill>
                <a:effectLst/>
                <a:latin typeface="Times New Roman" panose="02020603050405020304" pitchFamily="18" charset="0"/>
                <a:ea typeface="等线" panose="02010600030101010101" pitchFamily="2" charset="-122"/>
              </a:rPr>
              <a:t>Il faut </a:t>
            </a:r>
            <a:r>
              <a:rPr lang="fr-FR" altLang="zh-CN" sz="2800" dirty="0">
                <a:solidFill>
                  <a:srgbClr val="0070C0"/>
                </a:solidFill>
                <a:latin typeface="Times New Roman" panose="02020603050405020304" pitchFamily="18" charset="0"/>
                <a:ea typeface="等线" panose="02010600030101010101" pitchFamily="2" charset="-122"/>
              </a:rPr>
              <a:t>créer un bel avenir </a:t>
            </a:r>
            <a:r>
              <a:rPr lang="en-US" altLang="zh-CN" sz="2800" b="1" dirty="0">
                <a:solidFill>
                  <a:srgbClr val="0070C0"/>
                </a:solidFill>
                <a:latin typeface="Times New Roman" panose="02020603050405020304" pitchFamily="18" charset="0"/>
                <a:ea typeface="等线" panose="02010600030101010101" pitchFamily="2" charset="-122"/>
              </a:rPr>
              <a:t>en s’</a:t>
            </a:r>
            <a:r>
              <a:rPr lang="fr-FR" altLang="zh-CN" sz="2800" b="1" dirty="0">
                <a:solidFill>
                  <a:srgbClr val="0070C0"/>
                </a:solidFill>
                <a:latin typeface="Times New Roman" panose="02020603050405020304" pitchFamily="18" charset="0"/>
                <a:ea typeface="等线" panose="02010600030101010101" pitchFamily="2" charset="-122"/>
              </a:rPr>
              <a:t>inspirant de l’histoire</a:t>
            </a:r>
            <a:r>
              <a:rPr lang="fr-FR" altLang="zh-CN" sz="2800" dirty="0">
                <a:solidFill>
                  <a:srgbClr val="0070C0"/>
                </a:solidFill>
                <a:latin typeface="Times New Roman" panose="02020603050405020304" pitchFamily="18" charset="0"/>
                <a:ea typeface="等线" panose="02010600030101010101" pitchFamily="2" charset="-122"/>
              </a:rPr>
              <a:t>. Cette pratique pourrait se résumer en neuf aspects. </a:t>
            </a:r>
            <a:endParaRPr lang="fr-FR" altLang="zh-CN" sz="2800" dirty="0">
              <a:solidFill>
                <a:srgbClr val="0070C0"/>
              </a:solidFill>
              <a:effectLst/>
              <a:latin typeface="Times New Roman" panose="02020603050405020304" pitchFamily="18" charset="0"/>
              <a:ea typeface="等线" panose="02010600030101010101" pitchFamily="2" charset="-122"/>
            </a:endParaRPr>
          </a:p>
        </p:txBody>
      </p:sp>
      <p:sp>
        <p:nvSpPr>
          <p:cNvPr id="3" name="文本框 2"/>
          <p:cNvSpPr txBox="1"/>
          <p:nvPr/>
        </p:nvSpPr>
        <p:spPr>
          <a:xfrm>
            <a:off x="435443" y="3292157"/>
            <a:ext cx="11583155" cy="1145955"/>
          </a:xfrm>
          <a:prstGeom prst="rect">
            <a:avLst/>
          </a:prstGeom>
          <a:noFill/>
        </p:spPr>
        <p:txBody>
          <a:bodyPr wrap="square" rtlCol="0">
            <a:spAutoFit/>
          </a:bodyPr>
          <a:lstStyle/>
          <a:p>
            <a:pPr marL="514350" indent="-514350">
              <a:lnSpc>
                <a:spcPct val="300000"/>
              </a:lnSpc>
              <a:buFont typeface="+mj-lt"/>
              <a:buAutoNum type="arabicPeriod" startAt="2"/>
            </a:pPr>
            <a:r>
              <a:rPr lang="fr-FR" altLang="zh-CN" sz="2800" b="1" dirty="0" smtClean="0">
                <a:latin typeface="Times New Roman" panose="02020603050405020304" pitchFamily="18" charset="0"/>
                <a:cs typeface="Times New Roman" panose="02020603050405020304" pitchFamily="18" charset="0"/>
              </a:rPr>
              <a:t>Relevez </a:t>
            </a:r>
            <a:r>
              <a:rPr lang="fr-FR" altLang="zh-CN" sz="2800" b="1" dirty="0">
                <a:latin typeface="Times New Roman" panose="02020603050405020304" pitchFamily="18" charset="0"/>
                <a:cs typeface="Times New Roman" panose="02020603050405020304" pitchFamily="18" charset="0"/>
              </a:rPr>
              <a:t>les éléments du discours dans le texte.</a:t>
            </a:r>
          </a:p>
        </p:txBody>
      </p:sp>
      <p:sp>
        <p:nvSpPr>
          <p:cNvPr id="5" name="文本框 4"/>
          <p:cNvSpPr txBox="1"/>
          <p:nvPr/>
        </p:nvSpPr>
        <p:spPr>
          <a:xfrm>
            <a:off x="606816" y="4415948"/>
            <a:ext cx="11149102" cy="1953868"/>
          </a:xfrm>
          <a:prstGeom prst="rect">
            <a:avLst/>
          </a:prstGeom>
          <a:noFill/>
        </p:spPr>
        <p:txBody>
          <a:bodyPr wrap="square" rtlCol="0">
            <a:spAutoFit/>
          </a:bodyPr>
          <a:lstStyle/>
          <a:p>
            <a:pPr marL="361950" algn="just">
              <a:lnSpc>
                <a:spcPct val="150000"/>
              </a:lnSpc>
            </a:pPr>
            <a:r>
              <a:rPr lang="fr-FR" altLang="zh-CN" sz="2800" dirty="0">
                <a:solidFill>
                  <a:srgbClr val="0070C0"/>
                </a:solidFill>
                <a:effectLst/>
                <a:latin typeface="Times New Roman" panose="02020603050405020304" pitchFamily="18" charset="0"/>
                <a:ea typeface="等线" panose="02010600030101010101" pitchFamily="2" charset="-122"/>
              </a:rPr>
              <a:t>Le titre (allocution), </a:t>
            </a:r>
            <a:r>
              <a:rPr lang="fr-CA" altLang="zh-CN" sz="2800" dirty="0">
                <a:solidFill>
                  <a:srgbClr val="0070C0"/>
                </a:solidFill>
                <a:latin typeface="Times New Roman" panose="02020603050405020304" pitchFamily="18" charset="0"/>
                <a:ea typeface="等线" panose="02010600030101010101" pitchFamily="2" charset="-122"/>
              </a:rPr>
              <a:t>des apostrophes (</a:t>
            </a:r>
            <a:r>
              <a:rPr lang="fr-FR" altLang="zh-CN" sz="2800" i="1" dirty="0">
                <a:solidFill>
                  <a:srgbClr val="0070C0"/>
                </a:solidFill>
                <a:latin typeface="Times New Roman" panose="02020603050405020304" pitchFamily="18" charset="0"/>
                <a:ea typeface="等线" panose="02010600030101010101" pitchFamily="2" charset="-122"/>
              </a:rPr>
              <a:t>Camarades et amis</a:t>
            </a:r>
            <a:r>
              <a:rPr lang="fr-FR" altLang="zh-CN" sz="2800" dirty="0">
                <a:solidFill>
                  <a:srgbClr val="0070C0"/>
                </a:solidFill>
                <a:latin typeface="Times New Roman" panose="02020603050405020304" pitchFamily="18" charset="0"/>
                <a:ea typeface="等线" panose="02010600030101010101" pitchFamily="2" charset="-122"/>
              </a:rPr>
              <a:t>), des slogans sous forme d’interjections (</a:t>
            </a:r>
            <a:r>
              <a:rPr lang="fr-FR" altLang="zh-CN" sz="2800" i="1" dirty="0">
                <a:solidFill>
                  <a:srgbClr val="0070C0"/>
                </a:solidFill>
                <a:latin typeface="Times New Roman" panose="02020603050405020304" pitchFamily="18" charset="0"/>
                <a:ea typeface="等线" panose="02010600030101010101" pitchFamily="2" charset="-122"/>
              </a:rPr>
              <a:t>Vive…</a:t>
            </a:r>
            <a:r>
              <a:rPr lang="fr-FR" altLang="zh-CN" sz="2800" dirty="0">
                <a:solidFill>
                  <a:srgbClr val="0070C0"/>
                </a:solidFill>
                <a:latin typeface="Times New Roman" panose="02020603050405020304" pitchFamily="18" charset="0"/>
                <a:ea typeface="等线" panose="02010600030101010101" pitchFamily="2" charset="-122"/>
              </a:rPr>
              <a:t>), et l’effet d’amplification surtout dans les deux derniers paragraphes.</a:t>
            </a:r>
            <a:endParaRPr lang="fr-FR" altLang="zh-CN" sz="2800" dirty="0">
              <a:solidFill>
                <a:srgbClr val="0070C0"/>
              </a:solidFill>
              <a:effectLst/>
              <a:latin typeface="Times New Roman" panose="02020603050405020304" pitchFamily="18" charset="0"/>
              <a:ea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5492" y="1248129"/>
            <a:ext cx="11346631" cy="553998"/>
          </a:xfrm>
          <a:prstGeom prst="rect">
            <a:avLst/>
          </a:prstGeom>
          <a:noFill/>
        </p:spPr>
        <p:txBody>
          <a:bodyPr wrap="square" rtlCol="0">
            <a:spAutoFit/>
          </a:bodyPr>
          <a:lstStyle/>
          <a:p>
            <a:pPr algn="just"/>
            <a:r>
              <a:rPr lang="fr-FR" altLang="zh-CN"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rPr>
              <a:t>Complétez la carte mentale selon le texte.</a:t>
            </a:r>
            <a:endParaRPr lang="zh-CN" altLang="en-US"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3">
            <a:clrChange>
              <a:clrFrom>
                <a:srgbClr val="F9F9F9"/>
              </a:clrFrom>
              <a:clrTo>
                <a:srgbClr val="F9F9F9">
                  <a:alpha val="0"/>
                </a:srgbClr>
              </a:clrTo>
            </a:clrChange>
          </a:blip>
          <a:stretch>
            <a:fillRect/>
          </a:stretch>
        </p:blipFill>
        <p:spPr>
          <a:xfrm>
            <a:off x="2225242" y="1640630"/>
            <a:ext cx="7741516" cy="51734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919492" y="246189"/>
            <a:ext cx="4039782"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Corrigé</a:t>
            </a:r>
          </a:p>
        </p:txBody>
      </p:sp>
      <p:grpSp>
        <p:nvGrpSpPr>
          <p:cNvPr id="19" name="组合 18"/>
          <p:cNvGrpSpPr/>
          <p:nvPr/>
        </p:nvGrpSpPr>
        <p:grpSpPr>
          <a:xfrm>
            <a:off x="412751" y="855144"/>
            <a:ext cx="11779249" cy="6165399"/>
            <a:chOff x="412751" y="516056"/>
            <a:chExt cx="11779249" cy="6390529"/>
          </a:xfrm>
        </p:grpSpPr>
        <p:pic>
          <p:nvPicPr>
            <p:cNvPr id="5" name="图片 4"/>
            <p:cNvPicPr>
              <a:picLocks noChangeAspect="1"/>
            </p:cNvPicPr>
            <p:nvPr/>
          </p:nvPicPr>
          <p:blipFill rotWithShape="1">
            <a:blip r:embed="rId3">
              <a:clrChange>
                <a:clrFrom>
                  <a:srgbClr val="F9F9F9"/>
                </a:clrFrom>
                <a:clrTo>
                  <a:srgbClr val="F9F9F9">
                    <a:alpha val="0"/>
                  </a:srgbClr>
                </a:clrTo>
              </a:clrChange>
            </a:blip>
            <a:srcRect t="5759"/>
            <a:stretch>
              <a:fillRect/>
            </a:stretch>
          </p:blipFill>
          <p:spPr>
            <a:xfrm>
              <a:off x="542060" y="516056"/>
              <a:ext cx="11649940" cy="6390529"/>
            </a:xfrm>
            <a:prstGeom prst="rect">
              <a:avLst/>
            </a:prstGeom>
          </p:spPr>
        </p:pic>
        <p:sp>
          <p:nvSpPr>
            <p:cNvPr id="4" name="文本框 3"/>
            <p:cNvSpPr txBox="1"/>
            <p:nvPr/>
          </p:nvSpPr>
          <p:spPr>
            <a:xfrm>
              <a:off x="412751" y="2510991"/>
              <a:ext cx="3115540" cy="923330"/>
            </a:xfrm>
            <a:prstGeom prst="rect">
              <a:avLst/>
            </a:prstGeom>
            <a:solidFill>
              <a:srgbClr val="E8E0CB"/>
            </a:solidFill>
          </p:spPr>
          <p:txBody>
            <a:bodyPr wrap="square" rtlCol="0">
              <a:spAutoFit/>
            </a:bodyPr>
            <a:lstStyle/>
            <a:p>
              <a:r>
                <a:rPr lang="fr-FR" altLang="zh-CN" sz="1800" b="1" dirty="0">
                  <a:solidFill>
                    <a:srgbClr val="0070C0"/>
                  </a:solidFill>
                  <a:effectLst/>
                  <a:latin typeface="Times" panose="02020603050405020304" pitchFamily="18" charset="0"/>
                  <a:ea typeface="宋体" panose="02010600030101010101" pitchFamily="2" charset="-122"/>
                  <a:cs typeface="Times New Roman" panose="02020603050405020304" pitchFamily="18" charset="0"/>
                </a:rPr>
                <a:t>2. unir et conduire le peuple chinois pour œuvrer ensemble à une vie meilleure</a:t>
              </a:r>
              <a:endParaRPr lang="zh-CN" altLang="zh-CN" sz="1800" b="1" dirty="0">
                <a:solidFill>
                  <a:srgbClr val="0070C0"/>
                </a:solidFill>
                <a:effectLst/>
                <a:latin typeface="Times New Roman" panose="02020603050405020304" pitchFamily="18" charset="0"/>
                <a:ea typeface="宋体" panose="02010600030101010101" pitchFamily="2" charset="-122"/>
              </a:endParaRPr>
            </a:p>
          </p:txBody>
        </p:sp>
        <p:sp>
          <p:nvSpPr>
            <p:cNvPr id="8" name="文本框 7"/>
            <p:cNvSpPr txBox="1"/>
            <p:nvPr/>
          </p:nvSpPr>
          <p:spPr>
            <a:xfrm>
              <a:off x="803563" y="3711320"/>
              <a:ext cx="2724727" cy="923330"/>
            </a:xfrm>
            <a:prstGeom prst="rect">
              <a:avLst/>
            </a:prstGeom>
            <a:solidFill>
              <a:srgbClr val="E8E0CB"/>
            </a:solidFill>
          </p:spPr>
          <p:txBody>
            <a:bodyPr wrap="square" rtlCol="0">
              <a:spAutoFit/>
            </a:bodyPr>
            <a:lstStyle/>
            <a:p>
              <a:r>
                <a:rPr lang="fr-FR" altLang="zh-CN" sz="1800" b="1" dirty="0">
                  <a:solidFill>
                    <a:srgbClr val="0070C0"/>
                  </a:solidFill>
                  <a:effectLst/>
                  <a:latin typeface="Times" panose="02020603050405020304" pitchFamily="18" charset="0"/>
                  <a:ea typeface="宋体" panose="02010600030101010101" pitchFamily="2" charset="-122"/>
                  <a:cs typeface="Times New Roman" panose="02020603050405020304" pitchFamily="18" charset="0"/>
                </a:rPr>
                <a:t>3. poursuivre la sinisation du marxisme</a:t>
              </a:r>
            </a:p>
            <a:p>
              <a:endParaRPr lang="zh-CN" altLang="zh-CN" sz="1800" b="1" dirty="0">
                <a:effectLst/>
                <a:latin typeface="Times New Roman" panose="02020603050405020304" pitchFamily="18" charset="0"/>
                <a:ea typeface="宋体" panose="02010600030101010101" pitchFamily="2" charset="-122"/>
              </a:endParaRPr>
            </a:p>
          </p:txBody>
        </p:sp>
        <p:sp>
          <p:nvSpPr>
            <p:cNvPr id="10" name="文本框 9"/>
            <p:cNvSpPr txBox="1"/>
            <p:nvPr/>
          </p:nvSpPr>
          <p:spPr>
            <a:xfrm>
              <a:off x="803564" y="4811712"/>
              <a:ext cx="2724727" cy="923330"/>
            </a:xfrm>
            <a:prstGeom prst="rect">
              <a:avLst/>
            </a:prstGeom>
            <a:solidFill>
              <a:srgbClr val="E8E0CB"/>
            </a:solidFill>
          </p:spPr>
          <p:txBody>
            <a:bodyPr wrap="square" rtlCol="0">
              <a:spAutoFit/>
            </a:bodyPr>
            <a:lstStyle/>
            <a:p>
              <a:r>
                <a:rPr lang="fr-FR" altLang="zh-CN" sz="1800" b="1" dirty="0">
                  <a:solidFill>
                    <a:srgbClr val="0070C0"/>
                  </a:solidFill>
                  <a:effectLst/>
                  <a:latin typeface="Times" panose="02020603050405020304" pitchFamily="18" charset="0"/>
                  <a:ea typeface="宋体" panose="02010600030101010101" pitchFamily="2" charset="-122"/>
                  <a:cs typeface="Times New Roman" panose="02020603050405020304" pitchFamily="18" charset="0"/>
                </a:rPr>
                <a:t>4. maintenir et développer le socialisme à la chinoise</a:t>
              </a:r>
              <a:endParaRPr lang="zh-CN" altLang="zh-CN" sz="1800" b="1" dirty="0">
                <a:solidFill>
                  <a:srgbClr val="0070C0"/>
                </a:solidFill>
                <a:effectLst/>
                <a:latin typeface="Times New Roman" panose="02020603050405020304" pitchFamily="18" charset="0"/>
                <a:ea typeface="宋体" panose="02010600030101010101" pitchFamily="2" charset="-122"/>
              </a:endParaRPr>
            </a:p>
          </p:txBody>
        </p:sp>
        <p:sp>
          <p:nvSpPr>
            <p:cNvPr id="13" name="文本框 12"/>
            <p:cNvSpPr txBox="1"/>
            <p:nvPr/>
          </p:nvSpPr>
          <p:spPr>
            <a:xfrm>
              <a:off x="8723745" y="549575"/>
              <a:ext cx="2724727" cy="923330"/>
            </a:xfrm>
            <a:prstGeom prst="rect">
              <a:avLst/>
            </a:prstGeom>
            <a:solidFill>
              <a:srgbClr val="E8E0CB"/>
            </a:solidFill>
          </p:spPr>
          <p:txBody>
            <a:bodyPr wrap="square" rtlCol="0">
              <a:spAutoFit/>
            </a:bodyPr>
            <a:lstStyle/>
            <a:p>
              <a:r>
                <a:rPr lang="fr-FR" altLang="zh-CN" sz="1800" b="1" dirty="0">
                  <a:solidFill>
                    <a:srgbClr val="0070C0"/>
                  </a:solidFill>
                  <a:effectLst/>
                  <a:latin typeface="Times" panose="02020603050405020304" pitchFamily="18" charset="0"/>
                  <a:ea typeface="宋体" panose="02010600030101010101" pitchFamily="2" charset="-122"/>
                  <a:cs typeface="Times New Roman" panose="02020603050405020304" pitchFamily="18" charset="0"/>
                </a:rPr>
                <a:t>5. accélérer la modernisation de l’armée et de la défense nationale</a:t>
              </a:r>
              <a:endParaRPr lang="zh-CN" altLang="zh-CN" sz="1800" b="1" dirty="0">
                <a:solidFill>
                  <a:srgbClr val="0070C0"/>
                </a:solidFill>
                <a:effectLst/>
                <a:latin typeface="Times New Roman" panose="02020603050405020304" pitchFamily="18" charset="0"/>
                <a:ea typeface="宋体" panose="02010600030101010101" pitchFamily="2" charset="-122"/>
              </a:endParaRPr>
            </a:p>
          </p:txBody>
        </p:sp>
        <p:sp>
          <p:nvSpPr>
            <p:cNvPr id="14" name="文本框 13"/>
            <p:cNvSpPr txBox="1"/>
            <p:nvPr/>
          </p:nvSpPr>
          <p:spPr>
            <a:xfrm>
              <a:off x="8723745" y="3537539"/>
              <a:ext cx="3117273" cy="923330"/>
            </a:xfrm>
            <a:prstGeom prst="rect">
              <a:avLst/>
            </a:prstGeom>
            <a:solidFill>
              <a:srgbClr val="E8E0CB"/>
            </a:solidFill>
          </p:spPr>
          <p:txBody>
            <a:bodyPr wrap="square" rtlCol="0">
              <a:spAutoFit/>
            </a:bodyPr>
            <a:lstStyle/>
            <a:p>
              <a:r>
                <a:rPr lang="fr-FR" altLang="zh-CN" sz="1800" b="1" dirty="0">
                  <a:solidFill>
                    <a:srgbClr val="0070C0"/>
                  </a:solidFill>
                  <a:effectLst/>
                  <a:latin typeface="Times" panose="02020603050405020304" pitchFamily="18" charset="0"/>
                  <a:ea typeface="宋体" panose="02010600030101010101" pitchFamily="2" charset="-122"/>
                  <a:cs typeface="Times New Roman" panose="02020603050405020304" pitchFamily="18" charset="0"/>
                </a:rPr>
                <a:t>7. mener une grande lutte aux nombreuses caractéristiques historiques nouvelles</a:t>
              </a:r>
              <a:endParaRPr lang="zh-CN" altLang="zh-CN" sz="1800" b="1" dirty="0">
                <a:solidFill>
                  <a:srgbClr val="0070C0"/>
                </a:solidFill>
                <a:effectLst/>
                <a:latin typeface="Times New Roman" panose="02020603050405020304" pitchFamily="18" charset="0"/>
                <a:ea typeface="宋体" panose="02010600030101010101" pitchFamily="2" charset="-122"/>
              </a:endParaRPr>
            </a:p>
          </p:txBody>
        </p:sp>
        <p:sp>
          <p:nvSpPr>
            <p:cNvPr id="17" name="文本框 16"/>
            <p:cNvSpPr txBox="1"/>
            <p:nvPr/>
          </p:nvSpPr>
          <p:spPr>
            <a:xfrm>
              <a:off x="8723745" y="4675919"/>
              <a:ext cx="3265055" cy="923330"/>
            </a:xfrm>
            <a:prstGeom prst="rect">
              <a:avLst/>
            </a:prstGeom>
            <a:solidFill>
              <a:srgbClr val="E8E0CB"/>
            </a:solidFill>
          </p:spPr>
          <p:txBody>
            <a:bodyPr wrap="square" rtlCol="0">
              <a:spAutoFit/>
            </a:bodyPr>
            <a:lstStyle/>
            <a:p>
              <a:r>
                <a:rPr lang="fr-FR" altLang="zh-CN" sz="1800" b="1" dirty="0">
                  <a:solidFill>
                    <a:srgbClr val="0070C0"/>
                  </a:solidFill>
                  <a:effectLst/>
                  <a:latin typeface="Times" panose="02020603050405020304" pitchFamily="18" charset="0"/>
                  <a:ea typeface="宋体" panose="02010600030101010101" pitchFamily="2" charset="-122"/>
                  <a:cs typeface="Times New Roman" panose="02020603050405020304" pitchFamily="18" charset="0"/>
                </a:rPr>
                <a:t>8. renforcer la grande union de tous les Chinois à l’intérieur comme à l’extérieur du pays</a:t>
              </a:r>
              <a:endParaRPr lang="zh-CN" altLang="zh-CN" sz="1800" b="1" dirty="0">
                <a:solidFill>
                  <a:srgbClr val="0070C0"/>
                </a:solidFill>
                <a:effectLst/>
                <a:latin typeface="Times New Roman" panose="02020603050405020304" pitchFamily="18" charset="0"/>
                <a:ea typeface="宋体" panose="02010600030101010101" pitchFamily="2" charset="-122"/>
              </a:endParaRPr>
            </a:p>
          </p:txBody>
        </p:sp>
        <p:sp>
          <p:nvSpPr>
            <p:cNvPr id="18" name="文本框 17"/>
            <p:cNvSpPr txBox="1"/>
            <p:nvPr/>
          </p:nvSpPr>
          <p:spPr>
            <a:xfrm>
              <a:off x="8723745" y="5936706"/>
              <a:ext cx="2724727" cy="649739"/>
            </a:xfrm>
            <a:prstGeom prst="rect">
              <a:avLst/>
            </a:prstGeom>
            <a:solidFill>
              <a:srgbClr val="E8E0CB"/>
            </a:solidFill>
          </p:spPr>
          <p:txBody>
            <a:bodyPr wrap="square" rtlCol="0">
              <a:spAutoFit/>
            </a:bodyPr>
            <a:lstStyle/>
            <a:p>
              <a:r>
                <a:rPr lang="fr-FR" altLang="zh-CN" sz="1800" b="1" dirty="0">
                  <a:solidFill>
                    <a:srgbClr val="0070C0"/>
                  </a:solidFill>
                  <a:effectLst/>
                  <a:latin typeface="Times" panose="02020603050405020304" pitchFamily="18" charset="0"/>
                  <a:ea typeface="宋体" panose="02010600030101010101" pitchFamily="2" charset="-122"/>
                  <a:cs typeface="Times New Roman" panose="02020603050405020304" pitchFamily="18" charset="0"/>
                </a:rPr>
                <a:t>9. poursuivre sans cesse l’édification du Parti</a:t>
              </a:r>
              <a:endParaRPr lang="zh-CN" altLang="zh-CN" sz="1800" b="1" dirty="0">
                <a:solidFill>
                  <a:srgbClr val="0070C0"/>
                </a:solidFill>
                <a:effectLst/>
                <a:latin typeface="Times New Roman" panose="02020603050405020304" pitchFamily="18" charset="0"/>
                <a:ea typeface="宋体" panose="02010600030101010101" pitchFamily="2" charset="-122"/>
              </a:endParaRP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Nzk0YzAxZGQwNjA0Nzg5YWQyYTgyNGFkN2YxOTRkNzk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3093</Words>
  <Application>Microsoft Office PowerPoint</Application>
  <PresentationFormat>宽屏</PresentationFormat>
  <Paragraphs>303</Paragraphs>
  <Slides>40</Slides>
  <Notes>1</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40</vt:i4>
      </vt:variant>
    </vt:vector>
  </HeadingPairs>
  <TitlesOfParts>
    <vt:vector size="51" baseType="lpstr">
      <vt:lpstr>等线</vt:lpstr>
      <vt:lpstr>等线 Light</vt:lpstr>
      <vt:lpstr>隶书</vt:lpstr>
      <vt:lpstr>宋体</vt:lpstr>
      <vt:lpstr>微软雅黑</vt:lpstr>
      <vt:lpstr>Arial</vt:lpstr>
      <vt:lpstr>Calibri</vt:lpstr>
      <vt:lpstr>Times</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朱雯</cp:lastModifiedBy>
  <cp:revision>177</cp:revision>
  <dcterms:created xsi:type="dcterms:W3CDTF">2022-06-22T00:29:00Z</dcterms:created>
  <dcterms:modified xsi:type="dcterms:W3CDTF">2023-04-24T08:01:20Z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93280FAC9962440FA597729968906EF0_13</vt:lpwstr>
  </property>
  <property fmtid="{D5CDD505-2E9C-101B-9397-08002B2CF9AE}" pid="3" name="KSOProductBuildVer">
    <vt:lpwstr>2052-11.1.0.14036</vt:lpwstr>
  </property>
</Properties>
</file>