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55"/>
  </p:notesMasterIdLst>
  <p:sldIdLst>
    <p:sldId id="306" r:id="rId3"/>
    <p:sldId id="368" r:id="rId4"/>
    <p:sldId id="369" r:id="rId5"/>
    <p:sldId id="523" r:id="rId6"/>
    <p:sldId id="414" r:id="rId7"/>
    <p:sldId id="524" r:id="rId8"/>
    <p:sldId id="417" r:id="rId9"/>
    <p:sldId id="415" r:id="rId10"/>
    <p:sldId id="370" r:id="rId11"/>
    <p:sldId id="476" r:id="rId12"/>
    <p:sldId id="419" r:id="rId13"/>
    <p:sldId id="420" r:id="rId14"/>
    <p:sldId id="324" r:id="rId15"/>
    <p:sldId id="422" r:id="rId16"/>
    <p:sldId id="418" r:id="rId17"/>
    <p:sldId id="421" r:id="rId18"/>
    <p:sldId id="423" r:id="rId19"/>
    <p:sldId id="320" r:id="rId20"/>
    <p:sldId id="424" r:id="rId21"/>
    <p:sldId id="323" r:id="rId22"/>
    <p:sldId id="425" r:id="rId23"/>
    <p:sldId id="426" r:id="rId24"/>
    <p:sldId id="427" r:id="rId25"/>
    <p:sldId id="492" r:id="rId26"/>
    <p:sldId id="325" r:id="rId27"/>
    <p:sldId id="428" r:id="rId28"/>
    <p:sldId id="471" r:id="rId29"/>
    <p:sldId id="472" r:id="rId30"/>
    <p:sldId id="473" r:id="rId31"/>
    <p:sldId id="326" r:id="rId32"/>
    <p:sldId id="477" r:id="rId33"/>
    <p:sldId id="478" r:id="rId34"/>
    <p:sldId id="327" r:id="rId35"/>
    <p:sldId id="479" r:id="rId36"/>
    <p:sldId id="480" r:id="rId37"/>
    <p:sldId id="481" r:id="rId38"/>
    <p:sldId id="482" r:id="rId39"/>
    <p:sldId id="489" r:id="rId40"/>
    <p:sldId id="525" r:id="rId41"/>
    <p:sldId id="483" r:id="rId42"/>
    <p:sldId id="302" r:id="rId43"/>
    <p:sldId id="488" r:id="rId44"/>
    <p:sldId id="341" r:id="rId45"/>
    <p:sldId id="340" r:id="rId46"/>
    <p:sldId id="342" r:id="rId47"/>
    <p:sldId id="343" r:id="rId48"/>
    <p:sldId id="344" r:id="rId49"/>
    <p:sldId id="363" r:id="rId50"/>
    <p:sldId id="490" r:id="rId51"/>
    <p:sldId id="365" r:id="rId52"/>
    <p:sldId id="308" r:id="rId53"/>
    <p:sldId id="274" r:id="rId54"/>
  </p:sldIdLst>
  <p:sldSz cx="12192000" cy="6858000"/>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 id="2" name="黄 欣妍" initials="黄"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2533"/>
    <a:srgbClr val="F4B673"/>
    <a:srgbClr val="AE8E45"/>
    <a:srgbClr val="844D35"/>
    <a:srgbClr val="615B98"/>
    <a:srgbClr val="9B1D23"/>
    <a:srgbClr val="B02027"/>
    <a:srgbClr val="922E31"/>
    <a:srgbClr val="A42A2F"/>
    <a:srgbClr val="BD2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74"/>
  </p:normalViewPr>
  <p:slideViewPr>
    <p:cSldViewPr snapToGrid="0" snapToObjects="1" showGuides="1">
      <p:cViewPr varScale="1">
        <p:scale>
          <a:sx n="110" d="100"/>
          <a:sy n="110" d="100"/>
        </p:scale>
        <p:origin x="522" y="90"/>
      </p:cViewPr>
      <p:guideLst>
        <p:guide orient="horz" pos="2160"/>
        <p:guide pos="38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260739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C1CE3A-8381-7346-9817-75918C3C0922}" type="datetime1">
              <a:rPr kumimoji="1" lang="zh-CN" altLang="en-US" smtClean="0"/>
              <a:t>2023/4/12</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C1CE3A-8381-7346-9817-75918C3C0922}" type="datetime1">
              <a:rPr kumimoji="1" lang="zh-CN" altLang="en-US" smtClean="0"/>
              <a:t>2023/4/12</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8.xml"/><Relationship Id="rId7" Type="http://schemas.openxmlformats.org/officeDocument/2006/relationships/image" Target="../media/image7.em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2.xml"/><Relationship Id="rId5" Type="http://schemas.openxmlformats.org/officeDocument/2006/relationships/tags" Target="../tags/tag30.xml"/><Relationship Id="rId4" Type="http://schemas.openxmlformats.org/officeDocument/2006/relationships/tags" Target="../tags/tag29.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 Target="slide1.xml"/><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12.png"/><Relationship Id="rId4" Type="http://schemas.openxmlformats.org/officeDocument/2006/relationships/image" Target="../media/image7.emf"/></Relationships>
</file>

<file path=ppt/slides/_rels/slide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image" Target="../media/image7.emf"/></Relationships>
</file>

<file path=ppt/slides/_rels/slide4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mp4"/><Relationship Id="rId7" Type="http://schemas.openxmlformats.org/officeDocument/2006/relationships/image" Target="../media/image8.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7.emf"/><Relationship Id="rId5" Type="http://schemas.openxmlformats.org/officeDocument/2006/relationships/slideLayout" Target="../slideLayouts/slideLayout2.xml"/><Relationship Id="rId4" Type="http://schemas.openxmlformats.org/officeDocument/2006/relationships/video" Target="../media/media1.mp4"/></Relationships>
</file>

<file path=ppt/slides/_rels/slide8.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10.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515528" y="1784371"/>
            <a:ext cx="944880" cy="1938020"/>
          </a:xfrm>
          <a:prstGeom prst="rect">
            <a:avLst/>
          </a:prstGeom>
          <a:noFill/>
        </p:spPr>
        <p:txBody>
          <a:bodyPr wrap="none" rtlCol="0">
            <a:spAutoFit/>
          </a:bodyPr>
          <a:lstStyle/>
          <a:p>
            <a:r>
              <a:rPr lang="en-US" altLang="en-GB" sz="12000" b="1" dirty="0">
                <a:solidFill>
                  <a:srgbClr val="C00000"/>
                </a:solidFill>
                <a:latin typeface="Times New Roman" panose="02020603050405020304" pitchFamily="18" charset="0"/>
                <a:cs typeface="Times New Roman" panose="02020603050405020304" pitchFamily="18" charset="0"/>
              </a:rPr>
              <a:t>3</a:t>
            </a:r>
          </a:p>
        </p:txBody>
      </p:sp>
      <p:sp>
        <p:nvSpPr>
          <p:cNvPr id="11" name="文本框 10"/>
          <p:cNvSpPr txBox="1"/>
          <p:nvPr/>
        </p:nvSpPr>
        <p:spPr>
          <a:xfrm>
            <a:off x="2626936" y="3359367"/>
            <a:ext cx="867545" cy="461665"/>
          </a:xfrm>
          <a:prstGeom prst="rect">
            <a:avLst/>
          </a:prstGeom>
          <a:noFill/>
        </p:spPr>
        <p:txBody>
          <a:bodyPr wrap="none" rtlCol="0">
            <a:spAutoFit/>
          </a:bodyPr>
          <a:lstStyle/>
          <a:p>
            <a:r>
              <a:rPr lang="en-GB" altLang="zh-CN" sz="2400" dirty="0">
                <a:solidFill>
                  <a:srgbClr val="C00000"/>
                </a:solidFill>
                <a:latin typeface="Times New Roman" panose="02020603050405020304" pitchFamily="18" charset="0"/>
                <a:cs typeface="Times New Roman" panose="02020603050405020304" pitchFamily="18" charset="0"/>
              </a:rPr>
              <a:t>Unit</a:t>
            </a:r>
            <a:r>
              <a:rPr lang="fr-CA" altLang="zh-CN" sz="2400" dirty="0">
                <a:solidFill>
                  <a:srgbClr val="C00000"/>
                </a:solidFill>
                <a:latin typeface="Times New Roman" panose="02020603050405020304" pitchFamily="18" charset="0"/>
                <a:cs typeface="Times New Roman" panose="02020603050405020304" pitchFamily="18" charset="0"/>
              </a:rPr>
              <a:t>é</a:t>
            </a:r>
            <a:endParaRPr lang="en-GB" altLang="zh-CN" sz="2400" dirty="0">
              <a:solidFill>
                <a:srgbClr val="C00000"/>
              </a:solidFill>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3"/>
          <a:stretch>
            <a:fillRect/>
          </a:stretch>
        </p:blipFill>
        <p:spPr>
          <a:xfrm>
            <a:off x="-2" y="1405023"/>
            <a:ext cx="12192002" cy="45719"/>
          </a:xfrm>
          <a:prstGeom prst="rect">
            <a:avLst/>
          </a:prstGeom>
        </p:spPr>
      </p:pic>
      <p:pic>
        <p:nvPicPr>
          <p:cNvPr id="8" name="图片 7"/>
          <p:cNvPicPr>
            <a:picLocks noChangeAspect="1"/>
          </p:cNvPicPr>
          <p:nvPr/>
        </p:nvPicPr>
        <p:blipFill>
          <a:blip r:embed="rId4"/>
          <a:stretch>
            <a:fillRect/>
          </a:stretch>
        </p:blipFill>
        <p:spPr>
          <a:xfrm>
            <a:off x="1372" y="6689101"/>
            <a:ext cx="12192000" cy="191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0354" y="1658983"/>
            <a:ext cx="6093018" cy="5030118"/>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1"/>
            <a:ext cx="12192002" cy="2925319"/>
          </a:xfrm>
          <a:prstGeom prst="rect">
            <a:avLst/>
          </a:prstGeom>
        </p:spPr>
      </p:pic>
      <p:sp>
        <p:nvSpPr>
          <p:cNvPr id="9" name="文本框 8"/>
          <p:cNvSpPr txBox="1"/>
          <p:nvPr>
            <p:custDataLst>
              <p:tags r:id="rId1"/>
            </p:custDataLst>
          </p:nvPr>
        </p:nvSpPr>
        <p:spPr>
          <a:xfrm>
            <a:off x="399009" y="4056991"/>
            <a:ext cx="5187144" cy="2748280"/>
          </a:xfrm>
          <a:prstGeom prst="rect">
            <a:avLst/>
          </a:prstGeom>
          <a:noFill/>
        </p:spPr>
        <p:txBody>
          <a:bodyPr wrap="square" rtlCol="0">
            <a:spAutoFit/>
          </a:bodyPr>
          <a:lstStyle/>
          <a:p>
            <a:pPr algn="ctr">
              <a:lnSpc>
                <a:spcPct val="80000"/>
              </a:lnSpc>
            </a:pPr>
            <a:r>
              <a:rPr lang="fr-FR" sz="5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mn-lt"/>
              </a:rPr>
              <a:t>Pour un développement de qualité</a:t>
            </a:r>
          </a:p>
          <a:p>
            <a:pPr algn="ctr">
              <a:lnSpc>
                <a:spcPct val="80000"/>
              </a:lnSpc>
            </a:pPr>
            <a:endParaRPr lang="fr-FR" sz="5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
        <p:nvSpPr>
          <p:cNvPr id="7" name="日期占位符 6"/>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2" name="灯片编号占位符 11"/>
          <p:cNvSpPr>
            <a:spLocks noGrp="1"/>
          </p:cNvSpPr>
          <p:nvPr>
            <p:ph type="sldNum" sz="quarter" idx="12"/>
          </p:nvPr>
        </p:nvSpPr>
        <p:spPr/>
        <p:txBody>
          <a:bodyPr/>
          <a:lstStyle/>
          <a:p>
            <a:fld id="{80E295EE-109B-1448-BA56-B7F987B5EA65}" type="slidenum">
              <a:rPr kumimoji="1" lang="zh-CN" altLang="en-US" smtClean="0"/>
              <a:t>1</a:t>
            </a:fld>
            <a:endParaRPr kumimoji="1"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376555" y="1259205"/>
            <a:ext cx="11213762" cy="499909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ctr"/>
            <a:r>
              <a:rPr lang="fr-FR" altLang="zh-CN" sz="36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la  </a:t>
            </a:r>
            <a:r>
              <a:rPr lang="fr-FR" altLang="zh-CN" sz="36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Triple Représentation </a:t>
            </a:r>
            <a:endParaRPr lang="fr-FR" altLang="zh-CN" sz="36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endParaRPr>
          </a:p>
          <a:p>
            <a:pPr algn="l"/>
            <a:endParaRPr lang="fr-FR" altLang="zh-CN" sz="3600" b="1" dirty="0">
              <a:solidFill>
                <a:schemeClr val="bg1"/>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just"/>
            <a:r>
              <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Le Parti communiste chinois représente </a:t>
            </a:r>
          </a:p>
          <a:p>
            <a:pPr algn="just"/>
            <a:r>
              <a:rPr lang="fr-FR" altLang="zh-CN" sz="3600" u="sng"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les exigences</a:t>
            </a:r>
            <a:r>
              <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du développement des forces productives avancées en Chine, </a:t>
            </a:r>
          </a:p>
          <a:p>
            <a:pPr algn="just"/>
            <a:r>
              <a:rPr lang="fr-FR" altLang="zh-CN" sz="3600" u="sng" dirty="0" smtClean="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l</a:t>
            </a:r>
            <a:r>
              <a:rPr lang="fr-FR" altLang="zh-CN" sz="3600" u="sng"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ea"/>
              </a:rPr>
              <a:t>’</a:t>
            </a:r>
            <a:r>
              <a:rPr lang="fr-FR" altLang="zh-CN" sz="3600" u="sng" dirty="0" smtClean="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orientation</a:t>
            </a:r>
            <a:r>
              <a:rPr lang="fr-FR" altLang="zh-CN" sz="3600" dirty="0" smtClean="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a:t>
            </a:r>
            <a:r>
              <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du progrès de la culture chinoise </a:t>
            </a:r>
            <a:r>
              <a:rPr lang="fr-FR" altLang="zh-CN" sz="3600" dirty="0" smtClean="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avancée,</a:t>
            </a:r>
            <a:endPar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just"/>
            <a:r>
              <a:rPr lang="fr-FR" altLang="zh-CN" sz="3600" u="sng"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les intérêts</a:t>
            </a:r>
            <a:r>
              <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fondamentaux de </a:t>
            </a:r>
            <a:r>
              <a:rPr lang="fr-FR" altLang="zh-CN" sz="3600" dirty="0" smtClean="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l</a:t>
            </a:r>
            <a:r>
              <a:rPr lang="fr-FR" altLang="zh-CN" sz="3600" dirty="0" smtClean="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ea"/>
              </a:rPr>
              <a:t>’</a:t>
            </a:r>
            <a:r>
              <a:rPr lang="fr-FR" altLang="zh-CN" sz="3600" dirty="0" smtClean="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immense </a:t>
            </a:r>
            <a:r>
              <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majorité de la population chinoise. </a:t>
            </a:r>
            <a:endParaRPr lang="fr-FR" altLang="zh-CN" sz="3600" dirty="0">
              <a:solidFill>
                <a:schemeClr val="tx1"/>
              </a:solidFill>
              <a:latin typeface="Times New Roman" panose="02020603050405020304" pitchFamily="18" charset="0"/>
              <a:cs typeface="Times New Roman" panose="02020603050405020304" pitchFamily="18" charset="0"/>
            </a:endParaRPr>
          </a:p>
        </p:txBody>
      </p:sp>
      <p:sp>
        <p:nvSpPr>
          <p:cNvPr id="7" name="日期占位符 6"/>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8" name="灯片编号占位符 7"/>
          <p:cNvSpPr>
            <a:spLocks noGrp="1"/>
          </p:cNvSpPr>
          <p:nvPr>
            <p:ph type="sldNum" sz="quarter" idx="12"/>
          </p:nvPr>
        </p:nvSpPr>
        <p:spPr/>
        <p:txBody>
          <a:bodyPr/>
          <a:lstStyle/>
          <a:p>
            <a:fld id="{80E295EE-109B-1448-BA56-B7F987B5EA65}" type="slidenum">
              <a:rPr kumimoji="1" lang="zh-CN" altLang="en-US" smtClean="0"/>
              <a:t>10</a:t>
            </a:fld>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51180" y="1335722"/>
            <a:ext cx="8808085" cy="49022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Lisez le texte et répondez aux questions suivantes :</a:t>
            </a:r>
            <a:endParaRPr lang="fr-FR"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532130" y="1988820"/>
            <a:ext cx="11129439" cy="449008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just">
              <a:buClrTx/>
              <a:buSzTx/>
              <a:buFont typeface="+mj-lt"/>
              <a:buAutoNum type="arabicPeriod"/>
            </a:pPr>
            <a:r>
              <a:rPr lang="fr-FR" altLang="zh-CN" sz="3200" dirty="0">
                <a:solidFill>
                  <a:schemeClr val="tx1"/>
                </a:solidFill>
                <a:latin typeface="Times New Roman" panose="02020603050405020304" pitchFamily="18" charset="0"/>
                <a:cs typeface="Times New Roman" panose="02020603050405020304" pitchFamily="18" charset="0"/>
                <a:sym typeface="+mn-lt"/>
              </a:rPr>
              <a:t>En quoi </a:t>
            </a:r>
            <a:r>
              <a:rPr lang="fr-FR" altLang="zh-CN" sz="3200" dirty="0" smtClean="0">
                <a:solidFill>
                  <a:schemeClr val="tx1"/>
                </a:solidFill>
                <a:latin typeface="Times New Roman" panose="02020603050405020304" pitchFamily="18" charset="0"/>
                <a:cs typeface="Times New Roman" panose="02020603050405020304" pitchFamily="18" charset="0"/>
                <a:sym typeface="+mn-lt"/>
              </a:rPr>
              <a:t>consistent les nouveaux concepts </a:t>
            </a:r>
            <a:r>
              <a:rPr lang="fr-FR" altLang="zh-CN" sz="3200" dirty="0">
                <a:solidFill>
                  <a:schemeClr val="tx1"/>
                </a:solidFill>
                <a:latin typeface="Times New Roman" panose="02020603050405020304" pitchFamily="18" charset="0"/>
                <a:cs typeface="Times New Roman" panose="02020603050405020304" pitchFamily="18" charset="0"/>
                <a:sym typeface="+mn-lt"/>
              </a:rPr>
              <a:t>de </a:t>
            </a:r>
            <a:r>
              <a:rPr lang="fr-FR" altLang="zh-CN" sz="3200" dirty="0" smtClean="0">
                <a:solidFill>
                  <a:schemeClr val="tx1"/>
                </a:solidFill>
                <a:latin typeface="Times New Roman" panose="02020603050405020304" pitchFamily="18" charset="0"/>
                <a:cs typeface="Times New Roman" panose="02020603050405020304" pitchFamily="18" charset="0"/>
                <a:sym typeface="+mn-lt"/>
              </a:rPr>
              <a:t>développement </a:t>
            </a:r>
            <a:r>
              <a:rPr lang="fr-FR" altLang="zh-CN" sz="3200" dirty="0">
                <a:solidFill>
                  <a:schemeClr val="tx1"/>
                </a:solidFill>
                <a:latin typeface="Times New Roman" panose="02020603050405020304" pitchFamily="18" charset="0"/>
                <a:cs typeface="Times New Roman" panose="02020603050405020304" pitchFamily="18" charset="0"/>
                <a:sym typeface="+mn-lt"/>
              </a:rPr>
              <a:t>?</a:t>
            </a:r>
          </a:p>
          <a:p>
            <a:pPr marL="514350" indent="-514350" algn="just">
              <a:buClrTx/>
              <a:buSzTx/>
              <a:buFont typeface="+mj-lt"/>
              <a:buAutoNum type="arabicPeriod"/>
            </a:pPr>
            <a:endParaRPr lang="fr-FR" altLang="zh-CN" sz="3200" dirty="0">
              <a:solidFill>
                <a:schemeClr val="tx1"/>
              </a:solidFill>
              <a:latin typeface="Times New Roman" panose="02020603050405020304" pitchFamily="18" charset="0"/>
              <a:cs typeface="Times New Roman" panose="02020603050405020304" pitchFamily="18" charset="0"/>
              <a:sym typeface="+mn-lt"/>
            </a:endParaRPr>
          </a:p>
          <a:p>
            <a:pPr marL="514350" indent="-514350" algn="just">
              <a:buClrTx/>
              <a:buSzTx/>
              <a:buFont typeface="+mj-lt"/>
              <a:buAutoNum type="arabicPeriod"/>
            </a:pPr>
            <a:r>
              <a:rPr lang="fr-FR" altLang="zh-CN" sz="3200" dirty="0" smtClean="0">
                <a:solidFill>
                  <a:schemeClr val="tx1"/>
                </a:solidFill>
                <a:latin typeface="Times New Roman" panose="02020603050405020304" pitchFamily="18" charset="0"/>
                <a:cs typeface="Times New Roman" panose="02020603050405020304" pitchFamily="18" charset="0"/>
                <a:sym typeface="+mn-lt"/>
              </a:rPr>
              <a:t>Lequel </a:t>
            </a:r>
            <a:r>
              <a:rPr lang="fr-FR" altLang="zh-CN" sz="3200" dirty="0">
                <a:solidFill>
                  <a:schemeClr val="tx1"/>
                </a:solidFill>
                <a:latin typeface="Times New Roman" panose="02020603050405020304" pitchFamily="18" charset="0"/>
                <a:cs typeface="Times New Roman" panose="02020603050405020304" pitchFamily="18" charset="0"/>
                <a:sym typeface="+mn-lt"/>
              </a:rPr>
              <a:t>est essentiel  parmi les cinq ? Pourquoi ?  </a:t>
            </a:r>
          </a:p>
          <a:p>
            <a:pPr marL="514350" indent="-514350" algn="just">
              <a:buClrTx/>
              <a:buSzTx/>
              <a:buFont typeface="+mj-lt"/>
              <a:buAutoNum type="arabicPeriod"/>
            </a:pPr>
            <a:endParaRPr lang="fr-FR" altLang="zh-CN" sz="3200" dirty="0">
              <a:solidFill>
                <a:schemeClr val="tx1"/>
              </a:solidFill>
              <a:latin typeface="Times New Roman" panose="02020603050405020304" pitchFamily="18" charset="0"/>
              <a:cs typeface="Times New Roman" panose="02020603050405020304" pitchFamily="18" charset="0"/>
            </a:endParaRPr>
          </a:p>
          <a:p>
            <a:pPr marL="514350" indent="-514350" algn="just">
              <a:buClrTx/>
              <a:buSzTx/>
              <a:buFont typeface="+mj-lt"/>
              <a:buAutoNum type="arabicPeriod"/>
            </a:pPr>
            <a:r>
              <a:rPr lang="fr-FR" altLang="zh-CN" sz="3200" dirty="0" smtClean="0">
                <a:solidFill>
                  <a:schemeClr val="tx1"/>
                </a:solidFill>
                <a:latin typeface="Times New Roman" panose="02020603050405020304" pitchFamily="18" charset="0"/>
                <a:cs typeface="Times New Roman" panose="02020603050405020304" pitchFamily="18" charset="0"/>
                <a:sym typeface="+mn-lt"/>
              </a:rPr>
              <a:t>Quel concept philosophique chinois permettrait d’expliquer les interrelations entre les </a:t>
            </a:r>
            <a:r>
              <a:rPr lang="fr-FR" altLang="zh-CN" sz="3200" dirty="0">
                <a:solidFill>
                  <a:schemeClr val="tx1"/>
                </a:solidFill>
                <a:latin typeface="Times New Roman" panose="02020603050405020304" pitchFamily="18" charset="0"/>
                <a:cs typeface="Times New Roman" panose="02020603050405020304" pitchFamily="18" charset="0"/>
                <a:sym typeface="+mn-lt"/>
              </a:rPr>
              <a:t>choses et les </a:t>
            </a:r>
            <a:r>
              <a:rPr lang="fr-FR" altLang="zh-CN" sz="3200" dirty="0" smtClean="0">
                <a:solidFill>
                  <a:schemeClr val="tx1"/>
                </a:solidFill>
                <a:latin typeface="Times New Roman" panose="02020603050405020304" pitchFamily="18" charset="0"/>
                <a:cs typeface="Times New Roman" panose="02020603050405020304" pitchFamily="18" charset="0"/>
                <a:sym typeface="+mn-lt"/>
              </a:rPr>
              <a:t>phénomènes du monde </a:t>
            </a:r>
            <a:r>
              <a:rPr lang="fr-FR" altLang="zh-CN" sz="3200" dirty="0">
                <a:solidFill>
                  <a:schemeClr val="tx1"/>
                </a:solidFill>
                <a:latin typeface="Times New Roman" panose="02020603050405020304" pitchFamily="18" charset="0"/>
                <a:cs typeface="Times New Roman" panose="02020603050405020304" pitchFamily="18" charset="0"/>
                <a:sym typeface="+mn-lt"/>
              </a:rPr>
              <a:t>? </a:t>
            </a:r>
            <a:endParaRPr lang="fr-FR" altLang="zh-CN" sz="3200" dirty="0" smtClean="0">
              <a:solidFill>
                <a:schemeClr val="tx1"/>
              </a:solidFill>
              <a:latin typeface="Times New Roman" panose="02020603050405020304" pitchFamily="18" charset="0"/>
              <a:cs typeface="Times New Roman" panose="02020603050405020304" pitchFamily="18" charset="0"/>
              <a:sym typeface="+mn-lt"/>
            </a:endParaRPr>
          </a:p>
          <a:p>
            <a:pPr marL="514350" indent="-514350" algn="just">
              <a:buClrTx/>
              <a:buSzTx/>
              <a:buFont typeface="+mj-lt"/>
              <a:buAutoNum type="arabicPeriod"/>
            </a:pPr>
            <a:endParaRPr lang="fr-FR" altLang="zh-CN" sz="3200" dirty="0" smtClean="0">
              <a:solidFill>
                <a:schemeClr val="tx1"/>
              </a:solidFill>
              <a:latin typeface="Times New Roman" panose="02020603050405020304" pitchFamily="18" charset="0"/>
              <a:cs typeface="Times New Roman" panose="02020603050405020304" pitchFamily="18" charset="0"/>
              <a:sym typeface="+mn-lt"/>
            </a:endParaRPr>
          </a:p>
          <a:p>
            <a:pPr marL="514350" indent="-514350" algn="just">
              <a:buClrTx/>
              <a:buSzTx/>
              <a:buFont typeface="+mj-lt"/>
              <a:buAutoNum type="arabicPeriod"/>
            </a:pPr>
            <a:r>
              <a:rPr lang="fr-FR" altLang="zh-CN" sz="3200" dirty="0" smtClean="0">
                <a:solidFill>
                  <a:schemeClr val="tx1"/>
                </a:solidFill>
                <a:latin typeface="Times New Roman" panose="02020603050405020304" pitchFamily="18" charset="0"/>
                <a:cs typeface="Times New Roman" panose="02020603050405020304" pitchFamily="18" charset="0"/>
                <a:sym typeface="+mn-lt"/>
              </a:rPr>
              <a:t>Quelles </a:t>
            </a:r>
            <a:r>
              <a:rPr lang="fr-FR" altLang="zh-CN" sz="3200" dirty="0">
                <a:solidFill>
                  <a:schemeClr val="tx1"/>
                </a:solidFill>
                <a:latin typeface="Times New Roman" panose="02020603050405020304" pitchFamily="18" charset="0"/>
                <a:cs typeface="Times New Roman" panose="02020603050405020304" pitchFamily="18" charset="0"/>
                <a:sym typeface="+mn-lt"/>
              </a:rPr>
              <a:t>sont les stratégies du PCC sur le développement</a:t>
            </a:r>
            <a:r>
              <a:rPr lang="en-US" altLang="fr-FR" sz="3200" dirty="0">
                <a:solidFill>
                  <a:schemeClr val="tx1"/>
                </a:solidFill>
                <a:latin typeface="Times New Roman" panose="02020603050405020304" pitchFamily="18" charset="0"/>
                <a:cs typeface="Times New Roman" panose="02020603050405020304" pitchFamily="18" charset="0"/>
                <a:sym typeface="+mn-lt"/>
              </a:rPr>
              <a:t>   </a:t>
            </a:r>
            <a:r>
              <a:rPr lang="fr-FR" altLang="zh-CN" sz="3200" dirty="0" smtClean="0">
                <a:solidFill>
                  <a:schemeClr val="tx1"/>
                </a:solidFill>
                <a:latin typeface="Times New Roman" panose="02020603050405020304" pitchFamily="18" charset="0"/>
                <a:cs typeface="Times New Roman" panose="02020603050405020304" pitchFamily="18" charset="0"/>
                <a:sym typeface="+mn-lt"/>
              </a:rPr>
              <a:t>coordonné au fil du temps </a:t>
            </a:r>
            <a:r>
              <a:rPr lang="fr-FR" altLang="zh-CN" sz="3200" dirty="0">
                <a:solidFill>
                  <a:schemeClr val="tx1"/>
                </a:solidFill>
                <a:latin typeface="Times New Roman" panose="02020603050405020304" pitchFamily="18" charset="0"/>
                <a:cs typeface="Times New Roman" panose="02020603050405020304" pitchFamily="18" charset="0"/>
                <a:sym typeface="+mn-lt"/>
              </a:rPr>
              <a:t>?   </a:t>
            </a:r>
          </a:p>
          <a:p>
            <a:pPr marL="514350" indent="-514350" algn="l">
              <a:buClrTx/>
              <a:buSzTx/>
              <a:buFont typeface="+mj-lt"/>
              <a:buAutoNum type="arabicPeriod"/>
            </a:pPr>
            <a:endParaRPr lang="fr-FR" altLang="zh-CN" sz="3200" dirty="0">
              <a:solidFill>
                <a:schemeClr val="tx1"/>
              </a:solidFill>
              <a:latin typeface="Times New Roman" panose="02020603050405020304" pitchFamily="18" charset="0"/>
              <a:cs typeface="Times New Roman" panose="02020603050405020304" pitchFamily="18" charset="0"/>
            </a:endParaRPr>
          </a:p>
          <a:p>
            <a:pPr marL="514350" indent="-514350" algn="l">
              <a:buClrTx/>
              <a:buSzTx/>
              <a:buFont typeface="+mj-lt"/>
              <a:buAutoNum type="arabicPeriod"/>
            </a:pPr>
            <a:endParaRPr lang="fr-FR" altLang="zh-CN" sz="3200" dirty="0">
              <a:solidFill>
                <a:schemeClr val="tx1"/>
              </a:solidFill>
              <a:latin typeface="Times New Roman" panose="02020603050405020304" pitchFamily="18" charset="0"/>
              <a:cs typeface="Times New Roman" panose="02020603050405020304" pitchFamily="18" charset="0"/>
            </a:endParaRPr>
          </a:p>
          <a:p>
            <a:pPr indent="0" algn="l">
              <a:buFont typeface="+mj-lt"/>
              <a:buNone/>
            </a:pPr>
            <a:r>
              <a:rPr lang="fr-FR" altLang="zh-CN" sz="2800" dirty="0">
                <a:solidFill>
                  <a:schemeClr val="tx1"/>
                </a:solidFill>
                <a:latin typeface="Times New Roman" panose="02020603050405020304" pitchFamily="18" charset="0"/>
                <a:cs typeface="Times New Roman" panose="02020603050405020304" pitchFamily="18" charset="0"/>
              </a:rPr>
              <a:t> </a:t>
            </a:r>
          </a:p>
          <a:p>
            <a:pPr marL="514350" indent="-514350" algn="l">
              <a:buFont typeface="+mj-lt"/>
              <a:buAutoNum type="arabicPeriod"/>
            </a:pPr>
            <a:endParaRPr lang="fr-FR" altLang="zh-CN" sz="2800" dirty="0">
              <a:solidFill>
                <a:schemeClr val="tx1"/>
              </a:solidFill>
              <a:latin typeface="Times New Roman" panose="02020603050405020304" pitchFamily="18" charset="0"/>
              <a:cs typeface="Times New Roman" panose="02020603050405020304" pitchFamily="18" charset="0"/>
            </a:endParaRPr>
          </a:p>
        </p:txBody>
      </p:sp>
      <p:sp>
        <p:nvSpPr>
          <p:cNvPr id="8" name="日期占位符 7"/>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11</a:t>
            </a:fld>
            <a:endParaRPr kumimoji="1"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198120" y="1172845"/>
            <a:ext cx="11804015" cy="559625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r>
              <a:rPr lang="fr-FR" altLang="zh-CN" sz="2800" dirty="0">
                <a:solidFill>
                  <a:schemeClr val="tx1"/>
                </a:solidFill>
                <a:latin typeface="Times New Roman" panose="02020603050405020304" pitchFamily="18" charset="0"/>
                <a:cs typeface="Times New Roman" panose="02020603050405020304" pitchFamily="18" charset="0"/>
                <a:sym typeface="+mn-lt"/>
              </a:rPr>
              <a:t>1. L’innovation, la coordination, l’écologie, l’ouverture, le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partage</a:t>
            </a:r>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r>
              <a:rPr lang="fr-FR" altLang="zh-CN" sz="2800" dirty="0">
                <a:solidFill>
                  <a:schemeClr val="tx1"/>
                </a:solidFill>
                <a:latin typeface="Times New Roman" panose="02020603050405020304" pitchFamily="18" charset="0"/>
                <a:cs typeface="Times New Roman" panose="02020603050405020304" pitchFamily="18" charset="0"/>
                <a:sym typeface="+mn-lt"/>
              </a:rPr>
              <a:t>2. L’innovation est essentielle car la capacité innovatrice d’un pays ou d’une </a:t>
            </a:r>
          </a:p>
          <a:p>
            <a:pPr algn="l"/>
            <a:r>
              <a:rPr lang="fr-FR" altLang="zh-CN" sz="2800" dirty="0">
                <a:solidFill>
                  <a:schemeClr val="tx1"/>
                </a:solidFill>
                <a:latin typeface="Times New Roman" panose="02020603050405020304" pitchFamily="18" charset="0"/>
                <a:cs typeface="Times New Roman" panose="02020603050405020304" pitchFamily="18" charset="0"/>
                <a:sym typeface="+mn-lt"/>
              </a:rPr>
              <a:t> </a:t>
            </a:r>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nation implique, voire détermine son avenir.</a:t>
            </a:r>
          </a:p>
          <a:p>
            <a:pPr algn="l"/>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r>
              <a:rPr lang="fr-FR" altLang="zh-CN" sz="2800" dirty="0">
                <a:solidFill>
                  <a:schemeClr val="tx1"/>
                </a:solidFill>
                <a:latin typeface="Times New Roman" panose="02020603050405020304" pitchFamily="18" charset="0"/>
                <a:cs typeface="Times New Roman" panose="02020603050405020304" pitchFamily="18" charset="0"/>
                <a:sym typeface="+mn-lt"/>
              </a:rPr>
              <a:t>3. La dialectique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matérialiste</a:t>
            </a:r>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r>
              <a:rPr lang="fr-FR" altLang="zh-CN" sz="2800" dirty="0">
                <a:solidFill>
                  <a:schemeClr val="tx1"/>
                </a:solidFill>
                <a:latin typeface="Times New Roman" panose="02020603050405020304" pitchFamily="18" charset="0"/>
                <a:cs typeface="Times New Roman" panose="02020603050405020304" pitchFamily="18" charset="0"/>
                <a:sym typeface="+mn-lt"/>
              </a:rPr>
              <a:t>4. L’universalité des liens chez Mao</a:t>
            </a:r>
          </a:p>
          <a:p>
            <a:pPr algn="l"/>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L’équilibrage intégral chez Deng</a:t>
            </a:r>
          </a:p>
          <a:p>
            <a:pPr algn="l"/>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Douze grands rapports chez Jiang</a:t>
            </a:r>
          </a:p>
          <a:p>
            <a:pPr algn="l"/>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Le développement intégral, coordonné et durable chez Hu</a:t>
            </a:r>
          </a:p>
          <a:p>
            <a:pPr algn="l"/>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Le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 plan </a:t>
            </a:r>
            <a:r>
              <a:rPr lang="fr-FR" altLang="zh-CN" sz="2800" dirty="0">
                <a:solidFill>
                  <a:schemeClr val="tx1"/>
                </a:solidFill>
                <a:latin typeface="Times New Roman" panose="02020603050405020304" pitchFamily="18" charset="0"/>
                <a:cs typeface="Times New Roman" panose="02020603050405020304" pitchFamily="18" charset="0"/>
                <a:sym typeface="+mn-lt"/>
              </a:rPr>
              <a:t>global en cinq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axes »</a:t>
            </a:r>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Les Quatre Intégralités</a:t>
            </a:r>
          </a:p>
          <a:p>
            <a:pPr algn="l"/>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endParaRPr lang="fr-FR" altLang="zh-CN" sz="2800" dirty="0">
              <a:solidFill>
                <a:schemeClr val="tx1"/>
              </a:solidFill>
              <a:latin typeface="Times New Roman" panose="02020603050405020304" pitchFamily="18" charset="0"/>
              <a:cs typeface="Times New Roman" panose="02020603050405020304" pitchFamily="18" charset="0"/>
            </a:endParaRPr>
          </a:p>
        </p:txBody>
      </p:sp>
      <p:sp>
        <p:nvSpPr>
          <p:cNvPr id="8" name="日期占位符 7"/>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12</a:t>
            </a:fld>
            <a:endParaRPr kumimoji="1"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448310" y="1664335"/>
            <a:ext cx="11438890" cy="3786439"/>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ctr"/>
            <a:r>
              <a:rPr lang="fr-FR" altLang="zh-CN" sz="36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le  </a:t>
            </a:r>
            <a:r>
              <a:rPr lang="fr-CA" altLang="zh-CN" sz="36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 </a:t>
            </a:r>
            <a:r>
              <a:rPr lang="fr-FR" altLang="zh-CN" sz="36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plan </a:t>
            </a:r>
            <a:r>
              <a:rPr lang="fr-FR" altLang="zh-CN" sz="36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global en cinq </a:t>
            </a:r>
            <a:r>
              <a:rPr lang="fr-FR" altLang="zh-CN" sz="36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axes »</a:t>
            </a:r>
            <a:endParaRPr lang="fr-FR" altLang="zh-CN" sz="36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endParaRPr>
          </a:p>
          <a:p>
            <a:pPr algn="l"/>
            <a:endParaRPr lang="fr-FR" altLang="zh-CN" sz="3600" b="1" dirty="0">
              <a:solidFill>
                <a:schemeClr val="bg1"/>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just"/>
            <a:r>
              <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Il s’agit des dispositions d’ensemble pour l’édification du socialisme à la chinoise en matière </a:t>
            </a:r>
            <a:r>
              <a:rPr lang="fr-FR" altLang="zh-CN" sz="3600" u="sng"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économique</a:t>
            </a:r>
            <a:r>
              <a:rPr lang="fr-FR" altLang="zh-CN" sz="3600"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a:t>
            </a:r>
            <a:r>
              <a:rPr lang="fr-FR" altLang="zh-CN" sz="3600" u="sng"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politique</a:t>
            </a:r>
            <a:r>
              <a:rPr lang="fr-FR" altLang="zh-CN" sz="3600"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a:t>
            </a:r>
            <a:r>
              <a:rPr lang="fr-FR" altLang="zh-CN" sz="3600" u="sng"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culturelle</a:t>
            </a:r>
            <a:r>
              <a:rPr lang="fr-FR" altLang="zh-CN" sz="3600"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a:t>
            </a:r>
            <a:r>
              <a:rPr lang="fr-FR" altLang="zh-CN" sz="3600" u="sng"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sociale</a:t>
            </a:r>
            <a:r>
              <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et </a:t>
            </a:r>
            <a:r>
              <a:rPr lang="fr-FR" altLang="zh-CN" sz="3600" u="sng"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écologique</a:t>
            </a:r>
            <a:r>
              <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a:t>
            </a:r>
          </a:p>
          <a:p>
            <a:pPr algn="l"/>
            <a:endParaRPr lang="fr-FR" altLang="zh-CN" sz="3600" dirty="0">
              <a:solidFill>
                <a:schemeClr val="tx1"/>
              </a:solidFill>
              <a:latin typeface="Times New Roman" panose="02020603050405020304" pitchFamily="18" charset="0"/>
              <a:cs typeface="Times New Roman" panose="02020603050405020304" pitchFamily="18" charset="0"/>
            </a:endParaRPr>
          </a:p>
        </p:txBody>
      </p:sp>
      <p:sp>
        <p:nvSpPr>
          <p:cNvPr id="7" name="日期占位符 6"/>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8" name="灯片编号占位符 7"/>
          <p:cNvSpPr>
            <a:spLocks noGrp="1"/>
          </p:cNvSpPr>
          <p:nvPr>
            <p:ph type="sldNum" sz="quarter" idx="12"/>
          </p:nvPr>
        </p:nvSpPr>
        <p:spPr/>
        <p:txBody>
          <a:bodyPr/>
          <a:lstStyle/>
          <a:p>
            <a:fld id="{80E295EE-109B-1448-BA56-B7F987B5EA65}" type="slidenum">
              <a:rPr kumimoji="1" lang="zh-CN" altLang="en-US" smtClean="0"/>
              <a:t>13</a:t>
            </a:fld>
            <a:endParaRPr kumimoji="1"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448310" y="1172846"/>
            <a:ext cx="11438890" cy="5204204"/>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ctr"/>
            <a:r>
              <a:rPr lang="fr-FR" altLang="zh-CN" sz="36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 les Quatre Intégralités </a:t>
            </a:r>
          </a:p>
          <a:p>
            <a:pPr algn="just"/>
            <a:endParaRPr lang="fr-FR" altLang="zh-CN" sz="3600" b="1" dirty="0">
              <a:solidFill>
                <a:schemeClr val="bg1"/>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just"/>
            <a:r>
              <a:rPr lang="en-US" altLang="fr-FR"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I</a:t>
            </a:r>
            <a:r>
              <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l s’agit des dispositions stratégiques favorisant </a:t>
            </a:r>
          </a:p>
          <a:p>
            <a:pPr algn="just"/>
            <a:r>
              <a:rPr lang="fr-FR" altLang="zh-CN" sz="3600" u="sng"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l’édification intégrale</a:t>
            </a:r>
            <a:r>
              <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d’un pays socialiste moderne, </a:t>
            </a:r>
          </a:p>
          <a:p>
            <a:pPr algn="just"/>
            <a:r>
              <a:rPr lang="fr-FR" altLang="zh-CN" sz="3600" u="sng"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l’approfondissement intégral</a:t>
            </a:r>
            <a:r>
              <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de la réforme, </a:t>
            </a:r>
          </a:p>
          <a:p>
            <a:pPr algn="just"/>
            <a:r>
              <a:rPr lang="fr-FR" altLang="zh-CN" sz="3600" u="sng"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la promotion intégrale</a:t>
            </a:r>
            <a:r>
              <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de la gouvernance de l’Etat en vertu de la loi, </a:t>
            </a:r>
          </a:p>
          <a:p>
            <a:pPr algn="just"/>
            <a:r>
              <a:rPr lang="fr-FR" altLang="zh-CN" sz="3600" u="sng" dirty="0">
                <a:solidFill>
                  <a:srgbClr val="DA2429"/>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l’application intégrale</a:t>
            </a:r>
            <a:r>
              <a:rPr lang="fr-FR" altLang="zh-CN" sz="3600"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d’une discipline rigoureuse dans les rangs du Parti.</a:t>
            </a:r>
          </a:p>
          <a:p>
            <a:pPr algn="just"/>
            <a:endParaRPr lang="fr-FR" altLang="zh-CN" sz="3600" dirty="0">
              <a:solidFill>
                <a:schemeClr val="tx1"/>
              </a:solidFill>
              <a:latin typeface="Times New Roman" panose="02020603050405020304" pitchFamily="18" charset="0"/>
              <a:cs typeface="Times New Roman" panose="02020603050405020304" pitchFamily="18" charset="0"/>
            </a:endParaRPr>
          </a:p>
        </p:txBody>
      </p:sp>
      <p:sp>
        <p:nvSpPr>
          <p:cNvPr id="7" name="日期占位符 6"/>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8" name="灯片编号占位符 7"/>
          <p:cNvSpPr>
            <a:spLocks noGrp="1"/>
          </p:cNvSpPr>
          <p:nvPr>
            <p:ph type="sldNum" sz="quarter" idx="12"/>
          </p:nvPr>
        </p:nvSpPr>
        <p:spPr/>
        <p:txBody>
          <a:bodyPr/>
          <a:lstStyle/>
          <a:p>
            <a:fld id="{80E295EE-109B-1448-BA56-B7F987B5EA65}" type="slidenum">
              <a:rPr kumimoji="1" lang="zh-CN" altLang="en-US" smtClean="0"/>
              <a:t>14</a:t>
            </a:fld>
            <a:endParaRPr kumimoji="1"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32130" y="1173480"/>
            <a:ext cx="8808085" cy="49022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Lisez le texte et répondez aux questions </a:t>
            </a:r>
            <a:r>
              <a:rPr lang="fr-FR"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suivantes :</a:t>
            </a:r>
            <a:endParaRPr lang="fr-FR"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532130" y="1827530"/>
            <a:ext cx="11438890" cy="465111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l">
              <a:buFont typeface="+mj-lt"/>
              <a:buAutoNum type="arabicPeriod" startAt="5"/>
            </a:pPr>
            <a:r>
              <a:rPr lang="fr-FR" altLang="zh-CN" sz="3200" dirty="0" smtClean="0">
                <a:solidFill>
                  <a:schemeClr val="tx1"/>
                </a:solidFill>
                <a:latin typeface="Times New Roman" panose="02020603050405020304" pitchFamily="18" charset="0"/>
                <a:cs typeface="Times New Roman" panose="02020603050405020304" pitchFamily="18" charset="0"/>
                <a:sym typeface="+mn-lt"/>
              </a:rPr>
              <a:t>Quelle </a:t>
            </a:r>
            <a:r>
              <a:rPr lang="fr-FR" altLang="zh-CN" sz="3200" dirty="0">
                <a:solidFill>
                  <a:schemeClr val="tx1"/>
                </a:solidFill>
                <a:latin typeface="Times New Roman" panose="02020603050405020304" pitchFamily="18" charset="0"/>
                <a:cs typeface="Times New Roman" panose="02020603050405020304" pitchFamily="18" charset="0"/>
                <a:sym typeface="+mn-lt"/>
              </a:rPr>
              <a:t>est la solution judicieuse au problème de la cohabitation </a:t>
            </a:r>
            <a:r>
              <a:rPr lang="fr-FR" altLang="zh-CN" sz="3200" dirty="0" smtClean="0">
                <a:solidFill>
                  <a:schemeClr val="tx1"/>
                </a:solidFill>
                <a:latin typeface="Times New Roman" panose="02020603050405020304" pitchFamily="18" charset="0"/>
                <a:cs typeface="Times New Roman" panose="02020603050405020304" pitchFamily="18" charset="0"/>
                <a:sym typeface="+mn-lt"/>
              </a:rPr>
              <a:t>harmonieuse </a:t>
            </a:r>
            <a:r>
              <a:rPr lang="fr-FR" altLang="zh-CN" sz="3200" dirty="0">
                <a:solidFill>
                  <a:schemeClr val="tx1"/>
                </a:solidFill>
                <a:latin typeface="Times New Roman" panose="02020603050405020304" pitchFamily="18" charset="0"/>
                <a:cs typeface="Times New Roman" panose="02020603050405020304" pitchFamily="18" charset="0"/>
                <a:sym typeface="+mn-lt"/>
              </a:rPr>
              <a:t>entre homme et nature ?  </a:t>
            </a:r>
          </a:p>
          <a:p>
            <a:pPr marL="514350" indent="-514350" algn="l">
              <a:buFont typeface="+mj-lt"/>
              <a:buAutoNum type="arabicPeriod" startAt="5"/>
            </a:pPr>
            <a:endParaRPr lang="en-US" altLang="fr-FR" sz="3200" dirty="0">
              <a:solidFill>
                <a:schemeClr val="tx1"/>
              </a:solidFill>
              <a:latin typeface="Times New Roman" panose="02020603050405020304" pitchFamily="18" charset="0"/>
              <a:cs typeface="Times New Roman" panose="02020603050405020304" pitchFamily="18" charset="0"/>
              <a:sym typeface="+mn-lt"/>
            </a:endParaRPr>
          </a:p>
          <a:p>
            <a:pPr marL="514350" indent="-514350" algn="l">
              <a:buFont typeface="+mj-lt"/>
              <a:buAutoNum type="arabicPeriod" startAt="5"/>
            </a:pPr>
            <a:r>
              <a:rPr lang="fr-FR" altLang="zh-CN" sz="3200" dirty="0" smtClean="0">
                <a:solidFill>
                  <a:schemeClr val="tx1"/>
                </a:solidFill>
                <a:latin typeface="Times New Roman" panose="02020603050405020304" pitchFamily="18" charset="0"/>
                <a:cs typeface="Times New Roman" panose="02020603050405020304" pitchFamily="18" charset="0"/>
                <a:sym typeface="+mn-lt"/>
              </a:rPr>
              <a:t>Quelles </a:t>
            </a:r>
            <a:r>
              <a:rPr lang="fr-FR" altLang="zh-CN" sz="3200" dirty="0">
                <a:solidFill>
                  <a:schemeClr val="tx1"/>
                </a:solidFill>
                <a:latin typeface="Times New Roman" panose="02020603050405020304" pitchFamily="18" charset="0"/>
                <a:cs typeface="Times New Roman" panose="02020603050405020304" pitchFamily="18" charset="0"/>
                <a:sym typeface="+mn-lt"/>
              </a:rPr>
              <a:t>sont les trois étapes de la mondialisation économique ? </a:t>
            </a:r>
          </a:p>
          <a:p>
            <a:pPr marL="514350" indent="-514350" algn="l">
              <a:buFont typeface="+mj-lt"/>
              <a:buAutoNum type="arabicPeriod" startAt="5"/>
            </a:pPr>
            <a:endParaRPr lang="fr-FR" altLang="zh-CN" sz="3200" dirty="0">
              <a:solidFill>
                <a:schemeClr val="tx1"/>
              </a:solidFill>
              <a:latin typeface="Times New Roman" panose="02020603050405020304" pitchFamily="18" charset="0"/>
              <a:cs typeface="Times New Roman" panose="02020603050405020304" pitchFamily="18" charset="0"/>
              <a:sym typeface="+mn-lt"/>
            </a:endParaRPr>
          </a:p>
          <a:p>
            <a:pPr marL="514350" indent="-514350" algn="l">
              <a:buFont typeface="+mj-lt"/>
              <a:buAutoNum type="arabicPeriod" startAt="5"/>
            </a:pPr>
            <a:r>
              <a:rPr lang="fr-FR" altLang="zh-CN" sz="3200" dirty="0" smtClean="0">
                <a:solidFill>
                  <a:schemeClr val="tx1"/>
                </a:solidFill>
                <a:latin typeface="Times New Roman" panose="02020603050405020304" pitchFamily="18" charset="0"/>
                <a:cs typeface="Times New Roman" panose="02020603050405020304" pitchFamily="18" charset="0"/>
                <a:sym typeface="+mn-lt"/>
              </a:rPr>
              <a:t>Quelles </a:t>
            </a:r>
            <a:r>
              <a:rPr lang="fr-FR" altLang="zh-CN" sz="3200" dirty="0">
                <a:solidFill>
                  <a:schemeClr val="tx1"/>
                </a:solidFill>
                <a:latin typeface="Times New Roman" panose="02020603050405020304" pitchFamily="18" charset="0"/>
                <a:cs typeface="Times New Roman" panose="02020603050405020304" pitchFamily="18" charset="0"/>
                <a:sym typeface="+mn-lt"/>
              </a:rPr>
              <a:t>sont les trois étapes </a:t>
            </a:r>
            <a:r>
              <a:rPr lang="fr-FR" altLang="zh-CN" sz="3200" dirty="0" smtClean="0">
                <a:solidFill>
                  <a:schemeClr val="tx1"/>
                </a:solidFill>
                <a:latin typeface="Times New Roman" panose="02020603050405020304" pitchFamily="18" charset="0"/>
                <a:cs typeface="Times New Roman" panose="02020603050405020304" pitchFamily="18" charset="0"/>
                <a:sym typeface="+mn-lt"/>
              </a:rPr>
              <a:t>qu’on a traversées dans l’histoire des relations de la Chine avec le reste du monde </a:t>
            </a:r>
            <a:r>
              <a:rPr lang="fr-FR" altLang="zh-CN" sz="3200" dirty="0">
                <a:solidFill>
                  <a:schemeClr val="tx1"/>
                </a:solidFill>
                <a:latin typeface="Times New Roman" panose="02020603050405020304" pitchFamily="18" charset="0"/>
                <a:cs typeface="Times New Roman" panose="02020603050405020304" pitchFamily="18" charset="0"/>
                <a:sym typeface="+mn-lt"/>
              </a:rPr>
              <a:t>?    </a:t>
            </a:r>
            <a:endParaRPr lang="fr-FR" altLang="zh-CN" sz="3200" dirty="0">
              <a:solidFill>
                <a:schemeClr val="tx1"/>
              </a:solidFill>
              <a:latin typeface="Times New Roman" panose="02020603050405020304" pitchFamily="18" charset="0"/>
              <a:cs typeface="Times New Roman" panose="02020603050405020304" pitchFamily="18" charset="0"/>
            </a:endParaRPr>
          </a:p>
          <a:p>
            <a:pPr indent="0" algn="l">
              <a:buFont typeface="+mj-lt"/>
              <a:buNone/>
            </a:pPr>
            <a:endParaRPr lang="fr-FR" altLang="zh-CN" sz="2800" dirty="0">
              <a:solidFill>
                <a:schemeClr val="tx1"/>
              </a:solidFill>
              <a:latin typeface="Times New Roman" panose="02020603050405020304" pitchFamily="18" charset="0"/>
              <a:cs typeface="Times New Roman" panose="02020603050405020304" pitchFamily="18" charset="0"/>
            </a:endParaRPr>
          </a:p>
        </p:txBody>
      </p:sp>
      <p:sp>
        <p:nvSpPr>
          <p:cNvPr id="8" name="日期占位符 7"/>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15</a:t>
            </a:fld>
            <a:endParaRPr kumimoji="1" lang="zh-CN"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pic>
        <p:nvPicPr>
          <p:cNvPr id="2" name="图片 1"/>
          <p:cNvPicPr>
            <a:picLocks noChangeAspect="1"/>
          </p:cNvPicPr>
          <p:nvPr/>
        </p:nvPicPr>
        <p:blipFill>
          <a:blip r:embed="rId7"/>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198120" y="1172844"/>
            <a:ext cx="11804015" cy="5685155"/>
          </a:xfrm>
          <a:prstGeom prst="rect">
            <a:avLst/>
          </a:prstGeom>
          <a:noFill/>
          <a:ln>
            <a:noFill/>
          </a:ln>
        </p:spPr>
        <p:txBody>
          <a:bodyPr wrap="square" rtlCol="0">
            <a:noAutofit/>
          </a:bodyPr>
          <a:lstStyle>
            <a:defPPr>
              <a:defRPr lang="zh-CN"/>
            </a:defPPr>
            <a:lvl1pPr algn="ctr">
              <a:defRPr sz="5400">
                <a:blipFill>
                  <a:blip r:embed="rId8"/>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r>
              <a:rPr lang="fr-FR" altLang="zh-CN" sz="2800" dirty="0">
                <a:solidFill>
                  <a:schemeClr val="tx1"/>
                </a:solidFill>
                <a:latin typeface="Times New Roman" panose="02020603050405020304" pitchFamily="18" charset="0"/>
                <a:cs typeface="Times New Roman" panose="02020603050405020304" pitchFamily="18" charset="0"/>
                <a:sym typeface="+mn-lt"/>
              </a:rPr>
              <a:t>5.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Le </a:t>
            </a:r>
            <a:r>
              <a:rPr lang="fr-FR" altLang="zh-CN" sz="2800" dirty="0">
                <a:solidFill>
                  <a:schemeClr val="tx1"/>
                </a:solidFill>
                <a:latin typeface="Times New Roman" panose="02020603050405020304" pitchFamily="18" charset="0"/>
                <a:cs typeface="Times New Roman" panose="02020603050405020304" pitchFamily="18" charset="0"/>
                <a:sym typeface="+mn-lt"/>
              </a:rPr>
              <a:t>développement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vert</a:t>
            </a:r>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r>
              <a:rPr lang="fr-FR" altLang="zh-CN" sz="2800" dirty="0">
                <a:solidFill>
                  <a:schemeClr val="tx1"/>
                </a:solidFill>
                <a:latin typeface="Times New Roman" panose="02020603050405020304" pitchFamily="18" charset="0"/>
                <a:cs typeface="Times New Roman" panose="02020603050405020304" pitchFamily="18" charset="0"/>
                <a:sym typeface="+mn-lt"/>
              </a:rPr>
              <a:t>6. Expansion coloniale et formation du marché mondial</a:t>
            </a:r>
          </a:p>
          <a:p>
            <a:pPr algn="l"/>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en-US" altLang="fr-FR" sz="2800" dirty="0" smtClean="0">
                <a:solidFill>
                  <a:schemeClr val="tx1"/>
                </a:solidFill>
                <a:latin typeface="Times New Roman" panose="02020603050405020304" pitchFamily="18" charset="0"/>
                <a:cs typeface="Times New Roman" panose="02020603050405020304" pitchFamily="18" charset="0"/>
                <a:sym typeface="+mn-lt"/>
              </a:rPr>
              <a:t>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Deux </a:t>
            </a:r>
            <a:r>
              <a:rPr lang="fr-FR" altLang="zh-CN" sz="2800" dirty="0">
                <a:solidFill>
                  <a:schemeClr val="tx1"/>
                </a:solidFill>
                <a:latin typeface="Times New Roman" panose="02020603050405020304" pitchFamily="18" charset="0"/>
                <a:cs typeface="Times New Roman" panose="02020603050405020304" pitchFamily="18" charset="0"/>
                <a:sym typeface="+mn-lt"/>
              </a:rPr>
              <a:t>marchés mondiaux parallèles</a:t>
            </a:r>
          </a:p>
          <a:p>
            <a:pPr algn="l"/>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en-US" altLang="fr-FR" sz="2800" dirty="0" smtClean="0">
                <a:solidFill>
                  <a:schemeClr val="tx1"/>
                </a:solidFill>
                <a:latin typeface="Times New Roman" panose="02020603050405020304" pitchFamily="18" charset="0"/>
                <a:cs typeface="Times New Roman" panose="02020603050405020304" pitchFamily="18" charset="0"/>
                <a:sym typeface="+mn-lt"/>
              </a:rPr>
              <a:t>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Mondialisation </a:t>
            </a:r>
            <a:r>
              <a:rPr lang="fr-FR" altLang="zh-CN" sz="2800" dirty="0">
                <a:solidFill>
                  <a:schemeClr val="tx1"/>
                </a:solidFill>
                <a:latin typeface="Times New Roman" panose="02020603050405020304" pitchFamily="18" charset="0"/>
                <a:cs typeface="Times New Roman" panose="02020603050405020304" pitchFamily="18" charset="0"/>
                <a:sym typeface="+mn-lt"/>
              </a:rPr>
              <a:t>économique</a:t>
            </a:r>
          </a:p>
          <a:p>
            <a:pPr algn="l"/>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r>
              <a:rPr lang="fr-FR" altLang="zh-CN" sz="2800" dirty="0">
                <a:solidFill>
                  <a:schemeClr val="tx1"/>
                </a:solidFill>
                <a:latin typeface="Times New Roman" panose="02020603050405020304" pitchFamily="18" charset="0"/>
                <a:cs typeface="Times New Roman" panose="02020603050405020304" pitchFamily="18" charset="0"/>
              </a:rPr>
              <a:t>7. </a:t>
            </a:r>
            <a:r>
              <a:rPr lang="fr-FR" altLang="zh-CN" sz="2800" dirty="0">
                <a:solidFill>
                  <a:schemeClr val="tx1"/>
                </a:solidFill>
                <a:latin typeface="Times New Roman" panose="02020603050405020304" pitchFamily="18" charset="0"/>
                <a:cs typeface="Times New Roman" panose="02020603050405020304" pitchFamily="18" charset="0"/>
                <a:sym typeface="+mn-lt"/>
              </a:rPr>
              <a:t>De la fermeture au pays semi-colonial et semi-féodal</a:t>
            </a:r>
          </a:p>
          <a:p>
            <a:pPr algn="l"/>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en-US" altLang="fr-FR" sz="2800" dirty="0" smtClean="0">
                <a:solidFill>
                  <a:schemeClr val="tx1"/>
                </a:solidFill>
                <a:latin typeface="Times New Roman" panose="02020603050405020304" pitchFamily="18" charset="0"/>
                <a:cs typeface="Times New Roman" panose="02020603050405020304" pitchFamily="18" charset="0"/>
                <a:sym typeface="+mn-lt"/>
              </a:rPr>
              <a:t>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De </a:t>
            </a:r>
            <a:r>
              <a:rPr lang="fr-FR" altLang="zh-CN" sz="2800" dirty="0">
                <a:solidFill>
                  <a:schemeClr val="tx1"/>
                </a:solidFill>
                <a:latin typeface="Times New Roman" panose="02020603050405020304" pitchFamily="18" charset="0"/>
                <a:cs typeface="Times New Roman" panose="02020603050405020304" pitchFamily="18" charset="0"/>
                <a:sym typeface="+mn-lt"/>
              </a:rPr>
              <a:t>l’unique rattachement à la quasi-fermeture</a:t>
            </a:r>
          </a:p>
          <a:p>
            <a:pPr algn="l"/>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en-US" altLang="fr-FR" sz="2800" dirty="0" smtClean="0">
                <a:solidFill>
                  <a:schemeClr val="tx1"/>
                </a:solidFill>
                <a:latin typeface="Times New Roman" panose="02020603050405020304" pitchFamily="18" charset="0"/>
                <a:cs typeface="Times New Roman" panose="02020603050405020304" pitchFamily="18" charset="0"/>
                <a:sym typeface="+mn-lt"/>
              </a:rPr>
              <a:t>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Ouverture </a:t>
            </a:r>
            <a:r>
              <a:rPr lang="fr-FR" altLang="zh-CN" sz="2800" dirty="0">
                <a:solidFill>
                  <a:schemeClr val="tx1"/>
                </a:solidFill>
                <a:latin typeface="Times New Roman" panose="02020603050405020304" pitchFamily="18" charset="0"/>
                <a:cs typeface="Times New Roman" panose="02020603050405020304" pitchFamily="18" charset="0"/>
                <a:sym typeface="+mn-lt"/>
              </a:rPr>
              <a:t>tous azimuts</a:t>
            </a:r>
          </a:p>
          <a:p>
            <a:pPr algn="l"/>
            <a:endParaRPr lang="fr-FR" altLang="zh-CN" sz="2800" dirty="0">
              <a:solidFill>
                <a:schemeClr val="tx1"/>
              </a:solidFill>
              <a:latin typeface="Times New Roman" panose="02020603050405020304" pitchFamily="18" charset="0"/>
              <a:cs typeface="Times New Roman" panose="02020603050405020304" pitchFamily="18" charset="0"/>
            </a:endParaRPr>
          </a:p>
        </p:txBody>
      </p:sp>
      <p:sp>
        <p:nvSpPr>
          <p:cNvPr id="3" name="下箭头 2"/>
          <p:cNvSpPr/>
          <p:nvPr>
            <p:custDataLst>
              <p:tags r:id="rId2"/>
            </p:custDataLst>
          </p:nvPr>
        </p:nvSpPr>
        <p:spPr>
          <a:xfrm>
            <a:off x="2574290" y="2511425"/>
            <a:ext cx="260985" cy="4419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下箭头 3"/>
          <p:cNvSpPr/>
          <p:nvPr>
            <p:custDataLst>
              <p:tags r:id="rId3"/>
            </p:custDataLst>
          </p:nvPr>
        </p:nvSpPr>
        <p:spPr>
          <a:xfrm>
            <a:off x="2574290" y="3429000"/>
            <a:ext cx="279400" cy="4419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下箭头 4"/>
          <p:cNvSpPr/>
          <p:nvPr>
            <p:custDataLst>
              <p:tags r:id="rId4"/>
            </p:custDataLst>
          </p:nvPr>
        </p:nvSpPr>
        <p:spPr>
          <a:xfrm>
            <a:off x="2592705" y="6059170"/>
            <a:ext cx="260985" cy="4419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下箭头 7"/>
          <p:cNvSpPr/>
          <p:nvPr>
            <p:custDataLst>
              <p:tags r:id="rId5"/>
            </p:custDataLst>
          </p:nvPr>
        </p:nvSpPr>
        <p:spPr>
          <a:xfrm>
            <a:off x="2592705" y="5056505"/>
            <a:ext cx="260985" cy="4419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灯片编号占位符 13"/>
          <p:cNvSpPr>
            <a:spLocks noGrp="1"/>
          </p:cNvSpPr>
          <p:nvPr>
            <p:ph type="sldNum" sz="quarter" idx="12"/>
          </p:nvPr>
        </p:nvSpPr>
        <p:spPr/>
        <p:txBody>
          <a:bodyPr/>
          <a:lstStyle/>
          <a:p>
            <a:fld id="{80E295EE-109B-1448-BA56-B7F987B5EA65}" type="slidenum">
              <a:rPr kumimoji="1" lang="zh-CN" altLang="en-US" smtClean="0"/>
              <a:t>16</a:t>
            </a:fld>
            <a:endParaRPr kumimoji="1" lang="zh-CN"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32130" y="1173480"/>
            <a:ext cx="8808085" cy="49022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Lisez le texte et répondez aux questions </a:t>
            </a:r>
            <a:r>
              <a:rPr lang="fr-FR"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suivantes :</a:t>
            </a:r>
            <a:endParaRPr lang="fr-FR"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532130" y="1827530"/>
            <a:ext cx="11438890" cy="3456989"/>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l">
              <a:buFont typeface="+mj-lt"/>
              <a:buNone/>
            </a:pPr>
            <a:r>
              <a:rPr lang="fr-FR" altLang="zh-CN" sz="3200" dirty="0">
                <a:solidFill>
                  <a:schemeClr val="tx1"/>
                </a:solidFill>
                <a:latin typeface="Times New Roman" panose="02020603050405020304" pitchFamily="18" charset="0"/>
                <a:cs typeface="Times New Roman" panose="02020603050405020304" pitchFamily="18" charset="0"/>
                <a:sym typeface="+mn-lt"/>
              </a:rPr>
              <a:t>  </a:t>
            </a:r>
            <a:endParaRPr lang="fr-FR" altLang="zh-CN" sz="3200" dirty="0">
              <a:solidFill>
                <a:schemeClr val="tx1"/>
              </a:solidFill>
              <a:latin typeface="Times New Roman" panose="02020603050405020304" pitchFamily="18" charset="0"/>
              <a:cs typeface="Times New Roman" panose="02020603050405020304" pitchFamily="18" charset="0"/>
            </a:endParaRPr>
          </a:p>
          <a:p>
            <a:pPr marL="514350" indent="-514350" algn="l">
              <a:buFont typeface="+mj-lt"/>
              <a:buAutoNum type="arabicPeriod" startAt="8"/>
            </a:pPr>
            <a:r>
              <a:rPr lang="fr-FR" altLang="zh-CN" sz="3200" dirty="0" smtClean="0">
                <a:solidFill>
                  <a:schemeClr val="tx1"/>
                </a:solidFill>
                <a:latin typeface="Times New Roman" panose="02020603050405020304" pitchFamily="18" charset="0"/>
                <a:cs typeface="Times New Roman" panose="02020603050405020304" pitchFamily="18" charset="0"/>
                <a:sym typeface="+mn-lt"/>
              </a:rPr>
              <a:t>Quelles </a:t>
            </a:r>
            <a:r>
              <a:rPr lang="fr-FR" altLang="zh-CN" sz="3200" dirty="0">
                <a:solidFill>
                  <a:schemeClr val="tx1"/>
                </a:solidFill>
                <a:latin typeface="Times New Roman" panose="02020603050405020304" pitchFamily="18" charset="0"/>
                <a:cs typeface="Times New Roman" panose="02020603050405020304" pitchFamily="18" charset="0"/>
                <a:sym typeface="+mn-lt"/>
              </a:rPr>
              <a:t>sont les situations auxquelles la Chine doit faire face </a:t>
            </a:r>
            <a:r>
              <a:rPr lang="fr-FR" altLang="zh-CN" sz="3200" dirty="0" smtClean="0">
                <a:solidFill>
                  <a:schemeClr val="tx1"/>
                </a:solidFill>
                <a:latin typeface="Times New Roman" panose="02020603050405020304" pitchFamily="18" charset="0"/>
                <a:cs typeface="Times New Roman" panose="02020603050405020304" pitchFamily="18" charset="0"/>
                <a:sym typeface="+mn-lt"/>
              </a:rPr>
              <a:t>?</a:t>
            </a:r>
          </a:p>
          <a:p>
            <a:pPr marL="514350" indent="-514350" algn="l">
              <a:buFont typeface="+mj-lt"/>
              <a:buAutoNum type="arabicPeriod" startAt="8"/>
            </a:pPr>
            <a:endParaRPr lang="fr-FR" altLang="zh-CN" sz="3200" dirty="0" smtClean="0">
              <a:solidFill>
                <a:schemeClr val="tx1"/>
              </a:solidFill>
              <a:latin typeface="Times New Roman" panose="02020603050405020304" pitchFamily="18" charset="0"/>
              <a:cs typeface="Times New Roman" panose="02020603050405020304" pitchFamily="18" charset="0"/>
              <a:sym typeface="+mn-lt"/>
            </a:endParaRPr>
          </a:p>
          <a:p>
            <a:pPr marL="514350" indent="-514350" algn="l">
              <a:buFont typeface="+mj-lt"/>
              <a:buAutoNum type="arabicPeriod" startAt="8"/>
            </a:pPr>
            <a:r>
              <a:rPr lang="fr-FR" altLang="zh-CN" sz="3200" dirty="0" smtClean="0">
                <a:solidFill>
                  <a:schemeClr val="tx1"/>
                </a:solidFill>
                <a:latin typeface="Times New Roman" panose="02020603050405020304" pitchFamily="18" charset="0"/>
                <a:cs typeface="Times New Roman" panose="02020603050405020304" pitchFamily="18" charset="0"/>
                <a:sym typeface="+mn-lt"/>
              </a:rPr>
              <a:t>Quel est le concept </a:t>
            </a:r>
            <a:r>
              <a:rPr lang="fr-FR" altLang="zh-CN" sz="3200" dirty="0">
                <a:solidFill>
                  <a:schemeClr val="tx1"/>
                </a:solidFill>
                <a:latin typeface="Times New Roman" panose="02020603050405020304" pitchFamily="18" charset="0"/>
                <a:cs typeface="Times New Roman" panose="02020603050405020304" pitchFamily="18" charset="0"/>
                <a:sym typeface="+mn-lt"/>
              </a:rPr>
              <a:t>de partage ? </a:t>
            </a:r>
          </a:p>
          <a:p>
            <a:pPr marL="514350" indent="-514350" algn="l">
              <a:buFont typeface="+mj-lt"/>
              <a:buAutoNum type="arabicPeriod" startAt="8"/>
            </a:pPr>
            <a:endParaRPr lang="fr-FR" altLang="zh-CN" sz="3200" dirty="0">
              <a:solidFill>
                <a:schemeClr val="tx1"/>
              </a:solidFill>
              <a:latin typeface="Times New Roman" panose="02020603050405020304" pitchFamily="18" charset="0"/>
              <a:cs typeface="Times New Roman" panose="02020603050405020304" pitchFamily="18" charset="0"/>
              <a:sym typeface="+mn-lt"/>
            </a:endParaRPr>
          </a:p>
          <a:p>
            <a:pPr marL="514350" indent="-514350" algn="l">
              <a:buFont typeface="+mj-lt"/>
              <a:buAutoNum type="arabicPeriod" startAt="8"/>
            </a:pPr>
            <a:r>
              <a:rPr lang="fr-FR" altLang="zh-CN" sz="3200" dirty="0" smtClean="0">
                <a:solidFill>
                  <a:schemeClr val="tx1"/>
                </a:solidFill>
                <a:latin typeface="Times New Roman" panose="02020603050405020304" pitchFamily="18" charset="0"/>
                <a:cs typeface="Times New Roman" panose="02020603050405020304" pitchFamily="18" charset="0"/>
                <a:sym typeface="+mn-lt"/>
              </a:rPr>
              <a:t> En quoi consiste-t-il </a:t>
            </a:r>
            <a:r>
              <a:rPr lang="fr-FR" altLang="zh-CN" sz="3200" dirty="0">
                <a:solidFill>
                  <a:schemeClr val="tx1"/>
                </a:solidFill>
                <a:latin typeface="Times New Roman" panose="02020603050405020304" pitchFamily="18" charset="0"/>
                <a:cs typeface="Times New Roman" panose="02020603050405020304" pitchFamily="18" charset="0"/>
                <a:sym typeface="+mn-lt"/>
              </a:rPr>
              <a:t>?</a:t>
            </a:r>
            <a:r>
              <a:rPr lang="fr-FR" altLang="zh-CN" sz="2800" dirty="0">
                <a:solidFill>
                  <a:schemeClr val="tx1"/>
                </a:solidFill>
                <a:latin typeface="Times New Roman" panose="02020603050405020304" pitchFamily="18" charset="0"/>
                <a:cs typeface="Times New Roman" panose="02020603050405020304" pitchFamily="18" charset="0"/>
                <a:sym typeface="+mn-lt"/>
              </a:rPr>
              <a:t>  </a:t>
            </a:r>
            <a:endParaRPr lang="fr-FR" altLang="zh-CN" sz="2800" dirty="0">
              <a:solidFill>
                <a:schemeClr val="tx1"/>
              </a:solidFill>
              <a:latin typeface="Times New Roman" panose="02020603050405020304" pitchFamily="18" charset="0"/>
              <a:cs typeface="Times New Roman" panose="02020603050405020304" pitchFamily="18" charset="0"/>
            </a:endParaRPr>
          </a:p>
        </p:txBody>
      </p:sp>
      <p:sp>
        <p:nvSpPr>
          <p:cNvPr id="8" name="日期占位符 7"/>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17</a:t>
            </a:fld>
            <a:endParaRPr kumimoji="1"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198120" y="1430020"/>
            <a:ext cx="11804015" cy="5184536"/>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2800" b="1" dirty="0">
                <a:solidFill>
                  <a:schemeClr val="tx1"/>
                </a:solidFill>
                <a:latin typeface="Times New Roman" panose="02020603050405020304" pitchFamily="18" charset="0"/>
                <a:cs typeface="Times New Roman" panose="02020603050405020304" pitchFamily="18" charset="0"/>
                <a:sym typeface="+mn-lt"/>
              </a:rPr>
              <a:t>8. Au niveau des rapports </a:t>
            </a:r>
            <a:r>
              <a:rPr lang="fr-FR" altLang="zh-CN" sz="2800" b="1" dirty="0" smtClean="0">
                <a:solidFill>
                  <a:schemeClr val="tx1"/>
                </a:solidFill>
                <a:latin typeface="Times New Roman" panose="02020603050405020304" pitchFamily="18" charset="0"/>
                <a:cs typeface="Times New Roman" panose="02020603050405020304" pitchFamily="18" charset="0"/>
                <a:sym typeface="+mn-lt"/>
              </a:rPr>
              <a:t>de </a:t>
            </a:r>
            <a:r>
              <a:rPr lang="fr-FR" altLang="zh-CN" sz="2800" b="1" dirty="0">
                <a:solidFill>
                  <a:schemeClr val="tx1"/>
                </a:solidFill>
                <a:latin typeface="Times New Roman" panose="02020603050405020304" pitchFamily="18" charset="0"/>
                <a:cs typeface="Times New Roman" panose="02020603050405020304" pitchFamily="18" charset="0"/>
                <a:sym typeface="+mn-lt"/>
              </a:rPr>
              <a:t>forces</a:t>
            </a:r>
          </a:p>
          <a:p>
            <a:pPr algn="just"/>
            <a:r>
              <a:rPr lang="fr-FR" altLang="zh-CN" sz="2800" dirty="0">
                <a:solidFill>
                  <a:schemeClr val="tx1"/>
                </a:solidFill>
                <a:latin typeface="Times New Roman" panose="02020603050405020304" pitchFamily="18" charset="0"/>
                <a:cs typeface="Times New Roman" panose="02020603050405020304" pitchFamily="18" charset="0"/>
                <a:sym typeface="+mn-ea"/>
              </a:rPr>
              <a:t>Les pays occidentaux développés conservent leur position supérieure dans les domaines économique, scientifique, technique, politique et militaire, et le chemin </a:t>
            </a:r>
            <a:r>
              <a:rPr lang="fr-FR" altLang="zh-CN" sz="2800" dirty="0" smtClean="0">
                <a:solidFill>
                  <a:schemeClr val="tx1"/>
                </a:solidFill>
                <a:latin typeface="Times New Roman" panose="02020603050405020304" pitchFamily="18" charset="0"/>
                <a:cs typeface="Times New Roman" panose="02020603050405020304" pitchFamily="18" charset="0"/>
                <a:sym typeface="+mn-ea"/>
              </a:rPr>
              <a:t>reste </a:t>
            </a:r>
            <a:r>
              <a:rPr lang="fr-FR" altLang="zh-CN" sz="2800" dirty="0">
                <a:solidFill>
                  <a:schemeClr val="tx1"/>
                </a:solidFill>
                <a:latin typeface="Times New Roman" panose="02020603050405020304" pitchFamily="18" charset="0"/>
                <a:cs typeface="Times New Roman" panose="02020603050405020304" pitchFamily="18" charset="0"/>
                <a:sym typeface="+mn-ea"/>
              </a:rPr>
              <a:t>très long pour établir un ordre international politique </a:t>
            </a:r>
            <a:r>
              <a:rPr lang="fr-FR" altLang="zh-CN" sz="2800" dirty="0" smtClean="0">
                <a:solidFill>
                  <a:schemeClr val="tx1"/>
                </a:solidFill>
                <a:latin typeface="Times New Roman" panose="02020603050405020304" pitchFamily="18" charset="0"/>
                <a:cs typeface="Times New Roman" panose="02020603050405020304" pitchFamily="18" charset="0"/>
                <a:sym typeface="+mn-ea"/>
              </a:rPr>
              <a:t>et économique </a:t>
            </a:r>
            <a:r>
              <a:rPr lang="fr-FR" altLang="zh-CN" sz="2800" dirty="0">
                <a:solidFill>
                  <a:schemeClr val="tx1"/>
                </a:solidFill>
                <a:latin typeface="Times New Roman" panose="02020603050405020304" pitchFamily="18" charset="0"/>
                <a:cs typeface="Times New Roman" panose="02020603050405020304" pitchFamily="18" charset="0"/>
                <a:sym typeface="+mn-ea"/>
              </a:rPr>
              <a:t>plus juste et plus équitable.</a:t>
            </a:r>
            <a:endParaRPr lang="fr-FR" altLang="zh-CN" sz="2800" dirty="0">
              <a:solidFill>
                <a:schemeClr val="tx1"/>
              </a:solidFill>
              <a:latin typeface="Times New Roman" panose="02020603050405020304" pitchFamily="18" charset="0"/>
              <a:cs typeface="Times New Roman" panose="02020603050405020304" pitchFamily="18" charset="0"/>
            </a:endParaRPr>
          </a:p>
          <a:p>
            <a:pPr algn="just"/>
            <a:endParaRPr lang="fr-FR" altLang="zh-CN" sz="2800" b="1"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just"/>
            <a:r>
              <a:rPr lang="fr-FR" altLang="zh-CN" sz="2800" b="1" dirty="0">
                <a:solidFill>
                  <a:schemeClr val="tx1"/>
                </a:solidFill>
                <a:latin typeface="Times New Roman" panose="02020603050405020304" pitchFamily="18" charset="0"/>
                <a:cs typeface="Times New Roman" panose="02020603050405020304" pitchFamily="18" charset="0"/>
                <a:sym typeface="+mn-lt"/>
              </a:rPr>
              <a:t>Au niveau de la conjoncture économique</a:t>
            </a:r>
          </a:p>
          <a:p>
            <a:pPr algn="just"/>
            <a:r>
              <a:rPr lang="fr-FR" altLang="zh-CN" sz="2800" dirty="0">
                <a:solidFill>
                  <a:schemeClr val="tx1"/>
                </a:solidFill>
                <a:latin typeface="Times New Roman" panose="02020603050405020304" pitchFamily="18" charset="0"/>
                <a:cs typeface="Times New Roman" panose="02020603050405020304" pitchFamily="18" charset="0"/>
                <a:sym typeface="+mn-lt"/>
              </a:rPr>
              <a:t>La reprise se profile globalement dans les pays occidentaux. La politisation et de fragmentation de la formulation des règles économiques et commerciales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 internationales</a:t>
            </a:r>
            <a:r>
              <a:rPr lang="fr-FR" altLang="zh-CN" sz="2800" dirty="0">
                <a:solidFill>
                  <a:schemeClr val="tx1"/>
                </a:solidFill>
                <a:latin typeface="Times New Roman" panose="02020603050405020304" pitchFamily="18" charset="0"/>
                <a:cs typeface="Times New Roman" panose="02020603050405020304" pitchFamily="18" charset="0"/>
                <a:sym typeface="+mn-lt"/>
              </a:rPr>
              <a:t>. Des pays émergents et en développement connaissent une récession prolongée et l’économie mondiale n’a pas encore retrouvé de nouveaux moteurs.</a:t>
            </a:r>
          </a:p>
          <a:p>
            <a:pPr algn="just"/>
            <a:endParaRPr lang="fr-FR" altLang="zh-CN" sz="2800" b="1"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marL="514350" indent="-514350" algn="just">
              <a:buFont typeface="+mj-lt"/>
              <a:buAutoNum type="arabicPeriod"/>
            </a:pPr>
            <a:endParaRPr lang="fr-FR" altLang="zh-CN" sz="2800" dirty="0">
              <a:solidFill>
                <a:schemeClr val="tx1"/>
              </a:solidFill>
              <a:latin typeface="Times New Roman" panose="02020603050405020304" pitchFamily="18" charset="0"/>
              <a:cs typeface="Times New Roman" panose="02020603050405020304" pitchFamily="18" charset="0"/>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18</a:t>
            </a:fld>
            <a:endParaRPr kumimoji="1"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198120" y="1430020"/>
            <a:ext cx="11804015" cy="527558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2800" b="1" dirty="0">
                <a:solidFill>
                  <a:schemeClr val="tx1"/>
                </a:solidFill>
                <a:latin typeface="Times New Roman" panose="02020603050405020304" pitchFamily="18" charset="0"/>
                <a:cs typeface="Times New Roman" panose="02020603050405020304" pitchFamily="18" charset="0"/>
                <a:sym typeface="+mn-lt"/>
              </a:rPr>
              <a:t>8. Au niveau du poids de l’économie chinoise dans le monde</a:t>
            </a:r>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just"/>
            <a:r>
              <a:rPr lang="fr-FR" altLang="zh-CN" sz="2800" dirty="0">
                <a:solidFill>
                  <a:schemeClr val="tx1"/>
                </a:solidFill>
                <a:latin typeface="Times New Roman" panose="02020603050405020304" pitchFamily="18" charset="0"/>
                <a:cs typeface="Times New Roman" panose="02020603050405020304" pitchFamily="18" charset="0"/>
                <a:sym typeface="+mn-lt"/>
              </a:rPr>
              <a:t> La Chine représente une part de plus en plus importante dans l’économie mondiale et la gouvernance mondiale. Elle est importante en quantité mais non en qualité, le revenu par habitant et le niveau de vie de la population sont loin de pouvoir se comparer à ceux des pays développés.</a:t>
            </a:r>
          </a:p>
          <a:p>
            <a:pPr algn="just"/>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just"/>
            <a:r>
              <a:rPr lang="fr-FR" altLang="zh-CN" sz="2800" b="1" dirty="0">
                <a:solidFill>
                  <a:schemeClr val="tx1"/>
                </a:solidFill>
                <a:latin typeface="Times New Roman" panose="02020603050405020304" pitchFamily="18" charset="0"/>
                <a:cs typeface="Times New Roman" panose="02020603050405020304" pitchFamily="18" charset="0"/>
                <a:sym typeface="+mn-lt"/>
              </a:rPr>
              <a:t>Au niveau de l’équilibrage dans l’ouverture chinoise</a:t>
            </a:r>
          </a:p>
          <a:p>
            <a:pPr indent="0" algn="just">
              <a:buFont typeface="+mj-lt"/>
              <a:buNone/>
            </a:pPr>
            <a:r>
              <a:rPr lang="fr-FR" altLang="zh-CN" sz="2800" dirty="0">
                <a:solidFill>
                  <a:schemeClr val="tx1"/>
                </a:solidFill>
                <a:latin typeface="Times New Roman" panose="02020603050405020304" pitchFamily="18" charset="0"/>
                <a:cs typeface="Times New Roman" panose="02020603050405020304" pitchFamily="18" charset="0"/>
                <a:sym typeface="+mn-lt"/>
              </a:rPr>
              <a:t>L’ouverture de notre pays était principalement marquée par l’introduction de l’étranger, et elle présente maintenant un nouveau contexte où l’introduction de l’étranger et la sortie des frontières sont toutes deux importantes. Mais les institutions et les forces soutenant une ouverture de haut niveau et une massive sortie des frontières s’avèrent encore faibles.</a:t>
            </a:r>
          </a:p>
        </p:txBody>
      </p:sp>
      <p:sp>
        <p:nvSpPr>
          <p:cNvPr id="8" name="日期占位符 7"/>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19</a:t>
            </a:fld>
            <a:endParaRPr kumimoji="1"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4"/>
          <a:stretch>
            <a:fillRect/>
          </a:stretch>
        </p:blipFill>
        <p:spPr>
          <a:xfrm>
            <a:off x="3725955" y="1136859"/>
            <a:ext cx="4470608" cy="449181"/>
          </a:xfrm>
          <a:prstGeom prst="rect">
            <a:avLst/>
          </a:prstGeom>
        </p:spPr>
      </p:pic>
      <p:pic>
        <p:nvPicPr>
          <p:cNvPr id="2" name="图片 1"/>
          <p:cNvPicPr>
            <a:picLocks noChangeAspect="1"/>
          </p:cNvPicPr>
          <p:nvPr/>
        </p:nvPicPr>
        <p:blipFill rotWithShape="1">
          <a:blip r:embed="rId5"/>
          <a:srcRect l="45480"/>
          <a:stretch>
            <a:fillRect/>
          </a:stretch>
        </p:blipFill>
        <p:spPr>
          <a:xfrm>
            <a:off x="-141514" y="1666940"/>
            <a:ext cx="1707126" cy="3131225"/>
          </a:xfrm>
          <a:prstGeom prst="rect">
            <a:avLst/>
          </a:prstGeom>
        </p:spPr>
      </p:pic>
      <p:sp>
        <p:nvSpPr>
          <p:cNvPr id="8" name="文本框 7"/>
          <p:cNvSpPr txBox="1"/>
          <p:nvPr/>
        </p:nvSpPr>
        <p:spPr>
          <a:xfrm>
            <a:off x="386834" y="2480816"/>
            <a:ext cx="798195" cy="1503472"/>
          </a:xfrm>
          <a:prstGeom prst="rect">
            <a:avLst/>
          </a:prstGeom>
          <a:noFill/>
        </p:spPr>
        <p:txBody>
          <a:bodyPr vert="eaVert" wrap="square" rtlCol="0">
            <a:spAutoFit/>
          </a:bodyPr>
          <a:lstStyle/>
          <a:p>
            <a:pPr algn="ctr"/>
            <a:r>
              <a:rPr kumimoji="1" lang="zh-CN" altLang="en-US" sz="4000" b="1" dirty="0">
                <a:solidFill>
                  <a:schemeClr val="bg1"/>
                </a:solidFill>
                <a:latin typeface="微软雅黑" panose="020B0503020204020204" charset="-122"/>
                <a:ea typeface="微软雅黑" panose="020B0503020204020204" charset="-122"/>
                <a:cs typeface="微软雅黑" panose="020B0503020204020204" charset="-122"/>
              </a:rPr>
              <a:t>目  录</a:t>
            </a:r>
          </a:p>
        </p:txBody>
      </p:sp>
      <p:sp>
        <p:nvSpPr>
          <p:cNvPr id="32" name="文本框 38">
            <a:hlinkClick r:id="rId6" action="ppaction://hlinksldjump"/>
          </p:cNvPr>
          <p:cNvSpPr txBox="1"/>
          <p:nvPr/>
        </p:nvSpPr>
        <p:spPr>
          <a:xfrm>
            <a:off x="3790089" y="1140353"/>
            <a:ext cx="4470610" cy="478155"/>
          </a:xfrm>
          <a:prstGeom prst="rect">
            <a:avLst/>
          </a:prstGeom>
          <a:noFill/>
        </p:spPr>
        <p:txBody>
          <a:bodyPr wrap="square" rtlCol="0">
            <a:spAutoFit/>
          </a:bodyPr>
          <a:lstStyle/>
          <a:p>
            <a:pPr>
              <a:lnSpc>
                <a:spcPct val="90000"/>
              </a:lnSpc>
            </a:pPr>
            <a:r>
              <a:rPr lang="fr-FR" altLang="en-US"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I</a:t>
            </a: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ntroduction</a:t>
            </a:r>
          </a:p>
        </p:txBody>
      </p:sp>
      <p:pic>
        <p:nvPicPr>
          <p:cNvPr id="16" name="图片 15"/>
          <p:cNvPicPr>
            <a:picLocks noChangeAspect="1"/>
          </p:cNvPicPr>
          <p:nvPr/>
        </p:nvPicPr>
        <p:blipFill>
          <a:blip r:embed="rId4"/>
          <a:stretch>
            <a:fillRect/>
          </a:stretch>
        </p:blipFill>
        <p:spPr>
          <a:xfrm>
            <a:off x="3720875" y="3654717"/>
            <a:ext cx="4470612" cy="449181"/>
          </a:xfrm>
          <a:prstGeom prst="rect">
            <a:avLst/>
          </a:prstGeom>
        </p:spPr>
      </p:pic>
      <p:pic>
        <p:nvPicPr>
          <p:cNvPr id="34" name="图片 33"/>
          <p:cNvPicPr>
            <a:picLocks noChangeAspect="1"/>
          </p:cNvPicPr>
          <p:nvPr/>
        </p:nvPicPr>
        <p:blipFill>
          <a:blip r:embed="rId4"/>
          <a:stretch>
            <a:fillRect/>
          </a:stretch>
        </p:blipFill>
        <p:spPr>
          <a:xfrm>
            <a:off x="3720874" y="1783755"/>
            <a:ext cx="4470608" cy="449181"/>
          </a:xfrm>
          <a:prstGeom prst="rect">
            <a:avLst/>
          </a:prstGeom>
        </p:spPr>
      </p:pic>
      <p:sp>
        <p:nvSpPr>
          <p:cNvPr id="37" name="文本框 38">
            <a:hlinkClick r:id="rId6" action="ppaction://hlinksldjump"/>
          </p:cNvPr>
          <p:cNvSpPr txBox="1"/>
          <p:nvPr/>
        </p:nvSpPr>
        <p:spPr>
          <a:xfrm>
            <a:off x="3720874" y="1808204"/>
            <a:ext cx="4470609" cy="47815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Compréhension</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39" name="图片 38"/>
          <p:cNvPicPr>
            <a:picLocks noChangeAspect="1"/>
          </p:cNvPicPr>
          <p:nvPr/>
        </p:nvPicPr>
        <p:blipFill>
          <a:blip r:embed="rId4"/>
          <a:stretch>
            <a:fillRect/>
          </a:stretch>
        </p:blipFill>
        <p:spPr>
          <a:xfrm>
            <a:off x="3720874" y="2397749"/>
            <a:ext cx="4470608" cy="449181"/>
          </a:xfrm>
          <a:prstGeom prst="rect">
            <a:avLst/>
          </a:prstGeom>
        </p:spPr>
      </p:pic>
      <p:sp>
        <p:nvSpPr>
          <p:cNvPr id="41" name="文本框 38">
            <a:hlinkClick r:id="rId6" action="ppaction://hlinksldjump"/>
          </p:cNvPr>
          <p:cNvSpPr txBox="1"/>
          <p:nvPr/>
        </p:nvSpPr>
        <p:spPr>
          <a:xfrm>
            <a:off x="3725903" y="2422198"/>
            <a:ext cx="4465580" cy="86550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Etude du texte</a:t>
            </a:r>
            <a:endPar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a:p>
            <a:pPr>
              <a:lnSpc>
                <a:spcPct val="90000"/>
              </a:lnSpc>
            </a:pPr>
            <a:endPar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47" name="图片 46"/>
          <p:cNvPicPr>
            <a:picLocks noChangeAspect="1"/>
          </p:cNvPicPr>
          <p:nvPr/>
        </p:nvPicPr>
        <p:blipFill>
          <a:blip r:embed="rId4"/>
          <a:stretch>
            <a:fillRect/>
          </a:stretch>
        </p:blipFill>
        <p:spPr>
          <a:xfrm>
            <a:off x="3720875" y="3020339"/>
            <a:ext cx="4470608" cy="449181"/>
          </a:xfrm>
          <a:prstGeom prst="rect">
            <a:avLst/>
          </a:prstGeom>
        </p:spPr>
      </p:pic>
      <p:sp>
        <p:nvSpPr>
          <p:cNvPr id="48" name="文本框 38">
            <a:hlinkClick r:id="rId6" action="ppaction://hlinksldjump"/>
          </p:cNvPr>
          <p:cNvSpPr txBox="1"/>
          <p:nvPr/>
        </p:nvSpPr>
        <p:spPr>
          <a:xfrm>
            <a:off x="3725954" y="2957339"/>
            <a:ext cx="4470610" cy="1197610"/>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Focalisation sur la langue</a:t>
            </a:r>
            <a:endPar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a:lnSpc>
                <a:spcPct val="90000"/>
              </a:lnSpc>
            </a:pPr>
            <a:r>
              <a:rPr lang="en-US" altLang="zh-CN"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 </a:t>
            </a:r>
            <a:endPar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Perspective internationale</a:t>
            </a:r>
            <a:endParaRPr lang="fr-FR" sz="24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51" name="图片 50"/>
          <p:cNvPicPr>
            <a:picLocks noChangeAspect="1"/>
          </p:cNvPicPr>
          <p:nvPr/>
        </p:nvPicPr>
        <p:blipFill>
          <a:blip r:embed="rId4"/>
          <a:stretch>
            <a:fillRect/>
          </a:stretch>
        </p:blipFill>
        <p:spPr>
          <a:xfrm>
            <a:off x="3726181" y="4264660"/>
            <a:ext cx="5228038" cy="448945"/>
          </a:xfrm>
          <a:prstGeom prst="rect">
            <a:avLst/>
          </a:prstGeom>
        </p:spPr>
      </p:pic>
      <p:sp>
        <p:nvSpPr>
          <p:cNvPr id="54" name="文本框 41">
            <a:hlinkClick r:id="rId6" action="ppaction://hlinksldjump"/>
          </p:cNvPr>
          <p:cNvSpPr txBox="1"/>
          <p:nvPr/>
        </p:nvSpPr>
        <p:spPr>
          <a:xfrm>
            <a:off x="3720869" y="4903800"/>
            <a:ext cx="4470611" cy="424732"/>
          </a:xfrm>
          <a:prstGeom prst="rect">
            <a:avLst/>
          </a:prstGeom>
          <a:noFill/>
        </p:spPr>
        <p:txBody>
          <a:bodyPr wrap="square" rtlCol="0">
            <a:spAutoFit/>
          </a:bodyPr>
          <a:lstStyle/>
          <a:p>
            <a:pPr>
              <a:lnSpc>
                <a:spcPct val="90000"/>
              </a:lnSpc>
            </a:pPr>
            <a:r>
              <a:rPr lang="en-GB" altLang="zh-CN" sz="2400" dirty="0">
                <a:solidFill>
                  <a:schemeClr val="bg1"/>
                </a:solidFill>
                <a:latin typeface="Times New Roman" panose="02020603050405020304" pitchFamily="18" charset="0"/>
                <a:cs typeface="Times New Roman" panose="02020603050405020304" pitchFamily="18" charset="0"/>
              </a:rPr>
              <a:t>Ancient</a:t>
            </a:r>
            <a:r>
              <a:rPr lang="zh-CN" altLang="en-US" sz="2400" dirty="0">
                <a:solidFill>
                  <a:schemeClr val="bg1"/>
                </a:solidFill>
                <a:latin typeface="Times New Roman" panose="02020603050405020304" pitchFamily="18" charset="0"/>
                <a:cs typeface="Times New Roman" panose="02020603050405020304" pitchFamily="18" charset="0"/>
              </a:rPr>
              <a:t> </a:t>
            </a:r>
            <a:r>
              <a:rPr lang="en-GB" altLang="zh-CN" sz="2400" dirty="0">
                <a:solidFill>
                  <a:schemeClr val="bg1"/>
                </a:solidFill>
                <a:latin typeface="Times New Roman" panose="02020603050405020304" pitchFamily="18" charset="0"/>
                <a:cs typeface="Times New Roman" panose="02020603050405020304" pitchFamily="18" charset="0"/>
              </a:rPr>
              <a:t>Chinese Wisdom</a:t>
            </a:r>
          </a:p>
        </p:txBody>
      </p:sp>
      <p:sp>
        <p:nvSpPr>
          <p:cNvPr id="58" name="矩形 57"/>
          <p:cNvSpPr/>
          <p:nvPr/>
        </p:nvSpPr>
        <p:spPr>
          <a:xfrm>
            <a:off x="0" y="6414448"/>
            <a:ext cx="12192000" cy="468681"/>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41">
            <a:hlinkClick r:id="rId6" action="ppaction://hlinksldjump"/>
          </p:cNvPr>
          <p:cNvSpPr txBox="1"/>
          <p:nvPr/>
        </p:nvSpPr>
        <p:spPr>
          <a:xfrm>
            <a:off x="3726180" y="4265295"/>
            <a:ext cx="5882005" cy="47815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Une histoire chinoise à raconter</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custDataLst>
              <p:tags r:id="rId1"/>
            </p:custDataLst>
          </p:nvPr>
        </p:nvPicPr>
        <p:blipFill>
          <a:blip r:embed="rId4"/>
          <a:stretch>
            <a:fillRect/>
          </a:stretch>
        </p:blipFill>
        <p:spPr>
          <a:xfrm>
            <a:off x="3725955" y="530434"/>
            <a:ext cx="4470608" cy="449181"/>
          </a:xfrm>
          <a:prstGeom prst="rect">
            <a:avLst/>
          </a:prstGeom>
        </p:spPr>
      </p:pic>
      <p:sp>
        <p:nvSpPr>
          <p:cNvPr id="7" name="文本框 38">
            <a:hlinkClick r:id="rId6" action="ppaction://hlinksldjump"/>
          </p:cNvPr>
          <p:cNvSpPr txBox="1"/>
          <p:nvPr>
            <p:custDataLst>
              <p:tags r:id="rId2"/>
            </p:custDataLst>
          </p:nvPr>
        </p:nvSpPr>
        <p:spPr>
          <a:xfrm>
            <a:off x="3790089" y="541548"/>
            <a:ext cx="4470610" cy="47815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Mise en route</a:t>
            </a:r>
          </a:p>
        </p:txBody>
      </p:sp>
      <p:sp>
        <p:nvSpPr>
          <p:cNvPr id="10" name="日期占位符 9"/>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1" name="灯片编号占位符 10"/>
          <p:cNvSpPr>
            <a:spLocks noGrp="1"/>
          </p:cNvSpPr>
          <p:nvPr>
            <p:ph type="sldNum" sz="quarter" idx="12"/>
          </p:nvPr>
        </p:nvSpPr>
        <p:spPr/>
        <p:txBody>
          <a:bodyPr/>
          <a:lstStyle/>
          <a:p>
            <a:fld id="{80E295EE-109B-1448-BA56-B7F987B5EA65}" type="slidenum">
              <a:rPr kumimoji="1" lang="zh-CN" altLang="en-US" smtClean="0"/>
              <a:t>2</a:t>
            </a:fld>
            <a:endParaRPr kumimoji="1"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551179" y="1544956"/>
            <a:ext cx="11122265" cy="2552032"/>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just">
              <a:buFont typeface="+mj-lt"/>
              <a:buAutoNum type="arabicPeriod" startAt="9"/>
            </a:pPr>
            <a:r>
              <a:rPr lang="fr-FR" altLang="zh-CN" sz="2800" dirty="0" smtClean="0">
                <a:solidFill>
                  <a:schemeClr val="tx1"/>
                </a:solidFill>
                <a:latin typeface="Times New Roman" panose="02020603050405020304" pitchFamily="18" charset="0"/>
                <a:cs typeface="Times New Roman" panose="02020603050405020304" pitchFamily="18" charset="0"/>
                <a:sym typeface="+mn-lt"/>
              </a:rPr>
              <a:t>Le </a:t>
            </a:r>
            <a:r>
              <a:rPr lang="fr-FR" altLang="zh-CN" sz="2800" dirty="0">
                <a:solidFill>
                  <a:schemeClr val="tx1"/>
                </a:solidFill>
                <a:latin typeface="Times New Roman" panose="02020603050405020304" pitchFamily="18" charset="0"/>
                <a:cs typeface="Times New Roman" panose="02020603050405020304" pitchFamily="18" charset="0"/>
                <a:sym typeface="+mn-lt"/>
              </a:rPr>
              <a:t>concept de partage est au fond l’idée de maintenir un développement centré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sur </a:t>
            </a:r>
            <a:r>
              <a:rPr lang="fr-FR" altLang="zh-CN" sz="2800" dirty="0">
                <a:solidFill>
                  <a:schemeClr val="tx1"/>
                </a:solidFill>
                <a:latin typeface="Times New Roman" panose="02020603050405020304" pitchFamily="18" charset="0"/>
                <a:cs typeface="Times New Roman" panose="02020603050405020304" pitchFamily="18" charset="0"/>
                <a:sym typeface="+mn-lt"/>
              </a:rPr>
              <a:t>le peuple.</a:t>
            </a:r>
          </a:p>
          <a:p>
            <a:pPr marL="514350" indent="-514350" algn="just">
              <a:buFont typeface="+mj-lt"/>
              <a:buAutoNum type="arabicPeriod" startAt="9"/>
            </a:pPr>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marL="514350" indent="-514350" algn="just">
              <a:buFont typeface="+mj-lt"/>
              <a:buAutoNum type="arabicPeriod" startAt="9"/>
            </a:pPr>
            <a:r>
              <a:rPr lang="fr-FR" altLang="zh-CN" sz="2800" dirty="0" smtClean="0">
                <a:solidFill>
                  <a:schemeClr val="tx1"/>
                </a:solidFill>
                <a:latin typeface="Times New Roman" panose="02020603050405020304" pitchFamily="18" charset="0"/>
                <a:cs typeface="Times New Roman" panose="02020603050405020304" pitchFamily="18" charset="0"/>
                <a:sym typeface="+mn-lt"/>
              </a:rPr>
              <a:t> Le </a:t>
            </a:r>
            <a:r>
              <a:rPr lang="fr-FR" altLang="zh-CN" sz="2800" dirty="0">
                <a:solidFill>
                  <a:schemeClr val="tx1"/>
                </a:solidFill>
                <a:latin typeface="Times New Roman" panose="02020603050405020304" pitchFamily="18" charset="0"/>
                <a:cs typeface="Times New Roman" panose="02020603050405020304" pitchFamily="18" charset="0"/>
                <a:sym typeface="+mn-lt"/>
              </a:rPr>
              <a:t>partage par tout le peuple, le partage dans tous les domaines, le partage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grâce </a:t>
            </a:r>
            <a:r>
              <a:rPr lang="fr-FR" altLang="zh-CN" sz="2800" dirty="0">
                <a:solidFill>
                  <a:schemeClr val="tx1"/>
                </a:solidFill>
                <a:latin typeface="Times New Roman" panose="02020603050405020304" pitchFamily="18" charset="0"/>
                <a:cs typeface="Times New Roman" panose="02020603050405020304" pitchFamily="18" charset="0"/>
                <a:sym typeface="+mn-lt"/>
              </a:rPr>
              <a:t>à une construction conjointe, le partage progressif.</a:t>
            </a:r>
          </a:p>
          <a:p>
            <a:pPr indent="0" algn="just">
              <a:buFont typeface="+mj-lt"/>
              <a:buNone/>
            </a:pPr>
            <a:endParaRPr lang="fr-FR" altLang="zh-CN" sz="2800" dirty="0">
              <a:solidFill>
                <a:schemeClr val="tx1"/>
              </a:solidFill>
              <a:latin typeface="Times New Roman" panose="02020603050405020304" pitchFamily="18" charset="0"/>
              <a:cs typeface="Times New Roman" panose="02020603050405020304" pitchFamily="18" charset="0"/>
            </a:endParaRPr>
          </a:p>
        </p:txBody>
      </p:sp>
      <p:sp>
        <p:nvSpPr>
          <p:cNvPr id="8" name="日期占位符 7"/>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20</a:t>
            </a:fld>
            <a:endParaRPr kumimoji="1" lang="zh-CN"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Structure du texte</a:t>
            </a:r>
            <a:endPar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290195" y="1440815"/>
            <a:ext cx="11804015" cy="421068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Divisez le texte en parties et justifiez votre </a:t>
            </a:r>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division</a:t>
            </a:r>
            <a:r>
              <a:rPr lang="en-US"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endParaRPr>
          </a:p>
          <a:p>
            <a:pPr algn="l"/>
            <a:endParaRPr lang="fr-FR" altLang="zh-CN" sz="2800" b="1"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l"/>
            <a:r>
              <a:rPr lang="fr-FR" altLang="zh-CN" sz="3200" b="1" dirty="0">
                <a:solidFill>
                  <a:srgbClr val="C62533"/>
                </a:solidFill>
                <a:latin typeface="Times New Roman" panose="02020603050405020304" pitchFamily="18" charset="0"/>
                <a:cs typeface="Times New Roman" panose="02020603050405020304" pitchFamily="18" charset="0"/>
                <a:sym typeface="+mn-lt"/>
              </a:rPr>
              <a:t>Premièrement : innovation</a:t>
            </a:r>
          </a:p>
          <a:p>
            <a:pPr algn="l"/>
            <a:r>
              <a:rPr lang="fr-FR" altLang="zh-CN" sz="3200" b="1" dirty="0">
                <a:solidFill>
                  <a:srgbClr val="C62533"/>
                </a:solidFill>
                <a:latin typeface="Times New Roman" panose="02020603050405020304" pitchFamily="18" charset="0"/>
                <a:cs typeface="Times New Roman" panose="02020603050405020304" pitchFamily="18" charset="0"/>
                <a:sym typeface="+mn-lt"/>
              </a:rPr>
              <a:t>Deuxièmement : coordination </a:t>
            </a:r>
          </a:p>
          <a:p>
            <a:pPr algn="l"/>
            <a:r>
              <a:rPr lang="fr-FR" altLang="zh-CN" sz="3200" b="1" dirty="0">
                <a:solidFill>
                  <a:srgbClr val="C62533"/>
                </a:solidFill>
                <a:latin typeface="Times New Roman" panose="02020603050405020304" pitchFamily="18" charset="0"/>
                <a:cs typeface="Times New Roman" panose="02020603050405020304" pitchFamily="18" charset="0"/>
                <a:sym typeface="+mn-lt"/>
              </a:rPr>
              <a:t>Troisièmement : écologie</a:t>
            </a:r>
          </a:p>
          <a:p>
            <a:pPr algn="l"/>
            <a:r>
              <a:rPr lang="fr-FR" altLang="zh-CN" sz="3200" b="1" dirty="0">
                <a:solidFill>
                  <a:srgbClr val="C62533"/>
                </a:solidFill>
                <a:latin typeface="Times New Roman" panose="02020603050405020304" pitchFamily="18" charset="0"/>
                <a:cs typeface="Times New Roman" panose="02020603050405020304" pitchFamily="18" charset="0"/>
                <a:sym typeface="+mn-lt"/>
              </a:rPr>
              <a:t>Quatrièmement : ouverture</a:t>
            </a:r>
          </a:p>
          <a:p>
            <a:pPr algn="l"/>
            <a:r>
              <a:rPr lang="fr-FR" altLang="zh-CN" sz="3200" b="1" dirty="0">
                <a:solidFill>
                  <a:srgbClr val="C62533"/>
                </a:solidFill>
                <a:latin typeface="Times New Roman" panose="02020603050405020304" pitchFamily="18" charset="0"/>
                <a:cs typeface="Times New Roman" panose="02020603050405020304" pitchFamily="18" charset="0"/>
                <a:sym typeface="+mn-lt"/>
              </a:rPr>
              <a:t>Cinquièmement : partage</a:t>
            </a:r>
          </a:p>
          <a:p>
            <a:pPr indent="0" algn="just">
              <a:buFont typeface="+mj-lt"/>
              <a:buNone/>
            </a:pPr>
            <a:endParaRPr lang="fr-FR" altLang="zh-CN" sz="2800" dirty="0">
              <a:solidFill>
                <a:schemeClr val="tx1"/>
              </a:solidFill>
              <a:latin typeface="Times New Roman" panose="02020603050405020304" pitchFamily="18" charset="0"/>
              <a:cs typeface="Times New Roman" panose="02020603050405020304" pitchFamily="18" charset="0"/>
            </a:endParaRPr>
          </a:p>
        </p:txBody>
      </p:sp>
      <p:sp>
        <p:nvSpPr>
          <p:cNvPr id="8" name="日期占位符 7"/>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21</a:t>
            </a:fld>
            <a:endParaRPr kumimoji="1" lang="zh-CN"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Structure du texte</a:t>
            </a:r>
            <a:endPar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4"/>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290195" y="1440815"/>
            <a:ext cx="11804015" cy="4210685"/>
          </a:xfrm>
          <a:prstGeom prst="rect">
            <a:avLst/>
          </a:prstGeom>
          <a:noFill/>
          <a:ln>
            <a:noFill/>
          </a:ln>
        </p:spPr>
        <p:txBody>
          <a:bodyPr wrap="square" rtlCol="0">
            <a:noAutofit/>
          </a:bodyPr>
          <a:lstStyle>
            <a:defPPr>
              <a:defRPr lang="zh-CN"/>
            </a:defPPr>
            <a:lvl1pPr algn="ctr">
              <a:defRPr sz="5400">
                <a:blipFill>
                  <a:blip r:embed="rId5"/>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a:buFont typeface="+mj-lt"/>
              <a:buNone/>
            </a:pPr>
            <a:endParaRPr lang="fr-FR" altLang="zh-CN" sz="2800" dirty="0">
              <a:solidFill>
                <a:schemeClr val="tx1"/>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custDataLst>
              <p:tags r:id="rId2"/>
            </p:custDataLst>
          </p:nvPr>
        </p:nvPicPr>
        <p:blipFill>
          <a:blip r:embed="rId6"/>
          <a:stretch>
            <a:fillRect/>
          </a:stretch>
        </p:blipFill>
        <p:spPr>
          <a:xfrm>
            <a:off x="404495" y="1172845"/>
            <a:ext cx="10977880" cy="5619750"/>
          </a:xfrm>
          <a:prstGeom prst="rect">
            <a:avLst/>
          </a:prstGeom>
        </p:spPr>
      </p:pic>
      <p:sp>
        <p:nvSpPr>
          <p:cNvPr id="10" name="日期占位符 9"/>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1" name="灯片编号占位符 10"/>
          <p:cNvSpPr>
            <a:spLocks noGrp="1"/>
          </p:cNvSpPr>
          <p:nvPr>
            <p:ph type="sldNum" sz="quarter" idx="12"/>
          </p:nvPr>
        </p:nvSpPr>
        <p:spPr/>
        <p:txBody>
          <a:bodyPr/>
          <a:lstStyle/>
          <a:p>
            <a:fld id="{80E295EE-109B-1448-BA56-B7F987B5EA65}" type="slidenum">
              <a:rPr kumimoji="1" lang="zh-CN" altLang="en-US" smtClean="0"/>
              <a:t>22</a:t>
            </a:fld>
            <a:endParaRPr kumimoji="1" lang="zh-CN"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endPar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108204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Discussion</a:t>
            </a:r>
          </a:p>
        </p:txBody>
      </p:sp>
      <p:sp>
        <p:nvSpPr>
          <p:cNvPr id="115" name="文本框 114"/>
          <p:cNvSpPr txBox="1"/>
          <p:nvPr>
            <p:custDataLst>
              <p:tags r:id="rId1"/>
            </p:custDataLst>
          </p:nvPr>
        </p:nvSpPr>
        <p:spPr>
          <a:xfrm>
            <a:off x="564515" y="2226310"/>
            <a:ext cx="11529695" cy="342519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r>
              <a:rPr lang="fr-FR" altLang="zh-CN" sz="4400" b="1" dirty="0" smtClean="0">
                <a:gradFill>
                  <a:gsLst>
                    <a:gs pos="0">
                      <a:srgbClr val="FECF40"/>
                    </a:gs>
                    <a:gs pos="100000">
                      <a:srgbClr val="846C21"/>
                    </a:gs>
                  </a:gsLst>
                  <a:lin scaled="0"/>
                </a:gra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le </a:t>
            </a:r>
            <a:r>
              <a:rPr lang="fr-FR" altLang="zh-CN" sz="4400" b="1" dirty="0">
                <a:gradFill>
                  <a:gsLst>
                    <a:gs pos="0">
                      <a:srgbClr val="FECF40"/>
                    </a:gs>
                    <a:gs pos="100000">
                      <a:srgbClr val="846C21"/>
                    </a:gs>
                  </a:gsLst>
                  <a:lin scaled="0"/>
                </a:gra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développement = la croissance économique ?</a:t>
            </a: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23</a:t>
            </a:fld>
            <a:endParaRPr kumimoji="1" lang="zh-CN"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680720" y="2367915"/>
            <a:ext cx="10320655" cy="490220"/>
          </a:xfrm>
          <a:prstGeom prst="rect">
            <a:avLst/>
          </a:prstGeom>
          <a:noFill/>
        </p:spPr>
        <p:txBody>
          <a:bodyPr wrap="square" rtlCol="0">
            <a:noAutofit/>
          </a:bodyPr>
          <a:lstStyle/>
          <a:p>
            <a:pPr algn="just"/>
            <a:r>
              <a:rPr lang="fr-FR" altLang="zh-CN" sz="40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Ecrivez votre compréhension en quelque </a:t>
            </a:r>
            <a:r>
              <a:rPr lang="fr-FR" altLang="zh-CN" sz="4000" b="1" dirty="0" smtClean="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300 mots </a:t>
            </a:r>
            <a:r>
              <a:rPr lang="fr-FR" altLang="zh-CN" sz="40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au sujet du développement vert, de </a:t>
            </a:r>
            <a:r>
              <a:rPr lang="fr-FR" altLang="zh-CN" sz="4000" b="1" dirty="0" smtClean="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 l’ouverture </a:t>
            </a:r>
            <a:r>
              <a:rPr lang="fr-FR" altLang="zh-CN" sz="40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ou du partage.</a:t>
            </a: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68072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Exercice écrit</a:t>
            </a: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24</a:t>
            </a:fld>
            <a:endParaRPr kumimoji="1" lang="zh-CN"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498523" cy="490220"/>
          </a:xfrm>
          <a:prstGeom prst="rect">
            <a:avLst/>
          </a:prstGeom>
          <a:noFill/>
        </p:spPr>
        <p:txBody>
          <a:bodyPr wrap="square" rtlCol="0">
            <a:noAutofit/>
          </a:bodyPr>
          <a:lstStyle/>
          <a:p>
            <a:pPr algn="just"/>
            <a:r>
              <a:rPr lang="fr-FR" altLang="zh-CN" sz="3600" b="1" dirty="0">
                <a:latin typeface="Times New Roman" panose="02020603050405020304" pitchFamily="18" charset="0"/>
                <a:cs typeface="Times New Roman" panose="02020603050405020304" pitchFamily="18" charset="0"/>
                <a:sym typeface="+mn-lt"/>
              </a:rPr>
              <a:t>Distinguez</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5"/>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6"/>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P.43 Dans son discours prononcé lors de la </a:t>
            </a:r>
            <a:r>
              <a:rPr lang="fr-FR" altLang="zh-CN" sz="2800" u="sng"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séance</a:t>
            </a:r>
            <a:r>
              <a:rPr lang="fr-FR" altLang="zh-CN" sz="2800" dirty="0">
                <a:solidFill>
                  <a:schemeClr val="tx1"/>
                </a:solidFill>
                <a:latin typeface="Times New Roman" panose="02020603050405020304" pitchFamily="18" charset="0"/>
                <a:cs typeface="Times New Roman" panose="02020603050405020304" pitchFamily="18" charset="0"/>
                <a:sym typeface="+mn-ea"/>
              </a:rPr>
              <a:t> de clôture de la première session du XII</a:t>
            </a:r>
            <a:r>
              <a:rPr lang="fr-FR" altLang="zh-CN" sz="2800" baseline="30000" dirty="0">
                <a:solidFill>
                  <a:schemeClr val="tx1"/>
                </a:solidFill>
                <a:latin typeface="Times New Roman" panose="02020603050405020304" pitchFamily="18" charset="0"/>
                <a:cs typeface="Times New Roman" panose="02020603050405020304" pitchFamily="18" charset="0"/>
                <a:sym typeface="+mn-ea"/>
              </a:rPr>
              <a:t>e</a:t>
            </a:r>
            <a:r>
              <a:rPr lang="fr-FR" altLang="zh-CN" sz="2800" dirty="0">
                <a:solidFill>
                  <a:schemeClr val="tx1"/>
                </a:solidFill>
                <a:latin typeface="Times New Roman" panose="02020603050405020304" pitchFamily="18" charset="0"/>
                <a:cs typeface="Times New Roman" panose="02020603050405020304" pitchFamily="18" charset="0"/>
                <a:sym typeface="+mn-ea"/>
              </a:rPr>
              <a:t> </a:t>
            </a:r>
            <a:r>
              <a:rPr lang="fr-FR" altLang="zh-CN" sz="2800" u="sng"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Congrès</a:t>
            </a:r>
            <a:r>
              <a:rPr lang="fr-FR" altLang="zh-CN" sz="2800" dirty="0">
                <a:solidFill>
                  <a:schemeClr val="tx1"/>
                </a:solidFill>
                <a:latin typeface="Times New Roman" panose="02020603050405020304" pitchFamily="18" charset="0"/>
                <a:cs typeface="Times New Roman" panose="02020603050405020304" pitchFamily="18" charset="0"/>
                <a:sym typeface="+mn-ea"/>
              </a:rPr>
              <a:t> de l’</a:t>
            </a:r>
            <a:r>
              <a:rPr lang="fr-FR" altLang="zh-CN" sz="2800" u="sng"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Assemblée</a:t>
            </a:r>
            <a:r>
              <a:rPr lang="fr-FR" altLang="zh-CN" sz="2800" dirty="0">
                <a:solidFill>
                  <a:schemeClr val="tx1"/>
                </a:solidFill>
                <a:latin typeface="Times New Roman" panose="02020603050405020304" pitchFamily="18" charset="0"/>
                <a:cs typeface="Times New Roman" panose="02020603050405020304" pitchFamily="18" charset="0"/>
                <a:sym typeface="+mn-ea"/>
              </a:rPr>
              <a:t> populaire nationale (APN) au 17 mars 2013...</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P.45 J’ai abordé plus d’une fois le concept de développement innovant, coordonné, écologique, ouvert et partagé, lors de la 5e </a:t>
            </a:r>
            <a:r>
              <a:rPr lang="fr-FR" altLang="zh-CN" sz="2800" u="sng"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session</a:t>
            </a:r>
            <a:r>
              <a:rPr lang="fr-FR" altLang="zh-CN" sz="2800" dirty="0">
                <a:solidFill>
                  <a:schemeClr val="tx1"/>
                </a:solidFill>
                <a:latin typeface="Times New Roman" panose="02020603050405020304" pitchFamily="18" charset="0"/>
                <a:cs typeface="Times New Roman" panose="02020603050405020304" pitchFamily="18" charset="0"/>
                <a:sym typeface="+mn-ea"/>
              </a:rPr>
              <a:t> plénière du XVIII</a:t>
            </a:r>
            <a:r>
              <a:rPr lang="fr-FR" altLang="zh-CN" sz="2800" baseline="30000" dirty="0">
                <a:solidFill>
                  <a:schemeClr val="tx1"/>
                </a:solidFill>
                <a:latin typeface="Times New Roman" panose="02020603050405020304" pitchFamily="18" charset="0"/>
                <a:cs typeface="Times New Roman" panose="02020603050405020304" pitchFamily="18" charset="0"/>
                <a:sym typeface="+mn-ea"/>
              </a:rPr>
              <a:t>e</a:t>
            </a:r>
            <a:r>
              <a:rPr lang="fr-FR" altLang="zh-CN" sz="2800" dirty="0">
                <a:solidFill>
                  <a:schemeClr val="tx1"/>
                </a:solidFill>
                <a:latin typeface="Times New Roman" panose="02020603050405020304" pitchFamily="18" charset="0"/>
                <a:cs typeface="Times New Roman" panose="02020603050405020304" pitchFamily="18" charset="0"/>
                <a:sym typeface="+mn-ea"/>
              </a:rPr>
              <a:t> </a:t>
            </a:r>
            <a:r>
              <a:rPr lang="fr-FR" altLang="zh-CN" sz="2800" u="sng"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Comité</a:t>
            </a:r>
            <a:r>
              <a:rPr lang="fr-FR" altLang="zh-CN" sz="2800" dirty="0">
                <a:solidFill>
                  <a:schemeClr val="tx1"/>
                </a:solidFill>
                <a:latin typeface="Times New Roman" panose="02020603050405020304" pitchFamily="18" charset="0"/>
                <a:cs typeface="Times New Roman" panose="02020603050405020304" pitchFamily="18" charset="0"/>
                <a:sym typeface="+mn-ea"/>
              </a:rPr>
              <a:t> central du Parti et à d’autres occasions.</a:t>
            </a:r>
          </a:p>
          <a:p>
            <a:pPr algn="l"/>
            <a:endParaRPr lang="fr-FR" altLang="zh-CN" sz="2800" b="1" dirty="0">
              <a:solidFill>
                <a:schemeClr val="tx1"/>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ea"/>
            </a:endParaRPr>
          </a:p>
          <a:p>
            <a:pPr algn="l"/>
            <a:r>
              <a:rPr lang="fr-FR" altLang="zh-CN" sz="2800" b="1" dirty="0" smtClean="0">
                <a:solidFill>
                  <a:schemeClr val="tx1"/>
                </a:solidFill>
                <a:latin typeface="Times New Roman" panose="02020603050405020304" pitchFamily="18" charset="0"/>
                <a:cs typeface="Times New Roman" panose="02020603050405020304" pitchFamily="18" charset="0"/>
                <a:sym typeface="+mn-ea"/>
              </a:rPr>
              <a:t>Distinguez : </a:t>
            </a:r>
            <a:endParaRPr lang="fr-FR" altLang="zh-CN" sz="2800" b="1"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endParaRPr lang="fr-FR" altLang="zh-CN" sz="2800" b="1" dirty="0">
              <a:solidFill>
                <a:schemeClr val="tx1"/>
              </a:solidFill>
              <a:latin typeface="Times New Roman" panose="02020603050405020304" pitchFamily="18" charset="0"/>
              <a:cs typeface="Times New Roman" panose="02020603050405020304" pitchFamily="18" charset="0"/>
              <a:sym typeface="+mn-ea"/>
            </a:endParaRPr>
          </a:p>
        </p:txBody>
      </p:sp>
      <p:sp>
        <p:nvSpPr>
          <p:cNvPr id="3" name="OfficePLUS-4"/>
          <p:cNvSpPr txBox="1"/>
          <p:nvPr>
            <p:custDataLst>
              <p:tags r:id="rId2"/>
            </p:custDataLst>
          </p:nvPr>
        </p:nvSpPr>
        <p:spPr>
          <a:xfrm>
            <a:off x="6026785" y="4286885"/>
            <a:ext cx="4663440" cy="2306955"/>
          </a:xfrm>
          <a:prstGeom prst="rect">
            <a:avLst/>
          </a:prstGeom>
          <a:noFill/>
          <a:effectLst/>
        </p:spPr>
        <p:txBody>
          <a:bodyPr wrap="square" rtlCol="0">
            <a:spAutoFit/>
          </a:bodyPr>
          <a:lstStyle/>
          <a:p>
            <a:pPr algn="l"/>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conférence</a:t>
            </a:r>
          </a:p>
          <a:p>
            <a:pPr algn="l"/>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séminaire</a:t>
            </a:r>
          </a:p>
          <a:p>
            <a:pPr algn="l"/>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comité</a:t>
            </a:r>
          </a:p>
          <a:p>
            <a:pPr algn="l"/>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commission</a:t>
            </a:r>
          </a:p>
        </p:txBody>
      </p:sp>
      <p:sp>
        <p:nvSpPr>
          <p:cNvPr id="4" name="OfficePLUS-4"/>
          <p:cNvSpPr txBox="1"/>
          <p:nvPr>
            <p:custDataLst>
              <p:tags r:id="rId3"/>
            </p:custDataLst>
          </p:nvPr>
        </p:nvSpPr>
        <p:spPr>
          <a:xfrm>
            <a:off x="2381250" y="4286885"/>
            <a:ext cx="4663440" cy="2861310"/>
          </a:xfrm>
          <a:prstGeom prst="rect">
            <a:avLst/>
          </a:prstGeom>
          <a:noFill/>
          <a:effectLst/>
        </p:spPr>
        <p:txBody>
          <a:bodyPr wrap="square" rtlCol="0">
            <a:spAutoFit/>
          </a:bodyPr>
          <a:lstStyle/>
          <a:p>
            <a:pPr algn="l"/>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séance                            </a:t>
            </a:r>
          </a:p>
          <a:p>
            <a:pPr algn="l"/>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session</a:t>
            </a:r>
          </a:p>
          <a:p>
            <a:pPr algn="l"/>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congrès</a:t>
            </a:r>
          </a:p>
          <a:p>
            <a:pPr algn="l"/>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assemblée</a:t>
            </a:r>
          </a:p>
          <a:p>
            <a:pPr algn="l"/>
            <a:endParaRPr lang="fr-FR" altLang="zh-CN" sz="3600" b="1"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p:txBody>
      </p:sp>
      <p:sp>
        <p:nvSpPr>
          <p:cNvPr id="12" name="灯片编号占位符 11"/>
          <p:cNvSpPr>
            <a:spLocks noGrp="1"/>
          </p:cNvSpPr>
          <p:nvPr>
            <p:ph type="sldNum" sz="quarter" idx="12"/>
          </p:nvPr>
        </p:nvSpPr>
        <p:spPr/>
        <p:txBody>
          <a:bodyPr/>
          <a:lstStyle/>
          <a:p>
            <a:fld id="{80E295EE-109B-1448-BA56-B7F987B5EA65}" type="slidenum">
              <a:rPr kumimoji="1" lang="zh-CN" altLang="en-US" smtClean="0"/>
              <a:t>25</a:t>
            </a:fld>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down)">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wipe(down)">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wipe(down)">
                                      <p:cBhvr>
                                        <p:cTn id="47" dur="500"/>
                                        <p:tgtEl>
                                          <p:spTgt spid="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wipe(down)">
                                      <p:cBhvr>
                                        <p:cTn id="5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498523" cy="490220"/>
          </a:xfrm>
          <a:prstGeom prst="rect">
            <a:avLst/>
          </a:prstGeom>
          <a:noFill/>
        </p:spPr>
        <p:txBody>
          <a:bodyPr wrap="square" rtlCol="0">
            <a:noAutofit/>
          </a:bodyPr>
          <a:lstStyle/>
          <a:p>
            <a:pPr algn="just"/>
            <a:r>
              <a:rPr lang="fr-FR" altLang="zh-CN" sz="3600" b="1" dirty="0">
                <a:effectLst/>
                <a:latin typeface="Times New Roman" panose="02020603050405020304" pitchFamily="18" charset="0"/>
                <a:ea typeface="隶书" panose="02010509060101010101" pitchFamily="49" charset="-122"/>
                <a:cs typeface="Times New Roman" panose="02020603050405020304" pitchFamily="18" charset="0"/>
                <a:sym typeface="+mn-lt"/>
              </a:rPr>
              <a:t>séance,  session</a:t>
            </a: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153795"/>
            <a:ext cx="11804015" cy="534416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séance</a:t>
            </a:r>
            <a:r>
              <a:rPr lang="fr-FR" altLang="zh-CN" sz="2800" b="1" dirty="0">
                <a:solidFill>
                  <a:schemeClr val="bg1"/>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a:t>
            </a:r>
          </a:p>
          <a:p>
            <a:pPr marL="342900" indent="-342900" algn="l">
              <a:buFont typeface="Arial" panose="020B0604020202020204" pitchFamily="34" charset="0"/>
              <a:buChar char="•"/>
            </a:pPr>
            <a:r>
              <a:rPr lang="en-US" altLang="fr-FR"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r</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éunion des membres d</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u</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n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corps constitué siégeant en vue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d</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accomplir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certains travaux ; durée de cette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réunion</a:t>
            </a:r>
            <a:endPar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endParaRPr>
          </a:p>
          <a:p>
            <a:pPr algn="l"/>
            <a:r>
              <a:rPr lang="fr-FR" altLang="zh-CN" sz="2400" dirty="0">
                <a:solidFill>
                  <a:schemeClr val="tx1"/>
                </a:solidFill>
                <a:latin typeface="Times New Roman" panose="02020603050405020304" pitchFamily="18" charset="0"/>
                <a:cs typeface="Times New Roman" panose="02020603050405020304" pitchFamily="18" charset="0"/>
                <a:sym typeface="+mn-lt"/>
              </a:rPr>
              <a:t>Ex. Les étudiants ont tous participé à cette séance d’orientation.</a:t>
            </a:r>
            <a:endParaRPr lang="fr-FR" altLang="zh-CN" sz="2800" b="1" dirty="0">
              <a:solidFill>
                <a:schemeClr val="bg1"/>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l"/>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session </a:t>
            </a:r>
          </a:p>
          <a:p>
            <a:pPr marL="342900" indent="-342900" algn="l">
              <a:buFont typeface="Arial" panose="020B0604020202020204" pitchFamily="34" charset="0"/>
              <a:buChar char="•"/>
            </a:pPr>
            <a:r>
              <a:rPr lang="en-US" altLang="fr-FR"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p</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ériode pendant laquelle une assemblée est apte à tenir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séance</a:t>
            </a:r>
            <a:endPar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endParaRPr>
          </a:p>
          <a:p>
            <a:pPr algn="l"/>
            <a:r>
              <a:rPr lang="fr-FR" altLang="zh-CN" sz="2400" dirty="0">
                <a:solidFill>
                  <a:schemeClr val="tx1"/>
                </a:solidFill>
                <a:latin typeface="Times New Roman" panose="02020603050405020304" pitchFamily="18" charset="0"/>
                <a:cs typeface="Times New Roman" panose="02020603050405020304" pitchFamily="18" charset="0"/>
                <a:sym typeface="+mn-lt"/>
              </a:rPr>
              <a:t>Ex. Le président a ouvert la session par un mot de bienvenue.</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Remarque :</a:t>
            </a:r>
            <a:r>
              <a:rPr lang="fr-FR" altLang="zh-CN" sz="2800" dirty="0">
                <a:solidFill>
                  <a:schemeClr val="tx1"/>
                </a:solidFill>
                <a:latin typeface="Times New Roman" panose="02020603050405020304" pitchFamily="18" charset="0"/>
                <a:cs typeface="Times New Roman" panose="02020603050405020304" pitchFamily="18" charset="0"/>
                <a:sym typeface="+mn-ea"/>
              </a:rPr>
              <a:t> </a:t>
            </a:r>
            <a:r>
              <a:rPr lang="fr-FR" altLang="zh-CN" sz="2400" dirty="0">
                <a:solidFill>
                  <a:schemeClr val="tx1"/>
                </a:solidFill>
                <a:latin typeface="Times New Roman" panose="02020603050405020304" pitchFamily="18" charset="0"/>
                <a:cs typeface="Times New Roman" panose="02020603050405020304" pitchFamily="18" charset="0"/>
                <a:sym typeface="+mn-ea"/>
              </a:rPr>
              <a:t>Une session comprend l’ensemble des séances qui se tiennent durant une période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déterminée.</a:t>
            </a:r>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sym typeface="+mn-lt"/>
              </a:rPr>
              <a:t>Ex. </a:t>
            </a:r>
            <a:r>
              <a:rPr lang="fr-FR" altLang="zh-CN" sz="2400" dirty="0">
                <a:solidFill>
                  <a:schemeClr val="tx1"/>
                </a:solidFill>
                <a:latin typeface="Times New Roman" panose="02020603050405020304" pitchFamily="18" charset="0"/>
                <a:cs typeface="Times New Roman" panose="02020603050405020304" pitchFamily="18" charset="0"/>
                <a:sym typeface="+mn-ea"/>
              </a:rPr>
              <a:t>La session des examens s’étendra du 5 au 12 décembre.</a:t>
            </a:r>
          </a:p>
          <a:p>
            <a:pPr algn="just" eaLnBrk="1" hangingPunct="1"/>
            <a:r>
              <a:rPr lang="en-US" altLang="fr-FR" sz="2400" dirty="0">
                <a:solidFill>
                  <a:schemeClr val="tx1"/>
                </a:solidFill>
                <a:latin typeface="Times New Roman" panose="02020603050405020304" pitchFamily="18" charset="0"/>
                <a:cs typeface="Times New Roman" panose="02020603050405020304" pitchFamily="18" charset="0"/>
                <a:sym typeface="+mn-ea"/>
              </a:rPr>
              <a:t>      </a:t>
            </a:r>
            <a:r>
              <a:rPr lang="fr-FR" altLang="zh-CN" sz="2400" dirty="0">
                <a:solidFill>
                  <a:schemeClr val="tx1"/>
                </a:solidFill>
                <a:latin typeface="Times New Roman" panose="02020603050405020304" pitchFamily="18" charset="0"/>
                <a:cs typeface="Times New Roman" panose="02020603050405020304" pitchFamily="18" charset="0"/>
                <a:sym typeface="+mn-ea"/>
              </a:rPr>
              <a:t>Les séances de formation débutent la semaine prochaine (et non : les sessions)</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26</a:t>
            </a:fld>
            <a:endParaRPr kumimoji="1" lang="zh-CN"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498523" cy="490220"/>
          </a:xfrm>
          <a:prstGeom prst="rect">
            <a:avLst/>
          </a:prstGeom>
          <a:noFill/>
        </p:spPr>
        <p:txBody>
          <a:bodyPr wrap="square" rtlCol="0">
            <a:noAutofit/>
          </a:bodyPr>
          <a:lstStyle/>
          <a:p>
            <a:pPr algn="just"/>
            <a:r>
              <a:rPr lang="fr-FR" altLang="zh-CN" sz="3600" b="1" dirty="0">
                <a:effectLst/>
                <a:latin typeface="Times New Roman" panose="02020603050405020304" pitchFamily="18" charset="0"/>
                <a:ea typeface="隶书" panose="02010509060101010101" pitchFamily="49" charset="-122"/>
                <a:cs typeface="Times New Roman" panose="02020603050405020304" pitchFamily="18" charset="0"/>
                <a:sym typeface="+mn-lt"/>
              </a:rPr>
              <a:t>assemblée,  congrès</a:t>
            </a: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229360"/>
            <a:ext cx="11804015" cy="5052687"/>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assemblée</a:t>
            </a:r>
          </a:p>
          <a:p>
            <a:pPr marL="342900" indent="-342900" algn="l">
              <a:buFont typeface="Arial" panose="020B0604020202020204" pitchFamily="34" charset="0"/>
              <a:buChar char="•"/>
            </a:pPr>
            <a:r>
              <a:rPr lang="en-US" altLang="fr-FR"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r</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éunion des membres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d</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un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corps constitué ou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d</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un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groupe de personnes, régulièrement convoqués pour délibérer en commun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d</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affaires déterminées</a:t>
            </a:r>
            <a:endParaRPr lang="fr-FR" altLang="zh-CN" sz="3200" b="1"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l"/>
            <a:r>
              <a:rPr lang="fr-FR" altLang="zh-CN" sz="2400" dirty="0">
                <a:solidFill>
                  <a:schemeClr val="tx1"/>
                </a:solidFill>
                <a:latin typeface="Times New Roman" panose="02020603050405020304" pitchFamily="18" charset="0"/>
                <a:cs typeface="Times New Roman" panose="02020603050405020304" pitchFamily="18" charset="0"/>
                <a:sym typeface="+mn-lt"/>
              </a:rPr>
              <a:t>Ex. </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L</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association </a:t>
            </a:r>
            <a:r>
              <a:rPr lang="fr-FR" altLang="zh-CN" sz="2400" dirty="0">
                <a:solidFill>
                  <a:schemeClr val="tx1"/>
                </a:solidFill>
                <a:latin typeface="Times New Roman" panose="02020603050405020304" pitchFamily="18" charset="0"/>
                <a:cs typeface="Times New Roman" panose="02020603050405020304" pitchFamily="18" charset="0"/>
                <a:sym typeface="+mn-lt"/>
              </a:rPr>
              <a:t>a tenu son assemblée générale.</a:t>
            </a:r>
          </a:p>
          <a:p>
            <a:pPr algn="l"/>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APN : Assemblée populaire nationale 全国人民代表大会</a:t>
            </a:r>
            <a:endParaRPr lang="fr-FR" altLang="zh-CN" sz="2400" dirty="0">
              <a:solidFill>
                <a:schemeClr val="tx1"/>
              </a:solidFill>
              <a:latin typeface="Times New Roman" panose="02020603050405020304" pitchFamily="18" charset="0"/>
              <a:cs typeface="Times New Roman" panose="02020603050405020304" pitchFamily="18" charset="0"/>
              <a:sym typeface="+mn-lt"/>
            </a:endParaRPr>
          </a:p>
          <a:p>
            <a:pPr algn="l"/>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congrès </a:t>
            </a:r>
          </a:p>
          <a:p>
            <a:pPr marL="342900" indent="-342900" algn="l">
              <a:buFont typeface="Arial" panose="020B0604020202020204" pitchFamily="34" charset="0"/>
              <a:buChar char="•"/>
            </a:pPr>
            <a:r>
              <a:rPr lang="en-US" altLang="fr-FR"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r</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éunion diplomatique entre les souverains,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d</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ambassadeurs</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 de délégués de divers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pays </a:t>
            </a:r>
            <a:endParaRPr lang="fr-FR" altLang="zh-CN" sz="2400" b="1"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l"/>
            <a:r>
              <a:rPr lang="fr-FR" altLang="zh-CN" sz="2400" dirty="0">
                <a:solidFill>
                  <a:schemeClr val="tx1"/>
                </a:solidFill>
                <a:latin typeface="Times New Roman" panose="02020603050405020304" pitchFamily="18" charset="0"/>
                <a:cs typeface="Times New Roman" panose="02020603050405020304" pitchFamily="18" charset="0"/>
                <a:sym typeface="+mn-lt"/>
              </a:rPr>
              <a:t>Ex. Après une longue discussion, le congrès a approuvé la proposition.</a:t>
            </a:r>
          </a:p>
          <a:p>
            <a:pPr marL="342900" indent="-342900" algn="l">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 réunion de personnes qui se rassemblent pour échanger leurs idées ou se communiquer leurs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études</a:t>
            </a:r>
            <a:endPar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endParaRPr>
          </a:p>
          <a:p>
            <a:pPr algn="l"/>
            <a:r>
              <a:rPr lang="fr-FR" altLang="zh-CN" sz="2400" dirty="0">
                <a:solidFill>
                  <a:schemeClr val="tx1"/>
                </a:solidFill>
                <a:latin typeface="Times New Roman" panose="02020603050405020304" pitchFamily="18" charset="0"/>
                <a:cs typeface="Times New Roman" panose="02020603050405020304" pitchFamily="18" charset="0"/>
                <a:sym typeface="+mn-lt"/>
              </a:rPr>
              <a:t>Ex. Je suis allé à un congrès international </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d</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historiens</a:t>
            </a:r>
            <a:r>
              <a:rPr lang="fr-FR" altLang="zh-CN" sz="2400" dirty="0">
                <a:solidFill>
                  <a:schemeClr val="tx1"/>
                </a:solidFill>
                <a:latin typeface="Times New Roman" panose="02020603050405020304" pitchFamily="18" charset="0"/>
                <a:cs typeface="Times New Roman" panose="02020603050405020304" pitchFamily="18" charset="0"/>
                <a:sym typeface="+mn-lt"/>
              </a:rPr>
              <a:t>.</a:t>
            </a:r>
          </a:p>
          <a:p>
            <a:pPr algn="l"/>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Congrès du Parti communiste chinois </a:t>
            </a:r>
            <a:r>
              <a:rPr lang="fr-FR" altLang="zh-CN" sz="2400"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中国共产党</a:t>
            </a:r>
            <a:r>
              <a:rPr lang="zh-CN" altLang="en-US" sz="2400"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全国</a:t>
            </a:r>
            <a:r>
              <a:rPr lang="fr-FR" altLang="zh-CN" sz="2400"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代表大会</a:t>
            </a:r>
            <a:endParaRPr lang="fr-FR" altLang="zh-CN" sz="2400" dirty="0">
              <a:solidFill>
                <a:schemeClr val="tx1"/>
              </a:solidFill>
              <a:latin typeface="Times New Roman" panose="02020603050405020304" pitchFamily="18" charset="0"/>
              <a:cs typeface="Times New Roman" panose="02020603050405020304" pitchFamily="18" charset="0"/>
              <a:sym typeface="+mn-lt"/>
            </a:endParaRPr>
          </a:p>
          <a:p>
            <a:pPr algn="l"/>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27</a:t>
            </a:fld>
            <a:endParaRPr kumimoji="1" lang="zh-CN"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498523" cy="490220"/>
          </a:xfrm>
          <a:prstGeom prst="rect">
            <a:avLst/>
          </a:prstGeom>
          <a:noFill/>
        </p:spPr>
        <p:txBody>
          <a:bodyPr wrap="square" rtlCol="0">
            <a:noAutofit/>
          </a:bodyPr>
          <a:lstStyle/>
          <a:p>
            <a:pPr algn="just"/>
            <a:r>
              <a:rPr lang="fr-FR" altLang="zh-CN" sz="3600" b="1" dirty="0">
                <a:effectLst/>
                <a:latin typeface="Times New Roman" panose="02020603050405020304" pitchFamily="18" charset="0"/>
                <a:ea typeface="隶书" panose="02010509060101010101" pitchFamily="49" charset="-122"/>
                <a:cs typeface="Times New Roman" panose="02020603050405020304" pitchFamily="18" charset="0"/>
                <a:sym typeface="+mn-lt"/>
              </a:rPr>
              <a:t>conférence, séminaire</a:t>
            </a:r>
            <a:endParaRPr lang="fr-FR" altLang="zh-CN" sz="3600" b="1" dirty="0">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229360"/>
            <a:ext cx="11804015" cy="460184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conférence</a:t>
            </a:r>
          </a:p>
          <a:p>
            <a:pPr marL="342900" indent="-342900" algn="l">
              <a:buFont typeface="Arial" panose="020B0604020202020204" pitchFamily="34" charset="0"/>
              <a:buChar char="•"/>
            </a:pPr>
            <a:r>
              <a:rPr lang="en-US" altLang="fr-FR"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d</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iscours en public sur une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question</a:t>
            </a:r>
            <a:endPar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endParaRPr>
          </a:p>
          <a:p>
            <a:pPr algn="l"/>
            <a:r>
              <a:rPr lang="fr-FR" altLang="zh-CN" sz="2400" dirty="0">
                <a:solidFill>
                  <a:schemeClr val="tx1"/>
                </a:solidFill>
                <a:latin typeface="Times New Roman" panose="02020603050405020304" pitchFamily="18" charset="0"/>
                <a:cs typeface="Times New Roman" panose="02020603050405020304" pitchFamily="18" charset="0"/>
                <a:sym typeface="+mn-lt"/>
              </a:rPr>
              <a:t>Ex. Elle est intervenue lors </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d</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une </a:t>
            </a:r>
            <a:r>
              <a:rPr lang="fr-FR" altLang="zh-CN" sz="2400" dirty="0">
                <a:solidFill>
                  <a:schemeClr val="tx1"/>
                </a:solidFill>
                <a:latin typeface="Times New Roman" panose="02020603050405020304" pitchFamily="18" charset="0"/>
                <a:cs typeface="Times New Roman" panose="02020603050405020304" pitchFamily="18" charset="0"/>
                <a:sym typeface="+mn-lt"/>
              </a:rPr>
              <a:t>conférence sur </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l</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éducation</a:t>
            </a:r>
            <a:r>
              <a:rPr lang="fr-FR" altLang="zh-CN" sz="2400" dirty="0">
                <a:solidFill>
                  <a:schemeClr val="tx1"/>
                </a:solidFill>
                <a:latin typeface="Times New Roman" panose="02020603050405020304" pitchFamily="18" charset="0"/>
                <a:cs typeface="Times New Roman" panose="02020603050405020304" pitchFamily="18" charset="0"/>
                <a:sym typeface="+mn-lt"/>
              </a:rPr>
              <a:t>.</a:t>
            </a:r>
          </a:p>
          <a:p>
            <a:pPr algn="l"/>
            <a:r>
              <a:rPr lang="fr-FR" altLang="zh-CN" sz="2400"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conférence </a:t>
            </a:r>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de presse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 réunion où une personnalité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s</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adresse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aux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journalistes</a:t>
            </a:r>
            <a:endParaRPr lang="fr-FR" altLang="zh-CN" sz="3200" b="1"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l">
              <a:buClrTx/>
              <a:buSzTx/>
              <a:buFontTx/>
            </a:pPr>
            <a:r>
              <a:rPr lang="fr-FR" altLang="zh-CN" sz="2400" dirty="0">
                <a:solidFill>
                  <a:schemeClr val="tx1"/>
                </a:solidFill>
                <a:latin typeface="Times New Roman" panose="02020603050405020304" pitchFamily="18" charset="0"/>
                <a:cs typeface="Times New Roman" panose="02020603050405020304" pitchFamily="18" charset="0"/>
                <a:sym typeface="+mn-lt"/>
              </a:rPr>
              <a:t>Ex. Le gouvernement a organisé une conférence de presse télévisée pour répondre aux </a:t>
            </a:r>
          </a:p>
          <a:p>
            <a:pPr algn="l">
              <a:buClrTx/>
              <a:buSzTx/>
              <a:buFontTx/>
            </a:pPr>
            <a:r>
              <a:rPr lang="fr-FR" altLang="zh-CN" sz="2400" dirty="0" smtClean="0">
                <a:solidFill>
                  <a:schemeClr val="tx1"/>
                </a:solidFill>
                <a:latin typeface="Times New Roman" panose="02020603050405020304" pitchFamily="18" charset="0"/>
                <a:cs typeface="Times New Roman" panose="02020603050405020304" pitchFamily="18" charset="0"/>
                <a:sym typeface="+mn-lt"/>
              </a:rPr>
              <a:t>questions </a:t>
            </a:r>
            <a:r>
              <a:rPr lang="fr-FR" altLang="zh-CN" sz="2400" dirty="0">
                <a:solidFill>
                  <a:schemeClr val="tx1"/>
                </a:solidFill>
                <a:latin typeface="Times New Roman" panose="02020603050405020304" pitchFamily="18" charset="0"/>
                <a:cs typeface="Times New Roman" panose="02020603050405020304" pitchFamily="18" charset="0"/>
                <a:sym typeface="+mn-lt"/>
              </a:rPr>
              <a:t>des journalistes.</a:t>
            </a:r>
          </a:p>
          <a:p>
            <a:pPr algn="l">
              <a:buClrTx/>
              <a:buSzTx/>
              <a:buFontTx/>
            </a:pPr>
            <a:endParaRPr lang="fr-FR" altLang="zh-CN" sz="2400" dirty="0">
              <a:solidFill>
                <a:schemeClr val="tx1"/>
              </a:solidFill>
              <a:latin typeface="Times New Roman" panose="02020603050405020304" pitchFamily="18" charset="0"/>
              <a:cs typeface="Times New Roman" panose="02020603050405020304" pitchFamily="18" charset="0"/>
              <a:sym typeface="+mn-lt"/>
            </a:endParaRPr>
          </a:p>
          <a:p>
            <a:pPr algn="l"/>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séminaire </a:t>
            </a:r>
          </a:p>
          <a:p>
            <a:pPr marL="342900" indent="-342900" algn="l">
              <a:buFont typeface="Arial" panose="020B0604020202020204" pitchFamily="34" charset="0"/>
              <a:buChar char="•"/>
            </a:pPr>
            <a:r>
              <a:rPr lang="en-US" altLang="fr-FR"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r</a:t>
            </a:r>
            <a:r>
              <a:rPr lang="fr-FR" altLang="zh-CN" sz="2400" i="1"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éunion</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d</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ingénieurs</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 de spécialistes, etc. pour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l</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étude </a:t>
            </a: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de certaines </a:t>
            </a:r>
            <a:r>
              <a:rPr lang="fr-FR" altLang="zh-CN" sz="24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questions</a:t>
            </a:r>
            <a:endPar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endParaRPr>
          </a:p>
          <a:p>
            <a:pPr algn="l"/>
            <a:r>
              <a:rPr lang="en-US" altLang="fr-FR"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a:t>
            </a:r>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 colloque</a:t>
            </a:r>
            <a:endPar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endParaRPr>
          </a:p>
          <a:p>
            <a:pPr algn="just"/>
            <a:r>
              <a:rPr lang="fr-FR" altLang="zh-CN" sz="2400" dirty="0">
                <a:solidFill>
                  <a:schemeClr val="tx1"/>
                </a:solidFill>
                <a:latin typeface="Times New Roman" panose="02020603050405020304" pitchFamily="18" charset="0"/>
                <a:cs typeface="Times New Roman" panose="02020603050405020304" pitchFamily="18" charset="0"/>
                <a:sym typeface="+mn-lt"/>
              </a:rPr>
              <a:t>Ex. </a:t>
            </a:r>
            <a:r>
              <a:rPr lang="fr-FR" altLang="zh-CN" sz="2400" dirty="0">
                <a:solidFill>
                  <a:schemeClr val="tx1"/>
                </a:solidFill>
                <a:latin typeface="Times New Roman" panose="02020603050405020304" pitchFamily="18" charset="0"/>
                <a:cs typeface="Times New Roman" panose="02020603050405020304" pitchFamily="18" charset="0"/>
                <a:sym typeface="+mn-ea"/>
              </a:rPr>
              <a:t>Merci pour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l</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intéressant </a:t>
            </a:r>
            <a:r>
              <a:rPr lang="fr-FR" altLang="zh-CN" sz="2400" dirty="0">
                <a:solidFill>
                  <a:schemeClr val="tx1"/>
                </a:solidFill>
                <a:latin typeface="Times New Roman" panose="02020603050405020304" pitchFamily="18" charset="0"/>
                <a:cs typeface="Times New Roman" panose="02020603050405020304" pitchFamily="18" charset="0"/>
                <a:sym typeface="+mn-ea"/>
              </a:rPr>
              <a:t>séminaire, où le thème a été traité avec des exemples instructifs.</a:t>
            </a: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28</a:t>
            </a:fld>
            <a:endParaRPr kumimoji="1" lang="zh-CN"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498523" cy="490220"/>
          </a:xfrm>
          <a:prstGeom prst="rect">
            <a:avLst/>
          </a:prstGeom>
          <a:noFill/>
        </p:spPr>
        <p:txBody>
          <a:bodyPr wrap="square" rtlCol="0">
            <a:noAutofit/>
          </a:bodyPr>
          <a:lstStyle/>
          <a:p>
            <a:pPr algn="just"/>
            <a:r>
              <a:rPr lang="fr-FR" altLang="zh-CN" sz="3600" b="1" dirty="0">
                <a:effectLst/>
                <a:latin typeface="Times New Roman" panose="02020603050405020304" pitchFamily="18" charset="0"/>
                <a:ea typeface="隶书" panose="02010509060101010101" pitchFamily="49" charset="-122"/>
                <a:cs typeface="Times New Roman" panose="02020603050405020304" pitchFamily="18" charset="0"/>
                <a:sym typeface="+mn-lt"/>
              </a:rPr>
              <a:t>comité, commission</a:t>
            </a:r>
            <a:endParaRPr lang="fr-FR" altLang="zh-CN" sz="3600" b="1" dirty="0">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229360"/>
            <a:ext cx="11804015" cy="460184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comité</a:t>
            </a:r>
            <a:endParaRPr lang="fr-FR" altLang="zh-CN" sz="3200" b="1" dirty="0">
              <a:solidFill>
                <a:schemeClr val="bg1"/>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marL="457200" indent="-457200" algn="just">
              <a:buClrTx/>
              <a:buSzTx/>
              <a:buFont typeface="Arial" panose="020B0604020202020204" pitchFamily="34" charset="0"/>
              <a:buChar char="•"/>
            </a:pPr>
            <a:r>
              <a:rPr lang="en-US" altLang="fr-FR"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p</a:t>
            </a: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etit groupe de personnes faisant partie </a:t>
            </a: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d</a:t>
            </a: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un </a:t>
            </a: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ensemble constitué, investi </a:t>
            </a: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d</a:t>
            </a: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
            </a: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un </a:t>
            </a: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pouvoir de surveillance, de </a:t>
            </a: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décision</a:t>
            </a:r>
            <a:endPar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endParaRPr>
          </a:p>
          <a:p>
            <a:pPr algn="just"/>
            <a:r>
              <a:rPr lang="fr-FR" altLang="zh-CN" sz="2800" dirty="0">
                <a:solidFill>
                  <a:schemeClr val="tx1"/>
                </a:solidFill>
                <a:latin typeface="Times New Roman" panose="02020603050405020304" pitchFamily="18" charset="0"/>
                <a:cs typeface="Times New Roman" panose="02020603050405020304" pitchFamily="18" charset="0"/>
                <a:sym typeface="+mn-lt"/>
              </a:rPr>
              <a:t>Ex. Le comité scientifique a été créé il y a environ deux ans et demi. </a:t>
            </a:r>
          </a:p>
          <a:p>
            <a:pPr algn="just"/>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commission</a:t>
            </a:r>
            <a:endParaRPr lang="fr-FR" altLang="zh-CN" sz="3200" b="1" dirty="0">
              <a:solidFill>
                <a:schemeClr val="bg1"/>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marL="457200" indent="-457200" algn="just">
              <a:buClrTx/>
              <a:buSzTx/>
              <a:buFont typeface="Arial" panose="020B0604020202020204" pitchFamily="34" charset="0"/>
              <a:buChar char="•"/>
            </a:pPr>
            <a:r>
              <a:rPr lang="en-US" altLang="fr-FR"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r</a:t>
            </a: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éunion de personnes commises par une autorité ou choisies en son sein par une assemblée pour étudier un projet, préparer ou contrôler un travail, mener une enquête ou prendre une </a:t>
            </a: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décision</a:t>
            </a:r>
            <a:endPar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endParaRPr>
          </a:p>
          <a:p>
            <a:pPr algn="just"/>
            <a:r>
              <a:rPr lang="fr-FR" altLang="zh-CN" sz="2800" dirty="0">
                <a:solidFill>
                  <a:schemeClr val="tx1"/>
                </a:solidFill>
                <a:latin typeface="Times New Roman" panose="02020603050405020304" pitchFamily="18" charset="0"/>
                <a:cs typeface="Times New Roman" panose="02020603050405020304" pitchFamily="18" charset="0"/>
                <a:sym typeface="+mn-lt"/>
              </a:rPr>
              <a:t>Ex. Le Parlement a mis en place une commission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d</a:t>
            </a:r>
            <a:r>
              <a:rPr lang="fr-FR" altLang="zh-CN" sz="2800" dirty="0">
                <a:solidFill>
                  <a:schemeClr val="tx1"/>
                </a:solidFill>
                <a:latin typeface="Times New Roman" panose="02020603050405020304" pitchFamily="18" charset="0"/>
                <a:cs typeface="Times New Roman" panose="02020603050405020304" pitchFamily="18" charset="0"/>
                <a:sym typeface="+mn-ea"/>
              </a:rPr>
              <a:t>’</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enquête </a:t>
            </a:r>
            <a:r>
              <a:rPr lang="fr-FR" altLang="zh-CN" sz="2800" dirty="0">
                <a:solidFill>
                  <a:schemeClr val="tx1"/>
                </a:solidFill>
                <a:latin typeface="Times New Roman" panose="02020603050405020304" pitchFamily="18" charset="0"/>
                <a:cs typeface="Times New Roman" panose="02020603050405020304" pitchFamily="18" charset="0"/>
                <a:sym typeface="+mn-lt"/>
              </a:rPr>
              <a:t>sur la destination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des fonds communautaires</a:t>
            </a:r>
            <a:r>
              <a:rPr lang="fr-FR" altLang="zh-CN" sz="2800" dirty="0">
                <a:solidFill>
                  <a:schemeClr val="tx1"/>
                </a:solidFill>
                <a:latin typeface="Times New Roman" panose="02020603050405020304" pitchFamily="18" charset="0"/>
                <a:cs typeface="Times New Roman" panose="02020603050405020304" pitchFamily="18" charset="0"/>
                <a:sym typeface="+mn-lt"/>
              </a:rPr>
              <a:t>.</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29</a:t>
            </a:fld>
            <a:endParaRPr kumimoji="1" lang="zh-CN"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4"/>
          <a:stretch>
            <a:fillRect/>
          </a:stretch>
        </p:blipFill>
        <p:spPr>
          <a:xfrm>
            <a:off x="412750" y="467360"/>
            <a:ext cx="3636010" cy="705485"/>
          </a:xfrm>
          <a:prstGeom prst="rect">
            <a:avLst/>
          </a:prstGeom>
        </p:spPr>
      </p:pic>
      <p:sp>
        <p:nvSpPr>
          <p:cNvPr id="6" name="文本框 5"/>
          <p:cNvSpPr txBox="1"/>
          <p:nvPr/>
        </p:nvSpPr>
        <p:spPr>
          <a:xfrm>
            <a:off x="535266" y="527649"/>
            <a:ext cx="335470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Mise en route</a:t>
            </a:r>
          </a:p>
        </p:txBody>
      </p:sp>
      <p:sp>
        <p:nvSpPr>
          <p:cNvPr id="115" name="文本框 114"/>
          <p:cNvSpPr txBox="1"/>
          <p:nvPr>
            <p:custDataLst>
              <p:tags r:id="rId1"/>
            </p:custDataLst>
          </p:nvPr>
        </p:nvSpPr>
        <p:spPr>
          <a:xfrm>
            <a:off x="1283412" y="1870075"/>
            <a:ext cx="9713140" cy="3652520"/>
          </a:xfrm>
          <a:prstGeom prst="rect">
            <a:avLst/>
          </a:prstGeom>
          <a:noFill/>
          <a:ln>
            <a:noFill/>
          </a:ln>
        </p:spPr>
        <p:txBody>
          <a:bodyPr wrap="square" rtlCol="0">
            <a:noAutofit/>
          </a:bodyPr>
          <a:lstStyle>
            <a:defPPr>
              <a:defRPr lang="zh-CN"/>
            </a:defPPr>
            <a:lvl1pPr algn="ctr">
              <a:defRPr sz="5400">
                <a:blipFill>
                  <a:blip r:embed="rId5"/>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40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D’après vous, en quoi consiste un développement de qualité pour un pays comme la Chine ?</a:t>
            </a:r>
          </a:p>
          <a:p>
            <a:pPr algn="l"/>
            <a:endParaRPr lang="fr-FR" altLang="fr-FR" sz="2800" b="1" dirty="0">
              <a:solidFill>
                <a:schemeClr val="tx1"/>
              </a:solidFill>
              <a:latin typeface="Times New Roman" panose="02020603050405020304" pitchFamily="18" charset="0"/>
              <a:cs typeface="Times New Roman" panose="02020603050405020304" pitchFamily="18" charset="0"/>
            </a:endParaRPr>
          </a:p>
          <a:p>
            <a:pPr algn="l"/>
            <a:endParaRPr lang="fr-FR" altLang="fr-FR" sz="28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custDataLst>
              <p:tags r:id="rId2"/>
            </p:custDataLst>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Donnez vos opinions</a:t>
            </a:r>
          </a:p>
        </p:txBody>
      </p:sp>
      <p:sp>
        <p:nvSpPr>
          <p:cNvPr id="8" name="日期占位符 7"/>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3</a:t>
            </a:fld>
            <a:endParaRPr kumimoji="1" lang="zh-CN"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latin typeface="Times New Roman" panose="02020603050405020304" pitchFamily="18" charset="0"/>
                <a:cs typeface="Times New Roman" panose="02020603050405020304" pitchFamily="18" charset="0"/>
                <a:sym typeface="+mn-lt"/>
              </a:rPr>
              <a:t>à tous égards</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33020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rPr>
              <a:t>P.43 C’était un congrès extrêmement important en ce qu’il a fixé l’objectif de construire une société modérément prospère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à tous égards</a:t>
            </a:r>
            <a:r>
              <a:rPr lang="fr-FR" altLang="zh-CN" sz="3200" dirty="0">
                <a:solidFill>
                  <a:schemeClr val="tx1"/>
                </a:solidFill>
                <a:latin typeface="Times New Roman" panose="02020603050405020304" pitchFamily="18" charset="0"/>
                <a:cs typeface="Times New Roman" panose="02020603050405020304" pitchFamily="18" charset="0"/>
              </a:rPr>
              <a:t> et d’approfondir la réforme et l’ouverture...</a:t>
            </a:r>
          </a:p>
          <a:p>
            <a:pPr algn="just" eaLnBrk="1" hangingPunct="1"/>
            <a:endParaRPr lang="fr-FR" altLang="zh-CN" sz="3200" b="1"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à tous égards </a:t>
            </a:r>
          </a:p>
          <a:p>
            <a:pPr marL="457200" indent="-457200" algn="l">
              <a:buFont typeface="Arial" panose="020B0604020202020204" pitchFamily="34" charset="0"/>
              <a:buChar char="•"/>
            </a:pP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sous tous les rapports, à tous points de vue</a:t>
            </a:r>
            <a:endParaRPr lang="fr-FR" altLang="zh-CN" sz="3200" b="1" dirty="0">
              <a:solidFill>
                <a:srgbClr val="FFC000"/>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l"/>
            <a:r>
              <a:rPr lang="fr-FR" altLang="zh-CN" sz="3200" dirty="0">
                <a:solidFill>
                  <a:schemeClr val="tx1"/>
                </a:solidFill>
                <a:latin typeface="Times New Roman" panose="02020603050405020304" pitchFamily="18" charset="0"/>
                <a:cs typeface="Times New Roman" panose="02020603050405020304" pitchFamily="18" charset="0"/>
                <a:sym typeface="+mn-ea"/>
              </a:rPr>
              <a:t>Ex. </a:t>
            </a:r>
            <a:r>
              <a:rPr lang="fr-FR" altLang="zh-CN" sz="3200" dirty="0">
                <a:solidFill>
                  <a:schemeClr val="tx1"/>
                </a:solidFill>
                <a:latin typeface="Times New Roman" panose="02020603050405020304" pitchFamily="18" charset="0"/>
                <a:cs typeface="Times New Roman" panose="02020603050405020304" pitchFamily="18" charset="0"/>
                <a:sym typeface="+mn-lt"/>
              </a:rPr>
              <a:t>C’est un appartement agréable à tous égards.</a:t>
            </a:r>
          </a:p>
          <a:p>
            <a:pPr algn="l"/>
            <a:r>
              <a:rPr lang="en-US" altLang="fr-FR" sz="3200" dirty="0">
                <a:solidFill>
                  <a:schemeClr val="tx1"/>
                </a:solidFill>
                <a:latin typeface="Times New Roman" panose="02020603050405020304" pitchFamily="18" charset="0"/>
                <a:cs typeface="Times New Roman" panose="02020603050405020304" pitchFamily="18" charset="0"/>
                <a:sym typeface="+mn-lt"/>
              </a:rPr>
              <a:t>     </a:t>
            </a:r>
            <a:r>
              <a:rPr lang="en-US" altLang="fr-FR" sz="3200" dirty="0" smtClean="0">
                <a:solidFill>
                  <a:schemeClr val="tx1"/>
                </a:solidFill>
                <a:latin typeface="Times New Roman" panose="02020603050405020304" pitchFamily="18" charset="0"/>
                <a:cs typeface="Times New Roman" panose="02020603050405020304" pitchFamily="18" charset="0"/>
                <a:sym typeface="+mn-lt"/>
              </a:rPr>
              <a:t> </a:t>
            </a:r>
            <a:r>
              <a:rPr lang="fr-FR" altLang="zh-CN" sz="3200" dirty="0">
                <a:solidFill>
                  <a:schemeClr val="tx1"/>
                </a:solidFill>
                <a:latin typeface="Times New Roman" panose="02020603050405020304" pitchFamily="18" charset="0"/>
                <a:cs typeface="Times New Roman" panose="02020603050405020304" pitchFamily="18" charset="0"/>
                <a:sym typeface="+mn-lt"/>
              </a:rPr>
              <a:t>Les hommes et les femmes sont égaux en droit à tous égards. </a:t>
            </a:r>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30</a:t>
            </a:fld>
            <a:endParaRPr kumimoji="1" lang="zh-CN"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latin typeface="Times New Roman" panose="02020603050405020304" pitchFamily="18" charset="0"/>
                <a:cs typeface="Times New Roman" panose="02020603050405020304" pitchFamily="18" charset="0"/>
                <a:sym typeface="+mn-lt"/>
              </a:rPr>
              <a:t>force est de </a:t>
            </a:r>
            <a:r>
              <a:rPr lang="fr-FR" altLang="zh-CN" sz="3600" b="1" dirty="0" smtClean="0">
                <a:latin typeface="Times New Roman" panose="02020603050405020304" pitchFamily="18" charset="0"/>
                <a:cs typeface="Times New Roman" panose="02020603050405020304" pitchFamily="18" charset="0"/>
                <a:sym typeface="+mn-lt"/>
              </a:rPr>
              <a:t>+ inf</a:t>
            </a:r>
            <a:r>
              <a:rPr lang="fr-FR" altLang="zh-CN" sz="3600" b="1" dirty="0">
                <a:latin typeface="Times New Roman" panose="02020603050405020304" pitchFamily="18" charset="0"/>
                <a:cs typeface="Times New Roman" panose="02020603050405020304" pitchFamily="18" charset="0"/>
                <a:sym typeface="+mn-lt"/>
              </a:rPr>
              <a:t>.</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73685" y="1172845"/>
            <a:ext cx="11804015" cy="523684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rPr>
              <a:t>P.43 </a:t>
            </a:r>
            <a:r>
              <a:rPr lang="fr-FR" altLang="zh-CN" sz="24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Force est cependant de</a:t>
            </a:r>
            <a:r>
              <a:rPr lang="fr-FR" altLang="zh-CN" sz="2400" dirty="0">
                <a:solidFill>
                  <a:schemeClr val="tx1"/>
                </a:solidFill>
                <a:latin typeface="Times New Roman" panose="02020603050405020304" pitchFamily="18" charset="0"/>
                <a:cs typeface="Times New Roman" panose="02020603050405020304" pitchFamily="18" charset="0"/>
              </a:rPr>
              <a:t> constater qu’après des années de réforme et d’ouverture, la Chine s’est développée sans précédent...</a:t>
            </a:r>
            <a:endParaRPr lang="fr-FR" altLang="zh-CN" sz="2400" b="1"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endParaRPr lang="fr-FR" altLang="zh-CN" sz="2400" b="1"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400" b="1" dirty="0" smtClean="0">
                <a:latin typeface="Times New Roman" panose="02020603050405020304" pitchFamily="18" charset="0"/>
                <a:cs typeface="Times New Roman" panose="02020603050405020304" pitchFamily="18" charset="0"/>
                <a:sym typeface="+mn-lt"/>
              </a:rPr>
              <a:t>force </a:t>
            </a:r>
            <a:r>
              <a:rPr lang="fr-FR" altLang="zh-CN" sz="2400" b="1" dirty="0">
                <a:latin typeface="Times New Roman" panose="02020603050405020304" pitchFamily="18" charset="0"/>
                <a:cs typeface="Times New Roman" panose="02020603050405020304" pitchFamily="18" charset="0"/>
                <a:sym typeface="+mn-lt"/>
              </a:rPr>
              <a:t>est </a:t>
            </a:r>
            <a:r>
              <a:rPr lang="fr-FR" altLang="zh-CN" sz="2400" b="1" dirty="0" smtClean="0">
                <a:latin typeface="Times New Roman" panose="02020603050405020304" pitchFamily="18" charset="0"/>
                <a:cs typeface="Times New Roman" panose="02020603050405020304" pitchFamily="18" charset="0"/>
                <a:sym typeface="+mn-lt"/>
              </a:rPr>
              <a:t>de + </a:t>
            </a:r>
            <a:r>
              <a:rPr lang="fr-FR" altLang="zh-CN" sz="2400" b="1" dirty="0">
                <a:latin typeface="Times New Roman" panose="02020603050405020304" pitchFamily="18" charset="0"/>
                <a:cs typeface="Times New Roman" panose="02020603050405020304" pitchFamily="18" charset="0"/>
                <a:sym typeface="+mn-lt"/>
              </a:rPr>
              <a:t>inf.</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l"/>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 il faut, il est impératif </a:t>
            </a:r>
            <a:r>
              <a:rPr lang="fr-FR" altLang="zh-CN" sz="2400"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de</a:t>
            </a:r>
            <a:endPar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endParaRPr>
          </a:p>
          <a:p>
            <a:pPr marL="342900" indent="-342900" algn="l">
              <a:buFont typeface="Arial" panose="020B0604020202020204" pitchFamily="34" charset="0"/>
              <a:buChar char="•"/>
            </a:pPr>
            <a:r>
              <a:rPr lang="en-US" altLang="fr-FR"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s</a:t>
            </a: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’emploie pour marquer la nécessité absolue de faire quelque chose ; peut s’employer avec un pronom personnel qui désigne celui ou ceux qui sont contraints</a:t>
            </a:r>
            <a:endParaRPr lang="fr-FR" altLang="zh-CN" sz="2400" dirty="0">
              <a:solidFill>
                <a:schemeClr val="tx1"/>
              </a:solidFill>
              <a:latin typeface="Times New Roman" panose="02020603050405020304" pitchFamily="18" charset="0"/>
              <a:cs typeface="Times New Roman" panose="02020603050405020304" pitchFamily="18" charset="0"/>
              <a:sym typeface="+mn-lt"/>
            </a:endParaRPr>
          </a:p>
          <a:p>
            <a:pPr algn="l"/>
            <a:r>
              <a:rPr lang="fr-FR" altLang="zh-CN" sz="2400" dirty="0">
                <a:solidFill>
                  <a:schemeClr val="tx1"/>
                </a:solidFill>
                <a:latin typeface="Times New Roman" panose="02020603050405020304" pitchFamily="18" charset="0"/>
                <a:cs typeface="Times New Roman" panose="02020603050405020304" pitchFamily="18" charset="0"/>
                <a:sym typeface="+mn-lt"/>
              </a:rPr>
              <a:t>Ex. Force est de reconnaître que malgré nos efforts, les résultats ne sont pas bons cette année.</a:t>
            </a:r>
          </a:p>
          <a:p>
            <a:pPr algn="l"/>
            <a:r>
              <a:rPr lang="en-US" altLang="fr-FR" sz="2400" dirty="0">
                <a:solidFill>
                  <a:schemeClr val="tx1"/>
                </a:solidFill>
                <a:latin typeface="Times New Roman" panose="02020603050405020304" pitchFamily="18" charset="0"/>
                <a:cs typeface="Times New Roman" panose="02020603050405020304" pitchFamily="18" charset="0"/>
                <a:sym typeface="+mn-lt"/>
              </a:rPr>
              <a:t>       </a:t>
            </a:r>
            <a:r>
              <a:rPr lang="fr-FR" altLang="zh-CN" sz="2400" dirty="0">
                <a:solidFill>
                  <a:schemeClr val="tx1"/>
                </a:solidFill>
                <a:latin typeface="Times New Roman" panose="02020603050405020304" pitchFamily="18" charset="0"/>
                <a:cs typeface="Times New Roman" panose="02020603050405020304" pitchFamily="18" charset="0"/>
                <a:sym typeface="+mn-lt"/>
              </a:rPr>
              <a:t>Force lui fut de se contenter de ce </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qu</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il </a:t>
            </a:r>
            <a:r>
              <a:rPr lang="fr-FR" altLang="zh-CN" sz="2400" dirty="0">
                <a:solidFill>
                  <a:schemeClr val="tx1"/>
                </a:solidFill>
                <a:latin typeface="Times New Roman" panose="02020603050405020304" pitchFamily="18" charset="0"/>
                <a:cs typeface="Times New Roman" panose="02020603050405020304" pitchFamily="18" charset="0"/>
                <a:sym typeface="+mn-lt"/>
              </a:rPr>
              <a:t>avait.</a:t>
            </a:r>
          </a:p>
          <a:p>
            <a:pPr algn="just" eaLnBrk="1" hangingPunct="1"/>
            <a:r>
              <a:rPr lang="fr-FR" altLang="zh-CN" sz="2400" b="1" dirty="0">
                <a:latin typeface="Times New Roman" panose="02020603050405020304" pitchFamily="18" charset="0"/>
                <a:cs typeface="Times New Roman" panose="02020603050405020304" pitchFamily="18" charset="0"/>
                <a:sym typeface="+mn-lt"/>
              </a:rPr>
              <a:t>force est de constater</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l"/>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 il faut bien constater que</a:t>
            </a:r>
          </a:p>
          <a:p>
            <a:pPr marL="342900" indent="-342900" algn="l">
              <a:buFont typeface="Arial" panose="020B0604020202020204" pitchFamily="34" charset="0"/>
              <a:buChar char="•"/>
            </a:pP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il faut bien admettre que, il est indéniable que, manifestement</a:t>
            </a:r>
            <a:endParaRPr lang="fr-FR" altLang="zh-CN" sz="2400" b="1" dirty="0">
              <a:solidFill>
                <a:srgbClr val="FFC000"/>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l"/>
            <a:r>
              <a:rPr lang="fr-FR" altLang="zh-CN" sz="2400" dirty="0" smtClean="0">
                <a:solidFill>
                  <a:schemeClr val="tx1"/>
                </a:solidFill>
                <a:latin typeface="Times New Roman" panose="02020603050405020304" pitchFamily="18" charset="0"/>
                <a:cs typeface="Times New Roman" panose="02020603050405020304" pitchFamily="18" charset="0"/>
                <a:sym typeface="+mn-lt"/>
              </a:rPr>
              <a:t>Ex. </a:t>
            </a:r>
            <a:r>
              <a:rPr lang="fr-FR" altLang="zh-CN" sz="2400" dirty="0" smtClean="0">
                <a:solidFill>
                  <a:schemeClr val="bg1"/>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J</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ai très envie de te voir mais force est de constater que ce n</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est pas réciproque.</a:t>
            </a:r>
          </a:p>
          <a:p>
            <a:pPr algn="l"/>
            <a:r>
              <a:rPr lang="en-US" altLang="fr-FR" sz="2400" dirty="0" smtClean="0">
                <a:solidFill>
                  <a:schemeClr val="tx1"/>
                </a:solidFill>
                <a:latin typeface="Times New Roman" panose="02020603050405020304" pitchFamily="18" charset="0"/>
                <a:cs typeface="Times New Roman" panose="02020603050405020304" pitchFamily="18" charset="0"/>
                <a:sym typeface="+mn-lt"/>
              </a:rPr>
              <a:t>       </a:t>
            </a:r>
            <a:r>
              <a:rPr lang="fr-FR" altLang="zh-CN" sz="2400" dirty="0">
                <a:solidFill>
                  <a:schemeClr val="tx1"/>
                </a:solidFill>
                <a:latin typeface="Times New Roman" panose="02020603050405020304" pitchFamily="18" charset="0"/>
                <a:cs typeface="Times New Roman" panose="02020603050405020304" pitchFamily="18" charset="0"/>
                <a:sym typeface="+mn-lt"/>
              </a:rPr>
              <a:t>Force est de constater que la situation climatique est alarmante.</a:t>
            </a:r>
          </a:p>
          <a:p>
            <a:pPr algn="l"/>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31</a:t>
            </a:fld>
            <a:endParaRPr kumimoji="1" lang="zh-CN"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latin typeface="Times New Roman" panose="02020603050405020304" pitchFamily="18" charset="0"/>
                <a:cs typeface="Times New Roman" panose="02020603050405020304" pitchFamily="18" charset="0"/>
                <a:sym typeface="+mn-lt"/>
              </a:rPr>
              <a:t>procéder</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73685" y="1469390"/>
            <a:ext cx="11804015" cy="4682028"/>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lt"/>
              </a:rPr>
              <a:t>P.43 C’est dans ce contexte que le président Xi Jinping </a:t>
            </a:r>
            <a:r>
              <a:rPr lang="fr-FR" altLang="zh-CN" sz="24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a procédé à</a:t>
            </a:r>
            <a:r>
              <a:rPr lang="fr-FR" altLang="zh-CN" sz="2400" dirty="0">
                <a:solidFill>
                  <a:schemeClr val="tx1"/>
                </a:solidFill>
                <a:latin typeface="Times New Roman" panose="02020603050405020304" pitchFamily="18" charset="0"/>
                <a:cs typeface="Times New Roman" panose="02020603050405020304" pitchFamily="18" charset="0"/>
                <a:sym typeface="+mn-lt"/>
              </a:rPr>
              <a:t> une élaboration </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 systématique </a:t>
            </a:r>
            <a:r>
              <a:rPr lang="fr-FR" altLang="zh-CN" sz="2400" dirty="0">
                <a:solidFill>
                  <a:schemeClr val="tx1"/>
                </a:solidFill>
                <a:latin typeface="Times New Roman" panose="02020603050405020304" pitchFamily="18" charset="0"/>
                <a:cs typeface="Times New Roman" panose="02020603050405020304" pitchFamily="18" charset="0"/>
                <a:sym typeface="+mn-lt"/>
              </a:rPr>
              <a:t>du nouveau concept de </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développement...</a:t>
            </a:r>
            <a:endParaRPr lang="fr-FR" altLang="zh-CN" sz="2400" dirty="0">
              <a:solidFill>
                <a:schemeClr val="tx1"/>
              </a:solidFill>
              <a:latin typeface="Times New Roman" panose="02020603050405020304" pitchFamily="18" charset="0"/>
              <a:cs typeface="Times New Roman" panose="02020603050405020304" pitchFamily="18" charset="0"/>
              <a:sym typeface="+mn-lt"/>
            </a:endParaRPr>
          </a:p>
          <a:p>
            <a:pPr algn="just"/>
            <a:endParaRPr lang="fr-FR" altLang="zh-CN" sz="2400" dirty="0">
              <a:solidFill>
                <a:schemeClr val="tx1"/>
              </a:solidFill>
              <a:latin typeface="Times New Roman" panose="02020603050405020304" pitchFamily="18" charset="0"/>
              <a:cs typeface="Times New Roman" panose="02020603050405020304" pitchFamily="18" charset="0"/>
              <a:sym typeface="+mn-lt"/>
            </a:endParaRPr>
          </a:p>
          <a:p>
            <a:pPr algn="just">
              <a:buClrTx/>
              <a:buSzTx/>
              <a:buFontTx/>
            </a:pPr>
            <a:r>
              <a:rPr lang="en-US" altLang="fr-FR"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p</a:t>
            </a:r>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rocéder de (litté) </a:t>
            </a:r>
          </a:p>
          <a:p>
            <a:pPr marL="342900" indent="-342900" algn="just">
              <a:buFont typeface="Arial" panose="020B0604020202020204" pitchFamily="34" charset="0"/>
              <a:buChar char="•"/>
            </a:pP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tenir de, tirer son origine </a:t>
            </a:r>
            <a:r>
              <a:rPr lang="fr-FR" altLang="zh-CN" sz="24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de </a:t>
            </a:r>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 découler, </a:t>
            </a:r>
            <a:r>
              <a:rPr lang="fr-FR" altLang="zh-CN" sz="2400"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émaner</a:t>
            </a:r>
            <a:endPar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endParaRPr>
          </a:p>
          <a:p>
            <a:pPr algn="just"/>
            <a:r>
              <a:rPr lang="fr-FR" altLang="zh-CN" sz="2400" dirty="0">
                <a:solidFill>
                  <a:schemeClr val="tx1"/>
                </a:solidFill>
                <a:latin typeface="Times New Roman" panose="02020603050405020304" pitchFamily="18" charset="0"/>
                <a:cs typeface="Times New Roman" panose="02020603050405020304" pitchFamily="18" charset="0"/>
                <a:sym typeface="+mn-lt"/>
              </a:rPr>
              <a:t>Ex. La liberté de la recherche, qui est nécessaire au progrès de la connaissance, procède de la </a:t>
            </a:r>
          </a:p>
          <a:p>
            <a:pPr algn="just"/>
            <a:r>
              <a:rPr lang="fr-FR" altLang="zh-CN" sz="2400" dirty="0" smtClean="0">
                <a:solidFill>
                  <a:schemeClr val="tx1"/>
                </a:solidFill>
                <a:latin typeface="Times New Roman" panose="02020603050405020304" pitchFamily="18" charset="0"/>
                <a:cs typeface="Times New Roman" panose="02020603050405020304" pitchFamily="18" charset="0"/>
                <a:sym typeface="+mn-lt"/>
              </a:rPr>
              <a:t>liberté </a:t>
            </a:r>
            <a:r>
              <a:rPr lang="fr-FR" altLang="zh-CN" sz="2400" dirty="0">
                <a:solidFill>
                  <a:schemeClr val="tx1"/>
                </a:solidFill>
                <a:latin typeface="Times New Roman" panose="02020603050405020304" pitchFamily="18" charset="0"/>
                <a:cs typeface="Times New Roman" panose="02020603050405020304" pitchFamily="18" charset="0"/>
                <a:sym typeface="+mn-lt"/>
              </a:rPr>
              <a:t>de pensée.</a:t>
            </a:r>
          </a:p>
          <a:p>
            <a:pPr algn="just"/>
            <a:endParaRPr lang="fr-FR" altLang="zh-CN" sz="24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endParaRPr>
          </a:p>
          <a:p>
            <a:pPr algn="just"/>
            <a:r>
              <a:rPr lang="en-US" altLang="fr-FR"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p</a:t>
            </a:r>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rocéder à</a:t>
            </a:r>
          </a:p>
          <a:p>
            <a:pPr marL="342900" indent="-342900" algn="just">
              <a:buClrTx/>
              <a:buSzTx/>
              <a:buFont typeface="Arial" panose="020B0604020202020204" pitchFamily="34" charset="0"/>
              <a:buChar char="•"/>
            </a:pP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 faire, exécuter (un travail complexe, une opération</a:t>
            </a:r>
            <a:r>
              <a:rPr lang="fr-FR" altLang="zh-CN" sz="24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 </a:t>
            </a:r>
            <a:r>
              <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 </a:t>
            </a:r>
            <a:r>
              <a:rPr lang="fr-FR" altLang="zh-CN" sz="2400"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effectuer</a:t>
            </a:r>
            <a:endParaRPr lang="fr-FR" altLang="zh-CN" sz="24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endParaRPr>
          </a:p>
          <a:p>
            <a:pPr algn="just"/>
            <a:r>
              <a:rPr lang="fr-FR" altLang="zh-CN" sz="2400" dirty="0">
                <a:solidFill>
                  <a:schemeClr val="tx1"/>
                </a:solidFill>
                <a:latin typeface="Times New Roman" panose="02020603050405020304" pitchFamily="18" charset="0"/>
                <a:cs typeface="Times New Roman" panose="02020603050405020304" pitchFamily="18" charset="0"/>
                <a:sym typeface="+mn-lt"/>
              </a:rPr>
              <a:t>Ex. </a:t>
            </a:r>
            <a:r>
              <a:rPr lang="fr-FR" altLang="zh-CN" sz="2400" dirty="0">
                <a:solidFill>
                  <a:schemeClr val="bg1"/>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Nous </a:t>
            </a:r>
            <a:r>
              <a:rPr lang="fr-CA" altLang="zh-CN" sz="2400" dirty="0" smtClean="0">
                <a:solidFill>
                  <a:schemeClr val="tx1"/>
                </a:solidFill>
                <a:latin typeface="Times New Roman" panose="02020603050405020304" pitchFamily="18" charset="0"/>
                <a:cs typeface="Times New Roman" panose="02020603050405020304" pitchFamily="18" charset="0"/>
                <a:sym typeface="+mn-lt"/>
              </a:rPr>
              <a:t>allons procéder au tirage au sort.</a:t>
            </a:r>
            <a:endParaRPr lang="fr-FR" altLang="zh-CN" sz="2400" dirty="0">
              <a:solidFill>
                <a:schemeClr val="tx1"/>
              </a:solidFill>
              <a:latin typeface="Times New Roman" panose="02020603050405020304" pitchFamily="18" charset="0"/>
              <a:cs typeface="Times New Roman" panose="02020603050405020304" pitchFamily="18" charset="0"/>
              <a:sym typeface="+mn-lt"/>
            </a:endParaRPr>
          </a:p>
          <a:p>
            <a:pPr algn="just"/>
            <a:r>
              <a:rPr lang="en-US" altLang="fr-FR" sz="2400" dirty="0">
                <a:solidFill>
                  <a:schemeClr val="tx1"/>
                </a:solidFill>
                <a:latin typeface="Times New Roman" panose="02020603050405020304" pitchFamily="18" charset="0"/>
                <a:cs typeface="Times New Roman" panose="02020603050405020304" pitchFamily="18" charset="0"/>
                <a:sym typeface="+mn-lt"/>
              </a:rPr>
              <a:t>       </a:t>
            </a:r>
            <a:r>
              <a:rPr lang="fr-FR" altLang="zh-CN" sz="2400" dirty="0" smtClean="0">
                <a:solidFill>
                  <a:schemeClr val="tx1"/>
                </a:solidFill>
                <a:latin typeface="Times New Roman" panose="02020603050405020304" pitchFamily="18" charset="0"/>
                <a:cs typeface="Times New Roman" panose="02020603050405020304" pitchFamily="18" charset="0"/>
                <a:sym typeface="+mn-lt"/>
              </a:rPr>
              <a:t>Le juge va procéder à l’interrogation de l’accusé.</a:t>
            </a:r>
            <a:endParaRPr lang="fr-FR" altLang="zh-CN" sz="2400" dirty="0">
              <a:solidFill>
                <a:schemeClr val="tx1"/>
              </a:solidFill>
              <a:latin typeface="Times New Roman" panose="02020603050405020304" pitchFamily="18" charset="0"/>
              <a:cs typeface="Times New Roman" panose="02020603050405020304" pitchFamily="18" charset="0"/>
              <a:sym typeface="+mn-lt"/>
            </a:endParaRPr>
          </a:p>
          <a:p>
            <a:pPr algn="l"/>
            <a:endParaRPr lang="fr-FR" altLang="zh-CN" sz="2400" b="1" dirty="0">
              <a:solidFill>
                <a:srgbClr val="FFC000"/>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l"/>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32</a:t>
            </a:fld>
            <a:endParaRPr kumimoji="1" lang="zh-CN"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 </a:t>
            </a:r>
            <a:r>
              <a:rPr lang="fr-FR" altLang="zh-CN" sz="3600" b="1" dirty="0">
                <a:latin typeface="Times New Roman" panose="02020603050405020304" pitchFamily="18" charset="0"/>
                <a:cs typeface="Times New Roman" panose="02020603050405020304" pitchFamily="18" charset="0"/>
                <a:sym typeface="+mn-lt"/>
              </a:rPr>
              <a:t>en liaison avec + </a:t>
            </a:r>
            <a:r>
              <a:rPr lang="fr-FR" altLang="zh-CN" sz="3600" b="1" dirty="0" smtClean="0">
                <a:latin typeface="Times New Roman" panose="02020603050405020304" pitchFamily="18" charset="0"/>
                <a:cs typeface="Times New Roman" panose="02020603050405020304" pitchFamily="18" charset="0"/>
                <a:sym typeface="+mn-lt"/>
              </a:rPr>
              <a:t>N</a:t>
            </a:r>
            <a:endParaRPr lang="fr-FR" altLang="zh-CN" sz="3600" b="1" dirty="0">
              <a:latin typeface="Times New Roman" panose="02020603050405020304" pitchFamily="18" charset="0"/>
              <a:cs typeface="Times New Roman" panose="02020603050405020304" pitchFamily="18" charset="0"/>
              <a:sym typeface="+mn-lt"/>
            </a:endParaRP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P.45  </a:t>
            </a:r>
            <a:r>
              <a:rPr lang="fr-FR" altLang="zh-CN" sz="2800" dirty="0">
                <a:latin typeface="Times New Roman" panose="02020603050405020304" pitchFamily="18" charset="0"/>
                <a:cs typeface="Times New Roman" panose="02020603050405020304" pitchFamily="18" charset="0"/>
                <a:sym typeface="+mn-ea"/>
              </a:rPr>
              <a:t> </a:t>
            </a:r>
            <a:r>
              <a:rPr lang="fr-FR" altLang="zh-CN" sz="2800" dirty="0">
                <a:solidFill>
                  <a:schemeClr val="tx1"/>
                </a:solidFill>
                <a:latin typeface="Times New Roman" panose="02020603050405020304" pitchFamily="18" charset="0"/>
                <a:cs typeface="Times New Roman" panose="02020603050405020304" pitchFamily="18" charset="0"/>
                <a:sym typeface="+mn-ea"/>
              </a:rPr>
              <a:t>Je veux en donner un exposé théorique et macroscopique,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en liaison avec</a:t>
            </a:r>
            <a:r>
              <a:rPr lang="fr-FR" altLang="zh-CN" sz="2800" dirty="0">
                <a:solidFill>
                  <a:schemeClr val="tx1"/>
                </a:solidFill>
                <a:latin typeface="Times New Roman" panose="02020603050405020304" pitchFamily="18" charset="0"/>
                <a:cs typeface="Times New Roman" panose="02020603050405020304" pitchFamily="18" charset="0"/>
                <a:sym typeface="+mn-ea"/>
              </a:rPr>
              <a:t> le passé et la réalité, ainsi qu’avec certains problèmes d’importance majeure.</a:t>
            </a:r>
            <a:endParaRPr lang="fr-FR" altLang="zh-CN" sz="2800" dirty="0">
              <a:latin typeface="Times New Roman" panose="02020603050405020304" pitchFamily="18" charset="0"/>
              <a:cs typeface="Times New Roman" panose="02020603050405020304" pitchFamily="18" charset="0"/>
              <a:sym typeface="+mn-ea"/>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en liaison avec + </a:t>
            </a:r>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N</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endParaRPr>
          </a:p>
          <a:p>
            <a:pPr marL="342900" indent="-342900" algn="l">
              <a:buFont typeface="Arial" panose="020B0604020202020204" pitchFamily="34" charset="0"/>
              <a:buChar char="•"/>
            </a:pP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 </a:t>
            </a: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en contact avec quelque chose, en relation, en communication avec quelqu</a:t>
            </a: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t>
            </a: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un</a:t>
            </a:r>
          </a:p>
          <a:p>
            <a:pPr algn="just"/>
            <a:r>
              <a:rPr lang="fr-FR" altLang="zh-CN" sz="2800" dirty="0">
                <a:solidFill>
                  <a:schemeClr val="tx1"/>
                </a:solidFill>
                <a:latin typeface="Times New Roman" panose="02020603050405020304" pitchFamily="18" charset="0"/>
                <a:cs typeface="Times New Roman" panose="02020603050405020304" pitchFamily="18" charset="0"/>
                <a:sym typeface="+mn-ea"/>
              </a:rPr>
              <a:t>Ex.</a:t>
            </a:r>
            <a:r>
              <a:rPr lang="fr-FR" altLang="zh-CN" sz="2800" b="1" dirty="0">
                <a:solidFill>
                  <a:schemeClr val="bg1"/>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On a travaillé en liaison avec nos clients pour déterminer les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demandes futures</a:t>
            </a:r>
            <a:r>
              <a:rPr lang="fr-FR" altLang="zh-CN" sz="2800" dirty="0">
                <a:solidFill>
                  <a:schemeClr val="tx1"/>
                </a:solidFill>
                <a:latin typeface="Times New Roman" panose="02020603050405020304" pitchFamily="18" charset="0"/>
                <a:cs typeface="Times New Roman" panose="02020603050405020304" pitchFamily="18" charset="0"/>
                <a:sym typeface="+mn-lt"/>
              </a:rPr>
              <a:t>.</a:t>
            </a:r>
          </a:p>
          <a:p>
            <a:pPr algn="just"/>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Cette conférence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s</a:t>
            </a:r>
            <a:r>
              <a:rPr lang="fr-FR" altLang="zh-CN" sz="2800" dirty="0">
                <a:solidFill>
                  <a:schemeClr val="tx1"/>
                </a:solidFill>
                <a:latin typeface="Times New Roman" panose="02020603050405020304" pitchFamily="18" charset="0"/>
                <a:cs typeface="Times New Roman" panose="02020603050405020304" pitchFamily="18" charset="0"/>
                <a:sym typeface="+mn-ea"/>
              </a:rPr>
              <a:t>’</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est </a:t>
            </a:r>
            <a:r>
              <a:rPr lang="fr-FR" altLang="zh-CN" sz="2800" dirty="0">
                <a:solidFill>
                  <a:schemeClr val="tx1"/>
                </a:solidFill>
                <a:latin typeface="Times New Roman" panose="02020603050405020304" pitchFamily="18" charset="0"/>
                <a:cs typeface="Times New Roman" panose="02020603050405020304" pitchFamily="18" charset="0"/>
                <a:sym typeface="+mn-lt"/>
              </a:rPr>
              <a:t>tenue en liaison avec des universitaires français.</a:t>
            </a:r>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33</a:t>
            </a:fld>
            <a:endParaRPr kumimoji="1" lang="zh-CN"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 </a:t>
            </a:r>
            <a:r>
              <a:rPr lang="fr-FR" altLang="zh-CN" sz="3600" b="1" dirty="0">
                <a:latin typeface="Times New Roman" panose="02020603050405020304" pitchFamily="18" charset="0"/>
                <a:cs typeface="Times New Roman" panose="02020603050405020304" pitchFamily="18" charset="0"/>
                <a:sym typeface="+mn-lt"/>
              </a:rPr>
              <a:t>il va sans dire</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P.45 </a:t>
            </a:r>
            <a:r>
              <a:rPr lang="fr-FR" altLang="zh-CN" sz="2800" u="sng"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Il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va sans dire</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 </a:t>
            </a:r>
            <a:r>
              <a:rPr lang="fr-FR" altLang="zh-CN" sz="2800" dirty="0">
                <a:solidFill>
                  <a:schemeClr val="tx1"/>
                </a:solidFill>
                <a:latin typeface="Times New Roman" panose="02020603050405020304" pitchFamily="18" charset="0"/>
                <a:cs typeface="Times New Roman" panose="02020603050405020304" pitchFamily="18" charset="0"/>
                <a:sym typeface="+mn-ea"/>
              </a:rPr>
              <a:t>que le développement coordonné, le développement écologique, le développement ouvert et le développement partagé profitent tous au renforcement de la force motrice...</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il va sans </a:t>
            </a:r>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dire</a:t>
            </a:r>
          </a:p>
          <a:p>
            <a:pPr algn="just" eaLnBrk="1" hangingPunct="1"/>
            <a:r>
              <a:rPr lang="fr-FR" altLang="zh-CN" sz="2800"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 </a:t>
            </a:r>
            <a:r>
              <a:rPr lang="fr-FR" altLang="zh-CN" sz="28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il est </a:t>
            </a:r>
            <a:r>
              <a:rPr lang="fr-FR" altLang="zh-CN" sz="2800"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rPr>
              <a:t>évident</a:t>
            </a:r>
            <a:endParaRPr lang="fr-FR" altLang="zh-CN" sz="28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lt"/>
            </a:endParaRPr>
          </a:p>
          <a:p>
            <a:pPr algn="just"/>
            <a:r>
              <a:rPr lang="fr-FR" altLang="zh-CN" sz="2800" dirty="0">
                <a:solidFill>
                  <a:schemeClr val="tx1"/>
                </a:solidFill>
                <a:latin typeface="Times New Roman" panose="02020603050405020304" pitchFamily="18" charset="0"/>
                <a:cs typeface="Times New Roman" panose="02020603050405020304" pitchFamily="18" charset="0"/>
                <a:sym typeface="+mn-ea"/>
              </a:rPr>
              <a:t>Ex. S</a:t>
            </a:r>
            <a:r>
              <a:rPr lang="fr-FR" altLang="zh-CN" sz="2800" dirty="0">
                <a:solidFill>
                  <a:schemeClr val="tx1"/>
                </a:solidFill>
                <a:latin typeface="Times New Roman" panose="02020603050405020304" pitchFamily="18" charset="0"/>
                <a:cs typeface="Times New Roman" panose="02020603050405020304" pitchFamily="18" charset="0"/>
                <a:sym typeface="+mn-lt"/>
              </a:rPr>
              <a:t>on intervention fait, il va sans dire, davantage de pression.</a:t>
            </a:r>
          </a:p>
          <a:p>
            <a:pPr indent="534988" algn="just"/>
            <a:r>
              <a:rPr lang="fr-FR" altLang="zh-CN" sz="2800" dirty="0" smtClean="0">
                <a:solidFill>
                  <a:schemeClr val="tx1"/>
                </a:solidFill>
                <a:latin typeface="Times New Roman" panose="02020603050405020304" pitchFamily="18" charset="0"/>
                <a:cs typeface="Times New Roman" panose="02020603050405020304" pitchFamily="18" charset="0"/>
                <a:sym typeface="+mn-lt"/>
              </a:rPr>
              <a:t>Il </a:t>
            </a:r>
            <a:r>
              <a:rPr lang="fr-FR" altLang="zh-CN" sz="2800" dirty="0">
                <a:solidFill>
                  <a:schemeClr val="tx1"/>
                </a:solidFill>
                <a:latin typeface="Times New Roman" panose="02020603050405020304" pitchFamily="18" charset="0"/>
                <a:cs typeface="Times New Roman" panose="02020603050405020304" pitchFamily="18" charset="0"/>
                <a:sym typeface="+mn-lt"/>
              </a:rPr>
              <a:t>va sans dire que je suis loin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d</a:t>
            </a:r>
            <a:r>
              <a:rPr lang="fr-FR" altLang="zh-CN" sz="2800" dirty="0">
                <a:solidFill>
                  <a:schemeClr val="tx1"/>
                </a:solidFill>
                <a:latin typeface="Times New Roman" panose="02020603050405020304" pitchFamily="18" charset="0"/>
                <a:cs typeface="Times New Roman" panose="02020603050405020304" pitchFamily="18" charset="0"/>
                <a:sym typeface="+mn-ea"/>
              </a:rPr>
              <a:t>’</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être </a:t>
            </a:r>
            <a:r>
              <a:rPr lang="fr-FR" altLang="zh-CN" sz="2800" dirty="0">
                <a:solidFill>
                  <a:schemeClr val="tx1"/>
                </a:solidFill>
                <a:latin typeface="Times New Roman" panose="02020603050405020304" pitchFamily="18" charset="0"/>
                <a:cs typeface="Times New Roman" panose="02020603050405020304" pitchFamily="18" charset="0"/>
                <a:sym typeface="+mn-lt"/>
              </a:rPr>
              <a:t>satisfait, mais je crois que nous allons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 trouver </a:t>
            </a:r>
            <a:r>
              <a:rPr lang="fr-FR" altLang="zh-CN" sz="2800" dirty="0">
                <a:solidFill>
                  <a:schemeClr val="tx1"/>
                </a:solidFill>
                <a:latin typeface="Times New Roman" panose="02020603050405020304" pitchFamily="18" charset="0"/>
                <a:cs typeface="Times New Roman" panose="02020603050405020304" pitchFamily="18" charset="0"/>
                <a:sym typeface="+mn-lt"/>
              </a:rPr>
              <a:t>un compromis.</a:t>
            </a:r>
          </a:p>
          <a:p>
            <a:pPr algn="l"/>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34</a:t>
            </a:fld>
            <a:endParaRPr kumimoji="1" lang="zh-CN"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 </a:t>
            </a:r>
            <a:r>
              <a:rPr lang="fr-FR" altLang="zh-CN" sz="3600" b="1" dirty="0">
                <a:latin typeface="Times New Roman" panose="02020603050405020304" pitchFamily="18" charset="0"/>
                <a:cs typeface="Times New Roman" panose="02020603050405020304" pitchFamily="18" charset="0"/>
                <a:sym typeface="+mn-lt"/>
              </a:rPr>
              <a:t>tenir les rênes</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P.45 En maîtrisant l’innovation, on tient les rênes du développement économique et social dans son ensemble.</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latin typeface="Times New Roman" panose="02020603050405020304" pitchFamily="18" charset="0"/>
                <a:cs typeface="Times New Roman" panose="02020603050405020304" pitchFamily="18" charset="0"/>
                <a:sym typeface="+mn-lt"/>
              </a:rPr>
              <a:t>tenir les rênes</a:t>
            </a:r>
            <a:endParaRPr lang="fr-FR" altLang="zh-CN" sz="2800" b="1" dirty="0">
              <a:solidFill>
                <a:schemeClr val="tx1"/>
              </a:solidFill>
              <a:latin typeface="Times New Roman" panose="02020603050405020304" pitchFamily="18" charset="0"/>
              <a:cs typeface="Times New Roman" panose="02020603050405020304" pitchFamily="18" charset="0"/>
              <a:sym typeface="+mn-ea"/>
            </a:endParaRPr>
          </a:p>
          <a:p>
            <a:pPr marL="457200" indent="-457200" algn="just">
              <a:buFont typeface="Arial" panose="020B0604020202020204" pitchFamily="34" charset="0"/>
              <a:buChar char="•"/>
            </a:pPr>
            <a:r>
              <a:rPr lang="en-US" altLang="fr-FR"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d</a:t>
            </a: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iriger, maintenir le contrôle de quelque chose sur lequel on possède une </a:t>
            </a:r>
            <a:r>
              <a:rPr lang="fr-FR" altLang="zh-CN" sz="28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emprise</a:t>
            </a:r>
            <a:endPar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endParaRPr>
          </a:p>
          <a:p>
            <a:pPr algn="just"/>
            <a:r>
              <a:rPr lang="fr-FR" altLang="zh-CN" sz="2800" dirty="0">
                <a:solidFill>
                  <a:schemeClr val="tx1"/>
                </a:solidFill>
                <a:latin typeface="Times New Roman" panose="02020603050405020304" pitchFamily="18" charset="0"/>
                <a:cs typeface="Times New Roman" panose="02020603050405020304" pitchFamily="18" charset="0"/>
                <a:sym typeface="+mn-lt"/>
              </a:rPr>
              <a:t>Ex. Nous tiendrons les rênes du pouvoir tant que certains seront prêts à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se sacrifier</a:t>
            </a:r>
            <a:r>
              <a:rPr lang="fr-FR" altLang="zh-CN" sz="2800" dirty="0">
                <a:solidFill>
                  <a:schemeClr val="tx1"/>
                </a:solidFill>
                <a:latin typeface="Times New Roman" panose="02020603050405020304" pitchFamily="18" charset="0"/>
                <a:cs typeface="Times New Roman" panose="02020603050405020304" pitchFamily="18" charset="0"/>
                <a:sym typeface="+mn-lt"/>
              </a:rPr>
              <a:t>, prêts à verser leur sang.</a:t>
            </a:r>
          </a:p>
          <a:p>
            <a:pPr algn="just"/>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Nommé rédacteur en chef en 1993, il a tenu les rênes du magazine </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jusqu</a:t>
            </a:r>
            <a:r>
              <a:rPr lang="fr-FR" altLang="zh-CN" sz="2800" dirty="0" smtClean="0">
                <a:solidFill>
                  <a:schemeClr val="tx1"/>
                </a:solidFill>
                <a:latin typeface="Times New Roman" panose="02020603050405020304" pitchFamily="18" charset="0"/>
                <a:cs typeface="Times New Roman" panose="02020603050405020304" pitchFamily="18" charset="0"/>
                <a:sym typeface="+mn-ea"/>
              </a:rPr>
              <a:t>’</a:t>
            </a:r>
            <a:r>
              <a:rPr lang="fr-FR" altLang="zh-CN" sz="2800" dirty="0" smtClean="0">
                <a:solidFill>
                  <a:schemeClr val="tx1"/>
                </a:solidFill>
                <a:latin typeface="Times New Roman" panose="02020603050405020304" pitchFamily="18" charset="0"/>
                <a:cs typeface="Times New Roman" panose="02020603050405020304" pitchFamily="18" charset="0"/>
                <a:sym typeface="+mn-lt"/>
              </a:rPr>
              <a:t>en 2006</a:t>
            </a:r>
            <a:r>
              <a:rPr lang="fr-FR" altLang="zh-CN" sz="2800" dirty="0">
                <a:solidFill>
                  <a:schemeClr val="tx1"/>
                </a:solidFill>
                <a:latin typeface="Times New Roman" panose="02020603050405020304" pitchFamily="18" charset="0"/>
                <a:cs typeface="Times New Roman" panose="02020603050405020304" pitchFamily="18" charset="0"/>
                <a:sym typeface="+mn-lt"/>
              </a:rPr>
              <a:t>.</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lt"/>
              </a:rPr>
              <a:t> </a:t>
            </a:r>
          </a:p>
          <a:p>
            <a:pPr algn="l"/>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35</a:t>
            </a:fld>
            <a:endParaRPr kumimoji="1" lang="zh-CN"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 </a:t>
            </a:r>
            <a:r>
              <a:rPr lang="fr-FR" altLang="zh-CN" sz="3600" b="1" dirty="0">
                <a:latin typeface="Times New Roman" panose="02020603050405020304" pitchFamily="18" charset="0"/>
                <a:cs typeface="Times New Roman" panose="02020603050405020304" pitchFamily="18" charset="0"/>
                <a:sym typeface="+mn-lt"/>
              </a:rPr>
              <a:t>s’abstenir de </a:t>
            </a:r>
            <a:r>
              <a:rPr lang="fr-FR" altLang="zh-CN" sz="3600" b="1" dirty="0" smtClean="0">
                <a:latin typeface="Times New Roman" panose="02020603050405020304" pitchFamily="18" charset="0"/>
                <a:cs typeface="Times New Roman" panose="02020603050405020304" pitchFamily="18" charset="0"/>
                <a:sym typeface="+mn-lt"/>
              </a:rPr>
              <a:t>q</a:t>
            </a:r>
            <a:r>
              <a:rPr lang="en-US" altLang="zh-CN" sz="3600" b="1" dirty="0" smtClean="0">
                <a:latin typeface="Times New Roman" panose="02020603050405020304" pitchFamily="18" charset="0"/>
                <a:cs typeface="Times New Roman" panose="02020603050405020304" pitchFamily="18" charset="0"/>
                <a:sym typeface="+mn-lt"/>
              </a:rPr>
              <a:t>q</a:t>
            </a:r>
            <a:r>
              <a:rPr lang="fr-FR" altLang="zh-CN" sz="3600" b="1" dirty="0" err="1" smtClean="0">
                <a:latin typeface="Times New Roman" panose="02020603050405020304" pitchFamily="18" charset="0"/>
                <a:cs typeface="Times New Roman" panose="02020603050405020304" pitchFamily="18" charset="0"/>
                <a:sym typeface="+mn-lt"/>
              </a:rPr>
              <a:t>ch</a:t>
            </a:r>
            <a:r>
              <a:rPr lang="en-US" altLang="zh-CN" sz="3600" b="1" dirty="0">
                <a:latin typeface="Times New Roman" panose="02020603050405020304" pitchFamily="18" charset="0"/>
                <a:cs typeface="Times New Roman" panose="02020603050405020304" pitchFamily="18" charset="0"/>
                <a:sym typeface="+mn-lt"/>
              </a:rPr>
              <a:t>.</a:t>
            </a:r>
            <a:r>
              <a:rPr lang="fr-FR" altLang="zh-CN" sz="3600" b="1" dirty="0" smtClean="0">
                <a:latin typeface="Times New Roman" panose="02020603050405020304" pitchFamily="18" charset="0"/>
                <a:cs typeface="Times New Roman" panose="02020603050405020304" pitchFamily="18" charset="0"/>
                <a:sym typeface="+mn-lt"/>
              </a:rPr>
              <a:t>/inf</a:t>
            </a:r>
            <a:r>
              <a:rPr lang="fr-FR" altLang="zh-CN" sz="3600" b="1" dirty="0">
                <a:latin typeface="Times New Roman" panose="02020603050405020304" pitchFamily="18" charset="0"/>
                <a:cs typeface="Times New Roman" panose="02020603050405020304" pitchFamily="18" charset="0"/>
                <a:sym typeface="+mn-lt"/>
              </a:rPr>
              <a:t>.</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4310" y="1401445"/>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P.47 </a:t>
            </a:r>
            <a:r>
              <a:rPr lang="fr-FR" altLang="zh-CN" sz="2800" dirty="0" smtClean="0">
                <a:solidFill>
                  <a:schemeClr val="tx1"/>
                </a:solidFill>
                <a:latin typeface="Times New Roman" panose="02020603050405020304" pitchFamily="18" charset="0"/>
                <a:cs typeface="Times New Roman" panose="02020603050405020304" pitchFamily="18" charset="0"/>
                <a:sym typeface="+mn-ea"/>
              </a:rPr>
              <a:t>Il </a:t>
            </a:r>
            <a:r>
              <a:rPr lang="fr-FR" altLang="zh-CN" sz="2800" dirty="0">
                <a:solidFill>
                  <a:schemeClr val="tx1"/>
                </a:solidFill>
                <a:latin typeface="Times New Roman" panose="02020603050405020304" pitchFamily="18" charset="0"/>
                <a:cs typeface="Times New Roman" panose="02020603050405020304" pitchFamily="18" charset="0"/>
                <a:sym typeface="+mn-ea"/>
              </a:rPr>
              <a:t>est nécessaire de procéder à un équilibrage intégral dans tous les domaines et de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s’abstenir de</a:t>
            </a:r>
            <a:r>
              <a:rPr lang="fr-FR" altLang="zh-CN" sz="2800" dirty="0">
                <a:solidFill>
                  <a:schemeClr val="tx1"/>
                </a:solidFill>
                <a:latin typeface="Times New Roman" panose="02020603050405020304" pitchFamily="18" charset="0"/>
                <a:cs typeface="Times New Roman" panose="02020603050405020304" pitchFamily="18" charset="0"/>
                <a:sym typeface="+mn-ea"/>
              </a:rPr>
              <a:t> concentrer nos efforts sur un seul point.</a:t>
            </a:r>
          </a:p>
          <a:p>
            <a:pPr algn="just" eaLnBrk="1" hangingPunct="1"/>
            <a:endParaRPr lang="fr-FR" altLang="zh-CN" sz="2800" b="1"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blipFill>
                  <a:blip r:embed="rId4"/>
                  <a:stretch>
                    <a:fillRect/>
                  </a:stretch>
                </a:blipFill>
                <a:latin typeface="Times New Roman" panose="02020603050405020304" pitchFamily="18" charset="0"/>
                <a:cs typeface="Times New Roman" panose="02020603050405020304" pitchFamily="18" charset="0"/>
                <a:sym typeface="+mn-lt"/>
              </a:rPr>
              <a:t>s’abstenir de </a:t>
            </a:r>
            <a:r>
              <a:rPr lang="fr-FR" altLang="zh-CN" sz="2800" b="1" dirty="0" smtClean="0">
                <a:blipFill>
                  <a:blip r:embed="rId4"/>
                  <a:stretch>
                    <a:fillRect/>
                  </a:stretch>
                </a:blipFill>
                <a:latin typeface="Times New Roman" panose="02020603050405020304" pitchFamily="18" charset="0"/>
                <a:cs typeface="Times New Roman" panose="02020603050405020304" pitchFamily="18" charset="0"/>
                <a:sym typeface="+mn-lt"/>
              </a:rPr>
              <a:t>q</a:t>
            </a:r>
            <a:r>
              <a:rPr lang="en-US" altLang="zh-CN" sz="2800" b="1" dirty="0" smtClean="0">
                <a:blipFill>
                  <a:blip r:embed="rId4"/>
                  <a:stretch>
                    <a:fillRect/>
                  </a:stretch>
                </a:blipFill>
                <a:latin typeface="Times New Roman" panose="02020603050405020304" pitchFamily="18" charset="0"/>
                <a:cs typeface="Times New Roman" panose="02020603050405020304" pitchFamily="18" charset="0"/>
                <a:sym typeface="+mn-lt"/>
              </a:rPr>
              <a:t>q</a:t>
            </a:r>
            <a:r>
              <a:rPr lang="fr-FR" altLang="zh-CN" sz="2800" b="1" dirty="0" smtClean="0">
                <a:blipFill>
                  <a:blip r:embed="rId4"/>
                  <a:stretch>
                    <a:fillRect/>
                  </a:stretch>
                </a:blipFill>
                <a:latin typeface="Times New Roman" panose="02020603050405020304" pitchFamily="18" charset="0"/>
                <a:cs typeface="Times New Roman" panose="02020603050405020304" pitchFamily="18" charset="0"/>
                <a:sym typeface="+mn-lt"/>
              </a:rPr>
              <a:t>ch./inf</a:t>
            </a:r>
            <a:r>
              <a:rPr lang="fr-FR" altLang="zh-CN" sz="2800" b="1" dirty="0">
                <a:blipFill>
                  <a:blip r:embed="rId4"/>
                  <a:stretch>
                    <a:fillRect/>
                  </a:stretch>
                </a:blipFill>
                <a:latin typeface="Times New Roman" panose="02020603050405020304" pitchFamily="18" charset="0"/>
                <a:cs typeface="Times New Roman" panose="02020603050405020304" pitchFamily="18" charset="0"/>
                <a:sym typeface="+mn-lt"/>
              </a:rPr>
              <a:t>.</a:t>
            </a:r>
          </a:p>
          <a:p>
            <a:pPr marL="457200" indent="-457200" algn="l">
              <a:buFont typeface="Arial" panose="020B0604020202020204" pitchFamily="34" charset="0"/>
              <a:buChar char="•"/>
            </a:pP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 se priver de (et de manière volontaire</a:t>
            </a:r>
            <a:r>
              <a:rPr lang="fr-FR" altLang="zh-CN" sz="28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a:t>
            </a:r>
          </a:p>
          <a:p>
            <a:pPr algn="l"/>
            <a:r>
              <a:rPr lang="fr-FR" altLang="zh-CN" sz="2800" dirty="0" smtClean="0">
                <a:solidFill>
                  <a:schemeClr val="tx1"/>
                </a:solidFill>
                <a:latin typeface="Times New Roman" panose="02020603050405020304" pitchFamily="18" charset="0"/>
                <a:cs typeface="Times New Roman" panose="02020603050405020304" pitchFamily="18" charset="0"/>
                <a:sym typeface="+mn-lt"/>
              </a:rPr>
              <a:t>Ex</a:t>
            </a:r>
            <a:r>
              <a:rPr lang="fr-FR" altLang="zh-CN" sz="2800" dirty="0">
                <a:solidFill>
                  <a:schemeClr val="tx1"/>
                </a:solidFill>
                <a:latin typeface="Times New Roman" panose="02020603050405020304" pitchFamily="18" charset="0"/>
                <a:cs typeface="Times New Roman" panose="02020603050405020304" pitchFamily="18" charset="0"/>
                <a:sym typeface="+mn-lt"/>
              </a:rPr>
              <a:t>. Je m’abstiens désormais d’alcool.</a:t>
            </a:r>
          </a:p>
          <a:p>
            <a:pPr algn="l"/>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Nous nous sommes abstenus d’en faire des commentaires. </a:t>
            </a:r>
          </a:p>
          <a:p>
            <a:pPr algn="l"/>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36</a:t>
            </a:fld>
            <a:endParaRPr kumimoji="1" lang="zh-CN"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 </a:t>
            </a:r>
            <a:r>
              <a:rPr lang="fr-FR" altLang="zh-CN" sz="3600" b="1" dirty="0">
                <a:latin typeface="Times New Roman" panose="02020603050405020304" pitchFamily="18" charset="0"/>
                <a:cs typeface="Times New Roman" panose="02020603050405020304" pitchFamily="18" charset="0"/>
                <a:sym typeface="+mn-lt"/>
              </a:rPr>
              <a:t>tous azimuts </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4310" y="1401445"/>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P.49  La troisième étape fut celle de l’ouverture</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tous azimuts</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 </a:t>
            </a:r>
            <a:r>
              <a:rPr lang="fr-FR" altLang="zh-CN" sz="2800" dirty="0">
                <a:solidFill>
                  <a:schemeClr val="tx1"/>
                </a:solidFill>
                <a:latin typeface="Times New Roman" panose="02020603050405020304" pitchFamily="18" charset="0"/>
                <a:cs typeface="Times New Roman" panose="02020603050405020304" pitchFamily="18" charset="0"/>
                <a:sym typeface="+mn-ea"/>
              </a:rPr>
              <a:t>vers l’extérieur</a:t>
            </a:r>
            <a:r>
              <a:rPr lang="fr-FR" altLang="zh-CN" sz="2800" dirty="0" smtClean="0">
                <a:solidFill>
                  <a:schemeClr val="tx1"/>
                </a:solidFill>
                <a:latin typeface="Times New Roman" panose="02020603050405020304" pitchFamily="18" charset="0"/>
                <a:cs typeface="Times New Roman" panose="02020603050405020304" pitchFamily="18" charset="0"/>
                <a:sym typeface="+mn-ea"/>
              </a:rPr>
              <a:t>.</a:t>
            </a:r>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 </a:t>
            </a:r>
          </a:p>
          <a:p>
            <a:pPr algn="l"/>
            <a:r>
              <a:rPr lang="fr-FR" altLang="zh-CN" sz="2800" b="1" dirty="0">
                <a:latin typeface="Times New Roman" panose="02020603050405020304" pitchFamily="18" charset="0"/>
                <a:cs typeface="Times New Roman" panose="02020603050405020304" pitchFamily="18" charset="0"/>
                <a:sym typeface="+mn-lt"/>
              </a:rPr>
              <a:t>tous azimuts</a:t>
            </a:r>
            <a:r>
              <a:rPr lang="fr-FR" altLang="zh-CN" sz="2800" b="1"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 </a:t>
            </a:r>
          </a:p>
          <a:p>
            <a:pPr marL="457200" indent="-457200" algn="l">
              <a:buFont typeface="Arial" panose="020B0604020202020204" pitchFamily="34" charset="0"/>
              <a:buChar char="•"/>
            </a:pP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dans tous les sens, de tous types</a:t>
            </a:r>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algn="l"/>
            <a:r>
              <a:rPr lang="fr-FR" altLang="zh-CN" sz="2800" dirty="0">
                <a:solidFill>
                  <a:schemeClr val="tx1"/>
                </a:solidFill>
                <a:latin typeface="Times New Roman" panose="02020603050405020304" pitchFamily="18" charset="0"/>
                <a:cs typeface="Times New Roman" panose="02020603050405020304" pitchFamily="18" charset="0"/>
                <a:sym typeface="+mn-lt"/>
              </a:rPr>
              <a:t>Ex. Le pays s’est engagé dans cette campagne tous azimuts.</a:t>
            </a:r>
          </a:p>
          <a:p>
            <a:pPr algn="l"/>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La défense tous azimuts de cette équipe n’a apparemment pas marché, elle a </a:t>
            </a:r>
          </a:p>
          <a:p>
            <a:pPr algn="l"/>
            <a:r>
              <a:rPr lang="fr-FR" altLang="zh-CN" sz="2800" dirty="0" smtClean="0">
                <a:solidFill>
                  <a:schemeClr val="tx1"/>
                </a:solidFill>
                <a:latin typeface="Times New Roman" panose="02020603050405020304" pitchFamily="18" charset="0"/>
                <a:cs typeface="Times New Roman" panose="02020603050405020304" pitchFamily="18" charset="0"/>
                <a:sym typeface="+mn-lt"/>
              </a:rPr>
              <a:t>perdu </a:t>
            </a:r>
            <a:r>
              <a:rPr lang="fr-FR" altLang="zh-CN" sz="2800" dirty="0">
                <a:solidFill>
                  <a:schemeClr val="tx1"/>
                </a:solidFill>
                <a:latin typeface="Times New Roman" panose="02020603050405020304" pitchFamily="18" charset="0"/>
                <a:cs typeface="Times New Roman" panose="02020603050405020304" pitchFamily="18" charset="0"/>
                <a:sym typeface="+mn-lt"/>
              </a:rPr>
              <a:t>finalement ce match.</a:t>
            </a:r>
          </a:p>
          <a:p>
            <a:pPr algn="l"/>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37</a:t>
            </a:fld>
            <a:endParaRPr kumimoji="1" lang="zh-CN"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 </a:t>
            </a:r>
            <a:r>
              <a:rPr lang="fr-FR" altLang="zh-CN" sz="3600" b="1" dirty="0">
                <a:latin typeface="Times New Roman" panose="02020603050405020304" pitchFamily="18" charset="0"/>
                <a:cs typeface="Times New Roman" panose="02020603050405020304" pitchFamily="18" charset="0"/>
                <a:sym typeface="+mn-lt"/>
              </a:rPr>
              <a:t>concept, conception </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4310" y="2129155"/>
            <a:ext cx="11804015" cy="359791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2800" dirty="0">
                <a:solidFill>
                  <a:schemeClr val="tx1"/>
                </a:solidFill>
                <a:latin typeface="Times New Roman" panose="02020603050405020304" pitchFamily="18" charset="0"/>
                <a:cs typeface="Times New Roman" panose="02020603050405020304" pitchFamily="18" charset="0"/>
                <a:sym typeface="+mn-ea"/>
              </a:rPr>
              <a:t>P.51 Mettre en œuvre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le concept</a:t>
            </a:r>
            <a:r>
              <a:rPr lang="fr-FR" altLang="zh-CN" sz="2800" dirty="0">
                <a:solidFill>
                  <a:schemeClr val="tx1"/>
                </a:solidFill>
                <a:latin typeface="Times New Roman" panose="02020603050405020304" pitchFamily="18" charset="0"/>
                <a:cs typeface="Times New Roman" panose="02020603050405020304" pitchFamily="18" charset="0"/>
                <a:sym typeface="+mn-ea"/>
              </a:rPr>
              <a:t> de développement centré sur le peuple. C’est une idée avancée pour la première fois par la 5</a:t>
            </a:r>
            <a:r>
              <a:rPr lang="fr-FR" altLang="zh-CN" sz="2800" baseline="30000" dirty="0">
                <a:solidFill>
                  <a:schemeClr val="tx1"/>
                </a:solidFill>
                <a:latin typeface="Times New Roman" panose="02020603050405020304" pitchFamily="18" charset="0"/>
                <a:cs typeface="Times New Roman" panose="02020603050405020304" pitchFamily="18" charset="0"/>
                <a:sym typeface="+mn-ea"/>
              </a:rPr>
              <a:t>e</a:t>
            </a:r>
            <a:r>
              <a:rPr lang="fr-FR" altLang="zh-CN" sz="2800" dirty="0">
                <a:solidFill>
                  <a:schemeClr val="tx1"/>
                </a:solidFill>
                <a:latin typeface="Times New Roman" panose="02020603050405020304" pitchFamily="18" charset="0"/>
                <a:cs typeface="Times New Roman" panose="02020603050405020304" pitchFamily="18" charset="0"/>
                <a:sym typeface="+mn-ea"/>
              </a:rPr>
              <a:t> session plénière du XVIIIe Comité central du Parti. Elle incarne la vocation fondamentale de notre parti consistant à servir corps et âme le peuple, et démontre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la conception</a:t>
            </a:r>
            <a:r>
              <a:rPr lang="fr-FR" altLang="zh-CN" sz="2800" dirty="0">
                <a:solidFill>
                  <a:schemeClr val="tx1"/>
                </a:solidFill>
                <a:latin typeface="Times New Roman" panose="02020603050405020304" pitchFamily="18" charset="0"/>
                <a:cs typeface="Times New Roman" panose="02020603050405020304" pitchFamily="18" charset="0"/>
                <a:sym typeface="+mn-ea"/>
              </a:rPr>
              <a:t> matérialiste de l’histoire selon laquelle le peuple est la force essentielle du développement.</a:t>
            </a:r>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38</a:t>
            </a:fld>
            <a:endParaRPr kumimoji="1" lang="zh-CN"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 </a:t>
            </a:r>
            <a:r>
              <a:rPr lang="fr-FR" altLang="zh-CN" sz="3600" b="1" dirty="0">
                <a:latin typeface="Times New Roman" panose="02020603050405020304" pitchFamily="18" charset="0"/>
                <a:cs typeface="Times New Roman" panose="02020603050405020304" pitchFamily="18" charset="0"/>
                <a:sym typeface="+mn-lt"/>
              </a:rPr>
              <a:t>concept, conception </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4310" y="1159510"/>
            <a:ext cx="11804015" cy="456755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2800" b="1" dirty="0">
                <a:latin typeface="Times New Roman" panose="02020603050405020304" pitchFamily="18" charset="0"/>
                <a:ea typeface="微软雅黑" panose="020B0503020204020204" charset="-122"/>
                <a:cs typeface="Times New Roman" panose="02020603050405020304" pitchFamily="18" charset="0"/>
                <a:sym typeface="+mn-ea"/>
              </a:rPr>
              <a:t>le concept </a:t>
            </a:r>
            <a:r>
              <a:rPr lang="zh-CN" altLang="zh-CN" sz="1800" b="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强调</a:t>
            </a:r>
            <a:r>
              <a:rPr lang="zh-CN" altLang="zh-CN" sz="1800" b="1"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概念，是</a:t>
            </a:r>
            <a:r>
              <a:rPr lang="fr-FR" altLang="zh-CN" sz="1800" b="1"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concevoir</a:t>
            </a:r>
            <a:r>
              <a:rPr lang="zh-CN" altLang="zh-CN" sz="1800" b="1"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的结果</a:t>
            </a:r>
            <a:endParaRPr lang="fr-FR" altLang="zh-CN" sz="2800" b="1" dirty="0">
              <a:latin typeface="Times New Roman" panose="02020603050405020304" pitchFamily="18" charset="0"/>
              <a:ea typeface="微软雅黑" panose="020B0503020204020204" charset="-122"/>
              <a:cs typeface="Times New Roman" panose="02020603050405020304" pitchFamily="18" charset="0"/>
            </a:endParaRPr>
          </a:p>
          <a:p>
            <a:pPr marL="342900" indent="-342900" algn="just">
              <a:buFont typeface="Arial" panose="020B0604020202020204" pitchFamily="34" charset="0"/>
              <a:buChar char="•"/>
            </a:pPr>
            <a:r>
              <a:rPr lang="en-US" altLang="fr-FR"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i</a:t>
            </a: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dée générale ; représentation abstraite </a:t>
            </a:r>
            <a:r>
              <a:rPr lang="fr-FR" altLang="zh-CN" sz="24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d</a:t>
            </a: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t>
            </a:r>
            <a:r>
              <a:rPr lang="fr-FR" altLang="zh-CN" sz="24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un </a:t>
            </a: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objet ou d’un ensemble d’objets ayant des caractères </a:t>
            </a:r>
            <a:r>
              <a:rPr lang="fr-FR" altLang="zh-CN" sz="2400" i="1" dirty="0" smtClean="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communs</a:t>
            </a:r>
            <a:endPar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a:p>
            <a:pPr marL="92075" indent="-92075" algn="just">
              <a:buFont typeface="+mj-lt"/>
              <a:buNone/>
            </a:pPr>
            <a:r>
              <a:rPr lang="fr-FR" altLang="zh-CN" sz="2400" dirty="0">
                <a:solidFill>
                  <a:schemeClr val="tx1"/>
                </a:solidFill>
                <a:latin typeface="Times New Roman" panose="02020603050405020304" pitchFamily="18" charset="0"/>
                <a:cs typeface="Times New Roman" panose="02020603050405020304" pitchFamily="18" charset="0"/>
                <a:sym typeface="+mn-ea"/>
              </a:rPr>
              <a:t> Ex. Le « non-agir » est un concept de la philosophie chinoise, appelant à laisser agir le dynamisme de la nature des choses sans qu’il soit faussé par aucun interventionnisme humain.</a:t>
            </a:r>
            <a:endParaRPr lang="fr-FR" altLang="zh-CN" sz="2400" dirty="0">
              <a:solidFill>
                <a:schemeClr val="tx1"/>
              </a:solidFill>
              <a:latin typeface="Times New Roman" panose="02020603050405020304" pitchFamily="18" charset="0"/>
              <a:cs typeface="Times New Roman" panose="02020603050405020304" pitchFamily="18" charset="0"/>
            </a:endParaRPr>
          </a:p>
          <a:p>
            <a:pPr indent="0" algn="just">
              <a:buFont typeface="+mj-lt"/>
              <a:buNone/>
            </a:pPr>
            <a:endParaRPr lang="fr-FR" altLang="zh-CN" sz="2400" dirty="0">
              <a:latin typeface="Times New Roman" panose="02020603050405020304" pitchFamily="18" charset="0"/>
              <a:ea typeface="微软雅黑" panose="020B0503020204020204" charset="-122"/>
              <a:cs typeface="Times New Roman" panose="02020603050405020304" pitchFamily="18" charset="0"/>
            </a:endParaRPr>
          </a:p>
          <a:p>
            <a:pPr indent="0" algn="just">
              <a:buFont typeface="+mj-lt"/>
              <a:buNone/>
            </a:pP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la conception</a:t>
            </a:r>
            <a:r>
              <a:rPr lang="en-US" altLang="fr-FR"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zh-CN" sz="1800" b="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强调动作，是</a:t>
            </a:r>
            <a:r>
              <a:rPr lang="fr-FR" altLang="zh-CN" sz="1800" b="1"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concevoir</a:t>
            </a:r>
            <a:r>
              <a:rPr lang="zh-CN" altLang="zh-CN" sz="1800" b="1"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的过程</a:t>
            </a:r>
          </a:p>
          <a:p>
            <a:pPr marL="342900" indent="-342900" algn="just">
              <a:buFont typeface="Arial" panose="020B0604020202020204" pitchFamily="34" charset="0"/>
              <a:buChar char="•"/>
            </a:pPr>
            <a:r>
              <a:rPr lang="en-US" altLang="fr-FR"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m</a:t>
            </a: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anière particulière de comprendre une question ; opinion, représentation, idée que l’on peut se faire de quelque chose </a:t>
            </a:r>
            <a:endPar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a:p>
            <a:pPr algn="just">
              <a:buFont typeface="+mj-lt"/>
              <a:buNone/>
            </a:pPr>
            <a:r>
              <a:rPr lang="fr-FR" altLang="zh-CN" sz="2400" dirty="0">
                <a:solidFill>
                  <a:schemeClr val="tx1"/>
                </a:solidFill>
                <a:latin typeface="Times New Roman" panose="02020603050405020304" pitchFamily="18" charset="0"/>
                <a:cs typeface="Times New Roman" panose="02020603050405020304" pitchFamily="18" charset="0"/>
                <a:sym typeface="+mn-ea"/>
              </a:rPr>
              <a:t>Ex. La conception du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développement </a:t>
            </a:r>
            <a:r>
              <a:rPr lang="fr-FR" altLang="zh-CN" sz="2400" dirty="0">
                <a:solidFill>
                  <a:schemeClr val="tx1"/>
                </a:solidFill>
                <a:latin typeface="Times New Roman" panose="02020603050405020304" pitchFamily="18" charset="0"/>
                <a:cs typeface="Times New Roman" panose="02020603050405020304" pitchFamily="18" charset="0"/>
                <a:sym typeface="+mn-ea"/>
              </a:rPr>
              <a:t>du président comprend cinq concepts: le développement innovant, le développement coordonné, le développement écologique, le développement ouvert et le développement partagé.</a:t>
            </a:r>
          </a:p>
          <a:p>
            <a:pPr algn="l"/>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39</a:t>
            </a:fld>
            <a:endParaRPr kumimoji="1" lang="zh-CN"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4"/>
          <a:stretch>
            <a:fillRect/>
          </a:stretch>
        </p:blipFill>
        <p:spPr>
          <a:xfrm>
            <a:off x="412750" y="467360"/>
            <a:ext cx="3636010" cy="705485"/>
          </a:xfrm>
          <a:prstGeom prst="rect">
            <a:avLst/>
          </a:prstGeom>
        </p:spPr>
      </p:pic>
      <p:sp>
        <p:nvSpPr>
          <p:cNvPr id="6" name="文本框 5"/>
          <p:cNvSpPr txBox="1"/>
          <p:nvPr/>
        </p:nvSpPr>
        <p:spPr>
          <a:xfrm>
            <a:off x="535266" y="527649"/>
            <a:ext cx="335470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Mise en route</a:t>
            </a:r>
          </a:p>
        </p:txBody>
      </p:sp>
      <p:sp>
        <p:nvSpPr>
          <p:cNvPr id="115" name="文本框 114"/>
          <p:cNvSpPr txBox="1"/>
          <p:nvPr>
            <p:custDataLst>
              <p:tags r:id="rId1"/>
            </p:custDataLst>
          </p:nvPr>
        </p:nvSpPr>
        <p:spPr>
          <a:xfrm>
            <a:off x="1100455" y="1247774"/>
            <a:ext cx="10281920" cy="5610225"/>
          </a:xfrm>
          <a:prstGeom prst="rect">
            <a:avLst/>
          </a:prstGeom>
          <a:noFill/>
          <a:ln>
            <a:noFill/>
          </a:ln>
        </p:spPr>
        <p:txBody>
          <a:bodyPr wrap="square" rtlCol="0">
            <a:noAutofit/>
          </a:bodyPr>
          <a:lstStyle>
            <a:defPPr>
              <a:defRPr lang="zh-CN"/>
            </a:defPPr>
            <a:lvl1pPr algn="ctr">
              <a:defRPr sz="5400">
                <a:blipFill>
                  <a:blip r:embed="rId5"/>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457200" indent="-457200" algn="just">
              <a:buAutoNum type="arabicPeriod"/>
            </a:pPr>
            <a:r>
              <a:rPr lang="fr-FR" sz="2400" dirty="0">
                <a:solidFill>
                  <a:schemeClr val="tx1"/>
                </a:solidFill>
                <a:latin typeface="Times New Roman" panose="02020603050405020304" pitchFamily="18" charset="0"/>
                <a:cs typeface="Times New Roman" panose="02020603050405020304" pitchFamily="18" charset="0"/>
              </a:rPr>
              <a:t>Un développement soutenu par </a:t>
            </a:r>
            <a:r>
              <a:rPr lang="fr-FR" sz="2400" dirty="0" smtClean="0">
                <a:solidFill>
                  <a:schemeClr val="tx1"/>
                </a:solidFill>
                <a:latin typeface="Times New Roman" panose="02020603050405020304" pitchFamily="18" charset="0"/>
                <a:cs typeface="Times New Roman" panose="02020603050405020304" pitchFamily="18" charset="0"/>
              </a:rPr>
              <a:t>l’innovation</a:t>
            </a:r>
            <a:endParaRPr lang="fr-FR" sz="2400" dirty="0">
              <a:solidFill>
                <a:schemeClr val="tx1"/>
              </a:solidFill>
              <a:latin typeface="Times New Roman" panose="02020603050405020304" pitchFamily="18" charset="0"/>
              <a:cs typeface="Times New Roman" panose="02020603050405020304" pitchFamily="18" charset="0"/>
            </a:endParaRPr>
          </a:p>
          <a:p>
            <a:pPr marL="457200" indent="-457200" algn="just">
              <a:buAutoNum type="arabicPeriod"/>
            </a:pPr>
            <a:endParaRPr sz="2400" dirty="0">
              <a:solidFill>
                <a:schemeClr val="tx1"/>
              </a:solidFill>
              <a:latin typeface="Times New Roman" panose="02020603050405020304" pitchFamily="18" charset="0"/>
              <a:cs typeface="Times New Roman" panose="02020603050405020304" pitchFamily="18" charset="0"/>
            </a:endParaRPr>
          </a:p>
          <a:p>
            <a:pPr marL="457200" indent="-457200" algn="just">
              <a:buAutoNum type="arabicPeriod"/>
            </a:pPr>
            <a:r>
              <a:rPr sz="2400" dirty="0">
                <a:solidFill>
                  <a:schemeClr val="tx1"/>
                </a:solidFill>
                <a:latin typeface="Times New Roman" panose="02020603050405020304" pitchFamily="18" charset="0"/>
                <a:cs typeface="Times New Roman" panose="02020603050405020304" pitchFamily="18" charset="0"/>
              </a:rPr>
              <a:t>Un développement plus équilibré</a:t>
            </a:r>
            <a:r>
              <a:rPr lang="fr-FR" sz="2400" dirty="0">
                <a:solidFill>
                  <a:schemeClr val="tx1"/>
                </a:solidFill>
                <a:latin typeface="Times New Roman" panose="02020603050405020304" pitchFamily="18" charset="0"/>
                <a:cs typeface="Times New Roman" panose="02020603050405020304" pitchFamily="18" charset="0"/>
              </a:rPr>
              <a:t>, </a:t>
            </a:r>
            <a:r>
              <a:rPr sz="2400" dirty="0">
                <a:solidFill>
                  <a:schemeClr val="tx1"/>
                </a:solidFill>
                <a:latin typeface="Times New Roman" panose="02020603050405020304" pitchFamily="18" charset="0"/>
                <a:cs typeface="Times New Roman" panose="02020603050405020304" pitchFamily="18" charset="0"/>
              </a:rPr>
              <a:t>plus adéquat</a:t>
            </a:r>
            <a:r>
              <a:rPr lang="fr-FR" sz="2400" dirty="0">
                <a:solidFill>
                  <a:schemeClr val="tx1"/>
                </a:solidFill>
                <a:latin typeface="Times New Roman" panose="02020603050405020304" pitchFamily="18" charset="0"/>
                <a:cs typeface="Times New Roman" panose="02020603050405020304" pitchFamily="18" charset="0"/>
              </a:rPr>
              <a:t>,</a:t>
            </a:r>
            <a:r>
              <a:rPr sz="2400" dirty="0">
                <a:solidFill>
                  <a:schemeClr val="tx1"/>
                </a:solidFill>
                <a:latin typeface="Times New Roman" panose="02020603050405020304" pitchFamily="18" charset="0"/>
                <a:cs typeface="Times New Roman" panose="02020603050405020304" pitchFamily="18" charset="0"/>
              </a:rPr>
              <a:t> plus </a:t>
            </a:r>
            <a:r>
              <a:rPr sz="2400" dirty="0" err="1" smtClean="0">
                <a:solidFill>
                  <a:schemeClr val="tx1"/>
                </a:solidFill>
                <a:latin typeface="Times New Roman" panose="02020603050405020304" pitchFamily="18" charset="0"/>
                <a:cs typeface="Times New Roman" panose="02020603050405020304" pitchFamily="18" charset="0"/>
              </a:rPr>
              <a:t>coordonné</a:t>
            </a:r>
            <a:endParaRPr lang="fr-FR" sz="2400" dirty="0">
              <a:solidFill>
                <a:schemeClr val="tx1"/>
              </a:solidFill>
              <a:latin typeface="Times New Roman" panose="02020603050405020304" pitchFamily="18" charset="0"/>
              <a:cs typeface="Times New Roman" panose="02020603050405020304" pitchFamily="18" charset="0"/>
            </a:endParaRPr>
          </a:p>
          <a:p>
            <a:pPr marL="457200" indent="-457200" algn="just">
              <a:buAutoNum type="arabicPeriod"/>
            </a:pPr>
            <a:endParaRPr sz="2400" dirty="0">
              <a:solidFill>
                <a:schemeClr val="tx1"/>
              </a:solidFill>
              <a:latin typeface="Times New Roman" panose="02020603050405020304" pitchFamily="18" charset="0"/>
              <a:cs typeface="Times New Roman" panose="02020603050405020304" pitchFamily="18" charset="0"/>
            </a:endParaRPr>
          </a:p>
          <a:p>
            <a:pPr marL="457200" indent="-457200" algn="just">
              <a:buAutoNum type="arabicPeriod"/>
            </a:pPr>
            <a:r>
              <a:rPr lang="fr-FR" sz="2400" dirty="0">
                <a:solidFill>
                  <a:schemeClr val="tx1"/>
                </a:solidFill>
                <a:latin typeface="Times New Roman" panose="02020603050405020304" pitchFamily="18" charset="0"/>
                <a:cs typeface="Times New Roman" panose="02020603050405020304" pitchFamily="18" charset="0"/>
              </a:rPr>
              <a:t>Un d</a:t>
            </a:r>
            <a:r>
              <a:rPr sz="2400" dirty="0">
                <a:solidFill>
                  <a:schemeClr val="tx1"/>
                </a:solidFill>
                <a:latin typeface="Times New Roman" panose="02020603050405020304" pitchFamily="18" charset="0"/>
                <a:cs typeface="Times New Roman" panose="02020603050405020304" pitchFamily="18" charset="0"/>
              </a:rPr>
              <a:t>éveloppement vert respectueux de </a:t>
            </a:r>
            <a:r>
              <a:rPr sz="2400" dirty="0" smtClean="0">
                <a:solidFill>
                  <a:schemeClr val="tx1"/>
                </a:solidFill>
                <a:latin typeface="Times New Roman" panose="02020603050405020304" pitchFamily="18" charset="0"/>
                <a:cs typeface="Times New Roman" panose="02020603050405020304" pitchFamily="18" charset="0"/>
              </a:rPr>
              <a:t>l</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r>
              <a:rPr sz="2400" dirty="0" err="1" smtClean="0">
                <a:solidFill>
                  <a:schemeClr val="tx1"/>
                </a:solidFill>
                <a:latin typeface="Times New Roman" panose="02020603050405020304" pitchFamily="18" charset="0"/>
                <a:cs typeface="Times New Roman" panose="02020603050405020304" pitchFamily="18" charset="0"/>
              </a:rPr>
              <a:t>environnement</a:t>
            </a:r>
            <a:endParaRPr lang="fr-FR" sz="2400" dirty="0">
              <a:solidFill>
                <a:schemeClr val="tx1"/>
              </a:solidFill>
              <a:latin typeface="Times New Roman" panose="02020603050405020304" pitchFamily="18" charset="0"/>
              <a:cs typeface="Times New Roman" panose="02020603050405020304" pitchFamily="18" charset="0"/>
            </a:endParaRPr>
          </a:p>
          <a:p>
            <a:pPr marL="457200" indent="-457200" algn="just">
              <a:buAutoNum type="arabicPeriod"/>
            </a:pPr>
            <a:endParaRPr sz="2400" dirty="0">
              <a:solidFill>
                <a:schemeClr val="tx1"/>
              </a:solidFill>
              <a:latin typeface="Times New Roman" panose="02020603050405020304" pitchFamily="18" charset="0"/>
              <a:cs typeface="Times New Roman" panose="02020603050405020304" pitchFamily="18" charset="0"/>
            </a:endParaRPr>
          </a:p>
          <a:p>
            <a:pPr marL="457200" indent="-457200" algn="just">
              <a:buAutoNum type="arabicPeriod"/>
            </a:pPr>
            <a:r>
              <a:rPr sz="2400" dirty="0">
                <a:solidFill>
                  <a:schemeClr val="tx1"/>
                </a:solidFill>
                <a:latin typeface="Times New Roman" panose="02020603050405020304" pitchFamily="18" charset="0"/>
                <a:cs typeface="Times New Roman" panose="02020603050405020304" pitchFamily="18" charset="0"/>
                <a:sym typeface="+mn-ea"/>
              </a:rPr>
              <a:t>Un développement qui répond en permanence aux </a:t>
            </a:r>
            <a:r>
              <a:rPr sz="2400" dirty="0" err="1">
                <a:solidFill>
                  <a:schemeClr val="tx1"/>
                </a:solidFill>
                <a:latin typeface="Times New Roman" panose="02020603050405020304" pitchFamily="18" charset="0"/>
                <a:cs typeface="Times New Roman" panose="02020603050405020304" pitchFamily="18" charset="0"/>
                <a:sym typeface="+mn-ea"/>
              </a:rPr>
              <a:t>besoins</a:t>
            </a:r>
            <a:r>
              <a:rPr sz="2400" dirty="0">
                <a:solidFill>
                  <a:schemeClr val="tx1"/>
                </a:solidFill>
                <a:latin typeface="Times New Roman" panose="02020603050405020304" pitchFamily="18" charset="0"/>
                <a:cs typeface="Times New Roman" panose="02020603050405020304" pitchFamily="18" charset="0"/>
                <a:sym typeface="+mn-ea"/>
              </a:rPr>
              <a:t> </a:t>
            </a:r>
            <a:r>
              <a:rPr sz="2400" dirty="0" smtClean="0">
                <a:solidFill>
                  <a:schemeClr val="tx1"/>
                </a:solidFill>
                <a:latin typeface="Times New Roman" panose="02020603050405020304" pitchFamily="18" charset="0"/>
                <a:cs typeface="Times New Roman" panose="02020603050405020304" pitchFamily="18" charset="0"/>
                <a:sym typeface="+mn-ea"/>
              </a:rPr>
              <a:t>de</a:t>
            </a:r>
            <a:r>
              <a:rPr lang="fr-FR" sz="2400" dirty="0" smtClean="0">
                <a:solidFill>
                  <a:schemeClr val="tx1"/>
                </a:solidFill>
                <a:latin typeface="Times New Roman" panose="02020603050405020304" pitchFamily="18" charset="0"/>
                <a:cs typeface="Times New Roman" panose="02020603050405020304" pitchFamily="18" charset="0"/>
                <a:sym typeface="+mn-ea"/>
              </a:rPr>
              <a:t> la population</a:t>
            </a:r>
            <a:r>
              <a:rPr sz="2400" dirty="0" smtClean="0">
                <a:solidFill>
                  <a:schemeClr val="tx1"/>
                </a:solidFill>
                <a:latin typeface="Times New Roman" panose="02020603050405020304" pitchFamily="18" charset="0"/>
                <a:cs typeface="Times New Roman" panose="02020603050405020304" pitchFamily="18" charset="0"/>
                <a:sym typeface="+mn-ea"/>
              </a:rPr>
              <a:t> </a:t>
            </a:r>
            <a:r>
              <a:rPr sz="2400" dirty="0">
                <a:solidFill>
                  <a:schemeClr val="tx1"/>
                </a:solidFill>
                <a:latin typeface="Times New Roman" panose="02020603050405020304" pitchFamily="18" charset="0"/>
                <a:cs typeface="Times New Roman" panose="02020603050405020304" pitchFamily="18" charset="0"/>
                <a:sym typeface="+mn-ea"/>
              </a:rPr>
              <a:t>pour une vie meilleure</a:t>
            </a:r>
            <a:r>
              <a:rPr lang="fr-FR" sz="2400" dirty="0">
                <a:solidFill>
                  <a:schemeClr val="tx1"/>
                </a:solidFill>
                <a:latin typeface="Times New Roman" panose="02020603050405020304" pitchFamily="18" charset="0"/>
                <a:cs typeface="Times New Roman" panose="02020603050405020304" pitchFamily="18" charset="0"/>
                <a:sym typeface="+mn-ea"/>
              </a:rPr>
              <a:t>.</a:t>
            </a:r>
          </a:p>
          <a:p>
            <a:pPr marL="457200" indent="-457200" algn="just">
              <a:buAutoNum type="arabicPeriod"/>
            </a:pPr>
            <a:endParaRPr lang="fr-FR" sz="2400" dirty="0">
              <a:solidFill>
                <a:schemeClr val="tx1"/>
              </a:solidFill>
              <a:latin typeface="Times New Roman" panose="02020603050405020304" pitchFamily="18" charset="0"/>
              <a:cs typeface="Times New Roman" panose="02020603050405020304" pitchFamily="18" charset="0"/>
              <a:sym typeface="+mn-ea"/>
            </a:endParaRPr>
          </a:p>
          <a:p>
            <a:pPr marL="457200" indent="-457200" algn="just">
              <a:buAutoNum type="arabicPeriod"/>
            </a:pPr>
            <a:r>
              <a:rPr lang="fr-FR" sz="2400" dirty="0">
                <a:solidFill>
                  <a:schemeClr val="tx1"/>
                </a:solidFill>
                <a:latin typeface="Times New Roman" panose="02020603050405020304" pitchFamily="18" charset="0"/>
                <a:cs typeface="Times New Roman" panose="02020603050405020304" pitchFamily="18" charset="0"/>
                <a:sym typeface="+mn-ea"/>
              </a:rPr>
              <a:t>Un développement d’une ouverture </a:t>
            </a:r>
            <a:r>
              <a:rPr lang="fr-FR" sz="2400" dirty="0" smtClean="0">
                <a:solidFill>
                  <a:schemeClr val="tx1"/>
                </a:solidFill>
                <a:latin typeface="Times New Roman" panose="02020603050405020304" pitchFamily="18" charset="0"/>
                <a:cs typeface="Times New Roman" panose="02020603050405020304" pitchFamily="18" charset="0"/>
                <a:sym typeface="+mn-ea"/>
              </a:rPr>
              <a:t>élevée</a:t>
            </a:r>
            <a:endParaRPr sz="2400" dirty="0">
              <a:solidFill>
                <a:schemeClr val="tx1"/>
              </a:solidFill>
              <a:latin typeface="Times New Roman" panose="02020603050405020304" pitchFamily="18" charset="0"/>
              <a:cs typeface="Times New Roman" panose="02020603050405020304" pitchFamily="18" charset="0"/>
            </a:endParaRPr>
          </a:p>
          <a:p>
            <a:pPr marL="457200" indent="-457200" algn="just">
              <a:buAutoNum type="arabicPeriod"/>
            </a:pPr>
            <a:endParaRPr lang="fr-FR" sz="2400" dirty="0">
              <a:solidFill>
                <a:schemeClr val="tx1"/>
              </a:solidFill>
              <a:latin typeface="Times New Roman" panose="02020603050405020304" pitchFamily="18" charset="0"/>
              <a:cs typeface="Times New Roman" panose="02020603050405020304" pitchFamily="18" charset="0"/>
            </a:endParaRPr>
          </a:p>
          <a:p>
            <a:pPr marL="457200" indent="-457200" algn="just">
              <a:buAutoNum type="arabicPeriod"/>
            </a:pPr>
            <a:r>
              <a:rPr lang="fr-FR" sz="2400" dirty="0">
                <a:solidFill>
                  <a:schemeClr val="tx1"/>
                </a:solidFill>
                <a:latin typeface="Times New Roman" panose="02020603050405020304" pitchFamily="18" charset="0"/>
                <a:cs typeface="Times New Roman" panose="02020603050405020304" pitchFamily="18" charset="0"/>
              </a:rPr>
              <a:t>Un d</a:t>
            </a:r>
            <a:r>
              <a:rPr sz="2400" dirty="0">
                <a:solidFill>
                  <a:schemeClr val="tx1"/>
                </a:solidFill>
                <a:latin typeface="Times New Roman" panose="02020603050405020304" pitchFamily="18" charset="0"/>
                <a:cs typeface="Times New Roman" panose="02020603050405020304" pitchFamily="18" charset="0"/>
              </a:rPr>
              <a:t>éveloppement à haut </a:t>
            </a:r>
            <a:r>
              <a:rPr sz="2400" dirty="0" err="1" smtClean="0">
                <a:solidFill>
                  <a:schemeClr val="tx1"/>
                </a:solidFill>
                <a:latin typeface="Times New Roman" panose="02020603050405020304" pitchFamily="18" charset="0"/>
                <a:cs typeface="Times New Roman" panose="02020603050405020304" pitchFamily="18" charset="0"/>
              </a:rPr>
              <a:t>rendement</a:t>
            </a:r>
            <a:endParaRPr sz="2400" dirty="0">
              <a:solidFill>
                <a:schemeClr val="tx1"/>
              </a:solidFill>
              <a:latin typeface="Times New Roman" panose="02020603050405020304" pitchFamily="18" charset="0"/>
              <a:cs typeface="Times New Roman" panose="02020603050405020304" pitchFamily="18" charset="0"/>
            </a:endParaRPr>
          </a:p>
          <a:p>
            <a:pPr marL="457200" indent="-457200" algn="just">
              <a:buAutoNum type="arabicPeriod"/>
            </a:pPr>
            <a:endParaRPr sz="2400" dirty="0">
              <a:solidFill>
                <a:schemeClr val="tx1"/>
              </a:solidFill>
              <a:latin typeface="Times New Roman" panose="02020603050405020304" pitchFamily="18" charset="0"/>
              <a:cs typeface="Times New Roman" panose="02020603050405020304" pitchFamily="18" charset="0"/>
            </a:endParaRPr>
          </a:p>
          <a:p>
            <a:pPr marL="457200" indent="-457200" algn="just">
              <a:buAutoNum type="arabicPeriod"/>
            </a:pPr>
            <a:r>
              <a:rPr lang="fr-FR" sz="2400" dirty="0" smtClean="0">
                <a:solidFill>
                  <a:schemeClr val="tx1"/>
                </a:solidFill>
                <a:latin typeface="Times New Roman" panose="02020603050405020304" pitchFamily="18" charset="0"/>
                <a:cs typeface="Times New Roman" panose="02020603050405020304" pitchFamily="18" charset="0"/>
              </a:rPr>
              <a:t>Un </a:t>
            </a:r>
            <a:r>
              <a:rPr lang="fr-FR" sz="2400" dirty="0">
                <a:solidFill>
                  <a:schemeClr val="tx1"/>
                </a:solidFill>
                <a:latin typeface="Times New Roman" panose="02020603050405020304" pitchFamily="18" charset="0"/>
                <a:cs typeface="Times New Roman" panose="02020603050405020304" pitchFamily="18" charset="0"/>
              </a:rPr>
              <a:t>développement à</a:t>
            </a:r>
            <a:r>
              <a:rPr sz="2400" dirty="0">
                <a:solidFill>
                  <a:schemeClr val="tx1"/>
                </a:solidFill>
                <a:latin typeface="Times New Roman" panose="02020603050405020304" pitchFamily="18" charset="0"/>
                <a:cs typeface="Times New Roman" panose="02020603050405020304" pitchFamily="18" charset="0"/>
              </a:rPr>
              <a:t> </a:t>
            </a:r>
            <a:r>
              <a:rPr sz="2400" dirty="0" err="1">
                <a:solidFill>
                  <a:schemeClr val="tx1"/>
                </a:solidFill>
                <a:latin typeface="Times New Roman" panose="02020603050405020304" pitchFamily="18" charset="0"/>
                <a:cs typeface="Times New Roman" panose="02020603050405020304" pitchFamily="18" charset="0"/>
              </a:rPr>
              <a:t>une</a:t>
            </a:r>
            <a:r>
              <a:rPr sz="2400" dirty="0">
                <a:solidFill>
                  <a:schemeClr val="tx1"/>
                </a:solidFill>
                <a:latin typeface="Times New Roman" panose="02020603050405020304" pitchFamily="18" charset="0"/>
                <a:cs typeface="Times New Roman" panose="02020603050405020304" pitchFamily="18" charset="0"/>
              </a:rPr>
              <a:t> </a:t>
            </a:r>
            <a:r>
              <a:rPr lang="fr-FR" sz="2400" dirty="0" smtClean="0">
                <a:solidFill>
                  <a:schemeClr val="tx1"/>
                </a:solidFill>
                <a:latin typeface="Times New Roman" panose="02020603050405020304" pitchFamily="18" charset="0"/>
                <a:cs typeface="Times New Roman" panose="02020603050405020304" pitchFamily="18" charset="0"/>
              </a:rPr>
              <a:t>re</a:t>
            </a:r>
            <a:r>
              <a:rPr sz="2400" dirty="0" smtClean="0">
                <a:solidFill>
                  <a:schemeClr val="tx1"/>
                </a:solidFill>
                <a:latin typeface="Times New Roman" panose="02020603050405020304" pitchFamily="18" charset="0"/>
                <a:cs typeface="Times New Roman" panose="02020603050405020304" pitchFamily="18" charset="0"/>
              </a:rPr>
              <a:t>distribution </a:t>
            </a:r>
            <a:r>
              <a:rPr lang="fr-FR" sz="2400" dirty="0" smtClean="0">
                <a:solidFill>
                  <a:schemeClr val="tx1"/>
                </a:solidFill>
                <a:latin typeface="Times New Roman" panose="02020603050405020304" pitchFamily="18" charset="0"/>
                <a:cs typeface="Times New Roman" panose="02020603050405020304" pitchFamily="18" charset="0"/>
              </a:rPr>
              <a:t>juste et équitable</a:t>
            </a:r>
            <a:r>
              <a:rPr sz="2400" dirty="0" smtClean="0">
                <a:solidFill>
                  <a:schemeClr val="tx1"/>
                </a:solidFill>
                <a:latin typeface="Times New Roman" panose="02020603050405020304" pitchFamily="18" charset="0"/>
                <a:cs typeface="Times New Roman" panose="02020603050405020304" pitchFamily="18" charset="0"/>
              </a:rPr>
              <a:t> </a:t>
            </a:r>
            <a:endParaRPr sz="2400" dirty="0">
              <a:solidFill>
                <a:schemeClr val="tx1"/>
              </a:solidFill>
              <a:latin typeface="Times New Roman" panose="02020603050405020304" pitchFamily="18" charset="0"/>
              <a:cs typeface="Times New Roman" panose="02020603050405020304" pitchFamily="18" charset="0"/>
            </a:endParaRPr>
          </a:p>
          <a:p>
            <a:pPr algn="l"/>
            <a:endParaRPr lang="fr-FR" altLang="fr-FR" sz="2400"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custDataLst>
              <p:tags r:id="rId2"/>
            </p:custDataLst>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sp>
        <p:nvSpPr>
          <p:cNvPr id="8" name="日期占位符 7"/>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4</a:t>
            </a:fld>
            <a:endParaRPr kumimoji="1" lang="zh-CN"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 </a:t>
            </a:r>
            <a:r>
              <a:rPr lang="fr-FR" altLang="zh-CN" sz="3600" b="1" dirty="0">
                <a:latin typeface="Times New Roman" panose="02020603050405020304" pitchFamily="18" charset="0"/>
                <a:cs typeface="Times New Roman" panose="02020603050405020304" pitchFamily="18" charset="0"/>
                <a:sym typeface="+mn-lt"/>
              </a:rPr>
              <a:t>corps et âme </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4310" y="1401445"/>
            <a:ext cx="11804015" cy="358619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P.51 </a:t>
            </a:r>
            <a:r>
              <a:rPr lang="fr-FR" altLang="zh-CN" sz="2800" dirty="0" smtClean="0">
                <a:solidFill>
                  <a:schemeClr val="tx1"/>
                </a:solidFill>
                <a:latin typeface="Times New Roman" panose="02020603050405020304" pitchFamily="18" charset="0"/>
                <a:cs typeface="Times New Roman" panose="02020603050405020304" pitchFamily="18" charset="0"/>
                <a:sym typeface="+mn-ea"/>
              </a:rPr>
              <a:t>Elle </a:t>
            </a:r>
            <a:r>
              <a:rPr lang="fr-FR" altLang="zh-CN" sz="2800" dirty="0">
                <a:solidFill>
                  <a:schemeClr val="tx1"/>
                </a:solidFill>
                <a:latin typeface="Times New Roman" panose="02020603050405020304" pitchFamily="18" charset="0"/>
                <a:cs typeface="Times New Roman" panose="02020603050405020304" pitchFamily="18" charset="0"/>
                <a:sym typeface="+mn-ea"/>
              </a:rPr>
              <a:t>incarne la vocation fondamentale de notre parti consistant à servir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corps et âme</a:t>
            </a:r>
            <a:r>
              <a:rPr lang="fr-FR" altLang="zh-CN" sz="2800" dirty="0">
                <a:solidFill>
                  <a:schemeClr val="tx1"/>
                </a:solidFill>
                <a:latin typeface="Times New Roman" panose="02020603050405020304" pitchFamily="18" charset="0"/>
                <a:cs typeface="Times New Roman" panose="02020603050405020304" pitchFamily="18" charset="0"/>
                <a:sym typeface="+mn-ea"/>
              </a:rPr>
              <a:t> le peuple...</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lt"/>
              </a:rPr>
              <a:t> </a:t>
            </a:r>
            <a:endPar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endParaRPr>
          </a:p>
          <a:p>
            <a:pPr algn="l"/>
            <a:r>
              <a:rPr lang="fr-FR" altLang="zh-CN" sz="2800" b="1" dirty="0">
                <a:latin typeface="Times New Roman" panose="02020603050405020304" pitchFamily="18" charset="0"/>
                <a:cs typeface="Times New Roman" panose="02020603050405020304" pitchFamily="18" charset="0"/>
                <a:sym typeface="+mn-lt"/>
              </a:rPr>
              <a:t>corps et âme</a:t>
            </a:r>
            <a:endParaRPr lang="fr-FR" altLang="zh-CN" sz="2800" dirty="0">
              <a:solidFill>
                <a:schemeClr val="tx1"/>
              </a:solidFill>
              <a:latin typeface="Times New Roman" panose="02020603050405020304" pitchFamily="18" charset="0"/>
              <a:cs typeface="Times New Roman" panose="02020603050405020304" pitchFamily="18" charset="0"/>
              <a:sym typeface="+mn-lt"/>
            </a:endParaRPr>
          </a:p>
          <a:p>
            <a:pPr marL="457200" indent="-457200" algn="l">
              <a:buFont typeface="Arial" panose="020B0604020202020204" pitchFamily="34" charset="0"/>
              <a:buChar char="•"/>
            </a:pP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lt"/>
              </a:rPr>
              <a:t>entièrement</a:t>
            </a:r>
          </a:p>
          <a:p>
            <a:pPr algn="l"/>
            <a:r>
              <a:rPr lang="fr-FR" altLang="zh-CN" sz="2800" dirty="0">
                <a:solidFill>
                  <a:schemeClr val="tx1"/>
                </a:solidFill>
                <a:latin typeface="Times New Roman" panose="02020603050405020304" pitchFamily="18" charset="0"/>
                <a:cs typeface="Times New Roman" panose="02020603050405020304" pitchFamily="18" charset="0"/>
                <a:sym typeface="+mn-lt"/>
              </a:rPr>
              <a:t>Ex.</a:t>
            </a:r>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Aimer, c’est de se confier à quelqu’un corps et âme ?</a:t>
            </a:r>
          </a:p>
          <a:p>
            <a:pPr algn="l"/>
            <a:r>
              <a:rPr lang="en-US" altLang="fr-FR" sz="2800" dirty="0">
                <a:solidFill>
                  <a:schemeClr val="tx1"/>
                </a:solidFill>
                <a:latin typeface="Times New Roman" panose="02020603050405020304" pitchFamily="18" charset="0"/>
                <a:cs typeface="Times New Roman" panose="02020603050405020304" pitchFamily="18" charset="0"/>
                <a:sym typeface="+mn-lt"/>
              </a:rPr>
              <a:t>      </a:t>
            </a:r>
            <a:r>
              <a:rPr lang="fr-FR" altLang="zh-CN" sz="2800" dirty="0">
                <a:solidFill>
                  <a:schemeClr val="tx1"/>
                </a:solidFill>
                <a:latin typeface="Times New Roman" panose="02020603050405020304" pitchFamily="18" charset="0"/>
                <a:cs typeface="Times New Roman" panose="02020603050405020304" pitchFamily="18" charset="0"/>
                <a:sym typeface="+mn-lt"/>
              </a:rPr>
              <a:t>Il s’est donné corps et âme à son travail.</a:t>
            </a:r>
          </a:p>
          <a:p>
            <a:pPr algn="l"/>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40</a:t>
            </a:fld>
            <a:endParaRPr kumimoji="1" lang="zh-CN"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49" y="1239520"/>
            <a:ext cx="9479395" cy="5257800"/>
          </a:xfrm>
          <a:prstGeom prst="rect">
            <a:avLst/>
          </a:prstGeom>
          <a:noFill/>
        </p:spPr>
        <p:txBody>
          <a:bodyPr wrap="square" rtlCol="0">
            <a:noAutofit/>
          </a:bodyPr>
          <a:lstStyle/>
          <a:p>
            <a:pPr algn="just"/>
            <a:r>
              <a:rPr lang="zh-CN" altLang="en-US" sz="24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Reliez </a:t>
            </a:r>
            <a:r>
              <a:rPr lang="zh-CN" altLang="en-US"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chaque terme de la colonne A à la définition de la colonne B correspondante</a:t>
            </a:r>
            <a:r>
              <a:rPr lang="zh-CN" altLang="en-US" sz="24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 </a:t>
            </a:r>
            <a:r>
              <a:rPr lang="en-US" altLang="zh-CN" sz="24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(P.54)</a:t>
            </a:r>
            <a:endParaRPr lang="zh-CN" altLang="en-US"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endParaRPr lang="zh-CN" altLang="en-US" sz="24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4"/>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a:t>
            </a:r>
            <a:r>
              <a:rPr lang="fr-FR" sz="3600" b="1" dirty="0" smtClean="0">
                <a:solidFill>
                  <a:schemeClr val="bg1"/>
                </a:solidFill>
                <a:latin typeface="微软雅黑" panose="020B0503020204020204" charset="-122"/>
                <a:ea typeface="微软雅黑" panose="020B0503020204020204" charset="-122"/>
                <a:cs typeface="Times New Roman" panose="02020603050405020304" pitchFamily="18" charset="0"/>
                <a:sym typeface="+mn-ea"/>
              </a:rPr>
              <a:t>langue</a:t>
            </a: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10570845" y="1891030"/>
            <a:ext cx="1441450" cy="4606290"/>
          </a:xfrm>
          <a:prstGeom prst="rect">
            <a:avLst/>
          </a:prstGeom>
          <a:noFill/>
        </p:spPr>
        <p:txBody>
          <a:bodyPr wrap="square" rtlCol="0">
            <a:noAutofit/>
          </a:bodyPr>
          <a:lstStyle/>
          <a:p>
            <a:pPr algn="just"/>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marL="514350" indent="-514350" algn="just">
              <a:buFont typeface="+mj-lt"/>
              <a:buAutoNum type="arabicPeriod"/>
            </a:pPr>
            <a:r>
              <a:rPr lang="zh-CN" altLang="en-US" sz="2800" dirty="0">
                <a:latin typeface="Times New Roman" panose="02020603050405020304" pitchFamily="18" charset="0"/>
                <a:ea typeface="微软雅黑" panose="020B0503020204020204" charset="-122"/>
                <a:cs typeface="Times New Roman" panose="02020603050405020304" pitchFamily="18" charset="0"/>
              </a:rPr>
              <a:t> b	</a:t>
            </a:r>
          </a:p>
          <a:p>
            <a:pPr marL="514350" indent="-514350" algn="just">
              <a:buFont typeface="+mj-lt"/>
              <a:buAutoNum type="arabicPeriod"/>
            </a:pPr>
            <a:r>
              <a:rPr lang="fr-FR" altLang="zh-CN" sz="2800" dirty="0">
                <a:latin typeface="Times New Roman" panose="02020603050405020304" pitchFamily="18" charset="0"/>
                <a:ea typeface="微软雅黑" panose="020B0503020204020204" charset="-122"/>
                <a:cs typeface="Times New Roman" panose="02020603050405020304" pitchFamily="18" charset="0"/>
              </a:rPr>
              <a:t> </a:t>
            </a:r>
            <a:r>
              <a:rPr lang="zh-CN" altLang="en-US" sz="2800" dirty="0">
                <a:latin typeface="Times New Roman" panose="02020603050405020304" pitchFamily="18" charset="0"/>
                <a:ea typeface="微软雅黑" panose="020B0503020204020204" charset="-122"/>
                <a:cs typeface="Times New Roman" panose="02020603050405020304" pitchFamily="18" charset="0"/>
              </a:rPr>
              <a:t>d	</a:t>
            </a:r>
          </a:p>
          <a:p>
            <a:pPr marL="514350" indent="-514350" algn="just">
              <a:buFont typeface="+mj-lt"/>
              <a:buAutoNum type="arabicPeriod"/>
            </a:pPr>
            <a:r>
              <a:rPr lang="zh-CN" altLang="en-US" sz="2800" dirty="0">
                <a:latin typeface="Times New Roman" panose="02020603050405020304" pitchFamily="18" charset="0"/>
                <a:ea typeface="微软雅黑" panose="020B0503020204020204" charset="-122"/>
                <a:cs typeface="Times New Roman" panose="02020603050405020304" pitchFamily="18" charset="0"/>
              </a:rPr>
              <a:t> e	</a:t>
            </a:r>
          </a:p>
          <a:p>
            <a:pPr marL="514350" indent="-514350" algn="just">
              <a:buFont typeface="+mj-lt"/>
              <a:buAutoNum type="arabicPeriod"/>
            </a:pPr>
            <a:r>
              <a:rPr lang="zh-CN" altLang="en-US" sz="2800" dirty="0">
                <a:latin typeface="Times New Roman" panose="02020603050405020304" pitchFamily="18" charset="0"/>
                <a:ea typeface="微软雅黑" panose="020B0503020204020204" charset="-122"/>
                <a:cs typeface="Times New Roman" panose="02020603050405020304" pitchFamily="18" charset="0"/>
              </a:rPr>
              <a:t> f	</a:t>
            </a:r>
          </a:p>
          <a:p>
            <a:pPr marL="514350" indent="-514350" algn="just">
              <a:buFont typeface="+mj-lt"/>
              <a:buAutoNum type="arabicPeriod"/>
            </a:pPr>
            <a:r>
              <a:rPr lang="zh-CN" altLang="en-US" sz="2800" dirty="0">
                <a:latin typeface="Times New Roman" panose="02020603050405020304" pitchFamily="18" charset="0"/>
                <a:ea typeface="微软雅黑" panose="020B0503020204020204" charset="-122"/>
                <a:cs typeface="Times New Roman" panose="02020603050405020304" pitchFamily="18" charset="0"/>
              </a:rPr>
              <a:t> c	</a:t>
            </a:r>
          </a:p>
          <a:p>
            <a:pPr marL="514350" indent="-514350" algn="just">
              <a:buFont typeface="+mj-lt"/>
              <a:buAutoNum type="arabicPeriod"/>
            </a:pPr>
            <a:r>
              <a:rPr lang="fr-FR" altLang="zh-CN" sz="2800" dirty="0">
                <a:latin typeface="Times New Roman" panose="02020603050405020304" pitchFamily="18" charset="0"/>
                <a:ea typeface="微软雅黑" panose="020B0503020204020204" charset="-122"/>
                <a:cs typeface="Times New Roman" panose="02020603050405020304" pitchFamily="18" charset="0"/>
              </a:rPr>
              <a:t> </a:t>
            </a:r>
            <a:r>
              <a:rPr lang="zh-CN" altLang="en-US" sz="2800" dirty="0">
                <a:latin typeface="Times New Roman" panose="02020603050405020304" pitchFamily="18" charset="0"/>
                <a:ea typeface="微软雅黑" panose="020B0503020204020204" charset="-122"/>
                <a:cs typeface="Times New Roman" panose="02020603050405020304" pitchFamily="18" charset="0"/>
              </a:rPr>
              <a:t>g	</a:t>
            </a:r>
          </a:p>
          <a:p>
            <a:pPr indent="0" algn="just">
              <a:buFont typeface="+mj-lt"/>
              <a:buNone/>
            </a:pPr>
            <a:r>
              <a:rPr lang="zh-CN" altLang="en-US" sz="2800" dirty="0">
                <a:latin typeface="Times New Roman" panose="02020603050405020304" pitchFamily="18" charset="0"/>
                <a:ea typeface="微软雅黑" panose="020B0503020204020204" charset="-122"/>
                <a:cs typeface="Times New Roman" panose="02020603050405020304" pitchFamily="18" charset="0"/>
              </a:rPr>
              <a:t>7. </a:t>
            </a:r>
            <a:r>
              <a:rPr lang="fr-FR" altLang="zh-CN" sz="2800" dirty="0">
                <a:latin typeface="Times New Roman" panose="02020603050405020304" pitchFamily="18" charset="0"/>
                <a:ea typeface="微软雅黑" panose="020B0503020204020204" charset="-122"/>
                <a:cs typeface="Times New Roman" panose="02020603050405020304" pitchFamily="18" charset="0"/>
              </a:rPr>
              <a:t>   </a:t>
            </a:r>
            <a:r>
              <a:rPr lang="zh-CN" altLang="en-US" sz="2800" dirty="0">
                <a:latin typeface="Times New Roman" panose="02020603050405020304" pitchFamily="18" charset="0"/>
                <a:ea typeface="微软雅黑" panose="020B0503020204020204" charset="-122"/>
                <a:cs typeface="Times New Roman" panose="02020603050405020304" pitchFamily="18" charset="0"/>
              </a:rPr>
              <a:t>a	</a:t>
            </a:r>
          </a:p>
          <a:p>
            <a:pPr indent="0" algn="just">
              <a:buFont typeface="+mj-lt"/>
              <a:buNone/>
            </a:pPr>
            <a:r>
              <a:rPr lang="fr-FR" altLang="zh-CN" sz="2800" dirty="0">
                <a:latin typeface="Times New Roman" panose="02020603050405020304" pitchFamily="18" charset="0"/>
                <a:ea typeface="微软雅黑" panose="020B0503020204020204" charset="-122"/>
                <a:cs typeface="Times New Roman" panose="02020603050405020304" pitchFamily="18" charset="0"/>
              </a:rPr>
              <a:t>8.    h</a:t>
            </a:r>
          </a:p>
        </p:txBody>
      </p:sp>
      <p:pic>
        <p:nvPicPr>
          <p:cNvPr id="4" name="图片 3"/>
          <p:cNvPicPr>
            <a:picLocks noChangeAspect="1"/>
          </p:cNvPicPr>
          <p:nvPr>
            <p:custDataLst>
              <p:tags r:id="rId2"/>
            </p:custDataLst>
          </p:nvPr>
        </p:nvPicPr>
        <p:blipFill>
          <a:blip r:embed="rId5"/>
          <a:stretch>
            <a:fillRect/>
          </a:stretch>
        </p:blipFill>
        <p:spPr>
          <a:xfrm>
            <a:off x="207645" y="2080895"/>
            <a:ext cx="9054465" cy="4275455"/>
          </a:xfrm>
          <a:prstGeom prst="rect">
            <a:avLst/>
          </a:prstGeom>
        </p:spPr>
      </p:pic>
      <p:sp>
        <p:nvSpPr>
          <p:cNvPr id="12" name="灯片编号占位符 11"/>
          <p:cNvSpPr>
            <a:spLocks noGrp="1"/>
          </p:cNvSpPr>
          <p:nvPr>
            <p:ph type="sldNum" sz="quarter" idx="12"/>
          </p:nvPr>
        </p:nvSpPr>
        <p:spPr/>
        <p:txBody>
          <a:bodyPr/>
          <a:lstStyle/>
          <a:p>
            <a:fld id="{80E295EE-109B-1448-BA56-B7F987B5EA65}" type="slidenum">
              <a:rPr kumimoji="1" lang="zh-CN" altLang="en-US" smtClean="0"/>
              <a:t>41</a:t>
            </a:fld>
            <a:endParaRPr kumimoji="1" lang="zh-CN"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103992" y="1391558"/>
            <a:ext cx="7553325" cy="4721860"/>
          </a:xfrm>
          <a:prstGeom prst="rect">
            <a:avLst/>
          </a:prstGeom>
          <a:noFill/>
        </p:spPr>
        <p:txBody>
          <a:bodyPr wrap="square" rtlCol="0">
            <a:noAutofit/>
          </a:bodyPr>
          <a:lstStyle/>
          <a:p>
            <a:pPr algn="just"/>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Traduisez </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les termes suivants en français ou en chinois</a:t>
            </a:r>
            <a:r>
              <a:rPr lang="fr-FR" altLang="zh-CN" sz="28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t>
            </a:r>
          </a:p>
          <a:p>
            <a:pPr algn="just"/>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err="1" smtClean="0">
                <a:latin typeface="Times New Roman" panose="02020603050405020304" pitchFamily="18" charset="0"/>
                <a:ea typeface="微软雅黑" panose="020B0503020204020204" charset="-122"/>
                <a:cs typeface="Times New Roman" panose="02020603050405020304" pitchFamily="18" charset="0"/>
              </a:rPr>
              <a:t>创新能力</a:t>
            </a:r>
            <a:endParaRPr lang="fr-FR" altLang="zh-CN" sz="2400" dirty="0">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err="1" smtClean="0">
                <a:latin typeface="Times New Roman" panose="02020603050405020304" pitchFamily="18" charset="0"/>
                <a:ea typeface="微软雅黑" panose="020B0503020204020204" charset="-122"/>
                <a:cs typeface="Times New Roman" panose="02020603050405020304" pitchFamily="18" charset="0"/>
              </a:rPr>
              <a:t>产业革命</a:t>
            </a:r>
            <a:endParaRPr lang="fr-FR" altLang="zh-CN" sz="2400" dirty="0">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err="1" smtClean="0">
                <a:latin typeface="Times New Roman" panose="02020603050405020304" pitchFamily="18" charset="0"/>
                <a:ea typeface="微软雅黑" panose="020B0503020204020204" charset="-122"/>
                <a:cs typeface="Times New Roman" panose="02020603050405020304" pitchFamily="18" charset="0"/>
              </a:rPr>
              <a:t>国际竞争</a:t>
            </a:r>
            <a:endParaRPr lang="fr-FR" altLang="zh-CN" sz="2400" dirty="0">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err="1" smtClean="0">
                <a:latin typeface="Times New Roman" panose="02020603050405020304" pitchFamily="18" charset="0"/>
                <a:ea typeface="微软雅黑" panose="020B0503020204020204" charset="-122"/>
                <a:cs typeface="Times New Roman" panose="02020603050405020304" pitchFamily="18" charset="0"/>
              </a:rPr>
              <a:t>世界多极化</a:t>
            </a:r>
            <a:endParaRPr lang="fr-FR" altLang="zh-CN" sz="2400" dirty="0">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err="1" smtClean="0">
                <a:latin typeface="Times New Roman" panose="02020603050405020304" pitchFamily="18" charset="0"/>
                <a:ea typeface="微软雅黑" panose="020B0503020204020204" charset="-122"/>
                <a:cs typeface="Times New Roman" panose="02020603050405020304" pitchFamily="18" charset="0"/>
              </a:rPr>
              <a:t>唯物辩证法</a:t>
            </a:r>
            <a:endParaRPr lang="fr-FR" altLang="zh-CN" sz="2400" dirty="0">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le </a:t>
            </a:r>
            <a:r>
              <a:rPr lang="fr-FR" altLang="zh-CN" sz="2400" dirty="0">
                <a:latin typeface="Times New Roman" panose="02020603050405020304" pitchFamily="18" charset="0"/>
                <a:ea typeface="微软雅黑" panose="020B0503020204020204" charset="-122"/>
                <a:cs typeface="Times New Roman" panose="02020603050405020304" pitchFamily="18" charset="0"/>
              </a:rPr>
              <a:t>partage par tout le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peuple</a:t>
            </a:r>
            <a:endParaRPr lang="fr-FR" altLang="zh-CN" sz="2400" dirty="0">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l’enrichissement commun</a:t>
            </a:r>
            <a:endParaRPr lang="fr-FR" altLang="zh-CN" sz="2400" dirty="0">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la </a:t>
            </a:r>
            <a:r>
              <a:rPr lang="fr-FR" altLang="zh-CN" sz="2400" dirty="0">
                <a:latin typeface="Times New Roman" panose="02020603050405020304" pitchFamily="18" charset="0"/>
                <a:ea typeface="微软雅黑" panose="020B0503020204020204" charset="-122"/>
                <a:cs typeface="Times New Roman" panose="02020603050405020304" pitchFamily="18" charset="0"/>
              </a:rPr>
              <a:t>cohabitation harmonieuse de l’homme et de la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nature</a:t>
            </a:r>
            <a:endParaRPr lang="fr-FR" altLang="zh-CN" sz="2400" dirty="0">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le </a:t>
            </a:r>
            <a:r>
              <a:rPr lang="fr-FR" altLang="zh-CN" sz="2400" dirty="0">
                <a:latin typeface="Times New Roman" panose="02020603050405020304" pitchFamily="18" charset="0"/>
                <a:ea typeface="微软雅黑" panose="020B0503020204020204" charset="-122"/>
                <a:cs typeface="Times New Roman" panose="02020603050405020304" pitchFamily="18" charset="0"/>
              </a:rPr>
              <a:t>concept de développement centré sur le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peuple</a:t>
            </a:r>
            <a:endParaRPr lang="fr-FR" altLang="zh-CN" sz="24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4" name="文本框 3"/>
          <p:cNvSpPr txBox="1"/>
          <p:nvPr>
            <p:custDataLst>
              <p:tags r:id="rId1"/>
            </p:custDataLst>
          </p:nvPr>
        </p:nvSpPr>
        <p:spPr>
          <a:xfrm>
            <a:off x="7153910" y="216535"/>
            <a:ext cx="4228465" cy="490220"/>
          </a:xfrm>
          <a:prstGeom prst="rect">
            <a:avLst/>
          </a:prstGeom>
          <a:noFill/>
        </p:spPr>
        <p:txBody>
          <a:bodyPr wrap="square" rtlCol="0">
            <a:noAutofit/>
          </a:bodyPr>
          <a:lstStyle/>
          <a:p>
            <a:pPr algn="just"/>
            <a:r>
              <a:rPr lang="fr-FR" altLang="zh-CN" sz="3600" b="1" dirty="0">
                <a:latin typeface="Times New Roman" panose="02020603050405020304" pitchFamily="18" charset="0"/>
                <a:cs typeface="Times New Roman" panose="02020603050405020304" pitchFamily="18" charset="0"/>
                <a:sym typeface="+mn-ea"/>
              </a:rPr>
              <a:t> Traduction</a:t>
            </a:r>
          </a:p>
        </p:txBody>
      </p:sp>
      <p:sp>
        <p:nvSpPr>
          <p:cNvPr id="100" name="文本框 99"/>
          <p:cNvSpPr txBox="1"/>
          <p:nvPr/>
        </p:nvSpPr>
        <p:spPr>
          <a:xfrm>
            <a:off x="7745730" y="1480819"/>
            <a:ext cx="4225290" cy="5216863"/>
          </a:xfrm>
          <a:prstGeom prst="rect">
            <a:avLst/>
          </a:prstGeom>
          <a:noFill/>
          <a:ln w="9525">
            <a:noFill/>
          </a:ln>
        </p:spPr>
        <p:txBody>
          <a:bodyPr wrap="square">
            <a:noAutofit/>
          </a:bodyPr>
          <a:lstStyle/>
          <a:p>
            <a:pPr indent="0"/>
            <a:r>
              <a:rPr lang="fr-FR" altLang="en-US" sz="2400" b="1" dirty="0" smtClean="0">
                <a:solidFill>
                  <a:srgbClr val="FF0000"/>
                </a:solidFill>
                <a:latin typeface="Times New Roman" panose="02020603050405020304" pitchFamily="18" charset="0"/>
                <a:ea typeface="方正仿宋简体" panose="02010601030101010101" charset="-122"/>
              </a:rPr>
              <a:t>Corrigé</a:t>
            </a:r>
          </a:p>
          <a:p>
            <a:pPr indent="0"/>
            <a:endParaRPr lang="fr-FR" altLang="en-US" sz="2400" b="1" dirty="0">
              <a:solidFill>
                <a:srgbClr val="FF0000"/>
              </a:solidFill>
              <a:latin typeface="Times New Roman" panose="02020603050405020304" pitchFamily="18" charset="0"/>
              <a:ea typeface="方正仿宋简体" panose="02010601030101010101" charset="-122"/>
            </a:endParaRPr>
          </a:p>
          <a:p>
            <a:pPr marL="457200" indent="-457200">
              <a:lnSpc>
                <a:spcPct val="114000"/>
              </a:lnSpc>
              <a:buFont typeface="+mj-lt"/>
              <a:buAutoNum type="arabicPeriod"/>
            </a:pPr>
            <a:r>
              <a:rPr lang="en-US" sz="2400" b="0" dirty="0" smtClean="0">
                <a:latin typeface="Times New Roman" panose="02020603050405020304" pitchFamily="18" charset="0"/>
                <a:ea typeface="方正仿宋简体" panose="02010601030101010101" charset="-122"/>
              </a:rPr>
              <a:t>la </a:t>
            </a:r>
            <a:r>
              <a:rPr lang="en-US" sz="2400" b="0" dirty="0" err="1">
                <a:latin typeface="Times New Roman" panose="02020603050405020304" pitchFamily="18" charset="0"/>
                <a:ea typeface="方正仿宋简体" panose="02010601030101010101" charset="-122"/>
              </a:rPr>
              <a:t>capacité</a:t>
            </a:r>
            <a:r>
              <a:rPr lang="en-US" sz="2400" b="0" dirty="0">
                <a:latin typeface="Times New Roman" panose="02020603050405020304" pitchFamily="18" charset="0"/>
                <a:ea typeface="方正仿宋简体" panose="02010601030101010101" charset="-122"/>
              </a:rPr>
              <a:t> </a:t>
            </a:r>
            <a:r>
              <a:rPr lang="en-US" sz="2400" b="0" dirty="0" err="1">
                <a:latin typeface="Times New Roman" panose="02020603050405020304" pitchFamily="18" charset="0"/>
                <a:ea typeface="方正仿宋简体" panose="02010601030101010101" charset="-122"/>
              </a:rPr>
              <a:t>innovatrice</a:t>
            </a:r>
            <a:endParaRPr lang="en-US" sz="2400" b="0" dirty="0">
              <a:latin typeface="Times New Roman" panose="02020603050405020304" pitchFamily="18" charset="0"/>
              <a:ea typeface="方正仿宋简体" panose="02010601030101010101" charset="-122"/>
            </a:endParaRPr>
          </a:p>
          <a:p>
            <a:pPr marL="457200" indent="-457200">
              <a:lnSpc>
                <a:spcPct val="114000"/>
              </a:lnSpc>
              <a:buFont typeface="+mj-lt"/>
              <a:buAutoNum type="arabicPeriod"/>
            </a:pPr>
            <a:r>
              <a:rPr lang="en-US" sz="2400" b="0" dirty="0" smtClean="0">
                <a:latin typeface="Times New Roman" panose="02020603050405020304" pitchFamily="18" charset="0"/>
                <a:ea typeface="方正仿宋简体" panose="02010601030101010101" charset="-122"/>
              </a:rPr>
              <a:t>la </a:t>
            </a:r>
            <a:r>
              <a:rPr lang="en-US" sz="2400" b="0" dirty="0" err="1">
                <a:latin typeface="Times New Roman" panose="02020603050405020304" pitchFamily="18" charset="0"/>
                <a:ea typeface="方正仿宋简体" panose="02010601030101010101" charset="-122"/>
              </a:rPr>
              <a:t>révolution</a:t>
            </a:r>
            <a:r>
              <a:rPr lang="en-US" sz="2400" b="0" dirty="0">
                <a:latin typeface="Times New Roman" panose="02020603050405020304" pitchFamily="18" charset="0"/>
                <a:ea typeface="方正仿宋简体" panose="02010601030101010101" charset="-122"/>
              </a:rPr>
              <a:t> </a:t>
            </a:r>
            <a:r>
              <a:rPr lang="en-US" sz="2400" b="0" dirty="0" err="1">
                <a:latin typeface="Times New Roman" panose="02020603050405020304" pitchFamily="18" charset="0"/>
                <a:ea typeface="方正仿宋简体" panose="02010601030101010101" charset="-122"/>
              </a:rPr>
              <a:t>industrielle</a:t>
            </a:r>
            <a:endParaRPr lang="en-US" sz="2400" b="0" dirty="0">
              <a:latin typeface="Times New Roman" panose="02020603050405020304" pitchFamily="18" charset="0"/>
              <a:ea typeface="方正仿宋简体" panose="02010601030101010101" charset="-122"/>
            </a:endParaRPr>
          </a:p>
          <a:p>
            <a:pPr marL="457200" indent="-457200">
              <a:lnSpc>
                <a:spcPct val="114000"/>
              </a:lnSpc>
              <a:buFont typeface="+mj-lt"/>
              <a:buAutoNum type="arabicPeriod"/>
            </a:pPr>
            <a:r>
              <a:rPr lang="en-US" sz="2400" b="0" dirty="0" smtClean="0">
                <a:latin typeface="Times New Roman" panose="02020603050405020304" pitchFamily="18" charset="0"/>
                <a:ea typeface="方正仿宋简体" panose="02010601030101010101" charset="-122"/>
              </a:rPr>
              <a:t>la </a:t>
            </a:r>
            <a:r>
              <a:rPr lang="en-US" sz="2400" b="0" dirty="0">
                <a:latin typeface="Times New Roman" panose="02020603050405020304" pitchFamily="18" charset="0"/>
                <a:ea typeface="方正仿宋简体" panose="02010601030101010101" charset="-122"/>
              </a:rPr>
              <a:t>concurrence </a:t>
            </a:r>
            <a:r>
              <a:rPr lang="en-US" sz="2400" b="0" dirty="0" err="1">
                <a:latin typeface="Times New Roman" panose="02020603050405020304" pitchFamily="18" charset="0"/>
                <a:ea typeface="方正仿宋简体" panose="02010601030101010101" charset="-122"/>
              </a:rPr>
              <a:t>internationale</a:t>
            </a:r>
            <a:endParaRPr lang="en-US" sz="2400" b="0" dirty="0">
              <a:latin typeface="Times New Roman" panose="02020603050405020304" pitchFamily="18" charset="0"/>
              <a:ea typeface="方正仿宋简体" panose="02010601030101010101" charset="-122"/>
            </a:endParaRPr>
          </a:p>
          <a:p>
            <a:pPr marL="457200" indent="-457200">
              <a:lnSpc>
                <a:spcPct val="114000"/>
              </a:lnSpc>
              <a:buFont typeface="+mj-lt"/>
              <a:buAutoNum type="arabicPeriod"/>
            </a:pPr>
            <a:r>
              <a:rPr lang="en-US" sz="2400" b="0" dirty="0" smtClean="0">
                <a:latin typeface="Times New Roman" panose="02020603050405020304" pitchFamily="18" charset="0"/>
                <a:ea typeface="方正仿宋简体" panose="02010601030101010101" charset="-122"/>
              </a:rPr>
              <a:t>la </a:t>
            </a:r>
            <a:r>
              <a:rPr lang="en-US" sz="2400" b="0" dirty="0" err="1">
                <a:latin typeface="Times New Roman" panose="02020603050405020304" pitchFamily="18" charset="0"/>
                <a:ea typeface="方正仿宋简体" panose="02010601030101010101" charset="-122"/>
              </a:rPr>
              <a:t>multipolarisation</a:t>
            </a:r>
            <a:r>
              <a:rPr lang="en-US" sz="2400" b="0" dirty="0">
                <a:latin typeface="Times New Roman" panose="02020603050405020304" pitchFamily="18" charset="0"/>
                <a:ea typeface="方正仿宋简体" panose="02010601030101010101" charset="-122"/>
              </a:rPr>
              <a:t> du monde </a:t>
            </a:r>
          </a:p>
          <a:p>
            <a:pPr marL="457200" indent="-457200">
              <a:lnSpc>
                <a:spcPct val="114000"/>
              </a:lnSpc>
              <a:buFont typeface="+mj-lt"/>
              <a:buAutoNum type="arabicPeriod"/>
            </a:pPr>
            <a:r>
              <a:rPr lang="en-US" sz="2400" b="0" dirty="0" smtClean="0">
                <a:latin typeface="Times New Roman" panose="02020603050405020304" pitchFamily="18" charset="0"/>
                <a:ea typeface="方正仿宋简体" panose="02010601030101010101" charset="-122"/>
              </a:rPr>
              <a:t>la </a:t>
            </a:r>
            <a:r>
              <a:rPr lang="en-US" sz="2400" b="0" dirty="0" err="1">
                <a:latin typeface="Times New Roman" panose="02020603050405020304" pitchFamily="18" charset="0"/>
                <a:ea typeface="方正仿宋简体" panose="02010601030101010101" charset="-122"/>
              </a:rPr>
              <a:t>dialectique</a:t>
            </a:r>
            <a:r>
              <a:rPr lang="en-US" sz="2400" b="0" dirty="0">
                <a:latin typeface="Times New Roman" panose="02020603050405020304" pitchFamily="18" charset="0"/>
                <a:ea typeface="方正仿宋简体" panose="02010601030101010101" charset="-122"/>
              </a:rPr>
              <a:t> </a:t>
            </a:r>
            <a:r>
              <a:rPr lang="en-US" sz="2400" b="0" dirty="0" err="1">
                <a:latin typeface="Times New Roman" panose="02020603050405020304" pitchFamily="18" charset="0"/>
                <a:ea typeface="方正仿宋简体" panose="02010601030101010101" charset="-122"/>
              </a:rPr>
              <a:t>matérialiste</a:t>
            </a:r>
            <a:endParaRPr lang="en-US" sz="2400" b="0" dirty="0">
              <a:latin typeface="Times New Roman" panose="02020603050405020304" pitchFamily="18" charset="0"/>
            </a:endParaRPr>
          </a:p>
          <a:p>
            <a:pPr marL="457200" indent="-457200">
              <a:lnSpc>
                <a:spcPct val="114000"/>
              </a:lnSpc>
              <a:buFont typeface="+mj-lt"/>
              <a:buAutoNum type="arabicPeriod"/>
            </a:pPr>
            <a:r>
              <a:rPr lang="zh-CN" sz="2400" b="0" dirty="0" smtClean="0">
                <a:latin typeface="Times New Roman" panose="02020603050405020304" pitchFamily="18" charset="0"/>
                <a:ea typeface="宋体" panose="02010600030101010101" pitchFamily="2" charset="-122"/>
                <a:cs typeface="Times New Roman" panose="02020603050405020304" pitchFamily="18" charset="0"/>
              </a:rPr>
              <a:t>全民</a:t>
            </a:r>
            <a:r>
              <a:rPr lang="zh-CN" sz="2400" b="0" dirty="0">
                <a:latin typeface="Times New Roman" panose="02020603050405020304" pitchFamily="18" charset="0"/>
                <a:ea typeface="宋体" panose="02010600030101010101" pitchFamily="2" charset="-122"/>
                <a:cs typeface="Times New Roman" panose="02020603050405020304" pitchFamily="18" charset="0"/>
              </a:rPr>
              <a:t>共享</a:t>
            </a:r>
            <a:endParaRPr lang="en-US" sz="2400" b="0" dirty="0">
              <a:latin typeface="Times New Roman" panose="02020603050405020304" pitchFamily="18" charset="0"/>
              <a:cs typeface="Times New Roman" panose="02020603050405020304" pitchFamily="18" charset="0"/>
            </a:endParaRPr>
          </a:p>
          <a:p>
            <a:pPr marL="457200" indent="-457200">
              <a:lnSpc>
                <a:spcPct val="114000"/>
              </a:lnSpc>
              <a:buFont typeface="+mj-lt"/>
              <a:buAutoNum type="arabicPeriod"/>
            </a:pPr>
            <a:r>
              <a:rPr lang="zh-CN" sz="2400" b="0" dirty="0" smtClean="0">
                <a:latin typeface="Times New Roman" panose="02020603050405020304" pitchFamily="18" charset="0"/>
                <a:ea typeface="宋体" panose="02010600030101010101" pitchFamily="2" charset="-122"/>
                <a:cs typeface="Times New Roman" panose="02020603050405020304" pitchFamily="18" charset="0"/>
              </a:rPr>
              <a:t>共同</a:t>
            </a:r>
            <a:r>
              <a:rPr lang="zh-CN" sz="2400" b="0" dirty="0">
                <a:latin typeface="Times New Roman" panose="02020603050405020304" pitchFamily="18" charset="0"/>
                <a:ea typeface="宋体" panose="02010600030101010101" pitchFamily="2" charset="-122"/>
                <a:cs typeface="Times New Roman" panose="02020603050405020304" pitchFamily="18" charset="0"/>
              </a:rPr>
              <a:t>富裕</a:t>
            </a:r>
            <a:endParaRPr lang="en-US" sz="2400" b="0" dirty="0">
              <a:latin typeface="Times New Roman" panose="02020603050405020304" pitchFamily="18" charset="0"/>
              <a:cs typeface="Times New Roman" panose="02020603050405020304" pitchFamily="18" charset="0"/>
            </a:endParaRPr>
          </a:p>
          <a:p>
            <a:pPr marL="457200" indent="-457200">
              <a:lnSpc>
                <a:spcPct val="114000"/>
              </a:lnSpc>
              <a:buFont typeface="+mj-lt"/>
              <a:buAutoNum type="arabicPeriod"/>
            </a:pPr>
            <a:r>
              <a:rPr lang="zh-CN" sz="2400" b="0" dirty="0" smtClean="0">
                <a:latin typeface="Times New Roman" panose="02020603050405020304" pitchFamily="18" charset="0"/>
                <a:ea typeface="宋体" panose="02010600030101010101" pitchFamily="2" charset="-122"/>
                <a:cs typeface="Times New Roman" panose="02020603050405020304" pitchFamily="18" charset="0"/>
              </a:rPr>
              <a:t>人</a:t>
            </a:r>
            <a:r>
              <a:rPr lang="zh-CN" sz="2400" b="0" dirty="0">
                <a:latin typeface="Times New Roman" panose="02020603050405020304" pitchFamily="18" charset="0"/>
                <a:ea typeface="宋体" panose="02010600030101010101" pitchFamily="2" charset="-122"/>
                <a:cs typeface="Times New Roman" panose="02020603050405020304" pitchFamily="18" charset="0"/>
              </a:rPr>
              <a:t>与自然和谐共生</a:t>
            </a:r>
            <a:endParaRPr lang="en-US" sz="2400" b="0" dirty="0">
              <a:latin typeface="Times New Roman" panose="02020603050405020304" pitchFamily="18" charset="0"/>
              <a:cs typeface="Times New Roman" panose="02020603050405020304" pitchFamily="18" charset="0"/>
            </a:endParaRPr>
          </a:p>
          <a:p>
            <a:pPr marL="457200" indent="-457200">
              <a:lnSpc>
                <a:spcPct val="114000"/>
              </a:lnSpc>
              <a:buFont typeface="+mj-lt"/>
              <a:buAutoNum type="arabicPeriod"/>
            </a:pPr>
            <a:r>
              <a:rPr lang="zh-CN" sz="2400" b="0" dirty="0" smtClean="0">
                <a:latin typeface="Times New Roman" panose="02020603050405020304" pitchFamily="18" charset="0"/>
                <a:ea typeface="宋体" panose="02010600030101010101" pitchFamily="2" charset="-122"/>
                <a:cs typeface="Times New Roman" panose="02020603050405020304" pitchFamily="18" charset="0"/>
              </a:rPr>
              <a:t>以</a:t>
            </a:r>
            <a:r>
              <a:rPr lang="zh-CN" sz="2400" b="0" dirty="0">
                <a:latin typeface="Times New Roman" panose="02020603050405020304" pitchFamily="18" charset="0"/>
                <a:ea typeface="宋体" panose="02010600030101010101" pitchFamily="2" charset="-122"/>
                <a:cs typeface="Times New Roman" panose="02020603050405020304" pitchFamily="18" charset="0"/>
              </a:rPr>
              <a:t>人民为中心的发展思想</a:t>
            </a:r>
            <a:endParaRPr lang="zh-CN" altLang="en-US" sz="2400" b="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灯片编号占位符 10"/>
          <p:cNvSpPr>
            <a:spLocks noGrp="1"/>
          </p:cNvSpPr>
          <p:nvPr>
            <p:ph type="sldNum" sz="quarter" idx="12"/>
          </p:nvPr>
        </p:nvSpPr>
        <p:spPr/>
        <p:txBody>
          <a:bodyPr/>
          <a:lstStyle/>
          <a:p>
            <a:fld id="{80E295EE-109B-1448-BA56-B7F987B5EA65}" type="slidenum">
              <a:rPr kumimoji="1" lang="zh-CN" altLang="en-US" smtClean="0"/>
              <a:t>42</a:t>
            </a:fld>
            <a:endParaRPr kumimoji="1" lang="zh-CN"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Traduction</a:t>
            </a:r>
            <a:endParaRPr kumimoji="1" lang="fr-FR" altLang="zh-CN" sz="36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4" name="图片 3"/>
          <p:cNvPicPr>
            <a:picLocks noChangeAspect="1"/>
          </p:cNvPicPr>
          <p:nvPr>
            <p:custDataLst>
              <p:tags r:id="rId1"/>
            </p:custDataLst>
          </p:nvPr>
        </p:nvPicPr>
        <p:blipFill>
          <a:blip r:embed="rId4"/>
          <a:stretch>
            <a:fillRect/>
          </a:stretch>
        </p:blipFill>
        <p:spPr>
          <a:xfrm>
            <a:off x="462915" y="1172845"/>
            <a:ext cx="6969760" cy="5363845"/>
          </a:xfrm>
          <a:prstGeom prst="rect">
            <a:avLst/>
          </a:prstGeom>
        </p:spPr>
      </p:pic>
      <p:sp>
        <p:nvSpPr>
          <p:cNvPr id="100" name="文本框 99"/>
          <p:cNvSpPr txBox="1"/>
          <p:nvPr/>
        </p:nvSpPr>
        <p:spPr>
          <a:xfrm>
            <a:off x="7865745" y="1652270"/>
            <a:ext cx="4178300" cy="4884420"/>
          </a:xfrm>
          <a:prstGeom prst="rect">
            <a:avLst/>
          </a:prstGeom>
          <a:noFill/>
          <a:ln w="9525">
            <a:noFill/>
          </a:ln>
        </p:spPr>
        <p:txBody>
          <a:bodyPr wrap="square">
            <a:noAutofit/>
          </a:bodyPr>
          <a:lstStyle/>
          <a:p>
            <a:pPr indent="0"/>
            <a:r>
              <a:rPr lang="fr-FR"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Corrigé</a:t>
            </a:r>
          </a:p>
          <a:p>
            <a:pPr indent="0"/>
            <a:endParaRPr lang="zh-CN" sz="2400" b="1" dirty="0">
              <a:gradFill>
                <a:gsLst>
                  <a:gs pos="0">
                    <a:srgbClr val="E30000"/>
                  </a:gs>
                  <a:gs pos="100000">
                    <a:srgbClr val="760303"/>
                  </a:gs>
                </a:gsLst>
                <a:lin scaled="0"/>
              </a:gradFill>
              <a:ea typeface="宋体" panose="02010600030101010101" pitchFamily="2" charset="-122"/>
            </a:endParaRPr>
          </a:p>
          <a:p>
            <a:pPr indent="0"/>
            <a:r>
              <a:rPr lang="zh-CN" sz="2000" b="0" dirty="0">
                <a:ea typeface="宋体" panose="02010600030101010101" pitchFamily="2" charset="-122"/>
              </a:rPr>
              <a:t>创新发展</a:t>
            </a:r>
            <a:r>
              <a:rPr lang="en-US" sz="2000" b="0" dirty="0">
                <a:latin typeface="宋体" panose="02010600030101010101" pitchFamily="2" charset="-122"/>
              </a:rPr>
              <a:t> </a:t>
            </a:r>
            <a:r>
              <a:rPr lang="en-US" sz="2000" b="0" dirty="0">
                <a:latin typeface="Times New Roman" panose="02020603050405020304" pitchFamily="18" charset="0"/>
              </a:rPr>
              <a:t>→ le </a:t>
            </a:r>
            <a:r>
              <a:rPr lang="en-US" sz="2000" b="0" dirty="0" err="1">
                <a:latin typeface="Times New Roman" panose="02020603050405020304" pitchFamily="18" charset="0"/>
              </a:rPr>
              <a:t>développement</a:t>
            </a:r>
            <a:r>
              <a:rPr lang="en-US" sz="2000" b="0" dirty="0">
                <a:latin typeface="Times New Roman" panose="02020603050405020304" pitchFamily="18" charset="0"/>
              </a:rPr>
              <a:t> </a:t>
            </a:r>
            <a:r>
              <a:rPr lang="en-US" sz="2000" b="0" dirty="0" err="1">
                <a:latin typeface="Times New Roman" panose="02020603050405020304" pitchFamily="18" charset="0"/>
              </a:rPr>
              <a:t>innovant</a:t>
            </a:r>
            <a:endParaRPr lang="en-US" sz="2000" b="0" dirty="0">
              <a:latin typeface="Times New Roman" panose="02020603050405020304" pitchFamily="18" charset="0"/>
            </a:endParaRPr>
          </a:p>
          <a:p>
            <a:pPr indent="0"/>
            <a:endParaRPr lang="zh-CN" sz="2000" b="0" dirty="0">
              <a:ea typeface="宋体" panose="02010600030101010101" pitchFamily="2" charset="-122"/>
            </a:endParaRPr>
          </a:p>
          <a:p>
            <a:pPr indent="0"/>
            <a:r>
              <a:rPr lang="zh-CN" sz="2000" b="0" dirty="0">
                <a:ea typeface="宋体" panose="02010600030101010101" pitchFamily="2" charset="-122"/>
              </a:rPr>
              <a:t>协调发展</a:t>
            </a:r>
            <a:r>
              <a:rPr lang="en-US" sz="2000" b="0" dirty="0">
                <a:latin typeface="宋体" panose="02010600030101010101" pitchFamily="2" charset="-122"/>
              </a:rPr>
              <a:t> </a:t>
            </a:r>
            <a:r>
              <a:rPr lang="en-US" sz="2000" b="0" dirty="0">
                <a:latin typeface="Times New Roman" panose="02020603050405020304" pitchFamily="18" charset="0"/>
              </a:rPr>
              <a:t>→ le </a:t>
            </a:r>
            <a:r>
              <a:rPr lang="en-US" sz="2000" b="0" dirty="0" err="1">
                <a:latin typeface="Times New Roman" panose="02020603050405020304" pitchFamily="18" charset="0"/>
              </a:rPr>
              <a:t>développement</a:t>
            </a:r>
            <a:r>
              <a:rPr lang="en-US" sz="2000" b="0" dirty="0">
                <a:latin typeface="Times New Roman" panose="02020603050405020304" pitchFamily="18" charset="0"/>
              </a:rPr>
              <a:t> </a:t>
            </a:r>
            <a:r>
              <a:rPr lang="en-US" sz="2000" b="0" dirty="0" err="1">
                <a:latin typeface="Times New Roman" panose="02020603050405020304" pitchFamily="18" charset="0"/>
              </a:rPr>
              <a:t>coordonné</a:t>
            </a:r>
            <a:endParaRPr lang="zh-CN" sz="2000" b="0" dirty="0">
              <a:latin typeface="Times New Roman" panose="02020603050405020304" pitchFamily="18" charset="0"/>
              <a:ea typeface="宋体" panose="02010600030101010101" pitchFamily="2" charset="-122"/>
            </a:endParaRPr>
          </a:p>
          <a:p>
            <a:pPr indent="0"/>
            <a:endParaRPr lang="zh-CN" sz="2000" b="0" dirty="0">
              <a:latin typeface="Times New Roman" panose="02020603050405020304" pitchFamily="18" charset="0"/>
              <a:ea typeface="宋体" panose="02010600030101010101" pitchFamily="2" charset="-122"/>
            </a:endParaRPr>
          </a:p>
          <a:p>
            <a:pPr indent="0"/>
            <a:r>
              <a:rPr lang="zh-CN" sz="2000" b="0" dirty="0">
                <a:ea typeface="宋体" panose="02010600030101010101" pitchFamily="2" charset="-122"/>
              </a:rPr>
              <a:t>绿色发展</a:t>
            </a:r>
            <a:r>
              <a:rPr lang="en-US" sz="2000" b="0" dirty="0">
                <a:latin typeface="宋体" panose="02010600030101010101" pitchFamily="2" charset="-122"/>
              </a:rPr>
              <a:t> </a:t>
            </a:r>
            <a:r>
              <a:rPr lang="en-US" sz="2000" b="0" dirty="0">
                <a:latin typeface="Times New Roman" panose="02020603050405020304" pitchFamily="18" charset="0"/>
              </a:rPr>
              <a:t>→ le </a:t>
            </a:r>
            <a:r>
              <a:rPr lang="en-US" sz="2000" b="0" dirty="0" err="1">
                <a:latin typeface="Times New Roman" panose="02020603050405020304" pitchFamily="18" charset="0"/>
              </a:rPr>
              <a:t>développement</a:t>
            </a:r>
            <a:r>
              <a:rPr lang="en-US" sz="2000" b="0" dirty="0">
                <a:latin typeface="Times New Roman" panose="02020603050405020304" pitchFamily="18" charset="0"/>
              </a:rPr>
              <a:t> </a:t>
            </a:r>
            <a:r>
              <a:rPr lang="en-US" sz="2000" b="0" dirty="0" err="1">
                <a:latin typeface="Times New Roman" panose="02020603050405020304" pitchFamily="18" charset="0"/>
              </a:rPr>
              <a:t>écologique</a:t>
            </a:r>
            <a:endParaRPr lang="en-US" sz="2000" b="0" dirty="0">
              <a:latin typeface="Times New Roman" panose="02020603050405020304" pitchFamily="18" charset="0"/>
            </a:endParaRPr>
          </a:p>
          <a:p>
            <a:pPr indent="0"/>
            <a:endParaRPr lang="zh-CN" sz="2000" b="0" dirty="0">
              <a:ea typeface="宋体" panose="02010600030101010101" pitchFamily="2" charset="-122"/>
            </a:endParaRPr>
          </a:p>
          <a:p>
            <a:pPr indent="0"/>
            <a:r>
              <a:rPr lang="zh-CN" sz="2000" b="0" dirty="0">
                <a:ea typeface="宋体" panose="02010600030101010101" pitchFamily="2" charset="-122"/>
              </a:rPr>
              <a:t>开放发展</a:t>
            </a:r>
            <a:r>
              <a:rPr lang="en-US" sz="2000" b="0" dirty="0">
                <a:latin typeface="宋体" panose="02010600030101010101" pitchFamily="2" charset="-122"/>
              </a:rPr>
              <a:t> </a:t>
            </a:r>
            <a:r>
              <a:rPr lang="en-US" sz="2000" b="0" dirty="0">
                <a:latin typeface="Times New Roman" panose="02020603050405020304" pitchFamily="18" charset="0"/>
              </a:rPr>
              <a:t>→ le </a:t>
            </a:r>
            <a:r>
              <a:rPr lang="en-US" sz="2000" b="0" dirty="0" err="1">
                <a:latin typeface="Times New Roman" panose="02020603050405020304" pitchFamily="18" charset="0"/>
              </a:rPr>
              <a:t>développement</a:t>
            </a:r>
            <a:r>
              <a:rPr lang="en-US" sz="2000" b="0" dirty="0">
                <a:latin typeface="Times New Roman" panose="02020603050405020304" pitchFamily="18" charset="0"/>
              </a:rPr>
              <a:t> </a:t>
            </a:r>
            <a:r>
              <a:rPr lang="en-US" sz="2000" b="0" dirty="0" err="1">
                <a:latin typeface="Times New Roman" panose="02020603050405020304" pitchFamily="18" charset="0"/>
              </a:rPr>
              <a:t>ouvert</a:t>
            </a:r>
            <a:endParaRPr lang="en-US" sz="2000" b="0" dirty="0">
              <a:latin typeface="Times New Roman" panose="02020603050405020304" pitchFamily="18" charset="0"/>
            </a:endParaRPr>
          </a:p>
          <a:p>
            <a:pPr indent="0"/>
            <a:endParaRPr lang="zh-CN" sz="2000" b="0" dirty="0">
              <a:ea typeface="宋体" panose="02010600030101010101" pitchFamily="2" charset="-122"/>
            </a:endParaRPr>
          </a:p>
          <a:p>
            <a:pPr indent="0"/>
            <a:r>
              <a:rPr lang="zh-CN" sz="2000" b="0" dirty="0">
                <a:ea typeface="宋体" panose="02010600030101010101" pitchFamily="2" charset="-122"/>
              </a:rPr>
              <a:t>共享发展</a:t>
            </a:r>
            <a:r>
              <a:rPr lang="en-US" sz="2000" b="0" dirty="0">
                <a:latin typeface="宋体" panose="02010600030101010101" pitchFamily="2" charset="-122"/>
              </a:rPr>
              <a:t> </a:t>
            </a:r>
            <a:r>
              <a:rPr lang="en-US" sz="2000" b="0" dirty="0">
                <a:latin typeface="Times New Roman" panose="02020603050405020304" pitchFamily="18" charset="0"/>
              </a:rPr>
              <a:t>→ le </a:t>
            </a:r>
            <a:r>
              <a:rPr lang="en-US" sz="2000" b="0" dirty="0" err="1">
                <a:latin typeface="Times New Roman" panose="02020603050405020304" pitchFamily="18" charset="0"/>
              </a:rPr>
              <a:t>développement</a:t>
            </a:r>
            <a:r>
              <a:rPr lang="en-US" sz="2000" b="0" dirty="0">
                <a:latin typeface="Times New Roman" panose="02020603050405020304" pitchFamily="18" charset="0"/>
              </a:rPr>
              <a:t> </a:t>
            </a:r>
            <a:r>
              <a:rPr lang="en-US" sz="2000" b="0" dirty="0" err="1">
                <a:latin typeface="Times New Roman" panose="02020603050405020304" pitchFamily="18" charset="0"/>
              </a:rPr>
              <a:t>partagé</a:t>
            </a:r>
            <a:endParaRPr lang="en-US" altLang="en-US" sz="2000" b="0" dirty="0">
              <a:latin typeface="Times New Roman" panose="02020603050405020304" pitchFamily="18" charset="0"/>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43</a:t>
            </a:fld>
            <a:endParaRPr kumimoji="1" lang="zh-CN"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142365"/>
            <a:ext cx="6229350" cy="539115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Version</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marL="457200" indent="-457200" algn="just" fontAlgn="auto">
              <a:lnSpc>
                <a:spcPct val="100000"/>
              </a:lnSpc>
              <a:buAutoNum type="arabicPeriod"/>
            </a:pPr>
            <a:r>
              <a:rPr sz="2000" dirty="0" err="1">
                <a:latin typeface="Times New Roman" panose="02020603050405020304" pitchFamily="18" charset="0"/>
                <a:ea typeface="微软雅黑" panose="020B0503020204020204" charset="-122"/>
                <a:cs typeface="Times New Roman" panose="02020603050405020304" pitchFamily="18" charset="0"/>
              </a:rPr>
              <a:t>Mettre</a:t>
            </a:r>
            <a:r>
              <a:rPr sz="2000" dirty="0">
                <a:latin typeface="Times New Roman" panose="02020603050405020304" pitchFamily="18" charset="0"/>
                <a:ea typeface="微软雅黑" panose="020B0503020204020204" charset="-122"/>
                <a:cs typeface="Times New Roman" panose="02020603050405020304" pitchFamily="18" charset="0"/>
              </a:rPr>
              <a:t> en valeur le rôle décisif du marché dans la </a:t>
            </a:r>
            <a:r>
              <a:rPr sz="20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distribution des ressources</a:t>
            </a:r>
            <a:r>
              <a:rPr sz="2000" dirty="0">
                <a:latin typeface="Times New Roman" panose="02020603050405020304" pitchFamily="18" charset="0"/>
                <a:ea typeface="微软雅黑" panose="020B0503020204020204" charset="-122"/>
                <a:cs typeface="Times New Roman" panose="02020603050405020304" pitchFamily="18" charset="0"/>
              </a:rPr>
              <a:t> et mieux faire jouer le rôle du gouvernement, voilà un sujet dont l’importance n’est pas seulement théorique, mais aussi pratique.</a:t>
            </a:r>
          </a:p>
          <a:p>
            <a:pPr marL="457200" indent="-457200" algn="just" fontAlgn="auto">
              <a:lnSpc>
                <a:spcPct val="100000"/>
              </a:lnSpc>
              <a:buAutoNum type="arabicPeriod"/>
            </a:pPr>
            <a:endParaRPr sz="2000" dirty="0">
              <a:latin typeface="Times New Roman" panose="02020603050405020304" pitchFamily="18" charset="0"/>
              <a:ea typeface="微软雅黑" panose="020B0503020204020204" charset="-122"/>
              <a:cs typeface="Times New Roman" panose="02020603050405020304" pitchFamily="18" charset="0"/>
            </a:endParaRPr>
          </a:p>
          <a:p>
            <a:pPr marL="457200" indent="-457200" algn="just" fontAlgn="auto">
              <a:lnSpc>
                <a:spcPct val="100000"/>
              </a:lnSpc>
              <a:buAutoNum type="arabicPeriod"/>
            </a:pPr>
            <a:r>
              <a:rPr sz="2000" dirty="0">
                <a:latin typeface="Times New Roman" panose="02020603050405020304" pitchFamily="18" charset="0"/>
                <a:ea typeface="微软雅黑" panose="020B0503020204020204" charset="-122"/>
                <a:cs typeface="Times New Roman" panose="02020603050405020304" pitchFamily="18" charset="0"/>
              </a:rPr>
              <a:t>Les Propositions (《建议》) ont formulé un concept de développement innovant, coordonné, écologique, ouvert et partagé. Ce concept n’a pas été </a:t>
            </a:r>
            <a:r>
              <a:rPr sz="20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forgé sans fondement</a:t>
            </a:r>
            <a:r>
              <a:rPr sz="2000" dirty="0">
                <a:latin typeface="Times New Roman" panose="02020603050405020304" pitchFamily="18" charset="0"/>
                <a:ea typeface="微软雅黑" panose="020B0503020204020204" charset="-122"/>
                <a:cs typeface="Times New Roman" panose="02020603050405020304" pitchFamily="18" charset="0"/>
              </a:rPr>
              <a:t>. Il l’a été grâce à un </a:t>
            </a:r>
            <a:r>
              <a:rPr sz="20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bilan des expériences</a:t>
            </a:r>
            <a:r>
              <a:rPr sz="2000" dirty="0">
                <a:latin typeface="Times New Roman" panose="02020603050405020304" pitchFamily="18" charset="0"/>
                <a:ea typeface="微软雅黑" panose="020B0503020204020204" charset="-122"/>
                <a:cs typeface="Times New Roman" panose="02020603050405020304" pitchFamily="18" charset="0"/>
              </a:rPr>
              <a:t> et des </a:t>
            </a:r>
            <a:r>
              <a:rPr sz="20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leçons du développement chinois et étranger</a:t>
            </a:r>
            <a:r>
              <a:rPr sz="2000" dirty="0">
                <a:latin typeface="Times New Roman" panose="02020603050405020304" pitchFamily="18" charset="0"/>
                <a:ea typeface="微软雅黑" panose="020B0503020204020204" charset="-122"/>
                <a:cs typeface="Times New Roman" panose="02020603050405020304" pitchFamily="18" charset="0"/>
              </a:rPr>
              <a:t>, mais aussi à une analyse approfondie des circonstances nationales et internationales. Ce concept marquant l’</a:t>
            </a:r>
            <a:r>
              <a:rPr sz="20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approfondissement de la connaissance</a:t>
            </a:r>
            <a:r>
              <a:rPr sz="2000" dirty="0">
                <a:latin typeface="Times New Roman" panose="02020603050405020304" pitchFamily="18" charset="0"/>
                <a:ea typeface="微软雅黑" panose="020B0503020204020204" charset="-122"/>
                <a:cs typeface="Times New Roman" panose="02020603050405020304" pitchFamily="18" charset="0"/>
              </a:rPr>
              <a:t> de notre parti sur les </a:t>
            </a:r>
            <a:r>
              <a:rPr sz="20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lois du développement économique et social</a:t>
            </a:r>
            <a:r>
              <a:rPr sz="2000" dirty="0">
                <a:latin typeface="Times New Roman" panose="02020603050405020304" pitchFamily="18" charset="0"/>
                <a:ea typeface="微软雅黑" panose="020B0503020204020204" charset="-122"/>
                <a:cs typeface="Times New Roman" panose="02020603050405020304" pitchFamily="18" charset="0"/>
              </a:rPr>
              <a:t> a été formulé à l’égard </a:t>
            </a:r>
            <a:r>
              <a:rPr sz="20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des contradictions et des problèmes saillants</a:t>
            </a:r>
            <a:r>
              <a:rPr sz="2000" dirty="0">
                <a:latin typeface="Times New Roman" panose="02020603050405020304" pitchFamily="18" charset="0"/>
                <a:ea typeface="微软雅黑" panose="020B0503020204020204" charset="-122"/>
                <a:cs typeface="Times New Roman" panose="02020603050405020304" pitchFamily="18" charset="0"/>
              </a:rPr>
              <a:t> existant dans le développement de notre pays.</a:t>
            </a:r>
          </a:p>
          <a:p>
            <a:pPr indent="0" algn="just" fontAlgn="auto">
              <a:lnSpc>
                <a:spcPct val="100000"/>
              </a:lnSpc>
            </a:pPr>
            <a:endParaRPr sz="20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048500" y="1100455"/>
            <a:ext cx="4746625" cy="5396865"/>
          </a:xfrm>
          <a:prstGeom prst="rect">
            <a:avLst/>
          </a:prstGeom>
          <a:noFill/>
        </p:spPr>
        <p:txBody>
          <a:bodyPr wrap="square" rtlCol="0">
            <a:noAutofit/>
          </a:bodyPr>
          <a:lstStyle/>
          <a:p>
            <a:pPr algn="just"/>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p>
          <a:p>
            <a:pPr algn="just"/>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AutoNum type="arabicPeriod"/>
            </a:pPr>
            <a:r>
              <a:rPr sz="2000" dirty="0">
                <a:latin typeface="Times New Roman" panose="02020603050405020304" pitchFamily="18" charset="0"/>
                <a:ea typeface="微软雅黑" panose="020B0503020204020204" charset="-122"/>
                <a:cs typeface="Times New Roman" panose="02020603050405020304" pitchFamily="18" charset="0"/>
              </a:rPr>
              <a:t>使市场在资源配置中起决定性作用、更好发挥政府作用，既是一个重大理论命题，又是一个重大实践命题。</a:t>
            </a:r>
          </a:p>
          <a:p>
            <a:pPr marL="457200" indent="-457200" algn="just">
              <a:buAutoNum type="arabicPeriod"/>
            </a:pPr>
            <a:endParaRPr sz="2000" dirty="0">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AutoNum type="arabicPeriod"/>
            </a:pPr>
            <a:r>
              <a:rPr sz="2000" dirty="0">
                <a:latin typeface="Times New Roman" panose="02020603050405020304" pitchFamily="18" charset="0"/>
                <a:ea typeface="微软雅黑" panose="020B0503020204020204" charset="-122"/>
                <a:cs typeface="Times New Roman" panose="02020603050405020304" pitchFamily="18" charset="0"/>
              </a:rPr>
              <a:t>《建议》提出要坚持创新、协调、绿色、开放、共享的发展理念。这五大发展理念不是凭空得来的，是我们在深刻总结国内外发展经验教训的基础上形成的，也是在深刻分析国内外发展大势的基础上形成的，集中反映了我们党对经济社会发展规律认识的深化，也是针对我国发展中的突出矛盾和问题提出来的。</a:t>
            </a:r>
          </a:p>
        </p:txBody>
      </p:sp>
      <p:sp>
        <p:nvSpPr>
          <p:cNvPr id="11" name="灯片编号占位符 10"/>
          <p:cNvSpPr>
            <a:spLocks noGrp="1"/>
          </p:cNvSpPr>
          <p:nvPr>
            <p:ph type="sldNum" sz="quarter" idx="12"/>
          </p:nvPr>
        </p:nvSpPr>
        <p:spPr/>
        <p:txBody>
          <a:bodyPr/>
          <a:lstStyle/>
          <a:p>
            <a:fld id="{80E295EE-109B-1448-BA56-B7F987B5EA65}" type="slidenum">
              <a:rPr kumimoji="1" lang="zh-CN" altLang="en-US" smtClean="0"/>
              <a:t>44</a:t>
            </a:fld>
            <a:endParaRPr kumimoji="1" lang="zh-CN"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394461"/>
            <a:ext cx="11547475" cy="4685706"/>
          </a:xfrm>
          <a:prstGeom prst="rect">
            <a:avLst/>
          </a:prstGeom>
          <a:noFill/>
        </p:spPr>
        <p:txBody>
          <a:bodyPr wrap="square" rtlCol="0">
            <a:noAutofit/>
          </a:bodyPr>
          <a:lstStyle/>
          <a:p>
            <a:pPr indent="0" algn="just">
              <a:buFont typeface="+mj-lt"/>
              <a:buNone/>
            </a:pPr>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Complétez les phrases suivantes avec les locutions proposées et faites des modifications. </a:t>
            </a:r>
          </a:p>
          <a:p>
            <a:pPr indent="0" algn="just">
              <a:buFont typeface="+mj-lt"/>
              <a:buNone/>
            </a:pPr>
            <a:endParaRPr lang="fr-FR" altLang="zh-CN" sz="24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Servir le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people</a:t>
            </a:r>
            <a:r>
              <a:rPr lang="en-US" altLang="fr-FR"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u="sng" dirty="0" err="1"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coprs</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et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âme</a:t>
            </a:r>
            <a:r>
              <a:rPr lang="en-US" altLang="fr-FR" sz="2400"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est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le point de départ et l’objectif final de toutes les actions de notre parti.</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La Commission a l’intention de travailler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en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liaison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avec</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les </a:t>
            </a:r>
            <a:r>
              <a:rPr lang="fr-FR" altLang="zh-CN" sz="2400" dirty="0">
                <a:latin typeface="Times New Roman" panose="02020603050405020304" pitchFamily="18" charset="0"/>
                <a:ea typeface="微软雅黑" panose="020B0503020204020204" charset="-122"/>
                <a:cs typeface="Times New Roman" panose="02020603050405020304" pitchFamily="18" charset="0"/>
              </a:rPr>
              <a:t>autorités compétentes des pays d’Europe.</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La dette pèserait de manière permanente sur la politique budgétaire et sur l’économie </a:t>
            </a:r>
            <a:r>
              <a:rPr lang="fr-FR" altLang="zh-CN" sz="2400" u="sng" dirty="0">
                <a:latin typeface="Times New Roman" panose="02020603050405020304" pitchFamily="18" charset="0"/>
                <a:ea typeface="微软雅黑" panose="020B0503020204020204" charset="-122"/>
                <a:cs typeface="Times New Roman" panose="02020603050405020304" pitchFamily="18" charset="0"/>
              </a:rPr>
              <a:t>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dans son ensemble</a:t>
            </a:r>
            <a:r>
              <a:rPr lang="fr-FR" altLang="zh-CN" sz="2400" u="sng" dirty="0">
                <a:latin typeface="Times New Roman" panose="02020603050405020304" pitchFamily="18" charset="0"/>
                <a:ea typeface="微软雅黑" panose="020B0503020204020204" charset="-122"/>
                <a:cs typeface="Times New Roman" panose="02020603050405020304" pitchFamily="18" charset="0"/>
              </a:rPr>
              <a:t>.</a:t>
            </a:r>
            <a:endParaRPr lang="fr-FR" altLang="zh-CN" sz="2400" dirty="0">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Il se montre intéressé par la randonnée, mais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au fond</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il préfère rester à la maison.</a:t>
            </a:r>
          </a:p>
          <a:p>
            <a:pPr marL="457200" indent="-457200" algn="just">
              <a:buFont typeface="+mj-lt"/>
              <a:buAutoNum type="arabicPeriod"/>
            </a:pP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En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premier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lieu</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le mécanicien va examiner toute la voiture, en second lieu, il va repérer les problèmes et en dernier lieu, il va réparer la voiture.</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S’engager dans l’innovation,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dans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son </a:t>
            </a:r>
            <a:r>
              <a:rPr lang="fr-FR" altLang="zh-CN" sz="2400" u="sng"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essence</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c’est s’engager dans le développement.</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64516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45</a:t>
            </a:fld>
            <a:endParaRPr kumimoji="1" lang="zh-CN"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478655"/>
            <a:ext cx="11547475" cy="4886519"/>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Remplacez le verbe en italique par un autre plus précis donné dans le cadre, et faites des changements nécessaires.</a:t>
            </a:r>
          </a:p>
          <a:p>
            <a:pPr algn="just"/>
            <a:endParaRPr lang="fr-FR" altLang="zh-CN" sz="28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Un nouveau cycle de révolutions technico-scientifiques et de transformations industrielles refait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a:t>
            </a:r>
            <a:r>
              <a:rPr lang="fr-FR" altLang="zh-CN" sz="2400"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restructure</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le paysage de l’innovation et l’économie au niveau mondial.</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Sa mine dit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a:t>
            </a:r>
            <a:r>
              <a:rPr lang="fr-FR" altLang="zh-CN" sz="2400"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révèle</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bien qu’il a quelque chose à cacher.</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Les sciences et technologies ayant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a:t>
            </a:r>
            <a:r>
              <a:rPr lang="fr-FR" altLang="zh-CN" sz="2400"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revêtant</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un caractère mondial et pionnier, il faut avoir une vision mondiale pour les développer.</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La clé de l’innovation se trouve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a:t>
            </a:r>
            <a:r>
              <a:rPr lang="fr-FR" altLang="zh-CN" sz="2400"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réside</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dans la mise en valeur des talents.</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Son comportement est normal, je n’ai rien vu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a:t>
            </a:r>
            <a:r>
              <a:rPr lang="fr-FR" altLang="zh-CN" sz="2400"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remarqué</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de particulier. </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Ce n’est qu’en tenant les technologies clés dans nos mains que nous pourrons avoir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a:t>
            </a:r>
            <a:r>
              <a:rPr lang="fr-FR" altLang="zh-CN" sz="2400" dirty="0" smtClean="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assurer</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notre sécurité économique.</a:t>
            </a: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矩形 2"/>
          <p:cNvSpPr/>
          <p:nvPr>
            <p:custDataLst>
              <p:tags r:id="rId1"/>
            </p:custDataLst>
          </p:nvPr>
        </p:nvSpPr>
        <p:spPr>
          <a:xfrm>
            <a:off x="6964045" y="367665"/>
            <a:ext cx="5376545" cy="358775"/>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r>
              <a:rPr kumimoji="1" lang="fr-FR" altLang="zh-CN" sz="3200" b="1" dirty="0">
                <a:solidFill>
                  <a:schemeClr val="tx1"/>
                </a:solidFill>
                <a:latin typeface="Times New Roman" panose="02020603050405020304" pitchFamily="18" charset="0"/>
                <a:cs typeface="Times New Roman" panose="02020603050405020304" pitchFamily="18" charset="0"/>
                <a:sym typeface="+mn-ea"/>
              </a:rPr>
              <a:t>Substitution verbale</a:t>
            </a:r>
            <a:endParaRPr kumimoji="1" lang="fr-FR" altLang="zh-CN" sz="3200" b="1" dirty="0">
              <a:solidFill>
                <a:schemeClr val="tx1"/>
              </a:solidFill>
              <a:latin typeface="Times New Roman" panose="02020603050405020304" pitchFamily="18" charset="0"/>
              <a:cs typeface="Times New Roman" panose="02020603050405020304" pitchFamily="18" charset="0"/>
            </a:endParaRPr>
          </a:p>
          <a:p>
            <a:pPr algn="ctr"/>
            <a:endParaRPr kumimoji="1" lang="fr-FR" sz="3200" b="1" dirty="0">
              <a:solidFill>
                <a:schemeClr val="tx1"/>
              </a:solidFill>
              <a:latin typeface="Times New Roman" panose="02020603050405020304" pitchFamily="18" charset="0"/>
              <a:cs typeface="Times New Roman" panose="02020603050405020304" pitchFamily="18" charset="0"/>
            </a:endParaRPr>
          </a:p>
        </p:txBody>
      </p:sp>
      <p:sp>
        <p:nvSpPr>
          <p:cNvPr id="11" name="灯片编号占位符 10"/>
          <p:cNvSpPr>
            <a:spLocks noGrp="1"/>
          </p:cNvSpPr>
          <p:nvPr>
            <p:ph type="sldNum" sz="quarter" idx="12"/>
          </p:nvPr>
        </p:nvSpPr>
        <p:spPr/>
        <p:txBody>
          <a:bodyPr/>
          <a:lstStyle/>
          <a:p>
            <a:fld id="{80E295EE-109B-1448-BA56-B7F987B5EA65}" type="slidenum">
              <a:rPr kumimoji="1" lang="zh-CN" altLang="en-US" smtClean="0"/>
              <a:t>46</a:t>
            </a:fld>
            <a:endParaRPr kumimoji="1" lang="zh-CN"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a:t>                                                                           </a:t>
            </a:r>
            <a:r>
              <a:rPr kumimoji="1" lang="fr-FR" altLang="zh-CN" sz="3200" b="1">
                <a:solidFill>
                  <a:schemeClr val="tx1"/>
                </a:solidFill>
                <a:latin typeface="Times New Roman" panose="02020603050405020304" pitchFamily="18" charset="0"/>
                <a:cs typeface="Times New Roman" panose="02020603050405020304" pitchFamily="18" charset="0"/>
              </a:rPr>
              <a:t>             Substitution verbale</a:t>
            </a:r>
          </a:p>
        </p:txBody>
      </p:sp>
      <p:sp>
        <p:nvSpPr>
          <p:cNvPr id="7" name="文本框 6"/>
          <p:cNvSpPr txBox="1"/>
          <p:nvPr/>
        </p:nvSpPr>
        <p:spPr>
          <a:xfrm>
            <a:off x="730885" y="1893570"/>
            <a:ext cx="10634980" cy="3148693"/>
          </a:xfrm>
          <a:prstGeom prst="rect">
            <a:avLst/>
          </a:prstGeom>
          <a:noFill/>
        </p:spPr>
        <p:txBody>
          <a:bodyPr wrap="square" rtlCol="0">
            <a:noAutofit/>
          </a:bodyPr>
          <a:lstStyle/>
          <a:p>
            <a:pPr algn="just"/>
            <a:r>
              <a:rPr lang="fr-FR" sz="3200" b="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lt"/>
              </a:rPr>
              <a:t>Remarque</a:t>
            </a:r>
          </a:p>
          <a:p>
            <a:pPr algn="just"/>
            <a:r>
              <a:rPr lang="fr-FR" sz="2800" dirty="0">
                <a:solidFill>
                  <a:schemeClr val="tx1"/>
                </a:solidFill>
                <a:latin typeface="Times New Roman" panose="02020603050405020304" pitchFamily="18" charset="0"/>
                <a:cs typeface="Times New Roman" panose="02020603050405020304" pitchFamily="18" charset="0"/>
                <a:sym typeface="+mn-lt"/>
              </a:rPr>
              <a:t>Les mots « passe-partout » ne peuvent à tout moment être remplacés, en particulier dans certaines locutions conventionnelles, comme dans « Le bébé fait ses dents »</a:t>
            </a:r>
            <a:r>
              <a:rPr lang="fr-FR" sz="2800" dirty="0">
                <a:latin typeface="Times New Roman" panose="02020603050405020304" pitchFamily="18" charset="0"/>
                <a:cs typeface="Times New Roman" panose="02020603050405020304" pitchFamily="18" charset="0"/>
                <a:sym typeface="+mn-lt"/>
              </a:rPr>
              <a:t>（宝宝长牙）</a:t>
            </a:r>
            <a:r>
              <a:rPr lang="fr-FR" sz="2800" dirty="0">
                <a:solidFill>
                  <a:schemeClr val="tx1"/>
                </a:solidFill>
                <a:latin typeface="Times New Roman" panose="02020603050405020304" pitchFamily="18" charset="0"/>
                <a:cs typeface="Times New Roman" panose="02020603050405020304" pitchFamily="18" charset="0"/>
                <a:sym typeface="+mn-lt"/>
              </a:rPr>
              <a:t>, « faire » signifie « produire », mais il ne peut pas être remplacé par « produire ». Au contraire,  « faire » est le verbe le plus simple, le plus expressif et le plus conforme aux habitudes d'expression françaises.</a:t>
            </a:r>
            <a:endParaRPr lang="fr-FR" sz="2800" b="1" dirty="0">
              <a:solidFill>
                <a:schemeClr val="tx1"/>
              </a:solidFill>
              <a:latin typeface="Times New Roman" panose="02020603050405020304" pitchFamily="18" charset="0"/>
              <a:cs typeface="Times New Roman" panose="02020603050405020304" pitchFamily="18" charset="0"/>
              <a:sym typeface="+mn-lt"/>
            </a:endParaRPr>
          </a:p>
          <a:p>
            <a:pPr algn="just"/>
            <a:endParaRPr lang="fr-FR" altLang="zh-CN" sz="36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47</a:t>
            </a:fld>
            <a:endParaRPr kumimoji="1" lang="zh-CN"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Rhétorique : la métaphore</a:t>
            </a:r>
          </a:p>
        </p:txBody>
      </p:sp>
      <p:pic>
        <p:nvPicPr>
          <p:cNvPr id="2" name="图片 1"/>
          <p:cNvPicPr>
            <a:picLocks noChangeAspect="1"/>
          </p:cNvPicPr>
          <p:nvPr/>
        </p:nvPicPr>
        <p:blipFill>
          <a:blip r:embed="rId4"/>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528955" y="1238250"/>
            <a:ext cx="10858500" cy="5349240"/>
          </a:xfrm>
          <a:prstGeom prst="rect">
            <a:avLst/>
          </a:prstGeom>
          <a:noFill/>
        </p:spPr>
        <p:txBody>
          <a:bodyPr wrap="square" rtlCol="0">
            <a:noAutofit/>
          </a:bodyPr>
          <a:lstStyle/>
          <a:p>
            <a:pPr algn="just">
              <a:buClrTx/>
              <a:buSzTx/>
              <a:buFontTx/>
            </a:pP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La plus grande différence entre une </a:t>
            </a:r>
            <a:r>
              <a:rPr lang="fr-FR" altLang="zh-CN" sz="2400" u="sng"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métaphore</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et une </a:t>
            </a:r>
            <a:r>
              <a:rPr lang="fr-FR" altLang="zh-CN" sz="2400" u="sng"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comparaison</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est que la première n'a pas de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mots de comparaison</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alors que la seconde en a. Le manque de mots de comparaison peut entraîner certains obstacles pour trouver rapidement le </a:t>
            </a:r>
            <a:r>
              <a:rPr lang="fr-FR" altLang="zh-CN" sz="2400" u="sng" dirty="0">
                <a:gradFill>
                  <a:gsLst>
                    <a:gs pos="0">
                      <a:srgbClr val="7B32B2"/>
                    </a:gs>
                    <a:gs pos="100000">
                      <a:srgbClr val="401A5D"/>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comparé</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et le </a:t>
            </a:r>
            <a:r>
              <a:rPr lang="fr-FR" altLang="zh-CN" sz="2400" u="sng" dirty="0">
                <a:gradFill>
                  <a:gsLst>
                    <a:gs pos="0">
                      <a:srgbClr val="7B32B2"/>
                    </a:gs>
                    <a:gs pos="100000">
                      <a:srgbClr val="401A5D"/>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comparant</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mais cela peut aussi les rendre plus naturels, et il est facile de produire des « métaphores filée ».</a:t>
            </a:r>
          </a:p>
          <a:p>
            <a:pPr algn="just">
              <a:buClrTx/>
              <a:buSzTx/>
              <a:buFontTx/>
            </a:pPr>
            <a:endPar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2400" b="1" dirty="0">
                <a:solidFill>
                  <a:schemeClr val="tx1"/>
                </a:solidFill>
                <a:effectLst/>
                <a:latin typeface="Times New Roman" panose="02020603050405020304" pitchFamily="18" charset="0"/>
                <a:cs typeface="Times New Roman" panose="02020603050405020304" pitchFamily="18" charset="0"/>
                <a:sym typeface="+mn-lt"/>
              </a:rPr>
              <a:t>Ex. “我们都在同一艘船上。风高浪急之时，我们更要把准方向，掌握好节奏，团结合作，乘风破浪，行稳致远，驶向更加美好的明天。”</a:t>
            </a:r>
          </a:p>
          <a:p>
            <a:pPr algn="just">
              <a:buClrTx/>
              <a:buSzTx/>
              <a:buFontTx/>
            </a:pPr>
            <a:endParaRPr lang="fr-FR" altLang="zh-CN" sz="24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sp>
        <p:nvSpPr>
          <p:cNvPr id="23" name="OfficePLUS-4"/>
          <p:cNvSpPr txBox="1"/>
          <p:nvPr>
            <p:custDataLst>
              <p:tags r:id="rId2"/>
            </p:custDataLst>
          </p:nvPr>
        </p:nvSpPr>
        <p:spPr>
          <a:xfrm>
            <a:off x="514350" y="4351020"/>
            <a:ext cx="10873105" cy="1534795"/>
          </a:xfrm>
          <a:prstGeom prst="rect">
            <a:avLst/>
          </a:prstGeom>
          <a:noFill/>
          <a:effectLst/>
        </p:spPr>
        <p:txBody>
          <a:bodyPr wrap="square" rtlCol="0">
            <a:noAutofit/>
          </a:bodyPr>
          <a:lstStyle/>
          <a:p>
            <a:pPr algn="just"/>
            <a:r>
              <a:rPr lang="fr-FR" altLang="zh-CN" sz="2400" dirty="0">
                <a:solidFill>
                  <a:schemeClr val="tx1"/>
                </a:solidFill>
                <a:effectLst/>
                <a:latin typeface="Times New Roman" panose="02020603050405020304" pitchFamily="18" charset="0"/>
                <a:cs typeface="Times New Roman" panose="02020603050405020304" pitchFamily="18" charset="0"/>
                <a:sym typeface="+mn-lt"/>
              </a:rPr>
              <a:t>« Nous sommes tous sur le même </a:t>
            </a:r>
            <a:r>
              <a:rPr lang="fr-FR" altLang="zh-CN" sz="2400" u="sng" dirty="0">
                <a:solidFill>
                  <a:schemeClr val="tx1"/>
                </a:solidFill>
                <a:effectLst/>
                <a:latin typeface="Times New Roman" panose="02020603050405020304" pitchFamily="18" charset="0"/>
                <a:cs typeface="Times New Roman" panose="02020603050405020304" pitchFamily="18" charset="0"/>
                <a:sym typeface="+mn-lt"/>
              </a:rPr>
              <a:t>bateau</a:t>
            </a:r>
            <a:r>
              <a:rPr lang="fr-FR" altLang="zh-CN" sz="2400" dirty="0">
                <a:solidFill>
                  <a:schemeClr val="tx1"/>
                </a:solidFill>
                <a:effectLst/>
                <a:latin typeface="Times New Roman" panose="02020603050405020304" pitchFamily="18" charset="0"/>
                <a:cs typeface="Times New Roman" panose="02020603050405020304" pitchFamily="18" charset="0"/>
                <a:sym typeface="+mn-lt"/>
              </a:rPr>
              <a:t>. A l’heure des </a:t>
            </a:r>
            <a:r>
              <a:rPr lang="fr-FR" altLang="zh-CN" sz="2400" u="sng" dirty="0">
                <a:solidFill>
                  <a:schemeClr val="tx1"/>
                </a:solidFill>
                <a:effectLst/>
                <a:latin typeface="Times New Roman" panose="02020603050405020304" pitchFamily="18" charset="0"/>
                <a:cs typeface="Times New Roman" panose="02020603050405020304" pitchFamily="18" charset="0"/>
                <a:sym typeface="+mn-lt"/>
              </a:rPr>
              <a:t>grands vents</a:t>
            </a:r>
            <a:r>
              <a:rPr lang="fr-FR" altLang="zh-CN" sz="2400" dirty="0">
                <a:solidFill>
                  <a:schemeClr val="tx1"/>
                </a:solidFill>
                <a:effectLst/>
                <a:latin typeface="Times New Roman" panose="02020603050405020304" pitchFamily="18" charset="0"/>
                <a:cs typeface="Times New Roman" panose="02020603050405020304" pitchFamily="18" charset="0"/>
                <a:sym typeface="+mn-lt"/>
              </a:rPr>
              <a:t> et des </a:t>
            </a:r>
            <a:r>
              <a:rPr lang="fr-FR" altLang="zh-CN" sz="2400" u="sng" dirty="0">
                <a:solidFill>
                  <a:schemeClr val="tx1"/>
                </a:solidFill>
                <a:effectLst/>
                <a:latin typeface="Times New Roman" panose="02020603050405020304" pitchFamily="18" charset="0"/>
                <a:cs typeface="Times New Roman" panose="02020603050405020304" pitchFamily="18" charset="0"/>
                <a:sym typeface="+mn-lt"/>
              </a:rPr>
              <a:t>vagues</a:t>
            </a:r>
            <a:r>
              <a:rPr lang="fr-FR" altLang="zh-CN" sz="2400" dirty="0">
                <a:solidFill>
                  <a:schemeClr val="tx1"/>
                </a:solidFill>
                <a:effectLst/>
                <a:latin typeface="Times New Roman" panose="02020603050405020304" pitchFamily="18" charset="0"/>
                <a:cs typeface="Times New Roman" panose="02020603050405020304" pitchFamily="18" charset="0"/>
                <a:sym typeface="+mn-lt"/>
              </a:rPr>
              <a:t>, nous devons </a:t>
            </a:r>
            <a:r>
              <a:rPr lang="fr-FR" altLang="zh-CN" sz="2400" u="sng" dirty="0">
                <a:solidFill>
                  <a:schemeClr val="tx1"/>
                </a:solidFill>
                <a:effectLst/>
                <a:latin typeface="Times New Roman" panose="02020603050405020304" pitchFamily="18" charset="0"/>
                <a:cs typeface="Times New Roman" panose="02020603050405020304" pitchFamily="18" charset="0"/>
                <a:sym typeface="+mn-lt"/>
              </a:rPr>
              <a:t>tenir le bon cap</a:t>
            </a:r>
            <a:r>
              <a:rPr lang="fr-FR" altLang="zh-CN" sz="2400" dirty="0">
                <a:solidFill>
                  <a:schemeClr val="tx1"/>
                </a:solidFill>
                <a:effectLst/>
                <a:latin typeface="Times New Roman" panose="02020603050405020304" pitchFamily="18" charset="0"/>
                <a:cs typeface="Times New Roman" panose="02020603050405020304" pitchFamily="18" charset="0"/>
                <a:sym typeface="+mn-lt"/>
              </a:rPr>
              <a:t>, maîtriser le bon rythme, nous unir et coopérer, </a:t>
            </a:r>
            <a:r>
              <a:rPr lang="fr-FR" altLang="zh-CN" sz="2400" u="sng" dirty="0">
                <a:solidFill>
                  <a:schemeClr val="tx1"/>
                </a:solidFill>
                <a:effectLst/>
                <a:latin typeface="Times New Roman" panose="02020603050405020304" pitchFamily="18" charset="0"/>
                <a:cs typeface="Times New Roman" panose="02020603050405020304" pitchFamily="18" charset="0"/>
                <a:sym typeface="+mn-lt"/>
              </a:rPr>
              <a:t>surfer sur le vent</a:t>
            </a:r>
            <a:r>
              <a:rPr lang="fr-FR" altLang="zh-CN" sz="2400" dirty="0">
                <a:solidFill>
                  <a:schemeClr val="tx1"/>
                </a:solidFill>
                <a:effectLst/>
                <a:latin typeface="Times New Roman" panose="02020603050405020304" pitchFamily="18" charset="0"/>
                <a:cs typeface="Times New Roman" panose="02020603050405020304" pitchFamily="18" charset="0"/>
                <a:sym typeface="+mn-lt"/>
              </a:rPr>
              <a:t> et </a:t>
            </a:r>
            <a:r>
              <a:rPr lang="fr-FR" altLang="zh-CN" sz="2400" u="sng" dirty="0">
                <a:solidFill>
                  <a:schemeClr val="tx1"/>
                </a:solidFill>
                <a:effectLst/>
                <a:latin typeface="Times New Roman" panose="02020603050405020304" pitchFamily="18" charset="0"/>
                <a:cs typeface="Times New Roman" panose="02020603050405020304" pitchFamily="18" charset="0"/>
                <a:sym typeface="+mn-lt"/>
              </a:rPr>
              <a:t>briser les vagues</a:t>
            </a:r>
            <a:r>
              <a:rPr lang="fr-FR" altLang="zh-CN" sz="2400" dirty="0">
                <a:solidFill>
                  <a:schemeClr val="tx1"/>
                </a:solidFill>
                <a:effectLst/>
                <a:latin typeface="Times New Roman" panose="02020603050405020304" pitchFamily="18" charset="0"/>
                <a:cs typeface="Times New Roman" panose="02020603050405020304" pitchFamily="18" charset="0"/>
                <a:sym typeface="+mn-lt"/>
              </a:rPr>
              <a:t>, et </a:t>
            </a:r>
            <a:r>
              <a:rPr lang="fr-FR" altLang="zh-CN" sz="2400" u="sng" dirty="0">
                <a:solidFill>
                  <a:schemeClr val="tx1"/>
                </a:solidFill>
                <a:effectLst/>
                <a:latin typeface="Times New Roman" panose="02020603050405020304" pitchFamily="18" charset="0"/>
                <a:cs typeface="Times New Roman" panose="02020603050405020304" pitchFamily="18" charset="0"/>
                <a:sym typeface="+mn-lt"/>
              </a:rPr>
              <a:t>naviguer</a:t>
            </a:r>
            <a:r>
              <a:rPr lang="fr-FR" altLang="zh-CN" sz="2400" dirty="0">
                <a:solidFill>
                  <a:schemeClr val="tx1"/>
                </a:solidFill>
                <a:effectLst/>
                <a:latin typeface="Times New Roman" panose="02020603050405020304" pitchFamily="18" charset="0"/>
                <a:cs typeface="Times New Roman" panose="02020603050405020304" pitchFamily="18" charset="0"/>
                <a:sym typeface="+mn-lt"/>
              </a:rPr>
              <a:t> sans relâche vers un </a:t>
            </a:r>
            <a:r>
              <a:rPr lang="fr-FR" altLang="zh-CN" sz="2400" u="sng" dirty="0">
                <a:solidFill>
                  <a:schemeClr val="tx1"/>
                </a:solidFill>
                <a:effectLst/>
                <a:latin typeface="Times New Roman" panose="02020603050405020304" pitchFamily="18" charset="0"/>
                <a:cs typeface="Times New Roman" panose="02020603050405020304" pitchFamily="18" charset="0"/>
                <a:sym typeface="+mn-lt"/>
              </a:rPr>
              <a:t>lendemain</a:t>
            </a:r>
            <a:r>
              <a:rPr lang="fr-FR" altLang="zh-CN" sz="2400" dirty="0">
                <a:solidFill>
                  <a:schemeClr val="tx1"/>
                </a:solidFill>
                <a:effectLst/>
                <a:latin typeface="Times New Roman" panose="02020603050405020304" pitchFamily="18" charset="0"/>
                <a:cs typeface="Times New Roman" panose="02020603050405020304" pitchFamily="18" charset="0"/>
                <a:sym typeface="+mn-lt"/>
              </a:rPr>
              <a:t> meilleur. »（François Bougon, « J’ai passé une semaine avec Xi Jinping (à la télé) », 29-11-2020）</a:t>
            </a: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48</a:t>
            </a:fld>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Rhétorique : la métaphore</a:t>
            </a:r>
          </a:p>
        </p:txBody>
      </p:sp>
      <p:sp>
        <p:nvSpPr>
          <p:cNvPr id="7" name="文本框 6"/>
          <p:cNvSpPr txBox="1"/>
          <p:nvPr/>
        </p:nvSpPr>
        <p:spPr>
          <a:xfrm>
            <a:off x="6985000" y="909955"/>
            <a:ext cx="4906010" cy="5449570"/>
          </a:xfrm>
          <a:prstGeom prst="rect">
            <a:avLst/>
          </a:prstGeom>
          <a:noFill/>
        </p:spPr>
        <p:txBody>
          <a:bodyPr wrap="square" rtlCol="0">
            <a:noAutofit/>
          </a:bodyPr>
          <a:lstStyle/>
          <a:p>
            <a:pPr algn="just">
              <a:buClrTx/>
              <a:buSzTx/>
              <a:buFontTx/>
            </a:pPr>
            <a:r>
              <a:rPr lang="fr-FR" altLang="zh-CN" sz="20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Corrigé</a:t>
            </a:r>
          </a:p>
          <a:p>
            <a:pPr marL="457200" indent="-457200" algn="just">
              <a:buClrTx/>
              <a:buSzTx/>
              <a:buFont typeface="+mj-lt"/>
              <a:buAutoNum type="arabicPeriod"/>
            </a:pP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Dans la réforme du système scientifique et technologique, nous devons oser nous attaquer aux </a:t>
            </a:r>
            <a:r>
              <a:rPr lang="fr-FR" altLang="zh-CN" sz="2000"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problèmes épineux</a:t>
            </a: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et traverser des </a:t>
            </a:r>
            <a:r>
              <a:rPr lang="fr-FR" altLang="zh-CN" sz="2000"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zones dangereuses</a:t>
            </a: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et surmonter tous les </a:t>
            </a:r>
            <a:r>
              <a:rPr lang="fr-FR" altLang="zh-CN" sz="2000"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obstacles</a:t>
            </a: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idéologiques et institutionnels qui restreignent l’innovation technico-scientifique. </a:t>
            </a:r>
          </a:p>
          <a:p>
            <a:pPr marL="457200" indent="-457200" algn="just">
              <a:buClrTx/>
              <a:buSzTx/>
              <a:buFont typeface="+mj-lt"/>
              <a:buAutoNum type="arabicPeriod"/>
            </a:pPr>
            <a:endPar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marL="457200" indent="-457200" algn="just">
              <a:buClrTx/>
              <a:buSzTx/>
              <a:buFont typeface="+mj-lt"/>
              <a:buAutoNum type="arabicPeriod"/>
            </a:pP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Au cours de ces dernières années, nous avons pris les dispositions globales de la construction conjointe de « la Ceinture et la Route », en en faisant une </a:t>
            </a:r>
            <a:r>
              <a:rPr lang="fr-FR" altLang="zh-CN" sz="2000"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esquisse globale</a:t>
            </a: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A l’avenir, nous devrions nous focaliser sur les points clés et travailler sur eux avec une grande attention, afin de dessiner ensemble une «</a:t>
            </a:r>
            <a:r>
              <a:rPr lang="fr-FR" altLang="zh-CN" sz="2000"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 peinture aux traits fins et aux couleurs vives</a:t>
            </a: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a:t>
            </a: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626110" y="1183005"/>
            <a:ext cx="5267325" cy="5542915"/>
          </a:xfrm>
          <a:prstGeom prst="rect">
            <a:avLst/>
          </a:prstGeom>
          <a:noFill/>
        </p:spPr>
        <p:txBody>
          <a:bodyPr wrap="square" rtlCol="0">
            <a:noAutofit/>
          </a:bodyPr>
          <a:lstStyle/>
          <a:p>
            <a:pPr algn="just">
              <a:buClrTx/>
              <a:buSzTx/>
              <a:buFontTx/>
            </a:pPr>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Soulignez la métaphore dans les énoncés chinois en indiquant le comparé et le comparant, puis traduisez-les en essayant d’employer la métaphore française.</a:t>
            </a:r>
          </a:p>
          <a:p>
            <a:pPr algn="just">
              <a:buClrTx/>
              <a:buSzTx/>
              <a:buFontTx/>
            </a:pPr>
            <a:endPar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457200" indent="-457200" algn="just">
              <a:buClrTx/>
              <a:buSzTx/>
              <a:buFontTx/>
              <a:buAutoNum type="arabicPeriod"/>
            </a:pP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科技体制改革要敢于啃</a:t>
            </a:r>
            <a:r>
              <a:rPr lang="fr-FR" altLang="zh-CN" sz="2000"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硬骨头</a:t>
            </a: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，敢于涉</a:t>
            </a:r>
            <a:r>
              <a:rPr lang="fr-FR" altLang="zh-CN" sz="2000"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险滩</a:t>
            </a: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、闯</a:t>
            </a:r>
            <a:r>
              <a:rPr lang="fr-FR" altLang="zh-CN" sz="2000"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难关</a:t>
            </a: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，破除一切制约科技创新的思想障碍和制度</a:t>
            </a:r>
            <a:r>
              <a:rPr lang="fr-FR" altLang="zh-CN" sz="2000"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藩篱</a:t>
            </a:r>
            <a:r>
              <a:rPr lang="fr-FR" altLang="zh-CN" sz="2000" dirty="0">
                <a:solidFill>
                  <a:schemeClr val="tx1"/>
                </a:solidFill>
                <a:latin typeface="+mn-ea"/>
                <a:cs typeface="Times New Roman" panose="02020603050405020304" pitchFamily="18" charset="0"/>
                <a:sym typeface="+mn-ea"/>
              </a:rPr>
              <a:t>……</a:t>
            </a:r>
          </a:p>
          <a:p>
            <a:pPr marL="457200" indent="-457200" algn="just">
              <a:buClrTx/>
              <a:buSzTx/>
              <a:buFontTx/>
              <a:buAutoNum type="arabicPeriod"/>
            </a:pPr>
            <a:endPar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marL="457200" indent="-457200" algn="just">
              <a:buClrTx/>
              <a:buSzTx/>
              <a:buFontTx/>
              <a:buAutoNum type="arabicPeriod"/>
            </a:pP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过去几年共建</a:t>
            </a:r>
            <a:r>
              <a:rPr lang="fr-FR" altLang="zh-CN" sz="2000" dirty="0">
                <a:latin typeface="Times New Roman" panose="02020603050405020304" pitchFamily="18" charset="0"/>
                <a:ea typeface="微软雅黑" panose="020B0503020204020204" charset="-122"/>
                <a:cs typeface="Times New Roman" panose="02020603050405020304" pitchFamily="18" charset="0"/>
                <a:sym typeface="+mn-ea"/>
              </a:rPr>
              <a:t>“一带一路”</a:t>
            </a: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完成了总体布局，绘就了一幅</a:t>
            </a:r>
            <a:r>
              <a:rPr lang="fr-FR" altLang="zh-CN" sz="2000" dirty="0">
                <a:latin typeface="Times New Roman" panose="02020603050405020304" pitchFamily="18" charset="0"/>
                <a:ea typeface="微软雅黑" panose="020B0503020204020204" charset="-122"/>
                <a:cs typeface="Times New Roman" panose="02020603050405020304" pitchFamily="18" charset="0"/>
                <a:sym typeface="+mn-ea"/>
              </a:rPr>
              <a:t>“</a:t>
            </a:r>
            <a:r>
              <a:rPr lang="fr-FR" altLang="zh-CN" sz="2000"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大写意</a:t>
            </a:r>
            <a:r>
              <a:rPr lang="fr-FR" altLang="zh-CN" sz="2000" dirty="0">
                <a:latin typeface="Times New Roman" panose="02020603050405020304" pitchFamily="18" charset="0"/>
                <a:ea typeface="微软雅黑" panose="020B0503020204020204" charset="-122"/>
                <a:cs typeface="Times New Roman" panose="02020603050405020304" pitchFamily="18" charset="0"/>
                <a:sym typeface="+mn-ea"/>
              </a:rPr>
              <a:t>”</a:t>
            </a: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，今后要聚焦重点、精雕细琢，共同绘制好精谨细腻的“</a:t>
            </a:r>
            <a:r>
              <a:rPr lang="fr-FR" altLang="zh-CN" sz="2000"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工笔画</a:t>
            </a:r>
            <a:r>
              <a:rPr lang="fr-FR"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p>
        </p:txBody>
      </p:sp>
      <p:sp>
        <p:nvSpPr>
          <p:cNvPr id="11" name="灯片编号占位符 10"/>
          <p:cNvSpPr>
            <a:spLocks noGrp="1"/>
          </p:cNvSpPr>
          <p:nvPr>
            <p:ph type="sldNum" sz="quarter" idx="12"/>
          </p:nvPr>
        </p:nvSpPr>
        <p:spPr/>
        <p:txBody>
          <a:bodyPr/>
          <a:lstStyle/>
          <a:p>
            <a:fld id="{80E295EE-109B-1448-BA56-B7F987B5EA65}" type="slidenum">
              <a:rPr kumimoji="1" lang="zh-CN" altLang="en-US" smtClean="0"/>
              <a:t>49</a:t>
            </a:fld>
            <a:endParaRPr kumimoji="1"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4"/>
          <a:stretch>
            <a:fillRect/>
          </a:stretch>
        </p:blipFill>
        <p:spPr>
          <a:xfrm>
            <a:off x="412750" y="467360"/>
            <a:ext cx="3636010" cy="705485"/>
          </a:xfrm>
          <a:prstGeom prst="rect">
            <a:avLst/>
          </a:prstGeom>
        </p:spPr>
      </p:pic>
      <p:sp>
        <p:nvSpPr>
          <p:cNvPr id="6" name="文本框 5"/>
          <p:cNvSpPr txBox="1"/>
          <p:nvPr/>
        </p:nvSpPr>
        <p:spPr>
          <a:xfrm>
            <a:off x="535266" y="527649"/>
            <a:ext cx="335470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Mise en route</a:t>
            </a:r>
          </a:p>
        </p:txBody>
      </p:sp>
      <p:sp>
        <p:nvSpPr>
          <p:cNvPr id="115" name="文本框 114"/>
          <p:cNvSpPr txBox="1"/>
          <p:nvPr>
            <p:custDataLst>
              <p:tags r:id="rId1"/>
            </p:custDataLst>
          </p:nvPr>
        </p:nvSpPr>
        <p:spPr>
          <a:xfrm>
            <a:off x="1298575" y="1870075"/>
            <a:ext cx="10552049" cy="3652520"/>
          </a:xfrm>
          <a:prstGeom prst="rect">
            <a:avLst/>
          </a:prstGeom>
          <a:noFill/>
          <a:ln>
            <a:noFill/>
          </a:ln>
        </p:spPr>
        <p:txBody>
          <a:bodyPr wrap="square" rtlCol="0">
            <a:noAutofit/>
          </a:bodyPr>
          <a:lstStyle>
            <a:defPPr>
              <a:defRPr lang="zh-CN"/>
            </a:defPPr>
            <a:lvl1pPr algn="ctr">
              <a:defRPr sz="5400">
                <a:blipFill>
                  <a:blip r:embed="rId5"/>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742950" indent="-742950" algn="just">
              <a:buFont typeface="+mj-lt"/>
              <a:buAutoNum type="arabicPeriod" startAt="2"/>
            </a:pPr>
            <a:r>
              <a:rPr lang="fr-FR" altLang="zh-CN" sz="40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Que </a:t>
            </a:r>
            <a:r>
              <a:rPr lang="fr-FR" altLang="zh-CN" sz="40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pensez-vous du développement </a:t>
            </a:r>
            <a:r>
              <a:rPr lang="fr-FR" altLang="zh-CN" sz="40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économique et du prgrès sociale en </a:t>
            </a:r>
            <a:r>
              <a:rPr lang="fr-FR" altLang="zh-CN" sz="40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Chine ? </a:t>
            </a:r>
          </a:p>
          <a:p>
            <a:pPr algn="l"/>
            <a:endParaRPr lang="fr-FR" altLang="fr-FR" sz="2800" b="1" dirty="0">
              <a:solidFill>
                <a:schemeClr val="tx1"/>
              </a:solidFill>
              <a:latin typeface="Times New Roman" panose="02020603050405020304" pitchFamily="18" charset="0"/>
              <a:cs typeface="Times New Roman" panose="02020603050405020304" pitchFamily="18" charset="0"/>
            </a:endParaRPr>
          </a:p>
          <a:p>
            <a:pPr algn="l"/>
            <a:endParaRPr lang="fr-FR" altLang="fr-FR" sz="28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custDataLst>
              <p:tags r:id="rId2"/>
            </p:custDataLst>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Donnez vos opinions</a:t>
            </a:r>
          </a:p>
        </p:txBody>
      </p:sp>
      <p:sp>
        <p:nvSpPr>
          <p:cNvPr id="8" name="日期占位符 7"/>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5</a:t>
            </a:fld>
            <a:endParaRPr kumimoji="1" lang="zh-CN"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a:t>                                                                           </a:t>
            </a:r>
            <a:r>
              <a:rPr kumimoji="1" lang="fr-FR" altLang="zh-CN" sz="3200" b="1">
                <a:solidFill>
                  <a:schemeClr val="tx1"/>
                </a:solidFill>
                <a:latin typeface="Times New Roman" panose="02020603050405020304" pitchFamily="18" charset="0"/>
                <a:cs typeface="Times New Roman" panose="02020603050405020304" pitchFamily="18" charset="0"/>
              </a:rPr>
              <a:t>                     	</a:t>
            </a:r>
          </a:p>
          <a:p>
            <a:pPr algn="ctr"/>
            <a:r>
              <a:rPr kumimoji="1" lang="fr-FR" altLang="zh-CN" sz="3200" b="1">
                <a:solidFill>
                  <a:schemeClr val="tx1"/>
                </a:solidFill>
                <a:latin typeface="Times New Roman" panose="02020603050405020304" pitchFamily="18" charset="0"/>
                <a:cs typeface="Times New Roman" panose="02020603050405020304" pitchFamily="18" charset="0"/>
              </a:rPr>
              <a:t>                                                                 </a:t>
            </a:r>
            <a:endParaRPr kumimoji="1" lang="zh-CN" altLang="en-US" sz="3200" b="1">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412750" y="2260600"/>
            <a:ext cx="11547475" cy="1658257"/>
          </a:xfrm>
          <a:prstGeom prst="rect">
            <a:avLst/>
          </a:prstGeom>
          <a:noFill/>
        </p:spPr>
        <p:txBody>
          <a:bodyPr wrap="square" rtlCol="0">
            <a:noAutofit/>
          </a:bodyPr>
          <a:lstStyle/>
          <a:p>
            <a:pPr algn="just">
              <a:buClrTx/>
              <a:buSzTx/>
              <a:buFontTx/>
            </a:pPr>
            <a:r>
              <a:rPr lang="fr-FR"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Résumez en 200 mots le texte </a:t>
            </a:r>
            <a:r>
              <a:rPr lang="fr-FR" altLang="zh-CN" sz="2800" b="1" i="1" dirty="0" smtClean="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L’appel </a:t>
            </a:r>
            <a:r>
              <a:rPr lang="fr-FR" altLang="zh-CN" sz="2800" b="1" i="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chinois au développement pour </a:t>
            </a:r>
            <a:r>
              <a:rPr lang="fr-FR" altLang="zh-CN" sz="2800" b="1" i="1" dirty="0" smtClean="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tous </a:t>
            </a:r>
            <a:r>
              <a:rPr lang="fr-FR" altLang="zh-CN" sz="2800" b="1" dirty="0" smtClean="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dans </a:t>
            </a:r>
            <a:r>
              <a:rPr lang="fr-FR"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lt"/>
              </a:rPr>
              <a:t>la partie de la Perspective internationale</a:t>
            </a:r>
            <a:r>
              <a:rPr lang="fr-FR" altLang="zh-CN" sz="28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a:t>
            </a: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174740"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Perspective internationale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50</a:t>
            </a:fld>
            <a:endParaRPr kumimoji="1" lang="zh-CN"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70631" y="1039862"/>
            <a:ext cx="11250737" cy="5589538"/>
          </a:xfrm>
          <a:prstGeom prst="rect">
            <a:avLst/>
          </a:prstGeom>
        </p:spPr>
      </p:pic>
      <p:sp>
        <p:nvSpPr>
          <p:cNvPr id="11" name="文本框 10"/>
          <p:cNvSpPr txBox="1"/>
          <p:nvPr/>
        </p:nvSpPr>
        <p:spPr>
          <a:xfrm>
            <a:off x="866775" y="1717040"/>
            <a:ext cx="10458450" cy="4912360"/>
          </a:xfrm>
          <a:prstGeom prst="rect">
            <a:avLst/>
          </a:prstGeom>
          <a:noFill/>
        </p:spPr>
        <p:txBody>
          <a:bodyPr wrap="square" rtlCol="0">
            <a:noAutofit/>
          </a:bodyPr>
          <a:lstStyle/>
          <a:p>
            <a:pPr algn="just">
              <a:buClrTx/>
              <a:buSzTx/>
              <a:buFontTx/>
            </a:pPr>
            <a:r>
              <a:rPr lang="fr-FR" altLang="zh-CN" sz="32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Travaillez en groupes pour accomplir les tâches </a:t>
            </a:r>
            <a:r>
              <a:rPr lang="fr-FR" altLang="zh-CN" sz="32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suivante</a:t>
            </a:r>
            <a:r>
              <a:rPr lang="en-US" altLang="zh-CN" sz="32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s</a:t>
            </a:r>
            <a:r>
              <a:rPr lang="fr-FR" altLang="zh-CN" sz="3200" b="1" dirty="0" smtClean="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a:t>
            </a:r>
            <a:endParaRPr lang="fr-FR" altLang="zh-CN" sz="32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32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28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Jeu de rôle :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Vous êtes chef d’un village sorti de la pauvreté et en cours de s’enrichir grâce aux ventes en ligne. Vous êtes donc invité(e) avec votre équipe du village à une interview française au sujet de votre expérience réussie du village.</a:t>
            </a:r>
          </a:p>
          <a:p>
            <a:pPr algn="just">
              <a:buClrTx/>
              <a:buSzTx/>
              <a:buFontTx/>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28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Discussion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Pourquoi la Chine </a:t>
            </a:r>
            <a:r>
              <a:rPr lang="fr-FR" altLang="zh-CN" sz="2800" dirty="0" smtClean="0">
                <a:latin typeface="Times New Roman" panose="02020603050405020304" pitchFamily="18" charset="0"/>
                <a:ea typeface="微软雅黑" panose="020B0503020204020204" charset="-122"/>
                <a:cs typeface="Times New Roman" panose="02020603050405020304" pitchFamily="18" charset="0"/>
                <a:sym typeface="+mn-ea"/>
              </a:rPr>
              <a:t>insiste-t-elle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sur la réduction de la pauvreté et met l’accent sur la revitalisation rurale ?</a:t>
            </a:r>
          </a:p>
        </p:txBody>
      </p:sp>
      <p:sp>
        <p:nvSpPr>
          <p:cNvPr id="5" name="文本框 4"/>
          <p:cNvSpPr txBox="1"/>
          <p:nvPr/>
        </p:nvSpPr>
        <p:spPr>
          <a:xfrm>
            <a:off x="3626484" y="229631"/>
            <a:ext cx="4939030" cy="1891665"/>
          </a:xfrm>
          <a:prstGeom prst="rect">
            <a:avLst/>
          </a:prstGeom>
          <a:noFill/>
        </p:spPr>
        <p:txBody>
          <a:bodyPr wrap="none" rtlCol="0">
            <a:spAutoFit/>
          </a:bodyPr>
          <a:lstStyle/>
          <a:p>
            <a:pPr algn="ctr">
              <a:lnSpc>
                <a:spcPct val="75000"/>
              </a:lnSpc>
            </a:pPr>
            <a:r>
              <a:rPr lang="fr-FR" altLang="en-GB" sz="5000" b="1" i="1" dirty="0">
                <a:solidFill>
                  <a:schemeClr val="tx1">
                    <a:lumMod val="50000"/>
                    <a:lumOff val="50000"/>
                  </a:schemeClr>
                </a:solidFill>
                <a:latin typeface="Calibri" panose="020F0502020204030204" charset="0"/>
                <a:cs typeface="Calibri" panose="020F0502020204030204" charset="0"/>
              </a:rPr>
              <a:t>Racontez</a:t>
            </a:r>
            <a:endParaRPr lang="en-GB" altLang="zh-CN" sz="5000" b="1" i="1" dirty="0">
              <a:solidFill>
                <a:schemeClr val="tx1">
                  <a:lumMod val="50000"/>
                  <a:lumOff val="50000"/>
                </a:schemeClr>
              </a:solidFill>
              <a:latin typeface="Calibri" panose="020F0502020204030204" charset="0"/>
              <a:cs typeface="Calibri" panose="020F0502020204030204" charset="0"/>
            </a:endParaRPr>
          </a:p>
          <a:p>
            <a:pPr algn="ctr">
              <a:lnSpc>
                <a:spcPct val="75000"/>
              </a:lnSpc>
            </a:pPr>
            <a:r>
              <a:rPr lang="fr-FR" altLang="en-GB" sz="5000" b="1" i="1" dirty="0">
                <a:solidFill>
                  <a:srgbClr val="C00000"/>
                </a:solidFill>
                <a:latin typeface="Calibri" panose="020F0502020204030204" charset="0"/>
                <a:cs typeface="Calibri" panose="020F0502020204030204" charset="0"/>
              </a:rPr>
              <a:t>l’histoire chinoise</a:t>
            </a:r>
            <a:endParaRPr lang="en-GB" altLang="zh-CN" sz="5000" b="1" i="1" dirty="0">
              <a:solidFill>
                <a:srgbClr val="C00000"/>
              </a:solidFill>
              <a:latin typeface="Calibri" panose="020F0502020204030204" charset="0"/>
              <a:cs typeface="Calibri" panose="020F0502020204030204" charset="0"/>
            </a:endParaRPr>
          </a:p>
          <a:p>
            <a:pPr algn="ctr">
              <a:lnSpc>
                <a:spcPct val="75000"/>
              </a:lnSpc>
            </a:pPr>
            <a:endParaRPr lang="en-GB" altLang="zh-CN" sz="5200" b="1" i="1" dirty="0">
              <a:solidFill>
                <a:schemeClr val="tx1">
                  <a:lumMod val="50000"/>
                  <a:lumOff val="50000"/>
                </a:schemeClr>
              </a:solidFill>
              <a:latin typeface="Calibri" panose="020F0502020204030204" charset="0"/>
              <a:cs typeface="Calibri" panose="020F0502020204030204" charset="0"/>
            </a:endParaRPr>
          </a:p>
        </p:txBody>
      </p:sp>
      <p:sp>
        <p:nvSpPr>
          <p:cNvPr id="6" name="动作按钮: 第一张 19">
            <a:hlinkClick r:id="rId3" action="ppaction://hlinksldjump" highlightClick="1"/>
          </p:cNvPr>
          <p:cNvSpPr/>
          <p:nvPr/>
        </p:nvSpPr>
        <p:spPr>
          <a:xfrm>
            <a:off x="11759380" y="6464595"/>
            <a:ext cx="344233" cy="310541"/>
          </a:xfrm>
          <a:prstGeom prst="actionButtonHome">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 name="灯片编号占位符 7"/>
          <p:cNvSpPr>
            <a:spLocks noGrp="1"/>
          </p:cNvSpPr>
          <p:nvPr>
            <p:ph type="sldNum" sz="quarter" idx="12"/>
          </p:nvPr>
        </p:nvSpPr>
        <p:spPr/>
        <p:txBody>
          <a:bodyPr/>
          <a:lstStyle/>
          <a:p>
            <a:fld id="{80E295EE-109B-1448-BA56-B7F987B5EA65}" type="slidenum">
              <a:rPr kumimoji="1" lang="zh-CN" altLang="en-US" smtClean="0"/>
              <a:t>51</a:t>
            </a:fld>
            <a:endParaRPr kumimoji="1" lang="zh-CN"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duotone>
              <a:schemeClr val="accent4">
                <a:shade val="45000"/>
                <a:satMod val="135000"/>
              </a:schemeClr>
              <a:prstClr val="white"/>
            </a:duotone>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6247525" y="700744"/>
            <a:ext cx="3669858" cy="3669858"/>
          </a:xfrm>
          <a:prstGeom prst="rect">
            <a:avLst/>
          </a:prstGeom>
          <a:effectLst>
            <a:outerShdw blurRad="50800" dist="38100" dir="2700000" algn="tl" rotWithShape="0">
              <a:prstClr val="black">
                <a:alpha val="40000"/>
              </a:prstClr>
            </a:outerShdw>
          </a:effectLst>
        </p:spPr>
      </p:pic>
      <p:sp>
        <p:nvSpPr>
          <p:cNvPr id="7" name="矩形 6"/>
          <p:cNvSpPr/>
          <p:nvPr/>
        </p:nvSpPr>
        <p:spPr>
          <a:xfrm>
            <a:off x="6355889" y="1780350"/>
            <a:ext cx="3453130" cy="1038860"/>
          </a:xfrm>
          <a:prstGeom prst="rect">
            <a:avLst/>
          </a:prstGeom>
        </p:spPr>
        <p:txBody>
          <a:bodyPr wrap="none">
            <a:spAutoFit/>
          </a:bodyPr>
          <a:lstStyle/>
          <a:p>
            <a:pPr algn="ctr">
              <a:lnSpc>
                <a:spcPct val="70000"/>
              </a:lnSpc>
            </a:pPr>
            <a:r>
              <a:rPr lang="fr-FR" altLang="en-GB" sz="8800" b="1" i="1" dirty="0">
                <a:solidFill>
                  <a:srgbClr val="C00000"/>
                </a:solidFill>
                <a:latin typeface="Calibri" panose="020F0502020204030204" charset="0"/>
                <a:cs typeface="Calibri" panose="020F0502020204030204" charset="0"/>
              </a:rPr>
              <a:t>Merci !</a:t>
            </a:r>
            <a:endParaRPr lang="fr-FR" altLang="en-GB" sz="8800" b="1" i="1" dirty="0">
              <a:latin typeface="Calibri" panose="020F0502020204030204" charset="0"/>
              <a:cs typeface="Calibri" panose="020F0502020204030204" charset="0"/>
            </a:endParaRPr>
          </a:p>
        </p:txBody>
      </p:sp>
      <p:sp>
        <p:nvSpPr>
          <p:cNvPr id="6" name="日期占位符 5"/>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8" name="灯片编号占位符 7"/>
          <p:cNvSpPr>
            <a:spLocks noGrp="1"/>
          </p:cNvSpPr>
          <p:nvPr>
            <p:ph type="sldNum" sz="quarter" idx="12"/>
          </p:nvPr>
        </p:nvSpPr>
        <p:spPr/>
        <p:txBody>
          <a:bodyPr/>
          <a:lstStyle/>
          <a:p>
            <a:fld id="{80E295EE-109B-1448-BA56-B7F987B5EA65}" type="slidenum">
              <a:rPr kumimoji="1" lang="zh-CN" altLang="en-US" smtClean="0"/>
              <a:t>52</a:t>
            </a:fld>
            <a:endParaRPr kumimoji="1" lang="zh-CN"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5"/>
          <a:stretch>
            <a:fillRect/>
          </a:stretch>
        </p:blipFill>
        <p:spPr>
          <a:xfrm>
            <a:off x="412750" y="467360"/>
            <a:ext cx="3636010" cy="705485"/>
          </a:xfrm>
          <a:prstGeom prst="rect">
            <a:avLst/>
          </a:prstGeom>
        </p:spPr>
      </p:pic>
      <p:sp>
        <p:nvSpPr>
          <p:cNvPr id="6" name="文本框 5"/>
          <p:cNvSpPr txBox="1"/>
          <p:nvPr/>
        </p:nvSpPr>
        <p:spPr>
          <a:xfrm>
            <a:off x="535266" y="527649"/>
            <a:ext cx="335470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Mise en route</a:t>
            </a:r>
          </a:p>
        </p:txBody>
      </p:sp>
      <p:sp>
        <p:nvSpPr>
          <p:cNvPr id="115" name="文本框 114"/>
          <p:cNvSpPr txBox="1"/>
          <p:nvPr>
            <p:custDataLst>
              <p:tags r:id="rId1"/>
            </p:custDataLst>
          </p:nvPr>
        </p:nvSpPr>
        <p:spPr>
          <a:xfrm>
            <a:off x="7119620" y="1116330"/>
            <a:ext cx="4916805" cy="5210810"/>
          </a:xfrm>
          <a:prstGeom prst="rect">
            <a:avLst/>
          </a:prstGeom>
          <a:noFill/>
          <a:ln>
            <a:noFill/>
          </a:ln>
        </p:spPr>
        <p:txBody>
          <a:bodyPr wrap="square" rtlCol="0">
            <a:noAutofit/>
          </a:bodyPr>
          <a:lstStyle>
            <a:defPPr>
              <a:defRPr lang="zh-CN"/>
            </a:defPPr>
            <a:lvl1pPr algn="ctr">
              <a:defRPr sz="5400">
                <a:blipFill>
                  <a:blip r:embed="rId6"/>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a:buNone/>
            </a:pPr>
            <a:r>
              <a:rPr lang="fr-FR" sz="2400" b="1" dirty="0" err="1">
                <a:solidFill>
                  <a:schemeClr val="tx1"/>
                </a:solidFill>
                <a:latin typeface="Times New Roman" panose="02020603050405020304" pitchFamily="18" charset="0"/>
                <a:cs typeface="Times New Roman" panose="02020603050405020304" pitchFamily="18" charset="0"/>
              </a:rPr>
              <a:t>Les insuffisances et difficultés</a:t>
            </a:r>
            <a:endParaRPr sz="2400" b="1" dirty="0" err="1">
              <a:solidFill>
                <a:schemeClr val="tx1"/>
              </a:solidFill>
              <a:latin typeface="Times New Roman" panose="02020603050405020304" pitchFamily="18" charset="0"/>
              <a:cs typeface="Times New Roman" panose="02020603050405020304" pitchFamily="18" charset="0"/>
            </a:endParaRPr>
          </a:p>
          <a:p>
            <a:pPr marL="457200" indent="-457200" algn="just">
              <a:buAutoNum type="arabicPeriod"/>
            </a:pPr>
            <a:r>
              <a:rPr sz="2400" dirty="0" err="1">
                <a:solidFill>
                  <a:schemeClr val="tx1"/>
                </a:solidFill>
                <a:latin typeface="Times New Roman" panose="02020603050405020304" pitchFamily="18" charset="0"/>
                <a:cs typeface="Times New Roman" panose="02020603050405020304" pitchFamily="18" charset="0"/>
              </a:rPr>
              <a:t>Insuffisance</a:t>
            </a:r>
            <a:r>
              <a:rPr sz="2400" dirty="0">
                <a:solidFill>
                  <a:schemeClr val="tx1"/>
                </a:solidFill>
                <a:latin typeface="Times New Roman" panose="02020603050405020304" pitchFamily="18" charset="0"/>
                <a:cs typeface="Times New Roman" panose="02020603050405020304" pitchFamily="18" charset="0"/>
              </a:rPr>
              <a:t> </a:t>
            </a:r>
            <a:r>
              <a:rPr sz="2400" dirty="0" smtClean="0">
                <a:solidFill>
                  <a:schemeClr val="tx1"/>
                </a:solidFill>
                <a:latin typeface="Times New Roman" panose="02020603050405020304" pitchFamily="18" charset="0"/>
                <a:cs typeface="Times New Roman" panose="02020603050405020304" pitchFamily="18" charset="0"/>
              </a:rPr>
              <a:t>d</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r>
              <a:rPr sz="2400" dirty="0" smtClean="0">
                <a:solidFill>
                  <a:schemeClr val="tx1"/>
                </a:solidFill>
                <a:latin typeface="Times New Roman" panose="02020603050405020304" pitchFamily="18" charset="0"/>
                <a:cs typeface="Times New Roman" panose="02020603050405020304" pitchFamily="18" charset="0"/>
              </a:rPr>
              <a:t>innovation </a:t>
            </a:r>
            <a:r>
              <a:rPr sz="2400" dirty="0">
                <a:solidFill>
                  <a:schemeClr val="tx1"/>
                </a:solidFill>
                <a:latin typeface="Times New Roman" panose="02020603050405020304" pitchFamily="18" charset="0"/>
                <a:cs typeface="Times New Roman" panose="02020603050405020304" pitchFamily="18" charset="0"/>
              </a:rPr>
              <a:t>dans la force motrice du </a:t>
            </a:r>
            <a:r>
              <a:rPr sz="2400" dirty="0" err="1" smtClean="0">
                <a:solidFill>
                  <a:schemeClr val="tx1"/>
                </a:solidFill>
                <a:latin typeface="Times New Roman" panose="02020603050405020304" pitchFamily="18" charset="0"/>
                <a:cs typeface="Times New Roman" panose="02020603050405020304" pitchFamily="18" charset="0"/>
              </a:rPr>
              <a:t>développement</a:t>
            </a:r>
            <a:r>
              <a:rPr lang="fr-CA" sz="2400" dirty="0" smtClean="0">
                <a:solidFill>
                  <a:schemeClr val="tx1"/>
                </a:solidFill>
                <a:latin typeface="Times New Roman" panose="02020603050405020304" pitchFamily="18" charset="0"/>
                <a:cs typeface="Times New Roman" panose="02020603050405020304" pitchFamily="18" charset="0"/>
              </a:rPr>
              <a:t>.</a:t>
            </a:r>
            <a:endParaRPr sz="2400" dirty="0">
              <a:solidFill>
                <a:schemeClr val="tx1"/>
              </a:solidFill>
              <a:latin typeface="Times New Roman" panose="02020603050405020304" pitchFamily="18" charset="0"/>
              <a:cs typeface="Times New Roman" panose="02020603050405020304" pitchFamily="18" charset="0"/>
            </a:endParaRPr>
          </a:p>
          <a:p>
            <a:pPr marL="457200" indent="-457200" algn="just">
              <a:buAutoNum type="arabicPeriod"/>
            </a:pPr>
            <a:r>
              <a:rPr sz="2400" dirty="0">
                <a:solidFill>
                  <a:schemeClr val="tx1"/>
                </a:solidFill>
                <a:latin typeface="Times New Roman" panose="02020603050405020304" pitchFamily="18" charset="0"/>
                <a:cs typeface="Times New Roman" panose="02020603050405020304" pitchFamily="18" charset="0"/>
              </a:rPr>
              <a:t>Disparité entre les régions etc.</a:t>
            </a:r>
          </a:p>
          <a:p>
            <a:pPr marL="457200" indent="-457200" algn="just">
              <a:buAutoNum type="arabicPeriod"/>
            </a:pPr>
            <a:r>
              <a:rPr sz="2400" dirty="0">
                <a:solidFill>
                  <a:schemeClr val="tx1"/>
                </a:solidFill>
                <a:latin typeface="Times New Roman" panose="02020603050405020304" pitchFamily="18" charset="0"/>
                <a:cs typeface="Times New Roman" panose="02020603050405020304" pitchFamily="18" charset="0"/>
              </a:rPr>
              <a:t>Pollution de l</a:t>
            </a:r>
            <a:r>
              <a:rPr sz="2400" dirty="0">
                <a:solidFill>
                  <a:schemeClr val="tx1"/>
                </a:solidFill>
                <a:latin typeface="Times New Roman" panose="02020603050405020304" pitchFamily="18" charset="0"/>
                <a:cs typeface="Times New Roman" panose="02020603050405020304" pitchFamily="18" charset="0"/>
                <a:sym typeface="+mn-ea"/>
              </a:rPr>
              <a:t>’</a:t>
            </a:r>
            <a:r>
              <a:rPr sz="2400" dirty="0">
                <a:solidFill>
                  <a:schemeClr val="tx1"/>
                </a:solidFill>
                <a:latin typeface="Times New Roman" panose="02020603050405020304" pitchFamily="18" charset="0"/>
                <a:cs typeface="Times New Roman" panose="02020603050405020304" pitchFamily="18" charset="0"/>
              </a:rPr>
              <a:t>environnement.</a:t>
            </a:r>
          </a:p>
          <a:p>
            <a:pPr marL="457200" indent="-457200" algn="just">
              <a:buAutoNum type="arabicPeriod"/>
            </a:pPr>
            <a:r>
              <a:rPr sz="2400" dirty="0">
                <a:solidFill>
                  <a:schemeClr val="tx1"/>
                </a:solidFill>
                <a:latin typeface="Times New Roman" panose="02020603050405020304" pitchFamily="18" charset="0"/>
                <a:cs typeface="Times New Roman" panose="02020603050405020304" pitchFamily="18" charset="0"/>
              </a:rPr>
              <a:t>L’ouverture du pays au monde extérieur à désirer.</a:t>
            </a:r>
          </a:p>
          <a:p>
            <a:pPr marL="457200" indent="-457200" algn="just">
              <a:buAutoNum type="arabicPeriod"/>
            </a:pPr>
            <a:r>
              <a:rPr sz="2400" dirty="0">
                <a:solidFill>
                  <a:schemeClr val="tx1"/>
                </a:solidFill>
                <a:latin typeface="Times New Roman" panose="02020603050405020304" pitchFamily="18" charset="0"/>
                <a:cs typeface="Times New Roman" panose="02020603050405020304" pitchFamily="18" charset="0"/>
              </a:rPr>
              <a:t>Il faut faire de sorte que le plus grand nombre de Chinois partagent les fruits de la réforme et du développement.</a:t>
            </a:r>
          </a:p>
          <a:p>
            <a:pPr indent="0" algn="just">
              <a:buNone/>
            </a:pPr>
            <a:r>
              <a:rPr lang="fr-FR" sz="2400" dirty="0" smtClean="0">
                <a:solidFill>
                  <a:schemeClr val="tx1"/>
                </a:solidFill>
                <a:latin typeface="Times New Roman" panose="02020603050405020304" pitchFamily="18" charset="0"/>
                <a:cs typeface="Times New Roman" panose="02020603050405020304" pitchFamily="18" charset="0"/>
              </a:rPr>
              <a:t>...</a:t>
            </a:r>
            <a:endParaRPr lang="fr-FR" sz="2400"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custDataLst>
              <p:tags r:id="rId2"/>
            </p:custDataLst>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sp>
        <p:nvSpPr>
          <p:cNvPr id="3" name="文本框 2"/>
          <p:cNvSpPr txBox="1"/>
          <p:nvPr>
            <p:custDataLst>
              <p:tags r:id="rId3"/>
            </p:custDataLst>
          </p:nvPr>
        </p:nvSpPr>
        <p:spPr>
          <a:xfrm>
            <a:off x="534670" y="1116329"/>
            <a:ext cx="6145530" cy="5605145"/>
          </a:xfrm>
          <a:prstGeom prst="rect">
            <a:avLst/>
          </a:prstGeom>
          <a:noFill/>
          <a:ln>
            <a:noFill/>
          </a:ln>
        </p:spPr>
        <p:txBody>
          <a:bodyPr wrap="square" rtlCol="0">
            <a:noAutofit/>
          </a:bodyPr>
          <a:lstStyle>
            <a:defPPr>
              <a:defRPr lang="zh-CN"/>
            </a:defPPr>
            <a:lvl1pPr algn="ctr">
              <a:defRPr sz="5400">
                <a:blipFill>
                  <a:blip r:embed="rId6"/>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a:buNone/>
            </a:pPr>
            <a:r>
              <a:rPr sz="2400" b="1" dirty="0">
                <a:solidFill>
                  <a:schemeClr val="tx1"/>
                </a:solidFill>
                <a:latin typeface="Times New Roman" panose="02020603050405020304" pitchFamily="18" charset="0"/>
                <a:cs typeface="Times New Roman" panose="02020603050405020304" pitchFamily="18" charset="0"/>
              </a:rPr>
              <a:t>Les </a:t>
            </a:r>
            <a:r>
              <a:rPr sz="2400" b="1" dirty="0" err="1" smtClean="0">
                <a:solidFill>
                  <a:schemeClr val="tx1"/>
                </a:solidFill>
                <a:latin typeface="Times New Roman" panose="02020603050405020304" pitchFamily="18" charset="0"/>
                <a:cs typeface="Times New Roman" panose="02020603050405020304" pitchFamily="18" charset="0"/>
              </a:rPr>
              <a:t>progrès</a:t>
            </a:r>
            <a:endParaRPr sz="2400" b="1" dirty="0">
              <a:solidFill>
                <a:schemeClr val="tx1"/>
              </a:solidFill>
              <a:latin typeface="Times New Roman" panose="02020603050405020304" pitchFamily="18" charset="0"/>
              <a:cs typeface="Times New Roman" panose="02020603050405020304" pitchFamily="18" charset="0"/>
            </a:endParaRPr>
          </a:p>
          <a:p>
            <a:pPr marL="457200" indent="-457200" algn="just">
              <a:buFont typeface="+mj-lt"/>
              <a:buAutoNum type="arabicPeriod"/>
            </a:pPr>
            <a:r>
              <a:rPr sz="2400" dirty="0" smtClean="0">
                <a:solidFill>
                  <a:schemeClr val="tx1"/>
                </a:solidFill>
                <a:latin typeface="Times New Roman" panose="02020603050405020304" pitchFamily="18" charset="0"/>
                <a:cs typeface="Times New Roman" panose="02020603050405020304" pitchFamily="18" charset="0"/>
              </a:rPr>
              <a:t>Le </a:t>
            </a:r>
            <a:r>
              <a:rPr sz="2400" dirty="0">
                <a:solidFill>
                  <a:schemeClr val="tx1"/>
                </a:solidFill>
                <a:latin typeface="Times New Roman" panose="02020603050405020304" pitchFamily="18" charset="0"/>
                <a:cs typeface="Times New Roman" panose="02020603050405020304" pitchFamily="18" charset="0"/>
              </a:rPr>
              <a:t>développement économique a atteint un nouveau niveau avec un taux de croissance annuel moyen de 6,2 %.</a:t>
            </a:r>
          </a:p>
          <a:p>
            <a:pPr marL="457200" indent="-457200" algn="just">
              <a:buFont typeface="+mj-lt"/>
              <a:buAutoNum type="arabicPeriod"/>
            </a:pPr>
            <a:r>
              <a:rPr sz="2400" dirty="0" smtClean="0">
                <a:solidFill>
                  <a:schemeClr val="tx1"/>
                </a:solidFill>
                <a:latin typeface="Times New Roman" panose="02020603050405020304" pitchFamily="18" charset="0"/>
                <a:cs typeface="Times New Roman" panose="02020603050405020304" pitchFamily="18" charset="0"/>
              </a:rPr>
              <a:t>La </a:t>
            </a:r>
            <a:r>
              <a:rPr sz="2400" dirty="0">
                <a:solidFill>
                  <a:schemeClr val="tx1"/>
                </a:solidFill>
                <a:latin typeface="Times New Roman" panose="02020603050405020304" pitchFamily="18" charset="0"/>
                <a:cs typeface="Times New Roman" panose="02020603050405020304" pitchFamily="18" charset="0"/>
              </a:rPr>
              <a:t>tâche de lutte contre la pauvreté </a:t>
            </a:r>
            <a:r>
              <a:rPr lang="fr-FR" sz="2400" dirty="0">
                <a:solidFill>
                  <a:schemeClr val="tx1"/>
                </a:solidFill>
                <a:latin typeface="Times New Roman" panose="02020603050405020304" pitchFamily="18" charset="0"/>
                <a:cs typeface="Times New Roman" panose="02020603050405020304" pitchFamily="18" charset="0"/>
              </a:rPr>
              <a:t>a été menée à bien.</a:t>
            </a:r>
          </a:p>
          <a:p>
            <a:pPr marL="457200" indent="-457200" algn="just">
              <a:buFont typeface="+mj-lt"/>
              <a:buAutoNum type="arabicPeriod"/>
            </a:pPr>
            <a:r>
              <a:rPr lang="fr-FR" sz="2400" dirty="0" smtClean="0">
                <a:solidFill>
                  <a:schemeClr val="tx1"/>
                </a:solidFill>
                <a:latin typeface="Times New Roman" panose="02020603050405020304" pitchFamily="18" charset="0"/>
                <a:cs typeface="Times New Roman" panose="02020603050405020304" pitchFamily="18" charset="0"/>
              </a:rPr>
              <a:t>Les </a:t>
            </a:r>
            <a:r>
              <a:rPr lang="fr-FR" sz="2400" dirty="0">
                <a:solidFill>
                  <a:schemeClr val="tx1"/>
                </a:solidFill>
                <a:latin typeface="Times New Roman" panose="02020603050405020304" pitchFamily="18" charset="0"/>
                <a:cs typeface="Times New Roman" panose="02020603050405020304" pitchFamily="18" charset="0"/>
              </a:rPr>
              <a:t>réalisations fructueuses dans </a:t>
            </a:r>
            <a:r>
              <a:rPr lang="fr-FR" sz="2400" dirty="0" smtClean="0">
                <a:solidFill>
                  <a:schemeClr val="tx1"/>
                </a:solidFill>
                <a:latin typeface="Times New Roman" panose="02020603050405020304" pitchFamily="18" charset="0"/>
                <a:cs typeface="Times New Roman" panose="02020603050405020304" pitchFamily="18" charset="0"/>
              </a:rPr>
              <a:t>l’innovation </a:t>
            </a:r>
            <a:r>
              <a:rPr lang="fr-FR" sz="2400" dirty="0">
                <a:solidFill>
                  <a:schemeClr val="tx1"/>
                </a:solidFill>
                <a:latin typeface="Times New Roman" panose="02020603050405020304" pitchFamily="18" charset="0"/>
                <a:cs typeface="Times New Roman" panose="02020603050405020304" pitchFamily="18" charset="0"/>
              </a:rPr>
              <a:t>scientifique et technologique.</a:t>
            </a:r>
          </a:p>
          <a:p>
            <a:pPr marL="457200" indent="-457200" algn="just">
              <a:buFont typeface="+mj-lt"/>
              <a:buAutoNum type="arabicPeriod"/>
            </a:pPr>
            <a:r>
              <a:rPr sz="2400" dirty="0" smtClean="0">
                <a:solidFill>
                  <a:schemeClr val="tx1"/>
                </a:solidFill>
                <a:latin typeface="Times New Roman" panose="02020603050405020304" pitchFamily="18" charset="0"/>
                <a:cs typeface="Times New Roman" panose="02020603050405020304" pitchFamily="18" charset="0"/>
              </a:rPr>
              <a:t>L</a:t>
            </a:r>
            <a:r>
              <a:rPr lang="fr-CA" sz="2400" dirty="0" smtClean="0">
                <a:solidFill>
                  <a:schemeClr val="tx1"/>
                </a:solidFill>
                <a:latin typeface="Times New Roman" panose="02020603050405020304" pitchFamily="18" charset="0"/>
                <a:cs typeface="Times New Roman" panose="02020603050405020304" pitchFamily="18" charset="0"/>
              </a:rPr>
              <a:t>'</a:t>
            </a:r>
            <a:r>
              <a:rPr sz="2400" dirty="0" err="1" smtClean="0">
                <a:solidFill>
                  <a:schemeClr val="tx1"/>
                </a:solidFill>
                <a:latin typeface="Times New Roman" panose="02020603050405020304" pitchFamily="18" charset="0"/>
                <a:cs typeface="Times New Roman" panose="02020603050405020304" pitchFamily="18" charset="0"/>
              </a:rPr>
              <a:t>environnement</a:t>
            </a:r>
            <a:r>
              <a:rPr sz="2400" dirty="0" smtClean="0">
                <a:solidFill>
                  <a:schemeClr val="tx1"/>
                </a:solidFill>
                <a:latin typeface="Times New Roman" panose="02020603050405020304" pitchFamily="18" charset="0"/>
                <a:cs typeface="Times New Roman" panose="02020603050405020304" pitchFamily="18" charset="0"/>
              </a:rPr>
              <a:t> </a:t>
            </a:r>
            <a:r>
              <a:rPr sz="2400" dirty="0">
                <a:solidFill>
                  <a:schemeClr val="tx1"/>
                </a:solidFill>
                <a:latin typeface="Times New Roman" panose="02020603050405020304" pitchFamily="18" charset="0"/>
                <a:cs typeface="Times New Roman" panose="02020603050405020304" pitchFamily="18" charset="0"/>
              </a:rPr>
              <a:t>écologique a été considérablement amélioré.</a:t>
            </a:r>
          </a:p>
          <a:p>
            <a:pPr marL="457200" indent="-457200" algn="just">
              <a:buFont typeface="+mj-lt"/>
              <a:buAutoNum type="arabicPeriod"/>
            </a:pPr>
            <a:r>
              <a:rPr lang="fr-FR" altLang="en-US" sz="2400" dirty="0" smtClean="0">
                <a:solidFill>
                  <a:schemeClr val="tx1"/>
                </a:solidFill>
                <a:latin typeface="Times New Roman" panose="02020603050405020304" pitchFamily="18" charset="0"/>
                <a:cs typeface="Times New Roman" panose="02020603050405020304" pitchFamily="18" charset="0"/>
              </a:rPr>
              <a:t>S</a:t>
            </a:r>
            <a:r>
              <a:rPr lang="fr-FR" sz="2400" dirty="0" smtClean="0">
                <a:solidFill>
                  <a:schemeClr val="tx1"/>
                </a:solidFill>
                <a:latin typeface="Times New Roman" panose="02020603050405020304" pitchFamily="18" charset="0"/>
                <a:cs typeface="Times New Roman" panose="02020603050405020304" pitchFamily="18" charset="0"/>
              </a:rPr>
              <a:t>électionner </a:t>
            </a:r>
            <a:r>
              <a:rPr lang="fr-FR" sz="2400" dirty="0">
                <a:solidFill>
                  <a:schemeClr val="tx1"/>
                </a:solidFill>
                <a:latin typeface="Times New Roman" panose="02020603050405020304" pitchFamily="18" charset="0"/>
                <a:cs typeface="Times New Roman" panose="02020603050405020304" pitchFamily="18" charset="0"/>
              </a:rPr>
              <a:t>des </a:t>
            </a:r>
            <a:r>
              <a:rPr lang="fr-FR" altLang="zh-CN" sz="2400" dirty="0">
                <a:solidFill>
                  <a:schemeClr val="tx1"/>
                </a:solidFill>
                <a:latin typeface="Times New Roman" panose="02020603050405020304" pitchFamily="18" charset="0"/>
                <a:cs typeface="Times New Roman" panose="02020603050405020304" pitchFamily="18" charset="0"/>
              </a:rPr>
              <a:t>modèles </a:t>
            </a:r>
            <a:r>
              <a:rPr lang="fr-FR" sz="2400" dirty="0">
                <a:solidFill>
                  <a:schemeClr val="tx1"/>
                </a:solidFill>
                <a:latin typeface="Times New Roman" panose="02020603050405020304" pitchFamily="18" charset="0"/>
                <a:cs typeface="Times New Roman" panose="02020603050405020304" pitchFamily="18" charset="0"/>
              </a:rPr>
              <a:t>moraux, c</a:t>
            </a:r>
            <a:r>
              <a:rPr lang="en-US" sz="2400" dirty="0">
                <a:solidFill>
                  <a:schemeClr val="tx1"/>
                </a:solidFill>
                <a:latin typeface="Times New Roman" panose="02020603050405020304" pitchFamily="18" charset="0"/>
                <a:cs typeface="Times New Roman" panose="02020603050405020304" pitchFamily="18" charset="0"/>
              </a:rPr>
              <a:t>ultiver des sentiments moraux nobles dans toute la société et créer une bonne atmosphère sociale</a:t>
            </a:r>
            <a:r>
              <a:rPr lang="fr-FR" altLang="en-US" sz="2400" dirty="0">
                <a:solidFill>
                  <a:schemeClr val="tx1"/>
                </a:solidFill>
                <a:latin typeface="Times New Roman" panose="02020603050405020304" pitchFamily="18" charset="0"/>
                <a:cs typeface="Times New Roman" panose="02020603050405020304" pitchFamily="18" charset="0"/>
              </a:rPr>
              <a:t>.</a:t>
            </a:r>
          </a:p>
          <a:p>
            <a:pPr algn="just"/>
            <a:r>
              <a:rPr lang="fr-FR" altLang="en-US" sz="2400" dirty="0">
                <a:solidFill>
                  <a:schemeClr val="tx1"/>
                </a:solidFill>
                <a:latin typeface="Times New Roman" panose="02020603050405020304" pitchFamily="18" charset="0"/>
                <a:cs typeface="Times New Roman" panose="02020603050405020304" pitchFamily="18" charset="0"/>
              </a:rPr>
              <a:t>...</a:t>
            </a:r>
            <a:r>
              <a:rPr lang="en-US" sz="2000" dirty="0">
                <a:solidFill>
                  <a:schemeClr val="tx1"/>
                </a:solidFill>
                <a:latin typeface="Times New Roman" panose="02020603050405020304" pitchFamily="18" charset="0"/>
                <a:cs typeface="Times New Roman" panose="02020603050405020304" pitchFamily="18" charset="0"/>
              </a:rPr>
              <a:t> </a:t>
            </a:r>
            <a:endParaRPr lang="zh-CN" altLang="en-US" sz="2000" dirty="0">
              <a:solidFill>
                <a:schemeClr val="tx1"/>
              </a:solidFill>
              <a:latin typeface="Times New Roman" panose="02020603050405020304" pitchFamily="18" charset="0"/>
              <a:cs typeface="Times New Roman" panose="02020603050405020304" pitchFamily="18" charset="0"/>
            </a:endParaRPr>
          </a:p>
        </p:txBody>
      </p:sp>
      <p:sp>
        <p:nvSpPr>
          <p:cNvPr id="11" name="灯片编号占位符 10"/>
          <p:cNvSpPr>
            <a:spLocks noGrp="1"/>
          </p:cNvSpPr>
          <p:nvPr>
            <p:ph type="sldNum" sz="quarter" idx="12"/>
          </p:nvPr>
        </p:nvSpPr>
        <p:spPr/>
        <p:txBody>
          <a:bodyPr/>
          <a:lstStyle/>
          <a:p>
            <a:fld id="{80E295EE-109B-1448-BA56-B7F987B5EA65}" type="slidenum">
              <a:rPr kumimoji="1" lang="zh-CN" altLang="en-US" smtClean="0"/>
              <a:t>6</a:t>
            </a:fld>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6"/>
          <a:stretch>
            <a:fillRect/>
          </a:stretch>
        </p:blipFill>
        <p:spPr>
          <a:xfrm>
            <a:off x="412750" y="467360"/>
            <a:ext cx="3636010" cy="705485"/>
          </a:xfrm>
          <a:prstGeom prst="rect">
            <a:avLst/>
          </a:prstGeom>
        </p:spPr>
      </p:pic>
      <p:sp>
        <p:nvSpPr>
          <p:cNvPr id="6" name="文本框 5"/>
          <p:cNvSpPr txBox="1"/>
          <p:nvPr/>
        </p:nvSpPr>
        <p:spPr>
          <a:xfrm>
            <a:off x="535266" y="527649"/>
            <a:ext cx="335470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Mise en route</a:t>
            </a:r>
          </a:p>
        </p:txBody>
      </p:sp>
      <p:sp>
        <p:nvSpPr>
          <p:cNvPr id="115" name="文本框 114"/>
          <p:cNvSpPr txBox="1"/>
          <p:nvPr>
            <p:custDataLst>
              <p:tags r:id="rId1"/>
            </p:custDataLst>
          </p:nvPr>
        </p:nvSpPr>
        <p:spPr>
          <a:xfrm>
            <a:off x="412115" y="1359535"/>
            <a:ext cx="11360785" cy="4703445"/>
          </a:xfrm>
          <a:prstGeom prst="rect">
            <a:avLst/>
          </a:prstGeom>
          <a:noFill/>
          <a:ln>
            <a:noFill/>
          </a:ln>
        </p:spPr>
        <p:txBody>
          <a:bodyPr wrap="square" rtlCol="0">
            <a:noAutofit/>
          </a:bodyPr>
          <a:lstStyle>
            <a:defPPr>
              <a:defRPr lang="zh-CN"/>
            </a:defPPr>
            <a:lvl1pPr algn="ctr">
              <a:defRPr sz="5400">
                <a:blipFill>
                  <a:blip r:embed="rId7"/>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742950" indent="-742950" algn="l">
              <a:buFont typeface="+mj-lt"/>
              <a:buAutoNum type="arabicPeriod" startAt="3"/>
            </a:pPr>
            <a:r>
              <a:rPr lang="fr-FR" altLang="zh-CN" sz="32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Connaissez-vous les nouveaux concepts de développement ?</a:t>
            </a:r>
          </a:p>
          <a:p>
            <a:pPr algn="l"/>
            <a:endParaRPr lang="fr-FR" altLang="zh-CN" sz="40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algn="l"/>
            <a:endParaRPr lang="fr-FR" altLang="zh-CN" sz="40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p:txBody>
      </p:sp>
      <p:sp>
        <p:nvSpPr>
          <p:cNvPr id="7" name="文本框 6"/>
          <p:cNvSpPr txBox="1"/>
          <p:nvPr>
            <p:custDataLst>
              <p:tags r:id="rId2"/>
            </p:custDataLst>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Donnez vos opinions</a:t>
            </a:r>
          </a:p>
        </p:txBody>
      </p:sp>
      <p:pic>
        <p:nvPicPr>
          <p:cNvPr id="3" name="新发展观微课">
            <a:hlinkClick r:id="" action="ppaction://media"/>
          </p:cNvPr>
          <p:cNvPicPr/>
          <p:nvPr>
            <a:videoFile r:link="rId4"/>
            <p:extLst>
              <p:ext uri="{DAA4B4D4-6D71-4841-9C94-3DE7FCFB9230}">
                <p14:media xmlns:p14="http://schemas.microsoft.com/office/powerpoint/2010/main" r:embed="rId3"/>
              </p:ext>
            </p:extLst>
          </p:nvPr>
        </p:nvPicPr>
        <p:blipFill>
          <a:blip r:embed="rId8"/>
          <a:stretch>
            <a:fillRect/>
          </a:stretch>
        </p:blipFill>
        <p:spPr>
          <a:xfrm>
            <a:off x="898525" y="1976755"/>
            <a:ext cx="10047605" cy="4672330"/>
          </a:xfrm>
          <a:prstGeom prst="rect">
            <a:avLst/>
          </a:prstGeom>
        </p:spPr>
      </p:pic>
      <p:sp>
        <p:nvSpPr>
          <p:cNvPr id="10" name="日期占位符 9"/>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1" name="灯片编号占位符 10"/>
          <p:cNvSpPr>
            <a:spLocks noGrp="1"/>
          </p:cNvSpPr>
          <p:nvPr>
            <p:ph type="sldNum" sz="quarter" idx="12"/>
          </p:nvPr>
        </p:nvSpPr>
        <p:spPr/>
        <p:txBody>
          <a:bodyPr/>
          <a:lstStyle/>
          <a:p>
            <a:fld id="{80E295EE-109B-1448-BA56-B7F987B5EA65}" type="slidenum">
              <a:rPr kumimoji="1" lang="zh-CN" altLang="en-US" smtClean="0"/>
              <a:t>7</a:t>
            </a:fld>
            <a:endParaRPr kumimoji="1" lang="zh-CN" altLang="en-US"/>
          </a:p>
        </p:txBody>
      </p:sp>
    </p:spTree>
  </p:cSld>
  <p:clrMapOvr>
    <a:masterClrMapping/>
  </p:clrMapOvr>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5"/>
          <a:stretch>
            <a:fillRect/>
          </a:stretch>
        </p:blipFill>
        <p:spPr>
          <a:xfrm>
            <a:off x="412750" y="467360"/>
            <a:ext cx="3636010" cy="705485"/>
          </a:xfrm>
          <a:prstGeom prst="rect">
            <a:avLst/>
          </a:prstGeom>
        </p:spPr>
      </p:pic>
      <p:sp>
        <p:nvSpPr>
          <p:cNvPr id="6" name="文本框 5"/>
          <p:cNvSpPr txBox="1"/>
          <p:nvPr/>
        </p:nvSpPr>
        <p:spPr>
          <a:xfrm>
            <a:off x="535266" y="527649"/>
            <a:ext cx="335470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Mise en route</a:t>
            </a:r>
          </a:p>
        </p:txBody>
      </p:sp>
      <p:sp>
        <p:nvSpPr>
          <p:cNvPr id="115" name="文本框 114"/>
          <p:cNvSpPr txBox="1"/>
          <p:nvPr>
            <p:custDataLst>
              <p:tags r:id="rId1"/>
            </p:custDataLst>
          </p:nvPr>
        </p:nvSpPr>
        <p:spPr>
          <a:xfrm>
            <a:off x="1298575" y="1151890"/>
            <a:ext cx="9324975" cy="4370705"/>
          </a:xfrm>
          <a:prstGeom prst="rect">
            <a:avLst/>
          </a:prstGeom>
          <a:noFill/>
          <a:ln>
            <a:noFill/>
          </a:ln>
        </p:spPr>
        <p:txBody>
          <a:bodyPr wrap="square" rtlCol="0">
            <a:noAutofit/>
          </a:bodyPr>
          <a:lstStyle>
            <a:defPPr>
              <a:defRPr lang="zh-CN"/>
            </a:defPPr>
            <a:lvl1pPr algn="ctr">
              <a:defRPr sz="5400">
                <a:blipFill>
                  <a:blip r:embed="rId6"/>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p:txBody>
      </p:sp>
      <p:sp>
        <p:nvSpPr>
          <p:cNvPr id="7" name="文本框 6"/>
          <p:cNvSpPr txBox="1"/>
          <p:nvPr>
            <p:custDataLst>
              <p:tags r:id="rId2"/>
            </p:custDataLst>
          </p:nvPr>
        </p:nvSpPr>
        <p:spPr>
          <a:xfrm>
            <a:off x="4625340" y="216535"/>
            <a:ext cx="6757035" cy="490220"/>
          </a:xfrm>
          <a:prstGeom prst="rect">
            <a:avLst/>
          </a:prstGeom>
          <a:noFill/>
        </p:spPr>
        <p:txBody>
          <a:bodyPr wrap="square" rtlCol="0">
            <a:noAutofit/>
          </a:bodyPr>
          <a:lstStyle/>
          <a:p>
            <a:pPr algn="just"/>
            <a:r>
              <a:rPr lang="fr-FR" altLang="zh-CN" sz="3200" b="1" dirty="0">
                <a:gradFill>
                  <a:gsLst>
                    <a:gs pos="0">
                      <a:srgbClr val="007BD3"/>
                    </a:gs>
                    <a:gs pos="100000">
                      <a:srgbClr val="034373"/>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lt"/>
              </a:rPr>
              <a:t>Les citations du président Xi (</a:t>
            </a:r>
            <a:r>
              <a:rPr lang="en-US" altLang="fr-FR" sz="3200" b="1" dirty="0">
                <a:gradFill>
                  <a:gsLst>
                    <a:gs pos="0">
                      <a:srgbClr val="007BD3"/>
                    </a:gs>
                    <a:gs pos="100000">
                      <a:srgbClr val="034373"/>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lt"/>
              </a:rPr>
              <a:t>P.</a:t>
            </a:r>
            <a:r>
              <a:rPr lang="fr-FR" altLang="zh-CN" sz="3200" b="1" dirty="0">
                <a:gradFill>
                  <a:gsLst>
                    <a:gs pos="0">
                      <a:srgbClr val="007BD3"/>
                    </a:gs>
                    <a:gs pos="100000">
                      <a:srgbClr val="034373"/>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lt"/>
              </a:rPr>
              <a:t>42)</a:t>
            </a:r>
            <a:endParaRPr lang="fr-FR" altLang="zh-CN" sz="3200" b="1" dirty="0">
              <a:gradFill>
                <a:gsLst>
                  <a:gs pos="0">
                    <a:srgbClr val="007BD3"/>
                  </a:gs>
                  <a:gs pos="100000">
                    <a:srgbClr val="034373"/>
                  </a:gs>
                </a:gsLst>
                <a:lin scaled="0"/>
              </a:gradFill>
              <a:latin typeface="Times New Roman" panose="02020603050405020304" pitchFamily="18" charset="0"/>
              <a:ea typeface="隶书" panose="02010509060101010101" pitchFamily="49" charset="-122"/>
              <a:cs typeface="Times New Roman" panose="02020603050405020304" pitchFamily="18" charset="0"/>
            </a:endParaRPr>
          </a:p>
          <a:p>
            <a:pPr algn="just"/>
            <a:endParaRPr lang="fr-FR" altLang="zh-CN" sz="32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3" name="图片 2"/>
          <p:cNvPicPr>
            <a:picLocks noChangeAspect="1"/>
          </p:cNvPicPr>
          <p:nvPr>
            <p:custDataLst>
              <p:tags r:id="rId3"/>
            </p:custDataLst>
          </p:nvPr>
        </p:nvPicPr>
        <p:blipFill>
          <a:blip r:embed="rId7"/>
          <a:stretch>
            <a:fillRect/>
          </a:stretch>
        </p:blipFill>
        <p:spPr>
          <a:xfrm>
            <a:off x="793115" y="1221105"/>
            <a:ext cx="10589895" cy="5534025"/>
          </a:xfrm>
          <a:prstGeom prst="rect">
            <a:avLst/>
          </a:prstGeom>
        </p:spPr>
      </p:pic>
      <p:sp>
        <p:nvSpPr>
          <p:cNvPr id="10" name="日期占位符 9"/>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1" name="灯片编号占位符 10"/>
          <p:cNvSpPr>
            <a:spLocks noGrp="1"/>
          </p:cNvSpPr>
          <p:nvPr>
            <p:ph type="sldNum" sz="quarter" idx="12"/>
          </p:nvPr>
        </p:nvSpPr>
        <p:spPr/>
        <p:txBody>
          <a:bodyPr/>
          <a:lstStyle/>
          <a:p>
            <a:fld id="{80E295EE-109B-1448-BA56-B7F987B5EA65}" type="slidenum">
              <a:rPr kumimoji="1" lang="zh-CN" altLang="en-US" smtClean="0"/>
              <a:t>8</a:t>
            </a:fld>
            <a:endParaRPr kumimoji="1"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323080" y="139065"/>
            <a:ext cx="6221095" cy="645160"/>
          </a:xfrm>
          <a:prstGeom prst="rect">
            <a:avLst/>
          </a:prstGeom>
          <a:noFill/>
        </p:spPr>
        <p:txBody>
          <a:bodyPr wrap="square" rtlCol="0">
            <a:spAutoFit/>
          </a:bodyPr>
          <a:lstStyle/>
          <a:p>
            <a:pPr algn="just"/>
            <a:endParaRPr lang="fr-FR" sz="36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sp>
        <p:nvSpPr>
          <p:cNvPr id="115" name="文本框 114"/>
          <p:cNvSpPr txBox="1"/>
          <p:nvPr>
            <p:custDataLst>
              <p:tags r:id="rId1"/>
            </p:custDataLst>
          </p:nvPr>
        </p:nvSpPr>
        <p:spPr>
          <a:xfrm>
            <a:off x="535266" y="1537969"/>
            <a:ext cx="11508688" cy="5124087"/>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Relevez dans l’introduction les mots-clés </a:t>
            </a:r>
            <a:r>
              <a:rPr lang="fr-FR" altLang="zh-CN" sz="32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et justifiez </a:t>
            </a:r>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lt"/>
              </a:rPr>
              <a:t>vos choix.</a:t>
            </a:r>
          </a:p>
          <a:p>
            <a:pPr algn="l"/>
            <a:endParaRPr lang="fr-FR" altLang="zh-CN" sz="3200" b="1" dirty="0">
              <a:solidFill>
                <a:srgbClr val="F7B902"/>
              </a:solidFill>
              <a:effectLst>
                <a:outerShdw blurRad="50800" dist="38100" dir="2700000" algn="tl" rotWithShape="0">
                  <a:srgbClr val="040D1A"/>
                </a:outerShdw>
              </a:effectLst>
              <a:latin typeface="Times New Roman" panose="02020603050405020304" pitchFamily="18" charset="0"/>
              <a:cs typeface="Times New Roman" panose="02020603050405020304" pitchFamily="18" charset="0"/>
              <a:sym typeface="+mn-lt"/>
            </a:endParaRPr>
          </a:p>
          <a:p>
            <a:pPr algn="l"/>
            <a:r>
              <a:rPr lang="fr-FR" altLang="zh-CN" sz="2800" b="1" dirty="0">
                <a:solidFill>
                  <a:srgbClr val="C62533"/>
                </a:solidFill>
                <a:latin typeface="Times New Roman" panose="02020603050405020304" pitchFamily="18" charset="0"/>
                <a:cs typeface="Times New Roman" panose="02020603050405020304" pitchFamily="18" charset="0"/>
                <a:sym typeface="+mn-lt"/>
              </a:rPr>
              <a:t>Le XVIII</a:t>
            </a:r>
            <a:r>
              <a:rPr lang="fr-FR" altLang="zh-CN" sz="2800" b="1" baseline="30000" dirty="0">
                <a:solidFill>
                  <a:srgbClr val="C62533"/>
                </a:solidFill>
                <a:latin typeface="Times New Roman" panose="02020603050405020304" pitchFamily="18" charset="0"/>
                <a:cs typeface="Times New Roman" panose="02020603050405020304" pitchFamily="18" charset="0"/>
                <a:sym typeface="+mn-lt"/>
              </a:rPr>
              <a:t>e</a:t>
            </a:r>
            <a:r>
              <a:rPr lang="fr-FR" altLang="zh-CN" sz="2800" b="1" dirty="0">
                <a:solidFill>
                  <a:srgbClr val="C62533"/>
                </a:solidFill>
                <a:latin typeface="Times New Roman" panose="02020603050405020304" pitchFamily="18" charset="0"/>
                <a:cs typeface="Times New Roman" panose="02020603050405020304" pitchFamily="18" charset="0"/>
                <a:sym typeface="+mn-lt"/>
              </a:rPr>
              <a:t> Congrès du Parti communiste chinois</a:t>
            </a:r>
          </a:p>
          <a:p>
            <a:pPr algn="l"/>
            <a:endParaRPr lang="fr-FR" altLang="zh-CN" sz="2800" b="1" dirty="0">
              <a:solidFill>
                <a:srgbClr val="C62533"/>
              </a:solidFill>
              <a:latin typeface="Times New Roman" panose="02020603050405020304" pitchFamily="18" charset="0"/>
              <a:cs typeface="Times New Roman" panose="02020603050405020304" pitchFamily="18" charset="0"/>
              <a:sym typeface="+mn-lt"/>
            </a:endParaRPr>
          </a:p>
          <a:p>
            <a:pPr algn="l"/>
            <a:r>
              <a:rPr lang="fr-FR" altLang="zh-CN" sz="2800" b="1" dirty="0">
                <a:solidFill>
                  <a:srgbClr val="C62533"/>
                </a:solidFill>
                <a:latin typeface="Times New Roman" panose="02020603050405020304" pitchFamily="18" charset="0"/>
                <a:cs typeface="Times New Roman" panose="02020603050405020304" pitchFamily="18" charset="0"/>
                <a:sym typeface="+mn-lt"/>
              </a:rPr>
              <a:t>« rêve chinois »</a:t>
            </a:r>
          </a:p>
          <a:p>
            <a:pPr algn="l"/>
            <a:endParaRPr lang="fr-FR" altLang="zh-CN" sz="2800" b="1" dirty="0">
              <a:solidFill>
                <a:srgbClr val="C62533"/>
              </a:solidFill>
              <a:latin typeface="Times New Roman" panose="02020603050405020304" pitchFamily="18" charset="0"/>
              <a:cs typeface="Times New Roman" panose="02020603050405020304" pitchFamily="18" charset="0"/>
              <a:sym typeface="+mn-lt"/>
            </a:endParaRPr>
          </a:p>
          <a:p>
            <a:pPr algn="l"/>
            <a:r>
              <a:rPr lang="fr-FR" altLang="zh-CN" sz="2800" b="1" dirty="0">
                <a:solidFill>
                  <a:srgbClr val="C62533"/>
                </a:solidFill>
                <a:latin typeface="Times New Roman" panose="02020603050405020304" pitchFamily="18" charset="0"/>
                <a:cs typeface="Times New Roman" panose="02020603050405020304" pitchFamily="18" charset="0"/>
                <a:sym typeface="+mn-lt"/>
              </a:rPr>
              <a:t>problèmes</a:t>
            </a:r>
          </a:p>
          <a:p>
            <a:pPr algn="l"/>
            <a:endParaRPr lang="fr-FR" altLang="zh-CN" sz="2800" b="1" dirty="0">
              <a:solidFill>
                <a:srgbClr val="C62533"/>
              </a:solidFill>
              <a:latin typeface="Times New Roman" panose="02020603050405020304" pitchFamily="18" charset="0"/>
              <a:cs typeface="Times New Roman" panose="02020603050405020304" pitchFamily="18" charset="0"/>
              <a:sym typeface="+mn-lt"/>
            </a:endParaRPr>
          </a:p>
          <a:p>
            <a:pPr algn="l"/>
            <a:r>
              <a:rPr lang="fr-FR" altLang="zh-CN" sz="2800" b="1" dirty="0">
                <a:solidFill>
                  <a:srgbClr val="C62533"/>
                </a:solidFill>
                <a:latin typeface="Times New Roman" panose="02020603050405020304" pitchFamily="18" charset="0"/>
                <a:cs typeface="Times New Roman" panose="02020603050405020304" pitchFamily="18" charset="0"/>
                <a:sym typeface="+mn-lt"/>
              </a:rPr>
              <a:t>nouveaux concepts de développement</a:t>
            </a:r>
            <a:endParaRPr lang="fr-FR" altLang="zh-CN" sz="2800" b="1" dirty="0">
              <a:solidFill>
                <a:srgbClr val="C62533"/>
              </a:solidFill>
              <a:latin typeface="Times New Roman" panose="02020603050405020304" pitchFamily="18" charset="0"/>
              <a:cs typeface="Times New Roman" panose="02020603050405020304" pitchFamily="18" charset="0"/>
            </a:endParaRPr>
          </a:p>
        </p:txBody>
      </p:sp>
      <p:sp>
        <p:nvSpPr>
          <p:cNvPr id="8" name="日期占位符 7"/>
          <p:cNvSpPr>
            <a:spLocks noGrp="1"/>
          </p:cNvSpPr>
          <p:nvPr>
            <p:ph type="dt" sz="half" idx="10"/>
          </p:nvPr>
        </p:nvSpPr>
        <p:spPr/>
        <p:txBody>
          <a:bodyPr/>
          <a:lstStyle/>
          <a:p>
            <a:fld id="{87C1CE3A-8381-7346-9817-75918C3C0922}" type="datetime1">
              <a:rPr kumimoji="1" lang="zh-CN" altLang="en-US" smtClean="0"/>
              <a:t>2023/4/12</a:t>
            </a:fld>
            <a:endParaRPr kumimoji="1" lang="zh-CN" altLang="en-US"/>
          </a:p>
        </p:txBody>
      </p:sp>
      <p:sp>
        <p:nvSpPr>
          <p:cNvPr id="10" name="灯片编号占位符 9"/>
          <p:cNvSpPr>
            <a:spLocks noGrp="1"/>
          </p:cNvSpPr>
          <p:nvPr>
            <p:ph type="sldNum" sz="quarter" idx="12"/>
          </p:nvPr>
        </p:nvSpPr>
        <p:spPr/>
        <p:txBody>
          <a:bodyPr/>
          <a:lstStyle/>
          <a:p>
            <a:fld id="{80E295EE-109B-1448-BA56-B7F987B5EA65}" type="slidenum">
              <a:rPr kumimoji="1" lang="zh-CN" altLang="en-US" smtClean="0"/>
              <a:t>9</a:t>
            </a:fld>
            <a:endParaRPr kumimoji="1" lang="zh-CN" alt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a065a168-aaf9-45e0-9e5f-ed8e83dafc64"/>
  <p:tag name="COMMONDATA" val="eyJoZGlkIjoiMGNjOWFhYTljZWJkZGZkMjA0YzQwYTNhNzBhODg5ZWY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638,&quot;width&quot;:10633}"/>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3539</Words>
  <Application>Microsoft Office PowerPoint</Application>
  <PresentationFormat>宽屏</PresentationFormat>
  <Paragraphs>515</Paragraphs>
  <Slides>52</Slides>
  <Notes>0</Notes>
  <HiddenSlides>0</HiddenSlides>
  <MMClips>1</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52</vt:i4>
      </vt:variant>
    </vt:vector>
  </HeadingPairs>
  <TitlesOfParts>
    <vt:vector size="64" baseType="lpstr">
      <vt:lpstr>等线</vt:lpstr>
      <vt:lpstr>等线 Light</vt:lpstr>
      <vt:lpstr>方正仿宋简体</vt:lpstr>
      <vt:lpstr>黑体</vt:lpstr>
      <vt:lpstr>隶书</vt:lpstr>
      <vt:lpstr>宋体</vt:lpstr>
      <vt:lpstr>微软雅黑</vt:lpstr>
      <vt:lpstr>Arial</vt:lpstr>
      <vt:lpstr>Calibri</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朱雯</cp:lastModifiedBy>
  <cp:revision>537</cp:revision>
  <dcterms:created xsi:type="dcterms:W3CDTF">2022-06-22T00:29:00Z</dcterms:created>
  <dcterms:modified xsi:type="dcterms:W3CDTF">2023-04-12T08:15:53Z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EFA7A560F0E54B87B5BFDC4FB3371BE9_13</vt:lpwstr>
  </property>
  <property fmtid="{D5CDD505-2E9C-101B-9397-08002B2CF9AE}" pid="3" name="KSOProductBuildVer">
    <vt:lpwstr>2052-11.1.0.14036</vt:lpwstr>
  </property>
</Properties>
</file>