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Lst>
  <p:notesMasterIdLst>
    <p:notesMasterId r:id="rId62"/>
  </p:notesMasterIdLst>
  <p:sldIdLst>
    <p:sldId id="415" r:id="rId3"/>
    <p:sldId id="368" r:id="rId4"/>
    <p:sldId id="318" r:id="rId5"/>
    <p:sldId id="321" r:id="rId6"/>
    <p:sldId id="320" r:id="rId7"/>
    <p:sldId id="428" r:id="rId8"/>
    <p:sldId id="403" r:id="rId9"/>
    <p:sldId id="429" r:id="rId10"/>
    <p:sldId id="431" r:id="rId11"/>
    <p:sldId id="430" r:id="rId12"/>
    <p:sldId id="432" r:id="rId13"/>
    <p:sldId id="404" r:id="rId14"/>
    <p:sldId id="433" r:id="rId15"/>
    <p:sldId id="434" r:id="rId16"/>
    <p:sldId id="435" r:id="rId17"/>
    <p:sldId id="436" r:id="rId18"/>
    <p:sldId id="409" r:id="rId19"/>
    <p:sldId id="410" r:id="rId20"/>
    <p:sldId id="411" r:id="rId21"/>
    <p:sldId id="414" r:id="rId22"/>
    <p:sldId id="326" r:id="rId23"/>
    <p:sldId id="380" r:id="rId24"/>
    <p:sldId id="419" r:id="rId25"/>
    <p:sldId id="420" r:id="rId26"/>
    <p:sldId id="421" r:id="rId27"/>
    <p:sldId id="422" r:id="rId28"/>
    <p:sldId id="423" r:id="rId29"/>
    <p:sldId id="424" r:id="rId30"/>
    <p:sldId id="437" r:id="rId31"/>
    <p:sldId id="438" r:id="rId32"/>
    <p:sldId id="339" r:id="rId33"/>
    <p:sldId id="302" r:id="rId34"/>
    <p:sldId id="381" r:id="rId35"/>
    <p:sldId id="382" r:id="rId36"/>
    <p:sldId id="340" r:id="rId37"/>
    <p:sldId id="341" r:id="rId38"/>
    <p:sldId id="439" r:id="rId39"/>
    <p:sldId id="383" r:id="rId40"/>
    <p:sldId id="442" r:id="rId41"/>
    <p:sldId id="345" r:id="rId42"/>
    <p:sldId id="386" r:id="rId43"/>
    <p:sldId id="344" r:id="rId44"/>
    <p:sldId id="387" r:id="rId45"/>
    <p:sldId id="440" r:id="rId46"/>
    <p:sldId id="388" r:id="rId47"/>
    <p:sldId id="389" r:id="rId48"/>
    <p:sldId id="394" r:id="rId49"/>
    <p:sldId id="390" r:id="rId50"/>
    <p:sldId id="446" r:id="rId51"/>
    <p:sldId id="391" r:id="rId52"/>
    <p:sldId id="392" r:id="rId53"/>
    <p:sldId id="362" r:id="rId54"/>
    <p:sldId id="425" r:id="rId55"/>
    <p:sldId id="426" r:id="rId56"/>
    <p:sldId id="395" r:id="rId57"/>
    <p:sldId id="444" r:id="rId58"/>
    <p:sldId id="445" r:id="rId59"/>
    <p:sldId id="443" r:id="rId60"/>
    <p:sldId id="274" r:id="rId61"/>
  </p:sldIdLst>
  <p:sldSz cx="12192000" cy="6858000"/>
  <p:notesSz cx="6858000" cy="9144000"/>
  <p:custDataLst>
    <p:tags r:id="rId6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8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cmAuthor id="2" name="XIA LIN" initials="XL" lastIdx="1" clrIdx="1">
    <p:extLst>
      <p:ext uri="{19B8F6BF-5375-455C-9EA6-DF929625EA0E}">
        <p15:presenceInfo xmlns:p15="http://schemas.microsoft.com/office/powerpoint/2012/main" userId="31a17e33bef8864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599B"/>
    <a:srgbClr val="C6A654"/>
    <a:srgbClr val="F4B673"/>
    <a:srgbClr val="C62533"/>
    <a:srgbClr val="AE8E45"/>
    <a:srgbClr val="844D35"/>
    <a:srgbClr val="615B98"/>
    <a:srgbClr val="9B1D23"/>
    <a:srgbClr val="B02027"/>
    <a:srgbClr val="922E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6" autoAdjust="0"/>
    <p:restoredTop sz="94674"/>
  </p:normalViewPr>
  <p:slideViewPr>
    <p:cSldViewPr snapToGrid="0" snapToObjects="1" showGuides="1">
      <p:cViewPr varScale="1">
        <p:scale>
          <a:sx n="46" d="100"/>
          <a:sy n="46" d="100"/>
        </p:scale>
        <p:origin x="1264" y="28"/>
      </p:cViewPr>
      <p:guideLst>
        <p:guide orient="horz" pos="2160"/>
        <p:guide pos="388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gs" Target="tags/tag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05AC12-CB64-4632-B72D-A96913D4FA31}" type="datetimeFigureOut">
              <a:rPr lang="fr-CA" smtClean="0"/>
              <a:t>2023-05-06</a:t>
            </a:fld>
            <a:endParaRPr lang="fr-CA"/>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fr-FR"/>
              <a:t>单击此处编辑母版文本样式</a:t>
            </a:r>
          </a:p>
          <a:p>
            <a:pPr lvl="1"/>
            <a:r>
              <a:rPr lang="zh-CN" altLang="fr-FR"/>
              <a:t>二级</a:t>
            </a:r>
          </a:p>
          <a:p>
            <a:pPr lvl="2"/>
            <a:r>
              <a:rPr lang="zh-CN" altLang="fr-FR"/>
              <a:t>三级</a:t>
            </a:r>
          </a:p>
          <a:p>
            <a:pPr lvl="3"/>
            <a:r>
              <a:rPr lang="zh-CN" altLang="fr-FR"/>
              <a:t>四级</a:t>
            </a:r>
          </a:p>
          <a:p>
            <a:pPr lvl="4"/>
            <a:r>
              <a:rPr lang="zh-CN" altLang="fr-FR"/>
              <a:t>五级</a:t>
            </a:r>
            <a:endParaRPr lang="fr-CA"/>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398E65-A348-449B-8AF4-FBE4A98F37FD}" type="slidenum">
              <a:rPr lang="fr-CA" smtClean="0"/>
              <a:t>‹#›</a:t>
            </a:fld>
            <a:endParaRPr lang="fr-CA"/>
          </a:p>
        </p:txBody>
      </p:sp>
    </p:spTree>
    <p:extLst>
      <p:ext uri="{BB962C8B-B14F-4D97-AF65-F5344CB8AC3E}">
        <p14:creationId xmlns:p14="http://schemas.microsoft.com/office/powerpoint/2010/main" val="2703647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D398E65-A348-449B-8AF4-FBE4A98F37FD}" type="slidenum">
              <a:rPr lang="fr-CA" smtClean="0"/>
              <a:t>23</a:t>
            </a:fld>
            <a:endParaRPr lang="fr-CA"/>
          </a:p>
        </p:txBody>
      </p:sp>
    </p:spTree>
    <p:extLst>
      <p:ext uri="{BB962C8B-B14F-4D97-AF65-F5344CB8AC3E}">
        <p14:creationId xmlns:p14="http://schemas.microsoft.com/office/powerpoint/2010/main" val="3368100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0DB9841B-D7B1-44A7-8D90-6907B4E2CB8F}" type="datetime1">
              <a:rPr kumimoji="1" lang="zh-CN" altLang="en-US" smtClean="0"/>
              <a:t>2023/5/6</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7456017F-50CD-40B9-9605-C0D477B4049C}" type="datetime1">
              <a:rPr kumimoji="1" lang="zh-CN" altLang="en-US" smtClean="0"/>
              <a:t>2023/5/6</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09836973-45C1-4653-B904-9699ADED86A6}" type="datetime1">
              <a:rPr kumimoji="1" lang="zh-CN" altLang="en-US" smtClean="0"/>
              <a:t>2023/5/6</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B09CFB3C-A6F7-4BB7-9A9D-958895C05965}" type="datetime1">
              <a:rPr kumimoji="1" lang="zh-CN" altLang="en-US" smtClean="0"/>
              <a:t>2023/5/6</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2D760577-1379-4B35-B2CB-1EB98D19CF54}" type="datetime1">
              <a:rPr kumimoji="1" lang="zh-CN" altLang="en-US" smtClean="0"/>
              <a:t>2023/5/6</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7F23FDDF-3F6A-4FE4-BC3A-B31C92C38668}" type="datetime1">
              <a:rPr kumimoji="1" lang="zh-CN" altLang="en-US" smtClean="0"/>
              <a:t>2023/5/6</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90F8B85A-AE98-4E9D-9EE3-15BE17052C07}" type="datetime1">
              <a:rPr kumimoji="1" lang="zh-CN" altLang="en-US" smtClean="0"/>
              <a:t>2023/5/6</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219C5929-B611-4D2A-B4DF-114AA8E60F4B}" type="datetime1">
              <a:rPr kumimoji="1" lang="zh-CN" altLang="en-US" smtClean="0"/>
              <a:t>2023/5/6</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2C6A5DAE-10BC-419C-AE00-DCFDE2FB711D}" type="datetime1">
              <a:rPr kumimoji="1" lang="zh-CN" altLang="en-US" smtClean="0"/>
              <a:t>2023/5/6</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E863A46-025B-49A9-BEAE-29C0C8D566BB}" type="datetime1">
              <a:rPr kumimoji="1" lang="zh-CN" altLang="en-US" smtClean="0"/>
              <a:t>2023/5/6</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723F1040-8EF6-40F8-8307-03E853A0760E}" type="datetime1">
              <a:rPr kumimoji="1" lang="zh-CN" altLang="en-US" smtClean="0"/>
              <a:t>2023/5/6</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8C39DE6F-CF61-4146-B434-336274270EC6}" type="datetime1">
              <a:rPr kumimoji="1" lang="zh-CN" altLang="en-US" smtClean="0"/>
              <a:t>2023/5/6</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C386E674-85B7-417F-8CD4-105E7739CA65}" type="datetime1">
              <a:rPr kumimoji="1" lang="zh-CN" altLang="en-US" smtClean="0"/>
              <a:t>2023/5/6</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6CE03E86-1A80-4626-985E-73748E4AE4BE}" type="datetime1">
              <a:rPr kumimoji="1" lang="zh-CN" altLang="en-US" smtClean="0"/>
              <a:t>2023/5/6</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A6526D3F-A84A-4B07-A0A9-330E0EB3473C}" type="datetime1">
              <a:rPr kumimoji="1" lang="zh-CN" altLang="en-US" smtClean="0"/>
              <a:t>2023/5/6</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C581119F-8153-4FA8-95DF-8D9D32848522}" type="datetime1">
              <a:rPr kumimoji="1" lang="zh-CN" altLang="en-US" smtClean="0"/>
              <a:t>2023/5/6</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C40CCC02-B88D-40B5-90F2-E7EE99891F40}" type="datetime1">
              <a:rPr kumimoji="1" lang="zh-CN" altLang="en-US" smtClean="0"/>
              <a:t>2023/5/6</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C2069F75-A141-43EE-BFED-3EA717C5B017}" type="datetime1">
              <a:rPr kumimoji="1" lang="zh-CN" altLang="en-US" smtClean="0"/>
              <a:t>2023/5/6</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08B374E0-A223-4E74-87D4-4E4CBB3ED84F}" type="datetime1">
              <a:rPr kumimoji="1" lang="zh-CN" altLang="en-US" smtClean="0"/>
              <a:t>2023/5/6</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B1E75B-4CA3-44CE-9825-1D0A2D2FA4BB}" type="datetime1">
              <a:rPr kumimoji="1" lang="zh-CN" altLang="en-US" smtClean="0"/>
              <a:t>2023/5/6</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9272979B-E5A2-46AA-AF23-C0601A31E32C}" type="datetime1">
              <a:rPr kumimoji="1" lang="zh-CN" altLang="en-US" smtClean="0"/>
              <a:t>2023/5/6</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F94AC3C8-4E47-4F2D-87B1-C66321F2AE6C}" type="datetime1">
              <a:rPr kumimoji="1" lang="zh-CN" altLang="en-US" smtClean="0"/>
              <a:t>2023/5/6</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6E8FB-8189-41C5-9CF9-5D82081094F7}" type="datetime1">
              <a:rPr kumimoji="1" lang="zh-CN" altLang="en-US" smtClean="0"/>
              <a:t>2023/5/6</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E295EE-109B-1448-BA56-B7F987B5EA65}"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B70C91-99F7-4156-A76B-C53FD38F1E0F}" type="datetime1">
              <a:rPr kumimoji="1" lang="zh-CN" altLang="en-US" smtClean="0"/>
              <a:t>2023/5/6</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E295EE-109B-1448-BA56-B7F987B5EA65}"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slide" Target="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image" Target="../media/image7.emf"/></Relationships>
</file>

<file path=ppt/slides/_rels/slide2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13.xml"/><Relationship Id="rId1" Type="http://schemas.openxmlformats.org/officeDocument/2006/relationships/tags" Target="../tags/tag15.xml"/></Relationships>
</file>

<file path=ppt/slides/_rels/slide3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13.xml"/><Relationship Id="rId1" Type="http://schemas.openxmlformats.org/officeDocument/2006/relationships/tags" Target="../tags/tag16.xml"/></Relationships>
</file>

<file path=ppt/slides/_rels/slide3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emf"/><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emf"/><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emf"/><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emf"/><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5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5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8874" y="1664898"/>
            <a:ext cx="6094497" cy="5024203"/>
          </a:xfrm>
          <a:prstGeom prst="rect">
            <a:avLst/>
          </a:prstGeom>
        </p:spPr>
      </p:pic>
      <p:sp>
        <p:nvSpPr>
          <p:cNvPr id="10" name="文本框 9"/>
          <p:cNvSpPr txBox="1"/>
          <p:nvPr/>
        </p:nvSpPr>
        <p:spPr>
          <a:xfrm>
            <a:off x="2515528" y="1784371"/>
            <a:ext cx="954107" cy="1938992"/>
          </a:xfrm>
          <a:prstGeom prst="rect">
            <a:avLst/>
          </a:prstGeom>
          <a:noFill/>
        </p:spPr>
        <p:txBody>
          <a:bodyPr wrap="none" rtlCol="0">
            <a:spAutoFit/>
          </a:bodyPr>
          <a:lstStyle/>
          <a:p>
            <a:r>
              <a:rPr lang="en-US" altLang="zh-CN" sz="12000" b="1" dirty="0">
                <a:solidFill>
                  <a:srgbClr val="C00000"/>
                </a:solidFill>
                <a:latin typeface="Times New Roman" panose="02020603050405020304" pitchFamily="18" charset="0"/>
                <a:cs typeface="Times New Roman" panose="02020603050405020304" pitchFamily="18" charset="0"/>
              </a:rPr>
              <a:t>6</a:t>
            </a:r>
            <a:endParaRPr lang="en-GB" altLang="zh-CN" sz="12000" b="1" dirty="0">
              <a:solidFill>
                <a:srgbClr val="C00000"/>
              </a:solidFill>
              <a:latin typeface="Times New Roman" panose="02020603050405020304" pitchFamily="18" charset="0"/>
              <a:cs typeface="Times New Roman" panose="02020603050405020304" pitchFamily="18" charset="0"/>
            </a:endParaRPr>
          </a:p>
        </p:txBody>
      </p:sp>
      <p:sp>
        <p:nvSpPr>
          <p:cNvPr id="11" name="文本框 10"/>
          <p:cNvSpPr txBox="1"/>
          <p:nvPr/>
        </p:nvSpPr>
        <p:spPr>
          <a:xfrm>
            <a:off x="2626936" y="3359367"/>
            <a:ext cx="867545" cy="461665"/>
          </a:xfrm>
          <a:prstGeom prst="rect">
            <a:avLst/>
          </a:prstGeom>
          <a:noFill/>
        </p:spPr>
        <p:txBody>
          <a:bodyPr wrap="none" rtlCol="0">
            <a:spAutoFit/>
          </a:bodyPr>
          <a:lstStyle/>
          <a:p>
            <a:r>
              <a:rPr lang="en-GB" altLang="zh-CN" sz="2400" dirty="0">
                <a:solidFill>
                  <a:srgbClr val="C00000"/>
                </a:solidFill>
                <a:latin typeface="Times New Roman" panose="02020603050405020304" pitchFamily="18" charset="0"/>
                <a:cs typeface="Times New Roman" panose="02020603050405020304" pitchFamily="18" charset="0"/>
              </a:rPr>
              <a:t>Unit</a:t>
            </a:r>
            <a:r>
              <a:rPr lang="fr-CA" altLang="zh-CN" sz="2400" dirty="0">
                <a:solidFill>
                  <a:srgbClr val="C00000"/>
                </a:solidFill>
                <a:latin typeface="Times New Roman" panose="02020603050405020304" pitchFamily="18" charset="0"/>
                <a:cs typeface="Times New Roman" panose="02020603050405020304" pitchFamily="18" charset="0"/>
              </a:rPr>
              <a:t>é</a:t>
            </a:r>
            <a:endParaRPr lang="en-GB" altLang="zh-CN" sz="2400" dirty="0">
              <a:solidFill>
                <a:srgbClr val="C00000"/>
              </a:solidFill>
              <a:latin typeface="Times New Roman" panose="02020603050405020304" pitchFamily="18" charset="0"/>
              <a:cs typeface="Times New Roman" panose="02020603050405020304" pitchFamily="18" charset="0"/>
            </a:endParaRPr>
          </a:p>
        </p:txBody>
      </p:sp>
      <p:pic>
        <p:nvPicPr>
          <p:cNvPr id="33" name="图片 32"/>
          <p:cNvPicPr>
            <a:picLocks noChangeAspect="1"/>
          </p:cNvPicPr>
          <p:nvPr/>
        </p:nvPicPr>
        <p:blipFill>
          <a:blip r:embed="rId4"/>
          <a:stretch>
            <a:fillRect/>
          </a:stretch>
        </p:blipFill>
        <p:spPr>
          <a:xfrm>
            <a:off x="-2" y="1405023"/>
            <a:ext cx="12192002" cy="45719"/>
          </a:xfrm>
          <a:prstGeom prst="rect">
            <a:avLst/>
          </a:prstGeom>
        </p:spPr>
      </p:pic>
      <p:pic>
        <p:nvPicPr>
          <p:cNvPr id="8" name="图片 7"/>
          <p:cNvPicPr>
            <a:picLocks noChangeAspect="1"/>
          </p:cNvPicPr>
          <p:nvPr/>
        </p:nvPicPr>
        <p:blipFill>
          <a:blip r:embed="rId5"/>
          <a:stretch>
            <a:fillRect/>
          </a:stretch>
        </p:blipFill>
        <p:spPr>
          <a:xfrm>
            <a:off x="1372" y="6689101"/>
            <a:ext cx="12192000" cy="191484"/>
          </a:xfrm>
          <a:prstGeom prst="rect">
            <a:avLst/>
          </a:prstGeom>
        </p:spPr>
      </p:pic>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1"/>
            <a:ext cx="12192002" cy="2925319"/>
          </a:xfrm>
          <a:prstGeom prst="rect">
            <a:avLst/>
          </a:prstGeom>
        </p:spPr>
      </p:pic>
      <p:sp>
        <p:nvSpPr>
          <p:cNvPr id="9" name="文本框 8"/>
          <p:cNvSpPr txBox="1"/>
          <p:nvPr>
            <p:custDataLst>
              <p:tags r:id="rId1"/>
            </p:custDataLst>
          </p:nvPr>
        </p:nvSpPr>
        <p:spPr>
          <a:xfrm>
            <a:off x="399009" y="4056991"/>
            <a:ext cx="5187144" cy="2086725"/>
          </a:xfrm>
          <a:prstGeom prst="rect">
            <a:avLst/>
          </a:prstGeom>
          <a:noFill/>
        </p:spPr>
        <p:txBody>
          <a:bodyPr wrap="square" rtlCol="0">
            <a:spAutoFit/>
          </a:bodyPr>
          <a:lstStyle/>
          <a:p>
            <a:pPr algn="ctr">
              <a:lnSpc>
                <a:spcPct val="80000"/>
              </a:lnSpc>
            </a:pPr>
            <a:r>
              <a:rPr lang="fr-FR" sz="5400"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La voie vers le </a:t>
            </a:r>
            <a:r>
              <a:rPr lang="fr-FR" sz="5400" b="1">
                <a:solidFill>
                  <a:srgbClr val="C0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renouveau national</a:t>
            </a:r>
            <a:endParaRPr lang="fr-FR" sz="5400"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Compréhension</a:t>
            </a:r>
          </a:p>
        </p:txBody>
      </p:sp>
      <p:pic>
        <p:nvPicPr>
          <p:cNvPr id="5" name="图片 4"/>
          <p:cNvPicPr>
            <a:picLocks noChangeAspect="1"/>
          </p:cNvPicPr>
          <p:nvPr/>
        </p:nvPicPr>
        <p:blipFill>
          <a:blip r:embed="rId3"/>
          <a:stretch>
            <a:fillRect/>
          </a:stretch>
        </p:blipFill>
        <p:spPr>
          <a:xfrm>
            <a:off x="1055555" y="1539833"/>
            <a:ext cx="9802593" cy="455358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gradFill>
                  <a:gsLst>
                    <a:gs pos="0">
                      <a:srgbClr val="007BD3"/>
                    </a:gs>
                    <a:gs pos="100000">
                      <a:srgbClr val="034373"/>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Réponses possibles</a:t>
            </a:r>
          </a:p>
        </p:txBody>
      </p:sp>
      <p:pic>
        <p:nvPicPr>
          <p:cNvPr id="2" name="图片 1"/>
          <p:cNvPicPr>
            <a:picLocks noChangeAspect="1"/>
          </p:cNvPicPr>
          <p:nvPr/>
        </p:nvPicPr>
        <p:blipFill>
          <a:blip r:embed="rId2"/>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Compréhension</a:t>
            </a:r>
          </a:p>
        </p:txBody>
      </p:sp>
      <p:sp>
        <p:nvSpPr>
          <p:cNvPr id="4" name="文本框 3"/>
          <p:cNvSpPr txBox="1"/>
          <p:nvPr/>
        </p:nvSpPr>
        <p:spPr>
          <a:xfrm>
            <a:off x="663437" y="1640205"/>
            <a:ext cx="10518085" cy="5438540"/>
          </a:xfrm>
          <a:prstGeom prst="rect">
            <a:avLst/>
          </a:prstGeom>
          <a:noFill/>
        </p:spPr>
        <p:txBody>
          <a:bodyPr wrap="square">
            <a:spAutoFit/>
          </a:bodyPr>
          <a:lstStyle/>
          <a:p>
            <a:pPr algn="just">
              <a:lnSpc>
                <a:spcPct val="125000"/>
              </a:lnSpc>
            </a:pPr>
            <a:r>
              <a:rPr lang="fr-CA" sz="28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rPr>
              <a:t>Que faut-il faire pour développer l’esprit de la Longue Marche et mieux poursuivre notre nouvelle Longue Marche ?</a:t>
            </a:r>
          </a:p>
          <a:p>
            <a:pPr marL="342900" lvl="0" indent="-342900" algn="just">
              <a:lnSpc>
                <a:spcPct val="125000"/>
              </a:lnSpc>
              <a:buFont typeface="Times New Roman" panose="02020603050405020304" pitchFamily="18" charset="0"/>
              <a:buChar char="-"/>
            </a:pPr>
            <a:r>
              <a:rPr lang="fr-CA" sz="2800" kern="100" dirty="0">
                <a:effectLst/>
                <a:latin typeface="Times New Roman" panose="02020603050405020304" pitchFamily="18" charset="0"/>
                <a:ea typeface="宋体" panose="02010600030101010101" pitchFamily="2" charset="-122"/>
                <a:cs typeface="Times New Roman" panose="02020603050405020304" pitchFamily="18" charset="0"/>
              </a:rPr>
              <a:t>affermir le noble idéal du communisme et l’idéal commun du socialisme à la chinoise</a:t>
            </a:r>
            <a:endParaRPr lang="fr-CA" sz="2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5000"/>
              </a:lnSpc>
              <a:buFont typeface="Times New Roman" panose="02020603050405020304" pitchFamily="18" charset="0"/>
              <a:buChar char="-"/>
            </a:pPr>
            <a:r>
              <a:rPr lang="fr-CA" sz="2800" kern="100" dirty="0">
                <a:effectLst/>
                <a:latin typeface="Times New Roman" panose="02020603050405020304" pitchFamily="18" charset="0"/>
                <a:ea typeface="宋体" panose="02010600030101010101" pitchFamily="2" charset="-122"/>
                <a:cs typeface="Times New Roman" panose="02020603050405020304" pitchFamily="18" charset="0"/>
              </a:rPr>
              <a:t>cultiver la confiance en soi concernant la voie, la théorie, le système et la culture du socialisme à la chinoise</a:t>
            </a:r>
            <a:endParaRPr lang="fr-CA" sz="2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5000"/>
              </a:lnSpc>
              <a:buFont typeface="Times New Roman" panose="02020603050405020304" pitchFamily="18" charset="0"/>
              <a:buChar char="-"/>
            </a:pPr>
            <a:r>
              <a:rPr lang="fr-CA" sz="2800" kern="100" dirty="0">
                <a:effectLst/>
                <a:latin typeface="Times New Roman" panose="02020603050405020304" pitchFamily="18" charset="0"/>
                <a:ea typeface="宋体" panose="02010600030101010101" pitchFamily="2" charset="-122"/>
                <a:cs typeface="Times New Roman" panose="02020603050405020304" pitchFamily="18" charset="0"/>
              </a:rPr>
              <a:t>placer le peuple à une position suprême et travailler au service du peuple</a:t>
            </a:r>
            <a:endParaRPr lang="fr-CA" sz="2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5000"/>
              </a:lnSpc>
              <a:buFont typeface="Times New Roman" panose="02020603050405020304" pitchFamily="18" charset="0"/>
              <a:buChar char="-"/>
            </a:pPr>
            <a:endParaRPr lang="fr-CA" sz="2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5000"/>
              </a:lnSpc>
              <a:buFont typeface="Times New Roman" panose="02020603050405020304" pitchFamily="18" charset="0"/>
              <a:buChar char="-"/>
            </a:pPr>
            <a:endParaRPr lang="fr-CA" sz="28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12749" y="1495447"/>
            <a:ext cx="11216033" cy="490220"/>
          </a:xfrm>
          <a:prstGeom prst="rect">
            <a:avLst/>
          </a:prstGeom>
          <a:noFill/>
        </p:spPr>
        <p:txBody>
          <a:bodyPr wrap="square" rtlCol="0">
            <a:noAutofit/>
          </a:bodyPr>
          <a:lstStyle/>
          <a:p>
            <a:pPr algn="just"/>
            <a:r>
              <a:rPr lang="fr-CA" altLang="zh-CN" sz="28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rPr>
              <a:t>Questions à choix multiples (Attention : plusieurs réponses possibles)</a:t>
            </a:r>
            <a:endParaRPr lang="fr-FR" sz="28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Compréhension</a:t>
            </a:r>
          </a:p>
        </p:txBody>
      </p:sp>
      <p:pic>
        <p:nvPicPr>
          <p:cNvPr id="5" name="图片 4"/>
          <p:cNvPicPr>
            <a:picLocks noChangeAspect="1"/>
          </p:cNvPicPr>
          <p:nvPr/>
        </p:nvPicPr>
        <p:blipFill>
          <a:blip r:embed="rId3"/>
          <a:stretch>
            <a:fillRect/>
          </a:stretch>
        </p:blipFill>
        <p:spPr>
          <a:xfrm>
            <a:off x="0" y="2202280"/>
            <a:ext cx="12192000" cy="436175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12749" y="1495447"/>
            <a:ext cx="11216033" cy="490220"/>
          </a:xfrm>
          <a:prstGeom prst="rect">
            <a:avLst/>
          </a:prstGeom>
          <a:noFill/>
        </p:spPr>
        <p:txBody>
          <a:bodyPr wrap="square" rtlCol="0">
            <a:noAutofit/>
          </a:bodyPr>
          <a:lstStyle/>
          <a:p>
            <a:pPr algn="just"/>
            <a:r>
              <a:rPr lang="fr-CA" altLang="zh-CN" sz="28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rPr>
              <a:t>Questions à choix multiples (Attention : plusieurs réponses possibles)</a:t>
            </a:r>
            <a:endParaRPr lang="fr-FR" sz="28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Compréhension</a:t>
            </a:r>
          </a:p>
        </p:txBody>
      </p:sp>
      <p:pic>
        <p:nvPicPr>
          <p:cNvPr id="4" name="图片 3"/>
          <p:cNvPicPr>
            <a:picLocks noChangeAspect="1"/>
          </p:cNvPicPr>
          <p:nvPr/>
        </p:nvPicPr>
        <p:blipFill rotWithShape="1">
          <a:blip r:embed="rId3"/>
          <a:srcRect r="4620"/>
          <a:stretch>
            <a:fillRect/>
          </a:stretch>
        </p:blipFill>
        <p:spPr>
          <a:xfrm>
            <a:off x="281609" y="2308269"/>
            <a:ext cx="11628782" cy="308838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12749" y="1495447"/>
            <a:ext cx="11216033" cy="490220"/>
          </a:xfrm>
          <a:prstGeom prst="rect">
            <a:avLst/>
          </a:prstGeom>
          <a:noFill/>
        </p:spPr>
        <p:txBody>
          <a:bodyPr wrap="square" rtlCol="0">
            <a:noAutofit/>
          </a:bodyPr>
          <a:lstStyle/>
          <a:p>
            <a:pPr algn="just"/>
            <a:r>
              <a:rPr lang="fr-CA" altLang="zh-CN" sz="28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rPr>
              <a:t>Questions à choix multiples (Attention : plusieurs réponses possibles)</a:t>
            </a:r>
            <a:endParaRPr lang="fr-FR" sz="28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Compréhension</a:t>
            </a:r>
          </a:p>
        </p:txBody>
      </p:sp>
      <p:pic>
        <p:nvPicPr>
          <p:cNvPr id="4" name="图片 3"/>
          <p:cNvPicPr>
            <a:picLocks noChangeAspect="1"/>
          </p:cNvPicPr>
          <p:nvPr/>
        </p:nvPicPr>
        <p:blipFill rotWithShape="1">
          <a:blip r:embed="rId3"/>
          <a:srcRect r="3658"/>
          <a:stretch>
            <a:fillRect/>
          </a:stretch>
        </p:blipFill>
        <p:spPr>
          <a:xfrm>
            <a:off x="336889" y="2168508"/>
            <a:ext cx="11518222" cy="274358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12749" y="1495447"/>
            <a:ext cx="11216033" cy="490220"/>
          </a:xfrm>
          <a:prstGeom prst="rect">
            <a:avLst/>
          </a:prstGeom>
          <a:noFill/>
        </p:spPr>
        <p:txBody>
          <a:bodyPr wrap="square" rtlCol="0">
            <a:noAutofit/>
          </a:bodyPr>
          <a:lstStyle/>
          <a:p>
            <a:pPr algn="just"/>
            <a:r>
              <a:rPr lang="fr-CA" altLang="zh-CN" sz="28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rPr>
              <a:t>Questions à choix multiples (Attention : plusieurs réponses possibles)</a:t>
            </a:r>
            <a:endParaRPr lang="fr-FR" sz="28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Compréhension</a:t>
            </a:r>
          </a:p>
        </p:txBody>
      </p:sp>
      <p:pic>
        <p:nvPicPr>
          <p:cNvPr id="4" name="图片 3"/>
          <p:cNvPicPr>
            <a:picLocks noChangeAspect="1"/>
          </p:cNvPicPr>
          <p:nvPr/>
        </p:nvPicPr>
        <p:blipFill rotWithShape="1">
          <a:blip r:embed="rId3"/>
          <a:srcRect r="4160"/>
          <a:stretch>
            <a:fillRect/>
          </a:stretch>
        </p:blipFill>
        <p:spPr>
          <a:xfrm>
            <a:off x="312144" y="2308269"/>
            <a:ext cx="11567712" cy="323895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12749" y="1495447"/>
            <a:ext cx="11216033" cy="490220"/>
          </a:xfrm>
          <a:prstGeom prst="rect">
            <a:avLst/>
          </a:prstGeom>
          <a:noFill/>
        </p:spPr>
        <p:txBody>
          <a:bodyPr wrap="square" rtlCol="0">
            <a:noAutofit/>
          </a:bodyPr>
          <a:lstStyle/>
          <a:p>
            <a:pPr algn="just"/>
            <a:r>
              <a:rPr lang="fr-CA" altLang="zh-CN" sz="28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rPr>
              <a:t>Questions à choix multiples (Attention : plusieurs réponses possibles)</a:t>
            </a:r>
            <a:endParaRPr lang="fr-FR" sz="28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Compréhension</a:t>
            </a:r>
          </a:p>
        </p:txBody>
      </p:sp>
      <p:pic>
        <p:nvPicPr>
          <p:cNvPr id="4" name="图片 3"/>
          <p:cNvPicPr>
            <a:picLocks noChangeAspect="1"/>
          </p:cNvPicPr>
          <p:nvPr/>
        </p:nvPicPr>
        <p:blipFill rotWithShape="1">
          <a:blip r:embed="rId3"/>
          <a:srcRect r="4620"/>
          <a:stretch>
            <a:fillRect/>
          </a:stretch>
        </p:blipFill>
        <p:spPr>
          <a:xfrm>
            <a:off x="206374" y="2151218"/>
            <a:ext cx="11628782" cy="440424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solidFill>
                  <a:srgbClr val="C00000"/>
                </a:solidFill>
                <a:latin typeface="Times New Roman" panose="02020603050405020304" pitchFamily="18" charset="0"/>
                <a:ea typeface="隶书" panose="02010509060101010101" pitchFamily="49" charset="-122"/>
                <a:cs typeface="Times New Roman" panose="02020603050405020304" pitchFamily="18" charset="0"/>
              </a:rPr>
              <a:t>Corrigé</a:t>
            </a:r>
            <a:endParaRPr lang="fr-FR" altLang="zh-CN" sz="3600" b="1" dirty="0">
              <a:solidFill>
                <a:srgbClr val="C00000"/>
              </a:solidFill>
              <a:effectLst/>
              <a:latin typeface="Times New Roman" panose="02020603050405020304" pitchFamily="18" charset="0"/>
              <a:ea typeface="隶书" panose="02010509060101010101" pitchFamily="49" charset="-122"/>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Compréhension</a:t>
            </a:r>
          </a:p>
        </p:txBody>
      </p:sp>
      <p:sp>
        <p:nvSpPr>
          <p:cNvPr id="115" name="文本框 114"/>
          <p:cNvSpPr txBox="1"/>
          <p:nvPr>
            <p:custDataLst>
              <p:tags r:id="rId1"/>
            </p:custDataLst>
          </p:nvPr>
        </p:nvSpPr>
        <p:spPr>
          <a:xfrm>
            <a:off x="630196" y="1857402"/>
            <a:ext cx="3861794" cy="2833868"/>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marL="612140" indent="-342900" algn="just">
              <a:lnSpc>
                <a:spcPct val="125000"/>
              </a:lnSpc>
              <a:buAutoNum type="arabicPeriod"/>
            </a:pPr>
            <a:r>
              <a:rPr lang="en-US" sz="30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ABD		</a:t>
            </a:r>
          </a:p>
          <a:p>
            <a:pPr marL="612140" indent="-342900" algn="just">
              <a:lnSpc>
                <a:spcPct val="125000"/>
              </a:lnSpc>
              <a:buFont typeface="+mj-lt"/>
              <a:buAutoNum type="arabicPeriod"/>
            </a:pPr>
            <a:r>
              <a:rPr lang="en-US" sz="30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BCD		</a:t>
            </a:r>
          </a:p>
          <a:p>
            <a:pPr marL="612140" indent="-342900" algn="just">
              <a:lnSpc>
                <a:spcPct val="125000"/>
              </a:lnSpc>
              <a:buFont typeface="+mj-lt"/>
              <a:buAutoNum type="arabicPeriod"/>
            </a:pPr>
            <a:r>
              <a:rPr lang="fr-CA" sz="30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CD		</a:t>
            </a:r>
          </a:p>
          <a:p>
            <a:pPr marL="612140" indent="-342900" algn="just">
              <a:lnSpc>
                <a:spcPct val="125000"/>
              </a:lnSpc>
              <a:buFont typeface="+mj-lt"/>
              <a:buAutoNum type="arabicPeriod"/>
            </a:pPr>
            <a:r>
              <a:rPr lang="fr-CA" sz="30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BC		</a:t>
            </a:r>
          </a:p>
          <a:p>
            <a:pPr marL="612140" indent="-342900" algn="just">
              <a:lnSpc>
                <a:spcPct val="125000"/>
              </a:lnSpc>
              <a:buFont typeface="+mj-lt"/>
              <a:buAutoNum type="arabicPeriod"/>
            </a:pPr>
            <a:r>
              <a:rPr lang="fr-CA" sz="30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D</a:t>
            </a:r>
            <a:endParaRPr lang="fr-CA" sz="30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p>
            <a:pPr marL="514350" indent="-514350" algn="just">
              <a:buFont typeface="+mj-lt"/>
              <a:buAutoNum type="arabicPeriod"/>
            </a:pPr>
            <a:endParaRPr lang="fr-FR" altLang="zh-CN" sz="30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206375" y="1366584"/>
            <a:ext cx="11779250" cy="490220"/>
          </a:xfrm>
          <a:prstGeom prst="rect">
            <a:avLst/>
          </a:prstGeom>
          <a:noFill/>
        </p:spPr>
        <p:txBody>
          <a:bodyPr wrap="square" rtlCol="0">
            <a:noAutofit/>
          </a:bodyPr>
          <a:lstStyle/>
          <a:p>
            <a:pPr algn="just"/>
            <a:r>
              <a:rPr lang="fr-CA" altLang="zh-CN" sz="24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rPr>
              <a:t>Reliez les termes soulignés dans la colonne A à leur synonyme dans la colonne B.</a:t>
            </a:r>
            <a:endParaRPr lang="fr-FR" sz="24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Compréhension</a:t>
            </a:r>
          </a:p>
        </p:txBody>
      </p:sp>
      <p:pic>
        <p:nvPicPr>
          <p:cNvPr id="10" name="图片 9"/>
          <p:cNvPicPr>
            <a:picLocks noChangeAspect="1"/>
          </p:cNvPicPr>
          <p:nvPr/>
        </p:nvPicPr>
        <p:blipFill>
          <a:blip r:embed="rId3"/>
          <a:stretch>
            <a:fillRect/>
          </a:stretch>
        </p:blipFill>
        <p:spPr>
          <a:xfrm>
            <a:off x="306345" y="1950938"/>
            <a:ext cx="11679280" cy="454405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Compréhension</a:t>
            </a:r>
          </a:p>
        </p:txBody>
      </p:sp>
      <p:pic>
        <p:nvPicPr>
          <p:cNvPr id="4" name="图片 3"/>
          <p:cNvPicPr>
            <a:picLocks noChangeAspect="1"/>
          </p:cNvPicPr>
          <p:nvPr/>
        </p:nvPicPr>
        <p:blipFill rotWithShape="1">
          <a:blip r:embed="rId3"/>
          <a:srcRect l="1055" t="125" r="-1055" b="89104"/>
          <a:stretch>
            <a:fillRect/>
          </a:stretch>
        </p:blipFill>
        <p:spPr>
          <a:xfrm>
            <a:off x="508241" y="1391593"/>
            <a:ext cx="11430134" cy="842404"/>
          </a:xfrm>
          <a:prstGeom prst="rect">
            <a:avLst/>
          </a:prstGeom>
        </p:spPr>
      </p:pic>
      <p:pic>
        <p:nvPicPr>
          <p:cNvPr id="5" name="图片 4"/>
          <p:cNvPicPr>
            <a:picLocks noChangeAspect="1"/>
          </p:cNvPicPr>
          <p:nvPr/>
        </p:nvPicPr>
        <p:blipFill rotWithShape="1">
          <a:blip r:embed="rId3"/>
          <a:srcRect t="55619"/>
          <a:stretch>
            <a:fillRect/>
          </a:stretch>
        </p:blipFill>
        <p:spPr>
          <a:xfrm>
            <a:off x="508241" y="2701357"/>
            <a:ext cx="11430134" cy="347115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2"/>
          <a:stretch>
            <a:fillRect/>
          </a:stretch>
        </p:blipFill>
        <p:spPr>
          <a:xfrm>
            <a:off x="3720875" y="1164799"/>
            <a:ext cx="4470608" cy="449181"/>
          </a:xfrm>
          <a:prstGeom prst="rect">
            <a:avLst/>
          </a:prstGeom>
        </p:spPr>
      </p:pic>
      <p:pic>
        <p:nvPicPr>
          <p:cNvPr id="2" name="图片 1"/>
          <p:cNvPicPr>
            <a:picLocks noChangeAspect="1"/>
          </p:cNvPicPr>
          <p:nvPr/>
        </p:nvPicPr>
        <p:blipFill rotWithShape="1">
          <a:blip r:embed="rId3"/>
          <a:srcRect l="45480"/>
          <a:stretch>
            <a:fillRect/>
          </a:stretch>
        </p:blipFill>
        <p:spPr>
          <a:xfrm>
            <a:off x="-141514" y="1666940"/>
            <a:ext cx="1707126" cy="3131225"/>
          </a:xfrm>
          <a:prstGeom prst="rect">
            <a:avLst/>
          </a:prstGeom>
        </p:spPr>
      </p:pic>
      <p:sp>
        <p:nvSpPr>
          <p:cNvPr id="8" name="文本框 7"/>
          <p:cNvSpPr txBox="1"/>
          <p:nvPr/>
        </p:nvSpPr>
        <p:spPr>
          <a:xfrm>
            <a:off x="386834" y="2480816"/>
            <a:ext cx="798195" cy="1503472"/>
          </a:xfrm>
          <a:prstGeom prst="rect">
            <a:avLst/>
          </a:prstGeom>
          <a:noFill/>
        </p:spPr>
        <p:txBody>
          <a:bodyPr vert="eaVert" wrap="square" rtlCol="0">
            <a:spAutoFit/>
          </a:bodyPr>
          <a:lstStyle/>
          <a:p>
            <a:pPr algn="ctr"/>
            <a:r>
              <a:rPr kumimoji="1" lang="zh-CN" altLang="en-US" sz="4000" b="1" dirty="0">
                <a:solidFill>
                  <a:schemeClr val="bg1"/>
                </a:solidFill>
                <a:latin typeface="微软雅黑" panose="020B0503020204020204" charset="-122"/>
                <a:ea typeface="微软雅黑" panose="020B0503020204020204" charset="-122"/>
                <a:cs typeface="微软雅黑" panose="020B0503020204020204" charset="-122"/>
              </a:rPr>
              <a:t>目  录</a:t>
            </a:r>
          </a:p>
        </p:txBody>
      </p:sp>
      <p:sp>
        <p:nvSpPr>
          <p:cNvPr id="32" name="文本框 38">
            <a:hlinkClick r:id="rId4" action="ppaction://hlinksldjump"/>
          </p:cNvPr>
          <p:cNvSpPr txBox="1"/>
          <p:nvPr/>
        </p:nvSpPr>
        <p:spPr>
          <a:xfrm>
            <a:off x="3720874" y="1189248"/>
            <a:ext cx="4470610" cy="478155"/>
          </a:xfrm>
          <a:prstGeom prst="rect">
            <a:avLst/>
          </a:prstGeom>
          <a:noFill/>
        </p:spPr>
        <p:txBody>
          <a:bodyPr wrap="square" rtlCol="0">
            <a:spAutoFit/>
          </a:bodyPr>
          <a:lstStyle/>
          <a:p>
            <a:pPr>
              <a:lnSpc>
                <a:spcPct val="90000"/>
              </a:lnSpc>
            </a:pPr>
            <a:r>
              <a:rPr lang="fr-FR" altLang="en-US"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  I</a:t>
            </a:r>
            <a:r>
              <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ntroduction</a:t>
            </a:r>
          </a:p>
        </p:txBody>
      </p:sp>
      <p:pic>
        <p:nvPicPr>
          <p:cNvPr id="16" name="图片 15"/>
          <p:cNvPicPr>
            <a:picLocks noChangeAspect="1"/>
          </p:cNvPicPr>
          <p:nvPr/>
        </p:nvPicPr>
        <p:blipFill>
          <a:blip r:embed="rId2"/>
          <a:stretch>
            <a:fillRect/>
          </a:stretch>
        </p:blipFill>
        <p:spPr>
          <a:xfrm>
            <a:off x="3720875" y="3654717"/>
            <a:ext cx="4470612" cy="449181"/>
          </a:xfrm>
          <a:prstGeom prst="rect">
            <a:avLst/>
          </a:prstGeom>
        </p:spPr>
      </p:pic>
      <p:pic>
        <p:nvPicPr>
          <p:cNvPr id="34" name="图片 33"/>
          <p:cNvPicPr>
            <a:picLocks noChangeAspect="1"/>
          </p:cNvPicPr>
          <p:nvPr/>
        </p:nvPicPr>
        <p:blipFill>
          <a:blip r:embed="rId2"/>
          <a:stretch>
            <a:fillRect/>
          </a:stretch>
        </p:blipFill>
        <p:spPr>
          <a:xfrm>
            <a:off x="3720874" y="1783755"/>
            <a:ext cx="4470608" cy="449181"/>
          </a:xfrm>
          <a:prstGeom prst="rect">
            <a:avLst/>
          </a:prstGeom>
        </p:spPr>
      </p:pic>
      <p:sp>
        <p:nvSpPr>
          <p:cNvPr id="37" name="文本框 38">
            <a:hlinkClick r:id="rId4" action="ppaction://hlinksldjump"/>
          </p:cNvPr>
          <p:cNvSpPr txBox="1"/>
          <p:nvPr/>
        </p:nvSpPr>
        <p:spPr>
          <a:xfrm>
            <a:off x="3720874" y="1808204"/>
            <a:ext cx="4470609" cy="478155"/>
          </a:xfrm>
          <a:prstGeom prst="rect">
            <a:avLst/>
          </a:prstGeom>
          <a:noFill/>
        </p:spPr>
        <p:txBody>
          <a:bodyPr wrap="square" rtlCol="0">
            <a:spAutoFit/>
          </a:bodyPr>
          <a:lstStyle/>
          <a:p>
            <a:pPr>
              <a:lnSpc>
                <a:spcPct val="90000"/>
              </a:lnSpc>
            </a:pPr>
            <a:r>
              <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  Compréhension</a:t>
            </a:r>
            <a:endParaRPr lang="fr-FR" sz="2400" dirty="0">
              <a:solidFill>
                <a:schemeClr val="bg1"/>
              </a:solidFill>
              <a:latin typeface="Times New Roman" panose="02020603050405020304" pitchFamily="18" charset="0"/>
              <a:cs typeface="Times New Roman" panose="02020603050405020304" pitchFamily="18" charset="0"/>
            </a:endParaRPr>
          </a:p>
        </p:txBody>
      </p:sp>
      <p:pic>
        <p:nvPicPr>
          <p:cNvPr id="39" name="图片 38"/>
          <p:cNvPicPr>
            <a:picLocks noChangeAspect="1"/>
          </p:cNvPicPr>
          <p:nvPr/>
        </p:nvPicPr>
        <p:blipFill>
          <a:blip r:embed="rId2"/>
          <a:stretch>
            <a:fillRect/>
          </a:stretch>
        </p:blipFill>
        <p:spPr>
          <a:xfrm>
            <a:off x="3720874" y="2397749"/>
            <a:ext cx="4470608" cy="449181"/>
          </a:xfrm>
          <a:prstGeom prst="rect">
            <a:avLst/>
          </a:prstGeom>
        </p:spPr>
      </p:pic>
      <p:sp>
        <p:nvSpPr>
          <p:cNvPr id="41" name="文本框 38">
            <a:hlinkClick r:id="rId4" action="ppaction://hlinksldjump"/>
          </p:cNvPr>
          <p:cNvSpPr txBox="1"/>
          <p:nvPr/>
        </p:nvSpPr>
        <p:spPr>
          <a:xfrm>
            <a:off x="3725903" y="2422198"/>
            <a:ext cx="4465580" cy="865505"/>
          </a:xfrm>
          <a:prstGeom prst="rect">
            <a:avLst/>
          </a:prstGeom>
          <a:noFill/>
        </p:spPr>
        <p:txBody>
          <a:bodyPr wrap="square" rtlCol="0">
            <a:spAutoFit/>
          </a:bodyPr>
          <a:lstStyle/>
          <a:p>
            <a:pPr>
              <a:lnSpc>
                <a:spcPct val="90000"/>
              </a:lnSpc>
            </a:pPr>
            <a:r>
              <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  </a:t>
            </a:r>
            <a:r>
              <a:rPr lang="fr-FR" altLang="zh-CN" sz="2800" b="1" dirty="0" err="1">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Etude</a:t>
            </a:r>
            <a:r>
              <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 du texte</a:t>
            </a:r>
            <a:endParaRPr lang="zh-CN" altLang="en-US" sz="2400" b="1" dirty="0">
              <a:solidFill>
                <a:schemeClr val="bg1"/>
              </a:solidFill>
              <a:latin typeface="微软雅黑" panose="020B0503020204020204" charset="-122"/>
              <a:ea typeface="微软雅黑" panose="020B0503020204020204" charset="-122"/>
              <a:cs typeface="Times New Roman" panose="02020603050405020304" pitchFamily="18" charset="0"/>
              <a:sym typeface="+mn-ea"/>
            </a:endParaRPr>
          </a:p>
          <a:p>
            <a:pPr>
              <a:lnSpc>
                <a:spcPct val="90000"/>
              </a:lnSpc>
            </a:pPr>
            <a:endPar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47" name="图片 46"/>
          <p:cNvPicPr>
            <a:picLocks noChangeAspect="1"/>
          </p:cNvPicPr>
          <p:nvPr/>
        </p:nvPicPr>
        <p:blipFill>
          <a:blip r:embed="rId2"/>
          <a:stretch>
            <a:fillRect/>
          </a:stretch>
        </p:blipFill>
        <p:spPr>
          <a:xfrm>
            <a:off x="3720875" y="3020339"/>
            <a:ext cx="4470608" cy="449181"/>
          </a:xfrm>
          <a:prstGeom prst="rect">
            <a:avLst/>
          </a:prstGeom>
        </p:spPr>
      </p:pic>
      <p:sp>
        <p:nvSpPr>
          <p:cNvPr id="48" name="文本框 38">
            <a:hlinkClick r:id="rId4" action="ppaction://hlinksldjump"/>
          </p:cNvPr>
          <p:cNvSpPr txBox="1"/>
          <p:nvPr/>
        </p:nvSpPr>
        <p:spPr>
          <a:xfrm>
            <a:off x="3725954" y="2996528"/>
            <a:ext cx="4470610" cy="1197610"/>
          </a:xfrm>
          <a:prstGeom prst="rect">
            <a:avLst/>
          </a:prstGeom>
          <a:noFill/>
        </p:spPr>
        <p:txBody>
          <a:bodyPr wrap="square" rtlCol="0">
            <a:spAutoFit/>
          </a:bodyPr>
          <a:lstStyle/>
          <a:p>
            <a:pPr>
              <a:lnSpc>
                <a:spcPct val="90000"/>
              </a:lnSpc>
            </a:pPr>
            <a:r>
              <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  Focalisation sur la langue</a:t>
            </a:r>
            <a:endPar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a:p>
            <a:pPr>
              <a:lnSpc>
                <a:spcPct val="90000"/>
              </a:lnSpc>
            </a:pPr>
            <a:r>
              <a:rPr lang="en-US" altLang="zh-CN" sz="24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 </a:t>
            </a:r>
            <a:endParaRPr lang="zh-CN" altLang="en-US" sz="2400" b="1" dirty="0">
              <a:solidFill>
                <a:schemeClr val="bg1"/>
              </a:solidFill>
              <a:latin typeface="微软雅黑" panose="020B0503020204020204" charset="-122"/>
              <a:ea typeface="微软雅黑" panose="020B0503020204020204" charset="-122"/>
              <a:cs typeface="Times New Roman" panose="02020603050405020304" pitchFamily="18" charset="0"/>
              <a:sym typeface="+mn-ea"/>
            </a:endParaRPr>
          </a:p>
          <a:p>
            <a:pPr>
              <a:lnSpc>
                <a:spcPct val="90000"/>
              </a:lnSpc>
            </a:pPr>
            <a:r>
              <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  Perspective internationale</a:t>
            </a:r>
            <a:endParaRPr lang="fr-FR" sz="24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pic>
        <p:nvPicPr>
          <p:cNvPr id="51" name="图片 50"/>
          <p:cNvPicPr>
            <a:picLocks noChangeAspect="1"/>
          </p:cNvPicPr>
          <p:nvPr/>
        </p:nvPicPr>
        <p:blipFill>
          <a:blip r:embed="rId2"/>
          <a:stretch>
            <a:fillRect/>
          </a:stretch>
        </p:blipFill>
        <p:spPr>
          <a:xfrm>
            <a:off x="3726181" y="4264660"/>
            <a:ext cx="5228038" cy="448945"/>
          </a:xfrm>
          <a:prstGeom prst="rect">
            <a:avLst/>
          </a:prstGeom>
        </p:spPr>
      </p:pic>
      <p:sp>
        <p:nvSpPr>
          <p:cNvPr id="54" name="文本框 41">
            <a:hlinkClick r:id="rId4" action="ppaction://hlinksldjump"/>
          </p:cNvPr>
          <p:cNvSpPr txBox="1"/>
          <p:nvPr/>
        </p:nvSpPr>
        <p:spPr>
          <a:xfrm>
            <a:off x="3720869" y="4903800"/>
            <a:ext cx="4470611" cy="424732"/>
          </a:xfrm>
          <a:prstGeom prst="rect">
            <a:avLst/>
          </a:prstGeom>
          <a:noFill/>
        </p:spPr>
        <p:txBody>
          <a:bodyPr wrap="square" rtlCol="0">
            <a:spAutoFit/>
          </a:bodyPr>
          <a:lstStyle/>
          <a:p>
            <a:pPr>
              <a:lnSpc>
                <a:spcPct val="90000"/>
              </a:lnSpc>
            </a:pPr>
            <a:r>
              <a:rPr lang="en-GB" altLang="zh-CN" sz="2400" dirty="0">
                <a:solidFill>
                  <a:schemeClr val="bg1"/>
                </a:solidFill>
                <a:latin typeface="Times New Roman" panose="02020603050405020304" pitchFamily="18" charset="0"/>
                <a:cs typeface="Times New Roman" panose="02020603050405020304" pitchFamily="18" charset="0"/>
              </a:rPr>
              <a:t>Ancient</a:t>
            </a:r>
            <a:r>
              <a:rPr lang="zh-CN" altLang="en-US" sz="2400" dirty="0">
                <a:solidFill>
                  <a:schemeClr val="bg1"/>
                </a:solidFill>
                <a:latin typeface="Times New Roman" panose="02020603050405020304" pitchFamily="18" charset="0"/>
                <a:cs typeface="Times New Roman" panose="02020603050405020304" pitchFamily="18" charset="0"/>
              </a:rPr>
              <a:t> </a:t>
            </a:r>
            <a:r>
              <a:rPr lang="en-GB" altLang="zh-CN" sz="2400" dirty="0">
                <a:solidFill>
                  <a:schemeClr val="bg1"/>
                </a:solidFill>
                <a:latin typeface="Times New Roman" panose="02020603050405020304" pitchFamily="18" charset="0"/>
                <a:cs typeface="Times New Roman" panose="02020603050405020304" pitchFamily="18" charset="0"/>
              </a:rPr>
              <a:t>Chinese Wisdom</a:t>
            </a:r>
          </a:p>
        </p:txBody>
      </p:sp>
      <p:sp>
        <p:nvSpPr>
          <p:cNvPr id="58" name="矩形 57"/>
          <p:cNvSpPr/>
          <p:nvPr/>
        </p:nvSpPr>
        <p:spPr>
          <a:xfrm>
            <a:off x="0" y="6414448"/>
            <a:ext cx="12192000" cy="468681"/>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文本框 41">
            <a:hlinkClick r:id="rId4" action="ppaction://hlinksldjump"/>
          </p:cNvPr>
          <p:cNvSpPr txBox="1"/>
          <p:nvPr/>
        </p:nvSpPr>
        <p:spPr>
          <a:xfrm>
            <a:off x="3726180" y="4265295"/>
            <a:ext cx="6073803" cy="478155"/>
          </a:xfrm>
          <a:prstGeom prst="rect">
            <a:avLst/>
          </a:prstGeom>
          <a:noFill/>
        </p:spPr>
        <p:txBody>
          <a:bodyPr wrap="square" rtlCol="0">
            <a:spAutoFit/>
          </a:bodyPr>
          <a:lstStyle/>
          <a:p>
            <a:pPr>
              <a:lnSpc>
                <a:spcPct val="90000"/>
              </a:lnSpc>
            </a:pPr>
            <a:r>
              <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  Une histoire chinoise à raconter</a:t>
            </a:r>
            <a:endParaRPr lang="fr-FR" sz="24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solidFill>
                  <a:srgbClr val="C00000"/>
                </a:solidFill>
                <a:effectLst/>
                <a:latin typeface="Times New Roman" panose="02020603050405020304" pitchFamily="18" charset="0"/>
                <a:ea typeface="隶书" panose="02010509060101010101" pitchFamily="49" charset="-122"/>
                <a:cs typeface="Times New Roman" panose="02020603050405020304" pitchFamily="18" charset="0"/>
              </a:rPr>
              <a:t>Corrigé</a:t>
            </a:r>
          </a:p>
        </p:txBody>
      </p:sp>
      <p:pic>
        <p:nvPicPr>
          <p:cNvPr id="2" name="图片 1"/>
          <p:cNvPicPr>
            <a:picLocks noChangeAspect="1"/>
          </p:cNvPicPr>
          <p:nvPr/>
        </p:nvPicPr>
        <p:blipFill>
          <a:blip r:embed="rId2"/>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Compréhension</a:t>
            </a:r>
          </a:p>
        </p:txBody>
      </p:sp>
      <p:sp>
        <p:nvSpPr>
          <p:cNvPr id="5" name="文本框 4"/>
          <p:cNvSpPr txBox="1"/>
          <p:nvPr/>
        </p:nvSpPr>
        <p:spPr>
          <a:xfrm>
            <a:off x="1403498" y="1839433"/>
            <a:ext cx="5981034" cy="2206886"/>
          </a:xfrm>
          <a:prstGeom prst="rect">
            <a:avLst/>
          </a:prstGeom>
          <a:noFill/>
        </p:spPr>
        <p:txBody>
          <a:bodyPr wrap="square" numCol="2">
            <a:spAutoFit/>
          </a:bodyPr>
          <a:lstStyle/>
          <a:p>
            <a:pPr marL="612140" indent="-342900" algn="just">
              <a:lnSpc>
                <a:spcPct val="125000"/>
              </a:lnSpc>
              <a:buAutoNum type="arabicPeriod"/>
            </a:pPr>
            <a:r>
              <a:rPr lang="en-US" sz="2800" kern="100" dirty="0">
                <a:effectLst/>
                <a:latin typeface="Times New Roman" panose="02020603050405020304" pitchFamily="18" charset="0"/>
                <a:ea typeface="宋体" panose="02010600030101010101" pitchFamily="2" charset="-122"/>
                <a:cs typeface="Times New Roman" panose="02020603050405020304" pitchFamily="18" charset="0"/>
              </a:rPr>
              <a:t>f		</a:t>
            </a:r>
          </a:p>
          <a:p>
            <a:pPr marL="269240" algn="just">
              <a:lnSpc>
                <a:spcPct val="125000"/>
              </a:lnSpc>
            </a:pPr>
            <a:r>
              <a:rPr lang="en-US" sz="2800" kern="100" dirty="0">
                <a:effectLst/>
                <a:latin typeface="Times New Roman" panose="02020603050405020304" pitchFamily="18" charset="0"/>
                <a:ea typeface="宋体" panose="02010600030101010101" pitchFamily="2" charset="-122"/>
                <a:cs typeface="Times New Roman" panose="02020603050405020304" pitchFamily="18" charset="0"/>
              </a:rPr>
              <a:t>2. a		</a:t>
            </a:r>
          </a:p>
          <a:p>
            <a:pPr marL="269240" algn="just">
              <a:lnSpc>
                <a:spcPct val="125000"/>
              </a:lnSpc>
            </a:pPr>
            <a:r>
              <a:rPr lang="en-US" sz="2800" kern="100" dirty="0">
                <a:effectLst/>
                <a:latin typeface="Times New Roman" panose="02020603050405020304" pitchFamily="18" charset="0"/>
                <a:ea typeface="宋体" panose="02010600030101010101" pitchFamily="2" charset="-122"/>
                <a:cs typeface="Times New Roman" panose="02020603050405020304" pitchFamily="18" charset="0"/>
              </a:rPr>
              <a:t>3. e		</a:t>
            </a:r>
          </a:p>
          <a:p>
            <a:pPr marL="269240" algn="just">
              <a:lnSpc>
                <a:spcPct val="125000"/>
              </a:lnSpc>
            </a:pPr>
            <a:r>
              <a:rPr lang="en-US" sz="2800" kern="100" dirty="0">
                <a:effectLst/>
                <a:latin typeface="Times New Roman" panose="02020603050405020304" pitchFamily="18" charset="0"/>
                <a:ea typeface="宋体" panose="02010600030101010101" pitchFamily="2" charset="-122"/>
                <a:cs typeface="Times New Roman" panose="02020603050405020304" pitchFamily="18" charset="0"/>
              </a:rPr>
              <a:t>4. g		</a:t>
            </a:r>
          </a:p>
          <a:p>
            <a:pPr marL="269240" algn="just">
              <a:lnSpc>
                <a:spcPct val="125000"/>
              </a:lnSpc>
            </a:pPr>
            <a:r>
              <a:rPr lang="en-US" sz="2800" kern="100" dirty="0">
                <a:effectLst/>
                <a:latin typeface="Times New Roman" panose="02020603050405020304" pitchFamily="18" charset="0"/>
                <a:ea typeface="宋体" panose="02010600030101010101" pitchFamily="2" charset="-122"/>
                <a:cs typeface="Times New Roman" panose="02020603050405020304" pitchFamily="18" charset="0"/>
              </a:rPr>
              <a:t>5. b		</a:t>
            </a:r>
          </a:p>
          <a:p>
            <a:pPr marL="269240" algn="just">
              <a:lnSpc>
                <a:spcPct val="125000"/>
              </a:lnSpc>
            </a:pPr>
            <a:r>
              <a:rPr lang="en-US" sz="2800" kern="100" dirty="0">
                <a:effectLst/>
                <a:latin typeface="Times New Roman" panose="02020603050405020304" pitchFamily="18" charset="0"/>
                <a:ea typeface="宋体" panose="02010600030101010101" pitchFamily="2" charset="-122"/>
                <a:cs typeface="Times New Roman" panose="02020603050405020304" pitchFamily="18" charset="0"/>
              </a:rPr>
              <a:t>6. c		</a:t>
            </a:r>
          </a:p>
          <a:p>
            <a:pPr marL="269240" algn="just">
              <a:lnSpc>
                <a:spcPct val="125000"/>
              </a:lnSpc>
            </a:pPr>
            <a:r>
              <a:rPr lang="en-US" sz="2800" kern="100" dirty="0">
                <a:effectLst/>
                <a:latin typeface="Times New Roman" panose="02020603050405020304" pitchFamily="18" charset="0"/>
                <a:ea typeface="宋体" panose="02010600030101010101" pitchFamily="2" charset="-122"/>
                <a:cs typeface="Times New Roman" panose="02020603050405020304" pitchFamily="18" charset="0"/>
              </a:rPr>
              <a:t>7. d</a:t>
            </a:r>
            <a:endParaRPr lang="fr-CA" sz="2800" kern="100" dirty="0">
              <a:effectLst/>
              <a:latin typeface="Calibri" panose="020F0502020204030204" pitchFamily="34" charset="0"/>
              <a:ea typeface="宋体" panose="02010600030101010101" pitchFamily="2" charset="-122"/>
              <a:cs typeface="Times New Roman" panose="02020603050405020304" pitchFamily="18" charset="0"/>
            </a:endParaRPr>
          </a:p>
          <a:p>
            <a:pPr marL="269240" algn="just">
              <a:lnSpc>
                <a:spcPct val="125000"/>
              </a:lnSpc>
            </a:pPr>
            <a:endParaRPr lang="fr-CA" sz="28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sz="3600" b="1" dirty="0">
                <a:latin typeface="Times New Roman" panose="02020603050405020304" pitchFamily="18" charset="0"/>
                <a:ea typeface="宋体" panose="02010600030101010101" pitchFamily="2" charset="-122"/>
              </a:rPr>
              <a:t>consister à + inf.</a:t>
            </a:r>
            <a:r>
              <a:rPr lang="fr-FR" sz="1800" b="1" dirty="0">
                <a:effectLst/>
                <a:latin typeface="Times New Roman" panose="02020603050405020304" pitchFamily="18" charset="0"/>
                <a:ea typeface="宋体" panose="02010600030101010101" pitchFamily="2" charset="-122"/>
              </a:rPr>
              <a:t> </a:t>
            </a:r>
            <a:endParaRPr lang="fr-FR" altLang="zh-CN" sz="3600" b="1" dirty="0">
              <a:latin typeface="Times New Roman" panose="02020603050405020304" pitchFamily="18" charset="0"/>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 </a:t>
            </a:r>
            <a:r>
              <a:rPr lang="fr-FR" sz="3600" b="1" dirty="0" err="1">
                <a:solidFill>
                  <a:schemeClr val="bg1"/>
                </a:solidFill>
                <a:latin typeface="微软雅黑" panose="020B0503020204020204" charset="-122"/>
                <a:ea typeface="微软雅黑" panose="020B0503020204020204" charset="-122"/>
                <a:cs typeface="Times New Roman" panose="02020603050405020304" pitchFamily="18" charset="0"/>
              </a:rPr>
              <a:t>Etude</a:t>
            </a:r>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412750" y="1391593"/>
            <a:ext cx="11079480" cy="5211445"/>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rPr>
              <a:t>P.111 </a:t>
            </a:r>
            <a:r>
              <a:rPr lang="fr-CA" altLang="zh-CN" sz="2800" dirty="0">
                <a:solidFill>
                  <a:schemeClr val="tx1"/>
                </a:solidFill>
                <a:latin typeface="Times New Roman" panose="02020603050405020304" pitchFamily="18" charset="0"/>
                <a:cs typeface="Times New Roman" panose="02020603050405020304" pitchFamily="18" charset="0"/>
              </a:rPr>
              <a:t>Le grand esprit de la Longue Marche </a:t>
            </a:r>
            <a:r>
              <a:rPr lang="fr-CA" altLang="zh-CN" sz="2800" u="sng" dirty="0">
                <a:solidFill>
                  <a:srgbClr val="C00000"/>
                </a:solidFill>
                <a:latin typeface="Times New Roman" panose="02020603050405020304" pitchFamily="18" charset="0"/>
                <a:cs typeface="Times New Roman" panose="02020603050405020304" pitchFamily="18" charset="0"/>
              </a:rPr>
              <a:t>consiste à</a:t>
            </a:r>
            <a:r>
              <a:rPr lang="fr-CA" altLang="zh-CN" sz="2800" dirty="0">
                <a:solidFill>
                  <a:srgbClr val="C00000"/>
                </a:solidFill>
                <a:latin typeface="Times New Roman" panose="02020603050405020304" pitchFamily="18" charset="0"/>
                <a:cs typeface="Times New Roman" panose="02020603050405020304" pitchFamily="18" charset="0"/>
              </a:rPr>
              <a:t> </a:t>
            </a:r>
            <a:r>
              <a:rPr lang="fr-CA" altLang="zh-CN" sz="2800" dirty="0">
                <a:solidFill>
                  <a:schemeClr val="tx1"/>
                </a:solidFill>
                <a:latin typeface="Times New Roman" panose="02020603050405020304" pitchFamily="18" charset="0"/>
                <a:cs typeface="Times New Roman" panose="02020603050405020304" pitchFamily="18" charset="0"/>
              </a:rPr>
              <a:t>placer les intérêts fondamentaux du peuple et de la nation chinoise au-dessus de tout, </a:t>
            </a:r>
            <a:r>
              <a:rPr lang="en-US" altLang="zh-CN" sz="2800" dirty="0">
                <a:solidFill>
                  <a:schemeClr val="tx1"/>
                </a:solidFill>
                <a:latin typeface="Times New Roman" panose="02020603050405020304" pitchFamily="18" charset="0"/>
                <a:cs typeface="Times New Roman" panose="02020603050405020304" pitchFamily="18" charset="0"/>
              </a:rPr>
              <a:t>[…]</a:t>
            </a:r>
            <a:endParaRPr lang="fr-CA" altLang="zh-CN" sz="2800" dirty="0">
              <a:solidFill>
                <a:schemeClr val="tx1"/>
              </a:solidFill>
              <a:latin typeface="Times New Roman" panose="02020603050405020304" pitchFamily="18" charset="0"/>
              <a:cs typeface="Times New Roman" panose="02020603050405020304" pitchFamily="18" charset="0"/>
            </a:endParaRP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endParaRPr>
          </a:p>
          <a:p>
            <a:pPr algn="just" eaLnBrk="1" hangingPunct="1"/>
            <a:r>
              <a:rPr lang="fr-FR" altLang="zh-CN" sz="2800" b="1" dirty="0">
                <a:blipFill>
                  <a:blip r:embed="rId4"/>
                  <a:stretch>
                    <a:fillRect/>
                  </a:stretch>
                </a:blipFill>
                <a:latin typeface="Times New Roman" panose="02020603050405020304" pitchFamily="18" charset="0"/>
                <a:cs typeface="Times New Roman" panose="02020603050405020304" pitchFamily="18" charset="0"/>
                <a:sym typeface="+mn-ea"/>
              </a:rPr>
              <a:t>consister à + inf.</a:t>
            </a:r>
          </a:p>
          <a:p>
            <a:pPr marL="457200" indent="-457200" algn="just">
              <a:buFont typeface="Arial" panose="020B0604020202020204" pitchFamily="34" charset="0"/>
              <a:buChar char="•"/>
            </a:pPr>
            <a:r>
              <a:rPr lang="fr-CA" sz="2800" i="1" kern="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se résumer à</a:t>
            </a:r>
            <a:endParaRPr lang="fr-FR" altLang="zh-CN" sz="2800" i="1" dirty="0">
              <a:solidFill>
                <a:srgbClr val="C00000"/>
              </a:solidFill>
              <a:latin typeface="Times New Roman" panose="02020603050405020304" pitchFamily="18" charset="0"/>
              <a:cs typeface="Times New Roman" panose="02020603050405020304" pitchFamily="18" charset="0"/>
            </a:endParaRPr>
          </a:p>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sym typeface="+mn-ea"/>
              </a:rPr>
              <a:t>Ex. </a:t>
            </a:r>
            <a:r>
              <a:rPr lang="fr-CA" sz="28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Son programme consiste à aider les enfants à découvrir leur potentiel.</a:t>
            </a:r>
            <a:endParaRPr lang="fr-CA" sz="2800" kern="100" dirty="0">
              <a:solidFill>
                <a:schemeClr val="tx1"/>
              </a:solidFill>
              <a:latin typeface="Calibri" panose="020F0502020204030204" pitchFamily="34" charset="0"/>
              <a:ea typeface="宋体" panose="02010600030101010101" pitchFamily="2" charset="-122"/>
              <a:cs typeface="Times New Roman" panose="02020603050405020304" pitchFamily="18" charset="0"/>
            </a:endParaRPr>
          </a:p>
          <a:p>
            <a:pPr algn="just" eaLnBrk="1" hangingPunct="1"/>
            <a:r>
              <a:rPr lang="fr-CA" sz="28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       </a:t>
            </a:r>
            <a:r>
              <a:rPr lang="fr-CA" sz="28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Leur travail consiste à recevoir les demandes, à vérifier l’exactitude des renseignements qu’elles contiennent et à les acheminer aux autorités compétentes.</a:t>
            </a:r>
            <a:endParaRPr lang="fr-CA" sz="28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latin typeface="Times New Roman" panose="02020603050405020304" pitchFamily="18" charset="0"/>
                <a:ea typeface="宋体" panose="02010600030101010101" pitchFamily="2" charset="-122"/>
                <a:cs typeface="Times New Roman" panose="02020603050405020304" pitchFamily="18" charset="0"/>
                <a:sym typeface="+mn-ea"/>
              </a:rPr>
              <a:t>faire preuve de</a:t>
            </a:r>
            <a:endParaRPr lang="fr-FR" altLang="zh-CN" sz="3600" b="1" dirty="0">
              <a:latin typeface="Times New Roman" panose="02020603050405020304" pitchFamily="18" charset="0"/>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 </a:t>
            </a:r>
            <a:r>
              <a:rPr lang="fr-FR" sz="3600" b="1" dirty="0" err="1">
                <a:solidFill>
                  <a:schemeClr val="bg1"/>
                </a:solidFill>
                <a:latin typeface="微软雅黑" panose="020B0503020204020204" charset="-122"/>
                <a:ea typeface="微软雅黑" panose="020B0503020204020204" charset="-122"/>
                <a:cs typeface="Times New Roman" panose="02020603050405020304" pitchFamily="18" charset="0"/>
              </a:rPr>
              <a:t>Etude</a:t>
            </a:r>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412750" y="1391593"/>
            <a:ext cx="11079480" cy="5211445"/>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rPr>
              <a:t>P.111 </a:t>
            </a:r>
            <a:r>
              <a:rPr lang="fr-CA" altLang="zh-CN" sz="2800" dirty="0">
                <a:solidFill>
                  <a:schemeClr val="tx1"/>
                </a:solidFill>
                <a:latin typeface="Times New Roman" panose="02020603050405020304" pitchFamily="18" charset="0"/>
                <a:cs typeface="Times New Roman" panose="02020603050405020304" pitchFamily="18" charset="0"/>
              </a:rPr>
              <a:t>Le grand esprit de la Longue Marche consiste à </a:t>
            </a:r>
            <a:r>
              <a:rPr lang="en-US" altLang="zh-CN" sz="2800" dirty="0">
                <a:solidFill>
                  <a:schemeClr val="tx1"/>
                </a:solidFill>
                <a:latin typeface="Times New Roman" panose="02020603050405020304" pitchFamily="18" charset="0"/>
                <a:cs typeface="Times New Roman" panose="02020603050405020304" pitchFamily="18" charset="0"/>
              </a:rPr>
              <a:t>[…] </a:t>
            </a:r>
            <a:r>
              <a:rPr lang="fr-CA" altLang="zh-CN" sz="2800" dirty="0">
                <a:solidFill>
                  <a:schemeClr val="tx1"/>
                </a:solidFill>
                <a:latin typeface="Times New Roman" panose="02020603050405020304" pitchFamily="18" charset="0"/>
                <a:cs typeface="Times New Roman" panose="02020603050405020304" pitchFamily="18" charset="0"/>
              </a:rPr>
              <a:t>rigoureusement observer la discipline et à </a:t>
            </a:r>
            <a:r>
              <a:rPr lang="fr-CA" altLang="zh-CN" sz="2800" u="sng" dirty="0">
                <a:solidFill>
                  <a:srgbClr val="C00000"/>
                </a:solidFill>
                <a:latin typeface="Times New Roman" panose="02020603050405020304" pitchFamily="18" charset="0"/>
                <a:cs typeface="Times New Roman" panose="02020603050405020304" pitchFamily="18" charset="0"/>
              </a:rPr>
              <a:t>faire preuve d’</a:t>
            </a:r>
            <a:r>
              <a:rPr lang="fr-CA" altLang="zh-CN" sz="2800" dirty="0">
                <a:solidFill>
                  <a:schemeClr val="tx1"/>
                </a:solidFill>
                <a:latin typeface="Times New Roman" panose="02020603050405020304" pitchFamily="18" charset="0"/>
                <a:cs typeface="Times New Roman" panose="02020603050405020304" pitchFamily="18" charset="0"/>
              </a:rPr>
              <a:t>une solidarité sans faille ; </a:t>
            </a:r>
            <a:r>
              <a:rPr lang="en-US" altLang="zh-CN" sz="2800" dirty="0">
                <a:solidFill>
                  <a:schemeClr val="tx1"/>
                </a:solidFill>
                <a:latin typeface="Times New Roman" panose="02020603050405020304" pitchFamily="18" charset="0"/>
                <a:cs typeface="Times New Roman" panose="02020603050405020304" pitchFamily="18" charset="0"/>
              </a:rPr>
              <a:t>[…] </a:t>
            </a: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endParaRPr>
          </a:p>
          <a:p>
            <a:pPr algn="just" eaLnBrk="1" hangingPunct="1">
              <a:buClrTx/>
              <a:buSzTx/>
              <a:buFontTx/>
            </a:pPr>
            <a:r>
              <a:rPr lang="fr-FR" altLang="zh-CN" sz="2800" b="1" dirty="0">
                <a:blipFill>
                  <a:blip r:embed="rId4"/>
                  <a:stretch>
                    <a:fillRect/>
                  </a:stretch>
                </a:blipFill>
                <a:latin typeface="Times New Roman" panose="02020603050405020304" pitchFamily="18" charset="0"/>
                <a:cs typeface="Times New Roman" panose="02020603050405020304" pitchFamily="18" charset="0"/>
                <a:sym typeface="+mn-ea"/>
              </a:rPr>
              <a:t>faire preuve de </a:t>
            </a:r>
          </a:p>
          <a:p>
            <a:pPr marL="457200" indent="-457200" algn="just" eaLnBrk="1" hangingPunct="1">
              <a:buFont typeface="Arial" panose="020B0604020202020204" pitchFamily="34" charset="0"/>
              <a:buChar char="•"/>
            </a:pPr>
            <a:r>
              <a:rPr lang="fr-CA" altLang="zh-CN" sz="2800" i="1" dirty="0">
                <a:solidFill>
                  <a:srgbClr val="C00000"/>
                </a:solidFill>
                <a:latin typeface="Times New Roman" panose="02020603050405020304" pitchFamily="18" charset="0"/>
                <a:cs typeface="Times New Roman" panose="02020603050405020304" pitchFamily="18" charset="0"/>
              </a:rPr>
              <a:t>montrer, manifester</a:t>
            </a:r>
            <a:endParaRPr lang="fr-FR" altLang="zh-CN" sz="2800" i="1" dirty="0">
              <a:solidFill>
                <a:srgbClr val="C00000"/>
              </a:solidFill>
              <a:latin typeface="Times New Roman" panose="02020603050405020304" pitchFamily="18" charset="0"/>
              <a:cs typeface="Times New Roman" panose="02020603050405020304" pitchFamily="18" charset="0"/>
            </a:endParaRPr>
          </a:p>
          <a:p>
            <a:pPr lvl="0" algn="just">
              <a:lnSpc>
                <a:spcPct val="125000"/>
              </a:lnSpc>
            </a:pPr>
            <a:r>
              <a:rPr lang="fr-FR" altLang="zh-CN" sz="2800" dirty="0">
                <a:solidFill>
                  <a:schemeClr val="tx1"/>
                </a:solidFill>
                <a:latin typeface="Times New Roman" panose="02020603050405020304" pitchFamily="18" charset="0"/>
                <a:cs typeface="Times New Roman" panose="02020603050405020304" pitchFamily="18" charset="0"/>
                <a:sym typeface="+mn-ea"/>
              </a:rPr>
              <a:t>Ex. </a:t>
            </a:r>
            <a:r>
              <a:rPr lang="fr-CA" sz="28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Je demanderai donc à mes collègues de faire preuve de sagesse et de ne pas se tromper de combat.</a:t>
            </a:r>
            <a:endParaRPr lang="fr-CA" sz="28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p>
            <a:pPr lvl="0" algn="just">
              <a:lnSpc>
                <a:spcPct val="125000"/>
              </a:lnSpc>
            </a:pPr>
            <a:r>
              <a:rPr lang="fr-CA" sz="28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Nous devons faire preuve de souplesse et de volonté de négocier.</a:t>
            </a:r>
            <a:endParaRPr lang="fr-CA" sz="28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latin typeface="Times New Roman" panose="02020603050405020304" pitchFamily="18" charset="0"/>
                <a:ea typeface="宋体" panose="02010600030101010101" pitchFamily="2" charset="-122"/>
                <a:cs typeface="Times New Roman" panose="02020603050405020304" pitchFamily="18" charset="0"/>
                <a:sym typeface="+mn-ea"/>
              </a:rPr>
              <a:t>d’arrache-pied</a:t>
            </a:r>
            <a:endParaRPr lang="fr-FR" altLang="zh-CN" sz="3600" b="1" dirty="0">
              <a:latin typeface="Times New Roman" panose="02020603050405020304" pitchFamily="18" charset="0"/>
              <a:cs typeface="Times New Roman" panose="02020603050405020304" pitchFamily="18" charset="0"/>
              <a:sym typeface="+mn-ea"/>
            </a:endParaRPr>
          </a:p>
        </p:txBody>
      </p:sp>
      <p:pic>
        <p:nvPicPr>
          <p:cNvPr id="2" name="图片 1"/>
          <p:cNvPicPr>
            <a:picLocks noChangeAspect="1"/>
          </p:cNvPicPr>
          <p:nvPr/>
        </p:nvPicPr>
        <p:blipFill>
          <a:blip r:embed="rId4"/>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 </a:t>
            </a:r>
            <a:r>
              <a:rPr lang="fr-FR" sz="3600" b="1" dirty="0" err="1">
                <a:solidFill>
                  <a:schemeClr val="bg1"/>
                </a:solidFill>
                <a:latin typeface="微软雅黑" panose="020B0503020204020204" charset="-122"/>
                <a:ea typeface="微软雅黑" panose="020B0503020204020204" charset="-122"/>
                <a:cs typeface="Times New Roman" panose="02020603050405020304" pitchFamily="18" charset="0"/>
              </a:rPr>
              <a:t>Etude</a:t>
            </a:r>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412750" y="1391593"/>
            <a:ext cx="11079480" cy="4443723"/>
          </a:xfrm>
          <a:prstGeom prst="rect">
            <a:avLst/>
          </a:prstGeom>
          <a:noFill/>
          <a:ln>
            <a:noFill/>
          </a:ln>
        </p:spPr>
        <p:txBody>
          <a:bodyPr wrap="square" rtlCol="0">
            <a:noAutofit/>
          </a:bodyPr>
          <a:lstStyle>
            <a:defPPr>
              <a:defRPr lang="zh-CN"/>
            </a:defPPr>
            <a:lvl1pPr algn="ctr">
              <a:defRPr sz="5400">
                <a:blipFill>
                  <a:blip r:embed="rId5"/>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en-US" altLang="zh-CN" sz="2800">
                <a:solidFill>
                  <a:schemeClr val="tx1"/>
                </a:solidFill>
                <a:latin typeface="Times New Roman" panose="02020603050405020304" pitchFamily="18" charset="0"/>
                <a:cs typeface="Times New Roman" panose="02020603050405020304" pitchFamily="18" charset="0"/>
              </a:rPr>
              <a:t>P</a:t>
            </a:r>
            <a:r>
              <a:rPr lang="fr-FR" altLang="zh-CN" sz="2800">
                <a:solidFill>
                  <a:schemeClr val="tx1"/>
                </a:solidFill>
                <a:latin typeface="Times New Roman" panose="02020603050405020304" pitchFamily="18" charset="0"/>
                <a:cs typeface="Times New Roman" panose="02020603050405020304" pitchFamily="18" charset="0"/>
              </a:rPr>
              <a:t>.111 </a:t>
            </a:r>
            <a:r>
              <a:rPr lang="fr-CA" altLang="zh-CN" sz="2800" dirty="0">
                <a:solidFill>
                  <a:schemeClr val="tx1"/>
                </a:solidFill>
                <a:latin typeface="Times New Roman" panose="02020603050405020304" pitchFamily="18" charset="0"/>
                <a:cs typeface="Times New Roman" panose="02020603050405020304" pitchFamily="18" charset="0"/>
              </a:rPr>
              <a:t>Le grand esprit de la Longue Marche consiste à </a:t>
            </a:r>
            <a:r>
              <a:rPr lang="en-US" altLang="zh-CN" sz="2800" dirty="0">
                <a:solidFill>
                  <a:schemeClr val="tx1"/>
                </a:solidFill>
                <a:latin typeface="Times New Roman" panose="02020603050405020304" pitchFamily="18" charset="0"/>
                <a:cs typeface="Times New Roman" panose="02020603050405020304" pitchFamily="18" charset="0"/>
              </a:rPr>
              <a:t>[…]</a:t>
            </a:r>
            <a:r>
              <a:rPr lang="fr-CA" altLang="zh-CN" sz="2800" dirty="0">
                <a:solidFill>
                  <a:schemeClr val="tx1"/>
                </a:solidFill>
                <a:latin typeface="Times New Roman" panose="02020603050405020304" pitchFamily="18" charset="0"/>
                <a:cs typeface="Times New Roman" panose="02020603050405020304" pitchFamily="18" charset="0"/>
              </a:rPr>
              <a:t> s’appuyer sur les masses populaires, à partager le même sort avec elles et à travailler </a:t>
            </a:r>
            <a:r>
              <a:rPr lang="fr-CA" altLang="zh-CN" sz="2800" u="sng" dirty="0">
                <a:solidFill>
                  <a:srgbClr val="C00000"/>
                </a:solidFill>
                <a:latin typeface="Times New Roman" panose="02020603050405020304" pitchFamily="18" charset="0"/>
                <a:cs typeface="Times New Roman" panose="02020603050405020304" pitchFamily="18" charset="0"/>
              </a:rPr>
              <a:t>d’arrache-pied</a:t>
            </a:r>
            <a:r>
              <a:rPr lang="fr-CA" altLang="zh-CN" sz="2800" dirty="0">
                <a:solidFill>
                  <a:schemeClr val="tx1"/>
                </a:solidFill>
                <a:latin typeface="Times New Roman" panose="02020603050405020304" pitchFamily="18" charset="0"/>
                <a:cs typeface="Times New Roman" panose="02020603050405020304" pitchFamily="18" charset="0"/>
              </a:rPr>
              <a:t>.</a:t>
            </a: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endParaRPr>
          </a:p>
          <a:p>
            <a:pPr algn="just" eaLnBrk="1" hangingPunct="1">
              <a:buClrTx/>
              <a:buSzTx/>
              <a:buFontTx/>
            </a:pPr>
            <a:r>
              <a:rPr lang="fr-FR" altLang="zh-CN" sz="2800" b="1" dirty="0">
                <a:blipFill>
                  <a:blip r:embed="rId5"/>
                  <a:stretch>
                    <a:fillRect/>
                  </a:stretch>
                </a:blipFill>
                <a:latin typeface="Times New Roman" panose="02020603050405020304" pitchFamily="18" charset="0"/>
                <a:cs typeface="Times New Roman" panose="02020603050405020304" pitchFamily="18" charset="0"/>
                <a:sym typeface="+mn-ea"/>
              </a:rPr>
              <a:t>d’arrache-pied</a:t>
            </a:r>
          </a:p>
          <a:p>
            <a:pPr marL="457200" indent="-457200" algn="just" eaLnBrk="1" hangingPunct="1">
              <a:buFont typeface="Arial" panose="020B0604020202020204" pitchFamily="34" charset="0"/>
              <a:buChar char="•"/>
            </a:pPr>
            <a:r>
              <a:rPr lang="fr-CA" sz="2800" i="1" dirty="0">
                <a:solidFill>
                  <a:srgbClr val="C00000"/>
                </a:solidFill>
                <a:latin typeface="Times New Roman" panose="02020603050405020304" pitchFamily="18" charset="0"/>
              </a:rPr>
              <a:t>avec acharnement</a:t>
            </a:r>
            <a:endParaRPr lang="fr-FR" altLang="zh-CN" sz="2800" i="1" dirty="0">
              <a:solidFill>
                <a:srgbClr val="C00000"/>
              </a:solidFill>
              <a:latin typeface="Times New Roman" panose="02020603050405020304" pitchFamily="18" charset="0"/>
              <a:cs typeface="Times New Roman" panose="02020603050405020304" pitchFamily="18" charset="0"/>
            </a:endParaRPr>
          </a:p>
          <a:p>
            <a:pPr lvl="0" algn="l">
              <a:lnSpc>
                <a:spcPct val="125000"/>
              </a:lnSpc>
            </a:pPr>
            <a:r>
              <a:rPr lang="fr-FR" altLang="zh-CN" sz="2800" dirty="0">
                <a:solidFill>
                  <a:schemeClr val="tx1"/>
                </a:solidFill>
                <a:latin typeface="Times New Roman" panose="02020603050405020304" pitchFamily="18" charset="0"/>
                <a:cs typeface="Times New Roman" panose="02020603050405020304" pitchFamily="18" charset="0"/>
                <a:sym typeface="+mn-ea"/>
              </a:rPr>
              <a:t>Ex. </a:t>
            </a:r>
            <a:r>
              <a:rPr lang="fr-CA" sz="28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Nous travaillons d’arrache-pied pour obtenir de meilleurs résultats.</a:t>
            </a:r>
            <a:endParaRPr lang="fr-CA" sz="28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p>
            <a:pPr lvl="0" algn="just">
              <a:lnSpc>
                <a:spcPct val="125000"/>
              </a:lnSpc>
            </a:pPr>
            <a:r>
              <a:rPr lang="fr-CA" sz="28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Durant les cinq années, il travailla d’arrache-pied, surmontant d’énormes difficultés pour faire avancer le projet.</a:t>
            </a:r>
            <a:endParaRPr lang="fr-CA" sz="28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latin typeface="Times New Roman" panose="02020603050405020304" pitchFamily="18" charset="0"/>
                <a:ea typeface="宋体" panose="02010600030101010101" pitchFamily="2" charset="-122"/>
                <a:cs typeface="Times New Roman" panose="02020603050405020304" pitchFamily="18" charset="0"/>
                <a:sym typeface="+mn-ea"/>
              </a:rPr>
              <a:t>indéfectible</a:t>
            </a:r>
            <a:endParaRPr lang="fr-FR" altLang="zh-CN" sz="3600" b="1" dirty="0">
              <a:latin typeface="Times New Roman" panose="02020603050405020304" pitchFamily="18" charset="0"/>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 </a:t>
            </a:r>
            <a:r>
              <a:rPr lang="fr-FR" sz="3600" b="1" dirty="0" err="1">
                <a:solidFill>
                  <a:schemeClr val="bg1"/>
                </a:solidFill>
                <a:latin typeface="微软雅黑" panose="020B0503020204020204" charset="-122"/>
                <a:ea typeface="微软雅黑" panose="020B0503020204020204" charset="-122"/>
                <a:cs typeface="Times New Roman" panose="02020603050405020304" pitchFamily="18" charset="0"/>
              </a:rPr>
              <a:t>Etude</a:t>
            </a:r>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412750" y="1391593"/>
            <a:ext cx="11079480" cy="5211445"/>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rPr>
              <a:t>P.111 </a:t>
            </a:r>
            <a:r>
              <a:rPr lang="fr-CA" altLang="zh-CN" sz="2800" dirty="0">
                <a:solidFill>
                  <a:schemeClr val="tx1"/>
                </a:solidFill>
                <a:latin typeface="Times New Roman" panose="02020603050405020304" pitchFamily="18" charset="0"/>
                <a:cs typeface="Times New Roman" panose="02020603050405020304" pitchFamily="18" charset="0"/>
              </a:rPr>
              <a:t>Il est impossible de remporter la victoire de la Longue Marche sans un idéal </a:t>
            </a:r>
            <a:r>
              <a:rPr lang="fr-CA" altLang="zh-CN" sz="2800" u="sng" dirty="0">
                <a:solidFill>
                  <a:srgbClr val="C00000"/>
                </a:solidFill>
                <a:latin typeface="Times New Roman" panose="02020603050405020304" pitchFamily="18" charset="0"/>
                <a:cs typeface="Times New Roman" panose="02020603050405020304" pitchFamily="18" charset="0"/>
              </a:rPr>
              <a:t>indéfectible</a:t>
            </a:r>
            <a:r>
              <a:rPr lang="fr-CA" altLang="zh-CN" sz="2800" dirty="0">
                <a:solidFill>
                  <a:schemeClr val="tx1"/>
                </a:solidFill>
                <a:latin typeface="Times New Roman" panose="02020603050405020304" pitchFamily="18" charset="0"/>
                <a:cs typeface="Times New Roman" panose="02020603050405020304" pitchFamily="18" charset="0"/>
              </a:rPr>
              <a:t> ni un ferme appui de cet idéal. </a:t>
            </a: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endParaRPr>
          </a:p>
          <a:p>
            <a:pPr algn="just" eaLnBrk="1" hangingPunct="1">
              <a:buClrTx/>
              <a:buSzTx/>
              <a:buFontTx/>
            </a:pPr>
            <a:r>
              <a:rPr lang="fr-FR" altLang="zh-CN" sz="2800" b="1" dirty="0">
                <a:blipFill>
                  <a:blip r:embed="rId4"/>
                  <a:stretch>
                    <a:fillRect/>
                  </a:stretch>
                </a:blipFill>
                <a:latin typeface="Times New Roman" panose="02020603050405020304" pitchFamily="18" charset="0"/>
                <a:cs typeface="Times New Roman" panose="02020603050405020304" pitchFamily="18" charset="0"/>
                <a:sym typeface="+mn-ea"/>
              </a:rPr>
              <a:t>indéfectible</a:t>
            </a:r>
          </a:p>
          <a:p>
            <a:pPr marL="457200" indent="-457200" algn="just" eaLnBrk="1" hangingPunct="1">
              <a:buFont typeface="Arial" panose="020B0604020202020204" pitchFamily="34" charset="0"/>
              <a:buChar char="•"/>
            </a:pPr>
            <a:r>
              <a:rPr lang="fr-CA" sz="2800" i="1" dirty="0">
                <a:solidFill>
                  <a:srgbClr val="C00000"/>
                </a:solidFill>
                <a:latin typeface="Times New Roman" panose="02020603050405020304" pitchFamily="18" charset="0"/>
              </a:rPr>
              <a:t>qui ne peut pas cesser d’être</a:t>
            </a:r>
            <a:endParaRPr lang="fr-FR" altLang="zh-CN" sz="2800" i="1" dirty="0">
              <a:solidFill>
                <a:srgbClr val="C00000"/>
              </a:solidFill>
              <a:latin typeface="Times New Roman" panose="02020603050405020304" pitchFamily="18" charset="0"/>
              <a:cs typeface="Times New Roman" panose="02020603050405020304" pitchFamily="18" charset="0"/>
            </a:endParaRPr>
          </a:p>
          <a:p>
            <a:pPr lvl="0" algn="l">
              <a:lnSpc>
                <a:spcPct val="125000"/>
              </a:lnSpc>
            </a:pPr>
            <a:r>
              <a:rPr lang="fr-FR" altLang="zh-CN" sz="2800" dirty="0">
                <a:solidFill>
                  <a:schemeClr val="tx1"/>
                </a:solidFill>
                <a:latin typeface="Times New Roman" panose="02020603050405020304" pitchFamily="18" charset="0"/>
                <a:cs typeface="Times New Roman" panose="02020603050405020304" pitchFamily="18" charset="0"/>
                <a:sym typeface="+mn-ea"/>
              </a:rPr>
              <a:t>Ex. </a:t>
            </a:r>
            <a:r>
              <a:rPr lang="fr-CA" sz="28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Je veux leur assurer à nouveau mon appui indéfectible.</a:t>
            </a:r>
            <a:endParaRPr lang="fr-CA" sz="28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p>
            <a:pPr lvl="0" algn="just">
              <a:lnSpc>
                <a:spcPct val="125000"/>
              </a:lnSpc>
            </a:pPr>
            <a:r>
              <a:rPr lang="fr-CA" sz="28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Il a été le défenseur indéfectible de la justice partout et pour tous les peuples.</a:t>
            </a:r>
            <a:endParaRPr lang="fr-CA" sz="28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CA" altLang="zh-CN" sz="3600" b="1" dirty="0">
                <a:latin typeface="Times New Roman" panose="02020603050405020304" pitchFamily="18" charset="0"/>
                <a:cs typeface="Times New Roman" panose="02020603050405020304" pitchFamily="18" charset="0"/>
                <a:sym typeface="+mn-ea"/>
              </a:rPr>
              <a:t>inébranlable</a:t>
            </a:r>
            <a:endParaRPr lang="fr-FR" altLang="zh-CN" sz="3600" b="1" dirty="0">
              <a:latin typeface="Times New Roman" panose="02020603050405020304" pitchFamily="18" charset="0"/>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 </a:t>
            </a:r>
            <a:r>
              <a:rPr lang="fr-FR" sz="3600" b="1" dirty="0" err="1">
                <a:solidFill>
                  <a:schemeClr val="bg1"/>
                </a:solidFill>
                <a:latin typeface="微软雅黑" panose="020B0503020204020204" charset="-122"/>
                <a:ea typeface="微软雅黑" panose="020B0503020204020204" charset="-122"/>
                <a:cs typeface="Times New Roman" panose="02020603050405020304" pitchFamily="18" charset="0"/>
              </a:rPr>
              <a:t>Etude</a:t>
            </a:r>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412749" y="1233170"/>
            <a:ext cx="11510545" cy="5408295"/>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rPr>
              <a:t>P.112 </a:t>
            </a:r>
            <a:r>
              <a:rPr lang="fr-CA" altLang="zh-CN" sz="2800" dirty="0">
                <a:solidFill>
                  <a:schemeClr val="tx1"/>
                </a:solidFill>
                <a:latin typeface="Times New Roman" panose="02020603050405020304" pitchFamily="18" charset="0"/>
                <a:cs typeface="Times New Roman" panose="02020603050405020304" pitchFamily="18" charset="0"/>
              </a:rPr>
              <a:t>Dans notre nouvelle Longue Marche, nous devons affermir notre idéal et nos convictions de manière </a:t>
            </a:r>
            <a:r>
              <a:rPr lang="fr-CA" altLang="zh-CN" sz="2800" u="sng" dirty="0">
                <a:solidFill>
                  <a:srgbClr val="C00000"/>
                </a:solidFill>
                <a:latin typeface="Times New Roman" panose="02020603050405020304" pitchFamily="18" charset="0"/>
                <a:cs typeface="Times New Roman" panose="02020603050405020304" pitchFamily="18" charset="0"/>
              </a:rPr>
              <a:t>inébranlable</a:t>
            </a:r>
            <a:r>
              <a:rPr lang="fr-CA" altLang="zh-CN" sz="2800" dirty="0">
                <a:solidFill>
                  <a:schemeClr val="tx1"/>
                </a:solidFill>
                <a:latin typeface="Times New Roman" panose="02020603050405020304" pitchFamily="18" charset="0"/>
                <a:cs typeface="Times New Roman" panose="02020603050405020304" pitchFamily="18" charset="0"/>
              </a:rPr>
              <a:t> malgré le changement de l’époque et des conditions, pour adhérer fermement et consciemment au noble idéal du communisme et à l’idéal commun du socialisme à la chinoise, les pratiquer fidèlement, et lutter constamment pour la vérité et notre idéal.</a:t>
            </a: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endParaRPr>
          </a:p>
          <a:p>
            <a:pPr algn="just" eaLnBrk="1" hangingPunct="1"/>
            <a:r>
              <a:rPr lang="fr-FR" altLang="zh-CN" sz="2800" b="1" dirty="0">
                <a:blipFill>
                  <a:blip r:embed="rId4"/>
                  <a:stretch>
                    <a:fillRect/>
                  </a:stretch>
                </a:blipFill>
                <a:latin typeface="Times New Roman" panose="02020603050405020304" pitchFamily="18" charset="0"/>
                <a:cs typeface="Times New Roman" panose="02020603050405020304" pitchFamily="18" charset="0"/>
                <a:sym typeface="+mn-ea"/>
              </a:rPr>
              <a:t>inébranlable</a:t>
            </a:r>
          </a:p>
          <a:p>
            <a:pPr marL="457200" indent="-457200" algn="just" eaLnBrk="1" hangingPunct="1">
              <a:buFont typeface="Arial" panose="020B0604020202020204" pitchFamily="34" charset="0"/>
              <a:buChar char="•"/>
            </a:pPr>
            <a:r>
              <a:rPr lang="fr-CA" altLang="zh-CN" sz="2800" i="1" dirty="0">
                <a:solidFill>
                  <a:srgbClr val="C00000"/>
                </a:solidFill>
                <a:latin typeface="Times New Roman" panose="02020603050405020304" pitchFamily="18" charset="0"/>
                <a:cs typeface="Times New Roman" panose="02020603050405020304" pitchFamily="18" charset="0"/>
              </a:rPr>
              <a:t>qui reste ferme et que l’on ne peut modifier</a:t>
            </a:r>
            <a:endParaRPr lang="fr-FR" altLang="zh-CN" sz="2800" i="1" dirty="0">
              <a:solidFill>
                <a:srgbClr val="C00000"/>
              </a:solidFill>
              <a:latin typeface="Times New Roman" panose="02020603050405020304" pitchFamily="18" charset="0"/>
              <a:cs typeface="Times New Roman" panose="02020603050405020304" pitchFamily="18" charset="0"/>
            </a:endParaRPr>
          </a:p>
          <a:p>
            <a:pPr lvl="0" algn="just">
              <a:lnSpc>
                <a:spcPct val="125000"/>
              </a:lnSpc>
            </a:pPr>
            <a:r>
              <a:rPr lang="fr-FR" altLang="zh-CN" sz="2800" dirty="0">
                <a:solidFill>
                  <a:schemeClr val="tx1"/>
                </a:solidFill>
                <a:latin typeface="Times New Roman" panose="02020603050405020304" pitchFamily="18" charset="0"/>
                <a:cs typeface="Times New Roman" panose="02020603050405020304" pitchFamily="18" charset="0"/>
                <a:sym typeface="+mn-ea"/>
              </a:rPr>
              <a:t>Ex. </a:t>
            </a:r>
            <a:r>
              <a:rPr lang="fr-CA" sz="28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Ils poursuivent leurs rêves avec une foi inébranlable.</a:t>
            </a:r>
            <a:endParaRPr lang="fr-CA" sz="2800" kern="100" dirty="0">
              <a:solidFill>
                <a:schemeClr val="tx1"/>
              </a:solidFill>
              <a:latin typeface="Calibri" panose="020F0502020204030204" pitchFamily="34" charset="0"/>
              <a:ea typeface="宋体" panose="02010600030101010101" pitchFamily="2" charset="-122"/>
              <a:cs typeface="Times New Roman" panose="02020603050405020304" pitchFamily="18" charset="0"/>
            </a:endParaRPr>
          </a:p>
          <a:p>
            <a:pPr lvl="0" indent="541338" algn="just">
              <a:lnSpc>
                <a:spcPct val="125000"/>
              </a:lnSpc>
            </a:pPr>
            <a:r>
              <a:rPr lang="fr-CA" sz="28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Cet ouvrage témoigne d’un engagement inébranlable et d’un amour constant pour le peuple et la culture de son pays.</a:t>
            </a:r>
            <a:endParaRPr lang="fr-CA" sz="28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latin typeface="Times New Roman" panose="02020603050405020304" pitchFamily="18" charset="0"/>
                <a:ea typeface="宋体" panose="02010600030101010101" pitchFamily="2" charset="-122"/>
                <a:cs typeface="Times New Roman" panose="02020603050405020304" pitchFamily="18" charset="0"/>
                <a:sym typeface="+mn-ea"/>
              </a:rPr>
              <a:t>adhérer à</a:t>
            </a:r>
            <a:endParaRPr lang="fr-FR" altLang="zh-CN" sz="3600" b="1" dirty="0">
              <a:latin typeface="Times New Roman" panose="02020603050405020304" pitchFamily="18" charset="0"/>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 </a:t>
            </a:r>
            <a:r>
              <a:rPr lang="fr-FR" sz="3600" b="1" dirty="0" err="1">
                <a:solidFill>
                  <a:schemeClr val="bg1"/>
                </a:solidFill>
                <a:latin typeface="微软雅黑" panose="020B0503020204020204" charset="-122"/>
                <a:ea typeface="微软雅黑" panose="020B0503020204020204" charset="-122"/>
                <a:cs typeface="Times New Roman" panose="02020603050405020304" pitchFamily="18" charset="0"/>
              </a:rPr>
              <a:t>Etude</a:t>
            </a:r>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412750" y="1391593"/>
            <a:ext cx="11079480" cy="5211445"/>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rPr>
              <a:t>P.112 </a:t>
            </a:r>
            <a:r>
              <a:rPr lang="fr-CA" altLang="zh-CN" sz="2800" dirty="0">
                <a:solidFill>
                  <a:schemeClr val="tx1"/>
                </a:solidFill>
                <a:latin typeface="Times New Roman" panose="02020603050405020304" pitchFamily="18" charset="0"/>
                <a:cs typeface="Times New Roman" panose="02020603050405020304" pitchFamily="18" charset="0"/>
              </a:rPr>
              <a:t>Dans notre nouvelle Longue Marche, nous devons affermir notre idéal et nos convictions de manière inébranlable malgré le changement de l’époque et des conditions, pour </a:t>
            </a:r>
            <a:r>
              <a:rPr lang="fr-CA" altLang="zh-CN" sz="2800" u="sng" dirty="0">
                <a:solidFill>
                  <a:srgbClr val="C00000"/>
                </a:solidFill>
                <a:latin typeface="Times New Roman" panose="02020603050405020304" pitchFamily="18" charset="0"/>
                <a:cs typeface="Times New Roman" panose="02020603050405020304" pitchFamily="18" charset="0"/>
              </a:rPr>
              <a:t>adhérer</a:t>
            </a:r>
            <a:r>
              <a:rPr lang="fr-CA" altLang="zh-CN" sz="2800" dirty="0">
                <a:solidFill>
                  <a:schemeClr val="tx1"/>
                </a:solidFill>
                <a:latin typeface="Times New Roman" panose="02020603050405020304" pitchFamily="18" charset="0"/>
                <a:cs typeface="Times New Roman" panose="02020603050405020304" pitchFamily="18" charset="0"/>
              </a:rPr>
              <a:t> fermement et consciemment </a:t>
            </a:r>
            <a:r>
              <a:rPr lang="fr-CA" altLang="zh-CN" sz="2800" u="sng" dirty="0">
                <a:solidFill>
                  <a:srgbClr val="C00000"/>
                </a:solidFill>
                <a:latin typeface="Times New Roman" panose="02020603050405020304" pitchFamily="18" charset="0"/>
                <a:cs typeface="Times New Roman" panose="02020603050405020304" pitchFamily="18" charset="0"/>
              </a:rPr>
              <a:t>au</a:t>
            </a:r>
            <a:r>
              <a:rPr lang="fr-CA" altLang="zh-CN" sz="2800" dirty="0">
                <a:solidFill>
                  <a:schemeClr val="tx1"/>
                </a:solidFill>
                <a:latin typeface="Times New Roman" panose="02020603050405020304" pitchFamily="18" charset="0"/>
                <a:cs typeface="Times New Roman" panose="02020603050405020304" pitchFamily="18" charset="0"/>
              </a:rPr>
              <a:t> noble idéal du communisme et </a:t>
            </a:r>
            <a:r>
              <a:rPr lang="fr-CA" altLang="zh-CN" sz="2800" u="sng" dirty="0">
                <a:solidFill>
                  <a:srgbClr val="C00000"/>
                </a:solidFill>
                <a:latin typeface="Times New Roman" panose="02020603050405020304" pitchFamily="18" charset="0"/>
                <a:cs typeface="Times New Roman" panose="02020603050405020304" pitchFamily="18" charset="0"/>
              </a:rPr>
              <a:t>à</a:t>
            </a:r>
            <a:r>
              <a:rPr lang="fr-CA" altLang="zh-CN" sz="2800" dirty="0">
                <a:solidFill>
                  <a:schemeClr val="tx1"/>
                </a:solidFill>
                <a:latin typeface="Times New Roman" panose="02020603050405020304" pitchFamily="18" charset="0"/>
                <a:cs typeface="Times New Roman" panose="02020603050405020304" pitchFamily="18" charset="0"/>
              </a:rPr>
              <a:t> l’idéal commun du socialisme à la chinoise, les pratiquer fidèlement, et lutter constamment pour la vérité et notre idéal.</a:t>
            </a: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endParaRPr>
          </a:p>
          <a:p>
            <a:pPr algn="just" eaLnBrk="1" hangingPunct="1">
              <a:buClrTx/>
              <a:buSzTx/>
              <a:buFontTx/>
            </a:pPr>
            <a:r>
              <a:rPr lang="fr-FR" altLang="zh-CN" sz="2800" b="1" dirty="0">
                <a:blipFill>
                  <a:blip r:embed="rId4"/>
                  <a:stretch>
                    <a:fillRect/>
                  </a:stretch>
                </a:blipFill>
                <a:latin typeface="Times New Roman" panose="02020603050405020304" pitchFamily="18" charset="0"/>
                <a:cs typeface="Times New Roman" panose="02020603050405020304" pitchFamily="18" charset="0"/>
                <a:sym typeface="+mn-ea"/>
              </a:rPr>
              <a:t>adhérer à</a:t>
            </a:r>
          </a:p>
          <a:p>
            <a:pPr marL="457200" indent="-457200" algn="just" eaLnBrk="1" hangingPunct="1">
              <a:buFont typeface="Arial" panose="020B0604020202020204" pitchFamily="34" charset="0"/>
              <a:buChar char="•"/>
            </a:pPr>
            <a:r>
              <a:rPr lang="fr-FR" altLang="zh-CN" sz="2800" i="1" dirty="0">
                <a:solidFill>
                  <a:srgbClr val="C00000"/>
                </a:solidFill>
                <a:latin typeface="Times New Roman" panose="02020603050405020304" pitchFamily="18" charset="0"/>
                <a:cs typeface="Times New Roman" panose="02020603050405020304" pitchFamily="18" charset="0"/>
              </a:rPr>
              <a:t>s’inscrire en tant que membre / être complètement d’accord</a:t>
            </a:r>
          </a:p>
          <a:p>
            <a:pPr lvl="0" algn="l">
              <a:lnSpc>
                <a:spcPct val="125000"/>
              </a:lnSpc>
            </a:pPr>
            <a:r>
              <a:rPr lang="fr-FR" altLang="zh-CN" sz="2800" dirty="0">
                <a:solidFill>
                  <a:schemeClr val="tx1"/>
                </a:solidFill>
                <a:latin typeface="Times New Roman" panose="02020603050405020304" pitchFamily="18" charset="0"/>
                <a:cs typeface="Times New Roman" panose="02020603050405020304" pitchFamily="18" charset="0"/>
                <a:sym typeface="+mn-ea"/>
              </a:rPr>
              <a:t>Ex. </a:t>
            </a:r>
            <a:r>
              <a:rPr lang="fr-CA" sz="28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La Chine a adhéré à l’OMC en 2001.</a:t>
            </a:r>
            <a:endParaRPr lang="fr-CA" sz="2800" kern="100" dirty="0">
              <a:solidFill>
                <a:schemeClr val="tx1"/>
              </a:solidFill>
              <a:latin typeface="Calibri" panose="020F0502020204030204" pitchFamily="34" charset="0"/>
              <a:ea typeface="宋体" panose="02010600030101010101" pitchFamily="2" charset="-122"/>
              <a:cs typeface="Times New Roman" panose="02020603050405020304" pitchFamily="18" charset="0"/>
            </a:endParaRPr>
          </a:p>
          <a:p>
            <a:pPr marL="625475" lvl="0" indent="-625475" algn="l">
              <a:lnSpc>
                <a:spcPct val="125000"/>
              </a:lnSpc>
            </a:pPr>
            <a:r>
              <a:rPr lang="fr-CA" sz="28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J’adhère pleinement à ce qu’il a dit.</a:t>
            </a:r>
            <a:endParaRPr lang="fr-CA" sz="28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latin typeface="Times New Roman" panose="02020603050405020304" pitchFamily="18" charset="0"/>
                <a:ea typeface="宋体" panose="02010600030101010101" pitchFamily="2" charset="-122"/>
                <a:cs typeface="Times New Roman" panose="02020603050405020304" pitchFamily="18" charset="0"/>
                <a:sym typeface="+mn-ea"/>
              </a:rPr>
              <a:t>s’appuyer sur</a:t>
            </a:r>
            <a:endParaRPr lang="fr-FR" altLang="zh-CN" sz="3600" b="1" dirty="0">
              <a:latin typeface="Times New Roman" panose="02020603050405020304" pitchFamily="18" charset="0"/>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 </a:t>
            </a:r>
            <a:r>
              <a:rPr lang="fr-FR" sz="3600" b="1" dirty="0" err="1">
                <a:solidFill>
                  <a:schemeClr val="bg1"/>
                </a:solidFill>
                <a:latin typeface="微软雅黑" panose="020B0503020204020204" charset="-122"/>
                <a:ea typeface="微软雅黑" panose="020B0503020204020204" charset="-122"/>
                <a:cs typeface="Times New Roman" panose="02020603050405020304" pitchFamily="18" charset="0"/>
              </a:rPr>
              <a:t>Etude</a:t>
            </a:r>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412750" y="1391593"/>
            <a:ext cx="11079480" cy="5211445"/>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rPr>
              <a:t>P.113 </a:t>
            </a:r>
            <a:r>
              <a:rPr lang="fr-CA" altLang="zh-CN" sz="2800" dirty="0">
                <a:solidFill>
                  <a:schemeClr val="tx1"/>
                </a:solidFill>
                <a:latin typeface="Times New Roman" panose="02020603050405020304" pitchFamily="18" charset="0"/>
                <a:cs typeface="Times New Roman" panose="02020603050405020304" pitchFamily="18" charset="0"/>
              </a:rPr>
              <a:t>Pour faire rayonner le grand esprit de la Longue Marche et poursuivre notre nouvelle Longue Marche, il faut placer le peuple à une position suprême, travailler au service du peuple et </a:t>
            </a:r>
            <a:r>
              <a:rPr lang="fr-CA" altLang="zh-CN" sz="2800" u="sng" dirty="0">
                <a:solidFill>
                  <a:srgbClr val="C00000"/>
                </a:solidFill>
                <a:latin typeface="Times New Roman" panose="02020603050405020304" pitchFamily="18" charset="0"/>
                <a:cs typeface="Times New Roman" panose="02020603050405020304" pitchFamily="18" charset="0"/>
              </a:rPr>
              <a:t>s’appuyer sur</a:t>
            </a:r>
            <a:r>
              <a:rPr lang="fr-CA" altLang="zh-CN" sz="2800" dirty="0">
                <a:solidFill>
                  <a:srgbClr val="C00000"/>
                </a:solidFill>
                <a:latin typeface="Times New Roman" panose="02020603050405020304" pitchFamily="18" charset="0"/>
                <a:cs typeface="Times New Roman" panose="02020603050405020304" pitchFamily="18" charset="0"/>
              </a:rPr>
              <a:t> </a:t>
            </a:r>
            <a:r>
              <a:rPr lang="fr-CA" altLang="zh-CN" sz="2800" dirty="0">
                <a:solidFill>
                  <a:schemeClr val="tx1"/>
                </a:solidFill>
                <a:latin typeface="Times New Roman" panose="02020603050405020304" pitchFamily="18" charset="0"/>
                <a:cs typeface="Times New Roman" panose="02020603050405020304" pitchFamily="18" charset="0"/>
              </a:rPr>
              <a:t>lui, ainsi qu’inlassablement lutter pour une amélioration de sa vie quotidienne.</a:t>
            </a: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endParaRPr>
          </a:p>
          <a:p>
            <a:pPr algn="just" eaLnBrk="1" hangingPunct="1">
              <a:buClrTx/>
              <a:buSzTx/>
              <a:buFontTx/>
            </a:pPr>
            <a:r>
              <a:rPr lang="fr-FR" altLang="zh-CN" sz="2800" b="1" dirty="0">
                <a:blipFill>
                  <a:blip r:embed="rId4"/>
                  <a:stretch>
                    <a:fillRect/>
                  </a:stretch>
                </a:blipFill>
                <a:latin typeface="Times New Roman" panose="02020603050405020304" pitchFamily="18" charset="0"/>
                <a:cs typeface="Times New Roman" panose="02020603050405020304" pitchFamily="18" charset="0"/>
                <a:sym typeface="+mn-ea"/>
              </a:rPr>
              <a:t>s’appuyer sur</a:t>
            </a:r>
          </a:p>
          <a:p>
            <a:pPr marL="457200" indent="-457200" algn="just" eaLnBrk="1" hangingPunct="1">
              <a:buFont typeface="Arial" panose="020B0604020202020204" pitchFamily="34" charset="0"/>
              <a:buChar char="•"/>
            </a:pPr>
            <a:r>
              <a:rPr lang="fr-CA" altLang="zh-CN" sz="2800" i="1" dirty="0">
                <a:solidFill>
                  <a:srgbClr val="C00000"/>
                </a:solidFill>
                <a:latin typeface="Times New Roman" panose="02020603050405020304" pitchFamily="18" charset="0"/>
                <a:cs typeface="Times New Roman" panose="02020603050405020304" pitchFamily="18" charset="0"/>
              </a:rPr>
              <a:t>se fonder sur</a:t>
            </a:r>
            <a:endParaRPr lang="fr-FR" altLang="zh-CN" sz="2800" i="1" dirty="0">
              <a:solidFill>
                <a:srgbClr val="C00000"/>
              </a:solidFill>
              <a:latin typeface="Times New Roman" panose="02020603050405020304" pitchFamily="18" charset="0"/>
              <a:cs typeface="Times New Roman" panose="02020603050405020304" pitchFamily="18" charset="0"/>
            </a:endParaRPr>
          </a:p>
          <a:p>
            <a:pPr lvl="0" algn="l">
              <a:lnSpc>
                <a:spcPct val="125000"/>
              </a:lnSpc>
            </a:pPr>
            <a:r>
              <a:rPr lang="fr-FR" altLang="zh-CN" sz="2800" dirty="0">
                <a:solidFill>
                  <a:schemeClr val="tx1"/>
                </a:solidFill>
                <a:latin typeface="Times New Roman" panose="02020603050405020304" pitchFamily="18" charset="0"/>
                <a:cs typeface="Times New Roman" panose="02020603050405020304" pitchFamily="18" charset="0"/>
                <a:sym typeface="+mn-ea"/>
              </a:rPr>
              <a:t>Ex. </a:t>
            </a:r>
            <a:r>
              <a:rPr lang="fr-CA" sz="28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Cette mesure devrait plutôt s’appuyer sur la sécurité publique.</a:t>
            </a:r>
            <a:endParaRPr lang="fr-CA" sz="28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p>
            <a:pPr lvl="0" indent="541338" algn="just">
              <a:lnSpc>
                <a:spcPct val="125000"/>
              </a:lnSpc>
            </a:pPr>
            <a:r>
              <a:rPr lang="fr-CA" sz="28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Vous pouvez vous appuyer sur notre support en cas de problème inopiné.</a:t>
            </a:r>
            <a:endParaRPr lang="fr-CA" sz="28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latin typeface="Times New Roman" panose="02020603050405020304" pitchFamily="18" charset="0"/>
                <a:ea typeface="宋体" panose="02010600030101010101" pitchFamily="2" charset="-122"/>
                <a:cs typeface="Times New Roman" panose="02020603050405020304" pitchFamily="18" charset="0"/>
                <a:sym typeface="+mn-ea"/>
              </a:rPr>
              <a:t>la pierre de touche</a:t>
            </a:r>
            <a:endParaRPr lang="fr-FR" altLang="zh-CN" sz="3600" b="1" dirty="0">
              <a:latin typeface="Times New Roman" panose="02020603050405020304" pitchFamily="18" charset="0"/>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 </a:t>
            </a:r>
            <a:r>
              <a:rPr lang="fr-FR" sz="3600" b="1" dirty="0" err="1">
                <a:solidFill>
                  <a:schemeClr val="bg1"/>
                </a:solidFill>
                <a:latin typeface="微软雅黑" panose="020B0503020204020204" charset="-122"/>
                <a:ea typeface="微软雅黑" panose="020B0503020204020204" charset="-122"/>
                <a:cs typeface="Times New Roman" panose="02020603050405020304" pitchFamily="18" charset="0"/>
              </a:rPr>
              <a:t>Etude</a:t>
            </a:r>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412750" y="1391593"/>
            <a:ext cx="11079480" cy="5211445"/>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rPr>
              <a:t>P.113 </a:t>
            </a:r>
            <a:r>
              <a:rPr lang="fr-CA" altLang="zh-CN" sz="2800" dirty="0">
                <a:solidFill>
                  <a:schemeClr val="tx1"/>
                </a:solidFill>
                <a:latin typeface="Times New Roman" panose="02020603050405020304" pitchFamily="18" charset="0"/>
                <a:cs typeface="Times New Roman" panose="02020603050405020304" pitchFamily="18" charset="0"/>
              </a:rPr>
              <a:t>Dans notre nouvelle Longue Marche, tout le Parti doit retenir par cœur pour qui il travaille et sur qui il s’appuie : c’est </a:t>
            </a:r>
            <a:r>
              <a:rPr lang="fr-CA" altLang="zh-CN" sz="2800" u="sng" dirty="0">
                <a:solidFill>
                  <a:srgbClr val="C00000"/>
                </a:solidFill>
                <a:latin typeface="Times New Roman" panose="02020603050405020304" pitchFamily="18" charset="0"/>
                <a:cs typeface="Times New Roman" panose="02020603050405020304" pitchFamily="18" charset="0"/>
              </a:rPr>
              <a:t>la pierre de touche</a:t>
            </a:r>
            <a:r>
              <a:rPr lang="fr-CA" altLang="zh-CN" sz="2800" dirty="0">
                <a:solidFill>
                  <a:schemeClr val="tx1"/>
                </a:solidFill>
                <a:latin typeface="Times New Roman" panose="02020603050405020304" pitchFamily="18" charset="0"/>
                <a:cs typeface="Times New Roman" panose="02020603050405020304" pitchFamily="18" charset="0"/>
              </a:rPr>
              <a:t> d’un parti politique et d’un gouvernement.</a:t>
            </a: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endParaRPr>
          </a:p>
          <a:p>
            <a:pPr algn="just" eaLnBrk="1" hangingPunct="1">
              <a:buClrTx/>
              <a:buSzTx/>
              <a:buFontTx/>
            </a:pPr>
            <a:r>
              <a:rPr lang="fr-FR" altLang="zh-CN" sz="2800" b="1" dirty="0">
                <a:blipFill>
                  <a:blip r:embed="rId4"/>
                  <a:stretch>
                    <a:fillRect/>
                  </a:stretch>
                </a:blipFill>
                <a:latin typeface="Times New Roman" panose="02020603050405020304" pitchFamily="18" charset="0"/>
                <a:cs typeface="Times New Roman" panose="02020603050405020304" pitchFamily="18" charset="0"/>
                <a:sym typeface="+mn-ea"/>
              </a:rPr>
              <a:t>la pierre de touche</a:t>
            </a:r>
          </a:p>
          <a:p>
            <a:pPr marL="457200" indent="-457200" algn="just" eaLnBrk="1" hangingPunct="1">
              <a:buFont typeface="Arial" panose="020B0604020202020204" pitchFamily="34" charset="0"/>
              <a:buChar char="•"/>
            </a:pPr>
            <a:r>
              <a:rPr lang="fr-CA" altLang="zh-CN" sz="2800" i="1" dirty="0">
                <a:solidFill>
                  <a:srgbClr val="C00000"/>
                </a:solidFill>
                <a:latin typeface="Times New Roman" panose="02020603050405020304" pitchFamily="18" charset="0"/>
                <a:cs typeface="Times New Roman" panose="02020603050405020304" pitchFamily="18" charset="0"/>
              </a:rPr>
              <a:t>l’élément à l’aune duquel est évaluée une conception</a:t>
            </a:r>
            <a:endParaRPr lang="fr-FR" altLang="zh-CN" sz="2800" i="1" dirty="0">
              <a:solidFill>
                <a:srgbClr val="C00000"/>
              </a:solidFill>
              <a:latin typeface="Times New Roman" panose="02020603050405020304" pitchFamily="18" charset="0"/>
              <a:cs typeface="Times New Roman" panose="02020603050405020304" pitchFamily="18" charset="0"/>
            </a:endParaRPr>
          </a:p>
          <a:p>
            <a:pPr lvl="0" algn="l">
              <a:lnSpc>
                <a:spcPct val="125000"/>
              </a:lnSpc>
            </a:pPr>
            <a:r>
              <a:rPr lang="fr-FR" altLang="zh-CN" sz="2800" dirty="0">
                <a:solidFill>
                  <a:schemeClr val="tx1"/>
                </a:solidFill>
                <a:latin typeface="Times New Roman" panose="02020603050405020304" pitchFamily="18" charset="0"/>
                <a:cs typeface="Times New Roman" panose="02020603050405020304" pitchFamily="18" charset="0"/>
                <a:sym typeface="+mn-ea"/>
              </a:rPr>
              <a:t>Ex. </a:t>
            </a:r>
            <a:r>
              <a:rPr lang="fr-CA" sz="28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Le malheur est la pierre de touche de l’amitié.</a:t>
            </a:r>
            <a:endParaRPr lang="fr-CA" sz="28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p>
            <a:pPr marL="625475" lvl="0" algn="just">
              <a:lnSpc>
                <a:spcPct val="125000"/>
              </a:lnSpc>
            </a:pPr>
            <a:r>
              <a:rPr lang="fr-CA" sz="28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Or les détails sont la pierre de touche des théories.</a:t>
            </a:r>
            <a:endParaRPr lang="fr-CA" sz="28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latin typeface="Times New Roman" panose="02020603050405020304" pitchFamily="18" charset="0"/>
                <a:ea typeface="宋体" panose="02010600030101010101" pitchFamily="2" charset="-122"/>
                <a:cs typeface="Times New Roman" panose="02020603050405020304" pitchFamily="18" charset="0"/>
                <a:sym typeface="+mn-ea"/>
              </a:rPr>
              <a:t>sans relâche</a:t>
            </a:r>
            <a:endParaRPr lang="fr-FR" altLang="zh-CN" sz="3600" b="1" dirty="0">
              <a:latin typeface="Times New Roman" panose="02020603050405020304" pitchFamily="18" charset="0"/>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 </a:t>
            </a:r>
            <a:r>
              <a:rPr lang="fr-FR" sz="3600" b="1" dirty="0" err="1">
                <a:solidFill>
                  <a:schemeClr val="bg1"/>
                </a:solidFill>
                <a:latin typeface="微软雅黑" panose="020B0503020204020204" charset="-122"/>
                <a:ea typeface="微软雅黑" panose="020B0503020204020204" charset="-122"/>
                <a:cs typeface="Times New Roman" panose="02020603050405020304" pitchFamily="18" charset="0"/>
              </a:rPr>
              <a:t>Etude</a:t>
            </a:r>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412750" y="1391593"/>
            <a:ext cx="11206002" cy="4747279"/>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600" dirty="0">
                <a:solidFill>
                  <a:schemeClr val="tx1"/>
                </a:solidFill>
                <a:latin typeface="Times New Roman" panose="02020603050405020304" pitchFamily="18" charset="0"/>
                <a:cs typeface="Times New Roman" panose="02020603050405020304" pitchFamily="18" charset="0"/>
              </a:rPr>
              <a:t>P.113 </a:t>
            </a:r>
            <a:r>
              <a:rPr lang="fr-CA" altLang="zh-CN" sz="2600" dirty="0">
                <a:solidFill>
                  <a:schemeClr val="tx1"/>
                </a:solidFill>
                <a:latin typeface="Times New Roman" panose="02020603050405020304" pitchFamily="18" charset="0"/>
                <a:cs typeface="Times New Roman" panose="02020603050405020304" pitchFamily="18" charset="0"/>
              </a:rPr>
              <a:t>Nous devons également unir et diriger le peuple à travailler d’arrache-pied et </a:t>
            </a:r>
            <a:r>
              <a:rPr lang="fr-CA" altLang="zh-CN" sz="2600" u="sng" dirty="0">
                <a:solidFill>
                  <a:srgbClr val="C00000"/>
                </a:solidFill>
                <a:latin typeface="Times New Roman" panose="02020603050405020304" pitchFamily="18" charset="0"/>
                <a:cs typeface="Times New Roman" panose="02020603050405020304" pitchFamily="18" charset="0"/>
              </a:rPr>
              <a:t>sans relâche</a:t>
            </a:r>
            <a:r>
              <a:rPr lang="fr-CA" altLang="zh-CN" sz="2600" dirty="0">
                <a:solidFill>
                  <a:schemeClr val="tx1"/>
                </a:solidFill>
                <a:latin typeface="Times New Roman" panose="02020603050405020304" pitchFamily="18" charset="0"/>
                <a:cs typeface="Times New Roman" panose="02020603050405020304" pitchFamily="18" charset="0"/>
              </a:rPr>
              <a:t> pour assurer et améliorer son bien-être de sorte que les résultats de la réforme et du développement soient davantage partagés par l’ensemble de la population de manière plus équitable et qu’on puisse avancer à pas assurés vers une prospérité commune généralisée.</a:t>
            </a:r>
          </a:p>
          <a:p>
            <a:pPr algn="just" eaLnBrk="1" hangingPunct="1"/>
            <a:endParaRPr lang="fr-FR" altLang="zh-CN" sz="2600" dirty="0">
              <a:solidFill>
                <a:schemeClr val="tx1"/>
              </a:solidFill>
              <a:latin typeface="Times New Roman" panose="02020603050405020304" pitchFamily="18" charset="0"/>
              <a:cs typeface="Times New Roman" panose="02020603050405020304" pitchFamily="18" charset="0"/>
            </a:endParaRPr>
          </a:p>
          <a:p>
            <a:pPr algn="just" eaLnBrk="1" hangingPunct="1">
              <a:buClrTx/>
              <a:buSzTx/>
              <a:buFontTx/>
            </a:pPr>
            <a:r>
              <a:rPr lang="fr-FR" altLang="zh-CN" sz="2600" b="1" dirty="0">
                <a:blipFill>
                  <a:blip r:embed="rId4"/>
                  <a:stretch>
                    <a:fillRect/>
                  </a:stretch>
                </a:blipFill>
                <a:latin typeface="Times New Roman" panose="02020603050405020304" pitchFamily="18" charset="0"/>
                <a:cs typeface="Times New Roman" panose="02020603050405020304" pitchFamily="18" charset="0"/>
                <a:sym typeface="+mn-ea"/>
              </a:rPr>
              <a:t>sans relâche</a:t>
            </a:r>
          </a:p>
          <a:p>
            <a:pPr marL="457200" indent="-457200" algn="just" eaLnBrk="1" hangingPunct="1">
              <a:buFont typeface="Arial" panose="020B0604020202020204" pitchFamily="34" charset="0"/>
              <a:buChar char="•"/>
            </a:pPr>
            <a:r>
              <a:rPr lang="fr-CA" altLang="zh-CN" sz="2600" i="1" dirty="0">
                <a:solidFill>
                  <a:srgbClr val="C00000"/>
                </a:solidFill>
                <a:latin typeface="Times New Roman" panose="02020603050405020304" pitchFamily="18" charset="0"/>
                <a:cs typeface="Times New Roman" panose="02020603050405020304" pitchFamily="18" charset="0"/>
              </a:rPr>
              <a:t>sans interruption, sans cesse </a:t>
            </a:r>
            <a:endParaRPr lang="fr-FR" altLang="zh-CN" sz="2600" i="1" dirty="0">
              <a:solidFill>
                <a:srgbClr val="C00000"/>
              </a:solidFill>
              <a:latin typeface="Times New Roman" panose="02020603050405020304" pitchFamily="18" charset="0"/>
              <a:cs typeface="Times New Roman" panose="02020603050405020304" pitchFamily="18" charset="0"/>
            </a:endParaRPr>
          </a:p>
          <a:p>
            <a:pPr marL="625475" indent="-625475" algn="just" eaLnBrk="1" hangingPunct="1"/>
            <a:r>
              <a:rPr lang="fr-FR" altLang="zh-CN" sz="2600" dirty="0">
                <a:solidFill>
                  <a:schemeClr val="tx1"/>
                </a:solidFill>
                <a:latin typeface="Times New Roman" panose="02020603050405020304" pitchFamily="18" charset="0"/>
                <a:cs typeface="Times New Roman" panose="02020603050405020304" pitchFamily="18" charset="0"/>
                <a:sym typeface="+mn-ea"/>
              </a:rPr>
              <a:t>Ex. </a:t>
            </a:r>
            <a:r>
              <a:rPr lang="fr-CA" sz="26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Nous avons poursuivi sans relâche nos objectifs d’éradication de la pauvreté.</a:t>
            </a:r>
            <a:endParaRPr lang="fr-CA" sz="26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p>
            <a:pPr lvl="0" indent="534988" algn="just">
              <a:lnSpc>
                <a:spcPct val="125000"/>
              </a:lnSpc>
            </a:pPr>
            <a:r>
              <a:rPr lang="fr-CA" sz="26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Je suis résolue à améliorer sans relâche notre soutien à la recherche et à l’innovation.</a:t>
            </a:r>
            <a:endParaRPr lang="fr-CA" sz="26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p>
            <a:pPr algn="just" eaLnBrk="1" hangingPunct="1"/>
            <a:endParaRPr lang="fr-FR" altLang="zh-CN" sz="2600" dirty="0">
              <a:solidFill>
                <a:schemeClr val="tx1"/>
              </a:solidFill>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0" y="467360"/>
            <a:ext cx="3194050" cy="705485"/>
          </a:xfrm>
          <a:prstGeom prst="rect">
            <a:avLst/>
          </a:prstGeom>
        </p:spPr>
      </p:pic>
      <p:sp>
        <p:nvSpPr>
          <p:cNvPr id="6" name="文本框 5"/>
          <p:cNvSpPr txBox="1"/>
          <p:nvPr/>
        </p:nvSpPr>
        <p:spPr>
          <a:xfrm>
            <a:off x="535266" y="467324"/>
            <a:ext cx="3071495" cy="645160"/>
          </a:xfrm>
          <a:prstGeom prst="rect">
            <a:avLst/>
          </a:prstGeom>
          <a:noFill/>
        </p:spPr>
        <p:txBody>
          <a:bodyPr wrap="non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Introduction</a:t>
            </a:r>
          </a:p>
        </p:txBody>
      </p:sp>
      <p:sp>
        <p:nvSpPr>
          <p:cNvPr id="5" name="文本框 4"/>
          <p:cNvSpPr txBox="1"/>
          <p:nvPr/>
        </p:nvSpPr>
        <p:spPr>
          <a:xfrm>
            <a:off x="422684" y="1496993"/>
            <a:ext cx="11346631" cy="4892675"/>
          </a:xfrm>
          <a:prstGeom prst="rect">
            <a:avLst/>
          </a:prstGeom>
          <a:noFill/>
        </p:spPr>
        <p:txBody>
          <a:bodyPr wrap="square" rtlCol="0">
            <a:spAutoFit/>
          </a:bodyPr>
          <a:lstStyle/>
          <a:p>
            <a:pPr algn="just"/>
            <a:r>
              <a:rPr lang="fr-CA" altLang="zh-CN" sz="2600" dirty="0">
                <a:latin typeface="Times New Roman" panose="02020603050405020304" pitchFamily="18" charset="0"/>
                <a:ea typeface="方正兰亭黑简体" panose="02000500000000000000" pitchFamily="2" charset="-122"/>
                <a:cs typeface="Times New Roman" panose="02020603050405020304" pitchFamily="18" charset="0"/>
              </a:rPr>
              <a:t>Qu’est-ce que vous connaissez de la Longue Marche en tant qu’événement historique ?</a:t>
            </a:r>
          </a:p>
          <a:p>
            <a:pPr algn="just"/>
            <a:r>
              <a:rPr lang="fr-CA" altLang="zh-CN" sz="2600" dirty="0">
                <a:latin typeface="Times New Roman" panose="02020603050405020304" pitchFamily="18" charset="0"/>
                <a:ea typeface="方正兰亭黑简体" panose="02000500000000000000" pitchFamily="2" charset="-122"/>
                <a:cs typeface="Times New Roman" panose="02020603050405020304" pitchFamily="18" charset="0"/>
              </a:rPr>
              <a:t>     - Qui ?</a:t>
            </a:r>
          </a:p>
          <a:p>
            <a:pPr algn="just"/>
            <a:r>
              <a:rPr lang="fr-CA" altLang="zh-CN" sz="2600" dirty="0">
                <a:latin typeface="Times New Roman" panose="02020603050405020304" pitchFamily="18" charset="0"/>
                <a:ea typeface="方正兰亭黑简体" panose="02000500000000000000" pitchFamily="2" charset="-122"/>
                <a:cs typeface="Times New Roman" panose="02020603050405020304" pitchFamily="18" charset="0"/>
              </a:rPr>
              <a:t>     - Quoi ?</a:t>
            </a:r>
          </a:p>
          <a:p>
            <a:pPr algn="just"/>
            <a:r>
              <a:rPr lang="fr-CA" altLang="zh-CN" sz="2600" dirty="0">
                <a:latin typeface="Times New Roman" panose="02020603050405020304" pitchFamily="18" charset="0"/>
                <a:ea typeface="方正兰亭黑简体" panose="02000500000000000000" pitchFamily="2" charset="-122"/>
                <a:cs typeface="Times New Roman" panose="02020603050405020304" pitchFamily="18" charset="0"/>
              </a:rPr>
              <a:t>     - Quand ?</a:t>
            </a:r>
          </a:p>
          <a:p>
            <a:pPr algn="just"/>
            <a:r>
              <a:rPr lang="fr-CA" altLang="zh-CN" sz="2600" dirty="0">
                <a:latin typeface="Times New Roman" panose="02020603050405020304" pitchFamily="18" charset="0"/>
                <a:ea typeface="方正兰亭黑简体" panose="02000500000000000000" pitchFamily="2" charset="-122"/>
                <a:cs typeface="Times New Roman" panose="02020603050405020304" pitchFamily="18" charset="0"/>
              </a:rPr>
              <a:t>     - Où ?</a:t>
            </a:r>
          </a:p>
          <a:p>
            <a:pPr algn="just"/>
            <a:endParaRPr lang="fr-CA" altLang="zh-CN" sz="2600" dirty="0">
              <a:latin typeface="Times New Roman" panose="02020603050405020304" pitchFamily="18" charset="0"/>
              <a:ea typeface="方正兰亭黑简体" panose="02000500000000000000" pitchFamily="2" charset="-122"/>
              <a:cs typeface="Times New Roman" panose="02020603050405020304" pitchFamily="18" charset="0"/>
            </a:endParaRPr>
          </a:p>
          <a:p>
            <a:pPr algn="just"/>
            <a:r>
              <a:rPr lang="fr-CA" altLang="zh-CN" sz="2600" dirty="0">
                <a:latin typeface="Times New Roman" panose="02020603050405020304" pitchFamily="18" charset="0"/>
                <a:ea typeface="方正兰亭黑简体" panose="02000500000000000000" pitchFamily="2" charset="-122"/>
                <a:cs typeface="Times New Roman" panose="02020603050405020304" pitchFamily="18" charset="0"/>
              </a:rPr>
              <a:t>A quoi pensez-vous lorsqu’on évoque « l’esprit de la Longue Marche » ?</a:t>
            </a:r>
          </a:p>
          <a:p>
            <a:pPr algn="just"/>
            <a:r>
              <a:rPr lang="fr-CA" altLang="zh-CN" sz="2600" dirty="0">
                <a:latin typeface="Times New Roman" panose="02020603050405020304" pitchFamily="18" charset="0"/>
                <a:ea typeface="方正兰亭黑简体" panose="02000500000000000000" pitchFamily="2" charset="-122"/>
                <a:cs typeface="Times New Roman" panose="02020603050405020304" pitchFamily="18" charset="0"/>
              </a:rPr>
              <a:t>     - un travail acharné </a:t>
            </a:r>
          </a:p>
          <a:p>
            <a:pPr algn="just"/>
            <a:r>
              <a:rPr lang="fr-CA" altLang="zh-CN" sz="2600" dirty="0">
                <a:latin typeface="Times New Roman" panose="02020603050405020304" pitchFamily="18" charset="0"/>
                <a:ea typeface="方正兰亭黑简体" panose="02000500000000000000" pitchFamily="2" charset="-122"/>
                <a:cs typeface="Times New Roman" panose="02020603050405020304" pitchFamily="18" charset="0"/>
              </a:rPr>
              <a:t>     - une ferme conviction </a:t>
            </a:r>
          </a:p>
          <a:p>
            <a:pPr algn="just"/>
            <a:r>
              <a:rPr lang="fr-CA" altLang="zh-CN" sz="2600" dirty="0">
                <a:latin typeface="Times New Roman" panose="02020603050405020304" pitchFamily="18" charset="0"/>
                <a:ea typeface="方正兰亭黑简体" panose="02000500000000000000" pitchFamily="2" charset="-122"/>
                <a:cs typeface="Times New Roman" panose="02020603050405020304" pitchFamily="18" charset="0"/>
              </a:rPr>
              <a:t>     - une valeur toujours actuelle</a:t>
            </a:r>
          </a:p>
          <a:p>
            <a:pPr marL="457200" indent="-457200" algn="just">
              <a:buFontTx/>
              <a:buChar char="-"/>
            </a:pPr>
            <a:endParaRPr lang="zh-CN" altLang="en-US" sz="2600" dirty="0">
              <a:latin typeface="方正兰亭黑简体" panose="02000500000000000000" pitchFamily="2" charset="-122"/>
              <a:ea typeface="方正兰亭黑简体" panose="02000500000000000000" pitchFamily="2" charset="-122"/>
              <a:cs typeface="Times New Roman" panose="02020603050405020304" pitchFamily="18" charset="0"/>
            </a:endParaRPr>
          </a:p>
        </p:txBody>
      </p:sp>
      <p:sp>
        <p:nvSpPr>
          <p:cNvPr id="7" name="ZoneTexte 4"/>
          <p:cNvSpPr txBox="1"/>
          <p:nvPr/>
        </p:nvSpPr>
        <p:spPr>
          <a:xfrm>
            <a:off x="5500687" y="2359176"/>
            <a:ext cx="3943351" cy="120032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path path="circle">
              <a:fillToRect l="100000" t="100000"/>
            </a:path>
            <a:tileRect r="-100000" b="-100000"/>
          </a:gradFill>
          <a:ln>
            <a:gradFill>
              <a:gsLst>
                <a:gs pos="0">
                  <a:schemeClr val="accent1">
                    <a:lumMod val="5000"/>
                    <a:lumOff val="95000"/>
                  </a:schemeClr>
                </a:gs>
                <a:gs pos="61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lstStyle/>
          <a:p>
            <a:r>
              <a:rPr lang="fr-CA" altLang="zh-CN" sz="2400" b="1" i="1" dirty="0">
                <a:solidFill>
                  <a:schemeClr val="bg1"/>
                </a:solidFill>
                <a:latin typeface="Times New Roman" panose="02020603050405020304" pitchFamily="18" charset="0"/>
                <a:ea typeface="方正兰亭黑简体" panose="02000500000000000000" pitchFamily="2" charset="-122"/>
                <a:cs typeface="Times New Roman" panose="02020603050405020304" pitchFamily="18" charset="0"/>
              </a:rPr>
              <a:t>L’événement a eu lieu…</a:t>
            </a:r>
          </a:p>
          <a:p>
            <a:r>
              <a:rPr lang="fr-CA" altLang="zh-CN" sz="2400" b="1" i="1" dirty="0">
                <a:solidFill>
                  <a:schemeClr val="bg1"/>
                </a:solidFill>
                <a:latin typeface="Times New Roman" panose="02020603050405020304" pitchFamily="18" charset="0"/>
                <a:ea typeface="方正兰亭黑简体" panose="02000500000000000000" pitchFamily="2" charset="-122"/>
                <a:cs typeface="Times New Roman" panose="02020603050405020304" pitchFamily="18" charset="0"/>
              </a:rPr>
              <a:t>Il s’agit d’un(e)…</a:t>
            </a:r>
            <a:r>
              <a:rPr lang="zh-CN" altLang="en-US" sz="2400" b="1" i="1" dirty="0">
                <a:solidFill>
                  <a:schemeClr val="bg1"/>
                </a:solidFill>
                <a:latin typeface="Times New Roman" panose="02020603050405020304" pitchFamily="18" charset="0"/>
                <a:ea typeface="方正兰亭黑简体" panose="02000500000000000000" pitchFamily="2" charset="-122"/>
                <a:cs typeface="Times New Roman" panose="02020603050405020304" pitchFamily="18" charset="0"/>
              </a:rPr>
              <a:t>，</a:t>
            </a:r>
            <a:endParaRPr lang="fr-CA" altLang="zh-CN" sz="2400" b="1" i="1" dirty="0">
              <a:solidFill>
                <a:schemeClr val="bg1"/>
              </a:solidFill>
              <a:latin typeface="Times New Roman" panose="02020603050405020304" pitchFamily="18" charset="0"/>
              <a:ea typeface="方正兰亭黑简体" panose="02000500000000000000" pitchFamily="2" charset="-122"/>
              <a:cs typeface="Times New Roman" panose="02020603050405020304" pitchFamily="18" charset="0"/>
            </a:endParaRPr>
          </a:p>
          <a:p>
            <a:r>
              <a:rPr lang="fr-CA" altLang="zh-CN" sz="2400" b="1" i="1" dirty="0">
                <a:solidFill>
                  <a:schemeClr val="bg1"/>
                </a:solidFill>
                <a:latin typeface="Times New Roman" panose="02020603050405020304" pitchFamily="18" charset="0"/>
                <a:ea typeface="方正兰亭黑简体" panose="02000500000000000000" pitchFamily="2" charset="-122"/>
                <a:cs typeface="Times New Roman" panose="02020603050405020304" pitchFamily="18" charset="0"/>
              </a:rPr>
              <a:t>réalisé par… pour…</a:t>
            </a:r>
          </a:p>
        </p:txBody>
      </p:sp>
      <p:sp>
        <p:nvSpPr>
          <p:cNvPr id="8" name="ZoneTexte 7"/>
          <p:cNvSpPr txBox="1"/>
          <p:nvPr/>
        </p:nvSpPr>
        <p:spPr>
          <a:xfrm>
            <a:off x="5500687" y="4896155"/>
            <a:ext cx="3943351" cy="120032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path path="circle">
              <a:fillToRect l="100000" t="100000"/>
            </a:path>
            <a:tileRect r="-100000" b="-100000"/>
          </a:gradFill>
          <a:ln>
            <a:gradFill>
              <a:gsLst>
                <a:gs pos="0">
                  <a:schemeClr val="accent1">
                    <a:lumMod val="5000"/>
                    <a:lumOff val="95000"/>
                  </a:schemeClr>
                </a:gs>
                <a:gs pos="61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lstStyle/>
          <a:p>
            <a:r>
              <a:rPr lang="fr-CA" altLang="zh-CN" sz="2400" b="1" i="1" dirty="0">
                <a:solidFill>
                  <a:schemeClr val="bg1"/>
                </a:solidFill>
                <a:latin typeface="Times New Roman" panose="02020603050405020304" pitchFamily="18" charset="0"/>
                <a:ea typeface="方正兰亭黑简体" panose="02000500000000000000" pitchFamily="2" charset="-122"/>
                <a:cs typeface="Times New Roman" panose="02020603050405020304" pitchFamily="18" charset="0"/>
              </a:rPr>
              <a:t>Il est caractérisé par…</a:t>
            </a:r>
          </a:p>
          <a:p>
            <a:r>
              <a:rPr lang="fr-CA" altLang="zh-CN" sz="2400" b="1" i="1" dirty="0">
                <a:solidFill>
                  <a:schemeClr val="bg1"/>
                </a:solidFill>
                <a:latin typeface="Times New Roman" panose="02020603050405020304" pitchFamily="18" charset="0"/>
                <a:ea typeface="方正兰亭黑简体" panose="02000500000000000000" pitchFamily="2" charset="-122"/>
                <a:cs typeface="Times New Roman" panose="02020603050405020304" pitchFamily="18" charset="0"/>
              </a:rPr>
              <a:t>Il revêt une signification / importance / valeur…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latin typeface="Times New Roman" panose="02020603050405020304" pitchFamily="18" charset="0"/>
                <a:ea typeface="宋体" panose="02010600030101010101" pitchFamily="2" charset="-122"/>
                <a:cs typeface="Times New Roman" panose="02020603050405020304" pitchFamily="18" charset="0"/>
                <a:sym typeface="+mn-ea"/>
              </a:rPr>
              <a:t>équitable</a:t>
            </a:r>
            <a:endParaRPr lang="fr-FR" altLang="zh-CN" sz="3600" b="1" dirty="0">
              <a:latin typeface="Times New Roman" panose="02020603050405020304" pitchFamily="18" charset="0"/>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 </a:t>
            </a:r>
            <a:r>
              <a:rPr lang="fr-FR" sz="3600" b="1" dirty="0" err="1">
                <a:solidFill>
                  <a:schemeClr val="bg1"/>
                </a:solidFill>
                <a:latin typeface="微软雅黑" panose="020B0503020204020204" charset="-122"/>
                <a:ea typeface="微软雅黑" panose="020B0503020204020204" charset="-122"/>
                <a:cs typeface="Times New Roman" panose="02020603050405020304" pitchFamily="18" charset="0"/>
              </a:rPr>
              <a:t>Etude</a:t>
            </a:r>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412750" y="1391593"/>
            <a:ext cx="11079480" cy="5211445"/>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700" dirty="0">
                <a:solidFill>
                  <a:schemeClr val="tx1"/>
                </a:solidFill>
                <a:latin typeface="Times New Roman" panose="02020603050405020304" pitchFamily="18" charset="0"/>
                <a:cs typeface="Times New Roman" panose="02020603050405020304" pitchFamily="18" charset="0"/>
              </a:rPr>
              <a:t>P.113 </a:t>
            </a:r>
            <a:r>
              <a:rPr lang="fr-CA" altLang="zh-CN" sz="2700" dirty="0">
                <a:solidFill>
                  <a:schemeClr val="tx1"/>
                </a:solidFill>
                <a:latin typeface="Times New Roman" panose="02020603050405020304" pitchFamily="18" charset="0"/>
                <a:cs typeface="Times New Roman" panose="02020603050405020304" pitchFamily="18" charset="0"/>
              </a:rPr>
              <a:t>Nous devons également unir et diriger le peuple à travailler d’arrache-pied et sans relâche pour assurer et améliorer son bien-être de sorte que les résultats de la réforme et du développement soient davantage partagés par l’ensemble de la population de manière plus </a:t>
            </a:r>
            <a:r>
              <a:rPr lang="fr-CA" altLang="zh-CN" sz="2700" u="sng" dirty="0">
                <a:solidFill>
                  <a:srgbClr val="C00000"/>
                </a:solidFill>
                <a:latin typeface="Times New Roman" panose="02020603050405020304" pitchFamily="18" charset="0"/>
                <a:cs typeface="Times New Roman" panose="02020603050405020304" pitchFamily="18" charset="0"/>
              </a:rPr>
              <a:t>équitable</a:t>
            </a:r>
            <a:r>
              <a:rPr lang="fr-CA" altLang="zh-CN" sz="2700" dirty="0">
                <a:solidFill>
                  <a:schemeClr val="tx1"/>
                </a:solidFill>
                <a:latin typeface="Times New Roman" panose="02020603050405020304" pitchFamily="18" charset="0"/>
                <a:cs typeface="Times New Roman" panose="02020603050405020304" pitchFamily="18" charset="0"/>
              </a:rPr>
              <a:t> et qu’on puisse avancer à pas assurés vers une prospérité commune généralisée.</a:t>
            </a:r>
          </a:p>
          <a:p>
            <a:pPr algn="just" eaLnBrk="1" hangingPunct="1"/>
            <a:endParaRPr lang="fr-FR" altLang="zh-CN" sz="2700" dirty="0">
              <a:solidFill>
                <a:schemeClr val="tx1"/>
              </a:solidFill>
              <a:latin typeface="Times New Roman" panose="02020603050405020304" pitchFamily="18" charset="0"/>
              <a:cs typeface="Times New Roman" panose="02020603050405020304" pitchFamily="18" charset="0"/>
            </a:endParaRPr>
          </a:p>
          <a:p>
            <a:pPr algn="just" eaLnBrk="1" hangingPunct="1">
              <a:buClrTx/>
              <a:buSzTx/>
              <a:buFontTx/>
            </a:pPr>
            <a:r>
              <a:rPr lang="fr-FR" altLang="zh-CN" sz="2700" b="1" dirty="0">
                <a:blipFill>
                  <a:blip r:embed="rId4"/>
                  <a:stretch>
                    <a:fillRect/>
                  </a:stretch>
                </a:blipFill>
                <a:latin typeface="Times New Roman" panose="02020603050405020304" pitchFamily="18" charset="0"/>
                <a:cs typeface="Times New Roman" panose="02020603050405020304" pitchFamily="18" charset="0"/>
                <a:sym typeface="+mn-ea"/>
              </a:rPr>
              <a:t>équitable</a:t>
            </a:r>
          </a:p>
          <a:p>
            <a:pPr marL="457200" indent="-457200" algn="just" eaLnBrk="1" hangingPunct="1">
              <a:buFont typeface="Arial" panose="020B0604020202020204" pitchFamily="34" charset="0"/>
              <a:buChar char="•"/>
            </a:pPr>
            <a:r>
              <a:rPr lang="fr-CA" altLang="zh-CN" sz="2700" i="1" dirty="0">
                <a:solidFill>
                  <a:srgbClr val="C00000"/>
                </a:solidFill>
                <a:latin typeface="Times New Roman" panose="02020603050405020304" pitchFamily="18" charset="0"/>
                <a:cs typeface="Times New Roman" panose="02020603050405020304" pitchFamily="18" charset="0"/>
              </a:rPr>
              <a:t>dont les parts sont égales</a:t>
            </a:r>
            <a:endParaRPr lang="fr-FR" altLang="zh-CN" sz="2700" i="1" dirty="0">
              <a:solidFill>
                <a:srgbClr val="C00000"/>
              </a:solidFill>
              <a:latin typeface="Times New Roman" panose="02020603050405020304" pitchFamily="18" charset="0"/>
              <a:cs typeface="Times New Roman" panose="02020603050405020304" pitchFamily="18" charset="0"/>
            </a:endParaRPr>
          </a:p>
          <a:p>
            <a:pPr lvl="0" algn="l">
              <a:lnSpc>
                <a:spcPct val="125000"/>
              </a:lnSpc>
            </a:pPr>
            <a:r>
              <a:rPr lang="fr-FR" altLang="zh-CN" sz="2700" dirty="0">
                <a:solidFill>
                  <a:schemeClr val="tx1"/>
                </a:solidFill>
                <a:latin typeface="Times New Roman" panose="02020603050405020304" pitchFamily="18" charset="0"/>
                <a:cs typeface="Times New Roman" panose="02020603050405020304" pitchFamily="18" charset="0"/>
                <a:sym typeface="+mn-ea"/>
              </a:rPr>
              <a:t>Ex. </a:t>
            </a:r>
            <a:r>
              <a:rPr lang="fr-CA" sz="27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La sélection doit être équitable et transparente.</a:t>
            </a:r>
            <a:endParaRPr lang="fr-CA" sz="27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p>
            <a:pPr lvl="0" indent="541338" algn="just">
              <a:lnSpc>
                <a:spcPct val="125000"/>
              </a:lnSpc>
            </a:pPr>
            <a:r>
              <a:rPr lang="fr-CA" sz="27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Il est entendu que l’espace sera partagé de façon équitable entre les cinq exposants.</a:t>
            </a:r>
            <a:endParaRPr lang="fr-CA" sz="27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p>
            <a:pPr algn="just" eaLnBrk="1" hangingPunct="1"/>
            <a:endParaRPr lang="fr-FR" altLang="zh-CN" sz="2700" dirty="0">
              <a:solidFill>
                <a:schemeClr val="tx1"/>
              </a:solidFill>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51180" y="1692095"/>
            <a:ext cx="10208969" cy="4785923"/>
          </a:xfrm>
          <a:prstGeom prst="rect">
            <a:avLst/>
          </a:prstGeom>
          <a:noFill/>
        </p:spPr>
        <p:txBody>
          <a:bodyPr wrap="square" rtlCol="0">
            <a:noAutofit/>
          </a:bodyPr>
          <a:lstStyle/>
          <a:p>
            <a:pPr algn="just"/>
            <a:r>
              <a:rPr lang="fr-FR" altLang="zh-CN" sz="28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rPr>
              <a:t>Vous voudrez bien faire un résumé du texte en 200 mots ?</a:t>
            </a:r>
          </a:p>
          <a:p>
            <a:pPr algn="just"/>
            <a:endParaRPr lang="fr-FR" altLang="zh-CN" sz="2800" b="1" dirty="0">
              <a:solidFill>
                <a:srgbClr val="C00000"/>
              </a:solidFill>
              <a:latin typeface="Times New Roman" panose="02020603050405020304" pitchFamily="18" charset="0"/>
              <a:ea typeface="隶书" panose="02010509060101010101" pitchFamily="49" charset="-122"/>
              <a:cs typeface="Times New Roman" panose="02020603050405020304" pitchFamily="18" charset="0"/>
            </a:endParaRPr>
          </a:p>
          <a:p>
            <a:pPr algn="just"/>
            <a:r>
              <a:rPr lang="fr-CA" altLang="zh-CN" sz="2800" b="1" dirty="0">
                <a:solidFill>
                  <a:srgbClr val="C00000"/>
                </a:solidFill>
                <a:latin typeface="Times New Roman" panose="02020603050405020304" pitchFamily="18" charset="0"/>
                <a:ea typeface="隶书" panose="02010509060101010101" pitchFamily="49" charset="-122"/>
                <a:cs typeface="Times New Roman" panose="02020603050405020304" pitchFamily="18" charset="0"/>
              </a:rPr>
              <a:t>L’année 2021, nous venons d’atteindre le premier objectif « centenaire » en éliminant la pauvreté absolue. Pourtant, la lutte contre la pauvreté est loin d’être achevée. En tant que jeune étudiant, vous pourriez également y apporter votre contribution. Rédigez un texte d’environ 200 mots pour en donner votre opinion.</a:t>
            </a:r>
            <a:endParaRPr lang="fr-FR" altLang="zh-CN" sz="2800" b="1" dirty="0">
              <a:solidFill>
                <a:srgbClr val="C00000"/>
              </a:solidFill>
              <a:effectLst/>
              <a:latin typeface="Times New Roman" panose="02020603050405020304" pitchFamily="18" charset="0"/>
              <a:ea typeface="隶书" panose="02010509060101010101" pitchFamily="49" charset="-122"/>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 Exercices écrits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12750" y="1640205"/>
            <a:ext cx="6477577" cy="4154984"/>
          </a:xfrm>
          <a:prstGeom prst="rect">
            <a:avLst/>
          </a:prstGeom>
          <a:noFill/>
        </p:spPr>
        <p:txBody>
          <a:bodyPr wrap="square" rtlCol="0">
            <a:spAutoFit/>
          </a:bodyPr>
          <a:lstStyle/>
          <a:p>
            <a:pPr algn="just"/>
            <a:r>
              <a:rPr lang="zh-CN" altLang="en-US" sz="28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rPr>
              <a:t>Traduisez les termes chinois en français.</a:t>
            </a:r>
            <a:endParaRPr lang="fr-CA" altLang="zh-CN" sz="28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endParaRPr>
          </a:p>
          <a:p>
            <a:pPr algn="just"/>
            <a:endParaRPr lang="zh-CN" altLang="en-US" sz="2600" dirty="0">
              <a:solidFill>
                <a:srgbClr val="C00000"/>
              </a:solidFill>
              <a:latin typeface="微软雅黑" panose="020B0503020204020204" charset="-122"/>
              <a:ea typeface="微软雅黑" panose="020B0503020204020204" charset="-122"/>
              <a:cs typeface="Times New Roman" panose="02020603050405020304" pitchFamily="18" charset="0"/>
            </a:endParaRPr>
          </a:p>
          <a:p>
            <a:pPr marL="457200" indent="-457200" algn="just" fontAlgn="auto">
              <a:lnSpc>
                <a:spcPct val="150000"/>
              </a:lnSpc>
              <a:buFont typeface="Arial" panose="020B0604020202020204" pitchFamily="34" charset="0"/>
              <a:buChar char="•"/>
            </a:pPr>
            <a:r>
              <a:rPr lang="zh-CN" altLang="fr-FR" sz="2800" dirty="0">
                <a:latin typeface="宋体" panose="02010600030101010101" pitchFamily="2" charset="-122"/>
                <a:ea typeface="宋体" panose="02010600030101010101" pitchFamily="2" charset="-122"/>
                <a:cs typeface="Times New Roman" panose="02020603050405020304" pitchFamily="18" charset="0"/>
              </a:rPr>
              <a:t>长征</a:t>
            </a:r>
          </a:p>
          <a:p>
            <a:pPr marL="457200" indent="-457200" algn="just" fontAlgn="auto">
              <a:lnSpc>
                <a:spcPct val="150000"/>
              </a:lnSpc>
              <a:buFont typeface="Arial" panose="020B0604020202020204" pitchFamily="34" charset="0"/>
              <a:buChar char="•"/>
            </a:pPr>
            <a:r>
              <a:rPr lang="zh-CN" altLang="fr-FR" sz="2800" dirty="0">
                <a:latin typeface="宋体" panose="02010600030101010101" pitchFamily="2" charset="-122"/>
                <a:ea typeface="宋体" panose="02010600030101010101" pitchFamily="2" charset="-122"/>
                <a:cs typeface="Times New Roman" panose="02020603050405020304" pitchFamily="18" charset="0"/>
              </a:rPr>
              <a:t>红军</a:t>
            </a:r>
          </a:p>
          <a:p>
            <a:pPr marL="457200" indent="-457200" algn="just" fontAlgn="auto">
              <a:lnSpc>
                <a:spcPct val="150000"/>
              </a:lnSpc>
              <a:buFont typeface="Arial" panose="020B0604020202020204" pitchFamily="34" charset="0"/>
              <a:buChar char="•"/>
            </a:pPr>
            <a:r>
              <a:rPr lang="zh-CN" altLang="fr-FR" sz="2800" dirty="0">
                <a:latin typeface="宋体" panose="02010600030101010101" pitchFamily="2" charset="-122"/>
                <a:ea typeface="宋体" panose="02010600030101010101" pitchFamily="2" charset="-122"/>
                <a:cs typeface="Times New Roman" panose="02020603050405020304" pitchFamily="18" charset="0"/>
              </a:rPr>
              <a:t>中华民族伟大复兴</a:t>
            </a:r>
          </a:p>
          <a:p>
            <a:pPr marL="457200" indent="-457200" algn="just" fontAlgn="auto">
              <a:lnSpc>
                <a:spcPct val="150000"/>
              </a:lnSpc>
              <a:buFont typeface="Arial" panose="020B0604020202020204" pitchFamily="34" charset="0"/>
              <a:buChar char="•"/>
            </a:pPr>
            <a:r>
              <a:rPr lang="zh-CN" altLang="fr-FR" sz="2800" dirty="0">
                <a:latin typeface="宋体" panose="02010600030101010101" pitchFamily="2" charset="-122"/>
                <a:ea typeface="宋体" panose="02010600030101010101" pitchFamily="2" charset="-122"/>
                <a:cs typeface="Times New Roman" panose="02020603050405020304" pitchFamily="18" charset="0"/>
              </a:rPr>
              <a:t>科学发展观 </a:t>
            </a:r>
          </a:p>
          <a:p>
            <a:pPr marL="457200" indent="-457200" algn="just" fontAlgn="auto">
              <a:lnSpc>
                <a:spcPct val="150000"/>
              </a:lnSpc>
              <a:buFont typeface="Arial" panose="020B0604020202020204" pitchFamily="34" charset="0"/>
              <a:buChar char="•"/>
            </a:pPr>
            <a:r>
              <a:rPr lang="zh-CN" altLang="fr-FR" sz="2800" dirty="0">
                <a:latin typeface="宋体" panose="02010600030101010101" pitchFamily="2" charset="-122"/>
                <a:ea typeface="宋体" panose="02010600030101010101" pitchFamily="2" charset="-122"/>
                <a:cs typeface="Times New Roman" panose="02020603050405020304" pitchFamily="18" charset="0"/>
              </a:rPr>
              <a:t>根本制度保障</a:t>
            </a:r>
            <a:endParaRPr lang="zh-CN" altLang="en-US" sz="2800" dirty="0">
              <a:latin typeface="宋体" panose="02010600030101010101" pitchFamily="2" charset="-122"/>
              <a:ea typeface="宋体" panose="02010600030101010101" pitchFamily="2" charset="-122"/>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 name="文本框 2"/>
          <p:cNvSpPr txBox="1"/>
          <p:nvPr>
            <p:custDataLst>
              <p:tags r:id="rId1"/>
            </p:custDataLst>
          </p:nvPr>
        </p:nvSpPr>
        <p:spPr>
          <a:xfrm>
            <a:off x="5546558" y="2422169"/>
            <a:ext cx="6497387" cy="3305421"/>
          </a:xfrm>
          <a:prstGeom prst="rect">
            <a:avLst/>
          </a:prstGeom>
          <a:noFill/>
        </p:spPr>
        <p:txBody>
          <a:bodyPr wrap="square" rtlCol="0">
            <a:noAutofit/>
          </a:bodyPr>
          <a:lstStyle/>
          <a:p>
            <a:r>
              <a:rPr lang="fr-FR" altLang="zh-CN" sz="2800" b="1" dirty="0">
                <a:solidFill>
                  <a:srgbClr val="C00000"/>
                </a:solidFill>
                <a:latin typeface="Times New Roman" panose="02020603050405020304" pitchFamily="18" charset="0"/>
                <a:ea typeface="微软雅黑" panose="020B0503020204020204" charset="-122"/>
                <a:cs typeface="Times New Roman" panose="02020603050405020304" pitchFamily="18" charset="0"/>
              </a:rPr>
              <a:t>Corrigé </a:t>
            </a:r>
            <a:endParaRPr lang="fr-FR" altLang="zh-CN" sz="2400" b="1" dirty="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a:p>
            <a:pPr marL="342900" lvl="0" indent="-342900" algn="just">
              <a:lnSpc>
                <a:spcPct val="125000"/>
              </a:lnSpc>
              <a:buFont typeface="Arial" panose="020B0604020202020204" pitchFamily="34" charset="0"/>
              <a:buChar char="•"/>
            </a:pPr>
            <a:r>
              <a:rPr lang="fr-CA" sz="28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la Longue Marche</a:t>
            </a:r>
            <a:endParaRPr lang="fr-CA" sz="2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5000"/>
              </a:lnSpc>
              <a:buFont typeface="Arial" panose="020B0604020202020204" pitchFamily="34" charset="0"/>
              <a:buChar char="•"/>
            </a:pPr>
            <a:r>
              <a:rPr lang="fr-CA" sz="28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l’Armée rouge</a:t>
            </a:r>
            <a:endParaRPr lang="fr-CA" sz="2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5000"/>
              </a:lnSpc>
              <a:buFont typeface="Arial" panose="020B0604020202020204" pitchFamily="34" charset="0"/>
              <a:buChar char="•"/>
            </a:pPr>
            <a:r>
              <a:rPr lang="fr-CA" sz="28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le grand renouveau de la nation chinoise</a:t>
            </a:r>
            <a:endParaRPr lang="fr-CA" sz="2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5000"/>
              </a:lnSpc>
              <a:buFont typeface="Arial" panose="020B0604020202020204" pitchFamily="34" charset="0"/>
              <a:buChar char="•"/>
            </a:pPr>
            <a:r>
              <a:rPr lang="fr-CA" sz="28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le concept de développement scientifique</a:t>
            </a:r>
            <a:endParaRPr lang="fr-CA" sz="2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5000"/>
              </a:lnSpc>
              <a:buFont typeface="Arial" panose="020B0604020202020204" pitchFamily="34" charset="0"/>
              <a:buChar char="•"/>
            </a:pPr>
            <a:r>
              <a:rPr lang="fr-CA" sz="28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la garantie institutionnelle de base</a:t>
            </a:r>
            <a:endParaRPr lang="fr-CA" sz="2800" kern="100" dirty="0">
              <a:effectLst/>
              <a:latin typeface="Calibri" panose="020F0502020204030204" pitchFamily="34" charset="0"/>
              <a:ea typeface="宋体" panose="02010600030101010101" pitchFamily="2" charset="-122"/>
              <a:cs typeface="Times New Roman" panose="02020603050405020304" pitchFamily="18" charset="0"/>
            </a:endParaRPr>
          </a:p>
          <a:p>
            <a:endParaRPr lang="zh-CN" altLang="en-US"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12750" y="1640840"/>
            <a:ext cx="6403686" cy="4655121"/>
          </a:xfrm>
          <a:prstGeom prst="rect">
            <a:avLst/>
          </a:prstGeom>
          <a:noFill/>
        </p:spPr>
        <p:txBody>
          <a:bodyPr wrap="square" rtlCol="0">
            <a:spAutoFit/>
          </a:bodyPr>
          <a:lstStyle/>
          <a:p>
            <a:pPr algn="just"/>
            <a:r>
              <a:rPr lang="zh-CN" altLang="en-US" sz="28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rPr>
              <a:t>Traduisez les termes français </a:t>
            </a:r>
            <a:r>
              <a:rPr lang="fr-CA" altLang="zh-CN" sz="28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rPr>
              <a:t>en chinois</a:t>
            </a:r>
            <a:r>
              <a:rPr lang="zh-CN" altLang="en-US" sz="28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rPr>
              <a:t>.</a:t>
            </a:r>
          </a:p>
          <a:p>
            <a:pPr fontAlgn="auto">
              <a:lnSpc>
                <a:spcPct val="150000"/>
              </a:lnSpc>
            </a:pPr>
            <a:endParaRPr lang="fr-CA" altLang="zh-CN" sz="2300" dirty="0">
              <a:latin typeface="微软雅黑" panose="020B0503020204020204" charset="-122"/>
              <a:ea typeface="微软雅黑" panose="020B0503020204020204" charset="-122"/>
              <a:cs typeface="Times New Roman" panose="02020603050405020304" pitchFamily="18" charset="0"/>
            </a:endParaRPr>
          </a:p>
          <a:p>
            <a:pPr marL="342900" indent="-342900" fontAlgn="auto">
              <a:lnSpc>
                <a:spcPct val="150000"/>
              </a:lnSpc>
              <a:buFont typeface="Arial" panose="020B0604020202020204" pitchFamily="34" charset="0"/>
              <a:buChar char="•"/>
            </a:pPr>
            <a:r>
              <a:rPr lang="fr-CA" altLang="zh-CN" sz="2600" dirty="0">
                <a:latin typeface="Times New Roman" panose="02020603050405020304" pitchFamily="18" charset="0"/>
                <a:ea typeface="微软雅黑" panose="020B0503020204020204" charset="-122"/>
                <a:cs typeface="Times New Roman" panose="02020603050405020304" pitchFamily="18" charset="0"/>
              </a:rPr>
              <a:t>La foi donne des forces.</a:t>
            </a:r>
          </a:p>
          <a:p>
            <a:pPr marL="342900" indent="-342900" fontAlgn="auto">
              <a:lnSpc>
                <a:spcPct val="150000"/>
              </a:lnSpc>
              <a:buFont typeface="Arial" panose="020B0604020202020204" pitchFamily="34" charset="0"/>
              <a:buChar char="•"/>
            </a:pPr>
            <a:r>
              <a:rPr lang="fr-CA" altLang="zh-CN" sz="2600" dirty="0">
                <a:latin typeface="Times New Roman" panose="02020603050405020304" pitchFamily="18" charset="0"/>
                <a:ea typeface="微软雅黑" panose="020B0503020204020204" charset="-122"/>
                <a:cs typeface="Times New Roman" panose="02020603050405020304" pitchFamily="18" charset="0"/>
              </a:rPr>
              <a:t>l’idéal du communisme </a:t>
            </a:r>
          </a:p>
          <a:p>
            <a:pPr marL="342900" indent="-342900" fontAlgn="auto">
              <a:lnSpc>
                <a:spcPct val="150000"/>
              </a:lnSpc>
              <a:buFont typeface="Arial" panose="020B0604020202020204" pitchFamily="34" charset="0"/>
              <a:buChar char="•"/>
            </a:pPr>
            <a:r>
              <a:rPr lang="fr-CA" altLang="zh-CN" sz="2600" dirty="0">
                <a:latin typeface="Times New Roman" panose="02020603050405020304" pitchFamily="18" charset="0"/>
                <a:ea typeface="微软雅黑" panose="020B0503020204020204" charset="-122"/>
                <a:cs typeface="Times New Roman" panose="02020603050405020304" pitchFamily="18" charset="0"/>
              </a:rPr>
              <a:t>l’idéal commun du socialisme à la chinoise </a:t>
            </a:r>
          </a:p>
          <a:p>
            <a:pPr marL="342900" indent="-342900" fontAlgn="auto">
              <a:lnSpc>
                <a:spcPct val="150000"/>
              </a:lnSpc>
              <a:buFont typeface="Arial" panose="020B0604020202020204" pitchFamily="34" charset="0"/>
              <a:buChar char="•"/>
            </a:pPr>
            <a:r>
              <a:rPr lang="fr-CA" altLang="zh-CN" sz="2600" dirty="0">
                <a:latin typeface="Times New Roman" panose="02020603050405020304" pitchFamily="18" charset="0"/>
                <a:ea typeface="微软雅黑" panose="020B0503020204020204" charset="-122"/>
                <a:cs typeface="Times New Roman" panose="02020603050405020304" pitchFamily="18" charset="0"/>
              </a:rPr>
              <a:t>la plus profonde poursuite spirituelle de la nation chinoise </a:t>
            </a:r>
          </a:p>
          <a:p>
            <a:pPr marL="342900" indent="-342900" fontAlgn="auto">
              <a:lnSpc>
                <a:spcPct val="150000"/>
              </a:lnSpc>
              <a:buFont typeface="Arial" panose="020B0604020202020204" pitchFamily="34" charset="0"/>
              <a:buChar char="•"/>
            </a:pPr>
            <a:r>
              <a:rPr lang="fr-CA" altLang="zh-CN" sz="2600" dirty="0">
                <a:latin typeface="Times New Roman" panose="02020603050405020304" pitchFamily="18" charset="0"/>
                <a:ea typeface="微软雅黑" panose="020B0503020204020204" charset="-122"/>
                <a:cs typeface="Times New Roman" panose="02020603050405020304" pitchFamily="18" charset="0"/>
              </a:rPr>
              <a:t>une prospérité commune généralisée </a:t>
            </a:r>
          </a:p>
        </p:txBody>
      </p:sp>
      <p:pic>
        <p:nvPicPr>
          <p:cNvPr id="2" name="图片 1"/>
          <p:cNvPicPr>
            <a:picLocks noChangeAspect="1"/>
          </p:cNvPicPr>
          <p:nvPr/>
        </p:nvPicPr>
        <p:blipFill>
          <a:blip r:embed="rId3"/>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 name="文本框 2"/>
          <p:cNvSpPr txBox="1"/>
          <p:nvPr>
            <p:custDataLst>
              <p:tags r:id="rId1"/>
            </p:custDataLst>
          </p:nvPr>
        </p:nvSpPr>
        <p:spPr>
          <a:xfrm>
            <a:off x="7042688" y="2493725"/>
            <a:ext cx="4894118" cy="3730357"/>
          </a:xfrm>
          <a:prstGeom prst="rect">
            <a:avLst/>
          </a:prstGeom>
          <a:noFill/>
        </p:spPr>
        <p:txBody>
          <a:bodyPr wrap="square" rtlCol="0">
            <a:noAutofit/>
          </a:bodyPr>
          <a:lstStyle/>
          <a:p>
            <a:r>
              <a:rPr lang="fr-FR" altLang="zh-CN" sz="2800" b="1" dirty="0">
                <a:solidFill>
                  <a:srgbClr val="C00000"/>
                </a:solidFill>
                <a:latin typeface="Times New Roman" panose="02020603050405020304" pitchFamily="18" charset="0"/>
                <a:ea typeface="微软雅黑" panose="020B0503020204020204" charset="-122"/>
                <a:cs typeface="Times New Roman" panose="02020603050405020304" pitchFamily="18" charset="0"/>
              </a:rPr>
              <a:t>Corrigé </a:t>
            </a:r>
            <a:endParaRPr lang="fr-FR" altLang="zh-CN" sz="2400" b="1" dirty="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a:p>
            <a:endParaRPr lang="fr-CA" altLang="zh-CN"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a:p>
            <a:pPr marL="342900" lvl="0" indent="-342900" algn="just">
              <a:lnSpc>
                <a:spcPct val="125000"/>
              </a:lnSpc>
              <a:buFont typeface="Arial" panose="020B0604020202020204" pitchFamily="34" charset="0"/>
              <a:buChar char="•"/>
            </a:pPr>
            <a:r>
              <a:rPr lang="zh-CN" sz="2800" kern="100" dirty="0">
                <a:solidFill>
                  <a:srgbClr val="000000"/>
                </a:solidFill>
                <a:effectLst/>
                <a:latin typeface="Calibri" panose="020F0502020204030204" pitchFamily="34" charset="0"/>
                <a:ea typeface="宋体" panose="02010600030101010101" pitchFamily="2" charset="-122"/>
                <a:cs typeface="宋体" panose="02010600030101010101" pitchFamily="2" charset="-122"/>
              </a:rPr>
              <a:t>心中有信仰，脚下有力量。</a:t>
            </a:r>
            <a:endParaRPr lang="fr-CA" sz="2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5000"/>
              </a:lnSpc>
              <a:buFont typeface="Arial" panose="020B0604020202020204" pitchFamily="34" charset="0"/>
              <a:buChar char="•"/>
            </a:pPr>
            <a:r>
              <a:rPr lang="zh-CN" sz="2800" kern="100" dirty="0">
                <a:solidFill>
                  <a:srgbClr val="000000"/>
                </a:solidFill>
                <a:effectLst/>
                <a:latin typeface="Calibri" panose="020F0502020204030204" pitchFamily="34" charset="0"/>
                <a:ea typeface="宋体" panose="02010600030101010101" pitchFamily="2" charset="-122"/>
                <a:cs typeface="宋体" panose="02010600030101010101" pitchFamily="2" charset="-122"/>
              </a:rPr>
              <a:t>共产主义理想</a:t>
            </a:r>
            <a:endParaRPr lang="fr-CA" sz="2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5000"/>
              </a:lnSpc>
              <a:buFont typeface="Arial" panose="020B0604020202020204" pitchFamily="34" charset="0"/>
              <a:buChar char="•"/>
            </a:pPr>
            <a:r>
              <a:rPr lang="zh-CN" sz="2800" kern="100" dirty="0">
                <a:solidFill>
                  <a:srgbClr val="000000"/>
                </a:solidFill>
                <a:effectLst/>
                <a:latin typeface="Calibri" panose="020F0502020204030204" pitchFamily="34" charset="0"/>
                <a:ea typeface="宋体" panose="02010600030101010101" pitchFamily="2" charset="-122"/>
                <a:cs typeface="宋体" panose="02010600030101010101" pitchFamily="2" charset="-122"/>
              </a:rPr>
              <a:t>中国特色社会主义共同理想</a:t>
            </a:r>
            <a:endParaRPr lang="fr-CA" sz="2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5000"/>
              </a:lnSpc>
              <a:buFont typeface="Arial" panose="020B0604020202020204" pitchFamily="34" charset="0"/>
              <a:buChar char="•"/>
            </a:pPr>
            <a:r>
              <a:rPr lang="zh-CN" sz="2800" kern="100" dirty="0">
                <a:solidFill>
                  <a:srgbClr val="000000"/>
                </a:solidFill>
                <a:effectLst/>
                <a:latin typeface="Calibri" panose="020F0502020204030204" pitchFamily="34" charset="0"/>
                <a:ea typeface="宋体" panose="02010600030101010101" pitchFamily="2" charset="-122"/>
                <a:cs typeface="宋体" panose="02010600030101010101" pitchFamily="2" charset="-122"/>
              </a:rPr>
              <a:t>中华民族最深层的精神追求</a:t>
            </a:r>
            <a:endParaRPr lang="fr-CA" sz="2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5000"/>
              </a:lnSpc>
              <a:buFont typeface="Arial" panose="020B0604020202020204" pitchFamily="34" charset="0"/>
              <a:buChar char="•"/>
            </a:pPr>
            <a:r>
              <a:rPr lang="zh-CN" sz="2800" kern="100" dirty="0">
                <a:solidFill>
                  <a:srgbClr val="000000"/>
                </a:solidFill>
                <a:effectLst/>
                <a:latin typeface="Calibri" panose="020F0502020204030204" pitchFamily="34" charset="0"/>
                <a:ea typeface="宋体" panose="02010600030101010101" pitchFamily="2" charset="-122"/>
                <a:cs typeface="宋体" panose="02010600030101010101" pitchFamily="2" charset="-122"/>
              </a:rPr>
              <a:t>共同富裕</a:t>
            </a:r>
            <a:endParaRPr lang="fr-CA" sz="2800" kern="100" dirty="0">
              <a:effectLst/>
              <a:latin typeface="Calibri" panose="020F0502020204030204" pitchFamily="34" charset="0"/>
              <a:ea typeface="宋体" panose="02010600030101010101" pitchFamily="2" charset="-122"/>
              <a:cs typeface="Times New Roman" panose="02020603050405020304" pitchFamily="18" charset="0"/>
            </a:endParaRPr>
          </a:p>
          <a:p>
            <a:pPr lvl="0" algn="just">
              <a:lnSpc>
                <a:spcPct val="125000"/>
              </a:lnSpc>
            </a:pPr>
            <a:endParaRPr lang="fr-CA" sz="1800" kern="100" dirty="0">
              <a:effectLst/>
              <a:latin typeface="Calibri" panose="020F0502020204030204" pitchFamily="34" charset="0"/>
              <a:ea typeface="宋体" panose="02010600030101010101" pitchFamily="2" charset="-122"/>
              <a:cs typeface="Times New Roman" panose="02020603050405020304" pitchFamily="18" charset="0"/>
            </a:endParaRPr>
          </a:p>
          <a:p>
            <a:endParaRPr lang="zh-CN" altLang="en-US"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338322" y="1476618"/>
            <a:ext cx="11560910" cy="4779803"/>
          </a:xfrm>
          <a:prstGeom prst="rect">
            <a:avLst/>
          </a:prstGeom>
          <a:noFill/>
        </p:spPr>
        <p:txBody>
          <a:bodyPr wrap="square" rtlCol="0">
            <a:noAutofit/>
          </a:bodyPr>
          <a:lstStyle/>
          <a:p>
            <a:pPr algn="just"/>
            <a:r>
              <a:rPr lang="fr-FR" altLang="zh-CN" sz="28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rPr>
              <a:t>Version</a:t>
            </a:r>
          </a:p>
          <a:p>
            <a:pPr algn="just"/>
            <a:endParaRPr lang="fr-CA" altLang="zh-CN" sz="2000" dirty="0">
              <a:latin typeface="Times New Roman" panose="02020603050405020304" pitchFamily="18" charset="0"/>
              <a:ea typeface="微软雅黑" panose="020B0503020204020204" charset="-122"/>
              <a:cs typeface="Times New Roman" panose="02020603050405020304" pitchFamily="18" charset="0"/>
            </a:endParaRPr>
          </a:p>
          <a:p>
            <a:pPr marL="514350" indent="-514350" algn="just">
              <a:buFont typeface="+mj-lt"/>
              <a:buAutoNum type="arabicPeriod"/>
            </a:pPr>
            <a:r>
              <a:rPr lang="fr-CA" altLang="zh-CN" sz="2600" dirty="0">
                <a:latin typeface="Times New Roman" panose="02020603050405020304" pitchFamily="18" charset="0"/>
                <a:ea typeface="微软雅黑" panose="020B0503020204020204" charset="-122"/>
                <a:cs typeface="Times New Roman" panose="02020603050405020304" pitchFamily="18" charset="0"/>
              </a:rPr>
              <a:t>Dans notre nouvelle marche, nous devons nous souvenir constamment que, comme l’affirme le dicton, « il faut être soi-même fort pour forger le fer ».</a:t>
            </a:r>
          </a:p>
          <a:p>
            <a:pPr marL="514350" indent="-514350" algn="just">
              <a:buFont typeface="+mj-lt"/>
              <a:buAutoNum type="arabicPeriod"/>
            </a:pPr>
            <a:endParaRPr lang="fr-CA" altLang="zh-CN" sz="2600" dirty="0">
              <a:latin typeface="Times New Roman" panose="02020603050405020304" pitchFamily="18" charset="0"/>
              <a:ea typeface="微软雅黑" panose="020B0503020204020204" charset="-122"/>
              <a:cs typeface="Times New Roman" panose="02020603050405020304" pitchFamily="18" charset="0"/>
            </a:endParaRPr>
          </a:p>
          <a:p>
            <a:pPr marL="514350" indent="-514350" algn="just">
              <a:buFont typeface="+mj-lt"/>
              <a:buAutoNum type="arabicPeriod"/>
            </a:pPr>
            <a:r>
              <a:rPr lang="fr-CA" altLang="zh-CN" sz="2600">
                <a:latin typeface="Times New Roman" panose="02020603050405020304" pitchFamily="18" charset="0"/>
                <a:ea typeface="微软雅黑" panose="020B0503020204020204" charset="-122"/>
                <a:cs typeface="Times New Roman" panose="02020603050405020304" pitchFamily="18" charset="0"/>
              </a:rPr>
              <a:t>Le </a:t>
            </a:r>
            <a:r>
              <a:rPr lang="fr-CA" altLang="zh-CN" sz="2600" dirty="0">
                <a:latin typeface="Times New Roman" panose="02020603050405020304" pitchFamily="18" charset="0"/>
                <a:ea typeface="微软雅黑" panose="020B0503020204020204" charset="-122"/>
                <a:cs typeface="Times New Roman" panose="02020603050405020304" pitchFamily="18" charset="0"/>
              </a:rPr>
              <a:t>maintien de la direction centralisée et unifiée du Comité central du Parti, et l’instauration et la sauvegarde du noyau dirigeant du Parti constituent l’aspiration commune de tout le Parti, de tout le pays et de notre peuple multiethnique, la demande pressante de promouvoir l’application intégrale d’une discipline rigoureuse dans les rangs du Parti, ainsi que d’accroître la créativité, la cohésion et la combativité du Parti, et la garantie fondamentale du développement de la cause de notre parti et de notre pays dans la juste orientation.</a:t>
            </a:r>
            <a:endParaRPr lang="zh-CN" altLang="en-US" sz="2600" dirty="0">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3"/>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 name="文本框 2"/>
          <p:cNvSpPr txBox="1"/>
          <p:nvPr>
            <p:custDataLst>
              <p:tags r:id="rId1"/>
            </p:custDataLst>
          </p:nvPr>
        </p:nvSpPr>
        <p:spPr>
          <a:xfrm>
            <a:off x="481445" y="1462463"/>
            <a:ext cx="11310863" cy="5150773"/>
          </a:xfrm>
          <a:prstGeom prst="rect">
            <a:avLst/>
          </a:prstGeom>
          <a:noFill/>
        </p:spPr>
        <p:txBody>
          <a:bodyPr wrap="square" rtlCol="0">
            <a:noAutofit/>
          </a:bodyPr>
          <a:lstStyle/>
          <a:p>
            <a:pPr algn="just"/>
            <a:r>
              <a:rPr lang="fr-FR" altLang="zh-CN" sz="2800" b="1" dirty="0">
                <a:solidFill>
                  <a:srgbClr val="C00000"/>
                </a:solidFill>
                <a:latin typeface="Times New Roman" panose="02020603050405020304" pitchFamily="18" charset="0"/>
                <a:ea typeface="微软雅黑" panose="020B0503020204020204" charset="-122"/>
                <a:cs typeface="Times New Roman" panose="02020603050405020304" pitchFamily="18" charset="0"/>
              </a:rPr>
              <a:t>Corrigé</a:t>
            </a:r>
            <a:r>
              <a:rPr lang="fr-FR" altLang="zh-CN"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 </a:t>
            </a:r>
          </a:p>
          <a:p>
            <a:pPr algn="just"/>
            <a:endParaRPr lang="fr-FR"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a:p>
            <a:pPr marL="449263" lvl="0" indent="-449263" algn="just">
              <a:lnSpc>
                <a:spcPct val="125000"/>
              </a:lnSpc>
              <a:buFont typeface="Times New Roman" panose="02020603050405020304" pitchFamily="18" charset="0"/>
              <a:buAutoNum type="arabicPeriod"/>
            </a:pPr>
            <a:r>
              <a:rPr lang="zh-CN" sz="28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新的征程上，我们要牢记打铁必须自身硬的道理，</a:t>
            </a:r>
            <a:r>
              <a:rPr lang="zh-CN" sz="2800" kern="100" dirty="0">
                <a:solidFill>
                  <a:srgbClr val="000000"/>
                </a:solidFill>
                <a:effectLst/>
                <a:latin typeface="+mn-ea"/>
                <a:cs typeface="Times New Roman" panose="02020603050405020304" pitchFamily="18" charset="0"/>
              </a:rPr>
              <a:t>……</a:t>
            </a:r>
            <a:endParaRPr lang="fr-CA" altLang="zh-CN" sz="2800" kern="100" dirty="0">
              <a:solidFill>
                <a:srgbClr val="000000"/>
              </a:solidFill>
              <a:effectLst/>
              <a:latin typeface="+mn-ea"/>
              <a:cs typeface="Times New Roman" panose="02020603050405020304" pitchFamily="18" charset="0"/>
            </a:endParaRPr>
          </a:p>
          <a:p>
            <a:pPr marL="342900" lvl="0" indent="-342900" algn="just">
              <a:lnSpc>
                <a:spcPct val="125000"/>
              </a:lnSpc>
              <a:buFont typeface="Times New Roman" panose="02020603050405020304" pitchFamily="18" charset="0"/>
              <a:buAutoNum type="arabicPeriod"/>
            </a:pPr>
            <a:endParaRPr lang="fr-CA" altLang="zh-CN" sz="28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p>
            <a:pPr marL="449263" lvl="0" indent="-449263" algn="just">
              <a:lnSpc>
                <a:spcPct val="125000"/>
              </a:lnSpc>
              <a:buFont typeface="Times New Roman" panose="02020603050405020304" pitchFamily="18" charset="0"/>
              <a:buAutoNum type="arabicPeriod"/>
            </a:pPr>
            <a:r>
              <a:rPr lang="zh-CN" sz="28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坚持党中央集中统一领导，确立和维护党的领导核心，是全党全国各族人民的共同愿望，是推进全面从严治党、提高党的创造力凝聚力战斗力的迫切要求，是保持党和国家事业发展正确方向的根本保证。</a:t>
            </a:r>
            <a:endParaRPr lang="fr-CA" sz="2800" dirty="0">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zh-CN"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fr-FR" altLang="zh-CN" sz="36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          </a:t>
            </a:r>
            <a:endParaRPr kumimoji="1" lang="fr-FR" altLang="zh-CN" sz="36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7" name="文本框 6"/>
          <p:cNvSpPr txBox="1"/>
          <p:nvPr/>
        </p:nvSpPr>
        <p:spPr>
          <a:xfrm>
            <a:off x="685761" y="1242060"/>
            <a:ext cx="10399395" cy="1002376"/>
          </a:xfrm>
          <a:prstGeom prst="rect">
            <a:avLst/>
          </a:prstGeom>
          <a:noFill/>
        </p:spPr>
        <p:txBody>
          <a:bodyPr wrap="square" rtlCol="0">
            <a:noAutofit/>
          </a:bodyPr>
          <a:lstStyle/>
          <a:p>
            <a:pPr algn="just"/>
            <a:r>
              <a:rPr lang="fr-CA" altLang="zh-CN" sz="28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rPr>
              <a:t>Complétez les phrases suivantes avec les locutions proposées et faites des modifications nécessaires. (P.120)</a:t>
            </a:r>
          </a:p>
          <a:p>
            <a:pPr algn="just"/>
            <a:endParaRPr lang="fr-FR" altLang="zh-CN" sz="2800" b="1" dirty="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a:p>
            <a:pPr algn="just"/>
            <a:endParaRPr lang="fr-FR" altLang="zh-CN" sz="2800" b="1" dirty="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a:p>
            <a:pPr algn="just"/>
            <a:endParaRPr lang="fr-FR" altLang="zh-CN" sz="2800" b="1" dirty="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a:p>
            <a:pPr algn="just"/>
            <a:endParaRPr lang="fr-FR" altLang="zh-CN" sz="2800" b="1" dirty="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a:p>
            <a:pPr algn="just"/>
            <a:endParaRPr lang="fr-FR" altLang="zh-CN" sz="2800" b="1" dirty="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a:p>
            <a:pPr algn="just"/>
            <a:endParaRPr lang="fr-FR" altLang="zh-CN" sz="2800" b="1" dirty="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a:p>
            <a:pPr algn="just"/>
            <a:endParaRPr lang="fr-FR" altLang="zh-CN" sz="2800" b="1" dirty="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062878" cy="1077218"/>
          </a:xfrm>
          <a:prstGeom prst="rect">
            <a:avLst/>
          </a:prstGeom>
          <a:noFill/>
        </p:spPr>
        <p:txBody>
          <a:bodyPr wrap="non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2800" b="1" i="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endParaRPr>
          </a:p>
        </p:txBody>
      </p:sp>
      <p:pic>
        <p:nvPicPr>
          <p:cNvPr id="4" name="图片 3"/>
          <p:cNvPicPr>
            <a:picLocks noChangeAspect="1"/>
          </p:cNvPicPr>
          <p:nvPr/>
        </p:nvPicPr>
        <p:blipFill>
          <a:blip r:embed="rId3"/>
          <a:stretch>
            <a:fillRect/>
          </a:stretch>
        </p:blipFill>
        <p:spPr>
          <a:xfrm>
            <a:off x="979680" y="2133528"/>
            <a:ext cx="9993120" cy="1657581"/>
          </a:xfrm>
          <a:prstGeom prst="rect">
            <a:avLst/>
          </a:prstGeom>
        </p:spPr>
      </p:pic>
      <p:pic>
        <p:nvPicPr>
          <p:cNvPr id="11" name="图片 10"/>
          <p:cNvPicPr>
            <a:picLocks noChangeAspect="1"/>
          </p:cNvPicPr>
          <p:nvPr/>
        </p:nvPicPr>
        <p:blipFill>
          <a:blip r:embed="rId4"/>
          <a:stretch>
            <a:fillRect/>
          </a:stretch>
        </p:blipFill>
        <p:spPr>
          <a:xfrm>
            <a:off x="1550873" y="3595200"/>
            <a:ext cx="9090254" cy="293738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zh-CN"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fr-FR" altLang="zh-CN" sz="36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          </a:t>
            </a:r>
            <a:endParaRPr kumimoji="1" lang="fr-FR" altLang="zh-CN" sz="36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7" name="文本框 6"/>
          <p:cNvSpPr txBox="1"/>
          <p:nvPr/>
        </p:nvSpPr>
        <p:spPr>
          <a:xfrm>
            <a:off x="573405" y="1242060"/>
            <a:ext cx="10399395" cy="1002376"/>
          </a:xfrm>
          <a:prstGeom prst="rect">
            <a:avLst/>
          </a:prstGeom>
          <a:noFill/>
        </p:spPr>
        <p:txBody>
          <a:bodyPr wrap="square" rtlCol="0">
            <a:noAutofit/>
          </a:bodyPr>
          <a:lstStyle/>
          <a:p>
            <a:pPr algn="just"/>
            <a:r>
              <a:rPr lang="fr-CA" altLang="zh-CN" sz="28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rPr>
              <a:t>Complétez les phrases suivantes avec les locutions proposées et faites des modifications nécessaires. (P.120)</a:t>
            </a:r>
          </a:p>
          <a:p>
            <a:pPr algn="just"/>
            <a:endParaRPr lang="fr-FR" altLang="zh-CN" sz="2800" b="1" dirty="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a:p>
            <a:pPr algn="just"/>
            <a:endParaRPr lang="fr-FR" altLang="zh-CN" sz="2800" b="1" dirty="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a:p>
            <a:pPr algn="just"/>
            <a:endParaRPr lang="fr-FR" altLang="zh-CN" sz="2800" b="1" dirty="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a:p>
            <a:pPr algn="just"/>
            <a:endParaRPr lang="fr-FR" altLang="zh-CN" sz="2800" b="1" dirty="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a:p>
            <a:pPr algn="just"/>
            <a:endParaRPr lang="fr-FR" altLang="zh-CN" sz="2800" b="1" dirty="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a:p>
            <a:pPr algn="just"/>
            <a:endParaRPr lang="fr-FR" altLang="zh-CN" sz="2800" b="1" dirty="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a:p>
            <a:pPr algn="just"/>
            <a:endParaRPr lang="fr-FR" altLang="zh-CN" sz="2800" b="1" dirty="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pic>
        <p:nvPicPr>
          <p:cNvPr id="4" name="图片 3"/>
          <p:cNvPicPr>
            <a:picLocks noChangeAspect="1"/>
          </p:cNvPicPr>
          <p:nvPr/>
        </p:nvPicPr>
        <p:blipFill>
          <a:blip r:embed="rId3"/>
          <a:stretch>
            <a:fillRect/>
          </a:stretch>
        </p:blipFill>
        <p:spPr>
          <a:xfrm>
            <a:off x="979680" y="2133528"/>
            <a:ext cx="9993120" cy="1657581"/>
          </a:xfrm>
          <a:prstGeom prst="rect">
            <a:avLst/>
          </a:prstGeom>
        </p:spPr>
      </p:pic>
      <p:pic>
        <p:nvPicPr>
          <p:cNvPr id="5" name="图片 4"/>
          <p:cNvPicPr>
            <a:picLocks noChangeAspect="1"/>
          </p:cNvPicPr>
          <p:nvPr/>
        </p:nvPicPr>
        <p:blipFill>
          <a:blip r:embed="rId4"/>
          <a:stretch>
            <a:fillRect/>
          </a:stretch>
        </p:blipFill>
        <p:spPr>
          <a:xfrm>
            <a:off x="1080387" y="3899752"/>
            <a:ext cx="10031225" cy="2514951"/>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zh-CN"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fr-FR" altLang="zh-CN" sz="36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          Corrigé</a:t>
            </a:r>
            <a:endParaRPr kumimoji="1" lang="fr-FR" altLang="zh-CN" sz="36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7" name="文本框 6"/>
          <p:cNvSpPr txBox="1"/>
          <p:nvPr/>
        </p:nvSpPr>
        <p:spPr>
          <a:xfrm>
            <a:off x="1005186" y="1670591"/>
            <a:ext cx="5624195" cy="4456776"/>
          </a:xfrm>
          <a:prstGeom prst="rect">
            <a:avLst/>
          </a:prstGeom>
          <a:noFill/>
        </p:spPr>
        <p:txBody>
          <a:bodyPr wrap="square" rtlCol="0">
            <a:noAutofit/>
          </a:bodyPr>
          <a:lstStyle/>
          <a:p>
            <a:pPr marL="342900" lvl="0" indent="-342900" algn="just">
              <a:lnSpc>
                <a:spcPct val="125000"/>
              </a:lnSpc>
              <a:buFont typeface="+mj-lt"/>
              <a:buAutoNum type="arabicPeriod"/>
            </a:pPr>
            <a:r>
              <a:rPr lang="fr-CA" sz="2800" kern="100" dirty="0">
                <a:solidFill>
                  <a:srgbClr val="000000"/>
                </a:solidFill>
                <a:effectLst/>
                <a:latin typeface="Times New Roman" panose="02020603050405020304" pitchFamily="18" charset="0"/>
                <a:ea typeface="MS Gothic" panose="020B0609070205080204" pitchFamily="49" charset="-128"/>
                <a:cs typeface="Times New Roman" panose="02020603050405020304" pitchFamily="18" charset="0"/>
              </a:rPr>
              <a:t>adhérera aux (à + les)</a:t>
            </a:r>
            <a:endParaRPr lang="fr-CA" sz="2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5000"/>
              </a:lnSpc>
              <a:buFont typeface="+mj-lt"/>
              <a:buAutoNum type="arabicPeriod"/>
            </a:pPr>
            <a:r>
              <a:rPr lang="fr-CA" sz="2800" kern="100" dirty="0">
                <a:solidFill>
                  <a:srgbClr val="000000"/>
                </a:solidFill>
                <a:effectLst/>
                <a:latin typeface="Times New Roman" panose="02020603050405020304" pitchFamily="18" charset="0"/>
                <a:ea typeface="MS Gothic" panose="020B0609070205080204" pitchFamily="49" charset="-128"/>
                <a:cs typeface="Times New Roman" panose="02020603050405020304" pitchFamily="18" charset="0"/>
              </a:rPr>
              <a:t>faire preuve de </a:t>
            </a:r>
            <a:endParaRPr lang="fr-CA" sz="2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5000"/>
              </a:lnSpc>
              <a:buFont typeface="+mj-lt"/>
              <a:buAutoNum type="arabicPeriod"/>
            </a:pPr>
            <a:r>
              <a:rPr lang="fr-CA" sz="2800" kern="100" dirty="0">
                <a:solidFill>
                  <a:srgbClr val="000000"/>
                </a:solidFill>
                <a:effectLst/>
                <a:latin typeface="Times New Roman" panose="02020603050405020304" pitchFamily="18" charset="0"/>
                <a:ea typeface="MS Gothic" panose="020B0609070205080204" pitchFamily="49" charset="-128"/>
                <a:cs typeface="Times New Roman" panose="02020603050405020304" pitchFamily="18" charset="0"/>
              </a:rPr>
              <a:t>consiste à</a:t>
            </a:r>
            <a:endParaRPr lang="fr-CA" sz="2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5000"/>
              </a:lnSpc>
              <a:buFont typeface="+mj-lt"/>
              <a:buAutoNum type="arabicPeriod"/>
            </a:pPr>
            <a:r>
              <a:rPr lang="fr-CA" sz="2800" kern="100" dirty="0">
                <a:solidFill>
                  <a:srgbClr val="000000"/>
                </a:solidFill>
                <a:effectLst/>
                <a:latin typeface="Times New Roman" panose="02020603050405020304" pitchFamily="18" charset="0"/>
                <a:ea typeface="MS Gothic" panose="020B0609070205080204" pitchFamily="49" charset="-128"/>
                <a:cs typeface="Times New Roman" panose="02020603050405020304" pitchFamily="18" charset="0"/>
              </a:rPr>
              <a:t>d’arrache-pied</a:t>
            </a:r>
            <a:endParaRPr lang="fr-CA" sz="2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5000"/>
              </a:lnSpc>
              <a:buFont typeface="+mj-lt"/>
              <a:buAutoNum type="arabicPeriod"/>
            </a:pPr>
            <a:r>
              <a:rPr lang="fr-CA" sz="2800" kern="100" dirty="0">
                <a:solidFill>
                  <a:srgbClr val="000000"/>
                </a:solidFill>
                <a:effectLst/>
                <a:latin typeface="Times New Roman" panose="02020603050405020304" pitchFamily="18" charset="0"/>
                <a:ea typeface="MS Gothic" panose="020B0609070205080204" pitchFamily="49" charset="-128"/>
                <a:cs typeface="Times New Roman" panose="02020603050405020304" pitchFamily="18" charset="0"/>
              </a:rPr>
              <a:t>faire confiance à, à</a:t>
            </a:r>
            <a:endParaRPr lang="fr-CA" sz="2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5000"/>
              </a:lnSpc>
              <a:buFont typeface="+mj-lt"/>
              <a:buAutoNum type="arabicPeriod"/>
            </a:pPr>
            <a:r>
              <a:rPr lang="fr-CA" sz="2800" kern="100" dirty="0">
                <a:solidFill>
                  <a:srgbClr val="000000"/>
                </a:solidFill>
                <a:effectLst/>
                <a:latin typeface="Times New Roman" panose="02020603050405020304" pitchFamily="18" charset="0"/>
                <a:ea typeface="MS Gothic" panose="020B0609070205080204" pitchFamily="49" charset="-128"/>
                <a:cs typeface="Times New Roman" panose="02020603050405020304" pitchFamily="18" charset="0"/>
              </a:rPr>
              <a:t>résulte de </a:t>
            </a:r>
            <a:endParaRPr lang="fr-CA" sz="2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5000"/>
              </a:lnSpc>
              <a:buFont typeface="+mj-lt"/>
              <a:buAutoNum type="arabicPeriod"/>
            </a:pPr>
            <a:r>
              <a:rPr lang="fr-CA" sz="2800" kern="100" dirty="0">
                <a:solidFill>
                  <a:srgbClr val="000000"/>
                </a:solidFill>
                <a:effectLst/>
                <a:latin typeface="Times New Roman" panose="02020603050405020304" pitchFamily="18" charset="0"/>
                <a:ea typeface="MS Gothic" panose="020B0609070205080204" pitchFamily="49" charset="-128"/>
                <a:cs typeface="Times New Roman" panose="02020603050405020304" pitchFamily="18" charset="0"/>
              </a:rPr>
              <a:t>retenir par cœur</a:t>
            </a:r>
            <a:endParaRPr lang="fr-CA" sz="2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5000"/>
              </a:lnSpc>
              <a:buFont typeface="+mj-lt"/>
              <a:buAutoNum type="arabicPeriod"/>
            </a:pPr>
            <a:r>
              <a:rPr lang="fr-CA" sz="2800" kern="100" dirty="0">
                <a:solidFill>
                  <a:srgbClr val="000000"/>
                </a:solidFill>
                <a:effectLst/>
                <a:latin typeface="Times New Roman" panose="02020603050405020304" pitchFamily="18" charset="0"/>
                <a:ea typeface="MS Gothic" panose="020B0609070205080204" pitchFamily="49" charset="-128"/>
                <a:cs typeface="Times New Roman" panose="02020603050405020304" pitchFamily="18" charset="0"/>
              </a:rPr>
              <a:t>s’appuyait sur </a:t>
            </a:r>
            <a:endParaRPr lang="fr-CA" sz="28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25000"/>
              </a:lnSpc>
            </a:pPr>
            <a:br>
              <a:rPr lang="fr-FR" sz="1800" b="1" kern="100" dirty="0">
                <a:solidFill>
                  <a:srgbClr val="000000"/>
                </a:solidFill>
                <a:effectLst/>
                <a:latin typeface="Times New Roman" panose="02020603050405020304" pitchFamily="18" charset="0"/>
                <a:ea typeface="宋体" panose="02010600030101010101" pitchFamily="2" charset="-122"/>
              </a:rPr>
            </a:br>
            <a:r>
              <a:rPr lang="fr-FR" sz="1800" b="1"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endParaRPr lang="fr-CA" sz="1800" kern="100" dirty="0">
              <a:effectLst/>
              <a:latin typeface="Calibri" panose="020F0502020204030204" pitchFamily="34" charset="0"/>
              <a:ea typeface="宋体" panose="02010600030101010101" pitchFamily="2" charset="-122"/>
              <a:cs typeface="Times New Roman" panose="02020603050405020304" pitchFamily="18" charset="0"/>
            </a:endParaRPr>
          </a:p>
          <a:p>
            <a:pPr marL="514350" lvl="0" indent="-514350" algn="just">
              <a:lnSpc>
                <a:spcPct val="125000"/>
              </a:lnSpc>
              <a:buFont typeface="+mj-lt"/>
              <a:buAutoNum type="arabicPeriod"/>
            </a:pPr>
            <a:endParaRPr lang="fr-CA" sz="2800" kern="100" dirty="0">
              <a:effectLst/>
              <a:latin typeface="Calibri" panose="020F0502020204030204" pitchFamily="34" charset="0"/>
              <a:ea typeface="宋体" panose="02010600030101010101" pitchFamily="2" charset="-122"/>
              <a:cs typeface="Times New Roman" panose="02020603050405020304" pitchFamily="18" charset="0"/>
            </a:endParaRPr>
          </a:p>
          <a:p>
            <a:pPr marL="514350" indent="-514350" algn="just">
              <a:buFont typeface="+mj-lt"/>
              <a:buAutoNum type="arabicPeriod"/>
            </a:pPr>
            <a:endParaRPr lang="fr-FR" altLang="zh-CN" sz="2800" b="1" dirty="0">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fr-FR" altLang="zh-CN" dirty="0"/>
              <a:t>                                                                           </a:t>
            </a:r>
            <a:r>
              <a:rPr kumimoji="1" lang="fr-FR" altLang="zh-CN" sz="3200" b="1" dirty="0">
                <a:solidFill>
                  <a:schemeClr val="tx1"/>
                </a:solidFill>
                <a:latin typeface="Times New Roman" panose="02020603050405020304" pitchFamily="18" charset="0"/>
                <a:cs typeface="Times New Roman" panose="02020603050405020304" pitchFamily="18" charset="0"/>
              </a:rPr>
              <a:t>             </a:t>
            </a:r>
            <a:r>
              <a:rPr kumimoji="1" lang="zh-CN" altLang="en-US" sz="3200" b="1" dirty="0">
                <a:solidFill>
                  <a:schemeClr val="tx1"/>
                </a:solidFill>
                <a:latin typeface="Times New Roman" panose="02020603050405020304" pitchFamily="18" charset="0"/>
                <a:cs typeface="Times New Roman" panose="02020603050405020304" pitchFamily="18" charset="0"/>
              </a:rPr>
              <a:t>Soigner sa langue</a:t>
            </a: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pic>
        <p:nvPicPr>
          <p:cNvPr id="5" name="图片 4"/>
          <p:cNvPicPr>
            <a:picLocks noChangeAspect="1"/>
          </p:cNvPicPr>
          <p:nvPr/>
        </p:nvPicPr>
        <p:blipFill>
          <a:blip r:embed="rId3"/>
          <a:stretch>
            <a:fillRect/>
          </a:stretch>
        </p:blipFill>
        <p:spPr>
          <a:xfrm>
            <a:off x="315592" y="1752504"/>
            <a:ext cx="11851392" cy="395046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12750" y="1495447"/>
            <a:ext cx="8808085" cy="490220"/>
          </a:xfrm>
          <a:prstGeom prst="rect">
            <a:avLst/>
          </a:prstGeom>
          <a:noFill/>
        </p:spPr>
        <p:txBody>
          <a:bodyPr wrap="square" rtlCol="0">
            <a:noAutofit/>
          </a:bodyPr>
          <a:lstStyle/>
          <a:p>
            <a:pPr algn="just"/>
            <a:r>
              <a:rPr lang="fr-FR" altLang="zh-CN" sz="28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rPr>
              <a:t>Lisez le texte et répondez aux questions suivantes :</a:t>
            </a:r>
            <a:endParaRPr lang="fr-FR" sz="28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Compréhension</a:t>
            </a:r>
          </a:p>
        </p:txBody>
      </p:sp>
      <p:sp>
        <p:nvSpPr>
          <p:cNvPr id="115" name="文本框 114"/>
          <p:cNvSpPr txBox="1"/>
          <p:nvPr>
            <p:custDataLst>
              <p:tags r:id="rId1"/>
            </p:custDataLst>
          </p:nvPr>
        </p:nvSpPr>
        <p:spPr>
          <a:xfrm>
            <a:off x="730802" y="2360488"/>
            <a:ext cx="9834494" cy="4030151"/>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marL="514350" indent="-514350" algn="just">
              <a:lnSpc>
                <a:spcPct val="150000"/>
              </a:lnSpc>
              <a:buFont typeface="+mj-lt"/>
              <a:buAutoNum type="arabicPeriod"/>
            </a:pPr>
            <a:r>
              <a:rPr lang="fr-FR" sz="2800" b="1" dirty="0">
                <a:solidFill>
                  <a:schemeClr val="tx1"/>
                </a:solidFill>
                <a:latin typeface="Times New Roman" panose="02020603050405020304" pitchFamily="18" charset="0"/>
                <a:cs typeface="Times New Roman" panose="02020603050405020304" pitchFamily="18" charset="0"/>
              </a:rPr>
              <a:t>En quoi consiste l’esprit de la Longue Marche ? Parmi les composants de cet esprit, lequel vous impressionne le plus ? </a:t>
            </a:r>
          </a:p>
          <a:p>
            <a:pPr marL="514350" indent="-514350" algn="just">
              <a:lnSpc>
                <a:spcPct val="150000"/>
              </a:lnSpc>
              <a:buFont typeface="+mj-lt"/>
              <a:buAutoNum type="arabicPeriod"/>
            </a:pPr>
            <a:endParaRPr lang="fr-FR" sz="2800" b="1" dirty="0">
              <a:solidFill>
                <a:schemeClr val="tx1"/>
              </a:solidFill>
              <a:latin typeface="Times New Roman" panose="02020603050405020304" pitchFamily="18" charset="0"/>
              <a:cs typeface="Times New Roman" panose="02020603050405020304" pitchFamily="18" charset="0"/>
            </a:endParaRPr>
          </a:p>
          <a:p>
            <a:pPr marL="514350" indent="-514350" algn="just">
              <a:lnSpc>
                <a:spcPct val="150000"/>
              </a:lnSpc>
              <a:buFont typeface="+mj-lt"/>
              <a:buAutoNum type="arabicPeriod"/>
            </a:pPr>
            <a:r>
              <a:rPr lang="fr-FR" sz="2800" b="1" dirty="0">
                <a:solidFill>
                  <a:schemeClr val="tx1"/>
                </a:solidFill>
                <a:latin typeface="Times New Roman" panose="02020603050405020304" pitchFamily="18" charset="0"/>
                <a:cs typeface="Times New Roman" panose="02020603050405020304" pitchFamily="18" charset="0"/>
              </a:rPr>
              <a:t>Selon le texte, quelles sont les idées principales pour faire rayonner l’esprit de la Longue Marche et mieux poursuivre la nôtre ? </a:t>
            </a:r>
          </a:p>
          <a:p>
            <a:pPr algn="just">
              <a:lnSpc>
                <a:spcPct val="150000"/>
              </a:lnSpc>
            </a:pPr>
            <a:endParaRPr lang="fr-FR" sz="2900" b="1" kern="100" dirty="0">
              <a:solidFill>
                <a:schemeClr val="tx1"/>
              </a:solidFill>
              <a:effectLst/>
              <a:latin typeface="Times New Roman" panose="02020603050405020304" pitchFamily="18" charset="0"/>
              <a:ea typeface="Garamond" panose="02020404030301010803" pitchFamily="18" charset="0"/>
              <a:cs typeface="Times New Roman" panose="02020603050405020304" pitchFamily="18" charset="0"/>
            </a:endParaRPr>
          </a:p>
          <a:p>
            <a:pPr marL="514350" indent="-514350" algn="just">
              <a:buFont typeface="+mj-lt"/>
              <a:buAutoNum type="arabicPeriod"/>
            </a:pPr>
            <a:endParaRPr lang="fr-FR" sz="2900" b="1" kern="100" dirty="0">
              <a:solidFill>
                <a:schemeClr val="tx1"/>
              </a:solidFill>
              <a:effectLst/>
              <a:latin typeface="Times New Roman" panose="02020603050405020304" pitchFamily="18" charset="0"/>
              <a:ea typeface="Garamond" panose="02020404030301010803" pitchFamily="18" charset="0"/>
              <a:cs typeface="Times New Roman" panose="02020603050405020304" pitchFamily="18" charset="0"/>
            </a:endParaRPr>
          </a:p>
          <a:p>
            <a:pPr algn="just"/>
            <a:endParaRPr lang="fr-FR" altLang="zh-CN" sz="29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fr-FR" altLang="zh-CN" dirty="0"/>
              <a:t>                                                                           </a:t>
            </a:r>
            <a:r>
              <a:rPr kumimoji="1" lang="fr-FR" altLang="zh-CN" sz="3200" b="1" dirty="0">
                <a:solidFill>
                  <a:schemeClr val="tx1"/>
                </a:solidFill>
                <a:latin typeface="Times New Roman" panose="02020603050405020304" pitchFamily="18" charset="0"/>
                <a:cs typeface="Times New Roman" panose="02020603050405020304" pitchFamily="18" charset="0"/>
              </a:rPr>
              <a:t>                     	</a:t>
            </a:r>
            <a:endParaRPr kumimoji="1" lang="zh-CN" altLang="en-US" sz="3200" b="1" dirty="0">
              <a:solidFill>
                <a:schemeClr val="tx1"/>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412750" y="1459865"/>
            <a:ext cx="10518105" cy="924233"/>
          </a:xfrm>
          <a:prstGeom prst="rect">
            <a:avLst/>
          </a:prstGeom>
          <a:noFill/>
        </p:spPr>
        <p:txBody>
          <a:bodyPr wrap="square" rtlCol="0">
            <a:noAutofit/>
          </a:bodyPr>
          <a:lstStyle/>
          <a:p>
            <a:pPr algn="just"/>
            <a:r>
              <a:rPr lang="fr-FR" sz="28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rPr>
              <a:t>Observez le paragraphe suivant et </a:t>
            </a:r>
            <a:r>
              <a:rPr lang="fr-CA" sz="28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rPr>
              <a:t>soulignez les synonymes du mot « fermement ».</a:t>
            </a:r>
          </a:p>
          <a:p>
            <a:pPr algn="just"/>
            <a:endParaRPr lang="fr-FR" altLang="zh-CN" sz="2400" dirty="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062878" cy="646331"/>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pic>
        <p:nvPicPr>
          <p:cNvPr id="5" name="图片 4"/>
          <p:cNvPicPr>
            <a:picLocks noChangeAspect="1"/>
          </p:cNvPicPr>
          <p:nvPr/>
        </p:nvPicPr>
        <p:blipFill>
          <a:blip r:embed="rId3"/>
          <a:stretch>
            <a:fillRect/>
          </a:stretch>
        </p:blipFill>
        <p:spPr>
          <a:xfrm>
            <a:off x="412750" y="2777866"/>
            <a:ext cx="11374437" cy="250542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zh-CN"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fr-FR" altLang="zh-CN" sz="36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fr-FR" altLang="zh-CN" sz="36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Corrigé</a:t>
            </a:r>
            <a:endParaRPr kumimoji="1" lang="fr-FR" altLang="zh-CN" sz="36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7" name="文本框 6"/>
          <p:cNvSpPr txBox="1"/>
          <p:nvPr/>
        </p:nvSpPr>
        <p:spPr>
          <a:xfrm>
            <a:off x="1005186" y="1670591"/>
            <a:ext cx="10344686" cy="3671430"/>
          </a:xfrm>
          <a:prstGeom prst="rect">
            <a:avLst/>
          </a:prstGeom>
          <a:noFill/>
        </p:spPr>
        <p:txBody>
          <a:bodyPr wrap="square" rtlCol="0">
            <a:noAutofit/>
          </a:bodyPr>
          <a:lstStyle/>
          <a:p>
            <a:pPr algn="just">
              <a:lnSpc>
                <a:spcPct val="125000"/>
              </a:lnSpc>
            </a:pPr>
            <a:r>
              <a:rPr lang="fr-FR" sz="2800" i="1" kern="100" dirty="0">
                <a:solidFill>
                  <a:srgbClr val="000000"/>
                </a:solidFill>
                <a:effectLst/>
                <a:latin typeface="Times New Roman" panose="02020603050405020304" pitchFamily="18" charset="0"/>
                <a:ea typeface="MS Gothic" panose="020B0609070205080204" pitchFamily="49" charset="-128"/>
                <a:cs typeface="Times New Roman" panose="02020603050405020304" pitchFamily="18" charset="0"/>
              </a:rPr>
              <a:t>Dans notre nouvelle Longue Marche, nous devons affermir notre idéal et nos convictions </a:t>
            </a:r>
            <a:r>
              <a:rPr lang="fr-FR" sz="2800" i="1" u="sng" kern="100" dirty="0">
                <a:solidFill>
                  <a:srgbClr val="C00000"/>
                </a:solidFill>
                <a:effectLst/>
                <a:latin typeface="Times New Roman" panose="02020603050405020304" pitchFamily="18" charset="0"/>
                <a:ea typeface="MS Gothic" panose="020B0609070205080204" pitchFamily="49" charset="-128"/>
                <a:cs typeface="Times New Roman" panose="02020603050405020304" pitchFamily="18" charset="0"/>
              </a:rPr>
              <a:t>de manière inébranlable</a:t>
            </a:r>
            <a:r>
              <a:rPr lang="fr-FR" sz="2800" i="1" kern="100" dirty="0">
                <a:solidFill>
                  <a:srgbClr val="C00000"/>
                </a:solidFill>
                <a:effectLst/>
                <a:latin typeface="Times New Roman" panose="02020603050405020304" pitchFamily="18" charset="0"/>
                <a:ea typeface="MS Gothic" panose="020B0609070205080204" pitchFamily="49" charset="-128"/>
                <a:cs typeface="Times New Roman" panose="02020603050405020304" pitchFamily="18" charset="0"/>
              </a:rPr>
              <a:t> </a:t>
            </a:r>
            <a:r>
              <a:rPr lang="fr-FR" sz="2800" i="1" kern="100" dirty="0">
                <a:solidFill>
                  <a:srgbClr val="000000"/>
                </a:solidFill>
                <a:effectLst/>
                <a:latin typeface="Times New Roman" panose="02020603050405020304" pitchFamily="18" charset="0"/>
                <a:ea typeface="MS Gothic" panose="020B0609070205080204" pitchFamily="49" charset="-128"/>
                <a:cs typeface="Times New Roman" panose="02020603050405020304" pitchFamily="18" charset="0"/>
              </a:rPr>
              <a:t>malgré le changement de l’époque et des conditions, pour adhérer</a:t>
            </a:r>
            <a:r>
              <a:rPr lang="fr-FR" sz="2800" b="1" i="1" kern="100" dirty="0">
                <a:solidFill>
                  <a:srgbClr val="000000"/>
                </a:solidFill>
                <a:effectLst/>
                <a:latin typeface="Times New Roman" panose="02020603050405020304" pitchFamily="18" charset="0"/>
                <a:ea typeface="MS Gothic" panose="020B0609070205080204" pitchFamily="49" charset="-128"/>
                <a:cs typeface="Times New Roman" panose="02020603050405020304" pitchFamily="18" charset="0"/>
              </a:rPr>
              <a:t> </a:t>
            </a:r>
            <a:r>
              <a:rPr lang="fr-FR" sz="2800" b="1" i="1" kern="100" dirty="0">
                <a:solidFill>
                  <a:srgbClr val="35599B"/>
                </a:solidFill>
                <a:effectLst/>
                <a:latin typeface="Times New Roman" panose="02020603050405020304" pitchFamily="18" charset="0"/>
                <a:ea typeface="MS Gothic" panose="020B0609070205080204" pitchFamily="49" charset="-128"/>
                <a:cs typeface="Times New Roman" panose="02020603050405020304" pitchFamily="18" charset="0"/>
              </a:rPr>
              <a:t>fermement</a:t>
            </a:r>
            <a:r>
              <a:rPr lang="fr-FR" sz="2800" b="1" i="1" kern="100" dirty="0">
                <a:solidFill>
                  <a:srgbClr val="000000"/>
                </a:solidFill>
                <a:effectLst/>
                <a:latin typeface="Times New Roman" panose="02020603050405020304" pitchFamily="18" charset="0"/>
                <a:ea typeface="MS Gothic" panose="020B0609070205080204" pitchFamily="49" charset="-128"/>
                <a:cs typeface="Times New Roman" panose="02020603050405020304" pitchFamily="18" charset="0"/>
              </a:rPr>
              <a:t> </a:t>
            </a:r>
            <a:r>
              <a:rPr lang="fr-FR" sz="2800" i="1" kern="100" dirty="0">
                <a:solidFill>
                  <a:srgbClr val="000000"/>
                </a:solidFill>
                <a:effectLst/>
                <a:latin typeface="Times New Roman" panose="02020603050405020304" pitchFamily="18" charset="0"/>
                <a:ea typeface="MS Gothic" panose="020B0609070205080204" pitchFamily="49" charset="-128"/>
                <a:cs typeface="Times New Roman" panose="02020603050405020304" pitchFamily="18" charset="0"/>
              </a:rPr>
              <a:t>et consciemment au noble idéal du communisme et à l’idéal commun du socialisme à la chinoise, les pratiquer </a:t>
            </a:r>
            <a:r>
              <a:rPr lang="fr-FR" sz="2800" i="1" u="sng" kern="100" dirty="0">
                <a:solidFill>
                  <a:srgbClr val="C00000"/>
                </a:solidFill>
                <a:effectLst/>
                <a:latin typeface="Times New Roman" panose="02020603050405020304" pitchFamily="18" charset="0"/>
                <a:ea typeface="MS Gothic" panose="020B0609070205080204" pitchFamily="49" charset="-128"/>
                <a:cs typeface="Times New Roman" panose="02020603050405020304" pitchFamily="18" charset="0"/>
              </a:rPr>
              <a:t>fidèlement</a:t>
            </a:r>
            <a:r>
              <a:rPr lang="fr-FR" sz="2800" i="1" kern="100" dirty="0">
                <a:effectLst/>
                <a:latin typeface="Times New Roman" panose="02020603050405020304" pitchFamily="18" charset="0"/>
                <a:ea typeface="MS Gothic" panose="020B0609070205080204" pitchFamily="49" charset="-128"/>
                <a:cs typeface="Times New Roman" panose="02020603050405020304" pitchFamily="18" charset="0"/>
              </a:rPr>
              <a:t>,</a:t>
            </a:r>
            <a:r>
              <a:rPr lang="fr-FR" sz="2800" i="1" kern="100" dirty="0">
                <a:solidFill>
                  <a:srgbClr val="000000"/>
                </a:solidFill>
                <a:effectLst/>
                <a:latin typeface="Times New Roman" panose="02020603050405020304" pitchFamily="18" charset="0"/>
                <a:ea typeface="MS Gothic" panose="020B0609070205080204" pitchFamily="49" charset="-128"/>
                <a:cs typeface="Times New Roman" panose="02020603050405020304" pitchFamily="18" charset="0"/>
              </a:rPr>
              <a:t> et lutter </a:t>
            </a:r>
            <a:r>
              <a:rPr lang="fr-FR" sz="2800" i="1" u="sng" kern="100" dirty="0">
                <a:solidFill>
                  <a:srgbClr val="C00000"/>
                </a:solidFill>
                <a:effectLst/>
                <a:latin typeface="Times New Roman" panose="02020603050405020304" pitchFamily="18" charset="0"/>
                <a:ea typeface="MS Gothic" panose="020B0609070205080204" pitchFamily="49" charset="-128"/>
                <a:cs typeface="Times New Roman" panose="02020603050405020304" pitchFamily="18" charset="0"/>
              </a:rPr>
              <a:t>constamment</a:t>
            </a:r>
            <a:r>
              <a:rPr lang="fr-FR" sz="2800" i="1" kern="100" dirty="0">
                <a:solidFill>
                  <a:srgbClr val="000000"/>
                </a:solidFill>
                <a:effectLst/>
                <a:latin typeface="Times New Roman" panose="02020603050405020304" pitchFamily="18" charset="0"/>
                <a:ea typeface="MS Gothic" panose="020B0609070205080204" pitchFamily="49" charset="-128"/>
                <a:cs typeface="Times New Roman" panose="02020603050405020304" pitchFamily="18" charset="0"/>
              </a:rPr>
              <a:t> pour la vérité et notre idéal.</a:t>
            </a:r>
            <a:endParaRPr lang="fr-CA" sz="2800" kern="100" dirty="0">
              <a:effectLst/>
              <a:latin typeface="Calibri" panose="020F0502020204030204" pitchFamily="34" charset="0"/>
              <a:ea typeface="宋体" panose="02010600030101010101" pitchFamily="2" charset="-122"/>
              <a:cs typeface="Times New Roman" panose="02020603050405020304" pitchFamily="18" charset="0"/>
            </a:endParaRPr>
          </a:p>
          <a:p>
            <a:pPr lvl="0" algn="just">
              <a:lnSpc>
                <a:spcPct val="125000"/>
              </a:lnSpc>
            </a:pPr>
            <a:endParaRPr lang="fr-CA" sz="2800" kern="100" dirty="0">
              <a:effectLst/>
              <a:latin typeface="Calibri" panose="020F0502020204030204" pitchFamily="34" charset="0"/>
              <a:ea typeface="宋体" panose="02010600030101010101" pitchFamily="2" charset="-122"/>
              <a:cs typeface="Times New Roman" panose="02020603050405020304" pitchFamily="18" charset="0"/>
            </a:endParaRPr>
          </a:p>
          <a:p>
            <a:pPr marL="514350" indent="-514350" algn="just">
              <a:buFont typeface="+mj-lt"/>
              <a:buAutoNum type="arabicPeriod"/>
            </a:pPr>
            <a:endParaRPr lang="fr-FR" altLang="zh-CN" sz="2800" b="1" dirty="0">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fr-FR" altLang="zh-CN" dirty="0"/>
              <a:t>                                                                           </a:t>
            </a:r>
            <a:r>
              <a:rPr kumimoji="1" lang="fr-FR" altLang="zh-CN" sz="3200" b="1" dirty="0">
                <a:solidFill>
                  <a:schemeClr val="tx1"/>
                </a:solidFill>
                <a:latin typeface="Times New Roman" panose="02020603050405020304" pitchFamily="18" charset="0"/>
                <a:cs typeface="Times New Roman" panose="02020603050405020304" pitchFamily="18" charset="0"/>
              </a:rPr>
              <a:t>             </a:t>
            </a:r>
            <a:endParaRPr kumimoji="1" lang="zh-CN" altLang="en-US" sz="3200" b="1" dirty="0">
              <a:solidFill>
                <a:schemeClr val="tx1"/>
              </a:solidFill>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graphicFrame>
        <p:nvGraphicFramePr>
          <p:cNvPr id="7" name="Tableau 4"/>
          <p:cNvGraphicFramePr>
            <a:graphicFrameLocks noGrp="1"/>
          </p:cNvGraphicFramePr>
          <p:nvPr>
            <p:custDataLst>
              <p:tags r:id="rId1"/>
            </p:custDataLst>
          </p:nvPr>
        </p:nvGraphicFramePr>
        <p:xfrm>
          <a:off x="2375797" y="2019410"/>
          <a:ext cx="7804610" cy="3543435"/>
        </p:xfrm>
        <a:graphic>
          <a:graphicData uri="http://schemas.openxmlformats.org/drawingml/2006/table">
            <a:tbl>
              <a:tblPr firstRow="1" bandRow="1">
                <a:tableStyleId>{5C22544A-7EE6-4342-B048-85BDC9FD1C3A}</a:tableStyleId>
              </a:tblPr>
              <a:tblGrid>
                <a:gridCol w="2346785">
                  <a:extLst>
                    <a:ext uri="{9D8B030D-6E8A-4147-A177-3AD203B41FA5}">
                      <a16:colId xmlns:a16="http://schemas.microsoft.com/office/drawing/2014/main" val="20000"/>
                    </a:ext>
                  </a:extLst>
                </a:gridCol>
                <a:gridCol w="2700338">
                  <a:extLst>
                    <a:ext uri="{9D8B030D-6E8A-4147-A177-3AD203B41FA5}">
                      <a16:colId xmlns:a16="http://schemas.microsoft.com/office/drawing/2014/main" val="20001"/>
                    </a:ext>
                  </a:extLst>
                </a:gridCol>
                <a:gridCol w="2757487">
                  <a:extLst>
                    <a:ext uri="{9D8B030D-6E8A-4147-A177-3AD203B41FA5}">
                      <a16:colId xmlns:a16="http://schemas.microsoft.com/office/drawing/2014/main" val="20002"/>
                    </a:ext>
                  </a:extLst>
                </a:gridCol>
              </a:tblGrid>
              <a:tr h="632505">
                <a:tc>
                  <a:txBody>
                    <a:bodyPr/>
                    <a:lstStyle/>
                    <a:p>
                      <a:pPr algn="ctr"/>
                      <a:r>
                        <a:rPr lang="fr-FR" sz="2400" dirty="0">
                          <a:latin typeface="Times New Roman" panose="02020603050405020304" pitchFamily="18" charset="0"/>
                          <a:cs typeface="Times New Roman" panose="02020603050405020304" pitchFamily="18" charset="0"/>
                        </a:rPr>
                        <a:t>S</a:t>
                      </a:r>
                      <a:r>
                        <a:rPr lang="x-none" sz="2400" dirty="0">
                          <a:latin typeface="Times New Roman" panose="02020603050405020304" pitchFamily="18" charset="0"/>
                          <a:cs typeface="Times New Roman" panose="02020603050405020304" pitchFamily="18" charset="0"/>
                        </a:rPr>
                        <a:t>ynonymes</a:t>
                      </a:r>
                    </a:p>
                  </a:txBody>
                  <a:tcPr/>
                </a:tc>
                <a:tc>
                  <a:txBody>
                    <a:bodyPr/>
                    <a:lstStyle/>
                    <a:p>
                      <a:pPr algn="ctr"/>
                      <a:r>
                        <a:rPr lang="fr-FR" sz="2400" dirty="0">
                          <a:latin typeface="Times New Roman" panose="02020603050405020304" pitchFamily="18" charset="0"/>
                          <a:cs typeface="Times New Roman" panose="02020603050405020304" pitchFamily="18" charset="0"/>
                        </a:rPr>
                        <a:t>S</a:t>
                      </a:r>
                      <a:r>
                        <a:rPr lang="x-none" sz="2400" dirty="0">
                          <a:latin typeface="Times New Roman" panose="02020603050405020304" pitchFamily="18" charset="0"/>
                          <a:cs typeface="Times New Roman" panose="02020603050405020304" pitchFamily="18" charset="0"/>
                        </a:rPr>
                        <a:t>ens en commun dans le texte</a:t>
                      </a:r>
                    </a:p>
                  </a:txBody>
                  <a:tcPr/>
                </a:tc>
                <a:tc>
                  <a:txBody>
                    <a:bodyPr/>
                    <a:lstStyle/>
                    <a:p>
                      <a:pPr algn="ctr"/>
                      <a:r>
                        <a:rPr lang="fr-FR" sz="2400" dirty="0">
                          <a:latin typeface="Times New Roman" panose="02020603050405020304" pitchFamily="18" charset="0"/>
                          <a:cs typeface="Times New Roman" panose="02020603050405020304" pitchFamily="18" charset="0"/>
                        </a:rPr>
                        <a:t>Nuances</a:t>
                      </a:r>
                      <a:endParaRPr lang="x-none"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632505">
                <a:tc>
                  <a:txBody>
                    <a:bodyPr/>
                    <a:lstStyle/>
                    <a:p>
                      <a:pPr algn="ctr"/>
                      <a:r>
                        <a:rPr lang="fr-FR" sz="2400" i="1" dirty="0">
                          <a:latin typeface="Times New Roman" panose="02020603050405020304" pitchFamily="18" charset="0"/>
                          <a:cs typeface="Times New Roman" panose="02020603050405020304" pitchFamily="18" charset="0"/>
                        </a:rPr>
                        <a:t>de manière inébranlable</a:t>
                      </a:r>
                      <a:endParaRPr lang="x-none" sz="2400" i="1" dirty="0">
                        <a:latin typeface="Times New Roman" panose="02020603050405020304" pitchFamily="18" charset="0"/>
                        <a:cs typeface="Times New Roman" panose="02020603050405020304" pitchFamily="18" charset="0"/>
                      </a:endParaRPr>
                    </a:p>
                  </a:txBody>
                  <a:tcPr/>
                </a:tc>
                <a:tc rowSpan="4">
                  <a:txBody>
                    <a:bodyPr/>
                    <a:lstStyle/>
                    <a:p>
                      <a:endParaRPr lang="x-none" dirty="0">
                        <a:latin typeface="Times New Roman" panose="02020603050405020304" pitchFamily="18" charset="0"/>
                        <a:cs typeface="Times New Roman" panose="02020603050405020304" pitchFamily="18" charset="0"/>
                      </a:endParaRPr>
                    </a:p>
                  </a:txBody>
                  <a:tcPr/>
                </a:tc>
                <a:tc>
                  <a:txBody>
                    <a:bodyPr/>
                    <a:lstStyle/>
                    <a:p>
                      <a:endParaRPr lang="x-none"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632505">
                <a:tc>
                  <a:txBody>
                    <a:bodyPr/>
                    <a:lstStyle/>
                    <a:p>
                      <a:pPr algn="ctr"/>
                      <a:r>
                        <a:rPr lang="x-none" sz="2400" i="1" dirty="0">
                          <a:latin typeface="Times New Roman" panose="02020603050405020304" pitchFamily="18" charset="0"/>
                          <a:cs typeface="Times New Roman" panose="02020603050405020304" pitchFamily="18" charset="0"/>
                        </a:rPr>
                        <a:t>fermement</a:t>
                      </a:r>
                    </a:p>
                  </a:txBody>
                  <a:tcPr/>
                </a:tc>
                <a:tc vMerge="1">
                  <a:txBody>
                    <a:bodyPr/>
                    <a:lstStyle/>
                    <a:p>
                      <a:endParaRPr lang="fr-FR"/>
                    </a:p>
                  </a:txBody>
                  <a:tcPr/>
                </a:tc>
                <a:tc>
                  <a:txBody>
                    <a:bodyPr/>
                    <a:lstStyle/>
                    <a:p>
                      <a:pPr algn="ctr"/>
                      <a:endParaRPr lang="x-none" sz="2000" i="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632505">
                <a:tc>
                  <a:txBody>
                    <a:bodyPr/>
                    <a:lstStyle/>
                    <a:p>
                      <a:pPr algn="ctr"/>
                      <a:r>
                        <a:rPr lang="x-none" sz="2400" i="1" dirty="0">
                          <a:latin typeface="Times New Roman" panose="02020603050405020304" pitchFamily="18" charset="0"/>
                          <a:cs typeface="Times New Roman" panose="02020603050405020304" pitchFamily="18" charset="0"/>
                        </a:rPr>
                        <a:t>fidèlement</a:t>
                      </a:r>
                    </a:p>
                  </a:txBody>
                  <a:tcPr/>
                </a:tc>
                <a:tc vMerge="1">
                  <a:txBody>
                    <a:bodyPr/>
                    <a:lstStyle/>
                    <a:p>
                      <a:endParaRPr lang="fr-FR"/>
                    </a:p>
                  </a:txBody>
                  <a:tcPr/>
                </a:tc>
                <a:tc>
                  <a:txBody>
                    <a:bodyPr/>
                    <a:lstStyle/>
                    <a:p>
                      <a:endParaRPr lang="x-none"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632505">
                <a:tc>
                  <a:txBody>
                    <a:bodyPr/>
                    <a:lstStyle/>
                    <a:p>
                      <a:pPr algn="ctr"/>
                      <a:r>
                        <a:rPr lang="x-none" sz="2400" i="1" dirty="0">
                          <a:latin typeface="Times New Roman" panose="02020603050405020304" pitchFamily="18" charset="0"/>
                          <a:cs typeface="Times New Roman" panose="02020603050405020304" pitchFamily="18" charset="0"/>
                        </a:rPr>
                        <a:t>constamment</a:t>
                      </a:r>
                    </a:p>
                  </a:txBody>
                  <a:tcPr/>
                </a:tc>
                <a:tc vMerge="1">
                  <a:txBody>
                    <a:bodyPr/>
                    <a:lstStyle/>
                    <a:p>
                      <a:endParaRPr lang="fr-FR"/>
                    </a:p>
                  </a:txBody>
                  <a:tcPr/>
                </a:tc>
                <a:tc>
                  <a:txBody>
                    <a:bodyPr/>
                    <a:lstStyle/>
                    <a:p>
                      <a:endParaRPr lang="x-none"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bl>
          </a:graphicData>
        </a:graphic>
      </p:graphicFrame>
      <p:sp>
        <p:nvSpPr>
          <p:cNvPr id="8" name="ZoneTexte 10"/>
          <p:cNvSpPr txBox="1"/>
          <p:nvPr/>
        </p:nvSpPr>
        <p:spPr>
          <a:xfrm>
            <a:off x="7761368" y="3749150"/>
            <a:ext cx="2220832" cy="400110"/>
          </a:xfrm>
          <a:prstGeom prst="rect">
            <a:avLst/>
          </a:prstGeom>
          <a:noFill/>
        </p:spPr>
        <p:txBody>
          <a:bodyPr wrap="square" rtlCol="0">
            <a:spAutoFit/>
          </a:bodyPr>
          <a:lstStyle/>
          <a:p>
            <a:r>
              <a:rPr lang="fr-FR" sz="2000" b="1" dirty="0">
                <a:latin typeface="Times New Roman" panose="02020603050405020304" pitchFamily="18" charset="0"/>
                <a:cs typeface="Times New Roman" panose="02020603050405020304" pitchFamily="18" charset="0"/>
              </a:rPr>
              <a:t>avec vigueur</a:t>
            </a:r>
            <a:endParaRPr lang="x-none" sz="2000" b="1" dirty="0">
              <a:latin typeface="Times New Roman" panose="02020603050405020304" pitchFamily="18" charset="0"/>
              <a:cs typeface="Times New Roman" panose="02020603050405020304" pitchFamily="18" charset="0"/>
            </a:endParaRPr>
          </a:p>
        </p:txBody>
      </p:sp>
      <p:sp>
        <p:nvSpPr>
          <p:cNvPr id="10" name="ZoneTexte 11"/>
          <p:cNvSpPr txBox="1"/>
          <p:nvPr/>
        </p:nvSpPr>
        <p:spPr>
          <a:xfrm>
            <a:off x="7761368" y="3096704"/>
            <a:ext cx="2220832" cy="400110"/>
          </a:xfrm>
          <a:prstGeom prst="rect">
            <a:avLst/>
          </a:prstGeom>
          <a:noFill/>
        </p:spPr>
        <p:txBody>
          <a:bodyPr wrap="square" rtlCol="0">
            <a:spAutoFit/>
          </a:bodyPr>
          <a:lstStyle/>
          <a:p>
            <a:r>
              <a:rPr lang="fr-FR" sz="2000" b="1" dirty="0">
                <a:latin typeface="Times New Roman" panose="02020603050405020304" pitchFamily="18" charset="0"/>
                <a:cs typeface="Times New Roman" panose="02020603050405020304" pitchFamily="18" charset="0"/>
              </a:rPr>
              <a:t>sans modification</a:t>
            </a:r>
            <a:endParaRPr lang="x-none" sz="2000" b="1" dirty="0">
              <a:latin typeface="Times New Roman" panose="02020603050405020304" pitchFamily="18" charset="0"/>
              <a:cs typeface="Times New Roman" panose="02020603050405020304" pitchFamily="18" charset="0"/>
            </a:endParaRPr>
          </a:p>
        </p:txBody>
      </p:sp>
      <p:sp>
        <p:nvSpPr>
          <p:cNvPr id="11" name="ZoneTexte 12"/>
          <p:cNvSpPr txBox="1"/>
          <p:nvPr/>
        </p:nvSpPr>
        <p:spPr>
          <a:xfrm>
            <a:off x="7761368" y="5055274"/>
            <a:ext cx="2220832" cy="400110"/>
          </a:xfrm>
          <a:prstGeom prst="rect">
            <a:avLst/>
          </a:prstGeom>
          <a:noFill/>
        </p:spPr>
        <p:txBody>
          <a:bodyPr wrap="square" rtlCol="0">
            <a:spAutoFit/>
          </a:bodyPr>
          <a:lstStyle/>
          <a:p>
            <a:r>
              <a:rPr lang="fr-FR" sz="2000" b="1" dirty="0">
                <a:latin typeface="Times New Roman" panose="02020603050405020304" pitchFamily="18" charset="0"/>
                <a:cs typeface="Times New Roman" panose="02020603050405020304" pitchFamily="18" charset="0"/>
              </a:rPr>
              <a:t>sans interruption</a:t>
            </a:r>
            <a:endParaRPr lang="x-none" sz="2000" b="1" dirty="0">
              <a:latin typeface="Times New Roman" panose="02020603050405020304" pitchFamily="18" charset="0"/>
              <a:cs typeface="Times New Roman" panose="02020603050405020304" pitchFamily="18" charset="0"/>
            </a:endParaRPr>
          </a:p>
        </p:txBody>
      </p:sp>
      <p:sp>
        <p:nvSpPr>
          <p:cNvPr id="12" name="ZoneTexte 13"/>
          <p:cNvSpPr txBox="1"/>
          <p:nvPr/>
        </p:nvSpPr>
        <p:spPr>
          <a:xfrm>
            <a:off x="7761368" y="4374053"/>
            <a:ext cx="2220832" cy="400110"/>
          </a:xfrm>
          <a:prstGeom prst="rect">
            <a:avLst/>
          </a:prstGeom>
          <a:noFill/>
        </p:spPr>
        <p:txBody>
          <a:bodyPr wrap="square" rtlCol="0">
            <a:spAutoFit/>
          </a:bodyPr>
          <a:lstStyle/>
          <a:p>
            <a:r>
              <a:rPr lang="fr-FR" sz="2000" b="1" dirty="0">
                <a:latin typeface="Times New Roman" panose="02020603050405020304" pitchFamily="18" charset="0"/>
                <a:cs typeface="Times New Roman" panose="02020603050405020304" pitchFamily="18" charset="0"/>
              </a:rPr>
              <a:t>avec dévouement</a:t>
            </a:r>
            <a:endParaRPr lang="x-none" sz="2000" b="1" dirty="0">
              <a:latin typeface="Times New Roman" panose="02020603050405020304" pitchFamily="18" charset="0"/>
              <a:cs typeface="Times New Roman" panose="02020603050405020304" pitchFamily="18" charset="0"/>
            </a:endParaRPr>
          </a:p>
        </p:txBody>
      </p:sp>
      <p:sp>
        <p:nvSpPr>
          <p:cNvPr id="13" name="ZoneTexte 14"/>
          <p:cNvSpPr txBox="1"/>
          <p:nvPr/>
        </p:nvSpPr>
        <p:spPr>
          <a:xfrm>
            <a:off x="4772025" y="3727722"/>
            <a:ext cx="2657475" cy="707886"/>
          </a:xfrm>
          <a:prstGeom prst="rect">
            <a:avLst/>
          </a:prstGeom>
          <a:noFill/>
        </p:spPr>
        <p:txBody>
          <a:bodyPr wrap="square" rtlCol="0">
            <a:spAutoFit/>
          </a:bodyPr>
          <a:lstStyle/>
          <a:p>
            <a:r>
              <a:rPr lang="fr-FR" sz="2000" b="1" dirty="0">
                <a:latin typeface="Times New Roman" panose="02020603050405020304" pitchFamily="18" charset="0"/>
                <a:cs typeface="Times New Roman" panose="02020603050405020304" pitchFamily="18" charset="0"/>
              </a:rPr>
              <a:t>avec conviction</a:t>
            </a:r>
          </a:p>
          <a:p>
            <a:r>
              <a:rPr lang="fr-FR" sz="2000" b="1" dirty="0">
                <a:latin typeface="Times New Roman" panose="02020603050405020304" pitchFamily="18" charset="0"/>
                <a:cs typeface="Times New Roman" panose="02020603050405020304" pitchFamily="18" charset="0"/>
              </a:rPr>
              <a:t>de manière assurée</a:t>
            </a:r>
            <a:endParaRPr lang="x-none" sz="20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fr-FR" altLang="zh-CN" dirty="0"/>
              <a:t>                                                                           </a:t>
            </a:r>
            <a:r>
              <a:rPr kumimoji="1" lang="fr-FR" altLang="zh-CN" sz="3200" b="1" dirty="0">
                <a:solidFill>
                  <a:schemeClr val="tx1"/>
                </a:solidFill>
                <a:latin typeface="Times New Roman" panose="02020603050405020304" pitchFamily="18" charset="0"/>
                <a:cs typeface="Times New Roman" panose="02020603050405020304" pitchFamily="18" charset="0"/>
              </a:rPr>
              <a:t>                     	</a:t>
            </a:r>
            <a:endParaRPr kumimoji="1" lang="zh-CN" altLang="en-US" sz="3200" b="1" dirty="0">
              <a:solidFill>
                <a:schemeClr val="tx1"/>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412750" y="1459865"/>
            <a:ext cx="11547475" cy="924233"/>
          </a:xfrm>
          <a:prstGeom prst="rect">
            <a:avLst/>
          </a:prstGeom>
          <a:noFill/>
        </p:spPr>
        <p:txBody>
          <a:bodyPr wrap="square" rtlCol="0">
            <a:noAutofit/>
          </a:bodyPr>
          <a:lstStyle/>
          <a:p>
            <a:pPr algn="just"/>
            <a:r>
              <a:rPr lang="fr-CA" sz="28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rPr>
              <a:t>Trouvez des synonymes pour remplacer le mot répété.</a:t>
            </a:r>
          </a:p>
          <a:p>
            <a:pPr algn="just"/>
            <a:endParaRPr lang="fr-CA" sz="2800" kern="100" dirty="0">
              <a:solidFill>
                <a:srgbClr val="C00000"/>
              </a:solidFill>
              <a:effectLst/>
              <a:latin typeface="Calibri" panose="020F0502020204030204" pitchFamily="34" charset="0"/>
              <a:ea typeface="宋体" panose="02010600030101010101" pitchFamily="2" charset="-122"/>
              <a:cs typeface="Times New Roman" panose="02020603050405020304" pitchFamily="18" charset="0"/>
            </a:endParaRPr>
          </a:p>
          <a:p>
            <a:pPr algn="just"/>
            <a:endParaRPr lang="fr-FR" altLang="zh-CN" sz="2400" dirty="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062878" cy="646331"/>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pic>
        <p:nvPicPr>
          <p:cNvPr id="12" name="图片 11"/>
          <p:cNvPicPr>
            <a:picLocks noChangeAspect="1"/>
          </p:cNvPicPr>
          <p:nvPr/>
        </p:nvPicPr>
        <p:blipFill>
          <a:blip r:embed="rId3"/>
          <a:stretch>
            <a:fillRect/>
          </a:stretch>
        </p:blipFill>
        <p:spPr>
          <a:xfrm>
            <a:off x="184912" y="2211114"/>
            <a:ext cx="11822175" cy="272453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fr-FR" altLang="zh-CN" dirty="0"/>
              <a:t>                                                                           </a:t>
            </a:r>
            <a:r>
              <a:rPr kumimoji="1" lang="fr-FR" altLang="zh-CN" sz="3200" b="1" dirty="0">
                <a:solidFill>
                  <a:schemeClr val="tx1"/>
                </a:solidFill>
                <a:latin typeface="Times New Roman" panose="02020603050405020304" pitchFamily="18" charset="0"/>
                <a:cs typeface="Times New Roman" panose="02020603050405020304" pitchFamily="18" charset="0"/>
              </a:rPr>
              <a:t>                     	</a:t>
            </a:r>
            <a:endParaRPr kumimoji="1" lang="zh-CN" altLang="en-US" sz="3200" b="1" dirty="0">
              <a:solidFill>
                <a:schemeClr val="tx1"/>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412750" y="1459865"/>
            <a:ext cx="11547475" cy="924233"/>
          </a:xfrm>
          <a:prstGeom prst="rect">
            <a:avLst/>
          </a:prstGeom>
          <a:noFill/>
        </p:spPr>
        <p:txBody>
          <a:bodyPr wrap="square" rtlCol="0">
            <a:noAutofit/>
          </a:bodyPr>
          <a:lstStyle/>
          <a:p>
            <a:pPr algn="just"/>
            <a:r>
              <a:rPr lang="fr-CA" sz="28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rPr>
              <a:t>Trouvez des synonymes pour remplacer le mot répété.</a:t>
            </a:r>
          </a:p>
          <a:p>
            <a:pPr algn="just"/>
            <a:endParaRPr lang="fr-CA" sz="2800" kern="100" dirty="0">
              <a:solidFill>
                <a:srgbClr val="C00000"/>
              </a:solidFill>
              <a:effectLst/>
              <a:latin typeface="Calibri" panose="020F0502020204030204" pitchFamily="34" charset="0"/>
              <a:ea typeface="宋体" panose="02010600030101010101" pitchFamily="2" charset="-122"/>
              <a:cs typeface="Times New Roman" panose="02020603050405020304" pitchFamily="18" charset="0"/>
            </a:endParaRPr>
          </a:p>
          <a:p>
            <a:pPr algn="just"/>
            <a:endParaRPr lang="fr-FR" altLang="zh-CN" sz="2400" dirty="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062878" cy="646331"/>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pic>
        <p:nvPicPr>
          <p:cNvPr id="4" name="图片 3"/>
          <p:cNvPicPr>
            <a:picLocks noChangeAspect="1"/>
          </p:cNvPicPr>
          <p:nvPr/>
        </p:nvPicPr>
        <p:blipFill>
          <a:blip r:embed="rId3"/>
          <a:stretch>
            <a:fillRect/>
          </a:stretch>
        </p:blipFill>
        <p:spPr>
          <a:xfrm>
            <a:off x="223005" y="2175202"/>
            <a:ext cx="11926964" cy="3686689"/>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zh-CN"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fr-FR" altLang="zh-CN" sz="36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          Corrigé</a:t>
            </a:r>
            <a:endParaRPr kumimoji="1" lang="fr-FR" altLang="zh-CN" sz="36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7" name="文本框 6"/>
          <p:cNvSpPr txBox="1"/>
          <p:nvPr/>
        </p:nvSpPr>
        <p:spPr>
          <a:xfrm>
            <a:off x="1005186" y="1670591"/>
            <a:ext cx="10344686" cy="4456776"/>
          </a:xfrm>
          <a:prstGeom prst="rect">
            <a:avLst/>
          </a:prstGeom>
          <a:noFill/>
        </p:spPr>
        <p:txBody>
          <a:bodyPr wrap="square" rtlCol="0">
            <a:noAutofit/>
          </a:bodyPr>
          <a:lstStyle/>
          <a:p>
            <a:pPr marL="514350" indent="-514350" algn="just">
              <a:buFont typeface="+mj-lt"/>
              <a:buAutoNum type="arabicPeriod"/>
            </a:pPr>
            <a:endParaRPr lang="fr-CA" altLang="zh-CN" sz="2800" b="1" dirty="0">
              <a:latin typeface="Times New Roman" panose="02020603050405020304" pitchFamily="18" charset="0"/>
              <a:ea typeface="微软雅黑" panose="020B0503020204020204" charset="-122"/>
              <a:cs typeface="Times New Roman" panose="02020603050405020304" pitchFamily="18" charset="0"/>
            </a:endParaRPr>
          </a:p>
          <a:p>
            <a:pPr marL="342900" lvl="0" indent="-342900" algn="just">
              <a:lnSpc>
                <a:spcPct val="125000"/>
              </a:lnSpc>
              <a:buFont typeface="+mj-lt"/>
              <a:buAutoNum type="arabicPeriod"/>
            </a:pPr>
            <a:r>
              <a:rPr lang="fr-CA" sz="2800" kern="100" dirty="0">
                <a:solidFill>
                  <a:srgbClr val="000000"/>
                </a:solidFill>
                <a:effectLst/>
                <a:latin typeface="Times New Roman" panose="02020603050405020304" pitchFamily="18" charset="0"/>
                <a:ea typeface="MS Gothic" panose="020B0609070205080204" pitchFamily="49" charset="-128"/>
                <a:cs typeface="Times New Roman" panose="02020603050405020304" pitchFamily="18" charset="0"/>
              </a:rPr>
              <a:t>  regardait, a distingué / distingua</a:t>
            </a:r>
            <a:endParaRPr lang="fr-CA" sz="2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5000"/>
              </a:lnSpc>
              <a:buFont typeface="+mj-lt"/>
              <a:buAutoNum type="arabicPeriod"/>
            </a:pPr>
            <a:r>
              <a:rPr lang="fr-CA" sz="2800" kern="100" dirty="0">
                <a:solidFill>
                  <a:srgbClr val="000000"/>
                </a:solidFill>
                <a:effectLst/>
                <a:latin typeface="Times New Roman" panose="02020603050405020304" pitchFamily="18" charset="0"/>
                <a:ea typeface="MS Gothic" panose="020B0609070205080204" pitchFamily="49" charset="-128"/>
                <a:cs typeface="Times New Roman" panose="02020603050405020304" pitchFamily="18" charset="0"/>
              </a:rPr>
              <a:t>  vaste, haute, fameux</a:t>
            </a:r>
            <a:endParaRPr lang="fr-CA" sz="2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5000"/>
              </a:lnSpc>
              <a:buFont typeface="+mj-lt"/>
              <a:buAutoNum type="arabicPeriod"/>
            </a:pPr>
            <a:r>
              <a:rPr lang="fr-CA" sz="2800" kern="100" dirty="0">
                <a:solidFill>
                  <a:srgbClr val="000000"/>
                </a:solidFill>
                <a:effectLst/>
                <a:latin typeface="Times New Roman" panose="02020603050405020304" pitchFamily="18" charset="0"/>
                <a:ea typeface="MS Gothic" panose="020B0609070205080204" pitchFamily="49" charset="-128"/>
                <a:cs typeface="Times New Roman" panose="02020603050405020304" pitchFamily="18" charset="0"/>
              </a:rPr>
              <a:t>  (Cette) activité (est organisée)</a:t>
            </a:r>
            <a:endParaRPr lang="fr-CA" sz="2800" kern="100" dirty="0">
              <a:effectLst/>
              <a:latin typeface="Calibri" panose="020F0502020204030204" pitchFamily="34" charset="0"/>
              <a:ea typeface="宋体" panose="02010600030101010101" pitchFamily="2" charset="-122"/>
              <a:cs typeface="Times New Roman" panose="02020603050405020304" pitchFamily="18" charset="0"/>
            </a:endParaRPr>
          </a:p>
          <a:p>
            <a:pPr marL="540385" algn="just">
              <a:lnSpc>
                <a:spcPct val="125000"/>
              </a:lnSpc>
            </a:pPr>
            <a:r>
              <a:rPr lang="fr-CA" sz="2800" kern="100" dirty="0">
                <a:solidFill>
                  <a:srgbClr val="000000"/>
                </a:solidFill>
                <a:effectLst/>
                <a:latin typeface="Times New Roman" panose="02020603050405020304" pitchFamily="18" charset="0"/>
                <a:ea typeface="MS Gothic" panose="020B0609070205080204" pitchFamily="49" charset="-128"/>
                <a:cs typeface="Times New Roman" panose="02020603050405020304" pitchFamily="18" charset="0"/>
              </a:rPr>
              <a:t>(une) expédition</a:t>
            </a:r>
            <a:endParaRPr lang="fr-CA" sz="2800" kern="100" dirty="0">
              <a:effectLst/>
              <a:latin typeface="Calibri" panose="020F0502020204030204" pitchFamily="34" charset="0"/>
              <a:ea typeface="宋体" panose="02010600030101010101" pitchFamily="2" charset="-122"/>
              <a:cs typeface="Times New Roman" panose="02020603050405020304" pitchFamily="18" charset="0"/>
            </a:endParaRPr>
          </a:p>
          <a:p>
            <a:pPr marL="540385" algn="just">
              <a:lnSpc>
                <a:spcPct val="125000"/>
              </a:lnSpc>
            </a:pPr>
            <a:r>
              <a:rPr lang="fr-CA" sz="2800" kern="100" dirty="0">
                <a:solidFill>
                  <a:srgbClr val="000000"/>
                </a:solidFill>
                <a:effectLst/>
                <a:latin typeface="Times New Roman" panose="02020603050405020304" pitchFamily="18" charset="0"/>
                <a:ea typeface="MS Gothic" panose="020B0609070205080204" pitchFamily="49" charset="-128"/>
                <a:cs typeface="Times New Roman" panose="02020603050405020304" pitchFamily="18" charset="0"/>
              </a:rPr>
              <a:t>(cette) excursion</a:t>
            </a:r>
            <a:endParaRPr lang="fr-CA" sz="2800" kern="100" dirty="0">
              <a:effectLst/>
              <a:latin typeface="Calibri" panose="020F0502020204030204" pitchFamily="34" charset="0"/>
              <a:ea typeface="宋体" panose="02010600030101010101" pitchFamily="2" charset="-122"/>
              <a:cs typeface="Times New Roman" panose="02020603050405020304" pitchFamily="18" charset="0"/>
            </a:endParaRPr>
          </a:p>
          <a:p>
            <a:pPr marL="540385" algn="just">
              <a:lnSpc>
                <a:spcPct val="125000"/>
              </a:lnSpc>
            </a:pPr>
            <a:r>
              <a:rPr lang="fr-CA" sz="2800" kern="100" dirty="0">
                <a:solidFill>
                  <a:srgbClr val="000000"/>
                </a:solidFill>
                <a:effectLst/>
                <a:latin typeface="Times New Roman" panose="02020603050405020304" pitchFamily="18" charset="0"/>
                <a:ea typeface="MS Gothic" panose="020B0609070205080204" pitchFamily="49" charset="-128"/>
                <a:cs typeface="Times New Roman" panose="02020603050405020304" pitchFamily="18" charset="0"/>
              </a:rPr>
              <a:t>(cette) randonnée</a:t>
            </a:r>
            <a:endParaRPr lang="fr-CA" sz="28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endParaRPr lang="fr-FR" altLang="zh-CN" sz="3000" b="1" dirty="0">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fr-FR" altLang="zh-CN" dirty="0"/>
              <a:t>                                                                           </a:t>
            </a:r>
            <a:r>
              <a:rPr kumimoji="1" lang="fr-FR" altLang="zh-CN" sz="3200" b="1" dirty="0">
                <a:solidFill>
                  <a:schemeClr val="tx1"/>
                </a:solidFill>
                <a:latin typeface="Times New Roman" panose="02020603050405020304" pitchFamily="18" charset="0"/>
                <a:cs typeface="Times New Roman" panose="02020603050405020304" pitchFamily="18" charset="0"/>
              </a:rPr>
              <a:t>             </a:t>
            </a:r>
            <a:r>
              <a:rPr kumimoji="1" lang="fr-CA" altLang="zh-CN" sz="3200" b="1" dirty="0">
                <a:solidFill>
                  <a:schemeClr val="tx1"/>
                </a:solidFill>
                <a:latin typeface="Times New Roman" panose="02020603050405020304" pitchFamily="18" charset="0"/>
                <a:cs typeface="Times New Roman" panose="02020603050405020304" pitchFamily="18" charset="0"/>
              </a:rPr>
              <a:t>Discours</a:t>
            </a:r>
            <a:endParaRPr kumimoji="1" lang="zh-CN" altLang="en-US" sz="3200" b="1" dirty="0">
              <a:solidFill>
                <a:schemeClr val="tx1"/>
              </a:solidFill>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 name="文本框 2"/>
          <p:cNvSpPr txBox="1"/>
          <p:nvPr/>
        </p:nvSpPr>
        <p:spPr>
          <a:xfrm>
            <a:off x="322262" y="1174791"/>
            <a:ext cx="11547475" cy="924233"/>
          </a:xfrm>
          <a:prstGeom prst="rect">
            <a:avLst/>
          </a:prstGeom>
          <a:noFill/>
        </p:spPr>
        <p:txBody>
          <a:bodyPr wrap="square" rtlCol="0">
            <a:noAutofit/>
          </a:bodyPr>
          <a:lstStyle/>
          <a:p>
            <a:pPr algn="just"/>
            <a:r>
              <a:rPr lang="fr-CA" sz="24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rPr>
              <a:t>Lisez le passage souligné, puis mettez les passages suivants selon l’ordre correct pour former un texte cohérent.</a:t>
            </a:r>
          </a:p>
          <a:p>
            <a:pPr algn="just"/>
            <a:endParaRPr lang="fr-CA" sz="28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endParaRPr lang="fr-FR"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5" name="图片 4"/>
          <p:cNvPicPr>
            <a:picLocks noChangeAspect="1"/>
          </p:cNvPicPr>
          <p:nvPr/>
        </p:nvPicPr>
        <p:blipFill>
          <a:blip r:embed="rId3"/>
          <a:stretch>
            <a:fillRect/>
          </a:stretch>
        </p:blipFill>
        <p:spPr>
          <a:xfrm>
            <a:off x="322263" y="2026387"/>
            <a:ext cx="9977678" cy="3517310"/>
          </a:xfrm>
          <a:prstGeom prst="rect">
            <a:avLst/>
          </a:prstGeom>
        </p:spPr>
      </p:pic>
      <p:pic>
        <p:nvPicPr>
          <p:cNvPr id="10" name="图片 9"/>
          <p:cNvPicPr>
            <a:picLocks noChangeAspect="1"/>
          </p:cNvPicPr>
          <p:nvPr/>
        </p:nvPicPr>
        <p:blipFill rotWithShape="1">
          <a:blip r:embed="rId4"/>
          <a:srcRect t="18781" b="21905"/>
          <a:stretch/>
        </p:blipFill>
        <p:spPr>
          <a:xfrm>
            <a:off x="412750" y="5543697"/>
            <a:ext cx="10059718" cy="1293962"/>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zh-CN"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fr-FR" altLang="zh-CN" sz="36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          Corrigé</a:t>
            </a:r>
            <a:endParaRPr kumimoji="1" lang="fr-FR" altLang="zh-CN" sz="36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pic>
        <p:nvPicPr>
          <p:cNvPr id="5" name="图片 4"/>
          <p:cNvPicPr>
            <a:picLocks noChangeAspect="1"/>
          </p:cNvPicPr>
          <p:nvPr/>
        </p:nvPicPr>
        <p:blipFill>
          <a:blip r:embed="rId3"/>
          <a:stretch>
            <a:fillRect/>
          </a:stretch>
        </p:blipFill>
        <p:spPr>
          <a:xfrm>
            <a:off x="194438" y="4222934"/>
            <a:ext cx="11660227" cy="952633"/>
          </a:xfrm>
          <a:prstGeom prst="rect">
            <a:avLst/>
          </a:prstGeom>
        </p:spPr>
      </p:pic>
      <p:pic>
        <p:nvPicPr>
          <p:cNvPr id="10" name="图片 9"/>
          <p:cNvPicPr>
            <a:picLocks noChangeAspect="1"/>
          </p:cNvPicPr>
          <p:nvPr/>
        </p:nvPicPr>
        <p:blipFill>
          <a:blip r:embed="rId4"/>
          <a:stretch>
            <a:fillRect/>
          </a:stretch>
        </p:blipFill>
        <p:spPr>
          <a:xfrm>
            <a:off x="194438" y="2929397"/>
            <a:ext cx="11765017" cy="1286054"/>
          </a:xfrm>
          <a:prstGeom prst="rect">
            <a:avLst/>
          </a:prstGeom>
        </p:spPr>
      </p:pic>
      <p:pic>
        <p:nvPicPr>
          <p:cNvPr id="14" name="图片 13"/>
          <p:cNvPicPr>
            <a:picLocks noChangeAspect="1"/>
          </p:cNvPicPr>
          <p:nvPr/>
        </p:nvPicPr>
        <p:blipFill>
          <a:blip r:embed="rId5"/>
          <a:stretch>
            <a:fillRect/>
          </a:stretch>
        </p:blipFill>
        <p:spPr>
          <a:xfrm>
            <a:off x="142044" y="5479313"/>
            <a:ext cx="11698333" cy="952633"/>
          </a:xfrm>
          <a:prstGeom prst="rect">
            <a:avLst/>
          </a:prstGeom>
        </p:spPr>
      </p:pic>
      <p:pic>
        <p:nvPicPr>
          <p:cNvPr id="18" name="图片 17"/>
          <p:cNvPicPr>
            <a:picLocks noChangeAspect="1"/>
          </p:cNvPicPr>
          <p:nvPr/>
        </p:nvPicPr>
        <p:blipFill>
          <a:blip r:embed="rId6"/>
          <a:stretch>
            <a:fillRect/>
          </a:stretch>
        </p:blipFill>
        <p:spPr>
          <a:xfrm>
            <a:off x="142044" y="1272098"/>
            <a:ext cx="11784070" cy="1629002"/>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fr-FR" altLang="zh-CN" dirty="0"/>
              <a:t>                                                                           </a:t>
            </a:r>
            <a:r>
              <a:rPr kumimoji="1" lang="fr-FR" altLang="zh-CN" sz="3200" b="1" dirty="0">
                <a:solidFill>
                  <a:schemeClr val="tx1"/>
                </a:solidFill>
                <a:latin typeface="Times New Roman" panose="02020603050405020304" pitchFamily="18" charset="0"/>
                <a:cs typeface="Times New Roman" panose="02020603050405020304" pitchFamily="18" charset="0"/>
              </a:rPr>
              <a:t>                Rhétorique </a:t>
            </a: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5" name="文本框 4"/>
          <p:cNvSpPr txBox="1"/>
          <p:nvPr/>
        </p:nvSpPr>
        <p:spPr>
          <a:xfrm>
            <a:off x="685760" y="1640205"/>
            <a:ext cx="10820479" cy="523220"/>
          </a:xfrm>
          <a:prstGeom prst="rect">
            <a:avLst/>
          </a:prstGeom>
          <a:noFill/>
        </p:spPr>
        <p:txBody>
          <a:bodyPr wrap="square">
            <a:spAutoFit/>
          </a:bodyPr>
          <a:lstStyle/>
          <a:p>
            <a:pPr algn="just">
              <a:buClrTx/>
              <a:buSzTx/>
              <a:buFontTx/>
            </a:pPr>
            <a:r>
              <a:rPr lang="fr-CA" altLang="zh-CN" sz="28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Observez les phrases suivantes et en particulier les mots soulignés.</a:t>
            </a:r>
            <a:endParaRPr lang="fr-FR" altLang="zh-CN" sz="28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8" name="图片 7"/>
          <p:cNvPicPr>
            <a:picLocks noChangeAspect="1"/>
          </p:cNvPicPr>
          <p:nvPr/>
        </p:nvPicPr>
        <p:blipFill>
          <a:blip r:embed="rId3"/>
          <a:stretch>
            <a:fillRect/>
          </a:stretch>
        </p:blipFill>
        <p:spPr>
          <a:xfrm>
            <a:off x="0" y="2630785"/>
            <a:ext cx="12192000" cy="1888106"/>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fr-FR" altLang="zh-CN" dirty="0"/>
              <a:t>                                                                           </a:t>
            </a:r>
            <a:r>
              <a:rPr kumimoji="1" lang="fr-FR" altLang="zh-CN" sz="3200" b="1" dirty="0">
                <a:solidFill>
                  <a:schemeClr val="tx1"/>
                </a:solidFill>
                <a:latin typeface="Times New Roman" panose="02020603050405020304" pitchFamily="18" charset="0"/>
                <a:cs typeface="Times New Roman" panose="02020603050405020304" pitchFamily="18" charset="0"/>
              </a:rPr>
              <a:t>                Rhétorique </a:t>
            </a: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pic>
        <p:nvPicPr>
          <p:cNvPr id="4" name="图片 3"/>
          <p:cNvPicPr>
            <a:picLocks noChangeAspect="1"/>
          </p:cNvPicPr>
          <p:nvPr/>
        </p:nvPicPr>
        <p:blipFill>
          <a:blip r:embed="rId3"/>
          <a:stretch>
            <a:fillRect/>
          </a:stretch>
        </p:blipFill>
        <p:spPr>
          <a:xfrm>
            <a:off x="0" y="1841986"/>
            <a:ext cx="12192000" cy="317402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Compréhension</a:t>
            </a:r>
          </a:p>
        </p:txBody>
      </p:sp>
      <p:sp>
        <p:nvSpPr>
          <p:cNvPr id="4" name="文本框 3"/>
          <p:cNvSpPr txBox="1"/>
          <p:nvPr/>
        </p:nvSpPr>
        <p:spPr>
          <a:xfrm>
            <a:off x="1096415" y="2843673"/>
            <a:ext cx="2819341" cy="1815882"/>
          </a:xfrm>
          <a:prstGeom prst="rect">
            <a:avLst/>
          </a:prstGeom>
          <a:noFill/>
        </p:spPr>
        <p:txBody>
          <a:bodyPr wrap="square">
            <a:spAutoFit/>
          </a:bodyPr>
          <a:lstStyle/>
          <a:p>
            <a:pPr algn="just"/>
            <a:r>
              <a:rPr lang="fr-CA" sz="28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rPr>
              <a:t>Complétez la carte mentale pour structurer le texte.</a:t>
            </a:r>
          </a:p>
        </p:txBody>
      </p:sp>
      <p:pic>
        <p:nvPicPr>
          <p:cNvPr id="8" name="图片 7"/>
          <p:cNvPicPr>
            <a:picLocks noChangeAspect="1"/>
          </p:cNvPicPr>
          <p:nvPr/>
        </p:nvPicPr>
        <p:blipFill>
          <a:blip r:embed="rId3"/>
          <a:stretch>
            <a:fillRect/>
          </a:stretch>
        </p:blipFill>
        <p:spPr>
          <a:xfrm>
            <a:off x="5050626" y="1172845"/>
            <a:ext cx="5298771" cy="5502569"/>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fr-FR" altLang="zh-CN" dirty="0"/>
              <a:t>                                                                           </a:t>
            </a:r>
            <a:r>
              <a:rPr kumimoji="1" lang="fr-FR" altLang="zh-CN" sz="3200" b="1" dirty="0">
                <a:solidFill>
                  <a:schemeClr val="tx1"/>
                </a:solidFill>
                <a:latin typeface="Times New Roman" panose="02020603050405020304" pitchFamily="18" charset="0"/>
                <a:cs typeface="Times New Roman" panose="02020603050405020304" pitchFamily="18" charset="0"/>
              </a:rPr>
              <a:t>                Rhétorique </a:t>
            </a: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pic>
        <p:nvPicPr>
          <p:cNvPr id="5" name="图片 4"/>
          <p:cNvPicPr>
            <a:picLocks noChangeAspect="1"/>
          </p:cNvPicPr>
          <p:nvPr/>
        </p:nvPicPr>
        <p:blipFill rotWithShape="1">
          <a:blip r:embed="rId3"/>
          <a:srcRect r="1791"/>
          <a:stretch>
            <a:fillRect/>
          </a:stretch>
        </p:blipFill>
        <p:spPr>
          <a:xfrm>
            <a:off x="282154" y="1757129"/>
            <a:ext cx="11797551" cy="3343742"/>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fr-FR" altLang="zh-CN" dirty="0"/>
              <a:t>                                                                           </a:t>
            </a:r>
            <a:r>
              <a:rPr kumimoji="1" lang="fr-FR" altLang="zh-CN" sz="3200" b="1" dirty="0">
                <a:solidFill>
                  <a:schemeClr val="tx1"/>
                </a:solidFill>
                <a:latin typeface="Times New Roman" panose="02020603050405020304" pitchFamily="18" charset="0"/>
                <a:cs typeface="Times New Roman" panose="02020603050405020304" pitchFamily="18" charset="0"/>
              </a:rPr>
              <a:t>                Rhétorique </a:t>
            </a:r>
          </a:p>
        </p:txBody>
      </p:sp>
      <p:pic>
        <p:nvPicPr>
          <p:cNvPr id="2" name="图片 1"/>
          <p:cNvPicPr>
            <a:picLocks noChangeAspect="1"/>
          </p:cNvPicPr>
          <p:nvPr/>
        </p:nvPicPr>
        <p:blipFill>
          <a:blip r:embed="rId3"/>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 name="文本框 2"/>
          <p:cNvSpPr txBox="1"/>
          <p:nvPr>
            <p:custDataLst>
              <p:tags r:id="rId1"/>
            </p:custDataLst>
          </p:nvPr>
        </p:nvSpPr>
        <p:spPr>
          <a:xfrm>
            <a:off x="685761" y="1684761"/>
            <a:ext cx="10157847" cy="4283517"/>
          </a:xfrm>
          <a:prstGeom prst="rect">
            <a:avLst/>
          </a:prstGeom>
          <a:noFill/>
        </p:spPr>
        <p:txBody>
          <a:bodyPr wrap="square" rtlCol="0">
            <a:noAutofit/>
          </a:bodyPr>
          <a:lstStyle/>
          <a:p>
            <a:pPr algn="just">
              <a:buClrTx/>
              <a:buSzTx/>
              <a:buFontTx/>
            </a:pPr>
            <a:r>
              <a:rPr lang="fr-CA" altLang="zh-CN" sz="28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Soulignez la gradation dans les énoncés chinois, puis essayez de les traduire en français.</a:t>
            </a:r>
            <a:endParaRPr lang="fr-FR" altLang="zh-CN" sz="28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endParaRPr>
          </a:p>
          <a:p>
            <a:pPr marL="342900" indent="-342900" algn="just">
              <a:buClrTx/>
              <a:buSzTx/>
              <a:buFont typeface="Arial" panose="020B0604020202020204" pitchFamily="34" charset="0"/>
              <a:buChar char="•"/>
            </a:pPr>
            <a:endParaRPr lang="fr-FR" altLang="zh-CN" sz="28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457200" indent="-457200" algn="just">
              <a:buClrTx/>
              <a:buSzTx/>
              <a:buFont typeface="+mj-lt"/>
              <a:buAutoNum type="arabicPeriod"/>
            </a:pPr>
            <a:r>
              <a:rPr lang="zh-CN" altLang="fr-FR" sz="28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要坚持学而信、学而思、学而行，把学习成果转化为不可撼动的理想信念</a:t>
            </a:r>
            <a:r>
              <a:rPr lang="fr-FR" altLang="zh-CN" sz="2800" dirty="0">
                <a:solidFill>
                  <a:schemeClr val="tx1"/>
                </a:solidFill>
                <a:latin typeface="+mn-ea"/>
                <a:cs typeface="Times New Roman" panose="02020603050405020304" pitchFamily="18" charset="0"/>
                <a:sym typeface="+mn-ea"/>
              </a:rPr>
              <a:t>……</a:t>
            </a:r>
          </a:p>
          <a:p>
            <a:pPr marL="457200" indent="-457200" algn="just">
              <a:buClrTx/>
              <a:buSzTx/>
              <a:buFont typeface="+mj-lt"/>
              <a:buAutoNum type="arabicPeriod"/>
            </a:pPr>
            <a:endParaRPr lang="zh-CN" altLang="fr-FR" sz="2800" b="1" dirty="0">
              <a:solidFill>
                <a:schemeClr val="tx1"/>
              </a:solidFill>
              <a:latin typeface="宋体" panose="02010600030101010101" pitchFamily="2" charset="-122"/>
              <a:ea typeface="宋体" panose="02010600030101010101" pitchFamily="2" charset="-122"/>
              <a:cs typeface="Times New Roman" panose="02020603050405020304" pitchFamily="18" charset="0"/>
              <a:sym typeface="+mn-ea"/>
            </a:endParaRPr>
          </a:p>
          <a:p>
            <a:pPr marL="457200" indent="-457200" algn="just">
              <a:buClrTx/>
              <a:buSzTx/>
              <a:buFont typeface="+mj-lt"/>
              <a:buAutoNum type="arabicPeriod"/>
            </a:pPr>
            <a:r>
              <a:rPr lang="zh-CN" altLang="fr-FR" sz="28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古今中外，由于政治发展道路选择错误而导致社会动荡、国家分裂、人亡政息的例子比比皆是。</a:t>
            </a:r>
            <a:endParaRPr lang="fr-FR" altLang="zh-CN" sz="28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zh-CN"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fr-FR" altLang="zh-CN" sz="36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fr-FR" altLang="zh-CN" sz="36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Corrigé</a:t>
            </a:r>
            <a:endParaRPr kumimoji="1" lang="fr-FR" altLang="zh-CN" sz="36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 name="文本框 2"/>
          <p:cNvSpPr txBox="1"/>
          <p:nvPr>
            <p:custDataLst>
              <p:tags r:id="rId1"/>
            </p:custDataLst>
          </p:nvPr>
        </p:nvSpPr>
        <p:spPr>
          <a:xfrm>
            <a:off x="431938" y="1389352"/>
            <a:ext cx="10978184" cy="5289823"/>
          </a:xfrm>
          <a:prstGeom prst="rect">
            <a:avLst/>
          </a:prstGeom>
          <a:noFill/>
        </p:spPr>
        <p:txBody>
          <a:bodyPr wrap="square" rtlCol="0">
            <a:noAutofit/>
          </a:bodyPr>
          <a:lstStyle/>
          <a:p>
            <a:pPr marL="342900" indent="-342900" algn="just">
              <a:lnSpc>
                <a:spcPct val="125000"/>
              </a:lnSpc>
              <a:buFont typeface="+mj-lt"/>
              <a:buAutoNum type="arabicPeriod"/>
            </a:pPr>
            <a:r>
              <a:rPr lang="zh-CN" sz="2400" kern="100" dirty="0">
                <a:solidFill>
                  <a:srgbClr val="000000"/>
                </a:solidFill>
                <a:effectLst/>
                <a:latin typeface="Times" panose="02020603050405020304" pitchFamily="18" charset="0"/>
                <a:ea typeface="宋体" panose="02010600030101010101" pitchFamily="2" charset="-122"/>
                <a:cs typeface="Times" panose="02020603050405020304" pitchFamily="18" charset="0"/>
              </a:rPr>
              <a:t>要坚持</a:t>
            </a:r>
            <a:r>
              <a:rPr lang="zh-CN" sz="2400" u="sng" kern="100" dirty="0">
                <a:solidFill>
                  <a:srgbClr val="000000"/>
                </a:solidFill>
                <a:effectLst/>
                <a:latin typeface="Times" panose="02020603050405020304" pitchFamily="18" charset="0"/>
                <a:ea typeface="宋体" panose="02010600030101010101" pitchFamily="2" charset="-122"/>
                <a:cs typeface="Times" panose="02020603050405020304" pitchFamily="18" charset="0"/>
              </a:rPr>
              <a:t>学而信、学而思、学而行</a:t>
            </a:r>
            <a:r>
              <a:rPr lang="zh-CN" sz="2400" kern="100" dirty="0">
                <a:solidFill>
                  <a:srgbClr val="000000"/>
                </a:solidFill>
                <a:effectLst/>
                <a:latin typeface="Times" panose="02020603050405020304" pitchFamily="18" charset="0"/>
                <a:ea typeface="宋体" panose="02010600030101010101" pitchFamily="2" charset="-122"/>
                <a:cs typeface="Times" panose="02020603050405020304" pitchFamily="18" charset="0"/>
              </a:rPr>
              <a:t>，把学习成果转化为不可撼动的理想信念</a:t>
            </a:r>
            <a:r>
              <a:rPr lang="fr-FR" altLang="zh-CN" sz="2400" kern="100" dirty="0">
                <a:solidFill>
                  <a:srgbClr val="000000"/>
                </a:solidFill>
                <a:effectLst/>
                <a:latin typeface="+mn-ea"/>
                <a:cs typeface="Times" panose="02020603050405020304" pitchFamily="18" charset="0"/>
              </a:rPr>
              <a:t>……</a:t>
            </a:r>
            <a:endParaRPr lang="fr-FR" sz="2400" kern="100" dirty="0">
              <a:solidFill>
                <a:srgbClr val="000000"/>
              </a:solidFill>
              <a:effectLst/>
              <a:latin typeface="+mn-ea"/>
              <a:cs typeface="Times" panose="02020603050405020304" pitchFamily="18" charset="0"/>
            </a:endParaRPr>
          </a:p>
          <a:p>
            <a:pPr lvl="1" algn="just">
              <a:lnSpc>
                <a:spcPct val="125000"/>
              </a:lnSpc>
            </a:pPr>
            <a:r>
              <a:rPr lang="fr-FR" sz="2400" kern="100" dirty="0">
                <a:solidFill>
                  <a:srgbClr val="000000"/>
                </a:solidFill>
                <a:effectLst/>
                <a:latin typeface="Times" panose="02020603050405020304" pitchFamily="18" charset="0"/>
                <a:ea typeface="宋体" panose="02010600030101010101" pitchFamily="2" charset="-122"/>
                <a:cs typeface="Times" panose="02020603050405020304" pitchFamily="18" charset="0"/>
              </a:rPr>
              <a:t>Il faut adopter ce que nous étudions, y réfléchir et le mettre en pratique pour transformer les résultats de nos études en idéal et convictions inébranlables […]</a:t>
            </a:r>
            <a:r>
              <a:rPr lang="fr-FR" sz="2400" i="1" kern="100" dirty="0">
                <a:effectLst/>
                <a:latin typeface="Times" panose="02020603050405020304" pitchFamily="18" charset="0"/>
                <a:ea typeface="宋体" panose="02010600030101010101" pitchFamily="2" charset="-122"/>
                <a:cs typeface="Times" panose="02020603050405020304" pitchFamily="18" charset="0"/>
              </a:rPr>
              <a:t> </a:t>
            </a:r>
          </a:p>
          <a:p>
            <a:pPr lvl="0" algn="just">
              <a:lnSpc>
                <a:spcPct val="125000"/>
              </a:lnSpc>
            </a:pPr>
            <a:endParaRPr lang="fr-CA" sz="2400" dirty="0">
              <a:effectLst/>
              <a:latin typeface="Times" panose="02020603050405020304" pitchFamily="18" charset="0"/>
              <a:ea typeface="宋体" panose="02010600030101010101" pitchFamily="2" charset="-122"/>
              <a:cs typeface="Times" panose="02020603050405020304" pitchFamily="18" charset="0"/>
            </a:endParaRPr>
          </a:p>
          <a:p>
            <a:pPr marL="342900" lvl="0" indent="-342900" algn="just">
              <a:lnSpc>
                <a:spcPct val="125000"/>
              </a:lnSpc>
              <a:buFont typeface="+mj-lt"/>
              <a:buAutoNum type="arabicPeriod" startAt="2"/>
              <a:tabLst>
                <a:tab pos="228600" algn="l"/>
              </a:tabLst>
            </a:pPr>
            <a:r>
              <a:rPr lang="zh-CN" sz="2400" kern="100" dirty="0">
                <a:solidFill>
                  <a:srgbClr val="000000"/>
                </a:solidFill>
                <a:effectLst/>
                <a:latin typeface="Times" panose="02020603050405020304" pitchFamily="18" charset="0"/>
                <a:ea typeface="宋体" panose="02010600030101010101" pitchFamily="2" charset="-122"/>
                <a:cs typeface="Times" panose="02020603050405020304" pitchFamily="18" charset="0"/>
              </a:rPr>
              <a:t>古今中外，由于政治发展道路选择错误而导致</a:t>
            </a:r>
            <a:r>
              <a:rPr lang="zh-CN" sz="2400" u="sng" kern="100" dirty="0">
                <a:solidFill>
                  <a:srgbClr val="000000"/>
                </a:solidFill>
                <a:effectLst/>
                <a:latin typeface="Times" panose="02020603050405020304" pitchFamily="18" charset="0"/>
                <a:ea typeface="宋体" panose="02010600030101010101" pitchFamily="2" charset="-122"/>
                <a:cs typeface="Times" panose="02020603050405020304" pitchFamily="18" charset="0"/>
              </a:rPr>
              <a:t>社会动荡、国家分裂、人亡政息</a:t>
            </a:r>
            <a:r>
              <a:rPr lang="zh-CN" sz="2400" kern="100" dirty="0">
                <a:solidFill>
                  <a:srgbClr val="000000"/>
                </a:solidFill>
                <a:effectLst/>
                <a:latin typeface="Times" panose="02020603050405020304" pitchFamily="18" charset="0"/>
                <a:ea typeface="宋体" panose="02010600030101010101" pitchFamily="2" charset="-122"/>
                <a:cs typeface="Times" panose="02020603050405020304" pitchFamily="18" charset="0"/>
              </a:rPr>
              <a:t>的例子比比皆是。</a:t>
            </a:r>
            <a:endParaRPr lang="fr-CA" sz="2400" kern="100" dirty="0">
              <a:effectLst/>
              <a:latin typeface="Times" panose="02020603050405020304" pitchFamily="18" charset="0"/>
              <a:ea typeface="宋体" panose="02010600030101010101" pitchFamily="2" charset="-122"/>
              <a:cs typeface="Times" panose="02020603050405020304" pitchFamily="18" charset="0"/>
            </a:endParaRPr>
          </a:p>
          <a:p>
            <a:pPr lvl="1" algn="just">
              <a:lnSpc>
                <a:spcPct val="125000"/>
              </a:lnSpc>
              <a:tabLst>
                <a:tab pos="228600" algn="l"/>
              </a:tabLst>
            </a:pPr>
            <a:r>
              <a:rPr lang="fr-FR" sz="2400" kern="100" dirty="0">
                <a:solidFill>
                  <a:srgbClr val="000000"/>
                </a:solidFill>
                <a:effectLst/>
                <a:latin typeface="Times" panose="02020603050405020304" pitchFamily="18" charset="0"/>
                <a:ea typeface="宋体" panose="02010600030101010101" pitchFamily="2" charset="-122"/>
                <a:cs typeface="Times" panose="02020603050405020304" pitchFamily="18" charset="0"/>
              </a:rPr>
              <a:t>Dans l’antiquité comm</a:t>
            </a:r>
            <a:r>
              <a:rPr lang="fr-CA" altLang="fr-FR" sz="2400" kern="100" dirty="0">
                <a:solidFill>
                  <a:srgbClr val="000000"/>
                </a:solidFill>
                <a:effectLst/>
                <a:latin typeface="Times" panose="02020603050405020304" pitchFamily="18" charset="0"/>
                <a:ea typeface="宋体" panose="02010600030101010101" pitchFamily="2" charset="-122"/>
                <a:cs typeface="Times" panose="02020603050405020304" pitchFamily="18" charset="0"/>
              </a:rPr>
              <a:t>e à</a:t>
            </a:r>
            <a:r>
              <a:rPr lang="fr-FR" sz="2400" kern="100" dirty="0">
                <a:solidFill>
                  <a:srgbClr val="000000"/>
                </a:solidFill>
                <a:effectLst/>
                <a:latin typeface="Times" panose="02020603050405020304" pitchFamily="18" charset="0"/>
                <a:ea typeface="宋体" panose="02010600030101010101" pitchFamily="2" charset="-122"/>
                <a:cs typeface="Times" panose="02020603050405020304" pitchFamily="18" charset="0"/>
              </a:rPr>
              <a:t> présent, en Chine comme</a:t>
            </a:r>
            <a:r>
              <a:rPr lang="fr-CA" altLang="fr-FR" sz="2400" kern="100" dirty="0">
                <a:solidFill>
                  <a:srgbClr val="000000"/>
                </a:solidFill>
                <a:effectLst/>
                <a:latin typeface="Times" panose="02020603050405020304" pitchFamily="18" charset="0"/>
                <a:ea typeface="宋体" panose="02010600030101010101" pitchFamily="2" charset="-122"/>
                <a:cs typeface="Times" panose="02020603050405020304" pitchFamily="18" charset="0"/>
              </a:rPr>
              <a:t> à</a:t>
            </a:r>
            <a:r>
              <a:rPr lang="fr-FR" sz="2400" kern="100" dirty="0">
                <a:solidFill>
                  <a:srgbClr val="000000"/>
                </a:solidFill>
                <a:effectLst/>
                <a:latin typeface="Times" panose="02020603050405020304" pitchFamily="18" charset="0"/>
                <a:ea typeface="宋体" panose="02010600030101010101" pitchFamily="2" charset="-122"/>
                <a:cs typeface="Times" panose="02020603050405020304" pitchFamily="18" charset="0"/>
              </a:rPr>
              <a:t> l’étranger, nombreux sont les cas d’agitations sociales, de désagrégation du pays et de changement de politiques avec le départ de leur initiateur en raison d’un mauvais choix de voie de développement politique.</a:t>
            </a:r>
            <a:endParaRPr lang="fr-FR" altLang="zh-CN" sz="2400" dirty="0">
              <a:solidFill>
                <a:schemeClr val="tx1"/>
              </a:solidFill>
              <a:latin typeface="Times" panose="02020603050405020304" pitchFamily="18" charset="0"/>
              <a:ea typeface="宋体" panose="02010600030101010101" pitchFamily="2" charset="-122"/>
              <a:cs typeface="Times" panose="02020603050405020304" pitchFamily="18" charset="0"/>
              <a:sym typeface="+mn-ea"/>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fr-FR" altLang="zh-CN" dirty="0"/>
              <a:t>                                                                           </a:t>
            </a:r>
            <a:r>
              <a:rPr kumimoji="1" lang="fr-FR" altLang="zh-CN" sz="3200" b="1" dirty="0">
                <a:solidFill>
                  <a:schemeClr val="tx1"/>
                </a:solidFill>
                <a:latin typeface="Times New Roman" panose="02020603050405020304" pitchFamily="18" charset="0"/>
                <a:cs typeface="Times New Roman" panose="02020603050405020304" pitchFamily="18" charset="0"/>
              </a:rPr>
              <a:t>                     	</a:t>
            </a:r>
          </a:p>
          <a:p>
            <a:pPr algn="ctr"/>
            <a:r>
              <a:rPr kumimoji="1" lang="fr-FR" altLang="zh-CN" sz="3200" b="1" dirty="0">
                <a:solidFill>
                  <a:schemeClr val="tx1"/>
                </a:solidFill>
                <a:latin typeface="Times New Roman" panose="02020603050405020304" pitchFamily="18" charset="0"/>
                <a:cs typeface="Times New Roman" panose="02020603050405020304" pitchFamily="18" charset="0"/>
              </a:rPr>
              <a:t>                                                                    </a:t>
            </a:r>
            <a:endParaRPr kumimoji="1" lang="zh-CN" altLang="en-US" sz="3200" b="1" dirty="0">
              <a:solidFill>
                <a:schemeClr val="tx1"/>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558814" y="1391557"/>
            <a:ext cx="10652526" cy="1836392"/>
          </a:xfrm>
          <a:prstGeom prst="rect">
            <a:avLst/>
          </a:prstGeom>
          <a:noFill/>
        </p:spPr>
        <p:txBody>
          <a:bodyPr wrap="square" rtlCol="0">
            <a:noAutofit/>
          </a:bodyPr>
          <a:lstStyle/>
          <a:p>
            <a:pPr algn="just">
              <a:buClrTx/>
              <a:buSzTx/>
              <a:buFontTx/>
            </a:pPr>
            <a:r>
              <a:rPr lang="fr-FR" altLang="zh-CN" sz="28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Lisez en groupe le texte </a:t>
            </a:r>
            <a:r>
              <a:rPr lang="fr-FR" altLang="zh-CN" sz="2800" b="1" i="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La Longue Marche de l’Armée rouge aux yeux des soldats étrangers</a:t>
            </a:r>
            <a:r>
              <a:rPr lang="fr-FR" altLang="zh-CN" sz="28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  Répondez aux questions suivantes </a:t>
            </a:r>
            <a:r>
              <a:rPr lang="fr-FR" altLang="zh-CN" sz="2800" b="1" dirty="0">
                <a:solidFill>
                  <a:srgbClr val="FF0000"/>
                </a:solidFill>
                <a:latin typeface="Times New Roman" panose="02020603050405020304" pitchFamily="18" charset="0"/>
                <a:ea typeface="隶书" panose="02010509060101010101" pitchFamily="49" charset="-122"/>
                <a:cs typeface="Times New Roman" panose="02020603050405020304" pitchFamily="18" charset="0"/>
                <a:sym typeface="+mn-ea"/>
              </a:rPr>
              <a:t>:</a:t>
            </a:r>
          </a:p>
          <a:p>
            <a:pPr lvl="1" algn="just"/>
            <a:endPar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endParaRPr>
          </a:p>
          <a:p>
            <a:pPr marL="514350" indent="-514350" algn="just">
              <a:buAutoNum type="arabicPeriod"/>
            </a:pPr>
            <a:r>
              <a:rPr lang="fr-CA" sz="2800" b="1" dirty="0">
                <a:latin typeface="Times New Roman" panose="02020603050405020304" pitchFamily="18" charset="0"/>
                <a:ea typeface="等线" panose="02010600030101010101" charset="-122"/>
                <a:cs typeface="Times New Roman" panose="02020603050405020304" pitchFamily="18" charset="0"/>
              </a:rPr>
              <a:t>Remplissez le tableau.</a:t>
            </a:r>
          </a:p>
          <a:p>
            <a:pPr algn="just"/>
            <a:endParaRPr lang="fr-FR" sz="2800" dirty="0">
              <a:effectLst/>
              <a:latin typeface="Times New Roman" panose="02020603050405020304" pitchFamily="18" charset="0"/>
              <a:ea typeface="等线" panose="02010600030101010101" charset="-122"/>
              <a:cs typeface="Times New Roman" panose="02020603050405020304" pitchFamily="18" charset="0"/>
            </a:endParaRPr>
          </a:p>
          <a:p>
            <a:pPr algn="just">
              <a:buClrTx/>
              <a:buSzTx/>
              <a:buFontTx/>
            </a:pPr>
            <a:endPar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endParaRP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174740"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Perspective internationale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graphicFrame>
        <p:nvGraphicFramePr>
          <p:cNvPr id="3" name="Tableau 11"/>
          <p:cNvGraphicFramePr>
            <a:graphicFrameLocks noGrp="1"/>
          </p:cNvGraphicFramePr>
          <p:nvPr>
            <p:extLst>
              <p:ext uri="{D42A27DB-BD31-4B8C-83A1-F6EECF244321}">
                <p14:modId xmlns:p14="http://schemas.microsoft.com/office/powerpoint/2010/main" val="3414701890"/>
              </p:ext>
            </p:extLst>
          </p:nvPr>
        </p:nvGraphicFramePr>
        <p:xfrm>
          <a:off x="816158" y="3294236"/>
          <a:ext cx="9686860" cy="2896840"/>
        </p:xfrm>
        <a:graphic>
          <a:graphicData uri="http://schemas.openxmlformats.org/drawingml/2006/table">
            <a:tbl>
              <a:tblPr firstRow="1" firstCol="1" bandRow="1">
                <a:tableStyleId>{5C22544A-7EE6-4342-B048-85BDC9FD1C3A}</a:tableStyleId>
              </a:tblPr>
              <a:tblGrid>
                <a:gridCol w="1709144">
                  <a:extLst>
                    <a:ext uri="{9D8B030D-6E8A-4147-A177-3AD203B41FA5}">
                      <a16:colId xmlns:a16="http://schemas.microsoft.com/office/drawing/2014/main" val="20000"/>
                    </a:ext>
                  </a:extLst>
                </a:gridCol>
                <a:gridCol w="1998302">
                  <a:extLst>
                    <a:ext uri="{9D8B030D-6E8A-4147-A177-3AD203B41FA5}">
                      <a16:colId xmlns:a16="http://schemas.microsoft.com/office/drawing/2014/main" val="20001"/>
                    </a:ext>
                  </a:extLst>
                </a:gridCol>
                <a:gridCol w="5979414">
                  <a:extLst>
                    <a:ext uri="{9D8B030D-6E8A-4147-A177-3AD203B41FA5}">
                      <a16:colId xmlns:a16="http://schemas.microsoft.com/office/drawing/2014/main" val="20002"/>
                    </a:ext>
                  </a:extLst>
                </a:gridCol>
              </a:tblGrid>
              <a:tr h="724210">
                <a:tc>
                  <a:txBody>
                    <a:bodyPr/>
                    <a:lstStyle/>
                    <a:p>
                      <a:pPr algn="ctr">
                        <a:lnSpc>
                          <a:spcPct val="150000"/>
                        </a:lnSpc>
                        <a:spcAft>
                          <a:spcPts val="0"/>
                        </a:spcAft>
                      </a:pPr>
                      <a:r>
                        <a:rPr lang="fr-FR" sz="2800" dirty="0">
                          <a:effectLst/>
                          <a:latin typeface="Times New Roman" panose="02020603050405020304" pitchFamily="18" charset="0"/>
                          <a:cs typeface="Times New Roman" panose="02020603050405020304" pitchFamily="18" charset="0"/>
                        </a:rPr>
                        <a:t>Nom</a:t>
                      </a:r>
                      <a:endParaRPr lang="fr-FR" sz="2800" dirty="0">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tc>
                <a:tc>
                  <a:txBody>
                    <a:bodyPr/>
                    <a:lstStyle/>
                    <a:p>
                      <a:pPr algn="ctr">
                        <a:lnSpc>
                          <a:spcPct val="150000"/>
                        </a:lnSpc>
                        <a:spcAft>
                          <a:spcPts val="0"/>
                        </a:spcAft>
                      </a:pPr>
                      <a:r>
                        <a:rPr lang="fr-FR" sz="2800" dirty="0">
                          <a:effectLst/>
                          <a:latin typeface="Times New Roman" panose="02020603050405020304" pitchFamily="18" charset="0"/>
                          <a:cs typeface="Times New Roman" panose="02020603050405020304" pitchFamily="18" charset="0"/>
                        </a:rPr>
                        <a:t>Nationalité</a:t>
                      </a:r>
                      <a:endParaRPr lang="fr-FR" sz="2800" dirty="0">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tc>
                <a:tc>
                  <a:txBody>
                    <a:bodyPr/>
                    <a:lstStyle/>
                    <a:p>
                      <a:pPr algn="ctr">
                        <a:lnSpc>
                          <a:spcPct val="150000"/>
                        </a:lnSpc>
                        <a:spcAft>
                          <a:spcPts val="0"/>
                        </a:spcAft>
                      </a:pPr>
                      <a:r>
                        <a:rPr lang="fr-FR" sz="2800" dirty="0">
                          <a:effectLst/>
                          <a:latin typeface="Times New Roman" panose="02020603050405020304" pitchFamily="18" charset="0"/>
                          <a:cs typeface="Times New Roman" panose="02020603050405020304" pitchFamily="18" charset="0"/>
                        </a:rPr>
                        <a:t>Opinion sur la Longue Marche</a:t>
                      </a:r>
                      <a:endParaRPr lang="fr-FR" sz="2800" dirty="0">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724210">
                <a:tc>
                  <a:txBody>
                    <a:bodyPr/>
                    <a:lstStyle/>
                    <a:p>
                      <a:pPr algn="ctr">
                        <a:lnSpc>
                          <a:spcPct val="150000"/>
                        </a:lnSpc>
                        <a:spcAft>
                          <a:spcPts val="0"/>
                        </a:spcAft>
                      </a:pPr>
                      <a:r>
                        <a:rPr lang="fr-FR" sz="2800" dirty="0">
                          <a:solidFill>
                            <a:schemeClr val="tx1"/>
                          </a:solidFill>
                          <a:effectLst/>
                          <a:latin typeface="Times New Roman" panose="02020603050405020304" pitchFamily="18" charset="0"/>
                          <a:cs typeface="Times New Roman" panose="02020603050405020304" pitchFamily="18" charset="0"/>
                        </a:rPr>
                        <a:t>Samson</a:t>
                      </a:r>
                      <a:endParaRPr lang="fr-FR" sz="28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lnSpc>
                          <a:spcPct val="150000"/>
                        </a:lnSpc>
                        <a:spcAft>
                          <a:spcPts val="0"/>
                        </a:spcAft>
                      </a:pPr>
                      <a:r>
                        <a:rPr lang="fr-FR" sz="2800" dirty="0">
                          <a:effectLst/>
                          <a:latin typeface="Times New Roman" panose="02020603050405020304" pitchFamily="18" charset="0"/>
                          <a:cs typeface="Times New Roman" panose="02020603050405020304" pitchFamily="18" charset="0"/>
                        </a:rPr>
                        <a:t> </a:t>
                      </a:r>
                      <a:endParaRPr lang="fr-FR" sz="2800" dirty="0">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tc>
                <a:tc>
                  <a:txBody>
                    <a:bodyPr/>
                    <a:lstStyle/>
                    <a:p>
                      <a:pPr algn="ctr">
                        <a:lnSpc>
                          <a:spcPct val="150000"/>
                        </a:lnSpc>
                        <a:spcAft>
                          <a:spcPts val="0"/>
                        </a:spcAft>
                      </a:pPr>
                      <a:r>
                        <a:rPr lang="fr-FR" sz="2800" dirty="0">
                          <a:effectLst/>
                          <a:latin typeface="Times New Roman" panose="02020603050405020304" pitchFamily="18" charset="0"/>
                          <a:cs typeface="Times New Roman" panose="02020603050405020304" pitchFamily="18" charset="0"/>
                        </a:rPr>
                        <a:t> </a:t>
                      </a:r>
                      <a:endParaRPr lang="fr-FR" sz="2800" dirty="0">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724210">
                <a:tc>
                  <a:txBody>
                    <a:bodyPr/>
                    <a:lstStyle/>
                    <a:p>
                      <a:pPr algn="ctr">
                        <a:lnSpc>
                          <a:spcPct val="150000"/>
                        </a:lnSpc>
                        <a:spcAft>
                          <a:spcPts val="0"/>
                        </a:spcAft>
                      </a:pPr>
                      <a:r>
                        <a:rPr lang="fr-FR" sz="2800" dirty="0">
                          <a:solidFill>
                            <a:schemeClr val="tx1"/>
                          </a:solidFill>
                          <a:effectLst/>
                          <a:latin typeface="Times New Roman" panose="02020603050405020304" pitchFamily="18" charset="0"/>
                          <a:cs typeface="Times New Roman" panose="02020603050405020304" pitchFamily="18" charset="0"/>
                        </a:rPr>
                        <a:t> </a:t>
                      </a:r>
                      <a:endParaRPr lang="fr-FR" sz="28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50000"/>
                        </a:lnSpc>
                        <a:spcAft>
                          <a:spcPts val="0"/>
                        </a:spcAft>
                      </a:pPr>
                      <a:r>
                        <a:rPr lang="fr-FR" sz="2800" b="1" dirty="0">
                          <a:effectLst/>
                          <a:latin typeface="Times New Roman" panose="02020603050405020304" pitchFamily="18" charset="0"/>
                          <a:cs typeface="Times New Roman" panose="02020603050405020304" pitchFamily="18" charset="0"/>
                        </a:rPr>
                        <a:t>Allemand</a:t>
                      </a:r>
                      <a:endParaRPr lang="fr-FR" sz="2800" b="1" dirty="0">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tc>
                <a:tc>
                  <a:txBody>
                    <a:bodyPr/>
                    <a:lstStyle/>
                    <a:p>
                      <a:pPr algn="ctr">
                        <a:lnSpc>
                          <a:spcPct val="150000"/>
                        </a:lnSpc>
                        <a:spcAft>
                          <a:spcPts val="0"/>
                        </a:spcAft>
                      </a:pPr>
                      <a:r>
                        <a:rPr lang="fr-FR" sz="2800" dirty="0">
                          <a:effectLst/>
                          <a:latin typeface="Times New Roman" panose="02020603050405020304" pitchFamily="18" charset="0"/>
                          <a:cs typeface="Times New Roman" panose="02020603050405020304" pitchFamily="18" charset="0"/>
                        </a:rPr>
                        <a:t> </a:t>
                      </a:r>
                      <a:endParaRPr lang="fr-FR" sz="2800" dirty="0">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724210">
                <a:tc>
                  <a:txBody>
                    <a:bodyPr/>
                    <a:lstStyle/>
                    <a:p>
                      <a:pPr algn="ctr">
                        <a:lnSpc>
                          <a:spcPct val="150000"/>
                        </a:lnSpc>
                        <a:spcAft>
                          <a:spcPts val="0"/>
                        </a:spcAft>
                      </a:pPr>
                      <a:r>
                        <a:rPr lang="fr-FR" sz="2800" dirty="0" err="1">
                          <a:solidFill>
                            <a:schemeClr val="tx1"/>
                          </a:solidFill>
                          <a:effectLst/>
                          <a:latin typeface="Times New Roman" panose="02020603050405020304" pitchFamily="18" charset="0"/>
                          <a:cs typeface="Times New Roman" panose="02020603050405020304" pitchFamily="18" charset="0"/>
                        </a:rPr>
                        <a:t>Apuzzo</a:t>
                      </a:r>
                      <a:endParaRPr lang="fr-FR" sz="28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solidFill>
                      <a:schemeClr val="accent1">
                        <a:lumMod val="40000"/>
                        <a:lumOff val="60000"/>
                      </a:schemeClr>
                    </a:solidFill>
                  </a:tcPr>
                </a:tc>
                <a:tc>
                  <a:txBody>
                    <a:bodyPr/>
                    <a:lstStyle/>
                    <a:p>
                      <a:pPr>
                        <a:lnSpc>
                          <a:spcPct val="150000"/>
                        </a:lnSpc>
                        <a:spcAft>
                          <a:spcPts val="0"/>
                        </a:spcAft>
                      </a:pPr>
                      <a:r>
                        <a:rPr lang="fr-FR" sz="2800" dirty="0">
                          <a:effectLst/>
                          <a:latin typeface="Times New Roman" panose="02020603050405020304" pitchFamily="18" charset="0"/>
                          <a:cs typeface="Times New Roman" panose="02020603050405020304" pitchFamily="18" charset="0"/>
                        </a:rPr>
                        <a:t> </a:t>
                      </a:r>
                      <a:endParaRPr lang="fr-FR" sz="2800" dirty="0">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tc>
                <a:tc>
                  <a:txBody>
                    <a:bodyPr/>
                    <a:lstStyle/>
                    <a:p>
                      <a:pPr>
                        <a:lnSpc>
                          <a:spcPct val="150000"/>
                        </a:lnSpc>
                        <a:spcAft>
                          <a:spcPts val="0"/>
                        </a:spcAft>
                      </a:pPr>
                      <a:r>
                        <a:rPr lang="fr-FR" sz="2800" dirty="0">
                          <a:effectLst/>
                          <a:latin typeface="Times New Roman" panose="02020603050405020304" pitchFamily="18" charset="0"/>
                          <a:cs typeface="Times New Roman" panose="02020603050405020304" pitchFamily="18" charset="0"/>
                        </a:rPr>
                        <a:t> </a:t>
                      </a:r>
                      <a:endParaRPr lang="fr-FR" sz="2800" dirty="0">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fr-FR" altLang="zh-CN" dirty="0"/>
              <a:t>                                                                           </a:t>
            </a:r>
            <a:r>
              <a:rPr kumimoji="1" lang="fr-FR" altLang="zh-CN" sz="3200" b="1" dirty="0">
                <a:solidFill>
                  <a:schemeClr val="tx1"/>
                </a:solidFill>
                <a:latin typeface="Times New Roman" panose="02020603050405020304" pitchFamily="18" charset="0"/>
                <a:cs typeface="Times New Roman" panose="02020603050405020304" pitchFamily="18" charset="0"/>
              </a:rPr>
              <a:t>                     	</a:t>
            </a:r>
          </a:p>
          <a:p>
            <a:pPr algn="ctr"/>
            <a:r>
              <a:rPr kumimoji="1" lang="fr-FR" altLang="zh-CN" sz="3200" b="1" dirty="0">
                <a:solidFill>
                  <a:schemeClr val="tx1"/>
                </a:solidFill>
                <a:latin typeface="Times New Roman" panose="02020603050405020304" pitchFamily="18" charset="0"/>
                <a:cs typeface="Times New Roman" panose="02020603050405020304" pitchFamily="18" charset="0"/>
              </a:rPr>
              <a:t>                                                                    </a:t>
            </a:r>
            <a:endParaRPr kumimoji="1" lang="zh-CN" altLang="en-US" sz="3200" b="1" dirty="0">
              <a:solidFill>
                <a:schemeClr val="tx1"/>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777474" y="2149836"/>
            <a:ext cx="9638735" cy="3329299"/>
          </a:xfrm>
          <a:prstGeom prst="rect">
            <a:avLst/>
          </a:prstGeom>
          <a:noFill/>
        </p:spPr>
        <p:txBody>
          <a:bodyPr wrap="square" rtlCol="0">
            <a:noAutofit/>
          </a:bodyPr>
          <a:lstStyle/>
          <a:p>
            <a:pPr marL="514350" indent="-514350" algn="just">
              <a:buClrTx/>
              <a:buSzTx/>
              <a:buFontTx/>
              <a:buAutoNum type="arabicPeriod" startAt="2"/>
            </a:pPr>
            <a:r>
              <a:rPr lang="fr-CA" sz="2800" b="1" dirty="0">
                <a:latin typeface="Times New Roman" panose="02020603050405020304" pitchFamily="18" charset="0"/>
                <a:ea typeface="等线" panose="02010600030101010101" charset="-122"/>
                <a:cs typeface="Times New Roman" panose="02020603050405020304" pitchFamily="18" charset="0"/>
              </a:rPr>
              <a:t>« Je pense que la Chine est ce qu’elle est aujourd’hui en raison de la Longue Marche », dit le colonel Samson dans le texte. </a:t>
            </a:r>
          </a:p>
          <a:p>
            <a:pPr algn="just">
              <a:buClrTx/>
              <a:buSzTx/>
            </a:pPr>
            <a:endParaRPr lang="fr-CA" sz="2800" b="1" dirty="0">
              <a:latin typeface="Times New Roman" panose="02020603050405020304" pitchFamily="18" charset="0"/>
              <a:ea typeface="等线" panose="02010600030101010101" charset="-122"/>
              <a:cs typeface="Times New Roman" panose="02020603050405020304" pitchFamily="18" charset="0"/>
            </a:endParaRPr>
          </a:p>
          <a:p>
            <a:pPr algn="just">
              <a:buClrTx/>
              <a:buSzTx/>
            </a:pPr>
            <a:r>
              <a:rPr lang="fr-CA" sz="2800" b="1" dirty="0">
                <a:latin typeface="Times New Roman" panose="02020603050405020304" pitchFamily="18" charset="0"/>
                <a:ea typeface="等线" panose="02010600030101010101" charset="-122"/>
                <a:cs typeface="Times New Roman" panose="02020603050405020304" pitchFamily="18" charset="0"/>
              </a:rPr>
              <a:t>      Qu’est-ce que vous comprenez de cette phrase ?</a:t>
            </a:r>
            <a:endParaRPr lang="fr-FR" altLang="zh-CN" sz="2800" b="1" dirty="0">
              <a:latin typeface="Times New Roman" panose="02020603050405020304" pitchFamily="18" charset="0"/>
              <a:ea typeface="微软雅黑" panose="020B0503020204020204" charset="-122"/>
              <a:cs typeface="Times New Roman" panose="02020603050405020304" pitchFamily="18" charset="0"/>
              <a:sym typeface="+mn-ea"/>
            </a:endParaRP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174740"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Perspective internationale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a:stretch>
            <a:fillRect/>
          </a:stretch>
        </p:blipFill>
        <p:spPr>
          <a:xfrm>
            <a:off x="470631" y="1039862"/>
            <a:ext cx="11250737" cy="5316488"/>
          </a:xfrm>
          <a:prstGeom prst="rect">
            <a:avLst/>
          </a:prstGeom>
        </p:spPr>
      </p:pic>
      <p:sp>
        <p:nvSpPr>
          <p:cNvPr id="11" name="文本框 10"/>
          <p:cNvSpPr txBox="1"/>
          <p:nvPr/>
        </p:nvSpPr>
        <p:spPr>
          <a:xfrm>
            <a:off x="1975200" y="1838156"/>
            <a:ext cx="8241599" cy="3955357"/>
          </a:xfrm>
          <a:prstGeom prst="rect">
            <a:avLst/>
          </a:prstGeom>
          <a:noFill/>
        </p:spPr>
        <p:txBody>
          <a:bodyPr wrap="square" rtlCol="0">
            <a:noAutofit/>
          </a:bodyPr>
          <a:lstStyle/>
          <a:p>
            <a:pPr algn="just"/>
            <a:r>
              <a:rPr lang="fr-FR" altLang="zh-CN" sz="28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rPr>
              <a:t>Divisez la classe en groupes pour accomplir la tâche suivante :</a:t>
            </a:r>
          </a:p>
          <a:p>
            <a:pPr algn="just"/>
            <a:endParaRPr lang="fr-FR" altLang="zh-CN" sz="3200" b="1" dirty="0">
              <a:latin typeface="Times New Roman" panose="02020603050405020304" pitchFamily="18" charset="0"/>
              <a:cs typeface="Times New Roman" panose="02020603050405020304" pitchFamily="18" charset="0"/>
            </a:endParaRPr>
          </a:p>
          <a:p>
            <a:pPr algn="just">
              <a:buClrTx/>
              <a:buSzTx/>
              <a:buFontTx/>
            </a:pPr>
            <a:r>
              <a:rPr lang="fr-FR" altLang="zh-CN" sz="3200" dirty="0">
                <a:latin typeface="Times New Roman" panose="02020603050405020304" pitchFamily="18" charset="0"/>
                <a:cs typeface="Times New Roman" panose="02020603050405020304" pitchFamily="18" charset="0"/>
              </a:rPr>
              <a:t>Pour célébrer </a:t>
            </a:r>
            <a:r>
              <a:rPr lang="fr-FR" altLang="zh-CN" sz="3200" b="1" dirty="0">
                <a:latin typeface="Times New Roman" panose="02020603050405020304" pitchFamily="18" charset="0"/>
                <a:cs typeface="Times New Roman" panose="02020603050405020304" pitchFamily="18" charset="0"/>
              </a:rPr>
              <a:t>la victoire de la Longue Marche, </a:t>
            </a:r>
            <a:r>
              <a:rPr lang="fr-FR" altLang="zh-CN" sz="3200" dirty="0">
                <a:latin typeface="Times New Roman" panose="02020603050405020304" pitchFamily="18" charset="0"/>
                <a:cs typeface="Times New Roman" panose="02020603050405020304" pitchFamily="18" charset="0"/>
              </a:rPr>
              <a:t>vous comptez </a:t>
            </a:r>
            <a:r>
              <a:rPr lang="fr-FR" altLang="zh-CN" sz="3200" dirty="0">
                <a:solidFill>
                  <a:srgbClr val="C00000"/>
                </a:solidFill>
                <a:latin typeface="Times New Roman" panose="02020603050405020304" pitchFamily="18" charset="0"/>
                <a:cs typeface="Times New Roman" panose="02020603050405020304" pitchFamily="18" charset="0"/>
              </a:rPr>
              <a:t>faire connaître </a:t>
            </a:r>
            <a:r>
              <a:rPr lang="fr-FR" altLang="zh-CN" sz="3200" dirty="0">
                <a:latin typeface="Times New Roman" panose="02020603050405020304" pitchFamily="18" charset="0"/>
                <a:cs typeface="Times New Roman" panose="02020603050405020304" pitchFamily="18" charset="0"/>
              </a:rPr>
              <a:t>cette grande entreprise </a:t>
            </a:r>
            <a:r>
              <a:rPr lang="fr-FR" altLang="zh-CN" sz="3200" dirty="0">
                <a:solidFill>
                  <a:srgbClr val="C00000"/>
                </a:solidFill>
                <a:latin typeface="Times New Roman" panose="02020603050405020304" pitchFamily="18" charset="0"/>
                <a:cs typeface="Times New Roman" panose="02020603050405020304" pitchFamily="18" charset="0"/>
              </a:rPr>
              <a:t>auprès des étudiants étrangers </a:t>
            </a:r>
            <a:r>
              <a:rPr lang="fr-FR" altLang="zh-CN" sz="3200" dirty="0">
                <a:latin typeface="Times New Roman" panose="02020603050405020304" pitchFamily="18" charset="0"/>
                <a:cs typeface="Times New Roman" panose="02020603050405020304" pitchFamily="18" charset="0"/>
              </a:rPr>
              <a:t>de votre faculté, en organisant une exposition </a:t>
            </a:r>
            <a:r>
              <a:rPr lang="fr-CA" altLang="fr-FR" sz="3200" dirty="0">
                <a:latin typeface="Times New Roman" panose="02020603050405020304" pitchFamily="18" charset="0"/>
                <a:cs typeface="Times New Roman" panose="02020603050405020304" pitchFamily="18" charset="0"/>
              </a:rPr>
              <a:t>à </a:t>
            </a:r>
            <a:r>
              <a:rPr lang="fr-FR" altLang="zh-CN" sz="3200" dirty="0">
                <a:latin typeface="Times New Roman" panose="02020603050405020304" pitchFamily="18" charset="0"/>
                <a:cs typeface="Times New Roman" panose="02020603050405020304" pitchFamily="18" charset="0"/>
              </a:rPr>
              <a:t>ce sujet.</a:t>
            </a:r>
            <a:endParaRPr lang="fr-FR" altLang="zh-CN" sz="3200" b="1" dirty="0">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5" name="文本框 4"/>
          <p:cNvSpPr txBox="1"/>
          <p:nvPr/>
        </p:nvSpPr>
        <p:spPr>
          <a:xfrm>
            <a:off x="3693706" y="229631"/>
            <a:ext cx="4804585" cy="1271502"/>
          </a:xfrm>
          <a:prstGeom prst="rect">
            <a:avLst/>
          </a:prstGeom>
          <a:noFill/>
        </p:spPr>
        <p:txBody>
          <a:bodyPr wrap="none" rtlCol="0">
            <a:spAutoFit/>
          </a:bodyPr>
          <a:lstStyle/>
          <a:p>
            <a:pPr algn="ctr">
              <a:lnSpc>
                <a:spcPct val="75000"/>
              </a:lnSpc>
            </a:pPr>
            <a:r>
              <a:rPr lang="fr-FR" altLang="en-GB" sz="5000" b="1" i="1" dirty="0">
                <a:solidFill>
                  <a:schemeClr val="tx1">
                    <a:lumMod val="50000"/>
                    <a:lumOff val="50000"/>
                  </a:schemeClr>
                </a:solidFill>
                <a:latin typeface="Calibri" panose="020F0502020204030204" pitchFamily="34" charset="0"/>
                <a:cs typeface="Calibri" panose="020F0502020204030204" pitchFamily="34" charset="0"/>
              </a:rPr>
              <a:t>Racontez</a:t>
            </a:r>
            <a:endParaRPr lang="en-GB" altLang="zh-CN" sz="5000" b="1" i="1" dirty="0">
              <a:solidFill>
                <a:schemeClr val="tx1">
                  <a:lumMod val="50000"/>
                  <a:lumOff val="50000"/>
                </a:schemeClr>
              </a:solidFill>
              <a:latin typeface="Calibri" panose="020F0502020204030204" pitchFamily="34" charset="0"/>
              <a:cs typeface="Calibri" panose="020F0502020204030204" pitchFamily="34" charset="0"/>
            </a:endParaRPr>
          </a:p>
          <a:p>
            <a:pPr algn="ctr">
              <a:lnSpc>
                <a:spcPct val="75000"/>
              </a:lnSpc>
            </a:pPr>
            <a:r>
              <a:rPr lang="fr-FR" altLang="en-GB" sz="5000" b="1" i="1" dirty="0">
                <a:solidFill>
                  <a:srgbClr val="C00000"/>
                </a:solidFill>
                <a:latin typeface="Calibri" panose="020F0502020204030204" pitchFamily="34" charset="0"/>
                <a:cs typeface="Calibri" panose="020F0502020204030204" pitchFamily="34" charset="0"/>
              </a:rPr>
              <a:t>l’histoire chinoise</a:t>
            </a:r>
            <a:endParaRPr lang="en-GB" altLang="zh-CN" sz="5000" b="1" i="1" dirty="0">
              <a:solidFill>
                <a:srgbClr val="C00000"/>
              </a:solidFill>
              <a:latin typeface="Calibri" panose="020F0502020204030204" pitchFamily="34" charset="0"/>
              <a:cs typeface="Calibri" panose="020F050202020403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a:stretch>
            <a:fillRect/>
          </a:stretch>
        </p:blipFill>
        <p:spPr>
          <a:xfrm>
            <a:off x="470631" y="1039862"/>
            <a:ext cx="11250737" cy="5316488"/>
          </a:xfrm>
          <a:prstGeom prst="rect">
            <a:avLst/>
          </a:prstGeom>
        </p:spPr>
      </p:pic>
      <p:sp>
        <p:nvSpPr>
          <p:cNvPr id="11" name="文本框 10"/>
          <p:cNvSpPr txBox="1"/>
          <p:nvPr/>
        </p:nvSpPr>
        <p:spPr>
          <a:xfrm>
            <a:off x="878306" y="1501133"/>
            <a:ext cx="10551694" cy="4647997"/>
          </a:xfrm>
          <a:prstGeom prst="rect">
            <a:avLst/>
          </a:prstGeom>
          <a:noFill/>
        </p:spPr>
        <p:txBody>
          <a:bodyPr wrap="square" rtlCol="0">
            <a:noAutofit/>
          </a:bodyPr>
          <a:lstStyle/>
          <a:p>
            <a:pPr algn="just"/>
            <a:r>
              <a:rPr lang="fr-FR" altLang="zh-CN" sz="2700" dirty="0">
                <a:latin typeface="Times New Roman" panose="02020603050405020304" pitchFamily="18" charset="0"/>
                <a:cs typeface="Times New Roman" panose="02020603050405020304" pitchFamily="18" charset="0"/>
              </a:rPr>
              <a:t>Consultez </a:t>
            </a:r>
            <a:r>
              <a:rPr lang="fr-FR" altLang="zh-CN" sz="2700" dirty="0">
                <a:solidFill>
                  <a:srgbClr val="C00000"/>
                </a:solidFill>
                <a:latin typeface="Times New Roman" panose="02020603050405020304" pitchFamily="18" charset="0"/>
                <a:cs typeface="Times New Roman" panose="02020603050405020304" pitchFamily="18" charset="0"/>
              </a:rPr>
              <a:t>la carte d’itinéraire de la Longue Marche. </a:t>
            </a:r>
          </a:p>
          <a:p>
            <a:pPr algn="just"/>
            <a:endParaRPr lang="fr-FR" altLang="zh-CN" sz="2700" dirty="0">
              <a:latin typeface="Times New Roman" panose="02020603050405020304" pitchFamily="18" charset="0"/>
              <a:cs typeface="Times New Roman" panose="02020603050405020304" pitchFamily="18" charset="0"/>
            </a:endParaRPr>
          </a:p>
          <a:p>
            <a:pPr algn="just"/>
            <a:r>
              <a:rPr lang="fr-FR" altLang="zh-CN" sz="2700" dirty="0">
                <a:latin typeface="Times New Roman" panose="02020603050405020304" pitchFamily="18" charset="0"/>
                <a:cs typeface="Times New Roman" panose="02020603050405020304" pitchFamily="18" charset="0"/>
              </a:rPr>
              <a:t>D’abord, chaque groupe fait des recherches documentaires et choisit un </a:t>
            </a:r>
            <a:r>
              <a:rPr lang="fr-FR" altLang="zh-CN" sz="2700" dirty="0">
                <a:solidFill>
                  <a:srgbClr val="C00000"/>
                </a:solidFill>
                <a:latin typeface="Times New Roman" panose="02020603050405020304" pitchFamily="18" charset="0"/>
                <a:cs typeface="Times New Roman" panose="02020603050405020304" pitchFamily="18" charset="0"/>
              </a:rPr>
              <a:t>épisode héroïque </a:t>
            </a:r>
            <a:r>
              <a:rPr lang="fr-FR" altLang="zh-CN" sz="2700" dirty="0">
                <a:latin typeface="Times New Roman" panose="02020603050405020304" pitchFamily="18" charset="0"/>
                <a:cs typeface="Times New Roman" panose="02020603050405020304" pitchFamily="18" charset="0"/>
              </a:rPr>
              <a:t>qui l’impressionne le plus</a:t>
            </a:r>
            <a:r>
              <a:rPr lang="fr-CA" altLang="zh-CN" sz="2700" dirty="0">
                <a:latin typeface="Times New Roman" panose="02020603050405020304" pitchFamily="18" charset="0"/>
                <a:cs typeface="Times New Roman" panose="02020603050405020304" pitchFamily="18" charset="0"/>
              </a:rPr>
              <a:t>.</a:t>
            </a:r>
          </a:p>
          <a:p>
            <a:pPr algn="just"/>
            <a:endParaRPr lang="fr-FR" altLang="zh-CN" sz="2700" dirty="0">
              <a:latin typeface="Times New Roman" panose="02020603050405020304" pitchFamily="18" charset="0"/>
              <a:cs typeface="Times New Roman" panose="02020603050405020304" pitchFamily="18" charset="0"/>
            </a:endParaRPr>
          </a:p>
          <a:p>
            <a:pPr algn="just"/>
            <a:r>
              <a:rPr lang="fr-FR" altLang="zh-CN" sz="2700" dirty="0">
                <a:latin typeface="Times New Roman" panose="02020603050405020304" pitchFamily="18" charset="0"/>
                <a:cs typeface="Times New Roman" panose="02020603050405020304" pitchFamily="18" charset="0"/>
              </a:rPr>
              <a:t>Ensuite, on dessine </a:t>
            </a:r>
            <a:r>
              <a:rPr lang="fr-FR" altLang="zh-CN" sz="2700" dirty="0">
                <a:solidFill>
                  <a:srgbClr val="C00000"/>
                </a:solidFill>
                <a:latin typeface="Times New Roman" panose="02020603050405020304" pitchFamily="18" charset="0"/>
                <a:cs typeface="Times New Roman" panose="02020603050405020304" pitchFamily="18" charset="0"/>
              </a:rPr>
              <a:t>une affiche </a:t>
            </a:r>
            <a:r>
              <a:rPr lang="fr-FR" altLang="zh-CN" sz="2700" dirty="0">
                <a:latin typeface="Times New Roman" panose="02020603050405020304" pitchFamily="18" charset="0"/>
                <a:cs typeface="Times New Roman" panose="02020603050405020304" pitchFamily="18" charset="0"/>
              </a:rPr>
              <a:t>représentant l’événement et en rédige ensemble </a:t>
            </a:r>
            <a:r>
              <a:rPr lang="fr-FR" altLang="zh-CN" sz="2700" dirty="0">
                <a:solidFill>
                  <a:srgbClr val="C00000"/>
                </a:solidFill>
                <a:latin typeface="Times New Roman" panose="02020603050405020304" pitchFamily="18" charset="0"/>
                <a:cs typeface="Times New Roman" panose="02020603050405020304" pitchFamily="18" charset="0"/>
              </a:rPr>
              <a:t>un commentaire</a:t>
            </a:r>
            <a:r>
              <a:rPr lang="fr-FR" altLang="zh-CN" sz="2700" dirty="0">
                <a:latin typeface="Times New Roman" panose="02020603050405020304" pitchFamily="18" charset="0"/>
                <a:cs typeface="Times New Roman" panose="02020603050405020304" pitchFamily="18" charset="0"/>
              </a:rPr>
              <a:t>.</a:t>
            </a:r>
          </a:p>
          <a:p>
            <a:pPr algn="just"/>
            <a:endParaRPr lang="fr-FR" altLang="zh-CN" sz="2700" dirty="0">
              <a:latin typeface="Times New Roman" panose="02020603050405020304" pitchFamily="18" charset="0"/>
              <a:cs typeface="Times New Roman" panose="02020603050405020304" pitchFamily="18" charset="0"/>
            </a:endParaRPr>
          </a:p>
          <a:p>
            <a:pPr algn="just"/>
            <a:r>
              <a:rPr lang="fr-FR" altLang="zh-CN" sz="2700" dirty="0">
                <a:latin typeface="Times New Roman" panose="02020603050405020304" pitchFamily="18" charset="0"/>
                <a:cs typeface="Times New Roman" panose="02020603050405020304" pitchFamily="18" charset="0"/>
              </a:rPr>
              <a:t>Enfin, vous mettez en exposition vos affiches selon l’ordre chronologique, et chaque groupe désigne un porte-parole pour présenter </a:t>
            </a:r>
            <a:r>
              <a:rPr lang="fr-CA" altLang="fr-FR" sz="2700" dirty="0">
                <a:latin typeface="Times New Roman" panose="02020603050405020304" pitchFamily="18" charset="0"/>
                <a:cs typeface="Times New Roman" panose="02020603050405020304" pitchFamily="18" charset="0"/>
              </a:rPr>
              <a:t>à t</a:t>
            </a:r>
            <a:r>
              <a:rPr lang="fr-FR" altLang="zh-CN" sz="2700" dirty="0">
                <a:latin typeface="Times New Roman" panose="02020603050405020304" pitchFamily="18" charset="0"/>
                <a:cs typeface="Times New Roman" panose="02020603050405020304" pitchFamily="18" charset="0"/>
              </a:rPr>
              <a:t>our de rôle l’affiche </a:t>
            </a:r>
            <a:r>
              <a:rPr lang="fr-CA" altLang="fr-FR" sz="2700" dirty="0">
                <a:latin typeface="Times New Roman" panose="02020603050405020304" pitchFamily="18" charset="0"/>
                <a:cs typeface="Times New Roman" panose="02020603050405020304" pitchFamily="18" charset="0"/>
              </a:rPr>
              <a:t>à </a:t>
            </a:r>
            <a:r>
              <a:rPr lang="fr-FR" altLang="zh-CN" sz="2700" dirty="0">
                <a:latin typeface="Times New Roman" panose="02020603050405020304" pitchFamily="18" charset="0"/>
                <a:cs typeface="Times New Roman" panose="02020603050405020304" pitchFamily="18" charset="0"/>
              </a:rPr>
              <a:t>toute la classe. </a:t>
            </a:r>
          </a:p>
        </p:txBody>
      </p:sp>
      <p:sp>
        <p:nvSpPr>
          <p:cNvPr id="5" name="文本框 4"/>
          <p:cNvSpPr txBox="1"/>
          <p:nvPr/>
        </p:nvSpPr>
        <p:spPr>
          <a:xfrm>
            <a:off x="3693706" y="229631"/>
            <a:ext cx="4804585" cy="1271502"/>
          </a:xfrm>
          <a:prstGeom prst="rect">
            <a:avLst/>
          </a:prstGeom>
          <a:noFill/>
        </p:spPr>
        <p:txBody>
          <a:bodyPr wrap="none" rtlCol="0">
            <a:spAutoFit/>
          </a:bodyPr>
          <a:lstStyle/>
          <a:p>
            <a:pPr algn="ctr">
              <a:lnSpc>
                <a:spcPct val="75000"/>
              </a:lnSpc>
            </a:pPr>
            <a:r>
              <a:rPr lang="fr-FR" altLang="en-GB" sz="5000" b="1" i="1" dirty="0">
                <a:solidFill>
                  <a:schemeClr val="tx1">
                    <a:lumMod val="50000"/>
                    <a:lumOff val="50000"/>
                  </a:schemeClr>
                </a:solidFill>
                <a:latin typeface="Calibri" panose="020F0502020204030204" pitchFamily="34" charset="0"/>
                <a:cs typeface="Calibri" panose="020F0502020204030204" pitchFamily="34" charset="0"/>
              </a:rPr>
              <a:t>Racontez</a:t>
            </a:r>
            <a:endParaRPr lang="en-GB" altLang="zh-CN" sz="5000" b="1" i="1" dirty="0">
              <a:solidFill>
                <a:schemeClr val="tx1">
                  <a:lumMod val="50000"/>
                  <a:lumOff val="50000"/>
                </a:schemeClr>
              </a:solidFill>
              <a:latin typeface="Calibri" panose="020F0502020204030204" pitchFamily="34" charset="0"/>
              <a:cs typeface="Calibri" panose="020F0502020204030204" pitchFamily="34" charset="0"/>
            </a:endParaRPr>
          </a:p>
          <a:p>
            <a:pPr algn="ctr">
              <a:lnSpc>
                <a:spcPct val="75000"/>
              </a:lnSpc>
            </a:pPr>
            <a:r>
              <a:rPr lang="fr-FR" altLang="en-GB" sz="5000" b="1" i="1" dirty="0">
                <a:solidFill>
                  <a:srgbClr val="C00000"/>
                </a:solidFill>
                <a:latin typeface="Calibri" panose="020F0502020204030204" pitchFamily="34" charset="0"/>
                <a:cs typeface="Calibri" panose="020F0502020204030204" pitchFamily="34" charset="0"/>
              </a:rPr>
              <a:t>l’histoire chinoise</a:t>
            </a:r>
            <a:endParaRPr lang="en-GB" altLang="zh-CN" sz="5000" b="1" i="1" dirty="0">
              <a:solidFill>
                <a:srgbClr val="C00000"/>
              </a:solidFill>
              <a:latin typeface="Calibri" panose="020F0502020204030204" pitchFamily="34" charset="0"/>
              <a:cs typeface="Calibri" panose="020F050202020403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a:stretch>
            <a:fillRect/>
          </a:stretch>
        </p:blipFill>
        <p:spPr>
          <a:xfrm>
            <a:off x="470631" y="1039862"/>
            <a:ext cx="11250737" cy="5187343"/>
          </a:xfrm>
          <a:prstGeom prst="rect">
            <a:avLst/>
          </a:prstGeom>
        </p:spPr>
      </p:pic>
      <p:sp>
        <p:nvSpPr>
          <p:cNvPr id="11" name="文本框 10"/>
          <p:cNvSpPr txBox="1"/>
          <p:nvPr/>
        </p:nvSpPr>
        <p:spPr>
          <a:xfrm>
            <a:off x="1175082" y="1630278"/>
            <a:ext cx="9764162" cy="4359461"/>
          </a:xfrm>
          <a:prstGeom prst="rect">
            <a:avLst/>
          </a:prstGeom>
          <a:noFill/>
        </p:spPr>
        <p:txBody>
          <a:bodyPr wrap="square" rtlCol="0">
            <a:noAutofit/>
          </a:bodyPr>
          <a:lstStyle/>
          <a:p>
            <a:pPr marL="457200" indent="-457200" algn="just">
              <a:lnSpc>
                <a:spcPct val="150000"/>
              </a:lnSpc>
              <a:buFont typeface="Arial" panose="020B0604020202020204" pitchFamily="34" charset="0"/>
              <a:buChar char="•"/>
            </a:pPr>
            <a:r>
              <a:rPr lang="x-none" sz="3000" dirty="0">
                <a:latin typeface="Times New Roman" panose="02020603050405020304" pitchFamily="18" charset="0"/>
                <a:cs typeface="Times New Roman" panose="02020603050405020304" pitchFamily="18" charset="0"/>
              </a:rPr>
              <a:t>Que faut-il faire ? Pour qui ?</a:t>
            </a:r>
          </a:p>
          <a:p>
            <a:pPr marL="457200" indent="-457200" algn="just">
              <a:lnSpc>
                <a:spcPct val="150000"/>
              </a:lnSpc>
              <a:buFont typeface="Arial" panose="020B0604020202020204" pitchFamily="34" charset="0"/>
              <a:buChar char="•"/>
            </a:pPr>
            <a:r>
              <a:rPr lang="fr-CA" sz="3000" dirty="0">
                <a:latin typeface="Times New Roman" panose="02020603050405020304" pitchFamily="18" charset="0"/>
                <a:cs typeface="Times New Roman" panose="02020603050405020304" pitchFamily="18" charset="0"/>
              </a:rPr>
              <a:t>De q</a:t>
            </a:r>
            <a:r>
              <a:rPr lang="x-none" sz="3000" dirty="0">
                <a:latin typeface="Times New Roman" panose="02020603050405020304" pitchFamily="18" charset="0"/>
                <a:cs typeface="Times New Roman" panose="02020603050405020304" pitchFamily="18" charset="0"/>
              </a:rPr>
              <a:t>uel genre de travail s’agit-il ?</a:t>
            </a:r>
          </a:p>
          <a:p>
            <a:pPr marL="457200" indent="-457200" algn="just">
              <a:lnSpc>
                <a:spcPct val="150000"/>
              </a:lnSpc>
              <a:buFont typeface="Arial" panose="020B0604020202020204" pitchFamily="34" charset="0"/>
              <a:buChar char="•"/>
            </a:pPr>
            <a:r>
              <a:rPr lang="x-none" sz="3000" dirty="0">
                <a:latin typeface="Times New Roman" panose="02020603050405020304" pitchFamily="18" charset="0"/>
                <a:cs typeface="Times New Roman" panose="02020603050405020304" pitchFamily="18" charset="0"/>
              </a:rPr>
              <a:t>Quelles sont les étapes essentielles ?</a:t>
            </a:r>
          </a:p>
          <a:p>
            <a:pPr marL="457200" indent="-457200" algn="just">
              <a:lnSpc>
                <a:spcPct val="150000"/>
              </a:lnSpc>
              <a:buFont typeface="Arial" panose="020B0604020202020204" pitchFamily="34" charset="0"/>
              <a:buChar char="•"/>
            </a:pPr>
            <a:r>
              <a:rPr lang="x-none" sz="3000" dirty="0">
                <a:latin typeface="Times New Roman" panose="02020603050405020304" pitchFamily="18" charset="0"/>
                <a:cs typeface="Times New Roman" panose="02020603050405020304" pitchFamily="18" charset="0"/>
              </a:rPr>
              <a:t>Quelle étape vous semble la plus importante / difficile / significative ? </a:t>
            </a:r>
          </a:p>
        </p:txBody>
      </p:sp>
      <p:sp>
        <p:nvSpPr>
          <p:cNvPr id="5" name="文本框 4"/>
          <p:cNvSpPr txBox="1"/>
          <p:nvPr/>
        </p:nvSpPr>
        <p:spPr>
          <a:xfrm>
            <a:off x="3693706" y="229631"/>
            <a:ext cx="4804585" cy="1271502"/>
          </a:xfrm>
          <a:prstGeom prst="rect">
            <a:avLst/>
          </a:prstGeom>
          <a:noFill/>
        </p:spPr>
        <p:txBody>
          <a:bodyPr wrap="none" rtlCol="0">
            <a:spAutoFit/>
          </a:bodyPr>
          <a:lstStyle/>
          <a:p>
            <a:pPr algn="ctr">
              <a:lnSpc>
                <a:spcPct val="75000"/>
              </a:lnSpc>
            </a:pPr>
            <a:r>
              <a:rPr lang="fr-FR" altLang="en-GB" sz="5000" b="1" i="1" dirty="0">
                <a:solidFill>
                  <a:schemeClr val="tx1">
                    <a:lumMod val="50000"/>
                    <a:lumOff val="50000"/>
                  </a:schemeClr>
                </a:solidFill>
                <a:latin typeface="Calibri" panose="020F0502020204030204" pitchFamily="34" charset="0"/>
                <a:cs typeface="Calibri" panose="020F0502020204030204" pitchFamily="34" charset="0"/>
              </a:rPr>
              <a:t>Racontez</a:t>
            </a:r>
            <a:endParaRPr lang="en-GB" altLang="zh-CN" sz="5000" b="1" i="1" dirty="0">
              <a:solidFill>
                <a:schemeClr val="tx1">
                  <a:lumMod val="50000"/>
                  <a:lumOff val="50000"/>
                </a:schemeClr>
              </a:solidFill>
              <a:latin typeface="Calibri" panose="020F0502020204030204" pitchFamily="34" charset="0"/>
              <a:cs typeface="Calibri" panose="020F0502020204030204" pitchFamily="34" charset="0"/>
            </a:endParaRPr>
          </a:p>
          <a:p>
            <a:pPr algn="ctr">
              <a:lnSpc>
                <a:spcPct val="75000"/>
              </a:lnSpc>
            </a:pPr>
            <a:r>
              <a:rPr lang="fr-FR" altLang="en-GB" sz="5000" b="1" i="1" dirty="0">
                <a:solidFill>
                  <a:srgbClr val="C00000"/>
                </a:solidFill>
                <a:latin typeface="Calibri" panose="020F0502020204030204" pitchFamily="34" charset="0"/>
                <a:cs typeface="Calibri" panose="020F0502020204030204" pitchFamily="34" charset="0"/>
              </a:rPr>
              <a:t>l’histoire chinoise</a:t>
            </a:r>
            <a:endParaRPr lang="en-GB" altLang="zh-CN" sz="5000" b="1" i="1" dirty="0">
              <a:solidFill>
                <a:srgbClr val="C00000"/>
              </a:solidFill>
              <a:latin typeface="Calibri" panose="020F0502020204030204" pitchFamily="34" charset="0"/>
              <a:cs typeface="Calibri" panose="020F050202020403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a:stretch>
            <a:fillRect/>
          </a:stretch>
        </p:blipFill>
        <p:spPr>
          <a:xfrm>
            <a:off x="470631" y="1039862"/>
            <a:ext cx="11250737" cy="5316488"/>
          </a:xfrm>
          <a:prstGeom prst="rect">
            <a:avLst/>
          </a:prstGeom>
        </p:spPr>
      </p:pic>
      <p:sp>
        <p:nvSpPr>
          <p:cNvPr id="5" name="文本框 4"/>
          <p:cNvSpPr txBox="1"/>
          <p:nvPr/>
        </p:nvSpPr>
        <p:spPr>
          <a:xfrm>
            <a:off x="3693706" y="229631"/>
            <a:ext cx="4804585" cy="1271502"/>
          </a:xfrm>
          <a:prstGeom prst="rect">
            <a:avLst/>
          </a:prstGeom>
          <a:noFill/>
        </p:spPr>
        <p:txBody>
          <a:bodyPr wrap="none" rtlCol="0">
            <a:spAutoFit/>
          </a:bodyPr>
          <a:lstStyle/>
          <a:p>
            <a:pPr algn="ctr">
              <a:lnSpc>
                <a:spcPct val="75000"/>
              </a:lnSpc>
            </a:pPr>
            <a:r>
              <a:rPr lang="fr-FR" altLang="en-GB" sz="5000" b="1" i="1" dirty="0">
                <a:solidFill>
                  <a:schemeClr val="tx1">
                    <a:lumMod val="50000"/>
                    <a:lumOff val="50000"/>
                  </a:schemeClr>
                </a:solidFill>
                <a:latin typeface="Calibri" panose="020F0502020204030204" pitchFamily="34" charset="0"/>
                <a:cs typeface="Calibri" panose="020F0502020204030204" pitchFamily="34" charset="0"/>
              </a:rPr>
              <a:t>Racontez</a:t>
            </a:r>
            <a:endParaRPr lang="en-GB" altLang="zh-CN" sz="5000" b="1" i="1" dirty="0">
              <a:solidFill>
                <a:schemeClr val="tx1">
                  <a:lumMod val="50000"/>
                  <a:lumOff val="50000"/>
                </a:schemeClr>
              </a:solidFill>
              <a:latin typeface="Calibri" panose="020F0502020204030204" pitchFamily="34" charset="0"/>
              <a:cs typeface="Calibri" panose="020F0502020204030204" pitchFamily="34" charset="0"/>
            </a:endParaRPr>
          </a:p>
          <a:p>
            <a:pPr algn="ctr">
              <a:lnSpc>
                <a:spcPct val="75000"/>
              </a:lnSpc>
            </a:pPr>
            <a:r>
              <a:rPr lang="fr-FR" altLang="en-GB" sz="5000" b="1" i="1" dirty="0">
                <a:solidFill>
                  <a:srgbClr val="C00000"/>
                </a:solidFill>
                <a:latin typeface="Calibri" panose="020F0502020204030204" pitchFamily="34" charset="0"/>
                <a:cs typeface="Calibri" panose="020F0502020204030204" pitchFamily="34" charset="0"/>
              </a:rPr>
              <a:t>l’histoire chinoise</a:t>
            </a:r>
            <a:endParaRPr lang="en-GB" altLang="zh-CN" sz="5000" b="1" i="1" dirty="0">
              <a:solidFill>
                <a:srgbClr val="C00000"/>
              </a:solidFill>
              <a:latin typeface="Calibri" panose="020F0502020204030204" pitchFamily="34" charset="0"/>
              <a:cs typeface="Calibri" panose="020F0502020204030204" pitchFamily="34" charset="0"/>
            </a:endParaRPr>
          </a:p>
        </p:txBody>
      </p:sp>
      <p:sp>
        <p:nvSpPr>
          <p:cNvPr id="4" name="文本框 3"/>
          <p:cNvSpPr txBox="1"/>
          <p:nvPr/>
        </p:nvSpPr>
        <p:spPr>
          <a:xfrm>
            <a:off x="999634" y="1854600"/>
            <a:ext cx="10188718" cy="3570208"/>
          </a:xfrm>
          <a:prstGeom prst="rect">
            <a:avLst/>
          </a:prstGeom>
          <a:noFill/>
        </p:spPr>
        <p:txBody>
          <a:bodyPr wrap="square">
            <a:spAutoFit/>
          </a:bodyPr>
          <a:lstStyle/>
          <a:p>
            <a:pPr algn="just" fontAlgn="base"/>
            <a:r>
              <a:rPr lang="fr-FR" sz="3000" b="1" dirty="0">
                <a:latin typeface="Times New Roman" panose="02020603050405020304" pitchFamily="18" charset="0"/>
                <a:cs typeface="Times New Roman" panose="02020603050405020304" pitchFamily="18" charset="0"/>
              </a:rPr>
              <a:t>Comment raconter un événement historique ?</a:t>
            </a:r>
          </a:p>
          <a:p>
            <a:pPr marL="457200" indent="-457200" algn="just" fontAlgn="base">
              <a:buFont typeface="Arial" panose="020B0604020202020204" pitchFamily="34" charset="0"/>
              <a:buChar char="•"/>
            </a:pPr>
            <a:r>
              <a:rPr lang="fr-FR" sz="2800" dirty="0">
                <a:latin typeface="Times New Roman" panose="02020603050405020304" pitchFamily="18" charset="0"/>
                <a:cs typeface="Times New Roman" panose="02020603050405020304" pitchFamily="18" charset="0"/>
              </a:rPr>
              <a:t>Respecter l’ordre chronologique </a:t>
            </a:r>
          </a:p>
          <a:p>
            <a:pPr algn="just" fontAlgn="base"/>
            <a:r>
              <a:rPr lang="fr-FR" sz="2800" dirty="0">
                <a:latin typeface="Times New Roman" panose="02020603050405020304" pitchFamily="18" charset="0"/>
                <a:cs typeface="Times New Roman" panose="02020603050405020304" pitchFamily="18" charset="0"/>
              </a:rPr>
              <a:t>     (Situation initiale – Péripéties – Dénouement).</a:t>
            </a:r>
          </a:p>
          <a:p>
            <a:pPr marL="457200" indent="-457200" algn="just" fontAlgn="base">
              <a:buFont typeface="Arial" panose="020B0604020202020204" pitchFamily="34" charset="0"/>
              <a:buChar char="•"/>
            </a:pPr>
            <a:r>
              <a:rPr lang="fr-FR" sz="2800" dirty="0">
                <a:latin typeface="Times New Roman" panose="02020603050405020304" pitchFamily="18" charset="0"/>
                <a:cs typeface="Times New Roman" panose="02020603050405020304" pitchFamily="18" charset="0"/>
              </a:rPr>
              <a:t>Dater et situer l’événement historique.</a:t>
            </a:r>
          </a:p>
          <a:p>
            <a:pPr marL="457200" indent="-457200" algn="just" fontAlgn="base">
              <a:buFont typeface="Arial" panose="020B0604020202020204" pitchFamily="34" charset="0"/>
              <a:buChar char="•"/>
            </a:pPr>
            <a:r>
              <a:rPr lang="fr-FR" sz="2800" dirty="0">
                <a:latin typeface="Times New Roman" panose="02020603050405020304" pitchFamily="18" charset="0"/>
                <a:cs typeface="Times New Roman" panose="02020603050405020304" pitchFamily="18" charset="0"/>
              </a:rPr>
              <a:t>Evoquer les acteurs (personnages principaux) en prenant soin de les présenter.</a:t>
            </a:r>
          </a:p>
          <a:p>
            <a:pPr marL="457200" indent="-457200" algn="just" fontAlgn="base">
              <a:buFont typeface="Arial" panose="020B0604020202020204" pitchFamily="34" charset="0"/>
              <a:buChar char="•"/>
            </a:pPr>
            <a:r>
              <a:rPr lang="fr-FR" sz="2800" dirty="0">
                <a:latin typeface="Times New Roman" panose="02020603050405020304" pitchFamily="18" charset="0"/>
                <a:cs typeface="Times New Roman" panose="02020603050405020304" pitchFamily="18" charset="0"/>
              </a:rPr>
              <a:t>Utiliser des mots clés précis (</a:t>
            </a:r>
            <a:r>
              <a:rPr lang="fr-FR" altLang="zh-CN" sz="2800" dirty="0">
                <a:latin typeface="Times New Roman" panose="02020603050405020304" pitchFamily="18" charset="0"/>
                <a:cs typeface="Times New Roman" panose="02020603050405020304" pitchFamily="18" charset="0"/>
              </a:rPr>
              <a:t>c</a:t>
            </a:r>
            <a:r>
              <a:rPr lang="fr-FR" sz="2800" dirty="0">
                <a:latin typeface="Times New Roman" panose="02020603050405020304" pitchFamily="18" charset="0"/>
                <a:cs typeface="Times New Roman" panose="02020603050405020304" pitchFamily="18" charset="0"/>
              </a:rPr>
              <a:t>oncepts, vocabulaire précis…)</a:t>
            </a:r>
            <a:r>
              <a:rPr lang="fr-CA" sz="2800" dirty="0">
                <a:latin typeface="Times New Roman" panose="02020603050405020304" pitchFamily="18" charset="0"/>
                <a:cs typeface="Times New Roman" panose="02020603050405020304" pitchFamily="18" charset="0"/>
              </a:rPr>
              <a:t>.</a:t>
            </a:r>
          </a:p>
          <a:p>
            <a:pPr marL="457200" indent="-457200" algn="just" fontAlgn="base">
              <a:buFont typeface="Arial" panose="020B0604020202020204" pitchFamily="34" charset="0"/>
              <a:buChar char="•"/>
            </a:pPr>
            <a:r>
              <a:rPr lang="fr-CA" sz="2800" dirty="0">
                <a:latin typeface="Times New Roman" panose="02020603050405020304" pitchFamily="18" charset="0"/>
                <a:cs typeface="Times New Roman" panose="02020603050405020304" pitchFamily="18" charset="0"/>
              </a:rPr>
              <a:t>Utiliser les temps et modes qui conviennent.</a:t>
            </a:r>
            <a:endParaRPr lang="fr-FR"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duotone>
              <a:schemeClr val="accent4">
                <a:shade val="45000"/>
                <a:satMod val="135000"/>
              </a:schemeClr>
              <a:prstClr val="white"/>
            </a:duotone>
          </a:blip>
          <a:stretch>
            <a:fillRect/>
          </a:stretch>
        </p:blipFill>
        <p:spPr>
          <a:xfrm>
            <a:off x="0" y="0"/>
            <a:ext cx="12192000" cy="6858000"/>
          </a:xfrm>
          <a:prstGeom prst="rect">
            <a:avLst/>
          </a:prstGeom>
        </p:spPr>
      </p:pic>
      <p:pic>
        <p:nvPicPr>
          <p:cNvPr id="9" name="图片 8"/>
          <p:cNvPicPr>
            <a:picLocks noChangeAspect="1"/>
          </p:cNvPicPr>
          <p:nvPr/>
        </p:nvPicPr>
        <p:blipFill>
          <a:blip r:embed="rId3"/>
          <a:stretch>
            <a:fillRect/>
          </a:stretch>
        </p:blipFill>
        <p:spPr>
          <a:xfrm>
            <a:off x="6247525" y="700744"/>
            <a:ext cx="3669858" cy="3669858"/>
          </a:xfrm>
          <a:prstGeom prst="rect">
            <a:avLst/>
          </a:prstGeom>
          <a:effectLst>
            <a:outerShdw blurRad="50800" dist="38100" dir="2700000" algn="tl" rotWithShape="0">
              <a:prstClr val="black">
                <a:alpha val="40000"/>
              </a:prstClr>
            </a:outerShdw>
          </a:effectLst>
        </p:spPr>
      </p:pic>
      <p:sp>
        <p:nvSpPr>
          <p:cNvPr id="7" name="矩形 6"/>
          <p:cNvSpPr/>
          <p:nvPr/>
        </p:nvSpPr>
        <p:spPr>
          <a:xfrm>
            <a:off x="6339028" y="2146745"/>
            <a:ext cx="3486852" cy="1101264"/>
          </a:xfrm>
          <a:prstGeom prst="rect">
            <a:avLst/>
          </a:prstGeom>
        </p:spPr>
        <p:txBody>
          <a:bodyPr wrap="none">
            <a:spAutoFit/>
          </a:bodyPr>
          <a:lstStyle/>
          <a:p>
            <a:pPr algn="ctr">
              <a:lnSpc>
                <a:spcPct val="70000"/>
              </a:lnSpc>
            </a:pPr>
            <a:r>
              <a:rPr lang="fr-FR" altLang="en-GB" sz="8800" b="1" i="1" dirty="0">
                <a:solidFill>
                  <a:srgbClr val="C00000"/>
                </a:solidFill>
                <a:latin typeface="Calibri" panose="020F0502020204030204" pitchFamily="34" charset="0"/>
                <a:cs typeface="Calibri" panose="020F0502020204030204" pitchFamily="34" charset="0"/>
              </a:rPr>
              <a:t>Merci !</a:t>
            </a:r>
            <a:endParaRPr lang="fr-FR" altLang="en-GB" sz="8800" b="1" i="1" dirty="0">
              <a:latin typeface="Calibri" panose="020F0502020204030204" pitchFamily="34" charset="0"/>
              <a:cs typeface="Calibri" panose="020F05020202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Compréhension</a:t>
            </a:r>
          </a:p>
        </p:txBody>
      </p:sp>
      <p:pic>
        <p:nvPicPr>
          <p:cNvPr id="10" name="图片 9"/>
          <p:cNvPicPr>
            <a:picLocks noChangeAspect="1"/>
          </p:cNvPicPr>
          <p:nvPr/>
        </p:nvPicPr>
        <p:blipFill>
          <a:blip r:embed="rId3"/>
          <a:stretch>
            <a:fillRect/>
          </a:stretch>
        </p:blipFill>
        <p:spPr>
          <a:xfrm>
            <a:off x="1223282" y="1633835"/>
            <a:ext cx="9745435" cy="469648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gradFill>
                  <a:gsLst>
                    <a:gs pos="0">
                      <a:srgbClr val="007BD3"/>
                    </a:gs>
                    <a:gs pos="100000">
                      <a:srgbClr val="034373"/>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Réponses possibles</a:t>
            </a:r>
          </a:p>
        </p:txBody>
      </p:sp>
      <p:pic>
        <p:nvPicPr>
          <p:cNvPr id="2" name="图片 1"/>
          <p:cNvPicPr>
            <a:picLocks noChangeAspect="1"/>
          </p:cNvPicPr>
          <p:nvPr/>
        </p:nvPicPr>
        <p:blipFill>
          <a:blip r:embed="rId2"/>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Compréhension</a:t>
            </a:r>
          </a:p>
        </p:txBody>
      </p:sp>
      <p:sp>
        <p:nvSpPr>
          <p:cNvPr id="4" name="文本框 3"/>
          <p:cNvSpPr txBox="1"/>
          <p:nvPr/>
        </p:nvSpPr>
        <p:spPr>
          <a:xfrm>
            <a:off x="656770" y="1233170"/>
            <a:ext cx="10878459" cy="5436232"/>
          </a:xfrm>
          <a:prstGeom prst="rect">
            <a:avLst/>
          </a:prstGeom>
          <a:noFill/>
        </p:spPr>
        <p:txBody>
          <a:bodyPr wrap="square">
            <a:spAutoFit/>
          </a:bodyPr>
          <a:lstStyle/>
          <a:p>
            <a:pPr algn="just">
              <a:lnSpc>
                <a:spcPct val="125000"/>
              </a:lnSpc>
            </a:pPr>
            <a:r>
              <a:rPr lang="fr-FR" sz="28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rPr>
              <a:t>En quoi consiste le grand esprit de la Longue Marche</a:t>
            </a:r>
            <a:r>
              <a:rPr lang="fr-CA" sz="28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rPr>
              <a:t> ?</a:t>
            </a:r>
          </a:p>
          <a:p>
            <a:pPr marL="342900" lvl="0" indent="-342900" algn="just">
              <a:lnSpc>
                <a:spcPct val="125000"/>
              </a:lnSpc>
              <a:buFont typeface="Times New Roman" panose="02020603050405020304" pitchFamily="18" charset="0"/>
              <a:buChar char="-"/>
            </a:pPr>
            <a:r>
              <a:rPr lang="fr-CA" sz="2700" kern="100" dirty="0">
                <a:effectLst/>
                <a:latin typeface="Times New Roman" panose="02020603050405020304" pitchFamily="18" charset="0"/>
                <a:ea typeface="宋体" panose="02010600030101010101" pitchFamily="2" charset="-122"/>
                <a:cs typeface="Times New Roman" panose="02020603050405020304" pitchFamily="18" charset="0"/>
              </a:rPr>
              <a:t>à placer les intérêts fondamentaux du peuple et de la nation chinoise au-dessus de tout</a:t>
            </a:r>
            <a:endParaRPr lang="fr-CA" sz="27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5000"/>
              </a:lnSpc>
              <a:buFont typeface="Times New Roman" panose="02020603050405020304" pitchFamily="18" charset="0"/>
              <a:buChar char="-"/>
            </a:pPr>
            <a:r>
              <a:rPr lang="fr-CA" sz="2700" kern="100" dirty="0">
                <a:effectLst/>
                <a:latin typeface="Times New Roman" panose="02020603050405020304" pitchFamily="18" charset="0"/>
                <a:ea typeface="宋体" panose="02010600030101010101" pitchFamily="2" charset="-122"/>
                <a:cs typeface="Times New Roman" panose="02020603050405020304" pitchFamily="18" charset="0"/>
              </a:rPr>
              <a:t>à surmonter les multiples obstacles sans hésiter, à consentir aux plus grands sacrifices pour sauver la patrie et le peuple</a:t>
            </a:r>
            <a:endParaRPr lang="fr-CA" sz="27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5000"/>
              </a:lnSpc>
              <a:buFont typeface="Times New Roman" panose="02020603050405020304" pitchFamily="18" charset="0"/>
              <a:buChar char="-"/>
            </a:pPr>
            <a:r>
              <a:rPr lang="fr-CA" sz="2700" kern="100" dirty="0">
                <a:effectLst/>
                <a:latin typeface="Times New Roman" panose="02020603050405020304" pitchFamily="18" charset="0"/>
                <a:ea typeface="宋体" panose="02010600030101010101" pitchFamily="2" charset="-122"/>
                <a:cs typeface="Times New Roman" panose="02020603050405020304" pitchFamily="18" charset="0"/>
              </a:rPr>
              <a:t>à respecter les principes d’indépendance et d’objectivité, et à partir des réalités</a:t>
            </a:r>
            <a:endParaRPr lang="fr-CA" sz="27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5000"/>
              </a:lnSpc>
              <a:buFont typeface="Times New Roman" panose="02020603050405020304" pitchFamily="18" charset="0"/>
              <a:buChar char="-"/>
            </a:pPr>
            <a:r>
              <a:rPr lang="fr-CA" sz="2700" kern="100" dirty="0">
                <a:effectLst/>
                <a:latin typeface="Times New Roman" panose="02020603050405020304" pitchFamily="18" charset="0"/>
                <a:ea typeface="宋体" panose="02010600030101010101" pitchFamily="2" charset="-122"/>
                <a:cs typeface="Times New Roman" panose="02020603050405020304" pitchFamily="18" charset="0"/>
              </a:rPr>
              <a:t>à tenir compte de l’intérêt général, à rigoureusement observer la discipline et à faire preuve d’une solidarité sans faille</a:t>
            </a:r>
          </a:p>
          <a:p>
            <a:pPr marL="342900" lvl="0" indent="-342900" algn="just">
              <a:lnSpc>
                <a:spcPct val="125000"/>
              </a:lnSpc>
              <a:buFont typeface="Times New Roman" panose="02020603050405020304" pitchFamily="18" charset="0"/>
              <a:buChar char="-"/>
            </a:pPr>
            <a:r>
              <a:rPr lang="fr-CA" sz="2700" kern="100" dirty="0">
                <a:effectLst/>
                <a:latin typeface="Times New Roman" panose="02020603050405020304" pitchFamily="18" charset="0"/>
                <a:ea typeface="宋体" panose="02010600030101010101" pitchFamily="2" charset="-122"/>
                <a:cs typeface="Times New Roman" panose="02020603050405020304" pitchFamily="18" charset="0"/>
              </a:rPr>
              <a:t>à s’app</a:t>
            </a:r>
            <a:r>
              <a:rPr lang="fr-CA" sz="2700" kern="100" dirty="0">
                <a:latin typeface="Times New Roman" panose="02020603050405020304" pitchFamily="18" charset="0"/>
                <a:ea typeface="宋体" panose="02010600030101010101" pitchFamily="2" charset="-122"/>
                <a:cs typeface="Times New Roman" panose="02020603050405020304" pitchFamily="18" charset="0"/>
              </a:rPr>
              <a:t>uyer sur le peuple</a:t>
            </a:r>
            <a:endParaRPr lang="fr-CA" sz="27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Compréhension</a:t>
            </a:r>
          </a:p>
        </p:txBody>
      </p:sp>
      <p:pic>
        <p:nvPicPr>
          <p:cNvPr id="4" name="图片 3"/>
          <p:cNvPicPr>
            <a:picLocks noChangeAspect="1"/>
          </p:cNvPicPr>
          <p:nvPr/>
        </p:nvPicPr>
        <p:blipFill>
          <a:blip r:embed="rId3"/>
          <a:stretch>
            <a:fillRect/>
          </a:stretch>
        </p:blipFill>
        <p:spPr>
          <a:xfrm>
            <a:off x="1099440" y="1447523"/>
            <a:ext cx="9993120" cy="396295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gradFill>
                  <a:gsLst>
                    <a:gs pos="0">
                      <a:srgbClr val="007BD3"/>
                    </a:gs>
                    <a:gs pos="100000">
                      <a:srgbClr val="034373"/>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Réponses possibles</a:t>
            </a:r>
          </a:p>
        </p:txBody>
      </p:sp>
      <p:pic>
        <p:nvPicPr>
          <p:cNvPr id="2" name="图片 1"/>
          <p:cNvPicPr>
            <a:picLocks noChangeAspect="1"/>
          </p:cNvPicPr>
          <p:nvPr/>
        </p:nvPicPr>
        <p:blipFill>
          <a:blip r:embed="rId2"/>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Compréhension</a:t>
            </a:r>
          </a:p>
        </p:txBody>
      </p:sp>
      <p:sp>
        <p:nvSpPr>
          <p:cNvPr id="4" name="文本框 3"/>
          <p:cNvSpPr txBox="1"/>
          <p:nvPr/>
        </p:nvSpPr>
        <p:spPr>
          <a:xfrm>
            <a:off x="1313180" y="2050415"/>
            <a:ext cx="9673590" cy="3322955"/>
          </a:xfrm>
          <a:prstGeom prst="rect">
            <a:avLst/>
          </a:prstGeom>
          <a:noFill/>
        </p:spPr>
        <p:txBody>
          <a:bodyPr wrap="square">
            <a:spAutoFit/>
          </a:bodyPr>
          <a:lstStyle/>
          <a:p>
            <a:pPr algn="just">
              <a:lnSpc>
                <a:spcPct val="125000"/>
              </a:lnSpc>
            </a:pPr>
            <a:r>
              <a:rPr lang="fr-CA" sz="28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rPr>
              <a:t>A quoi vise la nouvelle Longue Marche pour la génération d’aujourd’hui ?</a:t>
            </a:r>
          </a:p>
          <a:p>
            <a:pPr marL="342900" lvl="0" indent="-342900" algn="just">
              <a:lnSpc>
                <a:spcPct val="125000"/>
              </a:lnSpc>
              <a:buFont typeface="Times New Roman" panose="02020603050405020304" pitchFamily="18" charset="0"/>
              <a:buChar char="-"/>
            </a:pPr>
            <a:r>
              <a:rPr lang="fr-CA" sz="2800" kern="100" dirty="0">
                <a:effectLst/>
                <a:latin typeface="Times New Roman" panose="02020603050405020304" pitchFamily="18" charset="0"/>
                <a:ea typeface="宋体" panose="02010600030101010101" pitchFamily="2" charset="-122"/>
                <a:cs typeface="Times New Roman" panose="02020603050405020304" pitchFamily="18" charset="0"/>
              </a:rPr>
              <a:t>à réaliser les objectifs des « deux centenaires »</a:t>
            </a:r>
          </a:p>
          <a:p>
            <a:pPr marL="342900" lvl="0" indent="-342900" algn="just">
              <a:lnSpc>
                <a:spcPct val="125000"/>
              </a:lnSpc>
              <a:buFont typeface="Times New Roman" panose="02020603050405020304" pitchFamily="18" charset="0"/>
              <a:buChar char="-"/>
            </a:pPr>
            <a:r>
              <a:rPr lang="fr-CA" sz="2800" kern="100" dirty="0">
                <a:effectLst/>
                <a:latin typeface="Times New Roman" panose="02020603050405020304" pitchFamily="18" charset="0"/>
                <a:ea typeface="宋体" panose="02010600030101010101" pitchFamily="2" charset="-122"/>
                <a:cs typeface="Times New Roman" panose="02020603050405020304" pitchFamily="18" charset="0"/>
              </a:rPr>
              <a:t>à réaliser le rêve chinois de grand renouveau de la nation</a:t>
            </a:r>
          </a:p>
          <a:p>
            <a:pPr marL="342900" lvl="0" indent="-342900" algn="just">
              <a:lnSpc>
                <a:spcPct val="125000"/>
              </a:lnSpc>
              <a:buFont typeface="Times New Roman" panose="02020603050405020304" pitchFamily="18" charset="0"/>
              <a:buChar char="-"/>
            </a:pPr>
            <a:endParaRPr lang="fr-CA" sz="2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5000"/>
              </a:lnSpc>
              <a:buFont typeface="Times New Roman" panose="02020603050405020304" pitchFamily="18" charset="0"/>
              <a:buChar char="-"/>
            </a:pPr>
            <a:endParaRPr lang="fr-CA" sz="28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a065a168-aaf9-45e0-9e5f-ed8e83dafc64"/>
  <p:tag name="COMMONDATA" val="eyJoZGlkIjoiNzk0YzAxZGQwNjA0Nzg5YWQyYTgyNGFkN2YxOTRkNzk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UNIT_TABLE_BEAUTIFY" val="smartTable{52ca3280-8a67-4a18-80a1-96fe3c732ad5}"/>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TotalTime>
  <Words>2608</Words>
  <Application>Microsoft Office PowerPoint</Application>
  <PresentationFormat>宽屏</PresentationFormat>
  <Paragraphs>358</Paragraphs>
  <Slides>59</Slides>
  <Notes>1</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59</vt:i4>
      </vt:variant>
    </vt:vector>
  </HeadingPairs>
  <TitlesOfParts>
    <vt:vector size="70" baseType="lpstr">
      <vt:lpstr>等线</vt:lpstr>
      <vt:lpstr>等线 Light</vt:lpstr>
      <vt:lpstr>方正兰亭黑简体</vt:lpstr>
      <vt:lpstr>宋体</vt:lpstr>
      <vt:lpstr>微软雅黑</vt:lpstr>
      <vt:lpstr>Arial</vt:lpstr>
      <vt:lpstr>Calibri</vt:lpstr>
      <vt:lpstr>Times</vt:lpstr>
      <vt:lpstr>Times New Roman</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User</dc:creator>
  <cp:lastModifiedBy>XIA LIN</cp:lastModifiedBy>
  <cp:revision>496</cp:revision>
  <dcterms:created xsi:type="dcterms:W3CDTF">2022-06-22T00:29:00Z</dcterms:created>
  <dcterms:modified xsi:type="dcterms:W3CDTF">2023-05-06T14:25:19Z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76C1421161994BF69958DAE8A5FDCC73_13</vt:lpwstr>
  </property>
  <property fmtid="{D5CDD505-2E9C-101B-9397-08002B2CF9AE}" pid="3" name="KSOProductBuildVer">
    <vt:lpwstr>2052-11.1.0.14036</vt:lpwstr>
  </property>
</Properties>
</file>