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45"/>
  </p:notesMasterIdLst>
  <p:sldIdLst>
    <p:sldId id="306" r:id="rId3"/>
    <p:sldId id="368" r:id="rId4"/>
    <p:sldId id="389" r:id="rId5"/>
    <p:sldId id="370" r:id="rId6"/>
    <p:sldId id="318" r:id="rId7"/>
    <p:sldId id="321" r:id="rId8"/>
    <p:sldId id="324" r:id="rId9"/>
    <p:sldId id="320" r:id="rId10"/>
    <p:sldId id="323" r:id="rId11"/>
    <p:sldId id="371" r:id="rId12"/>
    <p:sldId id="326" r:id="rId13"/>
    <p:sldId id="329" r:id="rId14"/>
    <p:sldId id="327" r:id="rId15"/>
    <p:sldId id="390" r:id="rId16"/>
    <p:sldId id="391" r:id="rId17"/>
    <p:sldId id="376" r:id="rId18"/>
    <p:sldId id="331" r:id="rId19"/>
    <p:sldId id="377" r:id="rId20"/>
    <p:sldId id="392" r:id="rId21"/>
    <p:sldId id="330" r:id="rId22"/>
    <p:sldId id="333" r:id="rId23"/>
    <p:sldId id="334" r:id="rId24"/>
    <p:sldId id="335" r:id="rId25"/>
    <p:sldId id="336" r:id="rId26"/>
    <p:sldId id="374" r:id="rId27"/>
    <p:sldId id="337" r:id="rId28"/>
    <p:sldId id="393" r:id="rId29"/>
    <p:sldId id="375" r:id="rId30"/>
    <p:sldId id="339" r:id="rId31"/>
    <p:sldId id="302" r:id="rId32"/>
    <p:sldId id="384" r:id="rId33"/>
    <p:sldId id="340" r:id="rId34"/>
    <p:sldId id="385" r:id="rId35"/>
    <p:sldId id="343" r:id="rId36"/>
    <p:sldId id="344" r:id="rId37"/>
    <p:sldId id="386" r:id="rId38"/>
    <p:sldId id="387" r:id="rId39"/>
    <p:sldId id="363" r:id="rId40"/>
    <p:sldId id="364" r:id="rId41"/>
    <p:sldId id="308" r:id="rId42"/>
    <p:sldId id="388" r:id="rId43"/>
    <p:sldId id="274"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2533"/>
    <a:srgbClr val="AE8E45"/>
    <a:srgbClr val="F4B673"/>
    <a:srgbClr val="844D35"/>
    <a:srgbClr val="615B98"/>
    <a:srgbClr val="9B1D23"/>
    <a:srgbClr val="B02027"/>
    <a:srgbClr val="922E31"/>
    <a:srgbClr val="A42A2F"/>
    <a:srgbClr val="BD2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74"/>
  </p:normalViewPr>
  <p:slideViewPr>
    <p:cSldViewPr snapToGrid="0" snapToObjects="1" showGuides="1">
      <p:cViewPr varScale="1">
        <p:scale>
          <a:sx n="73" d="100"/>
          <a:sy n="73" d="100"/>
        </p:scale>
        <p:origin x="60" y="792"/>
      </p:cViewPr>
      <p:guideLst>
        <p:guide orient="horz" pos="2160"/>
        <p:guide pos="38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906420-2726-4295-9BEE-062E42DFB625}" type="datetimeFigureOut">
              <a:rPr lang="zh-CN" altLang="en-US" smtClean="0"/>
              <a:t>2023/4/20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0D23C-4BE9-4E4C-8D6D-63D052579439}" type="slidenum">
              <a:rPr lang="zh-CN" altLang="en-US" smtClean="0"/>
              <a:t>‹#›</a:t>
            </a:fld>
            <a:endParaRPr lang="zh-CN" altLang="en-US"/>
          </a:p>
        </p:txBody>
      </p:sp>
    </p:spTree>
    <p:extLst>
      <p:ext uri="{BB962C8B-B14F-4D97-AF65-F5344CB8AC3E}">
        <p14:creationId xmlns:p14="http://schemas.microsoft.com/office/powerpoint/2010/main" val="2256824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85B59DF9-1105-40A9-8BA6-2B70F7D0ACE5}"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68A35CA-4C70-4844-B6A8-8C8B92EC804E}"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E74558A6-5B16-4EFB-8EA2-3FE938DF90D4}"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CD7C3126-AD5C-4422-9E8A-912CF40260E7}"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EDCE3EB-5685-433D-9FF2-F61A1F41EA38}"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F5478EEA-A39A-400C-AD5C-8C167125EC62}"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93CD65D4-824B-4EEF-B65C-22963A373C52}"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E2D99471-DA27-440D-9864-861D8CE98685}" type="datetime1">
              <a:rPr kumimoji="1" lang="zh-CN" altLang="en-US" smtClean="0"/>
              <a:t>2023/4/20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54907EAE-5C59-4889-BB26-1C2D334AD439}" type="datetime1">
              <a:rPr kumimoji="1" lang="zh-CN" altLang="en-US" smtClean="0"/>
              <a:t>2023/4/20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A603ED-4CA0-475C-984A-D630DF0F1AE0}" type="datetime1">
              <a:rPr kumimoji="1" lang="zh-CN" altLang="en-US" smtClean="0"/>
              <a:t>2023/4/20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1B88135E-9099-410E-AEAE-96C0F96A3BBF}"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60002FC8-3E79-4A53-A00B-03DF08957D79}"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96FA21DF-7F2B-4800-BF36-D59043798272}"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51C5CBFF-2A72-4838-B446-AD51E63D2137}"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D231114B-82BC-4609-9373-2464381D3BB7}"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C540B35D-CBB3-4DB0-9940-ACF5ABE058A9}"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7BE0EFB9-5569-4B8F-BA19-AC6968B7CF56}"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2BBE6AF3-5CD1-4A93-B45E-5837449BDFF0}" type="datetime1">
              <a:rPr kumimoji="1" lang="zh-CN" altLang="en-US" smtClean="0"/>
              <a:t>2023/4/20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5C49682F-1B8E-4B82-880A-7754201F9BE0}" type="datetime1">
              <a:rPr kumimoji="1" lang="zh-CN" altLang="en-US" smtClean="0"/>
              <a:t>2023/4/20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E110A5-B03A-4B97-82F5-CEDF0909A9B3}" type="datetime1">
              <a:rPr kumimoji="1" lang="zh-CN" altLang="en-US" smtClean="0"/>
              <a:t>2023/4/20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E48319F-074E-4CE9-9DE7-0952B8054E1B}"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F9266B94-A6B0-49DD-88AA-102D06F64E9A}"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395E-59AC-4AAC-A787-98FEEE13BC86}" type="datetime1">
              <a:rPr kumimoji="1" lang="zh-CN" altLang="en-US" smtClean="0"/>
              <a:t>2023/4/20</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AF308-2080-4BAB-AAC8-8D59179A48A2}" type="datetime1">
              <a:rPr kumimoji="1" lang="zh-CN" altLang="en-US" smtClean="0"/>
              <a:t>2023/4/20</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128" y="1656271"/>
            <a:ext cx="6077244" cy="5032829"/>
          </a:xfrm>
          <a:prstGeom prst="rect">
            <a:avLst/>
          </a:prstGeom>
        </p:spPr>
      </p:pic>
      <p:sp>
        <p:nvSpPr>
          <p:cNvPr id="10" name="文本框 9"/>
          <p:cNvSpPr txBox="1"/>
          <p:nvPr/>
        </p:nvSpPr>
        <p:spPr>
          <a:xfrm>
            <a:off x="2515528" y="1784371"/>
            <a:ext cx="954107" cy="1938992"/>
          </a:xfrm>
          <a:prstGeom prst="rect">
            <a:avLst/>
          </a:prstGeom>
          <a:noFill/>
        </p:spPr>
        <p:txBody>
          <a:bodyPr wrap="none" rtlCol="0">
            <a:spAutoFit/>
          </a:bodyPr>
          <a:lstStyle/>
          <a:p>
            <a:r>
              <a:rPr lang="en-US" altLang="zh-CN" sz="12000" b="1" dirty="0">
                <a:solidFill>
                  <a:srgbClr val="C00000"/>
                </a:solidFill>
                <a:latin typeface="Times New Roman" panose="02020603050405020304" pitchFamily="18" charset="0"/>
                <a:cs typeface="Times New Roman" panose="02020603050405020304" pitchFamily="18" charset="0"/>
              </a:rPr>
              <a:t>7</a:t>
            </a:r>
            <a:endParaRPr lang="en-GB" altLang="zh-CN" sz="12000" b="1" dirty="0">
              <a:solidFill>
                <a:srgbClr val="C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626936" y="3359367"/>
            <a:ext cx="867545" cy="461665"/>
          </a:xfrm>
          <a:prstGeom prst="rect">
            <a:avLst/>
          </a:prstGeom>
          <a:noFill/>
        </p:spPr>
        <p:txBody>
          <a:bodyPr wrap="none" rtlCol="0">
            <a:spAutoFit/>
          </a:bodyPr>
          <a:lstStyle/>
          <a:p>
            <a:r>
              <a:rPr lang="en-GB" altLang="zh-CN" sz="2400" dirty="0">
                <a:solidFill>
                  <a:srgbClr val="C00000"/>
                </a:solidFill>
                <a:latin typeface="Times New Roman" panose="02020603050405020304" pitchFamily="18" charset="0"/>
                <a:cs typeface="Times New Roman" panose="02020603050405020304" pitchFamily="18" charset="0"/>
              </a:rPr>
              <a:t>Unit</a:t>
            </a:r>
            <a:r>
              <a:rPr lang="fr-CA" altLang="zh-CN" sz="2400" dirty="0">
                <a:solidFill>
                  <a:srgbClr val="C00000"/>
                </a:solidFill>
                <a:latin typeface="Times New Roman" panose="02020603050405020304" pitchFamily="18" charset="0"/>
                <a:cs typeface="Times New Roman" panose="02020603050405020304" pitchFamily="18" charset="0"/>
              </a:rPr>
              <a:t>é</a:t>
            </a:r>
            <a:endParaRPr lang="en-GB" altLang="zh-CN" sz="2400" dirty="0">
              <a:solidFill>
                <a:srgbClr val="C00000"/>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4"/>
          <a:stretch>
            <a:fillRect/>
          </a:stretch>
        </p:blipFill>
        <p:spPr>
          <a:xfrm>
            <a:off x="-2" y="1405023"/>
            <a:ext cx="12192002" cy="45719"/>
          </a:xfrm>
          <a:prstGeom prst="rect">
            <a:avLst/>
          </a:prstGeom>
        </p:spPr>
      </p:pic>
      <p:pic>
        <p:nvPicPr>
          <p:cNvPr id="8" name="图片 7"/>
          <p:cNvPicPr>
            <a:picLocks noChangeAspect="1"/>
          </p:cNvPicPr>
          <p:nvPr/>
        </p:nvPicPr>
        <p:blipFill>
          <a:blip r:embed="rId5"/>
          <a:stretch>
            <a:fillRect/>
          </a:stretch>
        </p:blipFill>
        <p:spPr>
          <a:xfrm>
            <a:off x="1372" y="6689101"/>
            <a:ext cx="12192000" cy="191484"/>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2192002" cy="2925319"/>
          </a:xfrm>
          <a:prstGeom prst="rect">
            <a:avLst/>
          </a:prstGeom>
        </p:spPr>
      </p:pic>
      <p:sp>
        <p:nvSpPr>
          <p:cNvPr id="9" name="文本框 8"/>
          <p:cNvSpPr txBox="1"/>
          <p:nvPr>
            <p:custDataLst>
              <p:tags r:id="rId1"/>
            </p:custDataLst>
          </p:nvPr>
        </p:nvSpPr>
        <p:spPr>
          <a:xfrm>
            <a:off x="399009" y="4056991"/>
            <a:ext cx="5187144" cy="1421928"/>
          </a:xfrm>
          <a:prstGeom prst="rect">
            <a:avLst/>
          </a:prstGeom>
          <a:noFill/>
        </p:spPr>
        <p:txBody>
          <a:bodyPr wrap="square" rtlCol="0">
            <a:spAutoFit/>
          </a:bodyPr>
          <a:lstStyle/>
          <a:p>
            <a:pPr algn="ctr">
              <a:lnSpc>
                <a:spcPct val="80000"/>
              </a:lnSpc>
            </a:pPr>
            <a:r>
              <a:rPr lang="fr-FR" sz="5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Mener à terme nos réformes</a:t>
            </a:r>
          </a:p>
        </p:txBody>
      </p:sp>
      <p:sp>
        <p:nvSpPr>
          <p:cNvPr id="4" name="日期占位符 3"/>
          <p:cNvSpPr>
            <a:spLocks noGrp="1"/>
          </p:cNvSpPr>
          <p:nvPr>
            <p:ph type="dt" sz="half" idx="10"/>
          </p:nvPr>
        </p:nvSpPr>
        <p:spPr/>
        <p:txBody>
          <a:bodyPr/>
          <a:lstStyle/>
          <a:p>
            <a:fld id="{1768F67C-F5AE-44CE-9CF3-15F376193D86}"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1</a:t>
            </a:fld>
            <a:endParaRPr kumimoji="1"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935672" y="2242184"/>
            <a:ext cx="10320655" cy="2668143"/>
          </a:xfrm>
          <a:prstGeom prst="rect">
            <a:avLst/>
          </a:prstGeom>
          <a:noFill/>
        </p:spPr>
        <p:txBody>
          <a:bodyPr wrap="square" rtlCol="0">
            <a:noAutofit/>
          </a:bodyPr>
          <a:lstStyle/>
          <a:p>
            <a:pPr algn="just"/>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Parmi les applications concrètes contribuant à développer la pensée du socialisme à la chinoise de la nouvelle ère, laquelle vous intéresse plus particulièrement ? Pourquoi ? </a:t>
            </a:r>
            <a:endParaRPr lang="fr-FR" sz="36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Exercice écrit</a:t>
            </a:r>
          </a:p>
        </p:txBody>
      </p:sp>
      <p:sp>
        <p:nvSpPr>
          <p:cNvPr id="3" name="日期占位符 2"/>
          <p:cNvSpPr>
            <a:spLocks noGrp="1"/>
          </p:cNvSpPr>
          <p:nvPr>
            <p:ph type="dt" sz="half" idx="10"/>
          </p:nvPr>
        </p:nvSpPr>
        <p:spPr/>
        <p:txBody>
          <a:bodyPr/>
          <a:lstStyle/>
          <a:p>
            <a:fld id="{D5A3D868-A68A-42C7-9552-8442D404E83D}"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10</a:t>
            </a:fld>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728007" y="222250"/>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mener à terme</a:t>
            </a: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rPr>
              <a:t>P.128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mener à terme</a:t>
            </a:r>
            <a:r>
              <a:rPr lang="fr-FR" altLang="zh-CN" sz="32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3200" dirty="0">
                <a:solidFill>
                  <a:schemeClr val="tx1"/>
                </a:solidFill>
                <a:latin typeface="Times New Roman" panose="02020603050405020304" pitchFamily="18" charset="0"/>
                <a:cs typeface="Times New Roman" panose="02020603050405020304" pitchFamily="18" charset="0"/>
              </a:rPr>
              <a:t>nos réformes</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mener à terme</a:t>
            </a:r>
          </a:p>
          <a:p>
            <a:pPr marL="457200" indent="-4572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achever la réalisation</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Les enfants doivent savoir comment mener à terme une activité qu’ils ont entamée seuls ou en équipe.</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En dépit des difficultés de départ pour tous les participants, le projet a été mené à terme avec succès.</a:t>
            </a:r>
          </a:p>
        </p:txBody>
      </p:sp>
      <p:sp>
        <p:nvSpPr>
          <p:cNvPr id="3" name="日期占位符 2"/>
          <p:cNvSpPr>
            <a:spLocks noGrp="1"/>
          </p:cNvSpPr>
          <p:nvPr>
            <p:ph type="dt" sz="half" idx="10"/>
          </p:nvPr>
        </p:nvSpPr>
        <p:spPr/>
        <p:txBody>
          <a:bodyPr/>
          <a:lstStyle/>
          <a:p>
            <a:fld id="{941216A5-4EF3-4281-B619-BF5C02C4D4EF}"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11</a:t>
            </a:fld>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147106" y="222250"/>
            <a:ext cx="5967280" cy="490220"/>
          </a:xfrm>
          <a:prstGeom prst="rect">
            <a:avLst/>
          </a:prstGeom>
          <a:noFill/>
        </p:spPr>
        <p:txBody>
          <a:bodyPr wrap="square" rtlCol="0">
            <a:noAutofit/>
          </a:bodyPr>
          <a:lstStyle/>
          <a:p>
            <a:pPr eaLnBrk="1" hangingPunct="1"/>
            <a:r>
              <a:rPr lang="fr-FR" altLang="zh-CN" sz="3600" b="1" dirty="0">
                <a:solidFill>
                  <a:schemeClr val="tx1"/>
                </a:solidFill>
                <a:latin typeface="Times New Roman" panose="02020603050405020304" pitchFamily="18" charset="0"/>
                <a:cs typeface="Times New Roman" panose="02020603050405020304" pitchFamily="18" charset="0"/>
                <a:sym typeface="+mn-ea"/>
              </a:rPr>
              <a:t>se confronter à</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40870" y="1525372"/>
            <a:ext cx="11804015" cy="348869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P.131 Depuis le XVIII</a:t>
            </a:r>
            <a:r>
              <a:rPr lang="fr-FR" altLang="zh-CN" sz="2800" baseline="30000" dirty="0">
                <a:solidFill>
                  <a:schemeClr val="tx1"/>
                </a:solidFill>
                <a:latin typeface="Times New Roman" panose="02020603050405020304" pitchFamily="18" charset="0"/>
                <a:cs typeface="Times New Roman" panose="02020603050405020304" pitchFamily="18" charset="0"/>
                <a:sym typeface="+mn-ea"/>
              </a:rPr>
              <a:t>e</a:t>
            </a:r>
            <a:r>
              <a:rPr lang="fr-FR" altLang="zh-CN" sz="2800" dirty="0">
                <a:solidFill>
                  <a:schemeClr val="tx1"/>
                </a:solidFill>
                <a:latin typeface="Times New Roman" panose="02020603050405020304" pitchFamily="18" charset="0"/>
                <a:cs typeface="Times New Roman" panose="02020603050405020304" pitchFamily="18" charset="0"/>
                <a:sym typeface="+mn-ea"/>
              </a:rPr>
              <a:t> Congrès du Parti, face à une situation nationale et internationale en évolution, et face au développement des divers secteurs d’activités en Chine, nous nous trouvons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confrontés à</a:t>
            </a:r>
            <a:r>
              <a:rPr lang="fr-FR" altLang="zh-CN" sz="2800" dirty="0">
                <a:solidFill>
                  <a:schemeClr val="tx1"/>
                </a:solidFill>
                <a:latin typeface="Times New Roman" panose="02020603050405020304" pitchFamily="18" charset="0"/>
                <a:cs typeface="Times New Roman" panose="02020603050405020304" pitchFamily="18" charset="0"/>
                <a:sym typeface="+mn-ea"/>
              </a:rPr>
              <a:t> un grand défi de notre époque...</a:t>
            </a:r>
          </a:p>
          <a:p>
            <a:pPr indent="0" algn="just" fontAlgn="auto"/>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se confronter à  </a:t>
            </a:r>
          </a:p>
          <a:p>
            <a:pPr marL="457200" indent="-457200" algn="just" eaLnBrk="1" hangingPunct="1">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se mettre face à</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Il s’agit d’une volonté de se confronter au monde et de rencontrer l’autre.      </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Consciemment ou non, Freud cherche aussi à se connaître lui-même et se confronte aux énigmes de sa propre histoire.</a:t>
            </a:r>
          </a:p>
          <a:p>
            <a:pPr indent="0" algn="just" fontAlgn="auto"/>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64190D31-299F-4105-AC9D-0EF9042B1159}"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12</a:t>
            </a:fld>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procéder à + qqch.</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24175" y="1385039"/>
            <a:ext cx="11838186" cy="456012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P.131 Il nous faut aussi, sur la base de nouvelles pratiques,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procéder à</a:t>
            </a:r>
            <a:r>
              <a:rPr lang="fr-FR" altLang="zh-CN" sz="3200" dirty="0">
                <a:solidFill>
                  <a:schemeClr val="tx1"/>
                </a:solidFill>
                <a:latin typeface="Times New Roman" panose="02020603050405020304" pitchFamily="18" charset="0"/>
                <a:cs typeface="Times New Roman" panose="02020603050405020304" pitchFamily="18" charset="0"/>
                <a:sym typeface="+mn-ea"/>
              </a:rPr>
              <a:t> des analyses théoriques...</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procéder à </a:t>
            </a:r>
            <a:r>
              <a:rPr lang="fr-FR" altLang="zh-CN" sz="3200" b="1" dirty="0" err="1">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qqch</a:t>
            </a:r>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t>
            </a:r>
          </a:p>
          <a:p>
            <a:pPr marL="457200" indent="-4572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exécuter suivant la méthode prévue</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Il convient de procéder à une évaluation indépendante de l’ensemble de l’installation. </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L’idée est de procéder à des mises à jour plus fréquentes de la version électronique.</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6C4F8E90-F35B-4B21-922E-F0B9EF777CDD}"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13</a:t>
            </a:fld>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se guider sur + qqch.</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24175" y="1385039"/>
            <a:ext cx="11838186" cy="456012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P.131 Face à ce grand défi de l’époque, notre parti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s’est guidé sur</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latin typeface="Times New Roman" panose="02020603050405020304" pitchFamily="18" charset="0"/>
                <a:cs typeface="Times New Roman" panose="02020603050405020304" pitchFamily="18" charset="0"/>
                <a:sym typeface="+mn-ea"/>
              </a:rPr>
              <a:t>le marxisme-léninisme, la pensée de Mao Zedong, la théorie de Deng Xiaoping, la pensée importante de la Triple Représentation et le concept de développement scientifique.</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se guider sur </a:t>
            </a:r>
            <a:r>
              <a:rPr lang="fr-FR" altLang="zh-CN" sz="2800" b="1" dirty="0" err="1">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qqch</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t>
            </a:r>
          </a:p>
          <a:p>
            <a:pPr marL="457200" indent="-457200" algn="just" eaLnBrk="1" hangingPunct="1">
              <a:buFont typeface="Arial" panose="020B0604020202020204" pitchFamily="34" charset="0"/>
              <a:buChar char="•"/>
            </a:pPr>
            <a:r>
              <a:rPr lang="fr-CA" altLang="fr-FR"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p</a:t>
            </a: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rendre quelqu’un, quelque chose comme repères, comme indications pour trouver son chemin</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Je pense que le ministère devrait se guider sur ces statistiques pour faire ses prévisions budgétaires.</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rPr>
              <a:t>       Les banques centrales ne peuvent se guider sur l’horizon à court terme des marchés financiers, que ceux-ci cèdent à l’enthousiasme ou à l’abattement.</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2351CC94-F7EF-4002-AF85-B950B3746801}"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14</a:t>
            </a:fld>
            <a:endParaRPr kumimoji="1"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5233" y="222250"/>
            <a:ext cx="6122035" cy="490220"/>
          </a:xfrm>
          <a:prstGeom prst="rect">
            <a:avLst/>
          </a:prstGeom>
          <a:noFill/>
        </p:spPr>
        <p:txBody>
          <a:bodyPr wrap="square" rtlCol="0">
            <a:noAutofit/>
          </a:bodyPr>
          <a:lstStyle/>
          <a:p>
            <a:pPr algn="just"/>
            <a:r>
              <a:rPr lang="fr-FR" altLang="zh-CN" sz="3200" b="1" dirty="0">
                <a:solidFill>
                  <a:schemeClr val="tx1"/>
                </a:solidFill>
                <a:latin typeface="Times New Roman" panose="02020603050405020304" pitchFamily="18" charset="0"/>
                <a:cs typeface="Times New Roman" panose="02020603050405020304" pitchFamily="18" charset="0"/>
                <a:sym typeface="+mn-ea"/>
              </a:rPr>
              <a:t>être en phase avec + qqn/</a:t>
            </a:r>
            <a:r>
              <a:rPr lang="fr-FR" altLang="zh-CN" sz="3200" b="1" dirty="0" err="1">
                <a:solidFill>
                  <a:schemeClr val="tx1"/>
                </a:solidFill>
                <a:latin typeface="Times New Roman" panose="02020603050405020304" pitchFamily="18" charset="0"/>
                <a:cs typeface="Times New Roman" panose="02020603050405020304" pitchFamily="18" charset="0"/>
                <a:sym typeface="+mn-ea"/>
              </a:rPr>
              <a:t>qqch</a:t>
            </a:r>
            <a:r>
              <a:rPr lang="fr-FR" altLang="zh-CN" sz="3200" b="1" dirty="0">
                <a:solidFill>
                  <a:schemeClr val="tx1"/>
                </a:solidFill>
                <a:latin typeface="Times New Roman" panose="02020603050405020304" pitchFamily="18" charset="0"/>
                <a:cs typeface="Times New Roman" panose="02020603050405020304" pitchFamily="18" charset="0"/>
                <a:sym typeface="+mn-ea"/>
              </a:rPr>
              <a:t>.</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24175" y="1385039"/>
            <a:ext cx="11838186" cy="456012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P.131 Il s’est conformé aux principes selon lesquels il faut libérer la pensée, faire preuve d’objectivité et de réalisme, et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être en phase avec </a:t>
            </a:r>
            <a:r>
              <a:rPr lang="fr-FR" altLang="zh-CN" sz="3200" dirty="0">
                <a:solidFill>
                  <a:schemeClr val="tx1"/>
                </a:solidFill>
                <a:latin typeface="Times New Roman" panose="02020603050405020304" pitchFamily="18" charset="0"/>
                <a:cs typeface="Times New Roman" panose="02020603050405020304" pitchFamily="18" charset="0"/>
                <a:sym typeface="+mn-ea"/>
              </a:rPr>
              <a:t>son temps. </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être en phase avec qqch./qqn</a:t>
            </a:r>
          </a:p>
          <a:p>
            <a:pPr marL="457200" indent="-4572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être en accord avec qqn/</a:t>
            </a:r>
            <a:r>
              <a:rPr lang="fr-FR" altLang="zh-CN" sz="3200" i="1" dirty="0" err="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qqch</a:t>
            </a: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sur la même longueur d’ondes (que qqn), en harmonie avec qqn</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Je suis en phase avec mon associé sur les grandes décisions.</a:t>
            </a:r>
            <a:r>
              <a:rPr lang="fr-FR" altLang="zh-CN" sz="3200" dirty="0">
                <a:solidFill>
                  <a:schemeClr val="tx1"/>
                </a:solidFill>
                <a:latin typeface="Times New Roman" panose="02020603050405020304" pitchFamily="18" charset="0"/>
                <a:cs typeface="Times New Roman" panose="02020603050405020304" pitchFamily="18" charset="0"/>
              </a:rPr>
              <a:t>       </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rPr>
              <a:t>      Nous sommes totalement en phase avec notre environnement et le milieu où nous travaillons.</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FF8DB572-E64A-4948-BCA8-B9B58A079478}"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15</a:t>
            </a:fld>
            <a:endParaRPr kumimoji="1"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régir </a:t>
            </a:r>
            <a:r>
              <a:rPr lang="fr-FR" altLang="zh-CN" sz="3600" b="1" i="1" dirty="0">
                <a:solidFill>
                  <a:schemeClr val="tx1"/>
                </a:solidFill>
                <a:latin typeface="Times New Roman" panose="02020603050405020304" pitchFamily="18" charset="0"/>
                <a:cs typeface="Times New Roman" panose="02020603050405020304" pitchFamily="18" charset="0"/>
                <a:sym typeface="+mn-ea"/>
              </a:rPr>
              <a:t>v.t.</a:t>
            </a:r>
            <a:endParaRPr lang="fr-FR" altLang="zh-CN" sz="3600" b="1" i="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18130" y="1468347"/>
            <a:ext cx="11755740" cy="456012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P.131 Fidèle au matérialisme dialectique et au matérialisme historique, et en fonction des nouvelles conditions de l’époque et des exigences de la pratique, le Parti a adopté une vision toute neuve pour approfondir ses connaissances sur les lois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régissant</a:t>
            </a:r>
            <a:r>
              <a:rPr lang="fr-FR" altLang="zh-CN" sz="2800" dirty="0">
                <a:solidFill>
                  <a:schemeClr val="tx1"/>
                </a:solidFill>
                <a:latin typeface="Times New Roman" panose="02020603050405020304" pitchFamily="18" charset="0"/>
                <a:cs typeface="Times New Roman" panose="02020603050405020304" pitchFamily="18" charset="0"/>
                <a:sym typeface="+mn-ea"/>
              </a:rPr>
              <a:t> l’exercice du pouvoir par les partis communistes, l’édification socialiste et l’évolution de la société humaine, et a continuellement effectué des recherches théoriques.</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régir </a:t>
            </a:r>
            <a:r>
              <a:rPr lang="fr-FR" altLang="zh-CN" sz="2800" b="1" i="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v.t.</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a:t>
            </a:r>
          </a:p>
          <a:p>
            <a:pPr marL="457200" indent="-457200" algn="just" eaLnBrk="1" hangingPunct="1">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régler, déterminer</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Pour nous, ce n’est pas l’argent qui doit régir le domaine politique.       </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Ce paragraphe régit les procédures d’accès au dossier individuel.</a:t>
            </a:r>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D2650BE9-E6B2-4384-9640-7ADF81D1FB2F}"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16</a:t>
            </a:fld>
            <a:endParaRPr kumimoji="1"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8905"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124389" y="216534"/>
            <a:ext cx="5482652" cy="645159"/>
          </a:xfrm>
          <a:prstGeom prst="rect">
            <a:avLst/>
          </a:prstGeom>
          <a:noFill/>
        </p:spPr>
        <p:txBody>
          <a:bodyPr wrap="square" rtlCol="0">
            <a:noAutofit/>
          </a:bodyPr>
          <a:lstStyle/>
          <a:p>
            <a:pPr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aspiration à</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40920" y="1391593"/>
            <a:ext cx="11751295" cy="424546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fontAlgn="auto"/>
            <a:r>
              <a:rPr lang="fr-FR" altLang="zh-CN" sz="3200" dirty="0">
                <a:solidFill>
                  <a:schemeClr val="tx1"/>
                </a:solidFill>
                <a:latin typeface="Times New Roman" panose="02020603050405020304" pitchFamily="18" charset="0"/>
                <a:cs typeface="Times New Roman" panose="02020603050405020304" pitchFamily="18" charset="0"/>
                <a:sym typeface="+mn-ea"/>
              </a:rPr>
              <a:t>P.132 La principale contradiction dans la société chinoise à la nouvelle ère étant celle entre l’</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aspiration</a:t>
            </a:r>
            <a:r>
              <a:rPr lang="fr-FR" altLang="zh-CN" sz="3200" dirty="0">
                <a:solidFill>
                  <a:schemeClr val="tx1"/>
                </a:solidFill>
                <a:latin typeface="Times New Roman" panose="02020603050405020304" pitchFamily="18" charset="0"/>
                <a:cs typeface="Times New Roman" panose="02020603050405020304" pitchFamily="18" charset="0"/>
                <a:sym typeface="+mn-ea"/>
              </a:rPr>
              <a:t> croissante de la population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à</a:t>
            </a:r>
            <a:r>
              <a:rPr lang="fr-FR" altLang="zh-CN" sz="3200" dirty="0">
                <a:solidFill>
                  <a:schemeClr val="tx1"/>
                </a:solidFill>
                <a:latin typeface="Times New Roman" panose="02020603050405020304" pitchFamily="18" charset="0"/>
                <a:cs typeface="Times New Roman" panose="02020603050405020304" pitchFamily="18" charset="0"/>
                <a:sym typeface="+mn-ea"/>
              </a:rPr>
              <a:t> une vie meilleure et un développement déséquilibré et insuffisant...</a:t>
            </a:r>
          </a:p>
          <a:p>
            <a:pPr indent="0" algn="just" fontAlgn="auto"/>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indent="0" algn="just" fontAlgn="auto"/>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aspiration à</a:t>
            </a:r>
          </a:p>
          <a:p>
            <a:pPr marL="342900" indent="-342900" algn="just" fontAlgn="auto">
              <a:buFont typeface="Arial" panose="020B0604020202020204" pitchFamily="34" charset="0"/>
              <a:buChar char="•"/>
            </a:pPr>
            <a:r>
              <a:rPr lang="en-US" altLang="zh-CN" sz="3200" i="1"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désir</a:t>
            </a:r>
            <a:endParaRPr lang="en-US" altLang="zh-CN" sz="32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a:p>
            <a:pPr algn="just" fontAlgn="auto"/>
            <a:r>
              <a:rPr lang="fr-FR" altLang="zh-CN" sz="3200" dirty="0">
                <a:solidFill>
                  <a:schemeClr val="tx1"/>
                </a:solidFill>
                <a:latin typeface="Times New Roman" panose="02020603050405020304" pitchFamily="18" charset="0"/>
                <a:cs typeface="Times New Roman" panose="02020603050405020304" pitchFamily="18" charset="0"/>
                <a:sym typeface="+mn-ea"/>
              </a:rPr>
              <a:t>Ex. Pour moi, l’humanisme est une aspiration à la paix et à la justice.       </a:t>
            </a:r>
          </a:p>
          <a:p>
            <a:pPr algn="just" fontAlgn="auto"/>
            <a:r>
              <a:rPr lang="fr-FR" altLang="zh-CN" sz="3200" dirty="0">
                <a:solidFill>
                  <a:schemeClr val="tx1"/>
                </a:solidFill>
                <a:latin typeface="Times New Roman" panose="02020603050405020304" pitchFamily="18" charset="0"/>
                <a:cs typeface="Times New Roman" panose="02020603050405020304" pitchFamily="18" charset="0"/>
                <a:sym typeface="+mn-ea"/>
              </a:rPr>
              <a:t>      Une équipe compétente et expérimentée, avec une aspiration à la perfection, vous conseille dès le départ.</a:t>
            </a:r>
          </a:p>
          <a:p>
            <a:pPr algn="just" fontAlgn="auto"/>
            <a:endParaRPr lang="fr-FR" altLang="zh-CN" sz="2400" i="1" dirty="0">
              <a:solidFill>
                <a:schemeClr val="tx1"/>
              </a:solidFill>
              <a:latin typeface="Times New Roman" panose="02020603050405020304" pitchFamily="18" charset="0"/>
              <a:cs typeface="Times New Roman" panose="02020603050405020304" pitchFamily="18" charset="0"/>
            </a:endParaRPr>
          </a:p>
          <a:p>
            <a:pPr indent="0" algn="just" fontAlgn="auto">
              <a:lnSpc>
                <a:spcPct val="150000"/>
              </a:lnSpc>
            </a:pP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8A010E2A-679A-4ECF-B8C4-819DFC7E5542}"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17</a:t>
            </a:fld>
            <a:endParaRPr kumimoji="1"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8905"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888415" y="253986"/>
            <a:ext cx="6479642" cy="705484"/>
          </a:xfrm>
          <a:prstGeom prst="rect">
            <a:avLst/>
          </a:prstGeom>
          <a:noFill/>
        </p:spPr>
        <p:txBody>
          <a:bodyPr wrap="square" rtlCol="0">
            <a:noAutofit/>
          </a:bodyPr>
          <a:lstStyle/>
          <a:p>
            <a:pPr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solidFill>
                  <a:schemeClr val="tx1"/>
                </a:solidFill>
                <a:latin typeface="Times New Roman" panose="02020603050405020304" pitchFamily="18" charset="0"/>
                <a:cs typeface="Times New Roman" panose="02020603050405020304" pitchFamily="18" charset="0"/>
                <a:sym typeface="+mn-ea"/>
              </a:rPr>
              <a:t>promouvoir </a:t>
            </a:r>
            <a:r>
              <a:rPr lang="fr-FR" altLang="zh-CN" sz="3600" b="1" i="1" dirty="0">
                <a:solidFill>
                  <a:schemeClr val="tx1"/>
                </a:solidFill>
                <a:latin typeface="Times New Roman" panose="02020603050405020304" pitchFamily="18" charset="0"/>
                <a:cs typeface="Times New Roman" panose="02020603050405020304" pitchFamily="18" charset="0"/>
                <a:sym typeface="+mn-ea"/>
              </a:rPr>
              <a:t>v.t.</a:t>
            </a:r>
            <a:endParaRPr lang="fr-FR" altLang="zh-CN" sz="3600" b="1" i="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40920" y="1349666"/>
            <a:ext cx="11751295" cy="424546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P.132 Il faut rester fidèle au concept de développement centré sur le peuple, et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promouvoir</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latin typeface="Times New Roman" panose="02020603050405020304" pitchFamily="18" charset="0"/>
                <a:cs typeface="Times New Roman" panose="02020603050405020304" pitchFamily="18" charset="0"/>
                <a:sym typeface="+mn-ea"/>
              </a:rPr>
              <a:t>continuellement le plein épanouissement de l’homme et l’enrichissement commun de toute la population...</a:t>
            </a:r>
          </a:p>
          <a:p>
            <a:pPr indent="0" algn="just" fontAlgn="auto"/>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indent="0" algn="just" fontAlgn="auto"/>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promouvoir </a:t>
            </a:r>
            <a:r>
              <a:rPr lang="fr-FR" altLang="zh-CN" sz="2800" b="1" i="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v.t.</a:t>
            </a:r>
          </a:p>
          <a:p>
            <a:pPr marL="342900" indent="-342900" algn="just" fontAlgn="auto">
              <a:buFont typeface="Arial" panose="020B0604020202020204" pitchFamily="34" charset="0"/>
              <a:buChar char="•"/>
            </a:pPr>
            <a:r>
              <a:rPr lang="en-US" altLang="zh-CN" sz="2800" i="1"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favoriser</a:t>
            </a:r>
            <a:r>
              <a:rPr lang="en-US"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le </a:t>
            </a:r>
            <a:r>
              <a:rPr lang="en-US" altLang="zh-CN" sz="2800" i="1"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développement</a:t>
            </a:r>
            <a:r>
              <a:rPr lang="en-US"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de</a:t>
            </a:r>
          </a:p>
          <a:p>
            <a:pPr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Ex. Cette conférence a pour but de promouvoir davantage la coopération entre les banques régionales.</a:t>
            </a:r>
          </a:p>
          <a:p>
            <a:pPr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       Malgré cela, la recherche pour le développement et la production de vaccins contre la fièvre aphteuse doi</a:t>
            </a:r>
            <a:r>
              <a:rPr lang="fr-CA" altLang="fr-FR" sz="2800" dirty="0">
                <a:solidFill>
                  <a:schemeClr val="tx1"/>
                </a:solidFill>
                <a:latin typeface="Times New Roman" panose="02020603050405020304" pitchFamily="18" charset="0"/>
                <a:cs typeface="Times New Roman" panose="02020603050405020304" pitchFamily="18" charset="0"/>
                <a:sym typeface="+mn-ea"/>
              </a:rPr>
              <a:t>t</a:t>
            </a:r>
            <a:r>
              <a:rPr lang="fr-FR" altLang="zh-CN" sz="2800" dirty="0">
                <a:solidFill>
                  <a:schemeClr val="tx1"/>
                </a:solidFill>
                <a:latin typeface="Times New Roman" panose="02020603050405020304" pitchFamily="18" charset="0"/>
                <a:cs typeface="Times New Roman" panose="02020603050405020304" pitchFamily="18" charset="0"/>
                <a:sym typeface="+mn-ea"/>
              </a:rPr>
              <a:t> être promue.</a:t>
            </a:r>
          </a:p>
          <a:p>
            <a:pPr algn="just" fontAlgn="auto"/>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fontAlgn="auto"/>
            <a:endParaRPr lang="fr-FR" altLang="zh-CN" sz="2400" i="1" dirty="0">
              <a:solidFill>
                <a:schemeClr val="tx1"/>
              </a:solidFill>
              <a:latin typeface="Times New Roman" panose="02020603050405020304" pitchFamily="18" charset="0"/>
              <a:cs typeface="Times New Roman" panose="02020603050405020304" pitchFamily="18" charset="0"/>
            </a:endParaRPr>
          </a:p>
          <a:p>
            <a:pPr indent="0" algn="just" fontAlgn="auto">
              <a:lnSpc>
                <a:spcPct val="150000"/>
              </a:lnSpc>
            </a:pP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21044E06-FFE0-4C32-BBA4-EC2D5AC892FF}"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18</a:t>
            </a:fld>
            <a:endParaRPr kumimoji="1"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8905"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888415" y="253986"/>
            <a:ext cx="6479642" cy="705484"/>
          </a:xfrm>
          <a:prstGeom prst="rect">
            <a:avLst/>
          </a:prstGeom>
          <a:noFill/>
        </p:spPr>
        <p:txBody>
          <a:bodyPr wrap="square" rtlCol="0">
            <a:noAutofit/>
          </a:bodyPr>
          <a:lstStyle/>
          <a:p>
            <a:pPr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solidFill>
                  <a:schemeClr val="tx1"/>
                </a:solidFill>
                <a:latin typeface="Times New Roman" panose="02020603050405020304" pitchFamily="18" charset="0"/>
                <a:cs typeface="Times New Roman" panose="02020603050405020304" pitchFamily="18" charset="0"/>
                <a:sym typeface="+mn-ea"/>
              </a:rPr>
              <a:t>il importe (à qqn) de + inf.</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40920" y="1208082"/>
            <a:ext cx="11751295" cy="424546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P.132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Il importe de</a:t>
            </a:r>
            <a:r>
              <a:rPr lang="fr-FR" altLang="zh-CN" sz="2800" dirty="0">
                <a:solidFill>
                  <a:schemeClr val="tx1"/>
                </a:solidFill>
                <a:latin typeface="Times New Roman" panose="02020603050405020304" pitchFamily="18" charset="0"/>
                <a:cs typeface="Times New Roman" panose="02020603050405020304" pitchFamily="18" charset="0"/>
              </a:rPr>
              <a:t> </a:t>
            </a:r>
            <a:r>
              <a:rPr lang="fr-FR" altLang="zh-CN" sz="2800" dirty="0">
                <a:solidFill>
                  <a:schemeClr val="tx1"/>
                </a:solidFill>
                <a:latin typeface="Times New Roman" panose="02020603050405020304" pitchFamily="18" charset="0"/>
                <a:cs typeface="Times New Roman" panose="02020603050405020304" pitchFamily="18" charset="0"/>
                <a:sym typeface="+mn-ea"/>
              </a:rPr>
              <a:t>suivre les dispositions d’ensemble dites « plan global en cinq axes » et les dispositions stratégiques des Quatre Intégralités, tout en renforçant la confiance dans la voie, la théorie, le régime et la culture du socialisme à la chinoise...</a:t>
            </a:r>
          </a:p>
          <a:p>
            <a:pPr indent="0" algn="just" fontAlgn="auto"/>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indent="0" algn="just" fontAlgn="auto"/>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il importe (à qqn) de + inf.</a:t>
            </a:r>
          </a:p>
          <a:p>
            <a:pPr marL="342900" indent="-342900" algn="just" fontAlgn="auto">
              <a:buFont typeface="Arial" panose="020B0604020202020204" pitchFamily="34" charset="0"/>
              <a:buChar char="•"/>
            </a:pPr>
            <a:r>
              <a:rPr lang="en-US"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il </a:t>
            </a:r>
            <a:r>
              <a:rPr lang="en-US" altLang="zh-CN" sz="2800" i="1" dirty="0" err="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est</a:t>
            </a:r>
            <a:r>
              <a:rPr lang="en-US"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 important de </a:t>
            </a:r>
          </a:p>
          <a:p>
            <a:pPr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Ex. Pour pouvoir progresser, il importe de pouvoir analyser les difficultés et de cerner les solutions.       </a:t>
            </a:r>
          </a:p>
          <a:p>
            <a:pPr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       En effet, il importe de sélectionner les éléments essentiels à communiquer au personnel.</a:t>
            </a: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fontAlgn="auto"/>
            <a:endParaRPr lang="fr-FR" altLang="zh-CN" sz="2400" i="1" dirty="0">
              <a:solidFill>
                <a:schemeClr val="tx1"/>
              </a:solidFill>
              <a:latin typeface="Times New Roman" panose="02020603050405020304" pitchFamily="18" charset="0"/>
              <a:cs typeface="Times New Roman" panose="02020603050405020304" pitchFamily="18" charset="0"/>
            </a:endParaRPr>
          </a:p>
          <a:p>
            <a:pPr indent="0" algn="just" fontAlgn="auto">
              <a:lnSpc>
                <a:spcPct val="150000"/>
              </a:lnSpc>
            </a:pP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0A12FC63-F4EF-4EAE-93D7-73401BB4129E}"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19</a:t>
            </a:fld>
            <a:endParaRPr kumimoji="1"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2"/>
          <a:stretch>
            <a:fillRect/>
          </a:stretch>
        </p:blipFill>
        <p:spPr>
          <a:xfrm>
            <a:off x="3720875" y="1164799"/>
            <a:ext cx="4470608" cy="449181"/>
          </a:xfrm>
          <a:prstGeom prst="rect">
            <a:avLst/>
          </a:prstGeom>
        </p:spPr>
      </p:pic>
      <p:pic>
        <p:nvPicPr>
          <p:cNvPr id="2" name="图片 1"/>
          <p:cNvPicPr>
            <a:picLocks noChangeAspect="1"/>
          </p:cNvPicPr>
          <p:nvPr/>
        </p:nvPicPr>
        <p:blipFill rotWithShape="1">
          <a:blip r:embed="rId3"/>
          <a:srcRect l="45480"/>
          <a:stretch>
            <a:fillRect/>
          </a:stretch>
        </p:blipFill>
        <p:spPr>
          <a:xfrm>
            <a:off x="-141514" y="1666940"/>
            <a:ext cx="1707126" cy="3131225"/>
          </a:xfrm>
          <a:prstGeom prst="rect">
            <a:avLst/>
          </a:prstGeom>
        </p:spPr>
      </p:pic>
      <p:sp>
        <p:nvSpPr>
          <p:cNvPr id="8" name="文本框 7"/>
          <p:cNvSpPr txBox="1"/>
          <p:nvPr/>
        </p:nvSpPr>
        <p:spPr>
          <a:xfrm>
            <a:off x="386834" y="2480816"/>
            <a:ext cx="798195" cy="1503472"/>
          </a:xfrm>
          <a:prstGeom prst="rect">
            <a:avLst/>
          </a:prstGeom>
          <a:noFill/>
        </p:spPr>
        <p:txBody>
          <a:bodyPr vert="eaVert" wrap="square" rtlCol="0">
            <a:spAutoFit/>
          </a:bodyPr>
          <a:lstStyle/>
          <a:p>
            <a:pPr algn="ctr"/>
            <a:r>
              <a:rPr kumimoji="1" lang="zh-CN" altLang="en-US" sz="4000" b="1" dirty="0">
                <a:solidFill>
                  <a:schemeClr val="bg1"/>
                </a:solidFill>
                <a:latin typeface="微软雅黑" panose="020B0503020204020204" charset="-122"/>
                <a:ea typeface="微软雅黑" panose="020B0503020204020204" charset="-122"/>
                <a:cs typeface="微软雅黑" panose="020B0503020204020204" charset="-122"/>
              </a:rPr>
              <a:t>目  录</a:t>
            </a:r>
          </a:p>
        </p:txBody>
      </p:sp>
      <p:sp>
        <p:nvSpPr>
          <p:cNvPr id="32" name="文本框 38">
            <a:hlinkClick r:id="rId4" action="ppaction://hlinksldjump"/>
          </p:cNvPr>
          <p:cNvSpPr txBox="1"/>
          <p:nvPr/>
        </p:nvSpPr>
        <p:spPr>
          <a:xfrm>
            <a:off x="3720874" y="1189248"/>
            <a:ext cx="4470610" cy="478155"/>
          </a:xfrm>
          <a:prstGeom prst="rect">
            <a:avLst/>
          </a:prstGeom>
          <a:noFill/>
        </p:spPr>
        <p:txBody>
          <a:bodyPr wrap="square" rtlCol="0">
            <a:spAutoFit/>
          </a:bodyPr>
          <a:lstStyle/>
          <a:p>
            <a:pPr>
              <a:lnSpc>
                <a:spcPct val="90000"/>
              </a:lnSpc>
            </a:pPr>
            <a:r>
              <a:rPr lang="fr-FR" altLang="en-US"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I</a:t>
            </a: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ntroduction</a:t>
            </a:r>
          </a:p>
        </p:txBody>
      </p:sp>
      <p:pic>
        <p:nvPicPr>
          <p:cNvPr id="16" name="图片 15"/>
          <p:cNvPicPr>
            <a:picLocks noChangeAspect="1"/>
          </p:cNvPicPr>
          <p:nvPr/>
        </p:nvPicPr>
        <p:blipFill>
          <a:blip r:embed="rId2"/>
          <a:stretch>
            <a:fillRect/>
          </a:stretch>
        </p:blipFill>
        <p:spPr>
          <a:xfrm>
            <a:off x="3720875" y="3654717"/>
            <a:ext cx="4470612" cy="449181"/>
          </a:xfrm>
          <a:prstGeom prst="rect">
            <a:avLst/>
          </a:prstGeom>
        </p:spPr>
      </p:pic>
      <p:pic>
        <p:nvPicPr>
          <p:cNvPr id="34" name="图片 33"/>
          <p:cNvPicPr>
            <a:picLocks noChangeAspect="1"/>
          </p:cNvPicPr>
          <p:nvPr/>
        </p:nvPicPr>
        <p:blipFill>
          <a:blip r:embed="rId2"/>
          <a:stretch>
            <a:fillRect/>
          </a:stretch>
        </p:blipFill>
        <p:spPr>
          <a:xfrm>
            <a:off x="3720874" y="1783755"/>
            <a:ext cx="4470608" cy="449181"/>
          </a:xfrm>
          <a:prstGeom prst="rect">
            <a:avLst/>
          </a:prstGeom>
        </p:spPr>
      </p:pic>
      <p:sp>
        <p:nvSpPr>
          <p:cNvPr id="37" name="文本框 38">
            <a:hlinkClick r:id="rId4" action="ppaction://hlinksldjump"/>
          </p:cNvPr>
          <p:cNvSpPr txBox="1"/>
          <p:nvPr/>
        </p:nvSpPr>
        <p:spPr>
          <a:xfrm>
            <a:off x="3720874" y="1808204"/>
            <a:ext cx="4470609"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Compréhension</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39" name="图片 38"/>
          <p:cNvPicPr>
            <a:picLocks noChangeAspect="1"/>
          </p:cNvPicPr>
          <p:nvPr/>
        </p:nvPicPr>
        <p:blipFill>
          <a:blip r:embed="rId2"/>
          <a:stretch>
            <a:fillRect/>
          </a:stretch>
        </p:blipFill>
        <p:spPr>
          <a:xfrm>
            <a:off x="3720874" y="2397749"/>
            <a:ext cx="4470608" cy="449181"/>
          </a:xfrm>
          <a:prstGeom prst="rect">
            <a:avLst/>
          </a:prstGeom>
        </p:spPr>
      </p:pic>
      <p:sp>
        <p:nvSpPr>
          <p:cNvPr id="41" name="文本框 38">
            <a:hlinkClick r:id="rId4" action="ppaction://hlinksldjump"/>
          </p:cNvPr>
          <p:cNvSpPr txBox="1"/>
          <p:nvPr/>
        </p:nvSpPr>
        <p:spPr>
          <a:xfrm>
            <a:off x="3725903" y="2422198"/>
            <a:ext cx="4465580" cy="86550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Etude du texte</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7" name="图片 46"/>
          <p:cNvPicPr>
            <a:picLocks noChangeAspect="1"/>
          </p:cNvPicPr>
          <p:nvPr/>
        </p:nvPicPr>
        <p:blipFill>
          <a:blip r:embed="rId2"/>
          <a:stretch>
            <a:fillRect/>
          </a:stretch>
        </p:blipFill>
        <p:spPr>
          <a:xfrm>
            <a:off x="3720875" y="3020339"/>
            <a:ext cx="4470608" cy="449181"/>
          </a:xfrm>
          <a:prstGeom prst="rect">
            <a:avLst/>
          </a:prstGeom>
        </p:spPr>
      </p:pic>
      <p:sp>
        <p:nvSpPr>
          <p:cNvPr id="48" name="文本框 38">
            <a:hlinkClick r:id="rId4" action="ppaction://hlinksldjump"/>
          </p:cNvPr>
          <p:cNvSpPr txBox="1"/>
          <p:nvPr/>
        </p:nvSpPr>
        <p:spPr>
          <a:xfrm>
            <a:off x="3725954" y="2996528"/>
            <a:ext cx="4470610" cy="1197610"/>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Focalisation sur la langue</a:t>
            </a: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a:lnSpc>
                <a:spcPct val="90000"/>
              </a:lnSpc>
            </a:pPr>
            <a:r>
              <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 </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Perspective internationale</a:t>
            </a:r>
            <a:endParaRPr lang="fr-FR" sz="24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51" name="图片 50"/>
          <p:cNvPicPr>
            <a:picLocks noChangeAspect="1"/>
          </p:cNvPicPr>
          <p:nvPr/>
        </p:nvPicPr>
        <p:blipFill>
          <a:blip r:embed="rId2"/>
          <a:stretch>
            <a:fillRect/>
          </a:stretch>
        </p:blipFill>
        <p:spPr>
          <a:xfrm>
            <a:off x="3726181" y="4264660"/>
            <a:ext cx="5228038" cy="448945"/>
          </a:xfrm>
          <a:prstGeom prst="rect">
            <a:avLst/>
          </a:prstGeom>
        </p:spPr>
      </p:pic>
      <p:sp>
        <p:nvSpPr>
          <p:cNvPr id="54" name="文本框 41">
            <a:hlinkClick r:id="rId4" action="ppaction://hlinksldjump"/>
          </p:cNvPr>
          <p:cNvSpPr txBox="1"/>
          <p:nvPr/>
        </p:nvSpPr>
        <p:spPr>
          <a:xfrm>
            <a:off x="3720869" y="4903800"/>
            <a:ext cx="4470611" cy="424732"/>
          </a:xfrm>
          <a:prstGeom prst="rect">
            <a:avLst/>
          </a:prstGeom>
          <a:noFill/>
        </p:spPr>
        <p:txBody>
          <a:bodyPr wrap="square" rtlCol="0">
            <a:spAutoFit/>
          </a:bodyPr>
          <a:lstStyle/>
          <a:p>
            <a:pPr>
              <a:lnSpc>
                <a:spcPct val="90000"/>
              </a:lnSpc>
            </a:pPr>
            <a:r>
              <a:rPr lang="en-GB" altLang="zh-CN" sz="2400" dirty="0">
                <a:solidFill>
                  <a:schemeClr val="bg1"/>
                </a:solidFill>
                <a:latin typeface="Times New Roman" panose="02020603050405020304" pitchFamily="18" charset="0"/>
                <a:cs typeface="Times New Roman" panose="02020603050405020304" pitchFamily="18" charset="0"/>
              </a:rPr>
              <a:t>Ancient</a:t>
            </a:r>
            <a:r>
              <a:rPr lang="zh-CN" altLang="en-US" sz="2400" dirty="0">
                <a:solidFill>
                  <a:schemeClr val="bg1"/>
                </a:solidFill>
                <a:latin typeface="Times New Roman" panose="02020603050405020304" pitchFamily="18" charset="0"/>
                <a:cs typeface="Times New Roman" panose="02020603050405020304" pitchFamily="18" charset="0"/>
              </a:rPr>
              <a:t> </a:t>
            </a:r>
            <a:r>
              <a:rPr lang="en-GB" altLang="zh-CN" sz="2400" dirty="0">
                <a:solidFill>
                  <a:schemeClr val="bg1"/>
                </a:solidFill>
                <a:latin typeface="Times New Roman" panose="02020603050405020304" pitchFamily="18" charset="0"/>
                <a:cs typeface="Times New Roman" panose="02020603050405020304" pitchFamily="18" charset="0"/>
              </a:rPr>
              <a:t>Chinese Wisdom</a:t>
            </a:r>
          </a:p>
        </p:txBody>
      </p:sp>
      <p:sp>
        <p:nvSpPr>
          <p:cNvPr id="58" name="矩形 57"/>
          <p:cNvSpPr/>
          <p:nvPr/>
        </p:nvSpPr>
        <p:spPr>
          <a:xfrm>
            <a:off x="0" y="6414448"/>
            <a:ext cx="12192000" cy="468681"/>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41">
            <a:hlinkClick r:id="rId4" action="ppaction://hlinksldjump"/>
          </p:cNvPr>
          <p:cNvSpPr txBox="1"/>
          <p:nvPr/>
        </p:nvSpPr>
        <p:spPr>
          <a:xfrm>
            <a:off x="3726180" y="4265295"/>
            <a:ext cx="5882005"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Une histoire chinoise à raconter</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p:txBody>
          <a:bodyPr/>
          <a:lstStyle/>
          <a:p>
            <a:fld id="{4E4981C9-50B9-4B15-9E8D-5A594B8CF422}"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2</a:t>
            </a:fld>
            <a:endParaRPr kumimoji="1"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082213" y="207808"/>
            <a:ext cx="6558608" cy="645159"/>
          </a:xfrm>
          <a:prstGeom prst="rect">
            <a:avLst/>
          </a:prstGeom>
          <a:noFill/>
        </p:spPr>
        <p:txBody>
          <a:bodyPr wrap="square" rtlCol="0">
            <a:noAutofit/>
          </a:bodyPr>
          <a:lstStyle/>
          <a:p>
            <a:pPr algn="just" eaLnBrk="1" hangingPunct="1"/>
            <a:r>
              <a:rPr lang="fr-FR" altLang="zh-CN" sz="3200" b="1" dirty="0">
                <a:latin typeface="Times New Roman" panose="02020603050405020304" pitchFamily="18" charset="0"/>
                <a:cs typeface="Times New Roman" panose="02020603050405020304" pitchFamily="18" charset="0"/>
                <a:sym typeface="+mn-ea"/>
              </a:rPr>
              <a:t>apte à + qqch./inf. ; doté de + qqch.</a:t>
            </a:r>
            <a:endParaRPr lang="fr-FR" altLang="zh-CN" sz="3200" b="1"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3675" y="1366520"/>
            <a:ext cx="11804015" cy="479171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P.132 L’objectif du Parti concernant la montée en puissance de l’armée dans la nouvelle ère consiste à construire une armée populaire fidèle au Parti, </a:t>
            </a:r>
            <a:r>
              <a:rPr lang="fr-FR" altLang="zh-CN" sz="24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apte au</a:t>
            </a:r>
            <a:r>
              <a:rPr lang="fr-FR" altLang="zh-CN" sz="2400" dirty="0">
                <a:solidFill>
                  <a:schemeClr val="tx1"/>
                </a:solidFill>
                <a:latin typeface="Times New Roman" panose="02020603050405020304" pitchFamily="18" charset="0"/>
                <a:cs typeface="Times New Roman" panose="02020603050405020304" pitchFamily="18" charset="0"/>
                <a:sym typeface="+mn-ea"/>
              </a:rPr>
              <a:t> combat et </a:t>
            </a:r>
            <a:r>
              <a:rPr lang="fr-FR" altLang="zh-CN" sz="24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dotée d</a:t>
            </a:r>
            <a:r>
              <a:rPr lang="fr-FR" altLang="zh-CN" sz="2400" dirty="0">
                <a:solidFill>
                  <a:schemeClr val="tx1"/>
                </a:solidFill>
                <a:latin typeface="Times New Roman" panose="02020603050405020304" pitchFamily="18" charset="0"/>
                <a:cs typeface="Times New Roman" panose="02020603050405020304" pitchFamily="18" charset="0"/>
                <a:sym typeface="+mn-ea"/>
              </a:rPr>
              <a:t>’un style de travail exemplaire, afin de faire de l’armée populaire une armée de premier rang mondial...</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apte à qqch./inf.</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qui a la capacité et le pouvoir de</a:t>
            </a:r>
          </a:p>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Ex. Le produit est apte à un emploi particulier plutôt qu’à son emploi général.</a:t>
            </a:r>
          </a:p>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      Nous avons constaté que plus les oiseaux étaient contaminés, moins ils étaient aptes à élever des petits.</a:t>
            </a:r>
          </a:p>
          <a:p>
            <a:pPr algn="just" eaLnBrk="1" hangingPunct="1">
              <a:buClrTx/>
              <a:buSzTx/>
              <a:buFontTx/>
            </a:pPr>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doté de qqch.</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ClrTx/>
              <a:buSzTx/>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équipé ou muni de</a:t>
            </a:r>
          </a:p>
          <a:p>
            <a:pPr algn="just" eaLnBrk="1" hangingPunct="1">
              <a:buClrTx/>
              <a:buSzTx/>
            </a:pPr>
            <a:r>
              <a:rPr lang="fr-FR" altLang="zh-CN" sz="2400" dirty="0">
                <a:solidFill>
                  <a:schemeClr val="tx1"/>
                </a:solidFill>
                <a:latin typeface="Times New Roman" panose="02020603050405020304" pitchFamily="18" charset="0"/>
                <a:cs typeface="Times New Roman" panose="02020603050405020304" pitchFamily="18" charset="0"/>
                <a:sym typeface="+mn-ea"/>
              </a:rPr>
              <a:t>Ex. La Guinée est dotée de terres fertiles et d’un climat propice à une grande variété de cultures.</a:t>
            </a:r>
          </a:p>
          <a:p>
            <a:pPr algn="just" eaLnBrk="1" hangingPunct="1">
              <a:buClrTx/>
              <a:buSzTx/>
            </a:pPr>
            <a:r>
              <a:rPr lang="fr-FR" altLang="zh-CN" sz="2400" dirty="0">
                <a:solidFill>
                  <a:schemeClr val="tx1"/>
                </a:solidFill>
                <a:latin typeface="Times New Roman" panose="02020603050405020304" pitchFamily="18" charset="0"/>
                <a:cs typeface="Times New Roman" panose="02020603050405020304" pitchFamily="18" charset="0"/>
                <a:sym typeface="+mn-ea"/>
              </a:rPr>
              <a:t>      Toute personne dotée de la raison s’opposera à la guerre si elle peut être évitée.</a:t>
            </a:r>
          </a:p>
        </p:txBody>
      </p:sp>
      <p:sp>
        <p:nvSpPr>
          <p:cNvPr id="3" name="日期占位符 2"/>
          <p:cNvSpPr>
            <a:spLocks noGrp="1"/>
          </p:cNvSpPr>
          <p:nvPr>
            <p:ph type="dt" sz="half" idx="10"/>
          </p:nvPr>
        </p:nvSpPr>
        <p:spPr/>
        <p:txBody>
          <a:bodyPr/>
          <a:lstStyle/>
          <a:p>
            <a:fld id="{875DD503-124A-43A5-B6DB-893EC4310001}"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20</a:t>
            </a:fld>
            <a:endParaRPr kumimoji="1"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990465" y="216535"/>
            <a:ext cx="6098540" cy="490220"/>
          </a:xfrm>
          <a:prstGeom prst="rect">
            <a:avLst/>
          </a:prstGeom>
          <a:noFill/>
        </p:spPr>
        <p:txBody>
          <a:bodyPr wrap="square" rtlCol="0">
            <a:noAutofit/>
          </a:bodyPr>
          <a:lstStyle/>
          <a:p>
            <a:pPr algn="just" eaLnBrk="1" hangingPunct="1"/>
            <a:r>
              <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rPr>
              <a:t>se tenir à + qqch.</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76266" y="1537685"/>
            <a:ext cx="11804015" cy="467423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en-US" altLang="fr-FR" sz="3200" dirty="0">
                <a:solidFill>
                  <a:schemeClr val="tx1"/>
                </a:solidFill>
                <a:latin typeface="Times New Roman" panose="02020603050405020304" pitchFamily="18" charset="0"/>
                <a:cs typeface="Times New Roman" panose="02020603050405020304" pitchFamily="18" charset="0"/>
                <a:sym typeface="+mn-ea"/>
              </a:rPr>
              <a:t>P</a:t>
            </a:r>
            <a:r>
              <a:rPr lang="fr-FR" altLang="en-US" sz="3200" dirty="0">
                <a:solidFill>
                  <a:schemeClr val="tx1"/>
                </a:solidFill>
                <a:latin typeface="Times New Roman" panose="02020603050405020304" pitchFamily="18" charset="0"/>
                <a:cs typeface="Times New Roman" panose="02020603050405020304" pitchFamily="18" charset="0"/>
                <a:sym typeface="+mn-ea"/>
              </a:rPr>
              <a:t>.133 </a:t>
            </a:r>
            <a:r>
              <a:rPr lang="fr-FR" altLang="zh-CN" sz="3200" dirty="0">
                <a:solidFill>
                  <a:schemeClr val="tx1"/>
                </a:solidFill>
                <a:latin typeface="Times New Roman" panose="02020603050405020304" pitchFamily="18" charset="0"/>
                <a:cs typeface="Times New Roman" panose="02020603050405020304" pitchFamily="18" charset="0"/>
                <a:sym typeface="+mn-ea"/>
              </a:rPr>
              <a:t>Nous devons parfaire les systèmes et mécanismes visant à maintenir la direction du Parti,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nous tenir au</a:t>
            </a:r>
            <a:r>
              <a:rPr lang="fr-FR" altLang="zh-CN" sz="32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3200" dirty="0">
                <a:solidFill>
                  <a:schemeClr val="tx1"/>
                </a:solidFill>
                <a:latin typeface="Times New Roman" panose="02020603050405020304" pitchFamily="18" charset="0"/>
                <a:cs typeface="Times New Roman" panose="02020603050405020304" pitchFamily="18" charset="0"/>
                <a:sym typeface="+mn-ea"/>
              </a:rPr>
              <a:t>principe général dit « aller de l’avant à pas assurés »...</a:t>
            </a:r>
          </a:p>
          <a:p>
            <a:pPr algn="just" eaLnBrk="1" hangingPunct="1"/>
            <a:endPar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se tenir à qqch.</a:t>
            </a:r>
            <a:endPar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Font typeface="Arial" panose="020B0604020202020204" pitchFamily="34" charset="0"/>
              <a:buChar char="•"/>
            </a:pPr>
            <a:r>
              <a:rPr lang="fr-FR" altLang="zh-CN" sz="32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rester fidèle à</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Ils font des promesses mais ne s’y tiennent pas.      </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rPr>
              <a:t>      Faut-il agir selon les circonstances ou se tenir à la décision prise ?</a:t>
            </a:r>
          </a:p>
          <a:p>
            <a:pPr algn="just" eaLnBrk="1" hangingPunct="1"/>
            <a:endParaRPr lang="fr-FR" altLang="zh-CN" sz="20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0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B1232B0F-D17C-4E5D-A64D-302FA23F8D2F}"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21</a:t>
            </a:fld>
            <a:endParaRPr kumimoji="1"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文本框 6"/>
          <p:cNvSpPr txBox="1"/>
          <p:nvPr/>
        </p:nvSpPr>
        <p:spPr>
          <a:xfrm>
            <a:off x="4904740" y="240922"/>
            <a:ext cx="6911340" cy="750170"/>
          </a:xfrm>
          <a:prstGeom prst="rect">
            <a:avLst/>
          </a:prstGeom>
          <a:noFill/>
        </p:spPr>
        <p:txBody>
          <a:bodyPr wrap="square" rtlCol="0">
            <a:noAutofit/>
          </a:bodyPr>
          <a:lstStyle/>
          <a:p>
            <a:pPr algn="just"/>
            <a:r>
              <a:rPr lang="fr-FR" altLang="zh-CN" sz="2400" b="1" dirty="0">
                <a:latin typeface="Times New Roman" panose="02020603050405020304" pitchFamily="18" charset="0"/>
                <a:cs typeface="Times New Roman" panose="02020603050405020304" pitchFamily="18" charset="0"/>
                <a:sym typeface="+mn-ea"/>
              </a:rPr>
              <a:t>œuvrer pour + qqch./inf. ; s’attacher à + qqch./inf.</a:t>
            </a:r>
            <a:endParaRPr lang="fr-FR" altLang="zh-CN" sz="24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346835"/>
            <a:ext cx="11584940" cy="388620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eaLnBrk="1" hangingPunct="1">
              <a:buNone/>
            </a:pPr>
            <a:r>
              <a:rPr lang="fr-FR" altLang="zh-CN" sz="2000" dirty="0">
                <a:solidFill>
                  <a:schemeClr val="tx1"/>
                </a:solidFill>
                <a:latin typeface="Times New Roman" panose="02020603050405020304" pitchFamily="18" charset="0"/>
                <a:cs typeface="Times New Roman" panose="02020603050405020304" pitchFamily="18" charset="0"/>
                <a:sym typeface="+mn-ea"/>
              </a:rPr>
              <a:t>P.133 Nous devons </a:t>
            </a:r>
            <a:r>
              <a:rPr lang="fr-FR" altLang="zh-CN" sz="20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œuvrer pour</a:t>
            </a:r>
            <a:r>
              <a:rPr lang="fr-FR" altLang="zh-CN" sz="20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000" dirty="0">
                <a:solidFill>
                  <a:schemeClr val="tx1"/>
                </a:solidFill>
                <a:latin typeface="Times New Roman" panose="02020603050405020304" pitchFamily="18" charset="0"/>
                <a:cs typeface="Times New Roman" panose="02020603050405020304" pitchFamily="18" charset="0"/>
                <a:sym typeface="+mn-ea"/>
              </a:rPr>
              <a:t>un développement scientifique et </a:t>
            </a:r>
            <a:r>
              <a:rPr lang="fr-FR" altLang="zh-CN" sz="20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nous attacher à</a:t>
            </a:r>
            <a:r>
              <a:rPr lang="fr-FR" altLang="zh-CN" sz="2000" dirty="0">
                <a:solidFill>
                  <a:schemeClr val="tx1"/>
                </a:solidFill>
                <a:latin typeface="Times New Roman" panose="02020603050405020304" pitchFamily="18" charset="0"/>
                <a:cs typeface="Times New Roman" panose="02020603050405020304" pitchFamily="18" charset="0"/>
              </a:rPr>
              <a:t> </a:t>
            </a:r>
            <a:r>
              <a:rPr lang="fr-FR" altLang="zh-CN" sz="2000" dirty="0">
                <a:solidFill>
                  <a:schemeClr val="tx1"/>
                </a:solidFill>
                <a:latin typeface="Times New Roman" panose="02020603050405020304" pitchFamily="18" charset="0"/>
                <a:cs typeface="Times New Roman" panose="02020603050405020304" pitchFamily="18" charset="0"/>
                <a:sym typeface="+mn-ea"/>
              </a:rPr>
              <a:t>mettre en œuvre l’idée directrice en faveur d’un développement innovant, coordonné, écologique, ouvert et partagé.</a:t>
            </a:r>
          </a:p>
          <a:p>
            <a:pPr indent="0" algn="just" eaLnBrk="1" hangingPunct="1">
              <a:buNone/>
            </a:pPr>
            <a:endParaRPr lang="fr-FR" altLang="zh-CN" sz="20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0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œuvrer pour qqch./inf.</a:t>
            </a:r>
            <a:endParaRPr lang="fr-FR" altLang="zh-CN" sz="20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20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travailler pour, faire des efforts pour</a:t>
            </a:r>
            <a:endParaRPr lang="fr-FR" altLang="zh-CN" sz="20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000" dirty="0">
                <a:solidFill>
                  <a:schemeClr val="tx1"/>
                </a:solidFill>
                <a:latin typeface="Times New Roman" panose="02020603050405020304" pitchFamily="18" charset="0"/>
                <a:cs typeface="Times New Roman" panose="02020603050405020304" pitchFamily="18" charset="0"/>
                <a:sym typeface="+mn-ea"/>
              </a:rPr>
              <a:t>Ex. Il est particulièrement agréable d’œuvrer pour le respect de l’environnement grâce à notre expérience et à un savoir-faire.       </a:t>
            </a:r>
          </a:p>
          <a:p>
            <a:pPr algn="just" eaLnBrk="1" hangingPunct="1"/>
            <a:r>
              <a:rPr lang="fr-FR" altLang="zh-CN" sz="2000" dirty="0">
                <a:solidFill>
                  <a:schemeClr val="tx1"/>
                </a:solidFill>
                <a:latin typeface="Times New Roman" panose="02020603050405020304" pitchFamily="18" charset="0"/>
                <a:cs typeface="Times New Roman" panose="02020603050405020304" pitchFamily="18" charset="0"/>
                <a:sym typeface="+mn-ea"/>
              </a:rPr>
              <a:t>      La Communauté internationale invite les citoyens du monde à œuvrer pour l’élimination de la pauvreté.</a:t>
            </a:r>
          </a:p>
          <a:p>
            <a:pPr algn="just" eaLnBrk="1" hangingPunct="1"/>
            <a:endParaRPr lang="fr-FR" altLang="zh-CN" sz="2000" b="1" u="sng"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20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s’attacher à qqch./inf.</a:t>
            </a:r>
            <a:endParaRPr lang="fr-FR" altLang="zh-CN" sz="20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20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s’appliquer/s’interesser à</a:t>
            </a:r>
            <a:endParaRPr lang="fr-FR" altLang="zh-CN" sz="2000"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2000" dirty="0">
                <a:solidFill>
                  <a:schemeClr val="tx1"/>
                </a:solidFill>
                <a:latin typeface="Times New Roman" panose="02020603050405020304" pitchFamily="18" charset="0"/>
                <a:cs typeface="Times New Roman" panose="02020603050405020304" pitchFamily="18" charset="0"/>
                <a:sym typeface="+mn-ea"/>
              </a:rPr>
              <a:t>Ex. Il ne faut pas s’attacher uniquement à la flexibilité des relations employeurs/employés, mais également à l’instauration d’une flexibilité protégée.</a:t>
            </a:r>
          </a:p>
          <a:p>
            <a:pPr algn="just" eaLnBrk="1" hangingPunct="1"/>
            <a:r>
              <a:rPr lang="fr-FR" altLang="zh-CN" sz="2000" dirty="0">
                <a:solidFill>
                  <a:schemeClr val="tx1"/>
                </a:solidFill>
                <a:latin typeface="Times New Roman" panose="02020603050405020304" pitchFamily="18" charset="0"/>
                <a:cs typeface="Times New Roman" panose="02020603050405020304" pitchFamily="18" charset="0"/>
                <a:sym typeface="+mn-ea"/>
              </a:rPr>
              <a:t>        Nous nous attachons à garantir à nos clients des produits de qualité exceptionnelle et à les aider à réussir leurs projets.</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45D30388-876B-45D9-9AD1-AEE50FC53405}"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22</a:t>
            </a:fld>
            <a:endParaRPr kumimoji="1"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158740" y="216535"/>
            <a:ext cx="6328410" cy="490220"/>
          </a:xfrm>
          <a:prstGeom prst="rect">
            <a:avLst/>
          </a:prstGeom>
          <a:noFill/>
        </p:spPr>
        <p:txBody>
          <a:bodyPr wrap="square" rtlCol="0">
            <a:noAutofit/>
          </a:bodyPr>
          <a:lstStyle/>
          <a:p>
            <a:pPr algn="just"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contribuer à + qqch./inf.</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4"/>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530225" y="1260432"/>
            <a:ext cx="10936605" cy="949960"/>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P.134  Le tout doit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contribuer à</a:t>
            </a:r>
            <a:r>
              <a:rPr lang="fr-FR" altLang="zh-CN" sz="32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3200" dirty="0">
                <a:solidFill>
                  <a:schemeClr val="tx1"/>
                </a:solidFill>
                <a:uFillTx/>
                <a:latin typeface="Times New Roman" panose="02020603050405020304" pitchFamily="18" charset="0"/>
                <a:cs typeface="Times New Roman" panose="02020603050405020304" pitchFamily="18" charset="0"/>
                <a:sym typeface="+mn-ea"/>
              </a:rPr>
              <a:t>l’accroissement de la puissance économique et de la puissance globale de notre pays.</a:t>
            </a:r>
          </a:p>
          <a:p>
            <a:pPr eaLnBrk="1" hangingPunct="1"/>
            <a:endParaRPr lang="fr-FR" altLang="zh-CN" sz="2400" dirty="0">
              <a:solidFill>
                <a:srgbClr val="FFC000"/>
              </a:solidFill>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4" name="文本框 3"/>
          <p:cNvSpPr txBox="1"/>
          <p:nvPr>
            <p:custDataLst>
              <p:tags r:id="rId2"/>
            </p:custDataLst>
          </p:nvPr>
        </p:nvSpPr>
        <p:spPr>
          <a:xfrm>
            <a:off x="515067" y="2297979"/>
            <a:ext cx="11297981" cy="4040856"/>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contribuer à qqch./inf.</a:t>
            </a:r>
          </a:p>
          <a:p>
            <a:pPr marL="342900" indent="-342900" algn="just" eaLnBrk="1" hangingPunct="1">
              <a:buFont typeface="Arial" panose="020B0604020202020204" pitchFamily="34" charset="0"/>
              <a:buChar char="•"/>
            </a:pPr>
            <a:r>
              <a:rPr lang="fr-FR" altLang="zh-CN" sz="32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apporter sa part à une œuvre commune</a:t>
            </a:r>
          </a:p>
          <a:p>
            <a:pPr algn="just"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Ex. Notre objectif principal est de contribuer au développement durable.</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a:t>
            </a:r>
            <a:r>
              <a:rPr lang="fr-FR" altLang="zh-CN" sz="3200" dirty="0">
                <a:solidFill>
                  <a:schemeClr val="tx1"/>
                </a:solidFill>
                <a:uFillTx/>
                <a:latin typeface="Times New Roman" panose="02020603050405020304" pitchFamily="18" charset="0"/>
                <a:cs typeface="Times New Roman" panose="02020603050405020304" pitchFamily="18" charset="0"/>
                <a:sym typeface="+mn-ea"/>
              </a:rPr>
              <a:t>Elle peut, par exemple, contribuer à lutter contre les risques de protectionnisme et de xénophobie qui émergent en temps de crise.</a:t>
            </a: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319BCF55-FC9F-4920-8BCD-CF65D453D3A1}"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23</a:t>
            </a:fld>
            <a:endParaRPr kumimoji="1"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692015" y="216535"/>
            <a:ext cx="7292975" cy="490220"/>
          </a:xfrm>
          <a:prstGeom prst="rect">
            <a:avLst/>
          </a:prstGeom>
          <a:noFill/>
        </p:spPr>
        <p:txBody>
          <a:bodyPr wrap="square" rtlCol="0">
            <a:noAutofit/>
          </a:bodyPr>
          <a:lstStyle/>
          <a:p>
            <a:pPr algn="just" eaLnBrk="1" hangingPunct="1"/>
            <a:r>
              <a:rPr lang="fr-FR" altLang="zh-CN" sz="3600" b="1" dirty="0">
                <a:latin typeface="Times New Roman" panose="02020603050405020304" pitchFamily="18" charset="0"/>
                <a:cs typeface="Times New Roman" panose="02020603050405020304" pitchFamily="18" charset="0"/>
                <a:sym typeface="+mn-ea"/>
              </a:rPr>
              <a:t>de manière à + inf.</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412750" y="1485900"/>
            <a:ext cx="11436350" cy="388620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P.134 La transformation novatrice et le développement innovant des bonnes traditions culturelles chinoises doivent être promus,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de manière à</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poursuivre les traditions de la culture révolutionnaire et à développer une culture socialiste à caractère avancé. </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de manière à + inf.</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ClrTx/>
              <a:buSzTx/>
              <a:buFont typeface="Arial" panose="020B0604020202020204" pitchFamily="34" charset="0"/>
              <a:buChar char="•"/>
            </a:pP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dans le but </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de / de </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façon </a:t>
            </a:r>
            <a:r>
              <a:rPr lang="fr-FR" altLang="zh-CN" sz="2800" i="1" dirty="0" smtClean="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à / de </a:t>
            </a: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sorte à + inf. </a:t>
            </a:r>
          </a:p>
          <a:p>
            <a:pPr algn="just" eaLnBrk="1" hangingPunct="1">
              <a:buClrTx/>
              <a:buSzTx/>
            </a:pPr>
            <a:r>
              <a:rPr lang="fr-FR" altLang="zh-CN" sz="2800" dirty="0">
                <a:solidFill>
                  <a:schemeClr val="tx1"/>
                </a:solidFill>
                <a:uFillTx/>
                <a:latin typeface="Times New Roman" panose="02020603050405020304" pitchFamily="18" charset="0"/>
                <a:cs typeface="Times New Roman" panose="02020603050405020304" pitchFamily="18" charset="0"/>
                <a:sym typeface="+mn-ea"/>
              </a:rPr>
              <a:t>Ex</a:t>
            </a:r>
            <a:r>
              <a:rPr lang="fr-FR" altLang="zh-CN" sz="2800" dirty="0">
                <a:solidFill>
                  <a:schemeClr val="tx1"/>
                </a:solidFill>
                <a:latin typeface="Times New Roman" panose="02020603050405020304" pitchFamily="18" charset="0"/>
                <a:cs typeface="Times New Roman" panose="02020603050405020304" pitchFamily="18" charset="0"/>
                <a:sym typeface="+mn-ea"/>
              </a:rPr>
              <a:t>.</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 Ces médicaments devraient être conservés de manière à éviter le contact avec l’humidité.</a:t>
            </a:r>
          </a:p>
          <a:p>
            <a:pPr algn="just" eaLnBrk="1" hangingPunct="1">
              <a:buClrTx/>
              <a:buSzTx/>
            </a:pPr>
            <a:r>
              <a:rPr lang="fr-FR" altLang="zh-CN" sz="2800" dirty="0">
                <a:solidFill>
                  <a:schemeClr val="tx1"/>
                </a:solidFill>
                <a:latin typeface="Times New Roman" panose="02020603050405020304" pitchFamily="18" charset="0"/>
                <a:cs typeface="Times New Roman" panose="02020603050405020304" pitchFamily="18" charset="0"/>
                <a:sym typeface="+mn-ea"/>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N’oubliez pas de respecter les délais de manière à ce que le code soit valable.</a:t>
            </a:r>
          </a:p>
          <a:p>
            <a:pPr eaLnBrk="1" hangingPunct="1"/>
            <a:endParaRPr lang="fr-FR" altLang="zh-CN" sz="2800" dirty="0">
              <a:solidFill>
                <a:srgbClr val="FFC000"/>
              </a:solidFill>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3C6AB31A-6AA7-4C6B-9D9A-6F77DCBF4B91}"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24</a:t>
            </a:fld>
            <a:endParaRPr kumimoji="1"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692015" y="216535"/>
            <a:ext cx="7292975" cy="490220"/>
          </a:xfrm>
          <a:prstGeom prst="rect">
            <a:avLst/>
          </a:prstGeom>
          <a:noFill/>
        </p:spPr>
        <p:txBody>
          <a:bodyPr wrap="square" rtlCol="0">
            <a:noAutofit/>
          </a:bodyPr>
          <a:lstStyle/>
          <a:p>
            <a:pPr algn="just" eaLnBrk="1" hangingPunct="1"/>
            <a:r>
              <a:rPr lang="fr-FR" altLang="zh-CN" sz="3200" b="1" dirty="0">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ea"/>
              </a:rPr>
              <a:t>remédier à + qqch.</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548640" y="1206500"/>
            <a:ext cx="11436350" cy="429577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P.134 Nous devons donner la primauté à l’intérêt général et répondre aux préoccupations des citoyens,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remédier aux</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maillons faibles dans le secteur du bien-être public et promouvoir l’équité et la justice social</a:t>
            </a:r>
            <a:r>
              <a:rPr lang="fr-CA" altLang="fr-FR" sz="2800" dirty="0">
                <a:solidFill>
                  <a:schemeClr val="tx1"/>
                </a:solidFill>
                <a:uFillTx/>
                <a:latin typeface="Times New Roman" panose="02020603050405020304" pitchFamily="18" charset="0"/>
                <a:cs typeface="Times New Roman" panose="02020603050405020304" pitchFamily="18" charset="0"/>
                <a:sym typeface="+mn-ea"/>
              </a:rPr>
              <a:t>e</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 </a:t>
            </a:r>
          </a:p>
          <a:p>
            <a:pPr algn="l"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sym typeface="+mn-ea"/>
            </a:endParaRPr>
          </a:p>
          <a:p>
            <a:pPr algn="just" eaLnBrk="1" hangingPunct="1">
              <a:buClrTx/>
              <a:buSzTx/>
              <a:buFontTx/>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remédier à qqch.</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Font typeface="Arial" panose="020B0604020202020204" pitchFamily="34" charset="0"/>
              <a:buChar char="•"/>
            </a:pP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apporter une amélioration ou une solution à</a:t>
            </a:r>
          </a:p>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Ex. Quelles sont les mesures prises ou envisagées pour remédier à cet état de choses ?</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Pour remédier aux allergies alimentaires il n’y a qu’une solution, définir l’allergène et éviter tout contact avec celui-ci.</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C8482E99-3D38-4014-A20B-16816AB4D1A2}"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25</a:t>
            </a:fld>
            <a:endParaRPr kumimoji="1"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692015" y="216535"/>
            <a:ext cx="7292975" cy="490220"/>
          </a:xfrm>
          <a:prstGeom prst="rect">
            <a:avLst/>
          </a:prstGeom>
          <a:noFill/>
        </p:spPr>
        <p:txBody>
          <a:bodyPr wrap="square" rtlCol="0">
            <a:noAutofit/>
          </a:bodyPr>
          <a:lstStyle/>
          <a:p>
            <a:pPr algn="just" eaLnBrk="1" hangingPunct="1"/>
            <a:r>
              <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rPr>
              <a:t>mettre qqn/</a:t>
            </a:r>
            <a:r>
              <a:rPr lang="fr-FR" altLang="zh-CN" sz="3200" b="1" dirty="0" err="1">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rPr>
              <a:t>qqch</a:t>
            </a:r>
            <a:r>
              <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rPr>
              <a:t>. en jeu</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05410" y="1436370"/>
            <a:ext cx="11981180" cy="406590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P.135  L’édification de la civilisation écologique est une œuvre d’importance capitale qui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met en jeu</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le développement pérenne de la nation chinoise. </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mettre qqn/</a:t>
            </a:r>
            <a:r>
              <a:rPr lang="fr-FR" altLang="zh-CN" sz="2800" b="1" dirty="0" err="1">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qqch</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en jeu</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Font typeface="Arial" panose="020B0604020202020204" pitchFamily="34" charset="0"/>
              <a:buChar char="•"/>
            </a:pP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mettre en péril qqch. ou qqn pour obtenir une chose que l’on juge plus importante par la suite</a:t>
            </a:r>
          </a:p>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Ex. Respectez avec soin la procédure ci-dessous pour ne pas mettre en jeu la sécurité des personnes. </a:t>
            </a:r>
            <a:r>
              <a:rPr lang="fr-FR" altLang="zh-CN" sz="2800" dirty="0">
                <a:solidFill>
                  <a:schemeClr val="tx1"/>
                </a:solidFill>
                <a:latin typeface="Times New Roman" panose="02020603050405020304" pitchFamily="18" charset="0"/>
                <a:cs typeface="Times New Roman" panose="02020603050405020304" pitchFamily="18" charset="0"/>
                <a:sym typeface="+mn-ea"/>
              </a:rPr>
              <a:t>       </a:t>
            </a:r>
          </a:p>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       La concurrence touchant les services locaux continue de mettre en jeu divers concurrents. </a:t>
            </a:r>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D48158C0-780D-4867-8208-7F3FA21F338E}"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26</a:t>
            </a:fld>
            <a:endParaRPr kumimoji="1"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692015" y="216535"/>
            <a:ext cx="7292975" cy="490220"/>
          </a:xfrm>
          <a:prstGeom prst="rect">
            <a:avLst/>
          </a:prstGeom>
          <a:noFill/>
        </p:spPr>
        <p:txBody>
          <a:bodyPr wrap="square" rtlCol="0">
            <a:noAutofit/>
          </a:bodyPr>
          <a:lstStyle/>
          <a:p>
            <a:pPr algn="just" eaLnBrk="1" hangingPunct="1"/>
            <a:r>
              <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rPr>
              <a:t>veiller à + qqch./inf.</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05410" y="1436370"/>
            <a:ext cx="11981180" cy="406590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P.135  Nous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veillerons à</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mettre en place une gestion systématique des montagnes, des rivières, des forêts, des champs, des lacs et des steppes, et à promouvoir un mode de développement et un mode de vie respectueux de l’environnement, grâce à l’application la plus stricte des mesures de protection des écosystèmes. </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veiller à qqch./inf.</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Font typeface="Arial" panose="020B0604020202020204" pitchFamily="34" charset="0"/>
              <a:buChar char="•"/>
            </a:pP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faire grande attention à</a:t>
            </a:r>
          </a:p>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Ex. La nouvelle politique met également fortement l’accent sur la nécessité de veiller à la bonne application de ces normes.</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Il faut veiller à assurer une couverture pour les femmes, les hommes et les jeunes.</a:t>
            </a:r>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1199943C-1CC6-4380-809C-C95A95FD9143}"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27</a:t>
            </a:fld>
            <a:endParaRPr kumimoji="1"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857197" y="276045"/>
            <a:ext cx="7292975" cy="490220"/>
          </a:xfrm>
          <a:prstGeom prst="rect">
            <a:avLst/>
          </a:prstGeom>
          <a:noFill/>
        </p:spPr>
        <p:txBody>
          <a:bodyPr wrap="square" rtlCol="0">
            <a:noAutofit/>
          </a:bodyPr>
          <a:lstStyle/>
          <a:p>
            <a:pPr algn="just" eaLnBrk="1" hangingPunct="1"/>
            <a:r>
              <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rPr>
              <a:t>à l’échelle + adj.</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548640" y="1367155"/>
            <a:ext cx="11436350" cy="521480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rPr>
              <a:t>P.135   Il faut suivre une voie de progrès permettant de favoriser à la fois la production, le bien-être de la population et la préservation des écosystèmes, afin de construire une belle Chine, de créer un bel environnement de production et de vie pour la population, et d’apporter de nouvelles contributions à l’écosécurité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à l’échelle</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uFillTx/>
                <a:latin typeface="Times New Roman" panose="02020603050405020304" pitchFamily="18" charset="0"/>
                <a:cs typeface="Times New Roman" panose="02020603050405020304" pitchFamily="18" charset="0"/>
              </a:rPr>
              <a:t>planétaire.</a:t>
            </a:r>
          </a:p>
          <a:p>
            <a:pPr algn="just"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endParaRPr>
          </a:p>
          <a:p>
            <a:pPr algn="just" eaLnBrk="1" hangingPunct="1">
              <a:buClrTx/>
              <a:buSzTx/>
              <a:buFontTx/>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à l’échelle + adj.</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ClrTx/>
              <a:buSzTx/>
              <a:buFont typeface="Arial" panose="020B0604020202020204" pitchFamily="34" charset="0"/>
              <a:buChar char="•"/>
            </a:pP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au niveau + adj.</a:t>
            </a:r>
          </a:p>
          <a:p>
            <a:pPr algn="just" eaLnBrk="1" hangingPunct="1">
              <a:buClrTx/>
              <a:buSzTx/>
            </a:pPr>
            <a:r>
              <a:rPr lang="fr-FR" altLang="zh-CN" sz="2800" dirty="0">
                <a:solidFill>
                  <a:schemeClr val="tx1"/>
                </a:solidFill>
                <a:uFillTx/>
                <a:latin typeface="Times New Roman" panose="02020603050405020304" pitchFamily="18" charset="0"/>
                <a:cs typeface="Times New Roman" panose="02020603050405020304" pitchFamily="18" charset="0"/>
                <a:sym typeface="+mn-ea"/>
              </a:rPr>
              <a:t>Ex. Nous pouvons offrir des conseils à l’échelle mondiale ou locale.</a:t>
            </a:r>
          </a:p>
          <a:p>
            <a:pPr algn="just" eaLnBrk="1" hangingPunct="1">
              <a:buClrTx/>
              <a:buSzTx/>
            </a:pPr>
            <a:r>
              <a:rPr lang="fr-FR" altLang="zh-CN" sz="2800" dirty="0">
                <a:solidFill>
                  <a:schemeClr val="tx1"/>
                </a:solidFill>
                <a:latin typeface="Times New Roman" panose="02020603050405020304" pitchFamily="18" charset="0"/>
                <a:cs typeface="Times New Roman" panose="02020603050405020304" pitchFamily="18" charset="0"/>
                <a:sym typeface="+mn-ea"/>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Avec le changement climatique, la perte de biodiversité constitue la menace environnementale la plus grave à l’échelle planétaire.</a:t>
            </a: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F0BD3F5A-5789-4CD8-8E83-2789AB6E77EB}"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28</a:t>
            </a:fld>
            <a:endParaRPr kumimoji="1"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680720" y="2367915"/>
            <a:ext cx="10320655" cy="490220"/>
          </a:xfrm>
          <a:prstGeom prst="rect">
            <a:avLst/>
          </a:prstGeom>
          <a:noFill/>
        </p:spPr>
        <p:txBody>
          <a:bodyPr wrap="square" rtlCol="0">
            <a:noAutofit/>
          </a:bodyPr>
          <a:lstStyle/>
          <a:p>
            <a:pPr algn="just"/>
            <a:r>
              <a:rPr lang="fr-FR" altLang="zh-CN" sz="40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Vous voudrez bien faire un résumé du texte en 400 mots ?</a:t>
            </a: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Exercice écrit</a:t>
            </a:r>
          </a:p>
        </p:txBody>
      </p:sp>
      <p:sp>
        <p:nvSpPr>
          <p:cNvPr id="3" name="日期占位符 2"/>
          <p:cNvSpPr>
            <a:spLocks noGrp="1"/>
          </p:cNvSpPr>
          <p:nvPr>
            <p:ph type="dt" sz="half" idx="10"/>
          </p:nvPr>
        </p:nvSpPr>
        <p:spPr/>
        <p:txBody>
          <a:bodyPr/>
          <a:lstStyle/>
          <a:p>
            <a:fld id="{0DE2FAA0-721F-459C-A581-51B3A9832ACC}"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29</a:t>
            </a:fld>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8017224" y="2855287"/>
            <a:ext cx="3663498" cy="2849389"/>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endParaRPr lang="fr-FR" altLang="zh-CN" sz="2400" b="1" dirty="0">
              <a:solidFill>
                <a:schemeClr val="tx1"/>
              </a:solidFill>
              <a:latin typeface="Times New Roman" panose="02020603050405020304" pitchFamily="18" charset="0"/>
              <a:cs typeface="Times New Roman" panose="02020603050405020304" pitchFamily="18" charset="0"/>
            </a:endParaRPr>
          </a:p>
          <a:p>
            <a:pPr algn="l"/>
            <a:r>
              <a:rPr lang="fr-FR" altLang="zh-CN" sz="2800" b="1" dirty="0">
                <a:solidFill>
                  <a:schemeClr val="tx1"/>
                </a:solidFill>
                <a:latin typeface="Times New Roman" panose="02020603050405020304" pitchFamily="18" charset="0"/>
                <a:cs typeface="Times New Roman" panose="02020603050405020304" pitchFamily="18" charset="0"/>
              </a:rPr>
              <a:t>Décrivez la photo, </a:t>
            </a:r>
          </a:p>
          <a:p>
            <a:pPr algn="l"/>
            <a:r>
              <a:rPr lang="fr-FR" altLang="zh-CN" sz="2800" b="1" dirty="0">
                <a:solidFill>
                  <a:schemeClr val="tx1"/>
                </a:solidFill>
                <a:latin typeface="Times New Roman" panose="02020603050405020304" pitchFamily="18" charset="0"/>
                <a:cs typeface="Times New Roman" panose="02020603050405020304" pitchFamily="18" charset="0"/>
              </a:rPr>
              <a:t>s’il vous plaît. </a:t>
            </a:r>
          </a:p>
          <a:p>
            <a:pPr algn="l"/>
            <a:endParaRPr lang="fr-FR" altLang="zh-CN" sz="2800" b="1" dirty="0">
              <a:solidFill>
                <a:schemeClr val="tx1"/>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5"/>
          <a:stretch>
            <a:fillRect/>
          </a:stretch>
        </p:blipFill>
        <p:spPr>
          <a:xfrm>
            <a:off x="130054" y="1333254"/>
            <a:ext cx="7161548" cy="5454505"/>
          </a:xfrm>
          <a:prstGeom prst="rect">
            <a:avLst/>
          </a:prstGeom>
        </p:spPr>
      </p:pic>
      <p:sp>
        <p:nvSpPr>
          <p:cNvPr id="3" name="日期占位符 2"/>
          <p:cNvSpPr>
            <a:spLocks noGrp="1"/>
          </p:cNvSpPr>
          <p:nvPr>
            <p:ph type="dt" sz="half" idx="10"/>
          </p:nvPr>
        </p:nvSpPr>
        <p:spPr/>
        <p:txBody>
          <a:bodyPr/>
          <a:lstStyle/>
          <a:p>
            <a:fld id="{4B235237-FFF4-4086-A8D4-C2C7E14F73FD}"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3</a:t>
            </a:fld>
            <a:endParaRPr kumimoji="1"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640840"/>
            <a:ext cx="6229350" cy="4185761"/>
          </a:xfrm>
          <a:prstGeom prst="rect">
            <a:avLst/>
          </a:prstGeom>
          <a:noFill/>
        </p:spPr>
        <p:txBody>
          <a:bodyPr wrap="square" rtlCol="0">
            <a:spAutoFit/>
          </a:bodyPr>
          <a:lstStyle/>
          <a:p>
            <a:pPr algn="just"/>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Traduisez les termes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suivants</a:t>
            </a:r>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 en français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ou en chinois</a:t>
            </a:r>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t>
            </a:r>
            <a:endParaRPr lang="zh-CN" altLang="en-US" sz="28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变化中的国内外形势</a:t>
            </a:r>
            <a:endParaRPr lang="en-US" altLang="zh-CN" sz="2800" dirty="0">
              <a:latin typeface="Times New Roman" panose="02020603050405020304" pitchFamily="18" charset="0"/>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实现社会主义现代化</a:t>
            </a:r>
          </a:p>
          <a:p>
            <a:pPr marL="514350" indent="-514350" algn="just" fontAlgn="auto">
              <a:lnSpc>
                <a:spcPct val="150000"/>
              </a:lnSpc>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人类命运共同体</a:t>
            </a:r>
            <a:endParaRPr lang="en-US" altLang="zh-CN" sz="2800" dirty="0">
              <a:latin typeface="Times New Roman" panose="02020603050405020304" pitchFamily="18" charset="0"/>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“一国两制”</a:t>
            </a:r>
          </a:p>
          <a:p>
            <a:pPr marL="514350" indent="-514350" algn="just" fontAlgn="auto">
              <a:lnSpc>
                <a:spcPct val="150000"/>
              </a:lnSpc>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特别行政区</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048500" y="1100455"/>
            <a:ext cx="4746625" cy="5396865"/>
          </a:xfrm>
          <a:prstGeom prst="rect">
            <a:avLst/>
          </a:prstGeom>
          <a:noFill/>
        </p:spPr>
        <p:txBody>
          <a:bodyPr wrap="square" rtlCol="0">
            <a:noAutofit/>
          </a:bodyPr>
          <a:lstStyle/>
          <a:p>
            <a:pPr algn="just"/>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514350" indent="-514350" algn="just">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rPr>
              <a:t>une situation nationale et internationale </a:t>
            </a:r>
          </a:p>
          <a:p>
            <a:pPr marL="514350" indent="-514350" algn="just">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rPr>
              <a:t>réaliser la modernisation socialiste</a:t>
            </a:r>
          </a:p>
          <a:p>
            <a:pPr marL="514350" indent="-514350" algn="just">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rPr>
              <a:t>une communauté de destin pour l’humanité</a:t>
            </a:r>
          </a:p>
          <a:p>
            <a:pPr marL="514350" indent="-514350" algn="just">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rPr>
              <a:t>le principe d’« un pays, deux systèmes »</a:t>
            </a:r>
          </a:p>
          <a:p>
            <a:pPr marL="514350" indent="-514350" algn="just">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rPr>
              <a:t>les Régions administratives spéciales</a:t>
            </a:r>
          </a:p>
        </p:txBody>
      </p:sp>
      <p:sp>
        <p:nvSpPr>
          <p:cNvPr id="4" name="日期占位符 3"/>
          <p:cNvSpPr>
            <a:spLocks noGrp="1"/>
          </p:cNvSpPr>
          <p:nvPr>
            <p:ph type="dt" sz="half" idx="10"/>
          </p:nvPr>
        </p:nvSpPr>
        <p:spPr/>
        <p:txBody>
          <a:bodyPr/>
          <a:lstStyle/>
          <a:p>
            <a:fld id="{7878DAE3-97D5-46B7-B7EF-F2980E6837E7}"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30</a:t>
            </a:fld>
            <a:endParaRPr kumimoji="1"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640840"/>
            <a:ext cx="6229350" cy="4093428"/>
          </a:xfrm>
          <a:prstGeom prst="rect">
            <a:avLst/>
          </a:prstGeom>
          <a:noFill/>
        </p:spPr>
        <p:txBody>
          <a:bodyPr wrap="square" rtlCol="0">
            <a:spAutoFit/>
          </a:bodyPr>
          <a:lstStyle/>
          <a:p>
            <a:pPr algn="just"/>
            <a:r>
              <a:rPr lang="zh-CN" altLang="en-US" sz="26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Traduisez les termes </a:t>
            </a:r>
            <a:r>
              <a:rPr lang="fr-FR" altLang="zh-CN" sz="26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suivants</a:t>
            </a:r>
            <a:r>
              <a:rPr lang="zh-CN" altLang="en-US" sz="26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 en français </a:t>
            </a:r>
            <a:r>
              <a:rPr lang="fr-FR" altLang="zh-CN" sz="26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ou en chinois</a:t>
            </a:r>
            <a:r>
              <a:rPr lang="zh-CN" altLang="en-US" sz="26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buFont typeface="+mj-lt"/>
              <a:buAutoNum type="arabicPeriod" startAt="6"/>
            </a:pPr>
            <a:r>
              <a:rPr lang="fr-FR" altLang="zh-CN" sz="2600" dirty="0">
                <a:latin typeface="Times New Roman" panose="02020603050405020304" pitchFamily="18" charset="0"/>
                <a:ea typeface="微软雅黑" panose="020B0503020204020204" charset="-122"/>
                <a:cs typeface="Times New Roman" panose="02020603050405020304" pitchFamily="18" charset="0"/>
              </a:rPr>
              <a:t>la gouvernance de l’Etat en vertu de la loi</a:t>
            </a:r>
          </a:p>
          <a:p>
            <a:pPr marL="514350" indent="-514350" algn="just" fontAlgn="auto">
              <a:buFont typeface="+mj-lt"/>
              <a:buAutoNum type="arabicPeriod" startAt="6"/>
            </a:pPr>
            <a:r>
              <a:rPr lang="fr-FR" altLang="zh-CN" sz="2600" dirty="0">
                <a:latin typeface="Times New Roman" panose="02020603050405020304" pitchFamily="18" charset="0"/>
                <a:ea typeface="微软雅黑" panose="020B0503020204020204" charset="-122"/>
                <a:cs typeface="Times New Roman" panose="02020603050405020304" pitchFamily="18" charset="0"/>
              </a:rPr>
              <a:t>promouvoir la modernisation du système et de la capacité de gouvernance de l’Etat</a:t>
            </a:r>
          </a:p>
          <a:p>
            <a:pPr marL="514350" indent="-514350" algn="just" fontAlgn="auto">
              <a:buFont typeface="+mj-lt"/>
              <a:buAutoNum type="arabicPeriod" startAt="6"/>
            </a:pPr>
            <a:r>
              <a:rPr lang="fr-FR" altLang="zh-CN" sz="2600" dirty="0">
                <a:latin typeface="Times New Roman" panose="02020603050405020304" pitchFamily="18" charset="0"/>
                <a:ea typeface="微软雅黑" panose="020B0503020204020204" charset="-122"/>
                <a:cs typeface="Times New Roman" panose="02020603050405020304" pitchFamily="18" charset="0"/>
              </a:rPr>
              <a:t>assurer le statut du peuple en tant que maître du pays</a:t>
            </a:r>
          </a:p>
          <a:p>
            <a:pPr marL="514350" indent="-514350" algn="just" fontAlgn="auto">
              <a:buFont typeface="+mj-lt"/>
              <a:buAutoNum type="arabicPeriod" startAt="6"/>
            </a:pPr>
            <a:r>
              <a:rPr lang="fr-FR" altLang="zh-CN" sz="2600" dirty="0">
                <a:latin typeface="Times New Roman" panose="02020603050405020304" pitchFamily="18" charset="0"/>
                <a:ea typeface="微软雅黑" panose="020B0503020204020204" charset="-122"/>
                <a:cs typeface="Times New Roman" panose="02020603050405020304" pitchFamily="18" charset="0"/>
              </a:rPr>
              <a:t>assurer la prospérité et la stabilité à long terme de Hong Kong et de Macao</a:t>
            </a:r>
          </a:p>
          <a:p>
            <a:pPr marL="514350" indent="-514350" algn="just" fontAlgn="auto">
              <a:buFont typeface="+mj-lt"/>
              <a:buAutoNum type="arabicPeriod" startAt="6"/>
            </a:pPr>
            <a:r>
              <a:rPr lang="fr-FR" altLang="zh-CN" sz="2600" dirty="0">
                <a:latin typeface="Times New Roman" panose="02020603050405020304" pitchFamily="18" charset="0"/>
                <a:ea typeface="微软雅黑" panose="020B0503020204020204" charset="-122"/>
                <a:cs typeface="Times New Roman" panose="02020603050405020304" pitchFamily="18" charset="0"/>
              </a:rPr>
              <a:t>le haut degré d’autonomie</a:t>
            </a:r>
            <a:endParaRPr lang="zh-CN" altLang="en-US" sz="26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237056" y="1172846"/>
            <a:ext cx="4662103" cy="5359366"/>
          </a:xfrm>
          <a:prstGeom prst="rect">
            <a:avLst/>
          </a:prstGeom>
          <a:noFill/>
        </p:spPr>
        <p:txBody>
          <a:bodyPr wrap="square" rtlCol="0">
            <a:noAutofit/>
          </a:bodyPr>
          <a:lstStyle/>
          <a:p>
            <a:pPr algn="just">
              <a:lnSpc>
                <a:spcPct val="150000"/>
              </a:lnSpc>
            </a:pP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514350" indent="-514350" algn="just">
              <a:lnSpc>
                <a:spcPct val="150000"/>
              </a:lnSpc>
              <a:buFont typeface="+mj-lt"/>
              <a:buAutoNum type="arabicPeriod" startAt="6"/>
            </a:pPr>
            <a:r>
              <a:rPr lang="zh-CN" altLang="en-US" sz="2800" dirty="0">
                <a:latin typeface="Times New Roman" panose="02020603050405020304" pitchFamily="18" charset="0"/>
                <a:ea typeface="微软雅黑" panose="020B0503020204020204" charset="-122"/>
                <a:cs typeface="Times New Roman" panose="02020603050405020304" pitchFamily="18" charset="0"/>
              </a:rPr>
              <a:t>依法治国</a:t>
            </a:r>
          </a:p>
          <a:p>
            <a:pPr marL="514350" indent="-514350" algn="just">
              <a:lnSpc>
                <a:spcPct val="150000"/>
              </a:lnSpc>
              <a:buFont typeface="+mj-lt"/>
              <a:buAutoNum type="arabicPeriod" startAt="6"/>
            </a:pPr>
            <a:r>
              <a:rPr lang="zh-CN" altLang="en-US" sz="2800" dirty="0">
                <a:latin typeface="Times New Roman" panose="02020603050405020304" pitchFamily="18" charset="0"/>
                <a:ea typeface="微软雅黑" panose="020B0503020204020204" charset="-122"/>
                <a:cs typeface="Times New Roman" panose="02020603050405020304" pitchFamily="18" charset="0"/>
              </a:rPr>
              <a:t>推进国家治理体系和治理能力现代化</a:t>
            </a:r>
          </a:p>
          <a:p>
            <a:pPr marL="514350" indent="-514350" algn="just">
              <a:lnSpc>
                <a:spcPct val="150000"/>
              </a:lnSpc>
              <a:buFont typeface="+mj-lt"/>
              <a:buAutoNum type="arabicPeriod" startAt="6"/>
            </a:pPr>
            <a:r>
              <a:rPr lang="zh-CN" altLang="en-US" sz="2800" dirty="0">
                <a:latin typeface="Times New Roman" panose="02020603050405020304" pitchFamily="18" charset="0"/>
                <a:ea typeface="微软雅黑" panose="020B0503020204020204" charset="-122"/>
                <a:cs typeface="Times New Roman" panose="02020603050405020304" pitchFamily="18" charset="0"/>
              </a:rPr>
              <a:t>坚持人民当家作主</a:t>
            </a:r>
          </a:p>
          <a:p>
            <a:pPr marL="514350" indent="-514350" algn="just">
              <a:lnSpc>
                <a:spcPct val="150000"/>
              </a:lnSpc>
              <a:buFont typeface="+mj-lt"/>
              <a:buAutoNum type="arabicPeriod" startAt="6"/>
            </a:pPr>
            <a:r>
              <a:rPr lang="zh-CN" altLang="en-US" sz="2800" dirty="0">
                <a:latin typeface="Times New Roman" panose="02020603050405020304" pitchFamily="18" charset="0"/>
                <a:ea typeface="微软雅黑" panose="020B0503020204020204" charset="-122"/>
                <a:cs typeface="Times New Roman" panose="02020603050405020304" pitchFamily="18" charset="0"/>
              </a:rPr>
              <a:t>保持香港、澳门长期繁荣稳定</a:t>
            </a:r>
          </a:p>
          <a:p>
            <a:pPr marL="514350" indent="-514350" algn="just">
              <a:lnSpc>
                <a:spcPct val="150000"/>
              </a:lnSpc>
              <a:buFont typeface="+mj-lt"/>
              <a:buAutoNum type="arabicPeriod" startAt="6"/>
            </a:pPr>
            <a:r>
              <a:rPr lang="zh-CN" altLang="en-US" sz="2800" dirty="0">
                <a:latin typeface="Times New Roman" panose="02020603050405020304" pitchFamily="18" charset="0"/>
                <a:ea typeface="微软雅黑" panose="020B0503020204020204" charset="-122"/>
                <a:cs typeface="Times New Roman" panose="02020603050405020304" pitchFamily="18" charset="0"/>
              </a:rPr>
              <a:t>高度自治</a:t>
            </a:r>
          </a:p>
        </p:txBody>
      </p:sp>
      <p:sp>
        <p:nvSpPr>
          <p:cNvPr id="4" name="日期占位符 3"/>
          <p:cNvSpPr>
            <a:spLocks noGrp="1"/>
          </p:cNvSpPr>
          <p:nvPr>
            <p:ph type="dt" sz="half" idx="10"/>
          </p:nvPr>
        </p:nvSpPr>
        <p:spPr/>
        <p:txBody>
          <a:bodyPr/>
          <a:lstStyle/>
          <a:p>
            <a:fld id="{E466E672-3E75-4458-9F75-CEBFE2B06733}"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31</a:t>
            </a:fld>
            <a:endParaRPr kumimoji="1"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142365"/>
            <a:ext cx="6229350" cy="539115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Version</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indent="0" algn="just" fontAlgn="auto">
              <a:lnSpc>
                <a:spcPct val="100000"/>
              </a:lnSpc>
            </a:pPr>
            <a:r>
              <a:rPr lang="fr-FR" altLang="zh-CN" sz="2400" dirty="0">
                <a:latin typeface="Times New Roman" panose="02020603050405020304" pitchFamily="18" charset="0"/>
                <a:ea typeface="微软雅黑" panose="020B0503020204020204" charset="-122"/>
                <a:cs typeface="Times New Roman" panose="02020603050405020304" pitchFamily="18" charset="0"/>
              </a:rPr>
              <a:t>1. Il n’existe en aucun cas un modèle de développement au monde qui soit partout efficace ni une voie de développement figée. Aussi, la diversité des conditions historiques conditionne-t-elle la diversité des voies de développement choisies par les pays du monde. Tout au long de l’histoire de l’humanité, aucune nation ni aucun pays n’a pu parvenir à devenir puissant ou se relever en comptant sur les forces </a:t>
            </a:r>
          </a:p>
          <a:p>
            <a:pPr indent="0" algn="just" fontAlgn="auto">
              <a:lnSpc>
                <a:spcPct val="100000"/>
              </a:lnSpc>
            </a:pPr>
            <a:r>
              <a:rPr lang="fr-FR" altLang="zh-CN" sz="2400" dirty="0">
                <a:latin typeface="Times New Roman" panose="02020603050405020304" pitchFamily="18" charset="0"/>
                <a:ea typeface="微软雅黑" panose="020B0503020204020204" charset="-122"/>
                <a:cs typeface="Times New Roman" panose="02020603050405020304" pitchFamily="18" charset="0"/>
              </a:rPr>
              <a:t>extérieures et en emboîtant le pas aux autres. De cette manière, on finirait forcément par connaître un échec ou être réduit au statut de vassal des autres.</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048500" y="1100455"/>
            <a:ext cx="4746625" cy="5396865"/>
          </a:xfrm>
          <a:prstGeom prst="rect">
            <a:avLst/>
          </a:prstGeom>
          <a:noFill/>
        </p:spPr>
        <p:txBody>
          <a:bodyPr wrap="square" rtlCol="0">
            <a:noAutofit/>
          </a:bodyPr>
          <a:lstStyle/>
          <a:p>
            <a:pPr algn="just"/>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r>
              <a:rPr lang="en-US" altLang="zh-CN" sz="2600" dirty="0">
                <a:latin typeface="Times New Roman" panose="02020603050405020304" pitchFamily="18" charset="0"/>
                <a:ea typeface="微软雅黑" panose="020B0503020204020204" charset="-122"/>
                <a:cs typeface="Times New Roman" panose="02020603050405020304" pitchFamily="18" charset="0"/>
              </a:rPr>
              <a:t>1. </a:t>
            </a:r>
            <a:r>
              <a:rPr lang="zh-CN" altLang="en-US" sz="2600" dirty="0">
                <a:latin typeface="Times New Roman" panose="02020603050405020304" pitchFamily="18" charset="0"/>
                <a:ea typeface="微软雅黑" panose="020B0503020204020204" charset="-122"/>
                <a:cs typeface="Times New Roman" panose="02020603050405020304" pitchFamily="18" charset="0"/>
              </a:rPr>
              <a:t>世界上没有放之四海而皆准的具体发展模式，也没有一成不变的发展道路。历史条件的多样性，决定了各国选择发展道路的多样性。人类历史上，没有一个民族、没有一个国家可以通过依赖外部力量、跟在他人后面亦步亦趋实现强大和振兴。那样做的结果，不是必然遭遇失败，就是必然成为他人的附庸。</a:t>
            </a:r>
            <a:endParaRPr sz="26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4" name="日期占位符 3"/>
          <p:cNvSpPr>
            <a:spLocks noGrp="1"/>
          </p:cNvSpPr>
          <p:nvPr>
            <p:ph type="dt" sz="half" idx="10"/>
          </p:nvPr>
        </p:nvSpPr>
        <p:spPr/>
        <p:txBody>
          <a:bodyPr/>
          <a:lstStyle/>
          <a:p>
            <a:fld id="{CBD4B7FD-BC53-4F36-859F-857CC2A52825}"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32</a:t>
            </a:fld>
            <a:endParaRPr kumimoji="1"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391557"/>
            <a:ext cx="6229350" cy="539115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Version</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indent="0" algn="just" fontAlgn="auto">
              <a:lnSpc>
                <a:spcPct val="100000"/>
              </a:lnSpc>
            </a:pPr>
            <a:r>
              <a:rPr lang="fr-FR" altLang="zh-CN" sz="2800" dirty="0">
                <a:latin typeface="Times New Roman" panose="02020603050405020304" pitchFamily="18" charset="0"/>
                <a:ea typeface="微软雅黑" panose="020B0503020204020204" charset="-122"/>
                <a:cs typeface="Times New Roman" panose="02020603050405020304" pitchFamily="18" charset="0"/>
              </a:rPr>
              <a:t>2. L’édification intégrale de la société de moyenne aisance vise non seulement la vie aisée, mais encore et surtout son aspect intégral qui est plus important et plus difficile à atteindre. La vie aisée représente le niveau de développement, tandis que l’« intégral » désigne un développement équilibré, coordonné et durable.</a:t>
            </a:r>
            <a:endParaRPr lang="zh-CN" altLang="en-US" sz="28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225480" y="1436411"/>
            <a:ext cx="4703015" cy="4964389"/>
          </a:xfrm>
          <a:prstGeom prst="rect">
            <a:avLst/>
          </a:prstGeom>
          <a:noFill/>
        </p:spPr>
        <p:txBody>
          <a:bodyPr wrap="square" rtlCol="0">
            <a:noAutofit/>
          </a:bodyPr>
          <a:lstStyle/>
          <a:p>
            <a:pPr algn="just"/>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r>
              <a:rPr lang="en-US" altLang="zh-CN" sz="2800" dirty="0">
                <a:latin typeface="Times New Roman" panose="02020603050405020304" pitchFamily="18" charset="0"/>
                <a:ea typeface="微软雅黑" panose="020B0503020204020204" charset="-122"/>
                <a:cs typeface="Times New Roman" panose="02020603050405020304" pitchFamily="18" charset="0"/>
              </a:rPr>
              <a:t>2. </a:t>
            </a:r>
            <a:r>
              <a:rPr lang="zh-CN" altLang="en-US" sz="2800" dirty="0">
                <a:latin typeface="Times New Roman" panose="02020603050405020304" pitchFamily="18" charset="0"/>
                <a:ea typeface="微软雅黑" panose="020B0503020204020204" charset="-122"/>
                <a:cs typeface="Times New Roman" panose="02020603050405020304" pitchFamily="18" charset="0"/>
              </a:rPr>
              <a:t>全面建成小康社会，强调的不仅是“小康”，而且更重要的也是更难做到的是“全面”。“小康”讲的是发展水平，“全面”讲的是发展的平衡性、协调性、可持续性。</a:t>
            </a:r>
            <a:endParaRPr sz="28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4" name="日期占位符 3"/>
          <p:cNvSpPr>
            <a:spLocks noGrp="1"/>
          </p:cNvSpPr>
          <p:nvPr>
            <p:ph type="dt" sz="half" idx="10"/>
          </p:nvPr>
        </p:nvSpPr>
        <p:spPr/>
        <p:txBody>
          <a:bodyPr/>
          <a:lstStyle/>
          <a:p>
            <a:fld id="{3DB40B5B-6E2A-4217-8B9F-F3873CDC6F71}"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33</a:t>
            </a:fld>
            <a:endParaRPr kumimoji="1"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45921"/>
            <a:ext cx="11461673" cy="4963494"/>
          </a:xfrm>
          <a:prstGeom prst="rect">
            <a:avLst/>
          </a:prstGeom>
          <a:noFill/>
        </p:spPr>
        <p:txBody>
          <a:bodyPr wrap="square" rtlCol="0">
            <a:noAutofit/>
          </a:bodyPr>
          <a:lstStyle/>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Complétez les phrases suivantes avec une préposition qui convient.</a:t>
            </a:r>
          </a:p>
          <a:p>
            <a:pPr algn="just"/>
            <a:endParaRPr lang="fr-FR" altLang="zh-CN" sz="2200" dirty="0">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200" dirty="0">
                <a:latin typeface="Times New Roman" panose="02020603050405020304" pitchFamily="18" charset="0"/>
                <a:ea typeface="微软雅黑" panose="020B0503020204020204" charset="-122"/>
                <a:cs typeface="Times New Roman" panose="02020603050405020304" pitchFamily="18" charset="0"/>
              </a:rPr>
              <a:t>Nous demeurons déterminés à protéger nos droits et à promouvoir notre aspiration </a:t>
            </a:r>
            <a:r>
              <a:rPr lang="fr-FR" altLang="zh-CN" sz="22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à</a:t>
            </a:r>
            <a:r>
              <a:rPr lang="fr-FR" altLang="zh-CN" sz="2200" dirty="0">
                <a:latin typeface="Times New Roman" panose="02020603050405020304" pitchFamily="18" charset="0"/>
                <a:ea typeface="微软雅黑" panose="020B0503020204020204" charset="-122"/>
                <a:cs typeface="Times New Roman" panose="02020603050405020304" pitchFamily="18" charset="0"/>
              </a:rPr>
              <a:t> la paix.</a:t>
            </a:r>
          </a:p>
          <a:p>
            <a:pPr marL="457200" indent="-457200" algn="just">
              <a:buFont typeface="+mj-lt"/>
              <a:buAutoNum type="arabicPeriod"/>
            </a:pPr>
            <a:r>
              <a:rPr lang="fr-FR" altLang="zh-CN" sz="2200" dirty="0">
                <a:latin typeface="Times New Roman" panose="02020603050405020304" pitchFamily="18" charset="0"/>
                <a:ea typeface="微软雅黑" panose="020B0503020204020204" charset="-122"/>
                <a:cs typeface="Times New Roman" panose="02020603050405020304" pitchFamily="18" charset="0"/>
              </a:rPr>
              <a:t>Nous avons </a:t>
            </a:r>
            <a:r>
              <a:rPr lang="fr-FR" altLang="zh-CN" sz="22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pour</a:t>
            </a:r>
            <a:r>
              <a:rPr lang="fr-FR" altLang="zh-CN" sz="2200" dirty="0">
                <a:latin typeface="Times New Roman" panose="02020603050405020304" pitchFamily="18" charset="0"/>
                <a:ea typeface="微软雅黑" panose="020B0503020204020204" charset="-122"/>
                <a:cs typeface="Times New Roman" panose="02020603050405020304" pitchFamily="18" charset="0"/>
              </a:rPr>
              <a:t> objectif de trouver un équilibre juste et raisonnable entre les droits et obligations.</a:t>
            </a:r>
          </a:p>
          <a:p>
            <a:pPr marL="457200" indent="-457200" algn="just">
              <a:buFont typeface="+mj-lt"/>
              <a:buAutoNum type="arabicPeriod"/>
            </a:pPr>
            <a:r>
              <a:rPr lang="fr-FR" altLang="zh-CN" sz="2200" dirty="0">
                <a:latin typeface="Times New Roman" panose="02020603050405020304" pitchFamily="18" charset="0"/>
                <a:ea typeface="微软雅黑" panose="020B0503020204020204" charset="-122"/>
                <a:cs typeface="Times New Roman" panose="02020603050405020304" pitchFamily="18" charset="0"/>
              </a:rPr>
              <a:t>Tout est mis </a:t>
            </a:r>
            <a:r>
              <a:rPr lang="fr-FR" altLang="zh-CN" sz="22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en</a:t>
            </a:r>
            <a:r>
              <a:rPr lang="fr-FR" altLang="zh-CN" sz="2200" dirty="0">
                <a:latin typeface="Times New Roman" panose="02020603050405020304" pitchFamily="18" charset="0"/>
                <a:ea typeface="微软雅黑" panose="020B0503020204020204" charset="-122"/>
                <a:cs typeface="Times New Roman" panose="02020603050405020304" pitchFamily="18" charset="0"/>
              </a:rPr>
              <a:t> œuvre pour que les informations présentées sur ce site soient précises et actualisées.</a:t>
            </a:r>
          </a:p>
          <a:p>
            <a:pPr marL="457200" indent="-457200" algn="just">
              <a:buFont typeface="+mj-lt"/>
              <a:buAutoNum type="arabicPeriod"/>
            </a:pPr>
            <a:r>
              <a:rPr lang="fr-FR" altLang="zh-CN" sz="22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En vertu de</a:t>
            </a:r>
            <a:r>
              <a:rPr lang="fr-FR" altLang="zh-CN" sz="22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 </a:t>
            </a:r>
            <a:r>
              <a:rPr lang="fr-FR" altLang="zh-CN" sz="2200" dirty="0">
                <a:latin typeface="Times New Roman" panose="02020603050405020304" pitchFamily="18" charset="0"/>
                <a:ea typeface="微软雅黑" panose="020B0503020204020204" charset="-122"/>
                <a:cs typeface="Times New Roman" panose="02020603050405020304" pitchFamily="18" charset="0"/>
              </a:rPr>
              <a:t>ces nouvelles règles, ces filiales doivent comptabiliser leurs investissements à leur juste valeur.</a:t>
            </a:r>
          </a:p>
          <a:p>
            <a:pPr marL="457200" indent="-457200" algn="just">
              <a:buFont typeface="+mj-lt"/>
              <a:buAutoNum type="arabicPeriod"/>
            </a:pPr>
            <a:r>
              <a:rPr lang="fr-FR" altLang="zh-CN" sz="2200" dirty="0">
                <a:latin typeface="Times New Roman" panose="02020603050405020304" pitchFamily="18" charset="0"/>
                <a:ea typeface="微软雅黑" panose="020B0503020204020204" charset="-122"/>
                <a:cs typeface="Times New Roman" panose="02020603050405020304" pitchFamily="18" charset="0"/>
              </a:rPr>
              <a:t>La protection des animaux sauvages a été placée </a:t>
            </a:r>
            <a:r>
              <a:rPr lang="fr-FR" altLang="zh-CN" sz="22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au-dessus de</a:t>
            </a:r>
            <a:r>
              <a:rPr lang="fr-FR" altLang="zh-CN" sz="2200" dirty="0">
                <a:latin typeface="Times New Roman" panose="02020603050405020304" pitchFamily="18" charset="0"/>
                <a:ea typeface="微软雅黑" panose="020B0503020204020204" charset="-122"/>
                <a:cs typeface="Times New Roman" panose="02020603050405020304" pitchFamily="18" charset="0"/>
              </a:rPr>
              <a:t> tout par cette loi datant de 1967.</a:t>
            </a:r>
          </a:p>
          <a:p>
            <a:pPr marL="457200" indent="-457200" algn="just">
              <a:buFont typeface="+mj-lt"/>
              <a:buAutoNum type="arabicPeriod"/>
            </a:pPr>
            <a:r>
              <a:rPr lang="fr-FR" altLang="zh-CN" sz="2200" dirty="0">
                <a:latin typeface="Times New Roman" panose="02020603050405020304" pitchFamily="18" charset="0"/>
                <a:ea typeface="微软雅黑" panose="020B0503020204020204" charset="-122"/>
                <a:cs typeface="Times New Roman" panose="02020603050405020304" pitchFamily="18" charset="0"/>
              </a:rPr>
              <a:t>Fidèle </a:t>
            </a:r>
            <a:r>
              <a:rPr lang="fr-FR" altLang="zh-CN" sz="22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à</a:t>
            </a:r>
            <a:r>
              <a:rPr lang="fr-FR" altLang="zh-CN" sz="2200" dirty="0">
                <a:latin typeface="Times New Roman" panose="02020603050405020304" pitchFamily="18" charset="0"/>
                <a:ea typeface="微软雅黑" panose="020B0503020204020204" charset="-122"/>
                <a:cs typeface="Times New Roman" panose="02020603050405020304" pitchFamily="18" charset="0"/>
              </a:rPr>
              <a:t> une tradition bien ancrée, le Chine accueille des gens des quatre coins du monde.</a:t>
            </a:r>
          </a:p>
          <a:p>
            <a:pPr marL="457200" indent="-457200" algn="just">
              <a:buFont typeface="+mj-lt"/>
              <a:buAutoNum type="arabicPeriod"/>
            </a:pPr>
            <a:r>
              <a:rPr lang="fr-FR" altLang="zh-CN" sz="2200" dirty="0">
                <a:latin typeface="Times New Roman" panose="02020603050405020304" pitchFamily="18" charset="0"/>
                <a:ea typeface="微软雅黑" panose="020B0503020204020204" charset="-122"/>
                <a:cs typeface="Times New Roman" panose="02020603050405020304" pitchFamily="18" charset="0"/>
              </a:rPr>
              <a:t>Il conviendra de vérifier que la famille de l’enfant soit apte </a:t>
            </a:r>
            <a:r>
              <a:rPr lang="fr-FR" altLang="zh-CN" sz="22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à</a:t>
            </a:r>
            <a:r>
              <a:rPr lang="fr-FR" altLang="zh-CN" sz="2200" dirty="0">
                <a:latin typeface="Times New Roman" panose="02020603050405020304" pitchFamily="18" charset="0"/>
                <a:ea typeface="微软雅黑" panose="020B0503020204020204" charset="-122"/>
                <a:cs typeface="Times New Roman" panose="02020603050405020304" pitchFamily="18" charset="0"/>
              </a:rPr>
              <a:t> s’occuper de lui convenablement.</a:t>
            </a:r>
          </a:p>
          <a:p>
            <a:pPr marL="457200" indent="-457200" algn="just">
              <a:buFont typeface="+mj-lt"/>
              <a:buAutoNum type="arabicPeriod"/>
            </a:pPr>
            <a:r>
              <a:rPr lang="fr-FR" altLang="zh-CN" sz="2200" dirty="0">
                <a:latin typeface="Times New Roman" panose="02020603050405020304" pitchFamily="18" charset="0"/>
                <a:ea typeface="微软雅黑" panose="020B0503020204020204" charset="-122"/>
                <a:cs typeface="Times New Roman" panose="02020603050405020304" pitchFamily="18" charset="0"/>
              </a:rPr>
              <a:t>Chaque infirmière a un bureau doté </a:t>
            </a:r>
            <a:r>
              <a:rPr lang="fr-FR" altLang="zh-CN" sz="22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de</a:t>
            </a:r>
            <a:r>
              <a:rPr lang="fr-FR" altLang="zh-CN" sz="2200" dirty="0">
                <a:latin typeface="Times New Roman" panose="02020603050405020304" pitchFamily="18" charset="0"/>
                <a:ea typeface="微软雅黑" panose="020B0503020204020204" charset="-122"/>
                <a:cs typeface="Times New Roman" panose="02020603050405020304" pitchFamily="18" charset="0"/>
              </a:rPr>
              <a:t> matériel médical de base, </a:t>
            </a:r>
            <a:r>
              <a:rPr lang="fr-FR" altLang="zh-CN" sz="22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de</a:t>
            </a:r>
            <a:r>
              <a:rPr lang="fr-FR" altLang="zh-CN" sz="2200" dirty="0">
                <a:latin typeface="Times New Roman" panose="02020603050405020304" pitchFamily="18" charset="0"/>
                <a:ea typeface="微软雅黑" panose="020B0503020204020204" charset="-122"/>
                <a:cs typeface="Times New Roman" panose="02020603050405020304" pitchFamily="18" charset="0"/>
              </a:rPr>
              <a:t> médicaments et </a:t>
            </a:r>
            <a:r>
              <a:rPr lang="fr-FR" altLang="zh-CN" sz="22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de</a:t>
            </a:r>
            <a:r>
              <a:rPr lang="fr-FR" altLang="zh-CN" sz="2200" dirty="0">
                <a:latin typeface="Times New Roman" panose="02020603050405020304" pitchFamily="18" charset="0"/>
                <a:ea typeface="微软雅黑" panose="020B0503020204020204" charset="-122"/>
                <a:cs typeface="Times New Roman" panose="02020603050405020304" pitchFamily="18" charset="0"/>
              </a:rPr>
              <a:t> fournitures.</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日期占位符 2"/>
          <p:cNvSpPr>
            <a:spLocks noGrp="1"/>
          </p:cNvSpPr>
          <p:nvPr>
            <p:ph type="dt" sz="half" idx="10"/>
          </p:nvPr>
        </p:nvSpPr>
        <p:spPr/>
        <p:txBody>
          <a:bodyPr/>
          <a:lstStyle/>
          <a:p>
            <a:fld id="{E40F66DA-EDD3-4EB7-ACDD-5862BD5E6DC6}"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34</a:t>
            </a:fld>
            <a:endParaRPr kumimoji="1"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zh-CN" altLang="en-US" sz="3200" b="1" dirty="0">
                <a:solidFill>
                  <a:schemeClr val="tx1"/>
                </a:solidFill>
                <a:latin typeface="Times New Roman" panose="02020603050405020304" pitchFamily="18" charset="0"/>
                <a:cs typeface="Times New Roman" panose="02020603050405020304" pitchFamily="18" charset="0"/>
              </a:rPr>
              <a:t>Soigner sa langue</a:t>
            </a:r>
          </a:p>
        </p:txBody>
      </p:sp>
      <p:sp>
        <p:nvSpPr>
          <p:cNvPr id="7" name="文本框 6"/>
          <p:cNvSpPr txBox="1"/>
          <p:nvPr/>
        </p:nvSpPr>
        <p:spPr>
          <a:xfrm>
            <a:off x="322262" y="1251221"/>
            <a:ext cx="11547475" cy="6178550"/>
          </a:xfrm>
          <a:prstGeom prst="rect">
            <a:avLst/>
          </a:prstGeom>
          <a:noFill/>
        </p:spPr>
        <p:txBody>
          <a:bodyPr wrap="square" rtlCol="0">
            <a:noAutofit/>
          </a:bodyPr>
          <a:lstStyle/>
          <a:p>
            <a:pPr algn="just">
              <a:lnSpc>
                <a:spcPct val="150000"/>
              </a:lnSpc>
            </a:pPr>
            <a:r>
              <a:rPr lang="fr-FR" altLang="zh-CN" sz="2400" b="1" u="sng"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Les formes en -</a:t>
            </a:r>
            <a:r>
              <a:rPr lang="fr-FR" altLang="zh-CN" sz="2400" b="1" i="1" u="sng" dirty="0" err="1">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ant</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peuvent être un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participe présent</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un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adjectif verbal </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ou encore un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nom</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Elles sont variables ou non selon les cas.</a:t>
            </a:r>
          </a:p>
          <a:p>
            <a:pPr algn="just">
              <a:lnSpc>
                <a:spcPct val="150000"/>
              </a:lnSpc>
            </a:pP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Le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participe présent </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formé du radical du verbe et de la terminaison -ant remplit souvent la fonction d’une proposition relative, il est </a:t>
            </a:r>
            <a:r>
              <a:rPr lang="fr-FR" altLang="zh-CN" sz="2400" dirty="0">
                <a:solidFill>
                  <a:srgbClr val="C62533"/>
                </a:solidFill>
                <a:latin typeface="Times New Roman" panose="02020603050405020304" pitchFamily="18" charset="0"/>
                <a:ea typeface="微软雅黑" panose="020B0503020204020204" charset="-122"/>
                <a:cs typeface="Times New Roman" panose="02020603050405020304" pitchFamily="18" charset="0"/>
                <a:sym typeface="+mn-ea"/>
              </a:rPr>
              <a:t>invariable</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a:t>
            </a:r>
          </a:p>
          <a:p>
            <a:pPr algn="just">
              <a:lnSpc>
                <a:spcPct val="150000"/>
              </a:lnSpc>
            </a:pP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L’adjectif verbal</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c’est-à-dire un simple adjectif qualificatif, n’exprime pas une action mais une qualité du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nom</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qu’il qualifie. Dans ce cas, il s’accorde en </a:t>
            </a:r>
            <a:r>
              <a:rPr lang="fr-FR" altLang="zh-CN" sz="2400" dirty="0">
                <a:solidFill>
                  <a:srgbClr val="C62533"/>
                </a:solidFill>
                <a:latin typeface="Times New Roman" panose="02020603050405020304" pitchFamily="18" charset="0"/>
                <a:ea typeface="微软雅黑" panose="020B0503020204020204" charset="-122"/>
                <a:cs typeface="Times New Roman" panose="02020603050405020304" pitchFamily="18" charset="0"/>
                <a:sym typeface="+mn-ea"/>
              </a:rPr>
              <a:t>genre</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et en </a:t>
            </a:r>
            <a:r>
              <a:rPr lang="fr-FR" altLang="zh-CN" sz="2400" dirty="0">
                <a:solidFill>
                  <a:srgbClr val="C62533"/>
                </a:solidFill>
                <a:latin typeface="Times New Roman" panose="02020603050405020304" pitchFamily="18" charset="0"/>
                <a:ea typeface="微软雅黑" panose="020B0503020204020204" charset="-122"/>
                <a:cs typeface="Times New Roman" panose="02020603050405020304" pitchFamily="18" charset="0"/>
                <a:sym typeface="+mn-ea"/>
              </a:rPr>
              <a:t>nombre</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avec le nom.</a:t>
            </a:r>
          </a:p>
          <a:p>
            <a:pPr algn="just">
              <a:lnSpc>
                <a:spcPct val="150000"/>
              </a:lnSpc>
            </a:pP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Les mots se terminant avec -</a:t>
            </a:r>
            <a:r>
              <a:rPr lang="fr-FR" altLang="zh-CN" sz="2400" i="1" dirty="0">
                <a:latin typeface="Times New Roman" panose="02020603050405020304" pitchFamily="18" charset="0"/>
                <a:ea typeface="微软雅黑" panose="020B0503020204020204" charset="-122"/>
                <a:cs typeface="Times New Roman" panose="02020603050405020304" pitchFamily="18" charset="0"/>
                <a:sym typeface="+mn-ea"/>
              </a:rPr>
              <a:t>ant</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peuvent aussi être des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noms</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tels que </a:t>
            </a:r>
            <a:r>
              <a:rPr lang="fr-FR" altLang="zh-CN" sz="2400" i="1" dirty="0">
                <a:latin typeface="Times New Roman" panose="02020603050405020304" pitchFamily="18" charset="0"/>
                <a:ea typeface="微软雅黑" panose="020B0503020204020204" charset="-122"/>
                <a:cs typeface="Times New Roman" panose="02020603050405020304" pitchFamily="18" charset="0"/>
                <a:sym typeface="+mn-ea"/>
              </a:rPr>
              <a:t>passant</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400" i="1" dirty="0">
                <a:latin typeface="Times New Roman" panose="02020603050405020304" pitchFamily="18" charset="0"/>
                <a:ea typeface="微软雅黑" panose="020B0503020204020204" charset="-122"/>
                <a:cs typeface="Times New Roman" panose="02020603050405020304" pitchFamily="18" charset="0"/>
                <a:sym typeface="+mn-ea"/>
              </a:rPr>
              <a:t>conquérant</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400" i="1" dirty="0">
                <a:latin typeface="Times New Roman" panose="02020603050405020304" pitchFamily="18" charset="0"/>
                <a:ea typeface="微软雅黑" panose="020B0503020204020204" charset="-122"/>
                <a:cs typeface="Times New Roman" panose="02020603050405020304" pitchFamily="18" charset="0"/>
                <a:sym typeface="+mn-ea"/>
              </a:rPr>
              <a:t>descendant</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 Ils peuvent évidemment </a:t>
            </a:r>
            <a:r>
              <a:rPr lang="fr-FR" altLang="zh-CN" sz="24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prendre la forme au pluriel</a:t>
            </a: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a:t>
            </a:r>
            <a:endParaRPr lang="fr-FR" altLang="zh-CN" sz="24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36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日期占位符 2"/>
          <p:cNvSpPr>
            <a:spLocks noGrp="1"/>
          </p:cNvSpPr>
          <p:nvPr>
            <p:ph type="dt" sz="half" idx="10"/>
          </p:nvPr>
        </p:nvSpPr>
        <p:spPr/>
        <p:txBody>
          <a:bodyPr/>
          <a:lstStyle/>
          <a:p>
            <a:fld id="{ADF4C53E-3F04-4A87-A6D7-0E4CBC1350A7}"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35</a:t>
            </a:fld>
            <a:endParaRPr kumimoji="1"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31294"/>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sz="1800" b="1" dirty="0">
                <a:solidFill>
                  <a:schemeClr val="tx1"/>
                </a:solidFill>
                <a:latin typeface="Times New Roman" panose="02020603050405020304" pitchFamily="18" charset="0"/>
                <a:cs typeface="Times New Roman" panose="02020603050405020304" pitchFamily="18" charset="0"/>
              </a:rPr>
              <a:t>                                                                                      </a:t>
            </a:r>
            <a:endParaRPr kumimoji="1" lang="zh-CN" altLang="en-US" sz="2800" dirty="0"/>
          </a:p>
        </p:txBody>
      </p:sp>
      <p:sp>
        <p:nvSpPr>
          <p:cNvPr id="7" name="文本框 6"/>
          <p:cNvSpPr txBox="1"/>
          <p:nvPr/>
        </p:nvSpPr>
        <p:spPr>
          <a:xfrm>
            <a:off x="412750" y="1245920"/>
            <a:ext cx="11461673" cy="5423177"/>
          </a:xfrm>
          <a:prstGeom prst="rect">
            <a:avLst/>
          </a:prstGeom>
          <a:noFill/>
        </p:spPr>
        <p:txBody>
          <a:bodyPr wrap="square" rtlCol="0">
            <a:noAutofit/>
          </a:bodyPr>
          <a:lstStyle/>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Observez les passages suivants, dites si la partie soulignée est A) un participe présent, B) un adjectif verbal ou C) un nom.</a:t>
            </a:r>
          </a:p>
          <a:p>
            <a:pPr algn="just"/>
            <a:endParaRPr lang="fr-FR" altLang="zh-CN" sz="24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D’importants résultats sur le plan de l’innovation théorique ont été obtenus, </a:t>
            </a:r>
            <a:r>
              <a:rPr lang="fr-FR" altLang="zh-CN" sz="2400" u="sng" dirty="0">
                <a:latin typeface="Times New Roman" panose="02020603050405020304" pitchFamily="18" charset="0"/>
                <a:ea typeface="微软雅黑" panose="020B0503020204020204" charset="-122"/>
                <a:cs typeface="Times New Roman" panose="02020603050405020304" pitchFamily="18" charset="0"/>
              </a:rPr>
              <a:t>donnant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A</a:t>
            </a:r>
            <a:r>
              <a:rPr lang="fr-FR" altLang="zh-CN" sz="2400" dirty="0">
                <a:latin typeface="Times New Roman" panose="02020603050405020304" pitchFamily="18" charset="0"/>
                <a:ea typeface="微软雅黑" panose="020B0503020204020204" charset="-122"/>
                <a:cs typeface="Times New Roman" panose="02020603050405020304" pitchFamily="18" charset="0"/>
              </a:rPr>
              <a:t> ainsi naissance à la pensée du socialisme à la chinoise de la nouvelle ère.</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Il faut implanter dans l’esprit de chacun la conscience politique, la conscience de l’intérêt général, la conscience du noyau </a:t>
            </a:r>
            <a:r>
              <a:rPr lang="fr-FR" altLang="zh-CN" sz="2400" u="sng" dirty="0">
                <a:latin typeface="Times New Roman" panose="02020603050405020304" pitchFamily="18" charset="0"/>
                <a:ea typeface="微软雅黑" panose="020B0503020204020204" charset="-122"/>
                <a:cs typeface="Times New Roman" panose="02020603050405020304" pitchFamily="18" charset="0"/>
              </a:rPr>
              <a:t>dirigeant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B</a:t>
            </a:r>
            <a:r>
              <a:rPr lang="fr-FR" altLang="zh-CN" sz="2400" dirty="0">
                <a:latin typeface="Times New Roman" panose="02020603050405020304" pitchFamily="18" charset="0"/>
                <a:ea typeface="微软雅黑" panose="020B0503020204020204" charset="-122"/>
                <a:cs typeface="Times New Roman" panose="02020603050405020304" pitchFamily="18" charset="0"/>
              </a:rPr>
              <a:t> et la conscience de l’alignement.</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 que tout </a:t>
            </a:r>
            <a:r>
              <a:rPr lang="fr-FR" altLang="zh-CN" sz="2400" u="sng" dirty="0">
                <a:latin typeface="Times New Roman" panose="02020603050405020304" pitchFamily="18" charset="0"/>
                <a:ea typeface="微软雅黑" panose="020B0503020204020204" charset="-122"/>
                <a:cs typeface="Times New Roman" panose="02020603050405020304" pitchFamily="18" charset="0"/>
              </a:rPr>
              <a:t>habitant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C</a:t>
            </a:r>
            <a:r>
              <a:rPr lang="fr-FR" altLang="zh-CN" sz="2400" dirty="0">
                <a:latin typeface="Times New Roman" panose="02020603050405020304" pitchFamily="18" charset="0"/>
                <a:ea typeface="微软雅黑" panose="020B0503020204020204" charset="-122"/>
                <a:cs typeface="Times New Roman" panose="02020603050405020304" pitchFamily="18" charset="0"/>
              </a:rPr>
              <a:t> dispose d’un logement décent et que les démunis puissent recevoir une aide.</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La principale contradiction dans la société chinoise à la nouvelle ère </a:t>
            </a:r>
            <a:r>
              <a:rPr lang="fr-FR" altLang="zh-CN" sz="2400" u="sng" dirty="0">
                <a:latin typeface="Times New Roman" panose="02020603050405020304" pitchFamily="18" charset="0"/>
                <a:ea typeface="微软雅黑" panose="020B0503020204020204" charset="-122"/>
                <a:cs typeface="Times New Roman" panose="02020603050405020304" pitchFamily="18" charset="0"/>
              </a:rPr>
              <a:t>étant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A</a:t>
            </a:r>
            <a:r>
              <a:rPr lang="fr-FR" altLang="zh-CN" sz="2400" dirty="0">
                <a:latin typeface="Times New Roman" panose="02020603050405020304" pitchFamily="18" charset="0"/>
                <a:ea typeface="微软雅黑" panose="020B0503020204020204" charset="-122"/>
                <a:cs typeface="Times New Roman" panose="02020603050405020304" pitchFamily="18" charset="0"/>
              </a:rPr>
              <a:t> celle entre l’aspiration </a:t>
            </a:r>
            <a:r>
              <a:rPr lang="fr-FR" altLang="zh-CN" sz="2400" u="sng" dirty="0">
                <a:latin typeface="Times New Roman" panose="02020603050405020304" pitchFamily="18" charset="0"/>
                <a:ea typeface="微软雅黑" panose="020B0503020204020204" charset="-122"/>
                <a:cs typeface="Times New Roman" panose="02020603050405020304" pitchFamily="18" charset="0"/>
              </a:rPr>
              <a:t>croissante</a:t>
            </a:r>
            <a:r>
              <a:rPr lang="fr-FR" altLang="zh-CN" sz="2400" dirty="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B</a:t>
            </a:r>
            <a:r>
              <a:rPr lang="fr-FR" altLang="zh-CN" sz="2400" dirty="0">
                <a:latin typeface="Times New Roman" panose="02020603050405020304" pitchFamily="18" charset="0"/>
                <a:ea typeface="微软雅黑" panose="020B0503020204020204" charset="-122"/>
                <a:cs typeface="Times New Roman" panose="02020603050405020304" pitchFamily="18" charset="0"/>
              </a:rPr>
              <a:t> de la population à une vie meilleure...</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Il faut garder à l’esprit l’idée que la nature vaut son </a:t>
            </a:r>
            <a:r>
              <a:rPr lang="fr-FR" altLang="zh-CN" sz="2400" u="sng" dirty="0">
                <a:latin typeface="Times New Roman" panose="02020603050405020304" pitchFamily="18" charset="0"/>
                <a:ea typeface="微软雅黑" panose="020B0503020204020204" charset="-122"/>
                <a:cs typeface="Times New Roman" panose="02020603050405020304" pitchFamily="18" charset="0"/>
              </a:rPr>
              <a:t>pesant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C</a:t>
            </a:r>
            <a:r>
              <a:rPr lang="fr-FR" altLang="zh-CN" sz="2400" dirty="0">
                <a:latin typeface="Times New Roman" panose="02020603050405020304" pitchFamily="18" charset="0"/>
                <a:ea typeface="微软雅黑" panose="020B0503020204020204" charset="-122"/>
                <a:cs typeface="Times New Roman" panose="02020603050405020304" pitchFamily="18" charset="0"/>
              </a:rPr>
              <a:t> d’or.</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7728714" y="188903"/>
            <a:ext cx="3066554" cy="749873"/>
          </a:xfrm>
          <a:prstGeom prst="rect">
            <a:avLst/>
          </a:prstGeom>
        </p:spPr>
      </p:pic>
      <p:sp>
        <p:nvSpPr>
          <p:cNvPr id="3" name="日期占位符 2"/>
          <p:cNvSpPr>
            <a:spLocks noGrp="1"/>
          </p:cNvSpPr>
          <p:nvPr>
            <p:ph type="dt" sz="half" idx="10"/>
          </p:nvPr>
        </p:nvSpPr>
        <p:spPr/>
        <p:txBody>
          <a:bodyPr/>
          <a:lstStyle/>
          <a:p>
            <a:fld id="{39AC03D7-1AD5-40B9-A34B-A545F3C85494}"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36</a:t>
            </a:fld>
            <a:endParaRPr kumimoji="1"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45920"/>
            <a:ext cx="11461673" cy="5423177"/>
          </a:xfrm>
          <a:prstGeom prst="rect">
            <a:avLst/>
          </a:prstGeom>
          <a:noFill/>
        </p:spPr>
        <p:txBody>
          <a:bodyPr wrap="square" rtlCol="0">
            <a:noAutofit/>
          </a:bodyPr>
          <a:lstStyle/>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Complétez les phrases suivantes en transformant le verbe donné en participe présent </a:t>
            </a:r>
          </a:p>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ou en adjectif verbal. </a:t>
            </a:r>
          </a:p>
          <a:p>
            <a:pPr algn="just"/>
            <a:endParaRPr lang="fr-FR" altLang="zh-CN" sz="24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lnSpc>
                <a:spcPct val="150000"/>
              </a:lnSpc>
              <a:buFont typeface="+mj-lt"/>
              <a:buAutoNum type="arabicPeriod"/>
            </a:pPr>
            <a:r>
              <a:rPr lang="fr-FR" altLang="zh-CN" sz="2000" dirty="0">
                <a:latin typeface="Times New Roman" panose="02020603050405020304" pitchFamily="18" charset="0"/>
                <a:ea typeface="微软雅黑" panose="020B0503020204020204" charset="-122"/>
                <a:cs typeface="Times New Roman" panose="02020603050405020304" pitchFamily="18" charset="0"/>
              </a:rPr>
              <a:t>Des chasseurs </a:t>
            </a:r>
            <a:r>
              <a:rPr lang="fr-FR" altLang="zh-CN" sz="20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sachant</a:t>
            </a:r>
            <a:r>
              <a:rPr lang="fr-FR" altLang="zh-CN" sz="2000" dirty="0">
                <a:latin typeface="Times New Roman" panose="02020603050405020304" pitchFamily="18" charset="0"/>
                <a:ea typeface="微软雅黑" panose="020B0503020204020204" charset="-122"/>
                <a:cs typeface="Times New Roman" panose="02020603050405020304" pitchFamily="18" charset="0"/>
              </a:rPr>
              <a:t> chasser doivent savoir chasser sans leur chien !</a:t>
            </a:r>
          </a:p>
          <a:p>
            <a:pPr marL="457200" indent="-457200" algn="just">
              <a:lnSpc>
                <a:spcPct val="150000"/>
              </a:lnSpc>
              <a:buFont typeface="+mj-lt"/>
              <a:buAutoNum type="arabicPeriod"/>
            </a:pPr>
            <a:r>
              <a:rPr lang="fr-FR" altLang="zh-CN" sz="2000" dirty="0">
                <a:latin typeface="Times New Roman" panose="02020603050405020304" pitchFamily="18" charset="0"/>
                <a:ea typeface="微软雅黑" panose="020B0503020204020204" charset="-122"/>
                <a:cs typeface="Times New Roman" panose="02020603050405020304" pitchFamily="18" charset="0"/>
              </a:rPr>
              <a:t>Après tous ces voyages </a:t>
            </a:r>
            <a:r>
              <a:rPr lang="fr-FR" altLang="zh-CN" sz="20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fatigants</a:t>
            </a:r>
            <a:r>
              <a:rPr lang="fr-FR" altLang="zh-CN" sz="2000" dirty="0">
                <a:latin typeface="Times New Roman" panose="02020603050405020304" pitchFamily="18" charset="0"/>
                <a:ea typeface="微软雅黑" panose="020B0503020204020204" charset="-122"/>
                <a:cs typeface="Times New Roman" panose="02020603050405020304" pitchFamily="18" charset="0"/>
              </a:rPr>
              <a:t> , elle a décidé de rentrer.</a:t>
            </a:r>
          </a:p>
          <a:p>
            <a:pPr marL="457200" indent="-457200" algn="just">
              <a:lnSpc>
                <a:spcPct val="150000"/>
              </a:lnSpc>
              <a:buFont typeface="+mj-lt"/>
              <a:buAutoNum type="arabicPeriod"/>
            </a:pPr>
            <a:r>
              <a:rPr lang="fr-FR" altLang="zh-CN" sz="2000" dirty="0">
                <a:latin typeface="Times New Roman" panose="02020603050405020304" pitchFamily="18" charset="0"/>
                <a:ea typeface="微软雅黑" panose="020B0503020204020204" charset="-122"/>
                <a:cs typeface="Times New Roman" panose="02020603050405020304" pitchFamily="18" charset="0"/>
              </a:rPr>
              <a:t>Cette année, les chants choisis pour la fête étaient </a:t>
            </a:r>
            <a:r>
              <a:rPr lang="fr-FR" altLang="zh-CN" sz="20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ravissants</a:t>
            </a:r>
            <a:r>
              <a:rPr lang="fr-FR" altLang="zh-CN" sz="2000" dirty="0">
                <a:latin typeface="Times New Roman" panose="02020603050405020304" pitchFamily="18" charset="0"/>
                <a:ea typeface="微软雅黑" panose="020B0503020204020204" charset="-122"/>
                <a:cs typeface="Times New Roman" panose="02020603050405020304" pitchFamily="18" charset="0"/>
              </a:rPr>
              <a:t>.</a:t>
            </a:r>
          </a:p>
          <a:p>
            <a:pPr marL="457200" indent="-457200" algn="just">
              <a:lnSpc>
                <a:spcPct val="150000"/>
              </a:lnSpc>
              <a:buFont typeface="+mj-lt"/>
              <a:buAutoNum type="arabicPeriod"/>
            </a:pPr>
            <a:r>
              <a:rPr lang="fr-FR" altLang="zh-CN" sz="20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Ayant entendu</a:t>
            </a:r>
            <a:r>
              <a:rPr lang="fr-FR" altLang="zh-CN" sz="2000" dirty="0">
                <a:latin typeface="Times New Roman" panose="02020603050405020304" pitchFamily="18" charset="0"/>
                <a:ea typeface="微软雅黑" panose="020B0503020204020204" charset="-122"/>
                <a:cs typeface="Times New Roman" panose="02020603050405020304" pitchFamily="18" charset="0"/>
              </a:rPr>
              <a:t> ces paroles très </a:t>
            </a:r>
            <a:r>
              <a:rPr lang="fr-FR" altLang="zh-CN" sz="20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encourageantes</a:t>
            </a:r>
            <a:r>
              <a:rPr lang="fr-FR" altLang="zh-CN" sz="2000" dirty="0">
                <a:latin typeface="Times New Roman" panose="02020603050405020304" pitchFamily="18" charset="0"/>
                <a:ea typeface="微软雅黑" panose="020B0503020204020204" charset="-122"/>
                <a:cs typeface="Times New Roman" panose="02020603050405020304" pitchFamily="18" charset="0"/>
              </a:rPr>
              <a:t>, Marie décide de continuer dans la même direction.</a:t>
            </a:r>
          </a:p>
          <a:p>
            <a:pPr marL="457200" indent="-457200" algn="just">
              <a:lnSpc>
                <a:spcPct val="150000"/>
              </a:lnSpc>
              <a:buFont typeface="+mj-lt"/>
              <a:buAutoNum type="arabicPeriod"/>
            </a:pPr>
            <a:r>
              <a:rPr lang="fr-FR" altLang="zh-CN" sz="2000" dirty="0">
                <a:latin typeface="Times New Roman" panose="02020603050405020304" pitchFamily="18" charset="0"/>
                <a:ea typeface="微软雅黑" panose="020B0503020204020204" charset="-122"/>
                <a:cs typeface="Times New Roman" panose="02020603050405020304" pitchFamily="18" charset="0"/>
              </a:rPr>
              <a:t>Ces arguments ne la </a:t>
            </a:r>
            <a:r>
              <a:rPr lang="fr-FR" altLang="zh-CN" sz="20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convainquant</a:t>
            </a:r>
            <a:r>
              <a:rPr lang="fr-FR" altLang="zh-CN" sz="2000" dirty="0">
                <a:latin typeface="Times New Roman" panose="02020603050405020304" pitchFamily="18" charset="0"/>
                <a:ea typeface="微软雅黑" panose="020B0503020204020204" charset="-122"/>
                <a:cs typeface="Times New Roman" panose="02020603050405020304" pitchFamily="18" charset="0"/>
              </a:rPr>
              <a:t> toujours pas, elle a décidé de rentrer.</a:t>
            </a:r>
          </a:p>
          <a:p>
            <a:pPr marL="457200" indent="-457200" algn="just">
              <a:lnSpc>
                <a:spcPct val="150000"/>
              </a:lnSpc>
              <a:buFont typeface="+mj-lt"/>
              <a:buAutoNum type="arabicPeriod"/>
            </a:pPr>
            <a:r>
              <a:rPr lang="fr-FR" altLang="zh-CN" sz="2000" dirty="0">
                <a:latin typeface="Times New Roman" panose="02020603050405020304" pitchFamily="18" charset="0"/>
                <a:ea typeface="微软雅黑" panose="020B0503020204020204" charset="-122"/>
                <a:cs typeface="Times New Roman" panose="02020603050405020304" pitchFamily="18" charset="0"/>
              </a:rPr>
              <a:t>Quelle est la vraie Nathalie ? Celle de dix ans plus tôt, </a:t>
            </a:r>
            <a:r>
              <a:rPr lang="fr-FR" altLang="zh-CN" sz="20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riante</a:t>
            </a:r>
            <a:r>
              <a:rPr lang="fr-FR" altLang="zh-CN" sz="2000" dirty="0">
                <a:latin typeface="Times New Roman" panose="02020603050405020304" pitchFamily="18" charset="0"/>
                <a:ea typeface="微软雅黑" panose="020B0503020204020204" charset="-122"/>
                <a:cs typeface="Times New Roman" panose="02020603050405020304" pitchFamily="18" charset="0"/>
              </a:rPr>
              <a:t> et </a:t>
            </a:r>
            <a:r>
              <a:rPr lang="fr-FR" altLang="zh-CN" sz="20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ondulante</a:t>
            </a:r>
            <a:r>
              <a:rPr lang="fr-FR" altLang="zh-CN" sz="2000" dirty="0">
                <a:latin typeface="Times New Roman" panose="02020603050405020304" pitchFamily="18" charset="0"/>
                <a:ea typeface="微软雅黑" panose="020B0503020204020204" charset="-122"/>
                <a:cs typeface="Times New Roman" panose="02020603050405020304" pitchFamily="18" charset="0"/>
              </a:rPr>
              <a:t>, </a:t>
            </a:r>
            <a:r>
              <a:rPr lang="fr-FR" altLang="zh-CN" sz="20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confiante</a:t>
            </a:r>
            <a:r>
              <a:rPr lang="fr-FR" altLang="zh-CN" sz="2000" dirty="0">
                <a:latin typeface="Times New Roman" panose="02020603050405020304" pitchFamily="18" charset="0"/>
                <a:ea typeface="微软雅黑" panose="020B0503020204020204" charset="-122"/>
                <a:cs typeface="Times New Roman" panose="02020603050405020304" pitchFamily="18" charset="0"/>
              </a:rPr>
              <a:t> et forte, ou celle d’aujourd’hui, allongée immobile, les yeux vides </a:t>
            </a:r>
            <a:r>
              <a:rPr lang="fr-FR" altLang="zh-CN" sz="20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s’animant</a:t>
            </a:r>
            <a:r>
              <a:rPr lang="fr-FR" altLang="zh-CN" sz="2000" dirty="0">
                <a:latin typeface="Times New Roman" panose="02020603050405020304" pitchFamily="18" charset="0"/>
                <a:ea typeface="微软雅黑" panose="020B0503020204020204" charset="-122"/>
                <a:cs typeface="Times New Roman" panose="02020603050405020304" pitchFamily="18" charset="0"/>
              </a:rPr>
              <a:t> fugitivement d’une pensée que ses mains et ses lèvres étaient impuissantes à exprimer ? Quelle Nathalie fallait-il croire ?</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7577293" y="247435"/>
            <a:ext cx="3066554" cy="749873"/>
          </a:xfrm>
          <a:prstGeom prst="rect">
            <a:avLst/>
          </a:prstGeom>
        </p:spPr>
      </p:pic>
      <p:sp>
        <p:nvSpPr>
          <p:cNvPr id="3" name="日期占位符 2"/>
          <p:cNvSpPr>
            <a:spLocks noGrp="1"/>
          </p:cNvSpPr>
          <p:nvPr>
            <p:ph type="dt" sz="half" idx="10"/>
          </p:nvPr>
        </p:nvSpPr>
        <p:spPr/>
        <p:txBody>
          <a:bodyPr/>
          <a:lstStyle/>
          <a:p>
            <a:fld id="{2273100F-91F1-4106-ABD1-F23526CD0AC7}"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37</a:t>
            </a:fld>
            <a:endParaRPr kumimoji="1"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Rhétorique : l’hométéleute</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626110" y="1183005"/>
            <a:ext cx="10751873" cy="4401953"/>
          </a:xfrm>
          <a:prstGeom prst="rect">
            <a:avLst/>
          </a:prstGeom>
          <a:noFill/>
        </p:spPr>
        <p:txBody>
          <a:bodyPr wrap="square" rtlCol="0">
            <a:noAutofit/>
          </a:bodyPr>
          <a:lstStyle/>
          <a:p>
            <a:pPr algn="just">
              <a:buClrTx/>
              <a:buSzTx/>
              <a:buFontTx/>
            </a:pP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Soulignez l’homéotéleute dans les phrases suivantes :</a:t>
            </a:r>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ClrTx/>
              <a:buSzTx/>
              <a:buFont typeface="+mj-lt"/>
              <a:buAutoNum type="arabicPeriod"/>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Le Parti tout entier doit s’attacher à résoudre les problèmes saillants propres au Parti, accroissant sans cesse sa capacité d’</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assainissement</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et de </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perfectionnement</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de </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rénovation</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et d’</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amélioration</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p>
          <a:p>
            <a:pPr marL="514350" indent="-514350" algn="just">
              <a:buClrTx/>
              <a:buSzTx/>
              <a:buFont typeface="+mj-lt"/>
              <a:buAutoNum type="arabicPeriod"/>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Je suis au </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désespoir</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car dans ma vie tout est </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noir</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Pour moi, pauvre vieillard, de ma vie voici venu le </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soir</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p>
          <a:p>
            <a:pPr marL="514350" indent="-514350" algn="just">
              <a:buClrTx/>
              <a:buSzTx/>
              <a:buFont typeface="+mj-lt"/>
              <a:buAutoNum type="arabicPeriod"/>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Il y avait cette </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rumeur</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de foule qui </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s’amuse</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et cette </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clameur</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de charlatans et taba</a:t>
            </a:r>
            <a:r>
              <a:rPr lang="fr-CA" altLang="fr-FR"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r</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ins qui </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rusent</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et ce grondement d’objets qui </a:t>
            </a: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s’usent</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 (Raymond Queneau)</a:t>
            </a:r>
          </a:p>
        </p:txBody>
      </p:sp>
      <p:sp>
        <p:nvSpPr>
          <p:cNvPr id="4" name="日期占位符 3"/>
          <p:cNvSpPr>
            <a:spLocks noGrp="1"/>
          </p:cNvSpPr>
          <p:nvPr>
            <p:ph type="dt" sz="half" idx="10"/>
          </p:nvPr>
        </p:nvSpPr>
        <p:spPr/>
        <p:txBody>
          <a:bodyPr/>
          <a:lstStyle/>
          <a:p>
            <a:fld id="{F93C9096-31CE-4DD4-97BE-E3A3AD2F74FE}" type="datetime1">
              <a:rPr kumimoji="1" lang="zh-CN" altLang="en-US" smtClean="0"/>
              <a:t>2023/4/20</a:t>
            </a:fld>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38</a:t>
            </a:fld>
            <a:endParaRPr kumimoji="1"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fr-FR" altLang="zh-CN" sz="265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29870" y="1459865"/>
            <a:ext cx="11730355" cy="4881941"/>
          </a:xfrm>
          <a:prstGeom prst="rect">
            <a:avLst/>
          </a:prstGeom>
          <a:noFill/>
        </p:spPr>
        <p:txBody>
          <a:bodyPr wrap="square" rtlCol="0">
            <a:noAutofit/>
          </a:bodyPr>
          <a:lstStyle/>
          <a:p>
            <a:pPr algn="just">
              <a:buClrTx/>
              <a:buSzTx/>
              <a:buFontTx/>
            </a:pP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Lisez le texte </a:t>
            </a:r>
            <a:r>
              <a:rPr lang="fr-FR" altLang="zh-CN" sz="2800" b="1" i="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La démocratie consultative chinoise</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Dites si les phrases suivantes sont vraies ou fausses et justifiez votre réponse.</a:t>
            </a: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457200" indent="-457200" algn="just">
              <a:buClrTx/>
              <a:buSzTx/>
              <a:buFont typeface="+mj-lt"/>
              <a:buAutoNum type="arabicPeriod"/>
            </a:pP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La démocratie consultative occupe une place importante dans la vie politique chinoise. (V)</a:t>
            </a:r>
          </a:p>
          <a:p>
            <a:pPr marL="457200" indent="-457200" algn="just">
              <a:buClrTx/>
              <a:buSzTx/>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La démocratie consultative n’imprègne que la Conférence consultative politique du peuple chinois (CCPPC) et les partis politiques. (F)</a:t>
            </a:r>
          </a:p>
          <a:p>
            <a:pPr marL="457200" indent="-457200" algn="just">
              <a:buClrTx/>
              <a:buSzTx/>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Le système de délibération en Chine se manifeste surtout sur deux plans : la démocratie consultative interpartisane et le dialogue social qui met en présence le Parti et le gouvernement, d’une part, et les simples citoyens de l’autre. (V)</a:t>
            </a:r>
          </a:p>
          <a:p>
            <a:pPr marL="457200" indent="-457200" algn="just">
              <a:buClrTx/>
              <a:buSzTx/>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La démocratie saurait se réduire au système des élections. (F)</a:t>
            </a:r>
          </a:p>
          <a:p>
            <a:pPr marL="457200" indent="-457200" algn="just">
              <a:buClrTx/>
              <a:buSzTx/>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rPr>
              <a:t>La démocratie consultative, en tant qu’instrument, sert à résoudre les problèmes concrets. (V)</a:t>
            </a: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174740"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Perspective internationale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日期占位符 2"/>
          <p:cNvSpPr>
            <a:spLocks noGrp="1"/>
          </p:cNvSpPr>
          <p:nvPr>
            <p:ph type="dt" sz="half" idx="10"/>
          </p:nvPr>
        </p:nvSpPr>
        <p:spPr/>
        <p:txBody>
          <a:bodyPr/>
          <a:lstStyle/>
          <a:p>
            <a:fld id="{BBA0875D-9A34-4DF0-BB05-5E8D145DAAF7}"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39</a:t>
            </a:fld>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265157" y="236527"/>
            <a:ext cx="7268446" cy="461665"/>
          </a:xfrm>
          <a:prstGeom prst="rect">
            <a:avLst/>
          </a:prstGeom>
          <a:noFill/>
        </p:spPr>
        <p:txBody>
          <a:bodyPr wrap="square" rtlCol="0">
            <a:spAutoFit/>
          </a:bodyPr>
          <a:lstStyle/>
          <a:p>
            <a:pPr algn="just"/>
            <a:r>
              <a:rPr lang="fr-FR" sz="2400" dirty="0">
                <a:latin typeface="Times New Roman" panose="02020603050405020304" pitchFamily="18" charset="0"/>
                <a:ea typeface="微软雅黑" panose="020B0503020204020204" charset="-122"/>
                <a:cs typeface="Times New Roman" panose="02020603050405020304" pitchFamily="18" charset="0"/>
              </a:rPr>
              <a:t>La pensée du socialisme à la chinoise de la nouvelle ère</a:t>
            </a:r>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496570" y="1179830"/>
            <a:ext cx="11161395" cy="457581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rPr>
              <a:t>Lisez l’introduction et retracez le développement de la pensée du socialisme à la chinoise de la nouvelle ère.</a:t>
            </a:r>
            <a:endParaRPr lang="fr-FR" altLang="zh-CN" sz="2800" b="1" dirty="0">
              <a:solidFill>
                <a:schemeClr val="tx1"/>
              </a:solidFill>
              <a:latin typeface="Times New Roman" panose="02020603050405020304" pitchFamily="18" charset="0"/>
              <a:cs typeface="Times New Roman" panose="02020603050405020304" pitchFamily="18" charset="0"/>
            </a:endParaRPr>
          </a:p>
          <a:p>
            <a:pPr algn="l"/>
            <a:endParaRPr lang="fr-FR" altLang="zh-CN" sz="2400" dirty="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annoncée au XIX</a:t>
            </a:r>
            <a:r>
              <a:rPr lang="fr-FR" altLang="zh-CN" sz="2400" baseline="30000" dirty="0">
                <a:solidFill>
                  <a:schemeClr val="tx1"/>
                </a:solidFill>
                <a:latin typeface="Times New Roman" panose="02020603050405020304" pitchFamily="18" charset="0"/>
                <a:cs typeface="Times New Roman" panose="02020603050405020304" pitchFamily="18" charset="0"/>
              </a:rPr>
              <a:t>e</a:t>
            </a:r>
            <a:r>
              <a:rPr lang="fr-FR" altLang="zh-CN" sz="2400" dirty="0">
                <a:solidFill>
                  <a:schemeClr val="tx1"/>
                </a:solidFill>
                <a:latin typeface="Times New Roman" panose="02020603050405020304" pitchFamily="18" charset="0"/>
                <a:cs typeface="Times New Roman" panose="02020603050405020304" pitchFamily="18" charset="0"/>
              </a:rPr>
              <a:t> Congrès du Parti communiste chinois le 18 octobre 2017</a:t>
            </a:r>
          </a:p>
          <a:p>
            <a:pPr algn="l"/>
            <a:endParaRPr lang="fr-FR" altLang="zh-CN" sz="2400" dirty="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inscrite dans les Statuts du Parti communiste chinois au XIX</a:t>
            </a:r>
            <a:r>
              <a:rPr lang="fr-FR" altLang="zh-CN" sz="2400" baseline="30000" dirty="0">
                <a:solidFill>
                  <a:schemeClr val="tx1"/>
                </a:solidFill>
                <a:latin typeface="Times New Roman" panose="02020603050405020304" pitchFamily="18" charset="0"/>
                <a:cs typeface="Times New Roman" panose="02020603050405020304" pitchFamily="18" charset="0"/>
              </a:rPr>
              <a:t>e</a:t>
            </a:r>
            <a:r>
              <a:rPr lang="fr-FR" altLang="zh-CN" sz="2400" dirty="0">
                <a:solidFill>
                  <a:schemeClr val="tx1"/>
                </a:solidFill>
                <a:latin typeface="Times New Roman" panose="02020603050405020304" pitchFamily="18" charset="0"/>
                <a:cs typeface="Times New Roman" panose="02020603050405020304" pitchFamily="18" charset="0"/>
              </a:rPr>
              <a:t> Congrès du Parti communiste chinois le 24 octobre 2017</a:t>
            </a:r>
          </a:p>
          <a:p>
            <a:pPr algn="l"/>
            <a:endParaRPr lang="fr-FR" altLang="zh-CN" sz="2400" dirty="0">
              <a:solidFill>
                <a:schemeClr val="tx1"/>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inscrite dans la Constitution de la République populaire de Chine lors de la première session de la XIII</a:t>
            </a:r>
            <a:r>
              <a:rPr lang="fr-FR" altLang="zh-CN" sz="2400" baseline="30000" dirty="0">
                <a:solidFill>
                  <a:schemeClr val="tx1"/>
                </a:solidFill>
                <a:latin typeface="Times New Roman" panose="02020603050405020304" pitchFamily="18" charset="0"/>
                <a:cs typeface="Times New Roman" panose="02020603050405020304" pitchFamily="18" charset="0"/>
              </a:rPr>
              <a:t>e</a:t>
            </a:r>
            <a:r>
              <a:rPr lang="fr-FR" altLang="zh-CN" sz="2400" dirty="0">
                <a:solidFill>
                  <a:schemeClr val="tx1"/>
                </a:solidFill>
                <a:latin typeface="Times New Roman" panose="02020603050405020304" pitchFamily="18" charset="0"/>
                <a:cs typeface="Times New Roman" panose="02020603050405020304" pitchFamily="18" charset="0"/>
              </a:rPr>
              <a:t> Assemblée populaire nationale le 11 mars 2018</a:t>
            </a:r>
            <a:endParaRPr lang="fr-FR" altLang="zh-CN" sz="2400" b="1" dirty="0">
              <a:solidFill>
                <a:schemeClr val="tx1"/>
              </a:solidFill>
              <a:latin typeface="Times New Roman" panose="02020603050405020304" pitchFamily="18" charset="0"/>
              <a:cs typeface="Times New Roman" panose="02020603050405020304" pitchFamily="18" charset="0"/>
            </a:endParaRPr>
          </a:p>
        </p:txBody>
      </p:sp>
      <p:sp>
        <p:nvSpPr>
          <p:cNvPr id="3" name="日期占位符 2"/>
          <p:cNvSpPr>
            <a:spLocks noGrp="1"/>
          </p:cNvSpPr>
          <p:nvPr>
            <p:ph type="dt" sz="half" idx="10"/>
          </p:nvPr>
        </p:nvSpPr>
        <p:spPr/>
        <p:txBody>
          <a:bodyPr/>
          <a:lstStyle/>
          <a:p>
            <a:fld id="{FAD52F11-336A-4799-820A-2A1238FDF392}"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4</a:t>
            </a:fld>
            <a:endParaRPr kumimoji="1"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589538"/>
          </a:xfrm>
          <a:prstGeom prst="rect">
            <a:avLst/>
          </a:prstGeom>
        </p:spPr>
      </p:pic>
      <p:sp>
        <p:nvSpPr>
          <p:cNvPr id="11" name="文本框 10"/>
          <p:cNvSpPr txBox="1"/>
          <p:nvPr/>
        </p:nvSpPr>
        <p:spPr>
          <a:xfrm>
            <a:off x="618726" y="1532038"/>
            <a:ext cx="10896143" cy="4286100"/>
          </a:xfrm>
          <a:prstGeom prst="rect">
            <a:avLst/>
          </a:prstGeom>
          <a:noFill/>
        </p:spPr>
        <p:txBody>
          <a:bodyPr wrap="square" rtlCol="0">
            <a:noAutofit/>
          </a:bodyPr>
          <a:lstStyle/>
          <a:p>
            <a:pPr algn="just">
              <a:lnSpc>
                <a:spcPct val="150000"/>
              </a:lnSpc>
              <a:buClrTx/>
              <a:buSzTx/>
              <a:buFontTx/>
            </a:pP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A la nouvelle ère du socialisme à la chinoise, les valeurs essentielles socialistes peuvent être résumées dans les termes suivants dans leur ordre alphabétique : la bienveillance, le civisme, la démocratie, l’égalité, l’harmonie, l’honnêteté, la justice, la légalité, la liberté, le patriotisme, le professionnalisme et la prospérité.</a:t>
            </a:r>
          </a:p>
          <a:p>
            <a:pPr algn="just">
              <a:buClrTx/>
              <a:buSzTx/>
              <a:buFont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p:cNvSpPr txBox="1"/>
          <p:nvPr/>
        </p:nvSpPr>
        <p:spPr>
          <a:xfrm>
            <a:off x="3626484" y="229631"/>
            <a:ext cx="4939030" cy="1891665"/>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charset="0"/>
                <a:cs typeface="Calibri" panose="020F0502020204030204" charset="0"/>
              </a:rPr>
              <a:t>Racontez</a:t>
            </a:r>
            <a:endParaRPr lang="en-GB" altLang="zh-CN" sz="5000" b="1" i="1" dirty="0">
              <a:solidFill>
                <a:schemeClr val="tx1">
                  <a:lumMod val="50000"/>
                  <a:lumOff val="50000"/>
                </a:schemeClr>
              </a:solidFill>
              <a:latin typeface="Calibri" panose="020F0502020204030204" charset="0"/>
              <a:cs typeface="Calibri" panose="020F0502020204030204" charset="0"/>
            </a:endParaRPr>
          </a:p>
          <a:p>
            <a:pPr algn="ctr">
              <a:lnSpc>
                <a:spcPct val="75000"/>
              </a:lnSpc>
            </a:pPr>
            <a:r>
              <a:rPr lang="fr-FR" altLang="en-GB" sz="5000" b="1" i="1" dirty="0">
                <a:solidFill>
                  <a:srgbClr val="C00000"/>
                </a:solidFill>
                <a:latin typeface="Calibri" panose="020F0502020204030204" charset="0"/>
                <a:cs typeface="Calibri" panose="020F0502020204030204" charset="0"/>
              </a:rPr>
              <a:t>l’histoire chinoise</a:t>
            </a:r>
            <a:endParaRPr lang="en-GB" altLang="zh-CN" sz="5000" b="1" i="1" dirty="0">
              <a:solidFill>
                <a:srgbClr val="C00000"/>
              </a:solidFill>
              <a:latin typeface="Calibri" panose="020F0502020204030204" charset="0"/>
              <a:cs typeface="Calibri" panose="020F0502020204030204" charset="0"/>
            </a:endParaRPr>
          </a:p>
          <a:p>
            <a:pPr algn="ctr">
              <a:lnSpc>
                <a:spcPct val="75000"/>
              </a:lnSpc>
            </a:pPr>
            <a:endParaRPr lang="en-GB" altLang="zh-CN" sz="5200" b="1" i="1" dirty="0">
              <a:solidFill>
                <a:schemeClr val="tx1">
                  <a:lumMod val="50000"/>
                  <a:lumOff val="50000"/>
                </a:schemeClr>
              </a:solidFill>
              <a:latin typeface="Calibri" panose="020F0502020204030204" charset="0"/>
              <a:cs typeface="Calibri" panose="020F0502020204030204" charset="0"/>
            </a:endParaRPr>
          </a:p>
        </p:txBody>
      </p:sp>
      <p:sp>
        <p:nvSpPr>
          <p:cNvPr id="6" name="动作按钮: 第一张 19">
            <a:hlinkClick r:id="rId3" action="ppaction://hlinksldjump" highlightClick="1"/>
          </p:cNvPr>
          <p:cNvSpPr/>
          <p:nvPr/>
        </p:nvSpPr>
        <p:spPr>
          <a:xfrm>
            <a:off x="11759380" y="6464595"/>
            <a:ext cx="344233" cy="310541"/>
          </a:xfrm>
          <a:prstGeom prst="actionButtonHome">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 name="日期占位符 1"/>
          <p:cNvSpPr>
            <a:spLocks noGrp="1"/>
          </p:cNvSpPr>
          <p:nvPr>
            <p:ph type="dt" sz="half" idx="10"/>
          </p:nvPr>
        </p:nvSpPr>
        <p:spPr/>
        <p:txBody>
          <a:bodyPr/>
          <a:lstStyle/>
          <a:p>
            <a:fld id="{5A1005FC-B68E-4EB6-B85F-185B16FAC7FC}" type="datetime1">
              <a:rPr kumimoji="1" lang="zh-CN" altLang="en-US" smtClean="0"/>
              <a:t>2023/4/20</a:t>
            </a:fld>
            <a:endParaRPr kumimoji="1" lang="zh-CN" altLang="en-US"/>
          </a:p>
        </p:txBody>
      </p:sp>
      <p:sp>
        <p:nvSpPr>
          <p:cNvPr id="3" name="灯片编号占位符 2"/>
          <p:cNvSpPr>
            <a:spLocks noGrp="1"/>
          </p:cNvSpPr>
          <p:nvPr>
            <p:ph type="sldNum" sz="quarter" idx="12"/>
          </p:nvPr>
        </p:nvSpPr>
        <p:spPr/>
        <p:txBody>
          <a:bodyPr/>
          <a:lstStyle/>
          <a:p>
            <a:fld id="{80E295EE-109B-1448-BA56-B7F987B5EA65}" type="slidenum">
              <a:rPr kumimoji="1" lang="zh-CN" altLang="en-US" smtClean="0"/>
              <a:t>40</a:t>
            </a:fld>
            <a:endParaRPr kumimoji="1"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589538"/>
          </a:xfrm>
          <a:prstGeom prst="rect">
            <a:avLst/>
          </a:prstGeom>
        </p:spPr>
      </p:pic>
      <p:sp>
        <p:nvSpPr>
          <p:cNvPr id="11" name="文本框 10"/>
          <p:cNvSpPr txBox="1"/>
          <p:nvPr/>
        </p:nvSpPr>
        <p:spPr>
          <a:xfrm>
            <a:off x="778285" y="1531579"/>
            <a:ext cx="10458450" cy="5015230"/>
          </a:xfrm>
          <a:prstGeom prst="rect">
            <a:avLst/>
          </a:prstGeom>
          <a:noFill/>
        </p:spPr>
        <p:txBody>
          <a:bodyPr wrap="square" rtlCol="0">
            <a:noAutofit/>
          </a:bodyPr>
          <a:lstStyle/>
          <a:p>
            <a:pPr algn="just">
              <a:buClrTx/>
              <a:buSzTx/>
              <a:buFontTx/>
            </a:pPr>
            <a:r>
              <a:rPr lang="fr-FR" altLang="zh-CN" sz="32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Travaillez en groupes pour accomplir la tâche suivante :</a:t>
            </a:r>
            <a:endParaRPr lang="fr-FR" altLang="zh-CN" sz="32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32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a:t>
            </a: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SzTx/>
              <a:buFont typeface="+mj-lt"/>
              <a:buAutoNum type="arabicPeriod"/>
            </a:pP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Regroupez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ces 12 termes autour de trois aspects qui s’adressent respectivement à l’Etat, à la société et aux citoyens.</a:t>
            </a:r>
          </a:p>
          <a:p>
            <a:pPr algn="just">
              <a:buSz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SzTx/>
              <a:buAutoNum type="arabicPeriod" startAt="2"/>
            </a:pP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Interprétez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les valeurs essentielles en fonction de ces trois aspects. </a:t>
            </a:r>
          </a:p>
          <a:p>
            <a:pPr marL="514350" indent="-514350" algn="just">
              <a:buSzTx/>
              <a:buAutoNum type="arabicPeriod" startAt="2"/>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SzTx/>
              <a:buAutoNum type="arabicPeriod" startAt="2"/>
            </a:pP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Discutez</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comment mettre en œuvre nos valeurs essentielles dans le quotidien.</a:t>
            </a:r>
          </a:p>
          <a:p>
            <a:pPr algn="just">
              <a:buSz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p:cNvSpPr txBox="1"/>
          <p:nvPr/>
        </p:nvSpPr>
        <p:spPr>
          <a:xfrm>
            <a:off x="3626484" y="229631"/>
            <a:ext cx="4939030" cy="1891665"/>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charset="0"/>
                <a:cs typeface="Calibri" panose="020F0502020204030204" charset="0"/>
              </a:rPr>
              <a:t>Racontez</a:t>
            </a:r>
            <a:endParaRPr lang="en-GB" altLang="zh-CN" sz="5000" b="1" i="1" dirty="0">
              <a:solidFill>
                <a:schemeClr val="tx1">
                  <a:lumMod val="50000"/>
                  <a:lumOff val="50000"/>
                </a:schemeClr>
              </a:solidFill>
              <a:latin typeface="Calibri" panose="020F0502020204030204" charset="0"/>
              <a:cs typeface="Calibri" panose="020F0502020204030204" charset="0"/>
            </a:endParaRPr>
          </a:p>
          <a:p>
            <a:pPr algn="ctr">
              <a:lnSpc>
                <a:spcPct val="75000"/>
              </a:lnSpc>
            </a:pPr>
            <a:r>
              <a:rPr lang="fr-FR" altLang="en-GB" sz="5000" b="1" i="1" dirty="0">
                <a:solidFill>
                  <a:srgbClr val="C00000"/>
                </a:solidFill>
                <a:latin typeface="Calibri" panose="020F0502020204030204" charset="0"/>
                <a:cs typeface="Calibri" panose="020F0502020204030204" charset="0"/>
              </a:rPr>
              <a:t>l’histoire chinoise</a:t>
            </a:r>
            <a:endParaRPr lang="en-GB" altLang="zh-CN" sz="5000" b="1" i="1" dirty="0">
              <a:solidFill>
                <a:srgbClr val="C00000"/>
              </a:solidFill>
              <a:latin typeface="Calibri" panose="020F0502020204030204" charset="0"/>
              <a:cs typeface="Calibri" panose="020F0502020204030204" charset="0"/>
            </a:endParaRPr>
          </a:p>
          <a:p>
            <a:pPr algn="ctr">
              <a:lnSpc>
                <a:spcPct val="75000"/>
              </a:lnSpc>
            </a:pPr>
            <a:endParaRPr lang="en-GB" altLang="zh-CN" sz="5200" b="1" i="1" dirty="0">
              <a:solidFill>
                <a:schemeClr val="tx1">
                  <a:lumMod val="50000"/>
                  <a:lumOff val="50000"/>
                </a:schemeClr>
              </a:solidFill>
              <a:latin typeface="Calibri" panose="020F0502020204030204" charset="0"/>
              <a:cs typeface="Calibri" panose="020F0502020204030204" charset="0"/>
            </a:endParaRPr>
          </a:p>
        </p:txBody>
      </p:sp>
      <p:sp>
        <p:nvSpPr>
          <p:cNvPr id="6" name="动作按钮: 第一张 19">
            <a:hlinkClick r:id="rId3" action="ppaction://hlinksldjump" highlightClick="1"/>
          </p:cNvPr>
          <p:cNvSpPr/>
          <p:nvPr/>
        </p:nvSpPr>
        <p:spPr>
          <a:xfrm>
            <a:off x="11759380" y="6464595"/>
            <a:ext cx="344233" cy="310541"/>
          </a:xfrm>
          <a:prstGeom prst="actionButtonHome">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 name="日期占位符 1"/>
          <p:cNvSpPr>
            <a:spLocks noGrp="1"/>
          </p:cNvSpPr>
          <p:nvPr>
            <p:ph type="dt" sz="half" idx="10"/>
          </p:nvPr>
        </p:nvSpPr>
        <p:spPr/>
        <p:txBody>
          <a:bodyPr/>
          <a:lstStyle/>
          <a:p>
            <a:fld id="{6630CD25-F4F3-4EC4-B237-BDC6EB617360}" type="datetime1">
              <a:rPr kumimoji="1" lang="zh-CN" altLang="en-US" smtClean="0"/>
              <a:t>2023/4/20</a:t>
            </a:fld>
            <a:endParaRPr kumimoji="1" lang="zh-CN" altLang="en-US"/>
          </a:p>
        </p:txBody>
      </p:sp>
      <p:sp>
        <p:nvSpPr>
          <p:cNvPr id="3" name="灯片编号占位符 2"/>
          <p:cNvSpPr>
            <a:spLocks noGrp="1"/>
          </p:cNvSpPr>
          <p:nvPr>
            <p:ph type="sldNum" sz="quarter" idx="12"/>
          </p:nvPr>
        </p:nvSpPr>
        <p:spPr/>
        <p:txBody>
          <a:bodyPr/>
          <a:lstStyle/>
          <a:p>
            <a:fld id="{80E295EE-109B-1448-BA56-B7F987B5EA65}" type="slidenum">
              <a:rPr kumimoji="1" lang="zh-CN" altLang="en-US" smtClean="0"/>
              <a:t>41</a:t>
            </a:fld>
            <a:endParaRPr kumimoji="1"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6247525" y="700744"/>
            <a:ext cx="3669858" cy="3669858"/>
          </a:xfrm>
          <a:prstGeom prst="rect">
            <a:avLst/>
          </a:prstGeom>
          <a:effectLst>
            <a:outerShdw blurRad="50800" dist="38100" dir="2700000" algn="tl" rotWithShape="0">
              <a:prstClr val="black">
                <a:alpha val="40000"/>
              </a:prstClr>
            </a:outerShdw>
          </a:effectLst>
        </p:spPr>
      </p:pic>
      <p:sp>
        <p:nvSpPr>
          <p:cNvPr id="7" name="矩形 6"/>
          <p:cNvSpPr/>
          <p:nvPr/>
        </p:nvSpPr>
        <p:spPr>
          <a:xfrm>
            <a:off x="6355889" y="1780350"/>
            <a:ext cx="3453130" cy="1038860"/>
          </a:xfrm>
          <a:prstGeom prst="rect">
            <a:avLst/>
          </a:prstGeom>
        </p:spPr>
        <p:txBody>
          <a:bodyPr wrap="none">
            <a:spAutoFit/>
          </a:bodyPr>
          <a:lstStyle/>
          <a:p>
            <a:pPr algn="ctr">
              <a:lnSpc>
                <a:spcPct val="70000"/>
              </a:lnSpc>
            </a:pPr>
            <a:r>
              <a:rPr lang="fr-FR" altLang="en-GB" sz="8800" b="1" i="1" dirty="0">
                <a:solidFill>
                  <a:srgbClr val="C00000"/>
                </a:solidFill>
                <a:latin typeface="Calibri" panose="020F0502020204030204" charset="0"/>
                <a:cs typeface="Calibri" panose="020F0502020204030204" charset="0"/>
              </a:rPr>
              <a:t>Merci !</a:t>
            </a:r>
            <a:endParaRPr lang="fr-FR" altLang="en-GB" sz="8800" b="1" i="1" dirty="0">
              <a:latin typeface="Calibri" panose="020F0502020204030204" charset="0"/>
              <a:cs typeface="Calibri" panose="020F0502020204030204" charset="0"/>
            </a:endParaRPr>
          </a:p>
        </p:txBody>
      </p:sp>
      <p:sp>
        <p:nvSpPr>
          <p:cNvPr id="2" name="日期占位符 1"/>
          <p:cNvSpPr>
            <a:spLocks noGrp="1"/>
          </p:cNvSpPr>
          <p:nvPr>
            <p:ph type="dt" sz="half" idx="10"/>
          </p:nvPr>
        </p:nvSpPr>
        <p:spPr/>
        <p:txBody>
          <a:bodyPr/>
          <a:lstStyle/>
          <a:p>
            <a:fld id="{E076E313-633A-4403-8983-4C0232D6F447}"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42</a:t>
            </a:fld>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3238500" y="1018540"/>
            <a:ext cx="6221095" cy="645160"/>
          </a:xfrm>
          <a:prstGeom prst="rect">
            <a:avLst/>
          </a:prstGeom>
          <a:noFill/>
        </p:spPr>
        <p:txBody>
          <a:bodyPr wrap="square" rtlCol="0">
            <a:spAutoFit/>
          </a:bodyPr>
          <a:lstStyle/>
          <a:p>
            <a:pPr algn="just"/>
            <a:r>
              <a:rPr lang="fr-FR" altLang="fr-FR" sz="3600" dirty="0">
                <a:latin typeface="Times New Roman" panose="02020603050405020304" pitchFamily="18" charset="0"/>
                <a:ea typeface="微软雅黑" panose="020B0503020204020204" charset="-122"/>
                <a:cs typeface="Times New Roman" panose="02020603050405020304" pitchFamily="18" charset="0"/>
              </a:rPr>
              <a:t>      </a:t>
            </a:r>
            <a:r>
              <a:rPr lang="fr-FR" altLang="fr-FR" sz="3600" dirty="0">
                <a:solidFill>
                  <a:srgbClr val="FFC000"/>
                </a:solidFill>
                <a:latin typeface="Times New Roman" panose="02020603050405020304" pitchFamily="18" charset="0"/>
                <a:ea typeface="微软雅黑" panose="020B0503020204020204" charset="-122"/>
                <a:cs typeface="Times New Roman" panose="02020603050405020304" pitchFamily="18" charset="0"/>
              </a:rPr>
              <a:t> </a:t>
            </a:r>
            <a:r>
              <a:rPr lang="fr-FR" altLang="fr-FR" sz="36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L’origine du texte</a:t>
            </a:r>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1123315" y="1925691"/>
            <a:ext cx="9918065" cy="383857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Le 18 octobre 2017, lors de la session d’ouverture du XIX</a:t>
            </a:r>
            <a:r>
              <a:rPr lang="fr-FR" altLang="zh-CN" sz="2800" baseline="300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e</a:t>
            </a:r>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Congrès national du Parti communiste chinois, Xi Jinping a présenté un rapport au Congrès au nom du XVIII</a:t>
            </a:r>
            <a:r>
              <a:rPr lang="fr-FR" altLang="zh-CN" sz="2800" baseline="300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e</a:t>
            </a:r>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Comité central. Cet article en est un extrait. Il souligne deux questions fondamentales posées à l’égard du défi de notre ère : premièrement, quel type de socialisme à la chinoise doit-on maintenir et développer à la nouvelle ère ; deuxièmement, comment le maintenir et le développer.</a:t>
            </a:r>
            <a:endParaRPr lang="zh-CN" altLang="en-US"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日期占位符 2"/>
          <p:cNvSpPr>
            <a:spLocks noGrp="1"/>
          </p:cNvSpPr>
          <p:nvPr>
            <p:ph type="dt" sz="half" idx="10"/>
          </p:nvPr>
        </p:nvSpPr>
        <p:spPr/>
        <p:txBody>
          <a:bodyPr/>
          <a:lstStyle/>
          <a:p>
            <a:fld id="{D1694F1A-CF93-4EDD-975D-035A6EAFF761}"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5</a:t>
            </a:fld>
            <a:endParaRPr kumimoji="1"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73480"/>
            <a:ext cx="8808085" cy="49022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et répondez aux questions suivantes :</a:t>
            </a:r>
            <a:endParaRPr lang="fr-FR" sz="2800"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515415" y="1829001"/>
            <a:ext cx="10698925" cy="465111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De quelles th</a:t>
            </a:r>
            <a:r>
              <a:rPr lang="fr-CA" altLang="fr-FR" sz="2800" dirty="0">
                <a:solidFill>
                  <a:schemeClr val="tx1"/>
                </a:solidFill>
                <a:latin typeface="Times New Roman" panose="02020603050405020304" pitchFamily="18" charset="0"/>
                <a:cs typeface="Times New Roman" panose="02020603050405020304" pitchFamily="18" charset="0"/>
              </a:rPr>
              <a:t>é</a:t>
            </a:r>
            <a:r>
              <a:rPr lang="fr-FR" altLang="zh-CN" sz="2800" dirty="0">
                <a:solidFill>
                  <a:schemeClr val="tx1"/>
                </a:solidFill>
                <a:latin typeface="Times New Roman" panose="02020603050405020304" pitchFamily="18" charset="0"/>
                <a:cs typeface="Times New Roman" panose="02020603050405020304" pitchFamily="18" charset="0"/>
              </a:rPr>
              <a:t>ories la pensée du socialisme à la chinoise de la nouvelle ère hérite-t-elle ?</a:t>
            </a:r>
          </a:p>
          <a:p>
            <a:pPr marL="514350" indent="-514350" algn="just">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Comment dit-on en français la principale contradiction dans la société chinoise à la nouvelle ère ?</a:t>
            </a:r>
          </a:p>
          <a:p>
            <a:pPr marL="514350" indent="-514350" algn="just">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A quoi vise la gouvernance de l’Etat en vertu de la loi ?</a:t>
            </a:r>
          </a:p>
          <a:p>
            <a:pPr marL="514350" indent="-514350" algn="just">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Quel est le plus grand atout du régime socialiste à la chinoise ? Que doit-on faire pour le faire valoir ?</a:t>
            </a:r>
          </a:p>
        </p:txBody>
      </p:sp>
      <p:sp>
        <p:nvSpPr>
          <p:cNvPr id="3" name="日期占位符 2"/>
          <p:cNvSpPr>
            <a:spLocks noGrp="1"/>
          </p:cNvSpPr>
          <p:nvPr>
            <p:ph type="dt" sz="half" idx="10"/>
          </p:nvPr>
        </p:nvSpPr>
        <p:spPr/>
        <p:txBody>
          <a:bodyPr/>
          <a:lstStyle/>
          <a:p>
            <a:fld id="{1D0B0991-7511-4804-9DC5-C9E0805AC956}"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6</a:t>
            </a:fld>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22926"/>
            <a:ext cx="10235381" cy="537333"/>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et répondez aux questions suivantes :</a:t>
            </a:r>
            <a:endParaRPr lang="fr-FR" sz="2800"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532130" y="1657884"/>
            <a:ext cx="10639078" cy="467390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buFont typeface="+mj-lt"/>
              <a:buAutoNum type="arabicPeriod" startAt="5"/>
            </a:pPr>
            <a:r>
              <a:rPr lang="fr-FR" altLang="zh-CN" sz="2400" dirty="0">
                <a:solidFill>
                  <a:schemeClr val="tx1"/>
                </a:solidFill>
                <a:latin typeface="Times New Roman" panose="02020603050405020304" pitchFamily="18" charset="0"/>
                <a:cs typeface="Times New Roman" panose="02020603050405020304" pitchFamily="18" charset="0"/>
              </a:rPr>
              <a:t>Pourquoi faut-il poursuivre l’approfondissement intégral de la réforme ?</a:t>
            </a:r>
          </a:p>
          <a:p>
            <a:pPr marL="514350" indent="-514350" algn="just">
              <a:buFont typeface="+mj-lt"/>
              <a:buAutoNum type="arabicPeriod" startAt="5"/>
            </a:pPr>
            <a:endParaRPr lang="fr-FR" altLang="zh-CN" sz="24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startAt="5"/>
            </a:pPr>
            <a:r>
              <a:rPr lang="fr-FR" altLang="zh-CN" sz="2400" dirty="0">
                <a:solidFill>
                  <a:schemeClr val="tx1"/>
                </a:solidFill>
                <a:latin typeface="Times New Roman" panose="02020603050405020304" pitchFamily="18" charset="0"/>
                <a:cs typeface="Times New Roman" panose="02020603050405020304" pitchFamily="18" charset="0"/>
              </a:rPr>
              <a:t>Que signifie le nouveau concept de développement ?</a:t>
            </a:r>
          </a:p>
          <a:p>
            <a:pPr marL="514350" indent="-514350" algn="just">
              <a:buFont typeface="+mj-lt"/>
              <a:buAutoNum type="arabicPeriod" startAt="5"/>
            </a:pPr>
            <a:endParaRPr lang="fr-FR" altLang="zh-CN" sz="24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startAt="5"/>
            </a:pPr>
            <a:r>
              <a:rPr lang="fr-FR" altLang="zh-CN" sz="2400" dirty="0">
                <a:solidFill>
                  <a:schemeClr val="tx1"/>
                </a:solidFill>
                <a:latin typeface="Times New Roman" panose="02020603050405020304" pitchFamily="18" charset="0"/>
                <a:cs typeface="Times New Roman" panose="02020603050405020304" pitchFamily="18" charset="0"/>
              </a:rPr>
              <a:t>Quel est l’objectif final de notre développement ?</a:t>
            </a:r>
          </a:p>
          <a:p>
            <a:pPr marL="514350" indent="-514350" algn="just">
              <a:buFont typeface="+mj-lt"/>
              <a:buAutoNum type="arabicPeriod" startAt="5"/>
            </a:pPr>
            <a:endParaRPr lang="fr-FR" altLang="zh-CN" sz="24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startAt="5"/>
            </a:pPr>
            <a:r>
              <a:rPr lang="fr-FR" altLang="zh-CN" sz="2400" dirty="0">
                <a:solidFill>
                  <a:schemeClr val="tx1"/>
                </a:solidFill>
                <a:latin typeface="Times New Roman" panose="02020603050405020304" pitchFamily="18" charset="0"/>
                <a:cs typeface="Times New Roman" panose="02020603050405020304" pitchFamily="18" charset="0"/>
              </a:rPr>
              <a:t>Qu’est-ce qui constitue une garantie stratégique à la réalisation des objectifs des « deux centenaires » et du grand renouveau de la nation chinoise ?</a:t>
            </a:r>
          </a:p>
          <a:p>
            <a:pPr marL="514350" indent="-514350" algn="just">
              <a:buFont typeface="+mj-lt"/>
              <a:buAutoNum type="arabicPeriod" startAt="5"/>
            </a:pPr>
            <a:endParaRPr lang="fr-FR" altLang="zh-CN" sz="24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startAt="5"/>
            </a:pPr>
            <a:r>
              <a:rPr lang="fr-FR" altLang="zh-CN" sz="2400" dirty="0">
                <a:solidFill>
                  <a:schemeClr val="tx1"/>
                </a:solidFill>
                <a:latin typeface="Times New Roman" panose="02020603050405020304" pitchFamily="18" charset="0"/>
                <a:cs typeface="Times New Roman" panose="02020603050405020304" pitchFamily="18" charset="0"/>
              </a:rPr>
              <a:t>En ce qui concerne le principe d’« un pays, deux systèmes », quels sont les deux conditions préalables à la prospérité et stabilité de Hong Kong et de Macao ?</a:t>
            </a:r>
          </a:p>
        </p:txBody>
      </p:sp>
      <p:sp>
        <p:nvSpPr>
          <p:cNvPr id="3" name="日期占位符 2"/>
          <p:cNvSpPr>
            <a:spLocks noGrp="1"/>
          </p:cNvSpPr>
          <p:nvPr>
            <p:ph type="dt" sz="half" idx="10"/>
          </p:nvPr>
        </p:nvSpPr>
        <p:spPr/>
        <p:txBody>
          <a:bodyPr/>
          <a:lstStyle/>
          <a:p>
            <a:fld id="{C0F9D825-4491-4AB9-B099-B007175F7443}"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7</a:t>
            </a:fld>
            <a:endParaRPr kumimoji="1"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193992" y="1601286"/>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457200" indent="-457200" algn="just">
              <a:buFont typeface="+mj-lt"/>
              <a:buAutoNum type="arabicPeriod"/>
            </a:pPr>
            <a:r>
              <a:rPr lang="fr-FR" altLang="zh-CN" sz="2400" dirty="0">
                <a:solidFill>
                  <a:schemeClr val="tx1"/>
                </a:solidFill>
                <a:latin typeface="Times New Roman" panose="02020603050405020304" pitchFamily="18" charset="0"/>
                <a:cs typeface="Times New Roman" panose="02020603050405020304" pitchFamily="18" charset="0"/>
              </a:rPr>
              <a:t>Elle hérite du marxisme-léninisme, de la pensée de Mao Zedong, de la théorie de Deng Xiaoping, de la pensée importante de la Triple Représentation de Jiang Zemin et du concept de développement scientifique de Hu </a:t>
            </a:r>
            <a:r>
              <a:rPr lang="fr-FR" altLang="zh-CN" sz="2400" dirty="0" err="1">
                <a:solidFill>
                  <a:schemeClr val="tx1"/>
                </a:solidFill>
                <a:latin typeface="Times New Roman" panose="02020603050405020304" pitchFamily="18" charset="0"/>
                <a:cs typeface="Times New Roman" panose="02020603050405020304" pitchFamily="18" charset="0"/>
              </a:rPr>
              <a:t>Jintao</a:t>
            </a:r>
            <a:r>
              <a:rPr lang="fr-FR" altLang="zh-CN" sz="2400" dirty="0">
                <a:solidFill>
                  <a:schemeClr val="tx1"/>
                </a:solidFill>
                <a:latin typeface="Times New Roman" panose="02020603050405020304" pitchFamily="18" charset="0"/>
                <a:cs typeface="Times New Roman" panose="02020603050405020304" pitchFamily="18" charset="0"/>
              </a:rPr>
              <a:t>.</a:t>
            </a:r>
          </a:p>
          <a:p>
            <a:pPr marL="457200" indent="-457200" algn="just">
              <a:buFont typeface="+mj-lt"/>
              <a:buAutoNum type="arabicPeriod"/>
            </a:pPr>
            <a:r>
              <a:rPr lang="fr-FR" altLang="zh-CN" sz="2400" dirty="0">
                <a:solidFill>
                  <a:schemeClr val="tx1"/>
                </a:solidFill>
                <a:latin typeface="Times New Roman" panose="02020603050405020304" pitchFamily="18" charset="0"/>
                <a:cs typeface="Times New Roman" panose="02020603050405020304" pitchFamily="18" charset="0"/>
              </a:rPr>
              <a:t>C’est la contradiction entre l’aspiration croissante de la population à une vie meilleure et un développement déséquilibré et insuffisant.</a:t>
            </a:r>
          </a:p>
          <a:p>
            <a:pPr marL="457200" indent="-457200" algn="just">
              <a:buFont typeface="+mj-lt"/>
              <a:buAutoNum type="arabicPeriod"/>
            </a:pPr>
            <a:r>
              <a:rPr lang="fr-FR" altLang="zh-CN" sz="2400" dirty="0">
                <a:solidFill>
                  <a:schemeClr val="tx1"/>
                </a:solidFill>
                <a:latin typeface="Times New Roman" panose="02020603050405020304" pitchFamily="18" charset="0"/>
                <a:cs typeface="Times New Roman" panose="02020603050405020304" pitchFamily="18" charset="0"/>
              </a:rPr>
              <a:t>Elle vise à établir un ordre légal socialiste à la chinoise et à édifier un Etat de droit socialiste.</a:t>
            </a:r>
          </a:p>
          <a:p>
            <a:pPr marL="457200" indent="-457200" algn="just">
              <a:buFont typeface="+mj-lt"/>
              <a:buAutoNum type="arabicPeriod"/>
            </a:pPr>
            <a:r>
              <a:rPr lang="fr-FR" altLang="zh-CN" sz="2400" dirty="0">
                <a:solidFill>
                  <a:schemeClr val="tx1"/>
                </a:solidFill>
                <a:latin typeface="Times New Roman" panose="02020603050405020304" pitchFamily="18" charset="0"/>
                <a:cs typeface="Times New Roman" panose="02020603050405020304" pitchFamily="18" charset="0"/>
              </a:rPr>
              <a:t>La direction du PCC constitue le plus grand atout du régime socialiste à la chinoise. Pour le maintenir, nous devons avant tout implanter dans l’esprit la conscience politique, la conscience de l’intérêt général, la conscience du noyau dirigeant et la conscience de l’alignement, et en même temps défendre consciencieusement l’autorité et la direction centralisée et unifiée du Comité central.</a:t>
            </a:r>
          </a:p>
        </p:txBody>
      </p:sp>
      <p:sp>
        <p:nvSpPr>
          <p:cNvPr id="3" name="日期占位符 2"/>
          <p:cNvSpPr>
            <a:spLocks noGrp="1"/>
          </p:cNvSpPr>
          <p:nvPr>
            <p:ph type="dt" sz="half" idx="10"/>
          </p:nvPr>
        </p:nvSpPr>
        <p:spPr/>
        <p:txBody>
          <a:bodyPr/>
          <a:lstStyle/>
          <a:p>
            <a:fld id="{C712D276-20B6-4FA5-BF72-BB3566907F5B}"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8</a:t>
            </a:fld>
            <a:endParaRPr kumimoji="1"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263013" y="1754485"/>
            <a:ext cx="11425779"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457200" indent="-457200" algn="just">
              <a:buFont typeface="+mj-lt"/>
              <a:buAutoNum type="arabicPeriod" startAt="5"/>
            </a:pPr>
            <a:r>
              <a:rPr lang="fr-FR" altLang="zh-CN" sz="2400" dirty="0">
                <a:solidFill>
                  <a:schemeClr val="tx1"/>
                </a:solidFill>
                <a:latin typeface="Times New Roman" panose="02020603050405020304" pitchFamily="18" charset="0"/>
                <a:cs typeface="Times New Roman" panose="02020603050405020304" pitchFamily="18" charset="0"/>
              </a:rPr>
              <a:t>Parce que seule la politique de réforme et d’ouverture permet de développer à la fois la Chine, le socialisme et le marxisme.</a:t>
            </a:r>
          </a:p>
          <a:p>
            <a:pPr marL="457200" indent="-457200" algn="just">
              <a:buFont typeface="+mj-lt"/>
              <a:buAutoNum type="arabicPeriod" startAt="5"/>
            </a:pPr>
            <a:r>
              <a:rPr lang="fr-FR" altLang="zh-CN" sz="2400" dirty="0">
                <a:solidFill>
                  <a:schemeClr val="tx1"/>
                </a:solidFill>
                <a:latin typeface="Times New Roman" panose="02020603050405020304" pitchFamily="18" charset="0"/>
                <a:cs typeface="Times New Roman" panose="02020603050405020304" pitchFamily="18" charset="0"/>
              </a:rPr>
              <a:t>Il signifie un développement innovant, coordonné, écologique, ouvert et partagé.</a:t>
            </a:r>
          </a:p>
          <a:p>
            <a:pPr marL="457200" indent="-457200" algn="just">
              <a:buFont typeface="+mj-lt"/>
              <a:buAutoNum type="arabicPeriod" startAt="5"/>
            </a:pPr>
            <a:r>
              <a:rPr lang="fr-FR" altLang="zh-CN" sz="2400" dirty="0">
                <a:solidFill>
                  <a:schemeClr val="tx1"/>
                </a:solidFill>
                <a:latin typeface="Times New Roman" panose="02020603050405020304" pitchFamily="18" charset="0"/>
                <a:cs typeface="Times New Roman" panose="02020603050405020304" pitchFamily="18" charset="0"/>
              </a:rPr>
              <a:t>Le développement a pour but final d’améliorer le bien-être de la population.</a:t>
            </a:r>
          </a:p>
          <a:p>
            <a:pPr marL="457200" indent="-457200" algn="just">
              <a:buFont typeface="+mj-lt"/>
              <a:buAutoNum type="arabicPeriod" startAt="5"/>
            </a:pPr>
            <a:r>
              <a:rPr lang="fr-FR" altLang="zh-CN" sz="2400" dirty="0">
                <a:solidFill>
                  <a:schemeClr val="tx1"/>
                </a:solidFill>
                <a:latin typeface="Times New Roman" panose="02020603050405020304" pitchFamily="18" charset="0"/>
                <a:cs typeface="Times New Roman" panose="02020603050405020304" pitchFamily="18" charset="0"/>
              </a:rPr>
              <a:t>L’édification d’une armée populaire fidèle au Parti, apte au combat, et dotée d’un style de travail exemplaire constitue une garantie stratégique à la réalisation des objectifs des « deux centenaires » et du grand renouveau de la nation.</a:t>
            </a:r>
          </a:p>
          <a:p>
            <a:pPr marL="457200" indent="-457200" algn="just">
              <a:buFont typeface="+mj-lt"/>
              <a:buAutoNum type="arabicPeriod" startAt="5"/>
            </a:pPr>
            <a:r>
              <a:rPr lang="fr-FR" altLang="zh-CN" sz="2400" dirty="0">
                <a:solidFill>
                  <a:schemeClr val="tx1"/>
                </a:solidFill>
                <a:latin typeface="Times New Roman" panose="02020603050405020304" pitchFamily="18" charset="0"/>
                <a:cs typeface="Times New Roman" panose="02020603050405020304" pitchFamily="18" charset="0"/>
              </a:rPr>
              <a:t>D’un côté, il faut défendre la gouvernance globale de l’autorité centrale sur les Régions administratives spéciales de Hong Kong et de Macao ; de l’autre, il faut garantir le haut degré d’autonomie de ces deux régions.</a:t>
            </a:r>
          </a:p>
        </p:txBody>
      </p:sp>
      <p:sp>
        <p:nvSpPr>
          <p:cNvPr id="3" name="日期占位符 2"/>
          <p:cNvSpPr>
            <a:spLocks noGrp="1"/>
          </p:cNvSpPr>
          <p:nvPr>
            <p:ph type="dt" sz="half" idx="10"/>
          </p:nvPr>
        </p:nvSpPr>
        <p:spPr/>
        <p:txBody>
          <a:bodyPr/>
          <a:lstStyle/>
          <a:p>
            <a:fld id="{BD60B87C-3445-4F9D-9F25-B390450A4F18}" type="datetime1">
              <a:rPr kumimoji="1" lang="zh-CN" altLang="en-US" smtClean="0"/>
              <a:t>2023/4/20</a:t>
            </a:fld>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9</a:t>
            </a:fld>
            <a:endParaRPr kumimoji="1" lang="zh-CN" alt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a065a168-aaf9-45e0-9e5f-ed8e83dafc64"/>
  <p:tag name="COMMONDATA" val="eyJoZGlkIjoiNzk0YzAxZGQwNjA0Nzg5YWQyYTgyNGFkN2YxOTRkNzk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3956</Words>
  <Application>Microsoft Office PowerPoint</Application>
  <PresentationFormat>宽屏</PresentationFormat>
  <Paragraphs>413</Paragraphs>
  <Slides>42</Slides>
  <Notes>0</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42</vt:i4>
      </vt:variant>
    </vt:vector>
  </HeadingPairs>
  <TitlesOfParts>
    <vt:vector size="52" baseType="lpstr">
      <vt:lpstr>等线</vt:lpstr>
      <vt:lpstr>等线 Light</vt:lpstr>
      <vt:lpstr>黑体</vt:lpstr>
      <vt:lpstr>隶书</vt:lpstr>
      <vt:lpstr>微软雅黑</vt:lpstr>
      <vt:lpstr>Arial</vt:lpstr>
      <vt:lpstr>Calibri</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朱雯</cp:lastModifiedBy>
  <cp:revision>332</cp:revision>
  <dcterms:created xsi:type="dcterms:W3CDTF">2022-06-22T00:29:00Z</dcterms:created>
  <dcterms:modified xsi:type="dcterms:W3CDTF">2023-04-20T01:41:15Z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1D0A599222AA456B8FBA9460CBD342B8_13</vt:lpwstr>
  </property>
  <property fmtid="{D5CDD505-2E9C-101B-9397-08002B2CF9AE}" pid="3" name="KSOProductBuildVer">
    <vt:lpwstr>2052-11.1.0.14036</vt:lpwstr>
  </property>
</Properties>
</file>