
<file path=[Content_Types].xml><?xml version="1.0" encoding="utf-8"?>
<Types xmlns="http://schemas.openxmlformats.org/package/2006/content-types">
  <Default Extension="png" ContentType="image/png"/>
  <Default Extension="emf" ContentType="image/x-emf"/>
  <Default Extension="webp" ContentType="image/webp"/>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45"/>
  </p:notesMasterIdLst>
  <p:sldIdLst>
    <p:sldId id="306" r:id="rId3"/>
    <p:sldId id="368" r:id="rId4"/>
    <p:sldId id="370" r:id="rId5"/>
    <p:sldId id="396" r:id="rId6"/>
    <p:sldId id="318" r:id="rId7"/>
    <p:sldId id="378" r:id="rId8"/>
    <p:sldId id="379" r:id="rId9"/>
    <p:sldId id="321" r:id="rId10"/>
    <p:sldId id="389" r:id="rId11"/>
    <p:sldId id="371" r:id="rId12"/>
    <p:sldId id="326" r:id="rId13"/>
    <p:sldId id="329" r:id="rId14"/>
    <p:sldId id="327" r:id="rId15"/>
    <p:sldId id="397" r:id="rId16"/>
    <p:sldId id="398" r:id="rId17"/>
    <p:sldId id="376" r:id="rId18"/>
    <p:sldId id="399" r:id="rId19"/>
    <p:sldId id="377" r:id="rId20"/>
    <p:sldId id="401" r:id="rId21"/>
    <p:sldId id="330" r:id="rId22"/>
    <p:sldId id="333" r:id="rId23"/>
    <p:sldId id="335" r:id="rId24"/>
    <p:sldId id="402" r:id="rId25"/>
    <p:sldId id="400" r:id="rId26"/>
    <p:sldId id="403" r:id="rId27"/>
    <p:sldId id="339" r:id="rId28"/>
    <p:sldId id="302" r:id="rId29"/>
    <p:sldId id="384" r:id="rId30"/>
    <p:sldId id="340" r:id="rId31"/>
    <p:sldId id="385" r:id="rId32"/>
    <p:sldId id="343" r:id="rId33"/>
    <p:sldId id="392" r:id="rId34"/>
    <p:sldId id="393" r:id="rId35"/>
    <p:sldId id="394" r:id="rId36"/>
    <p:sldId id="344" r:id="rId37"/>
    <p:sldId id="386" r:id="rId38"/>
    <p:sldId id="387" r:id="rId39"/>
    <p:sldId id="395" r:id="rId40"/>
    <p:sldId id="363" r:id="rId41"/>
    <p:sldId id="364" r:id="rId42"/>
    <p:sldId id="388" r:id="rId43"/>
    <p:sldId id="274"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62533"/>
    <a:srgbClr val="AE8E45"/>
    <a:srgbClr val="F4B673"/>
    <a:srgbClr val="844D35"/>
    <a:srgbClr val="615B98"/>
    <a:srgbClr val="9B1D23"/>
    <a:srgbClr val="B02027"/>
    <a:srgbClr val="922E31"/>
    <a:srgbClr val="A42A2F"/>
    <a:srgbClr val="BD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74"/>
  </p:normalViewPr>
  <p:slideViewPr>
    <p:cSldViewPr snapToGrid="0" snapToObjects="1" showGuides="1">
      <p:cViewPr varScale="1">
        <p:scale>
          <a:sx n="73" d="100"/>
          <a:sy n="73" d="100"/>
        </p:scale>
        <p:origin x="60" y="792"/>
      </p:cViewPr>
      <p:guideLst>
        <p:guide orient="horz" pos="2160"/>
        <p:guide pos="390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2E68B-B737-4E34-AB52-88748ECDD4E9}" type="datetimeFigureOut">
              <a:rPr lang="zh-CN" altLang="en-US" smtClean="0"/>
              <a:t>2023/4/20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6D1C6-F05D-4B5C-A4A8-658BA036A78D}" type="slidenum">
              <a:rPr lang="zh-CN" altLang="en-US" smtClean="0"/>
              <a:t>‹#›</a:t>
            </a:fld>
            <a:endParaRPr lang="zh-CN" altLang="en-US"/>
          </a:p>
        </p:txBody>
      </p:sp>
    </p:spTree>
    <p:extLst>
      <p:ext uri="{BB962C8B-B14F-4D97-AF65-F5344CB8AC3E}">
        <p14:creationId xmlns:p14="http://schemas.microsoft.com/office/powerpoint/2010/main" val="18992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6765FCFF-73D3-4C36-9910-F550064636A2}"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481098B0-606A-4118-A1AC-52169A8D5642}"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D4ABB07-64A7-460F-B504-C867CE297986}"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862C728-1715-465B-97C6-8EAD70A579B9}"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071DCC17-D7B6-4C1E-A157-D5D08A65B425}"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A57CC08C-013E-4A29-BAE1-6656274A3A68}"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8E9D7D81-85C8-45CA-BE00-CD8CD3A37F8D}"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9063071-9A27-43AB-B6A1-50B196BB9928}" type="datetime1">
              <a:rPr kumimoji="1" lang="zh-CN" altLang="en-US" smtClean="0"/>
              <a:t>2023/4/20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6F316E4D-BF88-408A-8D68-E00406F390C4}" type="datetime1">
              <a:rPr kumimoji="1" lang="zh-CN" altLang="en-US" smtClean="0"/>
              <a:t>2023/4/20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CAB86C-10E0-4F04-A85D-1526500C3E23}" type="datetime1">
              <a:rPr kumimoji="1" lang="zh-CN" altLang="en-US" smtClean="0"/>
              <a:t>2023/4/20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B20B074-CDF1-4F92-919F-B647746C48ED}"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92163B1-C673-4F64-A852-CB9F26DB72F7}"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026CD015-8795-4C34-A4F7-199329BB4EBF}"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D0F23093-BD80-4C67-A37F-6823B8F5EC50}"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E9F3EB64-75B5-4D59-962C-D4FA381E6A4E}"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549507BE-8432-46E5-A3AE-A4B0299E8E87}" type="datetime1">
              <a:rPr kumimoji="1" lang="zh-CN" altLang="en-US" smtClean="0"/>
              <a:t>2023/4/20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0D22189A-D4F5-4CF1-A964-D44E4D86EC17}"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B92A5C10-7E38-417B-A739-008874A87F0B}" type="datetime1">
              <a:rPr kumimoji="1" lang="zh-CN" altLang="en-US" smtClean="0"/>
              <a:t>2023/4/20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21FFC9A-55A9-403D-95AD-0D3BCD3FDFA4}" type="datetime1">
              <a:rPr kumimoji="1" lang="zh-CN" altLang="en-US" smtClean="0"/>
              <a:t>2023/4/20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F2F20-20B8-4475-A77F-19249B45E579}" type="datetime1">
              <a:rPr kumimoji="1" lang="zh-CN" altLang="en-US" smtClean="0"/>
              <a:t>2023/4/20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85B1903C-70FE-4E7C-BF69-57803BDEFB13}"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AF7F45F2-B550-4491-91D7-8B0052A497A5}" type="datetime1">
              <a:rPr kumimoji="1" lang="zh-CN" altLang="en-US" smtClean="0"/>
              <a:t>2023/4/20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80E295EE-109B-1448-BA56-B7F987B5EA65}"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086F8-BBFB-414F-A85F-74D671D89A0D}" type="datetime1">
              <a:rPr kumimoji="1" lang="zh-CN" altLang="en-US" smtClean="0"/>
              <a:t>2023/4/20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532E2-CF60-43CE-8F4D-097C02C08DF9}" type="datetime1">
              <a:rPr kumimoji="1" lang="zh-CN" altLang="en-US" smtClean="0"/>
              <a:t>2023/4/20</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295EE-109B-1448-BA56-B7F987B5EA65}"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9.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13.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8.webp"/><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875" y="1664898"/>
            <a:ext cx="6093125" cy="5019268"/>
          </a:xfrm>
          <a:prstGeom prst="rect">
            <a:avLst/>
          </a:prstGeom>
        </p:spPr>
      </p:pic>
      <p:sp>
        <p:nvSpPr>
          <p:cNvPr id="10" name="文本框 9"/>
          <p:cNvSpPr txBox="1"/>
          <p:nvPr/>
        </p:nvSpPr>
        <p:spPr>
          <a:xfrm>
            <a:off x="2515528" y="1784371"/>
            <a:ext cx="954107" cy="1938992"/>
          </a:xfrm>
          <a:prstGeom prst="rect">
            <a:avLst/>
          </a:prstGeom>
          <a:noFill/>
        </p:spPr>
        <p:txBody>
          <a:bodyPr wrap="none" rtlCol="0">
            <a:spAutoFit/>
          </a:bodyPr>
          <a:lstStyle/>
          <a:p>
            <a:r>
              <a:rPr lang="en-US" altLang="zh-CN" sz="12000" b="1" dirty="0">
                <a:solidFill>
                  <a:srgbClr val="C00000"/>
                </a:solidFill>
                <a:latin typeface="Times New Roman" panose="02020603050405020304" pitchFamily="18" charset="0"/>
                <a:cs typeface="Times New Roman" panose="02020603050405020304" pitchFamily="18" charset="0"/>
              </a:rPr>
              <a:t>8</a:t>
            </a:r>
            <a:endParaRPr lang="en-GB" altLang="zh-CN" sz="120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2626936" y="3359367"/>
            <a:ext cx="867545" cy="461665"/>
          </a:xfrm>
          <a:prstGeom prst="rect">
            <a:avLst/>
          </a:prstGeom>
          <a:noFill/>
        </p:spPr>
        <p:txBody>
          <a:bodyPr wrap="none" rtlCol="0">
            <a:spAutoFit/>
          </a:bodyPr>
          <a:lstStyle/>
          <a:p>
            <a:r>
              <a:rPr lang="en-GB" altLang="zh-CN" sz="2400" dirty="0">
                <a:solidFill>
                  <a:srgbClr val="C00000"/>
                </a:solidFill>
                <a:latin typeface="Times New Roman" panose="02020603050405020304" pitchFamily="18" charset="0"/>
                <a:cs typeface="Times New Roman" panose="02020603050405020304" pitchFamily="18" charset="0"/>
              </a:rPr>
              <a:t>Unit</a:t>
            </a:r>
            <a:r>
              <a:rPr lang="fr-CA" altLang="zh-CN" sz="2400" dirty="0">
                <a:solidFill>
                  <a:srgbClr val="C00000"/>
                </a:solidFill>
                <a:latin typeface="Times New Roman" panose="02020603050405020304" pitchFamily="18" charset="0"/>
                <a:cs typeface="Times New Roman" panose="02020603050405020304" pitchFamily="18" charset="0"/>
              </a:rPr>
              <a:t>é</a:t>
            </a:r>
            <a:endParaRPr lang="en-GB" altLang="zh-CN" sz="2400" dirty="0">
              <a:solidFill>
                <a:srgbClr val="C00000"/>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4"/>
          <a:stretch>
            <a:fillRect/>
          </a:stretch>
        </p:blipFill>
        <p:spPr>
          <a:xfrm>
            <a:off x="-2" y="1405023"/>
            <a:ext cx="12192002" cy="45719"/>
          </a:xfrm>
          <a:prstGeom prst="rect">
            <a:avLst/>
          </a:prstGeom>
        </p:spPr>
      </p:pic>
      <p:pic>
        <p:nvPicPr>
          <p:cNvPr id="8" name="图片 7"/>
          <p:cNvPicPr>
            <a:picLocks noChangeAspect="1"/>
          </p:cNvPicPr>
          <p:nvPr/>
        </p:nvPicPr>
        <p:blipFill>
          <a:blip r:embed="rId5"/>
          <a:stretch>
            <a:fillRect/>
          </a:stretch>
        </p:blipFill>
        <p:spPr>
          <a:xfrm>
            <a:off x="1372" y="6689101"/>
            <a:ext cx="12192000" cy="191484"/>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2192002" cy="2925319"/>
          </a:xfrm>
          <a:prstGeom prst="rect">
            <a:avLst/>
          </a:prstGeom>
        </p:spPr>
      </p:pic>
      <p:sp>
        <p:nvSpPr>
          <p:cNvPr id="9" name="文本框 8"/>
          <p:cNvSpPr txBox="1"/>
          <p:nvPr>
            <p:custDataLst>
              <p:tags r:id="rId1"/>
            </p:custDataLst>
          </p:nvPr>
        </p:nvSpPr>
        <p:spPr>
          <a:xfrm>
            <a:off x="399009" y="4056991"/>
            <a:ext cx="5187144" cy="2086725"/>
          </a:xfrm>
          <a:prstGeom prst="rect">
            <a:avLst/>
          </a:prstGeom>
          <a:noFill/>
        </p:spPr>
        <p:txBody>
          <a:bodyPr wrap="square" rtlCol="0">
            <a:spAutoFit/>
          </a:bodyPr>
          <a:lstStyle/>
          <a:p>
            <a:pPr algn="ctr">
              <a:lnSpc>
                <a:spcPct val="80000"/>
              </a:lnSpc>
            </a:pPr>
            <a:r>
              <a:rPr lang="fr-FR" sz="5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Vers où se dirige la civilisation humaine ?</a:t>
            </a:r>
          </a:p>
        </p:txBody>
      </p:sp>
      <p:sp>
        <p:nvSpPr>
          <p:cNvPr id="4" name="日期占位符 3">
            <a:extLst>
              <a:ext uri="{FF2B5EF4-FFF2-40B4-BE49-F238E27FC236}">
                <a16:creationId xmlns:a16="http://schemas.microsoft.com/office/drawing/2014/main" xmlns="" id="{BE3B2FB3-B3AA-598C-A64D-4CBBFEC1F90B}"/>
              </a:ext>
            </a:extLst>
          </p:cNvPr>
          <p:cNvSpPr>
            <a:spLocks noGrp="1"/>
          </p:cNvSpPr>
          <p:nvPr>
            <p:ph type="dt" sz="half" idx="10"/>
          </p:nvPr>
        </p:nvSpPr>
        <p:spPr/>
        <p:txBody>
          <a:bodyPr/>
          <a:lstStyle/>
          <a:p>
            <a:fld id="{4D4CE2CD-A2CB-4BF9-BAE8-DFC16E748994}"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8F5BF490-5857-0A94-2050-844E95B7BA4D}"/>
              </a:ext>
            </a:extLst>
          </p:cNvPr>
          <p:cNvSpPr>
            <a:spLocks noGrp="1"/>
          </p:cNvSpPr>
          <p:nvPr>
            <p:ph type="sldNum" sz="quarter" idx="12"/>
          </p:nvPr>
        </p:nvSpPr>
        <p:spPr/>
        <p:txBody>
          <a:bodyPr/>
          <a:lstStyle/>
          <a:p>
            <a:fld id="{80E295EE-109B-1448-BA56-B7F987B5EA65}" type="slidenum">
              <a:rPr kumimoji="1" lang="zh-CN" altLang="en-US" smtClean="0"/>
              <a:t>1</a:t>
            </a:fld>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935672" y="2242185"/>
            <a:ext cx="10320655" cy="490220"/>
          </a:xfrm>
          <a:prstGeom prst="rect">
            <a:avLst/>
          </a:prstGeom>
          <a:noFill/>
        </p:spPr>
        <p:txBody>
          <a:bodyPr wrap="square" rtlCol="0">
            <a:noAutofit/>
          </a:bodyPr>
          <a:lstStyle/>
          <a:p>
            <a:pPr algn="just"/>
            <a:r>
              <a:rPr lang="fr-FR" altLang="zh-CN" sz="36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Pourquoi la construction d’une communauté de destin pour l’humanité constitue-t-elle un thème d’urgence et d’importance à notre époque ?</a:t>
            </a:r>
            <a:endParaRPr lang="fr-FR" sz="36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
        <p:nvSpPr>
          <p:cNvPr id="3" name="日期占位符 2">
            <a:extLst>
              <a:ext uri="{FF2B5EF4-FFF2-40B4-BE49-F238E27FC236}">
                <a16:creationId xmlns:a16="http://schemas.microsoft.com/office/drawing/2014/main" xmlns="" id="{3B07945C-455D-9728-E78A-81E084F089F9}"/>
              </a:ext>
            </a:extLst>
          </p:cNvPr>
          <p:cNvSpPr>
            <a:spLocks noGrp="1"/>
          </p:cNvSpPr>
          <p:nvPr>
            <p:ph type="dt" sz="half" idx="10"/>
          </p:nvPr>
        </p:nvSpPr>
        <p:spPr/>
        <p:txBody>
          <a:bodyPr/>
          <a:lstStyle/>
          <a:p>
            <a:fld id="{961AD9B5-BD4A-4A27-A5D1-3ED1069B84FA}"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71F8969D-2676-6A1F-B3D0-5CF09C2D388B}"/>
              </a:ext>
            </a:extLst>
          </p:cNvPr>
          <p:cNvSpPr>
            <a:spLocks noGrp="1"/>
          </p:cNvSpPr>
          <p:nvPr>
            <p:ph type="sldNum" sz="quarter" idx="12"/>
          </p:nvPr>
        </p:nvSpPr>
        <p:spPr/>
        <p:txBody>
          <a:bodyPr/>
          <a:lstStyle/>
          <a:p>
            <a:fld id="{80E295EE-109B-1448-BA56-B7F987B5EA65}" type="slidenum">
              <a:rPr kumimoji="1" lang="zh-CN" altLang="en-US" smtClean="0"/>
              <a:t>10</a:t>
            </a:fld>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fulgurant, e </a:t>
            </a:r>
            <a:r>
              <a:rPr lang="fr-FR" altLang="zh-CN" sz="3600" b="1" i="1" dirty="0">
                <a:solidFill>
                  <a:schemeClr val="tx1"/>
                </a:solidFill>
                <a:latin typeface="Times New Roman" panose="02020603050405020304" pitchFamily="18" charset="0"/>
                <a:cs typeface="Times New Roman" panose="02020603050405020304" pitchFamily="18" charset="0"/>
                <a:sym typeface="+mn-ea"/>
              </a:rPr>
              <a:t>adj.</a:t>
            </a:r>
          </a:p>
          <a:p>
            <a:pPr algn="just"/>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8120" y="1430020"/>
            <a:ext cx="11804015" cy="432562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rPr>
              <a:t>P.153 Pendant plus d’un siècle, l’humanité a connu des guerres chaudes sanglantes et une guerre froide impitoyable, et aussi réalisé un développement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fulgurant</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rPr>
              <a:t>et des progrès immenses.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fulgurant, e </a:t>
            </a:r>
            <a:r>
              <a:rPr lang="fr-FR" altLang="zh-CN" sz="2800" b="1" i="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adj.</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d’une très grande vitesse ou de ce qui progresse avec une extrême rapidité</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Le secteur de l’intelligence artificielle a connu un essor fulgurant dans les quelques dernières décennies.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Je demande la tenue d’un débat d’urgence sur la hausse fulgurante du prix des produits pétroliers.</a:t>
            </a:r>
          </a:p>
        </p:txBody>
      </p:sp>
      <p:sp>
        <p:nvSpPr>
          <p:cNvPr id="3" name="日期占位符 2">
            <a:extLst>
              <a:ext uri="{FF2B5EF4-FFF2-40B4-BE49-F238E27FC236}">
                <a16:creationId xmlns:a16="http://schemas.microsoft.com/office/drawing/2014/main" xmlns="" id="{C072ACE2-E3FF-2381-E1CC-23441D1C78BA}"/>
              </a:ext>
            </a:extLst>
          </p:cNvPr>
          <p:cNvSpPr>
            <a:spLocks noGrp="1"/>
          </p:cNvSpPr>
          <p:nvPr>
            <p:ph type="dt" sz="half" idx="10"/>
          </p:nvPr>
        </p:nvSpPr>
        <p:spPr/>
        <p:txBody>
          <a:bodyPr/>
          <a:lstStyle/>
          <a:p>
            <a:fld id="{B1BD3C98-E6BB-4538-9BD5-44A18171C382}"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81C587E3-0AA1-4570-F136-CF8B0BC6A744}"/>
              </a:ext>
            </a:extLst>
          </p:cNvPr>
          <p:cNvSpPr>
            <a:spLocks noGrp="1"/>
          </p:cNvSpPr>
          <p:nvPr>
            <p:ph type="sldNum" sz="quarter" idx="12"/>
          </p:nvPr>
        </p:nvSpPr>
        <p:spPr/>
        <p:txBody>
          <a:bodyPr/>
          <a:lstStyle/>
          <a:p>
            <a:fld id="{80E295EE-109B-1448-BA56-B7F987B5EA65}" type="slidenum">
              <a:rPr kumimoji="1" lang="zh-CN" altLang="en-US" smtClean="0"/>
              <a:t>11</a:t>
            </a:fld>
            <a:endParaRPr kumimoji="1"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462780" y="216535"/>
            <a:ext cx="7731125" cy="490220"/>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solidFill>
                  <a:schemeClr val="tx1"/>
                </a:solidFill>
                <a:latin typeface="Times New Roman" panose="02020603050405020304" pitchFamily="18" charset="0"/>
                <a:cs typeface="Times New Roman" panose="02020603050405020304" pitchFamily="18" charset="0"/>
                <a:sym typeface="+mn-ea"/>
              </a:rPr>
              <a:t>en gestation</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684655"/>
            <a:ext cx="11804015" cy="348869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P.153 Une nouvelle vague de révolutions scientifique, technologique et industrielle est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en gestation</a:t>
            </a:r>
            <a:r>
              <a:rPr lang="fr-FR" altLang="zh-CN" sz="2800" dirty="0">
                <a:solidFill>
                  <a:schemeClr val="tx1"/>
                </a:solidFill>
                <a:latin typeface="Times New Roman" panose="02020603050405020304" pitchFamily="18" charset="0"/>
                <a:cs typeface="Times New Roman" panose="02020603050405020304" pitchFamily="18" charset="0"/>
                <a:sym typeface="+mn-ea"/>
              </a:rPr>
              <a:t>.</a:t>
            </a:r>
          </a:p>
          <a:p>
            <a:pPr indent="0" algn="just" fontAlgn="auto"/>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en gestation</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en cours d’élaboration, de formation</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Cette mesure législative est en gestation depuis un bon bout de temps.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Des réformes sont en gestation, mais le défi sera celui de la mise en œuvre effective de ces initiatives.</a:t>
            </a:r>
          </a:p>
          <a:p>
            <a:pPr indent="0"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5E06BC3C-6BF5-125C-F0D2-C295796571EC}"/>
              </a:ext>
            </a:extLst>
          </p:cNvPr>
          <p:cNvSpPr>
            <a:spLocks noGrp="1"/>
          </p:cNvSpPr>
          <p:nvPr>
            <p:ph type="dt" sz="half" idx="10"/>
          </p:nvPr>
        </p:nvSpPr>
        <p:spPr/>
        <p:txBody>
          <a:bodyPr/>
          <a:lstStyle/>
          <a:p>
            <a:fld id="{7B5BF6B1-FDF3-41C4-A444-3647172AA0BC}"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F1AC2A37-1000-51E3-19C8-69D64D913293}"/>
              </a:ext>
            </a:extLst>
          </p:cNvPr>
          <p:cNvSpPr>
            <a:spLocks noGrp="1"/>
          </p:cNvSpPr>
          <p:nvPr>
            <p:ph type="sldNum" sz="quarter" idx="12"/>
          </p:nvPr>
        </p:nvSpPr>
        <p:spPr/>
        <p:txBody>
          <a:bodyPr/>
          <a:lstStyle/>
          <a:p>
            <a:fld id="{80E295EE-109B-1448-BA56-B7F987B5EA65}" type="slidenum">
              <a:rPr kumimoji="1" lang="zh-CN" altLang="en-US" smtClean="0"/>
              <a:t>12</a:t>
            </a:fld>
            <a:endParaRPr kumimoji="1"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d’ores et déjà</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P.153 Les différents pays, liés les uns aux autres et interdépendants, partagent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d’ores et déjà</a:t>
            </a:r>
            <a:r>
              <a:rPr lang="fr-FR" altLang="zh-CN" sz="2800" dirty="0">
                <a:solidFill>
                  <a:schemeClr val="tx1"/>
                </a:solidFill>
                <a:latin typeface="Times New Roman" panose="02020603050405020304" pitchFamily="18" charset="0"/>
                <a:cs typeface="Times New Roman" panose="02020603050405020304" pitchFamily="18" charset="0"/>
                <a:sym typeface="+mn-ea"/>
              </a:rPr>
              <a:t> une communauté de destin.</a:t>
            </a: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d’ores et déjà  </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dès maintenant, dorénavant, désormais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Différentes caractéristiques de ce produit sont donc d’ores et déjà prises en compte.</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Dans le but de faire de cette vision une réalité, nous avons d’ores et déjà commencé à travailler ensemble dans le domaine de l’éducation.</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C1A9A5F1-418A-FE15-CF88-5050CEBBF55D}"/>
              </a:ext>
            </a:extLst>
          </p:cNvPr>
          <p:cNvSpPr>
            <a:spLocks noGrp="1"/>
          </p:cNvSpPr>
          <p:nvPr>
            <p:ph type="dt" sz="half" idx="10"/>
          </p:nvPr>
        </p:nvSpPr>
        <p:spPr/>
        <p:txBody>
          <a:bodyPr/>
          <a:lstStyle/>
          <a:p>
            <a:fld id="{09CE05D8-D791-42ED-904D-D6E01C8BCD8C}"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73975A1D-5950-271A-23D9-8B20DB3C547B}"/>
              </a:ext>
            </a:extLst>
          </p:cNvPr>
          <p:cNvSpPr>
            <a:spLocks noGrp="1"/>
          </p:cNvSpPr>
          <p:nvPr>
            <p:ph type="sldNum" sz="quarter" idx="12"/>
          </p:nvPr>
        </p:nvSpPr>
        <p:spPr/>
        <p:txBody>
          <a:bodyPr/>
          <a:lstStyle/>
          <a:p>
            <a:fld id="{80E295EE-109B-1448-BA56-B7F987B5EA65}" type="slidenum">
              <a:rPr kumimoji="1" lang="zh-CN" altLang="en-US" smtClean="0"/>
              <a:t>13</a:t>
            </a:fld>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s’affirmer</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P.153 La tendance de la paix, du développement, de la coopération et du gagnant-gagnant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s’affirme</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plus vigoureusement.</a:t>
            </a:r>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s’affirmer</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se manifester nettement</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Les femmes ont commencé à s’affirmer dans les plus hautes sphères du pouvoir exécutif.</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Ces échanges ont fourni aux participants l’occasion d’enrichir leurs connaissances et de s’affirmer.</a:t>
            </a:r>
            <a:endParaRPr lang="fr-FR" altLang="zh-CN" sz="24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1040829E-72CC-7962-6648-1742B2A375EE}"/>
              </a:ext>
            </a:extLst>
          </p:cNvPr>
          <p:cNvSpPr>
            <a:spLocks noGrp="1"/>
          </p:cNvSpPr>
          <p:nvPr>
            <p:ph type="dt" sz="half" idx="10"/>
          </p:nvPr>
        </p:nvSpPr>
        <p:spPr/>
        <p:txBody>
          <a:bodyPr/>
          <a:lstStyle/>
          <a:p>
            <a:fld id="{8C52D1C0-4CAD-4611-8A02-AB7F3D86FD23}"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C8A5D85D-C33D-6B52-70C6-320B918A897B}"/>
              </a:ext>
            </a:extLst>
          </p:cNvPr>
          <p:cNvSpPr>
            <a:spLocks noGrp="1"/>
          </p:cNvSpPr>
          <p:nvPr>
            <p:ph type="sldNum" sz="quarter" idx="12"/>
          </p:nvPr>
        </p:nvSpPr>
        <p:spPr/>
        <p:txBody>
          <a:bodyPr/>
          <a:lstStyle/>
          <a:p>
            <a:fld id="{80E295EE-109B-1448-BA56-B7F987B5EA65}" type="slidenum">
              <a:rPr kumimoji="1" lang="zh-CN" altLang="en-US" smtClean="0"/>
              <a:t>14</a:t>
            </a:fld>
            <a:endParaRPr kumimoji="1"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sur un pied d’égalité</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P.154 Ils participent aux décisions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sur un pied d’égalité</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aux Nations unies, à l’OMC, à l’OMS, à l’OMPI, à l’OMM, à l’UIT, à l’UPU, à l’OIM, à l’OIT et aux autres organisations internationales et constituent une force majeure pour l’amélioration de la gouvernance mondiale.</a:t>
            </a:r>
          </a:p>
          <a:p>
            <a:pPr algn="just" eaLnBrk="1" hangingPunct="1"/>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sur un pied d’égalité</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sur un même pied, au même niveau</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Ils doivent être sur un pied d’égalité avec tous les autres programmes. </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Quand la santé des travailleurs et la sécurité routière sont en jeu, chacun doit être traité sur un pied d’égalité</a:t>
            </a:r>
            <a:r>
              <a:rPr lang="fr-CA" altLang="fr-FR" sz="2800" dirty="0">
                <a:solidFill>
                  <a:schemeClr val="tx1"/>
                </a:solidFill>
                <a:latin typeface="Times New Roman" panose="02020603050405020304" pitchFamily="18" charset="0"/>
                <a:cs typeface="Times New Roman" panose="02020603050405020304" pitchFamily="18" charset="0"/>
                <a:sym typeface="+mn-ea"/>
              </a:rPr>
              <a:t>.</a:t>
            </a:r>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C48E9850-9BE8-8336-331A-6CC766DE53CB}"/>
              </a:ext>
            </a:extLst>
          </p:cNvPr>
          <p:cNvSpPr>
            <a:spLocks noGrp="1"/>
          </p:cNvSpPr>
          <p:nvPr>
            <p:ph type="dt" sz="half" idx="10"/>
          </p:nvPr>
        </p:nvSpPr>
        <p:spPr/>
        <p:txBody>
          <a:bodyPr/>
          <a:lstStyle/>
          <a:p>
            <a:fld id="{51087307-77DA-43D7-8E35-572CA8696CFF}"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65225E9F-1486-FC02-BABA-EC4CB11A6B29}"/>
              </a:ext>
            </a:extLst>
          </p:cNvPr>
          <p:cNvSpPr>
            <a:spLocks noGrp="1"/>
          </p:cNvSpPr>
          <p:nvPr>
            <p:ph type="sldNum" sz="quarter" idx="12"/>
          </p:nvPr>
        </p:nvSpPr>
        <p:spPr/>
        <p:txBody>
          <a:bodyPr/>
          <a:lstStyle/>
          <a:p>
            <a:fld id="{80E295EE-109B-1448-BA56-B7F987B5EA65}" type="slidenum">
              <a:rPr kumimoji="1" lang="zh-CN" altLang="en-US" smtClean="0"/>
              <a:t>15</a:t>
            </a:fld>
            <a:endParaRPr kumimoji="1"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de part et d’autre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P.155  Les grands pays doivent respecter les intérêts vitaux et les préoccupations majeures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de part et d’autre</a:t>
            </a:r>
            <a:r>
              <a:rPr lang="fr-FR" altLang="zh-CN" sz="2800" dirty="0">
                <a:solidFill>
                  <a:schemeClr val="tx1"/>
                </a:solidFill>
                <a:latin typeface="Times New Roman" panose="02020603050405020304" pitchFamily="18" charset="0"/>
                <a:cs typeface="Times New Roman" panose="02020603050405020304" pitchFamily="18" charset="0"/>
                <a:sym typeface="+mn-ea"/>
              </a:rPr>
              <a:t>, gérer les divergences et s’efforcer d’instaurer un nouveau modèle de relations marqué par le non-conflit, la non-confrontation, le respect mutuel et la coopération gagnant-gagnant. </a:t>
            </a: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de part et d’autre </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des deux côtés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Les systèmes de transport public de part et d’autre de la rivière doivent être intégrés.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Pour que les négociations soient efficaces, il faut faire preuve de bonne foi de part et d’autre.</a:t>
            </a:r>
          </a:p>
          <a:p>
            <a:pPr algn="just" eaLnBrk="1" hangingPunct="1"/>
            <a:endParaRPr lang="fr-FR" altLang="zh-CN" sz="32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5B044749-775C-703C-FF43-12D863F70954}"/>
              </a:ext>
            </a:extLst>
          </p:cNvPr>
          <p:cNvSpPr>
            <a:spLocks noGrp="1"/>
          </p:cNvSpPr>
          <p:nvPr>
            <p:ph type="dt" sz="half" idx="10"/>
          </p:nvPr>
        </p:nvSpPr>
        <p:spPr/>
        <p:txBody>
          <a:bodyPr/>
          <a:lstStyle/>
          <a:p>
            <a:fld id="{770516D0-3B0D-4E80-8280-192EF0CED714}"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8AE6D81A-D6A2-23B1-F18D-E5D32D402574}"/>
              </a:ext>
            </a:extLst>
          </p:cNvPr>
          <p:cNvSpPr>
            <a:spLocks noGrp="1"/>
          </p:cNvSpPr>
          <p:nvPr>
            <p:ph type="sldNum" sz="quarter" idx="12"/>
          </p:nvPr>
        </p:nvSpPr>
        <p:spPr/>
        <p:txBody>
          <a:bodyPr/>
          <a:lstStyle/>
          <a:p>
            <a:fld id="{80E295EE-109B-1448-BA56-B7F987B5EA65}" type="slidenum">
              <a:rPr kumimoji="1" lang="zh-CN" altLang="en-US" smtClean="0"/>
              <a:t>16</a:t>
            </a:fld>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260340" y="216535"/>
            <a:ext cx="6122035" cy="490220"/>
          </a:xfrm>
          <a:prstGeom prst="rect">
            <a:avLst/>
          </a:prstGeom>
          <a:noFill/>
        </p:spPr>
        <p:txBody>
          <a:bodyPr wrap="square" rtlCol="0">
            <a:noAutofit/>
          </a:bodyPr>
          <a:lstStyle/>
          <a:p>
            <a:pPr algn="just"/>
            <a:r>
              <a:rPr lang="fr-FR" altLang="zh-CN" sz="3600" b="1" dirty="0">
                <a:solidFill>
                  <a:schemeClr val="tx1"/>
                </a:solidFill>
                <a:latin typeface="Times New Roman" panose="02020603050405020304" pitchFamily="18" charset="0"/>
                <a:cs typeface="Times New Roman" panose="02020603050405020304" pitchFamily="18" charset="0"/>
                <a:sym typeface="+mn-ea"/>
              </a:rPr>
              <a:t>s’abstenir de + qqch./inf.</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18130" y="1468347"/>
            <a:ext cx="11755740" cy="456012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P.155  Les grands pays doivent traiter les petits pays sur un pied d’égalité et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s’abstenir de</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sym typeface="+mn-ea"/>
              </a:rPr>
              <a:t>se prendre pour les maîtres du monde et d’imposer leur volonté.</a:t>
            </a: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s’abstenir de qqch./inf.</a:t>
            </a:r>
          </a:p>
          <a:p>
            <a:pPr marL="457200" indent="-457200" algn="just" eaLnBrk="1" hangingPunct="1">
              <a:buFont typeface="Arial" panose="020B0604020202020204" pitchFamily="34" charset="0"/>
              <a:buChar char="•"/>
            </a:pPr>
            <a:r>
              <a:rPr lang="fr-FR" altLang="zh-CN" sz="28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choisir volontairement de ne pas faire</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Ils s’abstiennent de tout acte incompatible avec le caractère de leurs fonctions.</a:t>
            </a:r>
          </a:p>
          <a:p>
            <a:pPr indent="628650"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Les collaborateurs doivent s’abstenir de mettre en avant tout intérêt personnel, financier ou familial.</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5AA0F189-4D73-E8F1-17BA-56BC20429209}"/>
              </a:ext>
            </a:extLst>
          </p:cNvPr>
          <p:cNvSpPr>
            <a:spLocks noGrp="1"/>
          </p:cNvSpPr>
          <p:nvPr>
            <p:ph type="dt" sz="half" idx="10"/>
          </p:nvPr>
        </p:nvSpPr>
        <p:spPr/>
        <p:txBody>
          <a:bodyPr/>
          <a:lstStyle/>
          <a:p>
            <a:fld id="{024B9B80-47AA-40D0-8DA2-3B6F5C7B1CFE}"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8F5F33F4-5522-051A-BC66-DD2B5C27F3F7}"/>
              </a:ext>
            </a:extLst>
          </p:cNvPr>
          <p:cNvSpPr>
            <a:spLocks noGrp="1"/>
          </p:cNvSpPr>
          <p:nvPr>
            <p:ph type="sldNum" sz="quarter" idx="12"/>
          </p:nvPr>
        </p:nvSpPr>
        <p:spPr/>
        <p:txBody>
          <a:bodyPr/>
          <a:lstStyle/>
          <a:p>
            <a:fld id="{80E295EE-109B-1448-BA56-B7F987B5EA65}" type="slidenum">
              <a:rPr kumimoji="1" lang="zh-CN" altLang="en-US" smtClean="0"/>
              <a:t>17</a:t>
            </a:fld>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83383" y="216535"/>
            <a:ext cx="7731125" cy="490220"/>
          </a:xfrm>
          <a:prstGeom prst="rect">
            <a:avLst/>
          </a:prstGeom>
          <a:noFill/>
        </p:spPr>
        <p:txBody>
          <a:bodyPr wrap="square" rtlCol="0">
            <a:noAutofit/>
          </a:bodyPr>
          <a:lstStyle/>
          <a:p>
            <a:pPr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 </a:t>
            </a:r>
            <a:r>
              <a:rPr lang="fr-FR" altLang="zh-CN" sz="3600" b="1" dirty="0">
                <a:solidFill>
                  <a:schemeClr val="tx1"/>
                </a:solidFill>
                <a:latin typeface="Times New Roman" panose="02020603050405020304" pitchFamily="18" charset="0"/>
                <a:cs typeface="Times New Roman" panose="02020603050405020304" pitchFamily="18" charset="0"/>
                <a:sym typeface="+mn-ea"/>
              </a:rPr>
              <a:t>à sa guise</a:t>
            </a:r>
            <a:endParaRPr lang="fr-FR" altLang="zh-CN" sz="36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94014" y="1455855"/>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indent="0"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P.155 Aucun pays ne peut ouvrir la boîte de Pandore par le déclenchement d’une guerre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à sa guise</a:t>
            </a:r>
            <a:r>
              <a:rPr lang="fr-FR" altLang="zh-CN" sz="2800" dirty="0">
                <a:solidFill>
                  <a:schemeClr val="tx1"/>
                </a:solidFill>
                <a:latin typeface="Times New Roman" panose="02020603050405020304" pitchFamily="18" charset="0"/>
                <a:cs typeface="Times New Roman" panose="02020603050405020304" pitchFamily="18" charset="0"/>
                <a:sym typeface="+mn-ea"/>
              </a:rPr>
              <a:t> ou le sabotage de l’état de droit dans les relations internationales.</a:t>
            </a:r>
          </a:p>
          <a:p>
            <a:pPr indent="0" algn="just" fontAlgn="auto"/>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indent="0" algn="just" fontAlgn="auto"/>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à sa guise</a:t>
            </a:r>
          </a:p>
          <a:p>
            <a:pPr marL="342900" indent="-342900" algn="just" fontAlgn="auto">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selon son goût, de la manière dont il veut</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Ex. Il peut utiliser le reste de son salaire à sa guise.</a:t>
            </a:r>
          </a:p>
          <a:p>
            <a:pPr algn="just" fontAlgn="auto"/>
            <a:r>
              <a:rPr lang="fr-FR" altLang="zh-CN" sz="2800" dirty="0">
                <a:solidFill>
                  <a:schemeClr val="tx1"/>
                </a:solidFill>
                <a:latin typeface="Times New Roman" panose="02020603050405020304" pitchFamily="18" charset="0"/>
                <a:cs typeface="Times New Roman" panose="02020603050405020304" pitchFamily="18" charset="0"/>
                <a:sym typeface="+mn-ea"/>
              </a:rPr>
              <a:t>      Il sera de préférence laissé le choix aux élèves de formuler leurs réponses à leur guise.</a:t>
            </a:r>
          </a:p>
          <a:p>
            <a:pPr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3E1FC9FD-B70D-02F3-1E50-53C2FED8E4C4}"/>
              </a:ext>
            </a:extLst>
          </p:cNvPr>
          <p:cNvSpPr>
            <a:spLocks noGrp="1"/>
          </p:cNvSpPr>
          <p:nvPr>
            <p:ph type="dt" sz="half" idx="10"/>
          </p:nvPr>
        </p:nvSpPr>
        <p:spPr/>
        <p:txBody>
          <a:bodyPr/>
          <a:lstStyle/>
          <a:p>
            <a:fld id="{B6BDAF95-4C8E-49E8-A2BC-D44AB35200F2}"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1470EEC0-6877-DA5F-4CC6-F4136E17EFE8}"/>
              </a:ext>
            </a:extLst>
          </p:cNvPr>
          <p:cNvSpPr>
            <a:spLocks noGrp="1"/>
          </p:cNvSpPr>
          <p:nvPr>
            <p:ph type="sldNum" sz="quarter" idx="12"/>
          </p:nvPr>
        </p:nvSpPr>
        <p:spPr/>
        <p:txBody>
          <a:bodyPr/>
          <a:lstStyle/>
          <a:p>
            <a:fld id="{80E295EE-109B-1448-BA56-B7F987B5EA65}" type="slidenum">
              <a:rPr kumimoji="1" lang="zh-CN" altLang="en-US" smtClean="0"/>
              <a:t>18</a:t>
            </a:fld>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208082"/>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endParaRPr lang="fr-FR" altLang="zh-CN" sz="3200" dirty="0">
              <a:solidFill>
                <a:schemeClr val="tx1"/>
              </a:solidFill>
              <a:uFillTx/>
              <a:latin typeface="Times New Roman" panose="02020603050405020304" pitchFamily="18" charset="0"/>
              <a:cs typeface="Times New Roman" panose="02020603050405020304" pitchFamily="18" charset="0"/>
              <a:sym typeface="+mn-ea"/>
            </a:endParaRPr>
          </a:p>
          <a:p>
            <a:pPr eaLnBrk="1" hangingPunct="1"/>
            <a:endParaRPr lang="fr-FR" altLang="zh-CN" sz="3200" dirty="0">
              <a:solidFill>
                <a:schemeClr val="tx1"/>
              </a:solidFill>
              <a:latin typeface="Times New Roman" panose="02020603050405020304" pitchFamily="18" charset="0"/>
              <a:cs typeface="Times New Roman" panose="02020603050405020304" pitchFamily="18" charset="0"/>
              <a:sym typeface="+mn-ea"/>
            </a:endParaRP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P.155 « Seul, on est vulnérable ; ensemble, on </a:t>
            </a: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est indestructible. »</a:t>
            </a:r>
          </a:p>
          <a:p>
            <a:pPr eaLnBrk="1" hangingPunct="1"/>
            <a:r>
              <a:rPr lang="zh-CN" altLang="en-US" sz="3200" dirty="0">
                <a:solidFill>
                  <a:schemeClr val="tx1"/>
                </a:solidFill>
                <a:uFillTx/>
                <a:latin typeface="Times New Roman" panose="02020603050405020304" pitchFamily="18" charset="0"/>
                <a:cs typeface="Times New Roman" panose="02020603050405020304" pitchFamily="18" charset="0"/>
                <a:sym typeface="+mn-ea"/>
              </a:rPr>
              <a:t>“单则易折，众则难摧</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a:t>
            </a:r>
            <a:endParaRPr lang="fr-FR" altLang="zh-CN" sz="3200" dirty="0">
              <a:solidFill>
                <a:schemeClr val="tx1"/>
              </a:solidFill>
              <a:uFillTx/>
              <a:latin typeface="Times New Roman" panose="02020603050405020304" pitchFamily="18" charset="0"/>
              <a:cs typeface="Times New Roman" panose="02020603050405020304" pitchFamily="18" charset="0"/>
              <a:sym typeface="+mn-ea"/>
            </a:endParaRPr>
          </a:p>
          <a:p>
            <a:pPr algn="ct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北史</a:t>
            </a:r>
            <a:r>
              <a:rPr lang="en-US"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吐谷浑传</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p>
          <a:p>
            <a:pPr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A4E072A3-AEED-1F9D-EA4F-2FF2684A2925}"/>
              </a:ext>
            </a:extLst>
          </p:cNvPr>
          <p:cNvSpPr>
            <a:spLocks noGrp="1"/>
          </p:cNvSpPr>
          <p:nvPr>
            <p:ph type="dt" sz="half" idx="10"/>
          </p:nvPr>
        </p:nvSpPr>
        <p:spPr/>
        <p:txBody>
          <a:bodyPr/>
          <a:lstStyle/>
          <a:p>
            <a:fld id="{66C425A9-A87F-4136-9C6C-C75339A1183D}"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F793D125-B33C-F80C-2038-D28666C426A4}"/>
              </a:ext>
            </a:extLst>
          </p:cNvPr>
          <p:cNvSpPr>
            <a:spLocks noGrp="1"/>
          </p:cNvSpPr>
          <p:nvPr>
            <p:ph type="sldNum" sz="quarter" idx="12"/>
          </p:nvPr>
        </p:nvSpPr>
        <p:spPr/>
        <p:txBody>
          <a:bodyPr/>
          <a:lstStyle/>
          <a:p>
            <a:fld id="{80E295EE-109B-1448-BA56-B7F987B5EA65}" type="slidenum">
              <a:rPr kumimoji="1" lang="zh-CN" altLang="en-US" smtClean="0"/>
              <a:t>19</a:t>
            </a:fld>
            <a:endParaRPr kumimoji="1"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2"/>
          <a:stretch>
            <a:fillRect/>
          </a:stretch>
        </p:blipFill>
        <p:spPr>
          <a:xfrm>
            <a:off x="3720875" y="1164799"/>
            <a:ext cx="4470608" cy="449181"/>
          </a:xfrm>
          <a:prstGeom prst="rect">
            <a:avLst/>
          </a:prstGeom>
        </p:spPr>
      </p:pic>
      <p:pic>
        <p:nvPicPr>
          <p:cNvPr id="2" name="图片 1"/>
          <p:cNvPicPr>
            <a:picLocks noChangeAspect="1"/>
          </p:cNvPicPr>
          <p:nvPr/>
        </p:nvPicPr>
        <p:blipFill rotWithShape="1">
          <a:blip r:embed="rId3"/>
          <a:srcRect l="45480"/>
          <a:stretch>
            <a:fillRect/>
          </a:stretch>
        </p:blipFill>
        <p:spPr>
          <a:xfrm>
            <a:off x="-141514" y="1666940"/>
            <a:ext cx="1707126" cy="3131225"/>
          </a:xfrm>
          <a:prstGeom prst="rect">
            <a:avLst/>
          </a:prstGeom>
        </p:spPr>
      </p:pic>
      <p:sp>
        <p:nvSpPr>
          <p:cNvPr id="8" name="文本框 7"/>
          <p:cNvSpPr txBox="1"/>
          <p:nvPr/>
        </p:nvSpPr>
        <p:spPr>
          <a:xfrm>
            <a:off x="386834" y="2480816"/>
            <a:ext cx="798195" cy="1503472"/>
          </a:xfrm>
          <a:prstGeom prst="rect">
            <a:avLst/>
          </a:prstGeom>
          <a:noFill/>
        </p:spPr>
        <p:txBody>
          <a:bodyPr vert="eaVert" wrap="square" rtlCol="0">
            <a:spAutoFit/>
          </a:bodyPr>
          <a:lstStyle/>
          <a:p>
            <a:pPr algn="ctr"/>
            <a:r>
              <a:rPr kumimoji="1" lang="zh-CN" altLang="en-US" sz="40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32" name="文本框 38">
            <a:hlinkClick r:id="rId4" action="ppaction://hlinksldjump"/>
          </p:cNvPr>
          <p:cNvSpPr txBox="1"/>
          <p:nvPr/>
        </p:nvSpPr>
        <p:spPr>
          <a:xfrm>
            <a:off x="3720874" y="1189248"/>
            <a:ext cx="4470610" cy="478155"/>
          </a:xfrm>
          <a:prstGeom prst="rect">
            <a:avLst/>
          </a:prstGeom>
          <a:noFill/>
        </p:spPr>
        <p:txBody>
          <a:bodyPr wrap="square" rtlCol="0">
            <a:spAutoFit/>
          </a:bodyPr>
          <a:lstStyle/>
          <a:p>
            <a:pPr>
              <a:lnSpc>
                <a:spcPct val="90000"/>
              </a:lnSpc>
            </a:pPr>
            <a:r>
              <a:rPr lang="fr-FR" altLang="en-US"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I</a:t>
            </a: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ntroduction</a:t>
            </a:r>
          </a:p>
        </p:txBody>
      </p:sp>
      <p:pic>
        <p:nvPicPr>
          <p:cNvPr id="16" name="图片 15"/>
          <p:cNvPicPr>
            <a:picLocks noChangeAspect="1"/>
          </p:cNvPicPr>
          <p:nvPr/>
        </p:nvPicPr>
        <p:blipFill>
          <a:blip r:embed="rId2"/>
          <a:stretch>
            <a:fillRect/>
          </a:stretch>
        </p:blipFill>
        <p:spPr>
          <a:xfrm>
            <a:off x="3720875" y="3654717"/>
            <a:ext cx="4470612" cy="449181"/>
          </a:xfrm>
          <a:prstGeom prst="rect">
            <a:avLst/>
          </a:prstGeom>
        </p:spPr>
      </p:pic>
      <p:pic>
        <p:nvPicPr>
          <p:cNvPr id="34" name="图片 33"/>
          <p:cNvPicPr>
            <a:picLocks noChangeAspect="1"/>
          </p:cNvPicPr>
          <p:nvPr/>
        </p:nvPicPr>
        <p:blipFill>
          <a:blip r:embed="rId2"/>
          <a:stretch>
            <a:fillRect/>
          </a:stretch>
        </p:blipFill>
        <p:spPr>
          <a:xfrm>
            <a:off x="3720874" y="1783755"/>
            <a:ext cx="4470608" cy="449181"/>
          </a:xfrm>
          <a:prstGeom prst="rect">
            <a:avLst/>
          </a:prstGeom>
        </p:spPr>
      </p:pic>
      <p:sp>
        <p:nvSpPr>
          <p:cNvPr id="37" name="文本框 38">
            <a:hlinkClick r:id="rId4" action="ppaction://hlinksldjump"/>
          </p:cNvPr>
          <p:cNvSpPr txBox="1"/>
          <p:nvPr/>
        </p:nvSpPr>
        <p:spPr>
          <a:xfrm>
            <a:off x="3720874" y="1808204"/>
            <a:ext cx="4470609"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Compréhension</a:t>
            </a:r>
            <a:endParaRPr lang="fr-FR" sz="2400" dirty="0">
              <a:solidFill>
                <a:schemeClr val="bg1"/>
              </a:solidFill>
              <a:latin typeface="Times New Roman" panose="02020603050405020304" pitchFamily="18" charset="0"/>
              <a:cs typeface="Times New Roman" panose="02020603050405020304" pitchFamily="18" charset="0"/>
            </a:endParaRPr>
          </a:p>
        </p:txBody>
      </p:sp>
      <p:pic>
        <p:nvPicPr>
          <p:cNvPr id="39" name="图片 38"/>
          <p:cNvPicPr>
            <a:picLocks noChangeAspect="1"/>
          </p:cNvPicPr>
          <p:nvPr/>
        </p:nvPicPr>
        <p:blipFill>
          <a:blip r:embed="rId2"/>
          <a:stretch>
            <a:fillRect/>
          </a:stretch>
        </p:blipFill>
        <p:spPr>
          <a:xfrm>
            <a:off x="3720874" y="2397749"/>
            <a:ext cx="4470608" cy="449181"/>
          </a:xfrm>
          <a:prstGeom prst="rect">
            <a:avLst/>
          </a:prstGeom>
        </p:spPr>
      </p:pic>
      <p:sp>
        <p:nvSpPr>
          <p:cNvPr id="41" name="文本框 38">
            <a:hlinkClick r:id="rId4" action="ppaction://hlinksldjump"/>
          </p:cNvPr>
          <p:cNvSpPr txBox="1"/>
          <p:nvPr/>
        </p:nvSpPr>
        <p:spPr>
          <a:xfrm>
            <a:off x="3725903" y="2422198"/>
            <a:ext cx="4465580" cy="86550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Etude du texte</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47" name="图片 46"/>
          <p:cNvPicPr>
            <a:picLocks noChangeAspect="1"/>
          </p:cNvPicPr>
          <p:nvPr/>
        </p:nvPicPr>
        <p:blipFill>
          <a:blip r:embed="rId2"/>
          <a:stretch>
            <a:fillRect/>
          </a:stretch>
        </p:blipFill>
        <p:spPr>
          <a:xfrm>
            <a:off x="3720875" y="3020339"/>
            <a:ext cx="4470608" cy="449181"/>
          </a:xfrm>
          <a:prstGeom prst="rect">
            <a:avLst/>
          </a:prstGeom>
        </p:spPr>
      </p:pic>
      <p:sp>
        <p:nvSpPr>
          <p:cNvPr id="48" name="文本框 38">
            <a:hlinkClick r:id="rId4" action="ppaction://hlinksldjump"/>
          </p:cNvPr>
          <p:cNvSpPr txBox="1"/>
          <p:nvPr/>
        </p:nvSpPr>
        <p:spPr>
          <a:xfrm>
            <a:off x="3725954" y="2996528"/>
            <a:ext cx="4470610" cy="1197610"/>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Focalisation sur la langue</a:t>
            </a:r>
            <a:endPar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a:p>
            <a:pPr>
              <a:lnSpc>
                <a:spcPct val="90000"/>
              </a:lnSpc>
            </a:pPr>
            <a:r>
              <a:rPr lang="en-US" altLang="zh-CN"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 </a:t>
            </a:r>
            <a:endParaRPr lang="zh-CN" altLang="en-US" sz="2400" b="1"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Perspective internationale</a:t>
            </a:r>
            <a:endParaRPr lang="fr-FR" sz="24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51" name="图片 50"/>
          <p:cNvPicPr>
            <a:picLocks noChangeAspect="1"/>
          </p:cNvPicPr>
          <p:nvPr/>
        </p:nvPicPr>
        <p:blipFill>
          <a:blip r:embed="rId2"/>
          <a:stretch>
            <a:fillRect/>
          </a:stretch>
        </p:blipFill>
        <p:spPr>
          <a:xfrm>
            <a:off x="3726181" y="4264660"/>
            <a:ext cx="5228038" cy="448945"/>
          </a:xfrm>
          <a:prstGeom prst="rect">
            <a:avLst/>
          </a:prstGeom>
        </p:spPr>
      </p:pic>
      <p:sp>
        <p:nvSpPr>
          <p:cNvPr id="54" name="文本框 41">
            <a:hlinkClick r:id="rId4" action="ppaction://hlinksldjump"/>
          </p:cNvPr>
          <p:cNvSpPr txBox="1"/>
          <p:nvPr/>
        </p:nvSpPr>
        <p:spPr>
          <a:xfrm>
            <a:off x="3720869" y="4903800"/>
            <a:ext cx="4470611" cy="424732"/>
          </a:xfrm>
          <a:prstGeom prst="rect">
            <a:avLst/>
          </a:prstGeom>
          <a:noFill/>
        </p:spPr>
        <p:txBody>
          <a:bodyPr wrap="square" rtlCol="0">
            <a:spAutoFit/>
          </a:bodyPr>
          <a:lstStyle/>
          <a:p>
            <a:pPr>
              <a:lnSpc>
                <a:spcPct val="90000"/>
              </a:lnSpc>
            </a:pPr>
            <a:r>
              <a:rPr lang="en-GB" altLang="zh-CN" sz="2400" dirty="0">
                <a:solidFill>
                  <a:schemeClr val="bg1"/>
                </a:solidFill>
                <a:latin typeface="Times New Roman" panose="02020603050405020304" pitchFamily="18" charset="0"/>
                <a:cs typeface="Times New Roman" panose="02020603050405020304" pitchFamily="18" charset="0"/>
              </a:rPr>
              <a:t>Ancient</a:t>
            </a:r>
            <a:r>
              <a:rPr lang="zh-CN" altLang="en-US" sz="2400" dirty="0">
                <a:solidFill>
                  <a:schemeClr val="bg1"/>
                </a:solidFill>
                <a:latin typeface="Times New Roman" panose="02020603050405020304" pitchFamily="18" charset="0"/>
                <a:cs typeface="Times New Roman" panose="02020603050405020304" pitchFamily="18" charset="0"/>
              </a:rPr>
              <a:t> </a:t>
            </a:r>
            <a:r>
              <a:rPr lang="en-GB" altLang="zh-CN" sz="2400" dirty="0">
                <a:solidFill>
                  <a:schemeClr val="bg1"/>
                </a:solidFill>
                <a:latin typeface="Times New Roman" panose="02020603050405020304" pitchFamily="18" charset="0"/>
                <a:cs typeface="Times New Roman" panose="02020603050405020304" pitchFamily="18" charset="0"/>
              </a:rPr>
              <a:t>Chinese Wisdom</a:t>
            </a:r>
          </a:p>
        </p:txBody>
      </p:sp>
      <p:sp>
        <p:nvSpPr>
          <p:cNvPr id="58" name="矩形 57"/>
          <p:cNvSpPr/>
          <p:nvPr/>
        </p:nvSpPr>
        <p:spPr>
          <a:xfrm>
            <a:off x="0" y="6414448"/>
            <a:ext cx="12192000" cy="468681"/>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41">
            <a:hlinkClick r:id="rId4" action="ppaction://hlinksldjump"/>
          </p:cNvPr>
          <p:cNvSpPr txBox="1"/>
          <p:nvPr/>
        </p:nvSpPr>
        <p:spPr>
          <a:xfrm>
            <a:off x="3726180" y="4265295"/>
            <a:ext cx="5882005" cy="478155"/>
          </a:xfrm>
          <a:prstGeom prst="rect">
            <a:avLst/>
          </a:prstGeom>
          <a:noFill/>
        </p:spPr>
        <p:txBody>
          <a:bodyPr wrap="square" rtlCol="0">
            <a:spAutoFit/>
          </a:bodyPr>
          <a:lstStyle/>
          <a:p>
            <a:pPr>
              <a:lnSpc>
                <a:spcPct val="90000"/>
              </a:lnSpc>
            </a:pPr>
            <a:r>
              <a:rPr lang="fr-FR" altLang="zh-CN" sz="2800" b="1" dirty="0">
                <a:solidFill>
                  <a:schemeClr val="bg1"/>
                </a:solidFill>
                <a:latin typeface="Times New Roman" panose="02020603050405020304" pitchFamily="18" charset="0"/>
                <a:ea typeface="微软雅黑" panose="020B0503020204020204" charset="-122"/>
                <a:cs typeface="Times New Roman" panose="02020603050405020304" pitchFamily="18" charset="0"/>
                <a:sym typeface="+mn-ea"/>
              </a:rPr>
              <a:t>Une histoire chinoise à raconter</a:t>
            </a:r>
            <a:endParaRPr lang="fr-FR" sz="2400" dirty="0">
              <a:solidFill>
                <a:schemeClr val="bg1"/>
              </a:solidFill>
              <a:latin typeface="Times New Roman" panose="02020603050405020304" pitchFamily="18" charset="0"/>
              <a:cs typeface="Times New Roman" panose="02020603050405020304" pitchFamily="18" charset="0"/>
            </a:endParaRPr>
          </a:p>
        </p:txBody>
      </p:sp>
      <p:sp>
        <p:nvSpPr>
          <p:cNvPr id="4" name="日期占位符 3">
            <a:extLst>
              <a:ext uri="{FF2B5EF4-FFF2-40B4-BE49-F238E27FC236}">
                <a16:creationId xmlns:a16="http://schemas.microsoft.com/office/drawing/2014/main" xmlns="" id="{84150E3B-970A-F63C-33FF-4296986691CA}"/>
              </a:ext>
            </a:extLst>
          </p:cNvPr>
          <p:cNvSpPr>
            <a:spLocks noGrp="1"/>
          </p:cNvSpPr>
          <p:nvPr>
            <p:ph type="dt" sz="half" idx="10"/>
          </p:nvPr>
        </p:nvSpPr>
        <p:spPr/>
        <p:txBody>
          <a:bodyPr/>
          <a:lstStyle/>
          <a:p>
            <a:fld id="{30FE069F-9DE0-4416-A798-7D8DF9227BA2}"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8CFF1B0C-2694-4133-6F3F-A52F1A71A5D6}"/>
              </a:ext>
            </a:extLst>
          </p:cNvPr>
          <p:cNvSpPr>
            <a:spLocks noGrp="1"/>
          </p:cNvSpPr>
          <p:nvPr>
            <p:ph type="sldNum" sz="quarter" idx="12"/>
          </p:nvPr>
        </p:nvSpPr>
        <p:spPr/>
        <p:txBody>
          <a:bodyPr/>
          <a:lstStyle/>
          <a:p>
            <a:fld id="{80E295EE-109B-1448-BA56-B7F987B5EA65}" type="slidenum">
              <a:rPr kumimoji="1" lang="zh-CN" altLang="en-US" smtClean="0"/>
              <a:t>2</a:t>
            </a:fld>
            <a:endParaRPr kumimoji="1"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76602" y="184211"/>
            <a:ext cx="7731125" cy="490220"/>
          </a:xfrm>
          <a:prstGeom prst="rect">
            <a:avLst/>
          </a:prstGeom>
          <a:noFill/>
        </p:spPr>
        <p:txBody>
          <a:bodyPr wrap="square" rtlCol="0">
            <a:noAutofit/>
          </a:bodyPr>
          <a:lstStyle/>
          <a:p>
            <a:pPr algn="just" eaLnBrk="1" hangingPunct="1"/>
            <a:r>
              <a:rPr lang="fr-FR" altLang="zh-CN" sz="3600" b="1" dirty="0">
                <a:latin typeface="Times New Roman" panose="02020603050405020304" pitchFamily="18" charset="0"/>
                <a:cs typeface="Times New Roman" panose="02020603050405020304" pitchFamily="18" charset="0"/>
                <a:sym typeface="+mn-ea"/>
              </a:rPr>
              <a:t>et ce</a:t>
            </a:r>
            <a:endParaRPr lang="fr-FR" altLang="zh-CN" sz="3600" b="1"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193675" y="1366520"/>
            <a:ext cx="11804015" cy="47917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P.155 Poursuivre la coopération gagnant-gagnant pour construire un monde de prospérité commune. Le développement est la première priorité,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et ce</a:t>
            </a:r>
            <a:r>
              <a:rPr lang="fr-FR" altLang="zh-CN" sz="2800" dirty="0">
                <a:solidFill>
                  <a:schemeClr val="tx1"/>
                </a:solidFill>
                <a:latin typeface="Times New Roman" panose="02020603050405020304" pitchFamily="18" charset="0"/>
                <a:cs typeface="Times New Roman" panose="02020603050405020304" pitchFamily="18" charset="0"/>
                <a:sym typeface="+mn-ea"/>
              </a:rPr>
              <a:t>, pour tous les pays. </a:t>
            </a:r>
          </a:p>
          <a:p>
            <a:pPr algn="just"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et ce</a:t>
            </a:r>
            <a:endPar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et cela</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Ex. J’assisterai à cette réunion, et ce, malgré mon horaire chargé.</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Le budget a été respecté, et cela, grâce aux efforts de toutes et de tous.</a:t>
            </a:r>
          </a:p>
        </p:txBody>
      </p:sp>
      <p:sp>
        <p:nvSpPr>
          <p:cNvPr id="3" name="日期占位符 2">
            <a:extLst>
              <a:ext uri="{FF2B5EF4-FFF2-40B4-BE49-F238E27FC236}">
                <a16:creationId xmlns:a16="http://schemas.microsoft.com/office/drawing/2014/main" xmlns="" id="{7527AD68-9099-B033-8796-47AEF60F3AB5}"/>
              </a:ext>
            </a:extLst>
          </p:cNvPr>
          <p:cNvSpPr>
            <a:spLocks noGrp="1"/>
          </p:cNvSpPr>
          <p:nvPr>
            <p:ph type="dt" sz="half" idx="10"/>
          </p:nvPr>
        </p:nvSpPr>
        <p:spPr/>
        <p:txBody>
          <a:bodyPr/>
          <a:lstStyle/>
          <a:p>
            <a:fld id="{3A786666-4FAF-45D6-838B-F8CEFC977081}"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54FE7CF2-E2C6-3EB9-B8CE-91C5968536DE}"/>
              </a:ext>
            </a:extLst>
          </p:cNvPr>
          <p:cNvSpPr>
            <a:spLocks noGrp="1"/>
          </p:cNvSpPr>
          <p:nvPr>
            <p:ph type="sldNum" sz="quarter" idx="12"/>
          </p:nvPr>
        </p:nvSpPr>
        <p:spPr/>
        <p:txBody>
          <a:bodyPr/>
          <a:lstStyle/>
          <a:p>
            <a:fld id="{80E295EE-109B-1448-BA56-B7F987B5EA65}" type="slidenum">
              <a:rPr kumimoji="1" lang="zh-CN" altLang="en-US" smtClean="0"/>
              <a:t>20</a:t>
            </a:fld>
            <a:endParaRPr kumimoji="1"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767580" y="269807"/>
            <a:ext cx="7148830" cy="544482"/>
          </a:xfrm>
          <a:prstGeom prst="rect">
            <a:avLst/>
          </a:prstGeom>
          <a:noFill/>
        </p:spPr>
        <p:txBody>
          <a:bodyPr wrap="square" rtlCol="0">
            <a:noAutofit/>
          </a:bodyPr>
          <a:lstStyle/>
          <a:p>
            <a:pPr algn="just" eaLnBrk="1" hangingPunct="1"/>
            <a:r>
              <a:rPr lang="fr-FR" altLang="zh-CN" sz="28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rPr>
              <a:t>faire preuve de + qqch. ; au détriment de + N</a:t>
            </a: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35790" y="1321456"/>
            <a:ext cx="11720420" cy="4949459"/>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en-US" altLang="fr-FR" sz="2400" dirty="0">
                <a:solidFill>
                  <a:schemeClr val="tx1"/>
                </a:solidFill>
                <a:latin typeface="Times New Roman" panose="02020603050405020304" pitchFamily="18" charset="0"/>
                <a:cs typeface="Times New Roman" panose="02020603050405020304" pitchFamily="18" charset="0"/>
                <a:sym typeface="+mn-ea"/>
              </a:rPr>
              <a:t>P</a:t>
            </a:r>
            <a:r>
              <a:rPr lang="fr-FR" altLang="en-US" sz="2400" dirty="0">
                <a:solidFill>
                  <a:schemeClr val="tx1"/>
                </a:solidFill>
                <a:latin typeface="Times New Roman" panose="02020603050405020304" pitchFamily="18" charset="0"/>
                <a:cs typeface="Times New Roman" panose="02020603050405020304" pitchFamily="18" charset="0"/>
                <a:sym typeface="+mn-ea"/>
              </a:rPr>
              <a:t>.155 </a:t>
            </a:r>
            <a:r>
              <a:rPr lang="fr-FR" altLang="zh-CN" sz="2400" dirty="0">
                <a:solidFill>
                  <a:schemeClr val="tx1"/>
                </a:solidFill>
                <a:latin typeface="Times New Roman" panose="02020603050405020304" pitchFamily="18" charset="0"/>
                <a:cs typeface="Times New Roman" panose="02020603050405020304" pitchFamily="18" charset="0"/>
                <a:sym typeface="+mn-ea"/>
              </a:rPr>
              <a:t>Il faut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faire preuve de</a:t>
            </a:r>
            <a:r>
              <a:rPr lang="fr-FR" altLang="zh-CN" sz="24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solidarité et non agir </a:t>
            </a:r>
            <a:r>
              <a:rPr lang="fr-FR" altLang="zh-CN" sz="24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au détriment</a:t>
            </a:r>
            <a:r>
              <a:rPr lang="fr-FR" altLang="zh-CN" sz="24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400" dirty="0">
                <a:solidFill>
                  <a:schemeClr val="tx1"/>
                </a:solidFill>
                <a:latin typeface="Times New Roman" panose="02020603050405020304" pitchFamily="18" charset="0"/>
                <a:cs typeface="Times New Roman" panose="02020603050405020304" pitchFamily="18" charset="0"/>
                <a:sym typeface="+mn-ea"/>
              </a:rPr>
              <a:t>des autres. </a:t>
            </a:r>
          </a:p>
          <a:p>
            <a:pPr algn="just" eaLnBrk="1" hangingPunct="1"/>
            <a:endParaRPr lang="fr-FR" altLang="zh-CN" sz="2800" b="1"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faire preuve de qqch.</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457200" indent="-457200" algn="just" eaLnBrk="1" hangingPunct="1">
              <a:buFont typeface="Arial" panose="020B0604020202020204" pitchFamily="34" charset="0"/>
              <a:buChar char="•"/>
            </a:pPr>
            <a:r>
              <a:rPr lang="fr-FR" altLang="zh-CN" sz="24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montrer, manifester</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 Il faut engager le processus sans plus attendre et faire preuve de détermination et de persévérance.</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      Vous et votre équipe avez fait preuve de dynamisme et d’esprit de décision.</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r>
              <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au détriment de + N</a:t>
            </a:r>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endParaRPr>
          </a:p>
          <a:p>
            <a:pPr marL="342900" indent="-342900" algn="just" eaLnBrk="1" hangingPunct="1">
              <a:buFont typeface="Arial" panose="020B0604020202020204" pitchFamily="34" charset="0"/>
              <a:buChar char="•"/>
            </a:pPr>
            <a:r>
              <a:rPr lang="fr-FR" altLang="zh-CN" sz="2400" i="1"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contre, au dommage de</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Ex. Toutefois, je crains que la gestion dite moderne ne s’exerce au détriment de l’efficacité de cette organisation.</a:t>
            </a:r>
          </a:p>
          <a:p>
            <a:pPr algn="just" eaLnBrk="1" hangingPunct="1"/>
            <a:r>
              <a:rPr lang="fr-FR" altLang="zh-CN" sz="2400" dirty="0">
                <a:solidFill>
                  <a:schemeClr val="tx1"/>
                </a:solidFill>
                <a:latin typeface="Times New Roman" panose="02020603050405020304" pitchFamily="18" charset="0"/>
                <a:cs typeface="Times New Roman" panose="02020603050405020304" pitchFamily="18" charset="0"/>
                <a:sym typeface="+mn-ea"/>
              </a:rPr>
              <a:t>       La prolongation de la situation actuelle ne fera que renforcer l’extrémisme au détriment du dialogue.</a:t>
            </a: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endParaRPr>
          </a:p>
          <a:p>
            <a:pPr algn="just" eaLnBrk="1" hangingPunct="1"/>
            <a:endParaRPr lang="fr-FR" altLang="zh-CN" sz="20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DED1F279-C4DE-2C94-EE0A-FCBCD9119C05}"/>
              </a:ext>
            </a:extLst>
          </p:cNvPr>
          <p:cNvSpPr>
            <a:spLocks noGrp="1"/>
          </p:cNvSpPr>
          <p:nvPr>
            <p:ph type="dt" sz="half" idx="10"/>
          </p:nvPr>
        </p:nvSpPr>
        <p:spPr/>
        <p:txBody>
          <a:bodyPr/>
          <a:lstStyle/>
          <a:p>
            <a:fld id="{DA88DE89-FC77-49B7-BBFF-574053A8AD99}"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1E62A02E-729D-AD34-47D9-F58B23F058CE}"/>
              </a:ext>
            </a:extLst>
          </p:cNvPr>
          <p:cNvSpPr>
            <a:spLocks noGrp="1"/>
          </p:cNvSpPr>
          <p:nvPr>
            <p:ph type="sldNum" sz="quarter" idx="12"/>
          </p:nvPr>
        </p:nvSpPr>
        <p:spPr/>
        <p:txBody>
          <a:bodyPr/>
          <a:lstStyle/>
          <a:p>
            <a:fld id="{80E295EE-109B-1448-BA56-B7F987B5EA65}" type="slidenum">
              <a:rPr kumimoji="1" lang="zh-CN" altLang="en-US" smtClean="0"/>
              <a:t>21</a:t>
            </a:fld>
            <a:endParaRPr kumimoji="1"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profiter à + qqch./qqn</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4"/>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30226" y="1417319"/>
            <a:ext cx="10957560" cy="705485"/>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P.155 Le protectionnisme commercial et le repli sur soi ne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profitent à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personne.</a:t>
            </a:r>
            <a:endParaRPr lang="fr-FR" altLang="zh-CN" sz="2400" dirty="0">
              <a:solidFill>
                <a:srgbClr val="FFC000"/>
              </a:solidFill>
              <a:latin typeface="Times New Roman" panose="02020603050405020304" pitchFamily="18" charset="0"/>
              <a:cs typeface="Times New Roman" panose="02020603050405020304" pitchFamily="18" charset="0"/>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4" name="文本框 3"/>
          <p:cNvSpPr txBox="1"/>
          <p:nvPr>
            <p:custDataLst>
              <p:tags r:id="rId2"/>
            </p:custDataLst>
          </p:nvPr>
        </p:nvSpPr>
        <p:spPr>
          <a:xfrm>
            <a:off x="530225" y="2289459"/>
            <a:ext cx="11297981" cy="4040856"/>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profiter à qqch./qqn</a:t>
            </a:r>
          </a:p>
          <a:p>
            <a:pPr marL="342900" indent="-3429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apporter du profit à, être utile à</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L’aide sociale doit profiter aux groupes de population les plus pauvres.</a:t>
            </a:r>
          </a:p>
          <a:p>
            <a:pPr algn="just" eaLnBrk="1" hangingPunct="1"/>
            <a:r>
              <a:rPr lang="fr-FR" altLang="zh-CN" sz="2800" dirty="0">
                <a:solidFill>
                  <a:schemeClr val="tx1"/>
                </a:solidFill>
                <a:latin typeface="Times New Roman" panose="02020603050405020304" pitchFamily="18" charset="0"/>
                <a:cs typeface="Times New Roman" panose="02020603050405020304" pitchFamily="18" charset="0"/>
                <a:sym typeface="+mn-ea"/>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Les critiques de cette mesure faisaient valoir qu’elle ne profitait qu’aux riches.</a:t>
            </a:r>
          </a:p>
          <a:p>
            <a:pPr algn="just" eaLnBrk="1" hangingPunct="1"/>
            <a:endParaRPr lang="fr-FR" altLang="zh-CN" sz="28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9DFE8A2E-1964-88DE-E9F8-82F479707721}"/>
              </a:ext>
            </a:extLst>
          </p:cNvPr>
          <p:cNvSpPr>
            <a:spLocks noGrp="1"/>
          </p:cNvSpPr>
          <p:nvPr>
            <p:ph type="dt" sz="half" idx="10"/>
          </p:nvPr>
        </p:nvSpPr>
        <p:spPr/>
        <p:txBody>
          <a:bodyPr/>
          <a:lstStyle/>
          <a:p>
            <a:fld id="{6F8A6EF0-562B-4FEF-BD35-6E0AC728E7B8}"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E5DB26DC-84E7-6B94-7099-C0F25E8B6067}"/>
              </a:ext>
            </a:extLst>
          </p:cNvPr>
          <p:cNvSpPr>
            <a:spLocks noGrp="1"/>
          </p:cNvSpPr>
          <p:nvPr>
            <p:ph type="sldNum" sz="quarter" idx="12"/>
          </p:nvPr>
        </p:nvSpPr>
        <p:spPr/>
        <p:txBody>
          <a:bodyPr/>
          <a:lstStyle/>
          <a:p>
            <a:fld id="{80E295EE-109B-1448-BA56-B7F987B5EA65}" type="slidenum">
              <a:rPr kumimoji="1" lang="zh-CN" altLang="en-US" smtClean="0"/>
              <a:t>22</a:t>
            </a:fld>
            <a:endParaRPr kumimoji="1"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208082"/>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P.156 « Le secret pour faire un bon plat, c’est de savoir concilier </a:t>
            </a: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les saveurs. » </a:t>
            </a:r>
          </a:p>
          <a:p>
            <a:pPr eaLnBrk="1" hangingPunct="1"/>
            <a:r>
              <a:rPr lang="zh-CN" altLang="en-US" sz="3200" dirty="0">
                <a:solidFill>
                  <a:schemeClr val="tx1"/>
                </a:solidFill>
                <a:uFillTx/>
                <a:latin typeface="Times New Roman" panose="02020603050405020304" pitchFamily="18" charset="0"/>
                <a:cs typeface="Times New Roman" panose="02020603050405020304" pitchFamily="18" charset="0"/>
                <a:sym typeface="+mn-ea"/>
              </a:rPr>
              <a:t>“和羹之美，在于合异。”</a:t>
            </a:r>
            <a:endParaRPr lang="fr-FR" altLang="zh-CN" sz="3200" dirty="0">
              <a:solidFill>
                <a:schemeClr val="tx1"/>
              </a:solidFill>
              <a:uFillTx/>
              <a:latin typeface="Times New Roman" panose="02020603050405020304" pitchFamily="18" charset="0"/>
              <a:cs typeface="Times New Roman" panose="02020603050405020304" pitchFamily="18" charset="0"/>
              <a:sym typeface="+mn-ea"/>
            </a:endParaRPr>
          </a:p>
          <a:p>
            <a:pPr algn="ct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三国志</a:t>
            </a:r>
            <a:r>
              <a:rPr lang="en-US"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夏侯玄传</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p>
          <a:p>
            <a:pPr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32E8434C-4DF7-DFA7-16C8-3147F2D5946D}"/>
              </a:ext>
            </a:extLst>
          </p:cNvPr>
          <p:cNvSpPr>
            <a:spLocks noGrp="1"/>
          </p:cNvSpPr>
          <p:nvPr>
            <p:ph type="dt" sz="half" idx="10"/>
          </p:nvPr>
        </p:nvSpPr>
        <p:spPr/>
        <p:txBody>
          <a:bodyPr/>
          <a:lstStyle/>
          <a:p>
            <a:fld id="{6E87C066-0D92-488A-9BCE-5930DD636847}"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2C1DBF24-AAD6-C130-DE0E-69507F199166}"/>
              </a:ext>
            </a:extLst>
          </p:cNvPr>
          <p:cNvSpPr>
            <a:spLocks noGrp="1"/>
          </p:cNvSpPr>
          <p:nvPr>
            <p:ph type="sldNum" sz="quarter" idx="12"/>
          </p:nvPr>
        </p:nvSpPr>
        <p:spPr/>
        <p:txBody>
          <a:bodyPr/>
          <a:lstStyle/>
          <a:p>
            <a:fld id="{80E295EE-109B-1448-BA56-B7F987B5EA65}" type="slidenum">
              <a:rPr kumimoji="1" lang="zh-CN" altLang="en-US" smtClean="0"/>
              <a:t>23</a:t>
            </a:fld>
            <a:endParaRPr kumimoji="1"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158740" y="216535"/>
            <a:ext cx="6328410" cy="490220"/>
          </a:xfrm>
          <a:prstGeom prst="rect">
            <a:avLst/>
          </a:prstGeom>
          <a:noFill/>
        </p:spPr>
        <p:txBody>
          <a:bodyPr wrap="square" rtlCol="0">
            <a:noAutofit/>
          </a:bodyPr>
          <a:lstStyle/>
          <a:p>
            <a:pPr algn="just" eaLnBrk="1" hangingPunct="1"/>
            <a:r>
              <a:rPr lang="fr-FR" altLang="zh-CN" sz="3200" b="1" dirty="0">
                <a:solidFill>
                  <a:schemeClr val="tx1"/>
                </a:solidFill>
                <a:latin typeface="Times New Roman" panose="02020603050405020304" pitchFamily="18" charset="0"/>
                <a:cs typeface="Times New Roman" panose="02020603050405020304" pitchFamily="18" charset="0"/>
                <a:sym typeface="+mn-ea"/>
              </a:rPr>
              <a:t>se distinguer de + qqch./qqn</a:t>
            </a:r>
            <a:endParaRPr lang="fr-FR" altLang="zh-CN" sz="3200" b="1" dirty="0">
              <a:solidFill>
                <a:schemeClr val="tx1"/>
              </a:solidFill>
              <a:effectLst/>
              <a:latin typeface="Times New Roman" panose="02020603050405020304" pitchFamily="18" charset="0"/>
              <a:ea typeface="隶书" panose="02010509060101010101" pitchFamily="49" charset="-122"/>
              <a:cs typeface="Times New Roman" panose="02020603050405020304" pitchFamily="18" charset="0"/>
              <a:sym typeface="+mn-ea"/>
            </a:endParaRPr>
          </a:p>
        </p:txBody>
      </p:sp>
      <p:pic>
        <p:nvPicPr>
          <p:cNvPr id="2" name="图片 1"/>
          <p:cNvPicPr>
            <a:picLocks noChangeAspect="1"/>
          </p:cNvPicPr>
          <p:nvPr/>
        </p:nvPicPr>
        <p:blipFill>
          <a:blip r:embed="rId4"/>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530226" y="1417319"/>
            <a:ext cx="10957560" cy="705485"/>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P.156 Les civilisations </a:t>
            </a:r>
            <a:r>
              <a:rPr lang="fr-FR" altLang="zh-CN" sz="2800" u="sng"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se distinguent</a:t>
            </a:r>
            <a:r>
              <a:rPr lang="fr-FR" altLang="zh-CN" sz="2800" dirty="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fr-FR" altLang="zh-CN" sz="2800" dirty="0">
                <a:solidFill>
                  <a:schemeClr val="tx1"/>
                </a:solidFill>
                <a:uFillTx/>
                <a:latin typeface="Times New Roman" panose="02020603050405020304" pitchFamily="18" charset="0"/>
                <a:cs typeface="Times New Roman" panose="02020603050405020304" pitchFamily="18" charset="0"/>
                <a:sym typeface="+mn-ea"/>
              </a:rPr>
              <a:t>les unes des autres par leurs caractéristiques et leurs origines géographiques. </a:t>
            </a: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4" name="文本框 3"/>
          <p:cNvSpPr txBox="1"/>
          <p:nvPr>
            <p:custDataLst>
              <p:tags r:id="rId2"/>
            </p:custDataLst>
          </p:nvPr>
        </p:nvSpPr>
        <p:spPr>
          <a:xfrm>
            <a:off x="551180" y="2538192"/>
            <a:ext cx="11297981" cy="3281583"/>
          </a:xfrm>
          <a:prstGeom prst="rect">
            <a:avLst/>
          </a:prstGeom>
          <a:noFill/>
          <a:ln>
            <a:noFill/>
          </a:ln>
        </p:spPr>
        <p:txBody>
          <a:bodyPr wrap="square" rtlCol="0">
            <a:noAutofit/>
          </a:bodyPr>
          <a:lstStyle>
            <a:defPPr>
              <a:defRPr lang="zh-CN"/>
            </a:defPPr>
            <a:lvl1pPr algn="ctr">
              <a:defRPr sz="5400">
                <a:blipFill>
                  <a:blip r:embed="rId5"/>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eaLnBrk="1" hangingPunct="1"/>
            <a:endParaRPr lang="fr-FR" altLang="zh-CN" sz="24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endParaRPr>
          </a:p>
          <a:p>
            <a:pPr algn="just" eaLnBrk="1" hangingPunct="1"/>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sym typeface="+mn-ea"/>
              </a:rPr>
              <a:t>se distinguer de qqch./qqn</a:t>
            </a:r>
          </a:p>
          <a:p>
            <a:pPr marL="342900" indent="-342900" algn="just" eaLnBrk="1" hangingPunct="1">
              <a:buFont typeface="Arial" panose="020B0604020202020204" pitchFamily="34" charset="0"/>
              <a:buChar char="•"/>
            </a:pPr>
            <a:r>
              <a:rPr lang="fr-FR" altLang="zh-CN" sz="2800" i="1" dirty="0">
                <a:gradFill>
                  <a:gsLst>
                    <a:gs pos="0">
                      <a:srgbClr val="FE4444"/>
                    </a:gs>
                    <a:gs pos="100000">
                      <a:srgbClr val="832B2B"/>
                    </a:gs>
                  </a:gsLst>
                  <a:lin scaled="0"/>
                </a:gradFill>
                <a:latin typeface="Times New Roman" panose="02020603050405020304" pitchFamily="18" charset="0"/>
                <a:cs typeface="Times New Roman" panose="02020603050405020304" pitchFamily="18" charset="0"/>
                <a:sym typeface="+mn-ea"/>
              </a:rPr>
              <a:t>se différer, s’opposer</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Ex. La lexicologie se distingue de la lexicographie par leur objet et leurs méthodes.</a:t>
            </a:r>
          </a:p>
          <a:p>
            <a:pPr algn="just" eaLnBrk="1" hangingPunct="1"/>
            <a:r>
              <a:rPr lang="fr-FR" altLang="zh-CN" sz="2800" dirty="0">
                <a:solidFill>
                  <a:schemeClr val="tx1"/>
                </a:solidFill>
                <a:uFillTx/>
                <a:latin typeface="Times New Roman" panose="02020603050405020304" pitchFamily="18" charset="0"/>
                <a:cs typeface="Times New Roman" panose="02020603050405020304" pitchFamily="18" charset="0"/>
                <a:sym typeface="+mn-ea"/>
              </a:rPr>
              <a:t>       Le candidat serait considéré comme prétentieux s’il en faisait plus, notamment en essayant de se distinguer des autres membres du groupe. </a:t>
            </a:r>
            <a:r>
              <a:rPr lang="fr-FR" altLang="zh-CN" sz="2800" dirty="0">
                <a:solidFill>
                  <a:schemeClr val="tx1"/>
                </a:solidFill>
                <a:latin typeface="Times New Roman" panose="02020603050405020304" pitchFamily="18" charset="0"/>
                <a:cs typeface="Times New Roman" panose="02020603050405020304" pitchFamily="18" charset="0"/>
                <a:sym typeface="+mn-ea"/>
              </a:rPr>
              <a:t>      </a:t>
            </a:r>
            <a:endParaRPr lang="fr-FR" altLang="zh-CN" sz="28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a:p>
            <a:pPr algn="just" eaLnBrk="1" hangingPunct="1"/>
            <a:endParaRPr lang="fr-FR" altLang="zh-CN" sz="2400" dirty="0">
              <a:solidFill>
                <a:schemeClr val="tx1"/>
              </a:solidFill>
              <a:effectLst/>
              <a:uFillTx/>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E66888CA-B908-823C-8727-98E26B413CDD}"/>
              </a:ext>
            </a:extLst>
          </p:cNvPr>
          <p:cNvSpPr>
            <a:spLocks noGrp="1"/>
          </p:cNvSpPr>
          <p:nvPr>
            <p:ph type="dt" sz="half" idx="10"/>
          </p:nvPr>
        </p:nvSpPr>
        <p:spPr/>
        <p:txBody>
          <a:bodyPr/>
          <a:lstStyle/>
          <a:p>
            <a:fld id="{85D1C7A4-323D-4613-BAAD-9E1C755D0EDE}"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76EB0D18-7DC6-D53A-55FD-011DBDA18C2F}"/>
              </a:ext>
            </a:extLst>
          </p:cNvPr>
          <p:cNvSpPr>
            <a:spLocks noGrp="1"/>
          </p:cNvSpPr>
          <p:nvPr>
            <p:ph type="sldNum" sz="quarter" idx="12"/>
          </p:nvPr>
        </p:nvSpPr>
        <p:spPr/>
        <p:txBody>
          <a:bodyPr/>
          <a:lstStyle/>
          <a:p>
            <a:fld id="{80E295EE-109B-1448-BA56-B7F987B5EA65}" type="slidenum">
              <a:rPr kumimoji="1" lang="zh-CN" altLang="en-US" smtClean="0"/>
              <a:t>24</a:t>
            </a:fld>
            <a:endParaRPr kumimoji="1"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28905"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Etude du texte</a:t>
            </a:r>
            <a:endParaRPr lang="zh-CN" altLang="fr-FR"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15" name="文本框 114"/>
          <p:cNvSpPr txBox="1"/>
          <p:nvPr>
            <p:custDataLst>
              <p:tags r:id="rId1"/>
            </p:custDataLst>
          </p:nvPr>
        </p:nvSpPr>
        <p:spPr>
          <a:xfrm>
            <a:off x="240920" y="1208082"/>
            <a:ext cx="11751295" cy="4245466"/>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eaLnBrk="1" hangingPunct="1"/>
            <a:endParaRPr lang="fr-FR" altLang="zh-CN" sz="2800" dirty="0">
              <a:solidFill>
                <a:schemeClr val="tx1"/>
              </a:solidFill>
              <a:uFillTx/>
              <a:latin typeface="Times New Roman" panose="02020603050405020304" pitchFamily="18" charset="0"/>
              <a:cs typeface="Times New Roman" panose="02020603050405020304" pitchFamily="18" charset="0"/>
              <a:sym typeface="+mn-ea"/>
            </a:endParaRPr>
          </a:p>
          <a:p>
            <a:pPr eaLnBrk="1" hangingPunct="1"/>
            <a:endParaRPr lang="fr-FR" altLang="zh-CN" sz="2800" dirty="0">
              <a:solidFill>
                <a:schemeClr val="tx1"/>
              </a:solidFill>
              <a:latin typeface="Times New Roman" panose="02020603050405020304" pitchFamily="18" charset="0"/>
              <a:cs typeface="Times New Roman" panose="02020603050405020304" pitchFamily="18" charset="0"/>
              <a:sym typeface="+mn-ea"/>
            </a:endParaRP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P.157 « En mangeant le fruit, on </a:t>
            </a:r>
          </a:p>
          <a:p>
            <a:pP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pense à l’arbre ; en buvant de l’eau, on songe à la source. » </a:t>
            </a:r>
          </a:p>
          <a:p>
            <a:pPr eaLnBrk="1" hangingPunct="1"/>
            <a:r>
              <a:rPr lang="zh-CN" altLang="en-US" sz="3200" dirty="0">
                <a:solidFill>
                  <a:schemeClr val="tx1"/>
                </a:solidFill>
                <a:uFillTx/>
                <a:latin typeface="Times New Roman" panose="02020603050405020304" pitchFamily="18" charset="0"/>
                <a:cs typeface="Times New Roman" panose="02020603050405020304" pitchFamily="18" charset="0"/>
                <a:sym typeface="+mn-ea"/>
              </a:rPr>
              <a:t>“落其实思其树，饮其流怀其源。”</a:t>
            </a:r>
            <a:endParaRPr lang="fr-FR" altLang="zh-CN" sz="3200" dirty="0">
              <a:solidFill>
                <a:schemeClr val="tx1"/>
              </a:solidFill>
              <a:uFillTx/>
              <a:latin typeface="Times New Roman" panose="02020603050405020304" pitchFamily="18" charset="0"/>
              <a:cs typeface="Times New Roman" panose="02020603050405020304" pitchFamily="18" charset="0"/>
              <a:sym typeface="+mn-ea"/>
            </a:endParaRPr>
          </a:p>
          <a:p>
            <a:pPr algn="ctr" eaLnBrk="1" hangingPunct="1"/>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r>
              <a:rPr lang="en-US"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南北朝</a:t>
            </a:r>
            <a:r>
              <a:rPr lang="en-US"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庾信</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r>
              <a:rPr lang="zh-CN" altLang="en-US" sz="3200" dirty="0">
                <a:solidFill>
                  <a:schemeClr val="tx1"/>
                </a:solidFill>
                <a:uFillTx/>
                <a:latin typeface="Times New Roman" panose="02020603050405020304" pitchFamily="18" charset="0"/>
                <a:cs typeface="Times New Roman" panose="02020603050405020304" pitchFamily="18" charset="0"/>
                <a:sym typeface="+mn-ea"/>
              </a:rPr>
              <a:t>徵调曲</a:t>
            </a:r>
            <a:r>
              <a:rPr lang="fr-FR" altLang="zh-CN" sz="3200" dirty="0">
                <a:solidFill>
                  <a:schemeClr val="tx1"/>
                </a:solidFill>
                <a:uFillTx/>
                <a:latin typeface="Times New Roman" panose="02020603050405020304" pitchFamily="18" charset="0"/>
                <a:cs typeface="Times New Roman" panose="02020603050405020304" pitchFamily="18" charset="0"/>
                <a:sym typeface="+mn-ea"/>
              </a:rPr>
              <a:t>》</a:t>
            </a:r>
          </a:p>
          <a:p>
            <a:pPr algn="just" fontAlgn="auto"/>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a:p>
            <a:pPr algn="just" fontAlgn="auto"/>
            <a:endParaRPr lang="fr-FR" altLang="zh-CN" sz="2400" i="1" dirty="0">
              <a:solidFill>
                <a:schemeClr val="tx1"/>
              </a:solidFill>
              <a:latin typeface="Times New Roman" panose="02020603050405020304" pitchFamily="18" charset="0"/>
              <a:cs typeface="Times New Roman" panose="02020603050405020304" pitchFamily="18" charset="0"/>
            </a:endParaRPr>
          </a:p>
          <a:p>
            <a:pPr indent="0" algn="just" fontAlgn="auto">
              <a:lnSpc>
                <a:spcPct val="150000"/>
              </a:lnSpc>
            </a:pPr>
            <a:endParaRPr lang="fr-FR" altLang="zh-CN" sz="2400" dirty="0">
              <a:solidFill>
                <a:schemeClr val="tx1"/>
              </a:solidFill>
              <a:latin typeface="Times New Roman" panose="02020603050405020304" pitchFamily="18" charset="0"/>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3D66A1DF-7664-EF1B-F997-C21B669BEC39}"/>
              </a:ext>
            </a:extLst>
          </p:cNvPr>
          <p:cNvSpPr>
            <a:spLocks noGrp="1"/>
          </p:cNvSpPr>
          <p:nvPr>
            <p:ph type="dt" sz="half" idx="10"/>
          </p:nvPr>
        </p:nvSpPr>
        <p:spPr/>
        <p:txBody>
          <a:bodyPr/>
          <a:lstStyle/>
          <a:p>
            <a:fld id="{45BBDBF5-2101-4AB1-9C72-6B516575CFC9}"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300C4F2D-36B1-6A86-045E-23F1CE855EF2}"/>
              </a:ext>
            </a:extLst>
          </p:cNvPr>
          <p:cNvSpPr>
            <a:spLocks noGrp="1"/>
          </p:cNvSpPr>
          <p:nvPr>
            <p:ph type="sldNum" sz="quarter" idx="12"/>
          </p:nvPr>
        </p:nvSpPr>
        <p:spPr/>
        <p:txBody>
          <a:bodyPr/>
          <a:lstStyle/>
          <a:p>
            <a:fld id="{80E295EE-109B-1448-BA56-B7F987B5EA65}" type="slidenum">
              <a:rPr kumimoji="1" lang="zh-CN" altLang="en-US" smtClean="0"/>
              <a:t>25</a:t>
            </a:fld>
            <a:endParaRPr kumimoji="1"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680720" y="2367915"/>
            <a:ext cx="10320655" cy="490220"/>
          </a:xfrm>
          <a:prstGeom prst="rect">
            <a:avLst/>
          </a:prstGeom>
          <a:noFill/>
        </p:spPr>
        <p:txBody>
          <a:bodyPr wrap="square" rtlCol="0">
            <a:noAutofit/>
          </a:bodyPr>
          <a:lstStyle/>
          <a:p>
            <a:pPr algn="just"/>
            <a:r>
              <a:rPr lang="fr-FR" altLang="zh-CN" sz="40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Vous voudrez bien faire un résumé du texte en 400 mots ?</a:t>
            </a:r>
          </a:p>
        </p:txBody>
      </p:sp>
      <p:pic>
        <p:nvPicPr>
          <p:cNvPr id="2" name="图片 1"/>
          <p:cNvPicPr>
            <a:picLocks noChangeAspect="1"/>
          </p:cNvPicPr>
          <p:nvPr/>
        </p:nvPicPr>
        <p:blipFill>
          <a:blip r:embed="rId2"/>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Exercice écrit</a:t>
            </a:r>
          </a:p>
        </p:txBody>
      </p:sp>
      <p:sp>
        <p:nvSpPr>
          <p:cNvPr id="3" name="日期占位符 2">
            <a:extLst>
              <a:ext uri="{FF2B5EF4-FFF2-40B4-BE49-F238E27FC236}">
                <a16:creationId xmlns:a16="http://schemas.microsoft.com/office/drawing/2014/main" xmlns="" id="{2ABC6480-8694-47C5-985C-9A9D94FAC284}"/>
              </a:ext>
            </a:extLst>
          </p:cNvPr>
          <p:cNvSpPr>
            <a:spLocks noGrp="1"/>
          </p:cNvSpPr>
          <p:nvPr>
            <p:ph type="dt" sz="half" idx="10"/>
          </p:nvPr>
        </p:nvSpPr>
        <p:spPr/>
        <p:txBody>
          <a:bodyPr/>
          <a:lstStyle/>
          <a:p>
            <a:fld id="{DEE13268-65D7-43AF-A9A3-6B7ED3378531}"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A6C8CBF8-A022-74F3-B530-F9A03F626958}"/>
              </a:ext>
            </a:extLst>
          </p:cNvPr>
          <p:cNvSpPr>
            <a:spLocks noGrp="1"/>
          </p:cNvSpPr>
          <p:nvPr>
            <p:ph type="sldNum" sz="quarter" idx="12"/>
          </p:nvPr>
        </p:nvSpPr>
        <p:spPr/>
        <p:txBody>
          <a:bodyPr/>
          <a:lstStyle/>
          <a:p>
            <a:fld id="{80E295EE-109B-1448-BA56-B7F987B5EA65}" type="slidenum">
              <a:rPr kumimoji="1" lang="zh-CN" altLang="en-US" smtClean="0"/>
              <a:t>26</a:t>
            </a:fld>
            <a:endParaRPr kumimoji="1"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61606" y="1414145"/>
            <a:ext cx="6229350" cy="4739759"/>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suivants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en français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ou en chinois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algn="just"/>
            <a:endParaRPr lang="zh-CN" altLang="en-US" sz="12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时代命题</a:t>
            </a:r>
            <a:endParaRPr lang="en-US" altLang="zh-CN"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世界经济增长乏力</a:t>
            </a:r>
            <a:endParaRPr lang="en-US" altLang="zh-CN"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冷战思维</a:t>
            </a:r>
            <a:endParaRPr lang="en-US" altLang="zh-CN"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独立自主的和平外交政策</a:t>
            </a:r>
            <a:endParaRPr lang="en-US" altLang="zh-CN"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贸易保护主义</a:t>
            </a:r>
            <a:endParaRPr lang="en-US" altLang="zh-CN" sz="2600" dirty="0">
              <a:latin typeface="微软雅黑" panose="020B0503020204020204" charset="-122"/>
              <a:ea typeface="微软雅黑" panose="020B0503020204020204" charset="-122"/>
              <a:cs typeface="Times New Roman" panose="02020603050405020304" pitchFamily="18" charset="0"/>
            </a:endParaRPr>
          </a:p>
          <a:p>
            <a:pPr marL="514350" indent="-514350" algn="just" fontAlgn="auto">
              <a:lnSpc>
                <a:spcPct val="150000"/>
              </a:lnSpc>
              <a:buFont typeface="+mj-lt"/>
              <a:buAutoNum type="arabicPeriod"/>
            </a:pPr>
            <a:r>
              <a:rPr lang="zh-CN" altLang="en-US" sz="2600" dirty="0">
                <a:latin typeface="微软雅黑" panose="020B0503020204020204" charset="-122"/>
                <a:ea typeface="微软雅黑" panose="020B0503020204020204" charset="-122"/>
                <a:cs typeface="Times New Roman" panose="02020603050405020304" pitchFamily="18" charset="0"/>
              </a:rPr>
              <a:t>绿色低碳发展</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32625" y="1402080"/>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un grand thème de notre époque</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l’essoufflement de la croissance mondiale</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mentalité de guerre froide  </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politique étrangère / extérieure d’indépendance et de paix</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 protectionnisme commercial</a:t>
            </a:r>
          </a:p>
          <a:p>
            <a:pPr marL="457200" indent="-457200" algn="just">
              <a:buFont typeface="+mj-lt"/>
              <a:buAutoNum type="arabicPeriod"/>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 développement vert et bas carbone</a:t>
            </a:r>
          </a:p>
        </p:txBody>
      </p:sp>
      <p:sp>
        <p:nvSpPr>
          <p:cNvPr id="4" name="日期占位符 3">
            <a:extLst>
              <a:ext uri="{FF2B5EF4-FFF2-40B4-BE49-F238E27FC236}">
                <a16:creationId xmlns:a16="http://schemas.microsoft.com/office/drawing/2014/main" xmlns="" id="{27E31B3B-0AF2-C7A3-0CC2-B3B7F4390053}"/>
              </a:ext>
            </a:extLst>
          </p:cNvPr>
          <p:cNvSpPr>
            <a:spLocks noGrp="1"/>
          </p:cNvSpPr>
          <p:nvPr>
            <p:ph type="dt" sz="half" idx="10"/>
          </p:nvPr>
        </p:nvSpPr>
        <p:spPr/>
        <p:txBody>
          <a:bodyPr/>
          <a:lstStyle/>
          <a:p>
            <a:fld id="{E7573BAA-3309-42BF-94AC-A2DDB214A0DB}"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621B6DFF-851C-53ED-4E51-2368FADF6B79}"/>
              </a:ext>
            </a:extLst>
          </p:cNvPr>
          <p:cNvSpPr>
            <a:spLocks noGrp="1"/>
          </p:cNvSpPr>
          <p:nvPr>
            <p:ph type="sldNum" sz="quarter" idx="12"/>
          </p:nvPr>
        </p:nvSpPr>
        <p:spPr/>
        <p:txBody>
          <a:bodyPr/>
          <a:lstStyle/>
          <a:p>
            <a:fld id="{80E295EE-109B-1448-BA56-B7F987B5EA65}" type="slidenum">
              <a:rPr kumimoji="1" lang="zh-CN" altLang="en-US" smtClean="0"/>
              <a:t>27</a:t>
            </a:fld>
            <a:endParaRPr kumimoji="1"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97940"/>
            <a:ext cx="6229350" cy="4955203"/>
          </a:xfrm>
          <a:prstGeom prst="rect">
            <a:avLst/>
          </a:prstGeom>
          <a:noFill/>
        </p:spPr>
        <p:txBody>
          <a:bodyPr wrap="square" rtlCol="0">
            <a:spAutoFit/>
          </a:bodyPr>
          <a:lstStyle/>
          <a:p>
            <a:pPr algn="just"/>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Traduisez les termes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suivants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 en français </a:t>
            </a: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ou en chinois</a:t>
            </a:r>
            <a:r>
              <a:rPr lang="zh-CN" altLang="en-US"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t>
            </a:r>
            <a:endParaRPr lang="en-US"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algn="just"/>
            <a:endParaRPr lang="zh-CN" altLang="en-US" sz="1400" dirty="0">
              <a:latin typeface="微软雅黑" panose="020B0503020204020204" charset="-122"/>
              <a:ea typeface="微软雅黑" panose="020B0503020204020204" charset="-122"/>
              <a:cs typeface="Times New Roman" panose="02020603050405020304" pitchFamily="18" charset="0"/>
            </a:endParaRP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un ordre international juste et équitable</a:t>
            </a: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les principes de l’égalité et de la souveraineté</a:t>
            </a: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les Cinq principes de la coexistence pacifique</a:t>
            </a: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gouvernance mondiale </a:t>
            </a: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nature vaut son pesant d’or. </a:t>
            </a:r>
          </a:p>
          <a:p>
            <a:pPr marL="628650" indent="-628650" algn="just" fontAlgn="auto">
              <a:buFont typeface="+mj-lt"/>
              <a:buAutoNum type="arabicPeriod" startAt="7"/>
            </a:pPr>
            <a:r>
              <a:rPr lang="fr-FR" altLang="zh-CN" sz="2600" dirty="0">
                <a:latin typeface="Times New Roman" panose="02020603050405020304" pitchFamily="18" charset="0"/>
                <a:ea typeface="微软雅黑" panose="020B0503020204020204" charset="-122"/>
                <a:cs typeface="Times New Roman" panose="02020603050405020304" pitchFamily="18" charset="0"/>
              </a:rPr>
              <a:t>la stratégie d’ouverture mutuellement bénéfique </a:t>
            </a:r>
            <a:endParaRPr lang="zh-CN" altLang="en-US" sz="26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237056" y="1172846"/>
            <a:ext cx="4662103" cy="5359366"/>
          </a:xfrm>
          <a:prstGeom prst="rect">
            <a:avLst/>
          </a:prstGeom>
          <a:noFill/>
        </p:spPr>
        <p:txBody>
          <a:bodyPr wrap="square" rtlCol="0">
            <a:noAutofit/>
          </a:bodyPr>
          <a:lstStyle/>
          <a:p>
            <a:pPr algn="just">
              <a:lnSpc>
                <a:spcPct val="150000"/>
              </a:lnSpc>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7.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公正合理的国际秩序</a:t>
            </a: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8.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平等和主权原则</a:t>
            </a: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9.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和平共处五项原则</a:t>
            </a: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10.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全球治理</a:t>
            </a: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11.	</a:t>
            </a:r>
            <a:r>
              <a:rPr lang="zh-CN" altLang="en-US" sz="2800" dirty="0">
                <a:latin typeface="Times New Roman" panose="02020603050405020304" pitchFamily="18" charset="0"/>
                <a:ea typeface="微软雅黑" panose="020B0503020204020204" charset="-122"/>
                <a:cs typeface="Times New Roman" panose="02020603050405020304" pitchFamily="18" charset="0"/>
              </a:rPr>
              <a:t>绿水青山就是金山银山</a:t>
            </a:r>
          </a:p>
          <a:p>
            <a:pPr algn="just" defTabSz="714375">
              <a:lnSpc>
                <a:spcPct val="150000"/>
              </a:lnSpc>
            </a:pPr>
            <a:r>
              <a:rPr lang="en-US" altLang="zh-CN" sz="2800" dirty="0">
                <a:latin typeface="Times New Roman" panose="02020603050405020304" pitchFamily="18" charset="0"/>
                <a:ea typeface="微软雅黑" panose="020B0503020204020204" charset="-122"/>
                <a:cs typeface="Times New Roman" panose="02020603050405020304" pitchFamily="18" charset="0"/>
              </a:rPr>
              <a:t>12.	</a:t>
            </a:r>
            <a:r>
              <a:rPr lang="zh-CN" altLang="en-US" sz="2800" dirty="0">
                <a:latin typeface="Times New Roman" panose="02020603050405020304" pitchFamily="18" charset="0"/>
                <a:ea typeface="微软雅黑" panose="020B0503020204020204" charset="-122"/>
                <a:cs typeface="Times New Roman" panose="02020603050405020304" pitchFamily="18" charset="0"/>
              </a:rPr>
              <a:t>互利共赢的开放战略</a:t>
            </a:r>
          </a:p>
          <a:p>
            <a:pPr algn="just">
              <a:lnSpc>
                <a:spcPct val="150000"/>
              </a:lnSpc>
            </a:pPr>
            <a:endParaRPr lang="zh-CN" altLang="en-US"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4" name="日期占位符 3">
            <a:extLst>
              <a:ext uri="{FF2B5EF4-FFF2-40B4-BE49-F238E27FC236}">
                <a16:creationId xmlns:a16="http://schemas.microsoft.com/office/drawing/2014/main" xmlns="" id="{9EEA6818-A154-17A2-467F-136547803013}"/>
              </a:ext>
            </a:extLst>
          </p:cNvPr>
          <p:cNvSpPr>
            <a:spLocks noGrp="1"/>
          </p:cNvSpPr>
          <p:nvPr>
            <p:ph type="dt" sz="half" idx="10"/>
          </p:nvPr>
        </p:nvSpPr>
        <p:spPr/>
        <p:txBody>
          <a:bodyPr/>
          <a:lstStyle/>
          <a:p>
            <a:fld id="{C1E9E082-8D98-45B7-8BCE-3AFB62054024}"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50E866EF-02E9-3C7E-6118-E569B74B0633}"/>
              </a:ext>
            </a:extLst>
          </p:cNvPr>
          <p:cNvSpPr>
            <a:spLocks noGrp="1"/>
          </p:cNvSpPr>
          <p:nvPr>
            <p:ph type="sldNum" sz="quarter" idx="12"/>
          </p:nvPr>
        </p:nvSpPr>
        <p:spPr/>
        <p:txBody>
          <a:bodyPr/>
          <a:lstStyle/>
          <a:p>
            <a:fld id="{80E295EE-109B-1448-BA56-B7F987B5EA65}" type="slidenum">
              <a:rPr kumimoji="1" lang="zh-CN" altLang="en-US" smtClean="0"/>
              <a:t>28</a:t>
            </a:fld>
            <a:endParaRPr kumimoji="1"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1. Nous devons faire de « la Ceinture et la Route » la voie de la civilisation. Sa construction doit, en ce qui concerne les civilisations, substituer les échanges aux malentendus, l’inspiration mutuelle à la confrontation et la coexistence au complexe de supériorité, en vue de promouvoir la compréhension, le respect et la confiance mutuels entre les divers pays.</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48500" y="1100455"/>
            <a:ext cx="4746625" cy="5396865"/>
          </a:xfrm>
          <a:prstGeom prst="rect">
            <a:avLst/>
          </a:prstGeom>
          <a:noFill/>
        </p:spPr>
        <p:txBody>
          <a:bodyPr wrap="square" rtlCol="0">
            <a:noAutofit/>
          </a:bodyPr>
          <a:lstStyle/>
          <a:p>
            <a:pPr algn="just"/>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800" dirty="0">
                <a:latin typeface="Times New Roman" panose="02020603050405020304" pitchFamily="18" charset="0"/>
                <a:ea typeface="微软雅黑" panose="020B0503020204020204" charset="-122"/>
                <a:cs typeface="Times New Roman" panose="02020603050405020304" pitchFamily="18" charset="0"/>
              </a:rPr>
              <a:t>1. </a:t>
            </a:r>
            <a:r>
              <a:rPr lang="zh-CN" altLang="en-US" sz="2800" dirty="0">
                <a:latin typeface="Times New Roman" panose="02020603050405020304" pitchFamily="18" charset="0"/>
                <a:ea typeface="微软雅黑" panose="020B0503020204020204" charset="-122"/>
                <a:cs typeface="Times New Roman" panose="02020603050405020304" pitchFamily="18" charset="0"/>
              </a:rPr>
              <a:t>我们要将“一带一路”建成文明之路。“一带一路”建设要以文明交流超越文明隔阂、文明互鉴超越文明冲突、文明共存超越文明优越，推动各国相互理解、相互尊重、相互信任。</a:t>
            </a:r>
            <a:endParaRPr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4" name="日期占位符 3">
            <a:extLst>
              <a:ext uri="{FF2B5EF4-FFF2-40B4-BE49-F238E27FC236}">
                <a16:creationId xmlns:a16="http://schemas.microsoft.com/office/drawing/2014/main" xmlns="" id="{1481F91F-804C-9BBC-FE74-B1C2B97F3C3C}"/>
              </a:ext>
            </a:extLst>
          </p:cNvPr>
          <p:cNvSpPr>
            <a:spLocks noGrp="1"/>
          </p:cNvSpPr>
          <p:nvPr>
            <p:ph type="dt" sz="half" idx="10"/>
          </p:nvPr>
        </p:nvSpPr>
        <p:spPr/>
        <p:txBody>
          <a:bodyPr/>
          <a:lstStyle/>
          <a:p>
            <a:fld id="{5FA4A03B-682F-4C60-A113-A35F767192CE}"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A0F1336E-ACD2-7329-2364-3C5872422A8C}"/>
              </a:ext>
            </a:extLst>
          </p:cNvPr>
          <p:cNvSpPr>
            <a:spLocks noGrp="1"/>
          </p:cNvSpPr>
          <p:nvPr>
            <p:ph type="sldNum" sz="quarter" idx="12"/>
          </p:nvPr>
        </p:nvSpPr>
        <p:spPr/>
        <p:txBody>
          <a:bodyPr/>
          <a:lstStyle/>
          <a:p>
            <a:fld id="{80E295EE-109B-1448-BA56-B7F987B5EA65}" type="slidenum">
              <a:rPr kumimoji="1" lang="zh-CN" altLang="en-US" smtClean="0"/>
              <a:t>29</a:t>
            </a:fld>
            <a:endParaRPr kumimoji="1"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p:cNvPicPr>
            <a:picLocks noChangeAspect="1"/>
          </p:cNvPicPr>
          <p:nvPr/>
        </p:nvPicPr>
        <p:blipFill>
          <a:blip r:embed="rId2"/>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pic>
        <p:nvPicPr>
          <p:cNvPr id="4" name="图片 3"/>
          <p:cNvPicPr>
            <a:picLocks noChangeAspect="1"/>
          </p:cNvPicPr>
          <p:nvPr/>
        </p:nvPicPr>
        <p:blipFill>
          <a:blip r:embed="rId3"/>
          <a:stretch>
            <a:fillRect/>
          </a:stretch>
        </p:blipFill>
        <p:spPr>
          <a:xfrm>
            <a:off x="58994" y="1829127"/>
            <a:ext cx="7843602" cy="4085210"/>
          </a:xfrm>
          <a:prstGeom prst="rect">
            <a:avLst/>
          </a:prstGeom>
        </p:spPr>
      </p:pic>
      <p:sp>
        <p:nvSpPr>
          <p:cNvPr id="15" name="文本框 14"/>
          <p:cNvSpPr txBox="1"/>
          <p:nvPr/>
        </p:nvSpPr>
        <p:spPr>
          <a:xfrm>
            <a:off x="8274498" y="3043005"/>
            <a:ext cx="3616295" cy="1384995"/>
          </a:xfrm>
          <a:prstGeom prst="rect">
            <a:avLst/>
          </a:prstGeom>
          <a:noFill/>
        </p:spPr>
        <p:txBody>
          <a:bodyPr wrap="square">
            <a:spAutoFit/>
          </a:bodyPr>
          <a:lstStyle/>
          <a:p>
            <a:pPr algn="l"/>
            <a:r>
              <a:rPr lang="fr-FR" altLang="zh-CN" sz="2800" b="1">
                <a:solidFill>
                  <a:schemeClr val="tx1"/>
                </a:solidFill>
                <a:latin typeface="Times New Roman" panose="02020603050405020304" pitchFamily="18" charset="0"/>
                <a:cs typeface="Times New Roman" panose="02020603050405020304" pitchFamily="18" charset="0"/>
              </a:rPr>
              <a:t>Qu’est-ce que vous avez remarqué sur cette photo ?</a:t>
            </a:r>
            <a:endParaRPr lang="fr-FR" altLang="zh-CN" sz="2800" b="1" dirty="0">
              <a:solidFill>
                <a:schemeClr val="tx1"/>
              </a:solidFill>
              <a:latin typeface="Times New Roman" panose="02020603050405020304" pitchFamily="18" charset="0"/>
              <a:cs typeface="Times New Roman" panose="02020603050405020304" pitchFamily="18" charset="0"/>
            </a:endParaRPr>
          </a:p>
        </p:txBody>
      </p:sp>
      <p:sp>
        <p:nvSpPr>
          <p:cNvPr id="3" name="日期占位符 2">
            <a:extLst>
              <a:ext uri="{FF2B5EF4-FFF2-40B4-BE49-F238E27FC236}">
                <a16:creationId xmlns:a16="http://schemas.microsoft.com/office/drawing/2014/main" xmlns="" id="{EEB68195-3F67-C5AC-728A-A54AA151F33E}"/>
              </a:ext>
            </a:extLst>
          </p:cNvPr>
          <p:cNvSpPr>
            <a:spLocks noGrp="1"/>
          </p:cNvSpPr>
          <p:nvPr>
            <p:ph type="dt" sz="half" idx="10"/>
          </p:nvPr>
        </p:nvSpPr>
        <p:spPr/>
        <p:txBody>
          <a:bodyPr/>
          <a:lstStyle/>
          <a:p>
            <a:fld id="{7B50F2E9-EF48-4436-9D01-3DF71EE8ADDD}"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4637E7B1-2BD6-9E68-57B3-2E010357DBA9}"/>
              </a:ext>
            </a:extLst>
          </p:cNvPr>
          <p:cNvSpPr>
            <a:spLocks noGrp="1"/>
          </p:cNvSpPr>
          <p:nvPr>
            <p:ph type="sldNum" sz="quarter" idx="12"/>
          </p:nvPr>
        </p:nvSpPr>
        <p:spPr/>
        <p:txBody>
          <a:bodyPr/>
          <a:lstStyle/>
          <a:p>
            <a:fld id="{80E295EE-109B-1448-BA56-B7F987B5EA65}" type="slidenum">
              <a:rPr kumimoji="1" lang="zh-CN" altLang="en-US" smtClean="0"/>
              <a:t>3</a:t>
            </a:fld>
            <a:endParaRPr kumimoji="1"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142365"/>
            <a:ext cx="6229350" cy="539115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Version</a:t>
            </a:r>
            <a:endParaRPr lang="zh-CN" altLang="en-US" sz="2600" dirty="0">
              <a:latin typeface="微软雅黑" panose="020B0503020204020204" charset="-122"/>
              <a:ea typeface="微软雅黑" panose="020B0503020204020204" charset="-122"/>
              <a:cs typeface="Times New Roman" panose="02020603050405020304" pitchFamily="18" charset="0"/>
            </a:endParaRPr>
          </a:p>
          <a:p>
            <a:pPr indent="0" algn="just" fontAlgn="auto">
              <a:lnSpc>
                <a:spcPct val="100000"/>
              </a:lnSpc>
            </a:pPr>
            <a:r>
              <a:rPr lang="fr-FR" altLang="zh-CN" sz="2400" dirty="0">
                <a:latin typeface="Times New Roman" panose="02020603050405020304" pitchFamily="18" charset="0"/>
                <a:ea typeface="微软雅黑" panose="020B0503020204020204" charset="-122"/>
                <a:cs typeface="Times New Roman" panose="02020603050405020304" pitchFamily="18" charset="0"/>
              </a:rPr>
              <a:t>2. La paix, le développement, l’équité, la justice, la démocratie et la libert</a:t>
            </a:r>
            <a:r>
              <a:rPr lang="fr-CA" altLang="fr-FR" sz="2400" dirty="0">
                <a:latin typeface="Times New Roman" panose="02020603050405020304" pitchFamily="18" charset="0"/>
                <a:ea typeface="微软雅黑" panose="020B0503020204020204" charset="-122"/>
                <a:cs typeface="Times New Roman" panose="02020603050405020304" pitchFamily="18" charset="0"/>
              </a:rPr>
              <a:t>é</a:t>
            </a:r>
            <a:r>
              <a:rPr lang="fr-FR" altLang="zh-CN" sz="2400" dirty="0">
                <a:latin typeface="Times New Roman" panose="02020603050405020304" pitchFamily="18" charset="0"/>
                <a:ea typeface="微软雅黑" panose="020B0503020204020204" charset="-122"/>
                <a:cs typeface="Times New Roman" panose="02020603050405020304" pitchFamily="18" charset="0"/>
              </a:rPr>
              <a:t>, ces valeurs communes </a:t>
            </a:r>
            <a:r>
              <a:rPr lang="fr-CA" altLang="fr-FR" sz="2400" dirty="0">
                <a:latin typeface="Times New Roman" panose="02020603050405020304" pitchFamily="18" charset="0"/>
                <a:ea typeface="微软雅黑" panose="020B0503020204020204" charset="-122"/>
                <a:cs typeface="Times New Roman" panose="02020603050405020304" pitchFamily="18" charset="0"/>
              </a:rPr>
              <a:t>à</a:t>
            </a:r>
            <a:r>
              <a:rPr lang="fr-FR" altLang="zh-CN" sz="2400" dirty="0">
                <a:latin typeface="Times New Roman" panose="02020603050405020304" pitchFamily="18" charset="0"/>
                <a:ea typeface="微软雅黑" panose="020B0503020204020204" charset="-122"/>
                <a:cs typeface="Times New Roman" panose="02020603050405020304" pitchFamily="18" charset="0"/>
              </a:rPr>
              <a:t> toute l’humanité sont aussi les nobles objectifs des Nations unies. Ceux-ci sont encore loin d’être atteints et exigent de nous des efforts incessants. Dans le monde d’aujourd’hui, les différents pays, interdépendants les uns des autres, partagent heurs et malheurs. Nous devons donc poursuivre et faire rayonner les buts et principes de la Charte des Nations unies, établir un nouveau modèle de relations internationales </a:t>
            </a:r>
          </a:p>
          <a:p>
            <a:pPr indent="0" algn="just" fontAlgn="auto">
              <a:lnSpc>
                <a:spcPct val="100000"/>
              </a:lnSpc>
            </a:pPr>
            <a:r>
              <a:rPr lang="fr-CA" altLang="fr-FR" sz="2400" dirty="0">
                <a:latin typeface="Times New Roman" panose="02020603050405020304" pitchFamily="18" charset="0"/>
                <a:ea typeface="微软雅黑" panose="020B0503020204020204" charset="-122"/>
                <a:cs typeface="Times New Roman" panose="02020603050405020304" pitchFamily="18" charset="0"/>
              </a:rPr>
              <a:t>axé </a:t>
            </a:r>
            <a:r>
              <a:rPr lang="fr-FR" altLang="zh-CN" sz="2400" dirty="0">
                <a:latin typeface="Times New Roman" panose="02020603050405020304" pitchFamily="18" charset="0"/>
                <a:ea typeface="微软雅黑" panose="020B0503020204020204" charset="-122"/>
                <a:cs typeface="Times New Roman" panose="02020603050405020304" pitchFamily="18" charset="0"/>
              </a:rPr>
              <a:t>sur la coopération et le gagnant-gagnant, et forger une communauté de destin pour l’humanité.</a:t>
            </a:r>
            <a:endParaRPr lang="zh-CN" altLang="en-US"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7068165" y="1342329"/>
            <a:ext cx="4746625" cy="5396865"/>
          </a:xfrm>
          <a:prstGeom prst="rect">
            <a:avLst/>
          </a:prstGeom>
          <a:noFill/>
        </p:spPr>
        <p:txBody>
          <a:bodyPr wrap="square" rtlCol="0">
            <a:noAutofit/>
          </a:bodyPr>
          <a:lstStyle/>
          <a:p>
            <a:pPr algn="just"/>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Corrigé </a:t>
            </a:r>
            <a:endParaRPr lang="zh-CN" altLang="en-US"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r>
              <a:rPr lang="en-US" altLang="zh-CN" sz="2800" dirty="0">
                <a:latin typeface="Times New Roman" panose="02020603050405020304" pitchFamily="18" charset="0"/>
                <a:ea typeface="微软雅黑" panose="020B0503020204020204" charset="-122"/>
                <a:cs typeface="Times New Roman" panose="02020603050405020304" pitchFamily="18" charset="0"/>
              </a:rPr>
              <a:t>2. </a:t>
            </a:r>
            <a:r>
              <a:rPr lang="zh-CN" altLang="en-US" sz="2800" dirty="0">
                <a:latin typeface="Times New Roman" panose="02020603050405020304" pitchFamily="18" charset="0"/>
                <a:ea typeface="微软雅黑" panose="020B0503020204020204" charset="-122"/>
                <a:cs typeface="Times New Roman" panose="02020603050405020304" pitchFamily="18" charset="0"/>
              </a:rPr>
              <a:t>和平、发展、公平、正义、民主、自由，是全人类的共同价值，也是联合国的崇高目标。目标远未完成，我们仍须努力。当今世界，各国相互依存、休戚与共。我们要继承和弘扬联合国宪章的宗旨和原则，构建以合作共赢为核心的新型国际关系，打造人类命运共同体。</a:t>
            </a:r>
            <a:endParaRPr sz="28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4" name="日期占位符 3">
            <a:extLst>
              <a:ext uri="{FF2B5EF4-FFF2-40B4-BE49-F238E27FC236}">
                <a16:creationId xmlns:a16="http://schemas.microsoft.com/office/drawing/2014/main" xmlns="" id="{65FD8BB1-171D-CF72-979A-9CB29A09DD09}"/>
              </a:ext>
            </a:extLst>
          </p:cNvPr>
          <p:cNvSpPr>
            <a:spLocks noGrp="1"/>
          </p:cNvSpPr>
          <p:nvPr>
            <p:ph type="dt" sz="half" idx="10"/>
          </p:nvPr>
        </p:nvSpPr>
        <p:spPr/>
        <p:txBody>
          <a:bodyPr/>
          <a:lstStyle/>
          <a:p>
            <a:fld id="{C01048E9-1A2E-4CDA-9CD7-1EC4E3A54C86}"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797CAA4B-0CA9-9DC3-A872-0A6CB6F52310}"/>
              </a:ext>
            </a:extLst>
          </p:cNvPr>
          <p:cNvSpPr>
            <a:spLocks noGrp="1"/>
          </p:cNvSpPr>
          <p:nvPr>
            <p:ph type="sldNum" sz="quarter" idx="12"/>
          </p:nvPr>
        </p:nvSpPr>
        <p:spPr/>
        <p:txBody>
          <a:bodyPr/>
          <a:lstStyle/>
          <a:p>
            <a:fld id="{80E295EE-109B-1448-BA56-B7F987B5EA65}" type="slidenum">
              <a:rPr kumimoji="1" lang="zh-CN" altLang="en-US" smtClean="0"/>
              <a:t>30</a:t>
            </a:fld>
            <a:endParaRPr kumimoji="1"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Associez les adjectifs aux noms et les adverbes aux verbes, puis complétez les phrases </a:t>
            </a:r>
          </a:p>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avec ces mots-là en faisant attention à l’accord et à l’ordre des mots.</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4" name="图片 3"/>
          <p:cNvPicPr>
            <a:picLocks noChangeAspect="1"/>
          </p:cNvPicPr>
          <p:nvPr/>
        </p:nvPicPr>
        <p:blipFill>
          <a:blip r:embed="rId3"/>
          <a:stretch>
            <a:fillRect/>
          </a:stretch>
        </p:blipFill>
        <p:spPr>
          <a:xfrm>
            <a:off x="3573925" y="2490909"/>
            <a:ext cx="5558275" cy="3843150"/>
          </a:xfrm>
          <a:prstGeom prst="rect">
            <a:avLst/>
          </a:prstGeom>
        </p:spPr>
      </p:pic>
      <p:sp>
        <p:nvSpPr>
          <p:cNvPr id="3" name="日期占位符 2">
            <a:extLst>
              <a:ext uri="{FF2B5EF4-FFF2-40B4-BE49-F238E27FC236}">
                <a16:creationId xmlns:a16="http://schemas.microsoft.com/office/drawing/2014/main" xmlns="" id="{ABBFE662-C8E9-00D8-F46D-2BB4AC6B9D06}"/>
              </a:ext>
            </a:extLst>
          </p:cNvPr>
          <p:cNvSpPr>
            <a:spLocks noGrp="1"/>
          </p:cNvSpPr>
          <p:nvPr>
            <p:ph type="dt" sz="half" idx="10"/>
          </p:nvPr>
        </p:nvSpPr>
        <p:spPr/>
        <p:txBody>
          <a:bodyPr/>
          <a:lstStyle/>
          <a:p>
            <a:fld id="{A59B7C65-7F95-4B7F-8FCB-BB2F09F59A8C}"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10A813F3-4C95-1977-E602-91DDE2A4770C}"/>
              </a:ext>
            </a:extLst>
          </p:cNvPr>
          <p:cNvSpPr>
            <a:spLocks noGrp="1"/>
          </p:cNvSpPr>
          <p:nvPr>
            <p:ph type="sldNum" sz="quarter" idx="12"/>
          </p:nvPr>
        </p:nvSpPr>
        <p:spPr/>
        <p:txBody>
          <a:bodyPr/>
          <a:lstStyle/>
          <a:p>
            <a:fld id="{80E295EE-109B-1448-BA56-B7F987B5EA65}" type="slidenum">
              <a:rPr kumimoji="1" lang="zh-CN" altLang="en-US" smtClean="0"/>
              <a:t>31</a:t>
            </a:fld>
            <a:endParaRPr kumimoji="1"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Associez les adjectifs aux noms et les adverbes aux verbes, puis complétez les phrases </a:t>
            </a:r>
          </a:p>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avec ces mots-là en faisant attention à l’accord et à l’ordre des mots.</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La technologie de l’information a connu au cours de la dernière décennie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un développement fulgurant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 multilatéralisme d’il y a plus de 70 ans continue de constituer le cadre naturel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des relations interétatiques</a:t>
            </a:r>
            <a:r>
              <a:rPr lang="fr-FR" altLang="zh-CN" sz="2400" dirty="0">
                <a:latin typeface="Times New Roman" panose="02020603050405020304" pitchFamily="18" charset="0"/>
                <a:ea typeface="微软雅黑" panose="020B0503020204020204" charset="-122"/>
                <a:cs typeface="Times New Roman" panose="02020603050405020304" pitchFamily="18" charset="0"/>
              </a:rPr>
              <a:t>.</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Les relations entre les deux pays ont toujours été basées sur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un respect mutuel</a:t>
            </a:r>
            <a:r>
              <a:rPr lang="fr-FR" altLang="zh-CN" sz="2400" dirty="0">
                <a:latin typeface="Times New Roman" panose="02020603050405020304" pitchFamily="18" charset="0"/>
                <a:ea typeface="微软雅黑" panose="020B0503020204020204" charset="-122"/>
                <a:cs typeface="Times New Roman" panose="02020603050405020304" pitchFamily="18" charset="0"/>
              </a:rPr>
              <a:t> et un fort sentiment de compréhension réciproque.</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L’évolution technologique va provoquer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une profonde mutation</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dans les forces armées et désavantager les armées qui ne pourront suivre cette évolution.</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L’entreprise poursuivra son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expansion continue</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dans le marché international, en investissant notamment dans les secteurs de la santé et des services collectifs.</a:t>
            </a: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L’égalité est le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principe fondamental</a:t>
            </a:r>
            <a:r>
              <a:rPr lang="fr-FR" altLang="zh-CN" sz="2400" dirty="0">
                <a:latin typeface="Times New Roman" panose="02020603050405020304" pitchFamily="18" charset="0"/>
                <a:ea typeface="微软雅黑" panose="020B0503020204020204" charset="-122"/>
                <a:cs typeface="Times New Roman" panose="02020603050405020304" pitchFamily="18" charset="0"/>
              </a:rPr>
              <a:t> du droit socialiste et l’exigence essentielle de la légalité socialiste.</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a:extLst>
              <a:ext uri="{FF2B5EF4-FFF2-40B4-BE49-F238E27FC236}">
                <a16:creationId xmlns:a16="http://schemas.microsoft.com/office/drawing/2014/main" xmlns="" id="{8966DC9D-492F-285E-69AC-E403CDC2DAC5}"/>
              </a:ext>
            </a:extLst>
          </p:cNvPr>
          <p:cNvSpPr>
            <a:spLocks noGrp="1"/>
          </p:cNvSpPr>
          <p:nvPr>
            <p:ph type="dt" sz="half" idx="10"/>
          </p:nvPr>
        </p:nvSpPr>
        <p:spPr/>
        <p:txBody>
          <a:bodyPr/>
          <a:lstStyle/>
          <a:p>
            <a:fld id="{159B243A-BED3-4FED-97DD-B6E10DF0A402}"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D5EDCF41-64E4-A280-F1E1-268EACF3F51D}"/>
              </a:ext>
            </a:extLst>
          </p:cNvPr>
          <p:cNvSpPr>
            <a:spLocks noGrp="1"/>
          </p:cNvSpPr>
          <p:nvPr>
            <p:ph type="sldNum" sz="quarter" idx="12"/>
          </p:nvPr>
        </p:nvSpPr>
        <p:spPr/>
        <p:txBody>
          <a:bodyPr/>
          <a:lstStyle/>
          <a:p>
            <a:fld id="{80E295EE-109B-1448-BA56-B7F987B5EA65}" type="slidenum">
              <a:rPr kumimoji="1" lang="zh-CN" altLang="en-US" smtClean="0"/>
              <a:t>32</a:t>
            </a:fld>
            <a:endParaRPr kumimoji="1"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Associez les adjectifs aux noms et les adverbes aux verbes, puis complétez les phrases </a:t>
            </a:r>
          </a:p>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avec ces mots-là en faisant attention à l’accord et à l’ordre des mots.</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pic>
        <p:nvPicPr>
          <p:cNvPr id="3" name="图片 2"/>
          <p:cNvPicPr>
            <a:picLocks noChangeAspect="1"/>
          </p:cNvPicPr>
          <p:nvPr/>
        </p:nvPicPr>
        <p:blipFill>
          <a:blip r:embed="rId3"/>
          <a:stretch>
            <a:fillRect/>
          </a:stretch>
        </p:blipFill>
        <p:spPr>
          <a:xfrm>
            <a:off x="3191551" y="2526455"/>
            <a:ext cx="5350715" cy="3478664"/>
          </a:xfrm>
          <a:prstGeom prst="rect">
            <a:avLst/>
          </a:prstGeom>
        </p:spPr>
      </p:pic>
      <p:sp>
        <p:nvSpPr>
          <p:cNvPr id="4" name="日期占位符 3">
            <a:extLst>
              <a:ext uri="{FF2B5EF4-FFF2-40B4-BE49-F238E27FC236}">
                <a16:creationId xmlns:a16="http://schemas.microsoft.com/office/drawing/2014/main" xmlns="" id="{5FC55034-977C-BED1-B86D-5C296FD36A1E}"/>
              </a:ext>
            </a:extLst>
          </p:cNvPr>
          <p:cNvSpPr>
            <a:spLocks noGrp="1"/>
          </p:cNvSpPr>
          <p:nvPr>
            <p:ph type="dt" sz="half" idx="10"/>
          </p:nvPr>
        </p:nvSpPr>
        <p:spPr/>
        <p:txBody>
          <a:bodyPr/>
          <a:lstStyle/>
          <a:p>
            <a:fld id="{30C5E494-7BA0-49A0-BA61-2598B12E96AA}"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B00A6A76-9017-F693-6896-A58C8290ADB1}"/>
              </a:ext>
            </a:extLst>
          </p:cNvPr>
          <p:cNvSpPr>
            <a:spLocks noGrp="1"/>
          </p:cNvSpPr>
          <p:nvPr>
            <p:ph type="sldNum" sz="quarter" idx="12"/>
          </p:nvPr>
        </p:nvSpPr>
        <p:spPr/>
        <p:txBody>
          <a:bodyPr/>
          <a:lstStyle/>
          <a:p>
            <a:fld id="{80E295EE-109B-1448-BA56-B7F987B5EA65}" type="slidenum">
              <a:rPr kumimoji="1" lang="zh-CN" altLang="en-US" smtClean="0"/>
              <a:t>33</a:t>
            </a:fld>
            <a:endParaRPr kumimoji="1"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Associez les adjectifs aux noms et les adverbes aux verbes, puis complétez les phrases </a:t>
            </a:r>
          </a:p>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avec ces mots-là en faisant attention à l’accord et à l’ordre des mots.</a:t>
            </a:r>
          </a:p>
          <a:p>
            <a:pPr marL="457200" indent="-457200" algn="just">
              <a:buFont typeface="+mj-lt"/>
              <a:buAutoNum type="arabicPeriod" startAt="7"/>
            </a:pPr>
            <a:r>
              <a:rPr lang="fr-FR" altLang="zh-CN" sz="2400" dirty="0">
                <a:latin typeface="Times New Roman" panose="02020603050405020304" pitchFamily="18" charset="0"/>
                <a:ea typeface="微软雅黑" panose="020B0503020204020204" charset="-122"/>
                <a:cs typeface="Times New Roman" panose="02020603050405020304" pitchFamily="18" charset="0"/>
              </a:rPr>
              <a:t>Nous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défendons résolument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le principe multilatéral pour répondre aux menaces présentées par le terrorisme.</a:t>
            </a:r>
          </a:p>
          <a:p>
            <a:pPr marL="457200" indent="-457200" algn="just">
              <a:buFont typeface="+mj-lt"/>
              <a:buAutoNum type="arabicPeriod" startAt="7"/>
            </a:pPr>
            <a:r>
              <a:rPr lang="fr-FR" altLang="zh-CN" sz="2400" dirty="0">
                <a:latin typeface="Times New Roman" panose="02020603050405020304" pitchFamily="18" charset="0"/>
                <a:ea typeface="微软雅黑" panose="020B0503020204020204" charset="-122"/>
                <a:cs typeface="Times New Roman" panose="02020603050405020304" pitchFamily="18" charset="0"/>
              </a:rPr>
              <a:t>Les fournisseurs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choisissent librement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leur propre système de livraison.</a:t>
            </a:r>
          </a:p>
          <a:p>
            <a:pPr marL="457200" indent="-457200" algn="just">
              <a:buFont typeface="+mj-lt"/>
              <a:buAutoNum type="arabicPeriod" startAt="7"/>
            </a:pPr>
            <a:r>
              <a:rPr lang="fr-FR" altLang="zh-CN" sz="2400" dirty="0">
                <a:latin typeface="Times New Roman" panose="02020603050405020304" pitchFamily="18" charset="0"/>
                <a:ea typeface="微软雅黑" panose="020B0503020204020204" charset="-122"/>
                <a:cs typeface="Times New Roman" panose="02020603050405020304" pitchFamily="18" charset="0"/>
              </a:rPr>
              <a:t>De toute sa vie, elle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a œuvré inlassablement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en faveur de la promotion des droits des femmes, de leur dignité et de leur libre choix.</a:t>
            </a:r>
          </a:p>
          <a:p>
            <a:pPr marL="457200" indent="-457200" algn="just">
              <a:buFont typeface="+mj-lt"/>
              <a:buAutoNum type="arabicPeriod" startAt="7"/>
            </a:pPr>
            <a:r>
              <a:rPr lang="fr-FR" altLang="zh-CN" sz="2400" dirty="0">
                <a:latin typeface="Times New Roman" panose="02020603050405020304" pitchFamily="18" charset="0"/>
                <a:ea typeface="微软雅黑" panose="020B0503020204020204" charset="-122"/>
                <a:cs typeface="Times New Roman" panose="02020603050405020304" pitchFamily="18" charset="0"/>
              </a:rPr>
              <a:t>Ils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affirment vigoureusement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que les peuples en terre d’Islam ont autant le droit aux libertés individuelles et politiques que le reste du monde.</a:t>
            </a:r>
          </a:p>
          <a:p>
            <a:pPr marL="457200" indent="-457200" algn="just">
              <a:buFont typeface="+mj-lt"/>
              <a:buAutoNum type="arabicPeriod" startAt="7"/>
            </a:pPr>
            <a:r>
              <a:rPr lang="fr-FR" altLang="zh-CN" sz="2400" dirty="0">
                <a:latin typeface="Times New Roman" panose="02020603050405020304" pitchFamily="18" charset="0"/>
                <a:ea typeface="微软雅黑" panose="020B0503020204020204" charset="-122"/>
                <a:cs typeface="Times New Roman" panose="02020603050405020304" pitchFamily="18" charset="0"/>
              </a:rPr>
              <a:t>Il est souhaitable que le psychiatre puisse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travailler conjointement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avec le médecin pour </a:t>
            </a:r>
          </a:p>
          <a:p>
            <a:pPr indent="0" algn="just">
              <a:buFont typeface="+mj-lt"/>
              <a:buNone/>
            </a:pPr>
            <a:r>
              <a:rPr lang="fr-CA" altLang="fr-FR"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en confirmer le diagnostic et choisir le bon traitement.</a:t>
            </a:r>
          </a:p>
          <a:p>
            <a:pPr indent="0" algn="just">
              <a:buFont typeface="+mj-lt"/>
              <a:buNone/>
            </a:pPr>
            <a:r>
              <a:rPr lang="fr-CA" altLang="fr-FR" sz="2400" dirty="0">
                <a:latin typeface="Times New Roman" panose="02020603050405020304" pitchFamily="18" charset="0"/>
                <a:ea typeface="微软雅黑" panose="020B0503020204020204" charset="-122"/>
                <a:cs typeface="Times New Roman" panose="02020603050405020304" pitchFamily="18" charset="0"/>
              </a:rPr>
              <a:t>12. </a:t>
            </a:r>
            <a:r>
              <a:rPr lang="fr-FR" altLang="zh-CN" sz="2400" dirty="0">
                <a:latin typeface="Times New Roman" panose="02020603050405020304" pitchFamily="18" charset="0"/>
                <a:ea typeface="微软雅黑" panose="020B0503020204020204" charset="-122"/>
                <a:cs typeface="Times New Roman" panose="02020603050405020304" pitchFamily="18" charset="0"/>
              </a:rPr>
              <a:t>Depuis toujours, les normes de notre entreprise </a:t>
            </a:r>
            <a:r>
              <a:rPr lang="fr-FR" altLang="zh-CN" sz="24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dépassent largement</a:t>
            </a:r>
            <a:r>
              <a:rPr lang="fr-FR" altLang="zh-CN" sz="2400" dirty="0">
                <a:latin typeface="Times New Roman" panose="02020603050405020304" pitchFamily="18" charset="0"/>
                <a:ea typeface="微软雅黑" panose="020B0503020204020204" charset="-122"/>
                <a:cs typeface="Times New Roman" panose="02020603050405020304" pitchFamily="18" charset="0"/>
              </a:rPr>
              <a:t> les exigences des </a:t>
            </a:r>
            <a:r>
              <a:rPr lang="fr-CA" altLang="fr-FR" sz="2400" dirty="0">
                <a:latin typeface="Times New Roman" panose="02020603050405020304" pitchFamily="18" charset="0"/>
                <a:ea typeface="微软雅黑" panose="020B0503020204020204" charset="-122"/>
                <a:cs typeface="Times New Roman" panose="02020603050405020304" pitchFamily="18" charset="0"/>
              </a:rPr>
              <a:t>   </a:t>
            </a:r>
          </a:p>
          <a:p>
            <a:pPr indent="0" algn="just">
              <a:buFont typeface="+mj-lt"/>
              <a:buNone/>
            </a:pPr>
            <a:r>
              <a:rPr lang="fr-CA" altLang="fr-FR" sz="2400" dirty="0">
                <a:latin typeface="Times New Roman" panose="02020603050405020304" pitchFamily="18" charset="0"/>
                <a:ea typeface="微软雅黑" panose="020B0503020204020204" charset="-122"/>
                <a:cs typeface="Times New Roman" panose="02020603050405020304" pitchFamily="18" charset="0"/>
              </a:rPr>
              <a:t>      </a:t>
            </a:r>
            <a:r>
              <a:rPr lang="fr-FR" altLang="zh-CN" sz="2400" dirty="0">
                <a:latin typeface="Times New Roman" panose="02020603050405020304" pitchFamily="18" charset="0"/>
                <a:ea typeface="微软雅黑" panose="020B0503020204020204" charset="-122"/>
                <a:cs typeface="Times New Roman" panose="02020603050405020304" pitchFamily="18" charset="0"/>
              </a:rPr>
              <a:t>autorités compétentes.</a:t>
            </a:r>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a:extLst>
              <a:ext uri="{FF2B5EF4-FFF2-40B4-BE49-F238E27FC236}">
                <a16:creationId xmlns:a16="http://schemas.microsoft.com/office/drawing/2014/main" xmlns="" id="{7583F9B8-9451-DF4F-B236-713886AD50E8}"/>
              </a:ext>
            </a:extLst>
          </p:cNvPr>
          <p:cNvSpPr>
            <a:spLocks noGrp="1"/>
          </p:cNvSpPr>
          <p:nvPr>
            <p:ph type="dt" sz="half" idx="10"/>
          </p:nvPr>
        </p:nvSpPr>
        <p:spPr/>
        <p:txBody>
          <a:bodyPr/>
          <a:lstStyle/>
          <a:p>
            <a:fld id="{30B24C29-7105-48C5-9B0A-E9184C3EE5FF}"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B45FD6AC-B873-E3AA-0E68-0330AEA2F5E4}"/>
              </a:ext>
            </a:extLst>
          </p:cNvPr>
          <p:cNvSpPr>
            <a:spLocks noGrp="1"/>
          </p:cNvSpPr>
          <p:nvPr>
            <p:ph type="sldNum" sz="quarter" idx="12"/>
          </p:nvPr>
        </p:nvSpPr>
        <p:spPr/>
        <p:txBody>
          <a:bodyPr/>
          <a:lstStyle/>
          <a:p>
            <a:fld id="{80E295EE-109B-1448-BA56-B7F987B5EA65}" type="slidenum">
              <a:rPr kumimoji="1" lang="zh-CN" altLang="en-US" smtClean="0"/>
              <a:t>34</a:t>
            </a:fld>
            <a:endParaRPr kumimoji="1"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r>
              <a:rPr kumimoji="1" lang="zh-CN" altLang="en-US" sz="3200" b="1">
                <a:solidFill>
                  <a:schemeClr val="tx1"/>
                </a:solidFill>
                <a:latin typeface="Times New Roman" panose="02020603050405020304" pitchFamily="18" charset="0"/>
                <a:cs typeface="Times New Roman" panose="02020603050405020304" pitchFamily="18" charset="0"/>
              </a:rPr>
              <a:t>Soigner sa langue</a:t>
            </a:r>
          </a:p>
        </p:txBody>
      </p:sp>
      <p:sp>
        <p:nvSpPr>
          <p:cNvPr id="7" name="文本框 6"/>
          <p:cNvSpPr txBox="1"/>
          <p:nvPr/>
        </p:nvSpPr>
        <p:spPr>
          <a:xfrm>
            <a:off x="381989" y="1172845"/>
            <a:ext cx="11547475" cy="4665980"/>
          </a:xfrm>
          <a:prstGeom prst="rect">
            <a:avLst/>
          </a:prstGeom>
          <a:noFill/>
        </p:spPr>
        <p:txBody>
          <a:bodyPr wrap="square" rtlCol="0">
            <a:noAutofit/>
          </a:bodyPr>
          <a:lstStyle/>
          <a:p>
            <a:pPr algn="just">
              <a:lnSpc>
                <a:spcPct val="150000"/>
              </a:lnSpc>
            </a:pPr>
            <a:r>
              <a:rPr lang="fr-FR" altLang="zh-CN" sz="2800" b="1" u="sng"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La citation dans un discours</a:t>
            </a:r>
          </a:p>
          <a:p>
            <a:pPr algn="just"/>
            <a:endParaRPr lang="fr-FR" altLang="zh-CN" sz="24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une ou plusieurs phrases comme référence :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Comme l’a dit </a:t>
            </a:r>
            <a:r>
              <a:rPr lang="fr-FR" altLang="zh-CN" sz="2800"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écrit</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 ... » ;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Selon</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 ... » ;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Selon</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Le Monde</a:t>
            </a:r>
            <a:r>
              <a:rPr lang="fr-CA" altLang="fr-FR" sz="2800" dirty="0">
                <a:latin typeface="Times New Roman" panose="02020603050405020304" pitchFamily="18" charset="0"/>
                <a:ea typeface="微软雅黑" panose="020B0503020204020204" charset="-122"/>
                <a:cs typeface="Times New Roman" panose="02020603050405020304" pitchFamily="18" charset="0"/>
                <a:sym typeface="+mn-ea"/>
              </a:rPr>
              <a:t>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du</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daté du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date)..., « ... ».</a:t>
            </a:r>
          </a:p>
          <a:p>
            <a:pPr algn="just"/>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quelques termes d’une citation et non une ou plusieurs phrases, intégrez ces mots dans votre discours en faisant les modifications grammaticales nécessaires. </a:t>
            </a:r>
          </a:p>
          <a:p>
            <a:pPr algn="just"/>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algn="just"/>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Vous pouvez marquer le début et la fin des phrases citées par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je cite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 » </a:t>
            </a:r>
            <a:r>
              <a:rPr lang="fr-FR" altLang="zh-CN" sz="2800" i="1" dirty="0">
                <a:solidFill>
                  <a:srgbClr val="0070C0"/>
                </a:solidFill>
                <a:latin typeface="Times New Roman" panose="02020603050405020304" pitchFamily="18" charset="0"/>
                <a:ea typeface="微软雅黑" panose="020B0503020204020204" charset="-122"/>
                <a:cs typeface="Times New Roman" panose="02020603050405020304" pitchFamily="18" charset="0"/>
                <a:sym typeface="+mn-ea"/>
              </a:rPr>
              <a:t>fin de citation</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a:t>
            </a:r>
            <a:endParaRPr lang="fr-FR" altLang="zh-CN" sz="28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a:extLst>
              <a:ext uri="{FF2B5EF4-FFF2-40B4-BE49-F238E27FC236}">
                <a16:creationId xmlns:a16="http://schemas.microsoft.com/office/drawing/2014/main" xmlns="" id="{52A64DD1-09F5-A3BC-D6A9-09C83DA2616E}"/>
              </a:ext>
            </a:extLst>
          </p:cNvPr>
          <p:cNvSpPr>
            <a:spLocks noGrp="1"/>
          </p:cNvSpPr>
          <p:nvPr>
            <p:ph type="dt" sz="half" idx="10"/>
          </p:nvPr>
        </p:nvSpPr>
        <p:spPr/>
        <p:txBody>
          <a:bodyPr/>
          <a:lstStyle/>
          <a:p>
            <a:fld id="{8D4792F1-A583-42A6-B3A3-E95175BB3623}"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65A59E61-F909-D570-9210-98CD40D49AB3}"/>
              </a:ext>
            </a:extLst>
          </p:cNvPr>
          <p:cNvSpPr>
            <a:spLocks noGrp="1"/>
          </p:cNvSpPr>
          <p:nvPr>
            <p:ph type="sldNum" sz="quarter" idx="12"/>
          </p:nvPr>
        </p:nvSpPr>
        <p:spPr/>
        <p:txBody>
          <a:bodyPr/>
          <a:lstStyle/>
          <a:p>
            <a:fld id="{80E295EE-109B-1448-BA56-B7F987B5EA65}" type="slidenum">
              <a:rPr kumimoji="1" lang="zh-CN" altLang="en-US" smtClean="0"/>
              <a:t>35</a:t>
            </a:fld>
            <a:endParaRPr kumimoji="1"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5423177"/>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Retrouvez dans le texte deux manières différentes d’introduire des citations et complétez les phrases suivantes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a:p>
            <a:pPr algn="just"/>
            <a:endParaRPr lang="fr-FR" altLang="zh-CN" sz="28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AutoNum type="arabicPeriod"/>
            </a:pP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Comme le dit</a:t>
            </a:r>
            <a:r>
              <a:rPr lang="fr-FR" altLang="zh-CN" sz="2800" dirty="0">
                <a:latin typeface="Times New Roman" panose="02020603050405020304" pitchFamily="18" charset="0"/>
                <a:ea typeface="微软雅黑" panose="020B0503020204020204" charset="-122"/>
                <a:cs typeface="Times New Roman" panose="02020603050405020304" pitchFamily="18" charset="0"/>
              </a:rPr>
              <a:t> un vieil adage chinois : « Seul, on est vulnérable ; ensemble, on est indestructible. »</a:t>
            </a:r>
          </a:p>
          <a:p>
            <a:pPr marL="514350" indent="-514350" algn="just">
              <a:buFont typeface="+mj-lt"/>
              <a:buAutoNum type="arabicPeriod"/>
            </a:pPr>
            <a:endParaRPr lang="fr-FR" altLang="zh-CN" sz="2800" dirty="0">
              <a:latin typeface="Times New Roman" panose="02020603050405020304" pitchFamily="18" charset="0"/>
              <a:ea typeface="微软雅黑" panose="020B0503020204020204" charset="-122"/>
              <a:cs typeface="Times New Roman" panose="02020603050405020304" pitchFamily="18" charset="0"/>
            </a:endParaRPr>
          </a:p>
          <a:p>
            <a:pPr marL="514350" indent="-514350" algn="just">
              <a:buFont typeface="+mj-lt"/>
              <a:buAutoNum type="arabicPeriod"/>
            </a:pPr>
            <a:r>
              <a:rPr lang="fr-FR" altLang="zh-CN" sz="2800" u="sng" dirty="0">
                <a:solidFill>
                  <a:srgbClr val="0070C0"/>
                </a:solidFill>
                <a:latin typeface="Times New Roman" panose="02020603050405020304" pitchFamily="18" charset="0"/>
                <a:ea typeface="微软雅黑" panose="020B0503020204020204" charset="-122"/>
                <a:cs typeface="Times New Roman" panose="02020603050405020304" pitchFamily="18" charset="0"/>
              </a:rPr>
              <a:t>La civilisation chinoise préconise depuis toujours</a:t>
            </a:r>
            <a:r>
              <a:rPr lang="fr-FR" altLang="zh-CN" sz="2800" dirty="0">
                <a:latin typeface="Times New Roman" panose="02020603050405020304" pitchFamily="18" charset="0"/>
                <a:ea typeface="微软雅黑" panose="020B0503020204020204" charset="-122"/>
                <a:cs typeface="Times New Roman" panose="02020603050405020304" pitchFamily="18" charset="0"/>
              </a:rPr>
              <a:t> « la primauté à la paix pour les relations entre Etats », « l’harmonie respectueuse de la diversité » et « faire la paix est la meilleure solution ».</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719719" y="448375"/>
            <a:ext cx="7509880" cy="1200329"/>
          </a:xfrm>
          <a:prstGeom prst="rect">
            <a:avLst/>
          </a:prstGeom>
          <a:noFill/>
        </p:spPr>
        <p:txBody>
          <a:bodyPr wrap="squar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a:extLst>
              <a:ext uri="{FF2B5EF4-FFF2-40B4-BE49-F238E27FC236}">
                <a16:creationId xmlns:a16="http://schemas.microsoft.com/office/drawing/2014/main" xmlns="" id="{38B01EC2-C971-C831-5D99-88BBAB54968C}"/>
              </a:ext>
            </a:extLst>
          </p:cNvPr>
          <p:cNvSpPr>
            <a:spLocks noGrp="1"/>
          </p:cNvSpPr>
          <p:nvPr>
            <p:ph type="dt" sz="half" idx="10"/>
          </p:nvPr>
        </p:nvSpPr>
        <p:spPr/>
        <p:txBody>
          <a:bodyPr/>
          <a:lstStyle/>
          <a:p>
            <a:fld id="{718AC3E3-E90B-4DA4-9D7B-79B316A58A68}"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1069B167-0368-FDA9-5D47-FCA45903D161}"/>
              </a:ext>
            </a:extLst>
          </p:cNvPr>
          <p:cNvSpPr>
            <a:spLocks noGrp="1"/>
          </p:cNvSpPr>
          <p:nvPr>
            <p:ph type="sldNum" sz="quarter" idx="12"/>
          </p:nvPr>
        </p:nvSpPr>
        <p:spPr/>
        <p:txBody>
          <a:bodyPr/>
          <a:lstStyle/>
          <a:p>
            <a:fld id="{80E295EE-109B-1448-BA56-B7F987B5EA65}" type="slidenum">
              <a:rPr kumimoji="1" lang="zh-CN" altLang="en-US" smtClean="0"/>
              <a:t>36</a:t>
            </a:fld>
            <a:endParaRPr kumimoji="1"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1"/>
            <a:ext cx="11461673" cy="4278580"/>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La citation pose un problème de l’appropriation des idées et inventions d’autrui. Le rapport de la citation à son contexte est à cet égard essentiel. Relisez attentivement les passages suivants et dites quel est le rapport entre la citation et l’idée principale du paragraphe.</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a:pPr>
            <a:r>
              <a:rPr lang="fr-FR" altLang="zh-CN" sz="2400" dirty="0">
                <a:latin typeface="Times New Roman" panose="02020603050405020304" pitchFamily="18" charset="0"/>
                <a:ea typeface="微软雅黑" panose="020B0503020204020204" charset="-122"/>
                <a:cs typeface="Times New Roman" panose="02020603050405020304" pitchFamily="18" charset="0"/>
              </a:rPr>
              <a:t>Comme le dit un vieil adage chinois : « Seul, on est vulnérable ; ensemble, on est indestructible. » Il est nécessaire d’adopter un concept de sécurité commune, globale, coopérative et durable.</a:t>
            </a:r>
          </a:p>
          <a:p>
            <a:pPr marL="447675" algn="just"/>
            <a:r>
              <a:rPr lang="fr-FR" altLang="zh-CN" sz="2400" dirty="0">
                <a:latin typeface="Times New Roman" panose="02020603050405020304" pitchFamily="18" charset="0"/>
                <a:ea typeface="微软雅黑" panose="020B0503020204020204" charset="-122"/>
                <a:cs typeface="Times New Roman" panose="02020603050405020304" pitchFamily="18" charset="0"/>
              </a:rPr>
              <a:t>L’idée de l’adage chinois repose sur la force de la solidarité. Cela correspond à la nécessité de mettre en commun les efforts pour construire un monde de sécurité.</a:t>
            </a:r>
          </a:p>
          <a:p>
            <a:pPr algn="just">
              <a:lnSpc>
                <a:spcPct val="150000"/>
              </a:lnSpc>
            </a:pPr>
            <a:endParaRPr lang="fr-FR" altLang="zh-CN" sz="2400" dirty="0">
              <a:latin typeface="Times New Roman" panose="02020603050405020304" pitchFamily="18" charset="0"/>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箭头: 右 2"/>
          <p:cNvSpPr/>
          <p:nvPr/>
        </p:nvSpPr>
        <p:spPr>
          <a:xfrm>
            <a:off x="363609" y="4318326"/>
            <a:ext cx="436491" cy="24777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4" name="日期占位符 3">
            <a:extLst>
              <a:ext uri="{FF2B5EF4-FFF2-40B4-BE49-F238E27FC236}">
                <a16:creationId xmlns:a16="http://schemas.microsoft.com/office/drawing/2014/main" xmlns="" id="{A52665CF-C760-B944-359F-D52D5F06046E}"/>
              </a:ext>
            </a:extLst>
          </p:cNvPr>
          <p:cNvSpPr>
            <a:spLocks noGrp="1"/>
          </p:cNvSpPr>
          <p:nvPr>
            <p:ph type="dt" sz="half" idx="10"/>
          </p:nvPr>
        </p:nvSpPr>
        <p:spPr/>
        <p:txBody>
          <a:bodyPr/>
          <a:lstStyle/>
          <a:p>
            <a:fld id="{23F8F1A0-1B78-489D-B7F6-5C7AE32B8D31}"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692D8CE9-C289-D223-C25F-6481F7EFC145}"/>
              </a:ext>
            </a:extLst>
          </p:cNvPr>
          <p:cNvSpPr>
            <a:spLocks noGrp="1"/>
          </p:cNvSpPr>
          <p:nvPr>
            <p:ph type="sldNum" sz="quarter" idx="12"/>
          </p:nvPr>
        </p:nvSpPr>
        <p:spPr/>
        <p:txBody>
          <a:bodyPr/>
          <a:lstStyle/>
          <a:p>
            <a:fld id="{80E295EE-109B-1448-BA56-B7F987B5EA65}" type="slidenum">
              <a:rPr kumimoji="1" lang="zh-CN" altLang="en-US" smtClean="0"/>
              <a:t>37</a:t>
            </a:fld>
            <a:endParaRPr kumimoji="1"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12750" y="1245920"/>
            <a:ext cx="11461673" cy="4345255"/>
          </a:xfrm>
          <a:prstGeom prst="rect">
            <a:avLst/>
          </a:prstGeom>
          <a:noFill/>
        </p:spPr>
        <p:txBody>
          <a:bodyPr wrap="square" rtlCol="0">
            <a:noAutofit/>
          </a:bodyPr>
          <a:lstStyle/>
          <a:p>
            <a:pPr algn="just"/>
            <a:r>
              <a:rPr lang="fr-FR" altLang="zh-CN" sz="24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rPr>
              <a:t>La citation pose un problème de l’appropriation des idées et inventions d’autrui. Le rapport de la citation à son contexte est à cet égard essentiel. Relisez attentivement les passages suivants et dites quel est le rapport entre la citation et l’idée principale du paragraphe.</a:t>
            </a:r>
          </a:p>
          <a:p>
            <a:pPr algn="just"/>
            <a:endParaRPr lang="fr-FR" altLang="zh-CN" sz="2400"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endParaRPr>
          </a:p>
          <a:p>
            <a:pPr marL="457200" indent="-457200" algn="just">
              <a:buFont typeface="+mj-lt"/>
              <a:buAutoNum type="arabicPeriod" startAt="2"/>
            </a:pPr>
            <a:r>
              <a:rPr lang="fr-FR" altLang="zh-CN" sz="2400" dirty="0">
                <a:latin typeface="Times New Roman" panose="02020603050405020304" pitchFamily="18" charset="0"/>
                <a:ea typeface="微软雅黑" panose="020B0503020204020204" charset="-122"/>
                <a:cs typeface="Times New Roman" panose="02020603050405020304" pitchFamily="18" charset="0"/>
              </a:rPr>
              <a:t>Promouvoir les échanges et l’enrichissement mutuel pour construire un monde ouvert et inclusif. « Le secret pour faire un bon plat, c’est de savoir concilier les saveurs. »</a:t>
            </a:r>
          </a:p>
          <a:p>
            <a:pPr marL="447675" algn="just"/>
            <a:r>
              <a:rPr lang="fr-FR" altLang="zh-CN" sz="2400" dirty="0">
                <a:latin typeface="Times New Roman" panose="02020603050405020304" pitchFamily="18" charset="0"/>
                <a:ea typeface="微软雅黑" panose="020B0503020204020204" charset="-122"/>
                <a:cs typeface="Times New Roman" panose="02020603050405020304" pitchFamily="18" charset="0"/>
              </a:rPr>
              <a:t>La phrase citée constitue une métaphore pour révéler l’importance de respecter les diverses civilisations de l’humanité, de coexister avec nos différences et de surmonter les désaccords comme sources de conflits. Elle explique et renforce le besoin de promouvoir les échanges et l’enrichissement culturels.</a:t>
            </a: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8" name="箭头: 右 2"/>
          <p:cNvSpPr/>
          <p:nvPr/>
        </p:nvSpPr>
        <p:spPr>
          <a:xfrm>
            <a:off x="363609" y="3927801"/>
            <a:ext cx="436491" cy="247773"/>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3" name="日期占位符 2">
            <a:extLst>
              <a:ext uri="{FF2B5EF4-FFF2-40B4-BE49-F238E27FC236}">
                <a16:creationId xmlns:a16="http://schemas.microsoft.com/office/drawing/2014/main" xmlns="" id="{E5D01E66-812D-255B-5D1A-800F1A6BC3EA}"/>
              </a:ext>
            </a:extLst>
          </p:cNvPr>
          <p:cNvSpPr>
            <a:spLocks noGrp="1"/>
          </p:cNvSpPr>
          <p:nvPr>
            <p:ph type="dt" sz="half" idx="10"/>
          </p:nvPr>
        </p:nvSpPr>
        <p:spPr/>
        <p:txBody>
          <a:bodyPr/>
          <a:lstStyle/>
          <a:p>
            <a:fld id="{E610F314-22DC-4761-BE25-684D18964743}"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9A3A1A9F-7523-3359-3908-A4DFAFD27464}"/>
              </a:ext>
            </a:extLst>
          </p:cNvPr>
          <p:cNvSpPr>
            <a:spLocks noGrp="1"/>
          </p:cNvSpPr>
          <p:nvPr>
            <p:ph type="sldNum" sz="quarter" idx="12"/>
          </p:nvPr>
        </p:nvSpPr>
        <p:spPr/>
        <p:txBody>
          <a:bodyPr/>
          <a:lstStyle/>
          <a:p>
            <a:fld id="{80E295EE-109B-1448-BA56-B7F987B5EA65}" type="slidenum">
              <a:rPr kumimoji="1" lang="zh-CN" altLang="en-US" smtClean="0"/>
              <a:t>38</a:t>
            </a:fld>
            <a:endParaRPr kumimoji="1"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Rhétorique : le chiasme</a:t>
            </a:r>
          </a:p>
        </p:txBody>
      </p:sp>
      <p:pic>
        <p:nvPicPr>
          <p:cNvPr id="2" name="图片 1"/>
          <p:cNvPicPr>
            <a:picLocks noChangeAspect="1"/>
          </p:cNvPicPr>
          <p:nvPr/>
        </p:nvPicPr>
        <p:blipFill>
          <a:blip r:embed="rId3"/>
          <a:stretch>
            <a:fillRect/>
          </a:stretch>
        </p:blipFill>
        <p:spPr>
          <a:xfrm>
            <a:off x="412750" y="467360"/>
            <a:ext cx="6551295" cy="705485"/>
          </a:xfrm>
          <a:prstGeom prst="rect">
            <a:avLst/>
          </a:prstGeom>
        </p:spPr>
      </p:pic>
      <p:sp>
        <p:nvSpPr>
          <p:cNvPr id="6" name="文本框 5"/>
          <p:cNvSpPr txBox="1"/>
          <p:nvPr/>
        </p:nvSpPr>
        <p:spPr>
          <a:xfrm>
            <a:off x="685761" y="467324"/>
            <a:ext cx="6005195"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Focalisation sur la langue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custDataLst>
              <p:tags r:id="rId1"/>
            </p:custDataLst>
          </p:nvPr>
        </p:nvSpPr>
        <p:spPr>
          <a:xfrm>
            <a:off x="626110" y="1183005"/>
            <a:ext cx="10751873" cy="4401953"/>
          </a:xfrm>
          <a:prstGeom prst="rect">
            <a:avLst/>
          </a:prstGeom>
          <a:noFill/>
        </p:spPr>
        <p:txBody>
          <a:bodyPr wrap="square" rtlCol="0">
            <a:noAutofit/>
          </a:bodyPr>
          <a:lstStyle/>
          <a:p>
            <a:pPr algn="just">
              <a:buClrTx/>
              <a:buSzTx/>
              <a:buFontTx/>
            </a:pPr>
            <a:r>
              <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Soulignez le chiasme dans les phrases suivantes :</a:t>
            </a:r>
            <a:endPar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400" dirty="0">
              <a:solidFill>
                <a:schemeClr val="tx1"/>
              </a:solidFill>
              <a:latin typeface="Times New Roman" panose="02020603050405020304" pitchFamily="18" charset="0"/>
              <a:ea typeface="微软雅黑" panose="020B0503020204020204" charset="-122"/>
              <a:cs typeface="Times New Roman" panose="02020603050405020304" pitchFamily="18" charset="0"/>
              <a:sym typeface="+mn-ea"/>
            </a:endParaRPr>
          </a:p>
          <a:p>
            <a:pPr lvl="1" indent="-457200" algn="just">
              <a:buFont typeface="+mj-lt"/>
              <a:buAutoNum type="arabicPeriod"/>
            </a:pPr>
            <a:r>
              <a:rPr lang="fr-FR" altLang="zh-CN" sz="2800" dirty="0">
                <a:solidFill>
                  <a:srgbClr val="000000"/>
                </a:solidFill>
                <a:effectLst/>
                <a:latin typeface="Times New Roman" panose="02020603050405020304" pitchFamily="18" charset="0"/>
                <a:ea typeface="宋体" panose="02010600030101010101" pitchFamily="2" charset="-122"/>
              </a:rPr>
              <a:t>Sur le dôme du Palais fédéral suisse est inscrite la devise en latin « </a:t>
            </a:r>
            <a:r>
              <a:rPr lang="fr-FR" altLang="zh-CN" sz="2800" u="sng" dirty="0">
                <a:solidFill>
                  <a:srgbClr val="0070C0"/>
                </a:solidFill>
                <a:effectLst/>
                <a:latin typeface="Times New Roman" panose="02020603050405020304" pitchFamily="18" charset="0"/>
                <a:ea typeface="宋体" panose="02010600030101010101" pitchFamily="2" charset="-122"/>
              </a:rPr>
              <a:t>Unus</a:t>
            </a:r>
            <a:r>
              <a:rPr lang="fr-FR" altLang="zh-CN" sz="2800" dirty="0">
                <a:solidFill>
                  <a:srgbClr val="000000"/>
                </a:solidFill>
                <a:effectLst/>
                <a:latin typeface="Times New Roman" panose="02020603050405020304" pitchFamily="18" charset="0"/>
                <a:ea typeface="宋体" panose="02010600030101010101" pitchFamily="2" charset="-122"/>
              </a:rPr>
              <a:t> pro </a:t>
            </a:r>
            <a:r>
              <a:rPr lang="fr-FR" altLang="zh-CN" sz="2800" u="sng" dirty="0">
                <a:solidFill>
                  <a:srgbClr val="0070C0"/>
                </a:solidFill>
                <a:effectLst/>
                <a:latin typeface="Times New Roman" panose="02020603050405020304" pitchFamily="18" charset="0"/>
                <a:ea typeface="宋体" panose="02010600030101010101" pitchFamily="2" charset="-122"/>
              </a:rPr>
              <a:t>omnibus</a:t>
            </a:r>
            <a:r>
              <a:rPr lang="fr-FR" altLang="zh-CN" sz="2800" dirty="0">
                <a:solidFill>
                  <a:srgbClr val="000000"/>
                </a:solidFill>
                <a:effectLst/>
                <a:latin typeface="Times New Roman" panose="02020603050405020304" pitchFamily="18" charset="0"/>
                <a:ea typeface="宋体" panose="02010600030101010101" pitchFamily="2" charset="-122"/>
              </a:rPr>
              <a:t>, </a:t>
            </a:r>
            <a:r>
              <a:rPr lang="fr-FR" altLang="zh-CN" sz="2800" u="sng" dirty="0">
                <a:solidFill>
                  <a:srgbClr val="0070C0"/>
                </a:solidFill>
                <a:effectLst/>
                <a:latin typeface="Times New Roman" panose="02020603050405020304" pitchFamily="18" charset="0"/>
                <a:ea typeface="宋体" panose="02010600030101010101" pitchFamily="2" charset="-122"/>
              </a:rPr>
              <a:t>omnes</a:t>
            </a:r>
            <a:r>
              <a:rPr lang="fr-FR" altLang="zh-CN" sz="2800" dirty="0">
                <a:solidFill>
                  <a:srgbClr val="000000"/>
                </a:solidFill>
                <a:effectLst/>
                <a:latin typeface="Times New Roman" panose="02020603050405020304" pitchFamily="18" charset="0"/>
                <a:ea typeface="宋体" panose="02010600030101010101" pitchFamily="2" charset="-122"/>
              </a:rPr>
              <a:t> pro </a:t>
            </a:r>
            <a:r>
              <a:rPr lang="fr-FR" altLang="zh-CN" sz="2800" u="sng" dirty="0">
                <a:solidFill>
                  <a:srgbClr val="0070C0"/>
                </a:solidFill>
                <a:effectLst/>
                <a:latin typeface="Times New Roman" panose="02020603050405020304" pitchFamily="18" charset="0"/>
                <a:ea typeface="宋体" panose="02010600030101010101" pitchFamily="2" charset="-122"/>
              </a:rPr>
              <a:t>uno</a:t>
            </a:r>
            <a:r>
              <a:rPr lang="fr-FR" altLang="zh-CN" sz="2800" dirty="0">
                <a:solidFill>
                  <a:srgbClr val="000000"/>
                </a:solidFill>
                <a:effectLst/>
                <a:latin typeface="Times New Roman" panose="02020603050405020304" pitchFamily="18" charset="0"/>
                <a:ea typeface="宋体" panose="02010600030101010101" pitchFamily="2" charset="-122"/>
              </a:rPr>
              <a:t> », c’est-à-dire, </a:t>
            </a:r>
            <a:r>
              <a:rPr lang="fr-FR" altLang="zh-CN" sz="2800" u="sng" dirty="0">
                <a:solidFill>
                  <a:srgbClr val="0070C0"/>
                </a:solidFill>
                <a:effectLst/>
                <a:latin typeface="Times New Roman" panose="02020603050405020304" pitchFamily="18" charset="0"/>
                <a:ea typeface="宋体" panose="02010600030101010101" pitchFamily="2" charset="-122"/>
              </a:rPr>
              <a:t>un</a:t>
            </a:r>
            <a:r>
              <a:rPr lang="fr-FR" altLang="zh-CN" sz="2800" dirty="0">
                <a:solidFill>
                  <a:srgbClr val="000000"/>
                </a:solidFill>
                <a:effectLst/>
                <a:latin typeface="Times New Roman" panose="02020603050405020304" pitchFamily="18" charset="0"/>
                <a:ea typeface="宋体" panose="02010600030101010101" pitchFamily="2" charset="-122"/>
              </a:rPr>
              <a:t> pour </a:t>
            </a:r>
            <a:r>
              <a:rPr lang="fr-FR" altLang="zh-CN" sz="2800" u="sng" dirty="0">
                <a:solidFill>
                  <a:srgbClr val="0070C0"/>
                </a:solidFill>
                <a:effectLst/>
                <a:latin typeface="Times New Roman" panose="02020603050405020304" pitchFamily="18" charset="0"/>
                <a:ea typeface="宋体" panose="02010600030101010101" pitchFamily="2" charset="-122"/>
              </a:rPr>
              <a:t>tous</a:t>
            </a:r>
            <a:r>
              <a:rPr lang="fr-FR" altLang="zh-CN" sz="2800" dirty="0">
                <a:solidFill>
                  <a:srgbClr val="000000"/>
                </a:solidFill>
                <a:effectLst/>
                <a:latin typeface="Times New Roman" panose="02020603050405020304" pitchFamily="18" charset="0"/>
                <a:ea typeface="宋体" panose="02010600030101010101" pitchFamily="2" charset="-122"/>
              </a:rPr>
              <a:t>, </a:t>
            </a:r>
            <a:r>
              <a:rPr lang="fr-FR" altLang="zh-CN" sz="2800" u="sng" dirty="0">
                <a:solidFill>
                  <a:srgbClr val="0070C0"/>
                </a:solidFill>
                <a:effectLst/>
                <a:latin typeface="Times New Roman" panose="02020603050405020304" pitchFamily="18" charset="0"/>
                <a:ea typeface="宋体" panose="02010600030101010101" pitchFamily="2" charset="-122"/>
              </a:rPr>
              <a:t>tous</a:t>
            </a:r>
            <a:r>
              <a:rPr lang="fr-FR" altLang="zh-CN" sz="2800" dirty="0">
                <a:solidFill>
                  <a:srgbClr val="000000"/>
                </a:solidFill>
                <a:effectLst/>
                <a:latin typeface="Times New Roman" panose="02020603050405020304" pitchFamily="18" charset="0"/>
                <a:ea typeface="宋体" panose="02010600030101010101" pitchFamily="2" charset="-122"/>
              </a:rPr>
              <a:t> pour </a:t>
            </a:r>
            <a:r>
              <a:rPr lang="fr-FR" altLang="zh-CN" sz="2800" u="sng" dirty="0">
                <a:solidFill>
                  <a:srgbClr val="0070C0"/>
                </a:solidFill>
                <a:effectLst/>
                <a:latin typeface="Times New Roman" panose="02020603050405020304" pitchFamily="18" charset="0"/>
                <a:ea typeface="宋体" panose="02010600030101010101" pitchFamily="2" charset="-122"/>
              </a:rPr>
              <a:t>un</a:t>
            </a:r>
            <a:r>
              <a:rPr lang="fr-FR" altLang="zh-CN" sz="2800" dirty="0">
                <a:solidFill>
                  <a:srgbClr val="000000"/>
                </a:solidFill>
                <a:effectLst/>
                <a:latin typeface="Times New Roman" panose="02020603050405020304" pitchFamily="18" charset="0"/>
                <a:ea typeface="宋体" panose="02010600030101010101" pitchFamily="2" charset="-122"/>
              </a:rPr>
              <a:t>.</a:t>
            </a:r>
            <a:endParaRPr lang="zh-CN" altLang="zh-CN" sz="2800" dirty="0">
              <a:effectLst/>
              <a:latin typeface="Times New Roman" panose="02020603050405020304" pitchFamily="18" charset="0"/>
              <a:ea typeface="宋体" panose="02010600030101010101" pitchFamily="2" charset="-122"/>
            </a:endParaRPr>
          </a:p>
          <a:p>
            <a:pPr lvl="1" indent="-457200" algn="just">
              <a:buFont typeface="+mj-lt"/>
              <a:buAutoNum type="arabicPeriod"/>
            </a:pPr>
            <a:r>
              <a:rPr lang="fr-FR" altLang="zh-CN" sz="2800" dirty="0">
                <a:solidFill>
                  <a:srgbClr val="000000"/>
                </a:solidFill>
                <a:effectLst/>
                <a:latin typeface="Times New Roman" panose="02020603050405020304" pitchFamily="18" charset="0"/>
                <a:ea typeface="宋体" panose="02010600030101010101" pitchFamily="2" charset="-122"/>
              </a:rPr>
              <a:t>On passe les trois quarts de sa vie à </a:t>
            </a:r>
            <a:r>
              <a:rPr lang="fr-FR" altLang="zh-CN" sz="2800" u="sng" dirty="0">
                <a:solidFill>
                  <a:srgbClr val="0070C0"/>
                </a:solidFill>
                <a:effectLst/>
                <a:latin typeface="Times New Roman" panose="02020603050405020304" pitchFamily="18" charset="0"/>
                <a:ea typeface="宋体" panose="02010600030101010101" pitchFamily="2" charset="-122"/>
              </a:rPr>
              <a:t>faire</a:t>
            </a:r>
            <a:r>
              <a:rPr lang="fr-FR" altLang="zh-CN" sz="2800" dirty="0">
                <a:solidFill>
                  <a:srgbClr val="000000"/>
                </a:solidFill>
                <a:effectLst/>
                <a:latin typeface="Times New Roman" panose="02020603050405020304" pitchFamily="18" charset="0"/>
                <a:ea typeface="宋体" panose="02010600030101010101" pitchFamily="2" charset="-122"/>
              </a:rPr>
              <a:t> sans </a:t>
            </a:r>
            <a:r>
              <a:rPr lang="fr-FR" altLang="zh-CN" sz="2800" u="sng" dirty="0">
                <a:solidFill>
                  <a:srgbClr val="0070C0"/>
                </a:solidFill>
                <a:effectLst/>
                <a:latin typeface="Times New Roman" panose="02020603050405020304" pitchFamily="18" charset="0"/>
                <a:ea typeface="宋体" panose="02010600030101010101" pitchFamily="2" charset="-122"/>
              </a:rPr>
              <a:t>vouloir</a:t>
            </a:r>
            <a:r>
              <a:rPr lang="fr-FR" altLang="zh-CN" sz="2800" dirty="0">
                <a:solidFill>
                  <a:srgbClr val="000000"/>
                </a:solidFill>
                <a:effectLst/>
                <a:latin typeface="Times New Roman" panose="02020603050405020304" pitchFamily="18" charset="0"/>
                <a:ea typeface="宋体" panose="02010600030101010101" pitchFamily="2" charset="-122"/>
              </a:rPr>
              <a:t> et à </a:t>
            </a:r>
            <a:r>
              <a:rPr lang="fr-FR" altLang="zh-CN" sz="2800" u="sng" dirty="0">
                <a:solidFill>
                  <a:srgbClr val="0070C0"/>
                </a:solidFill>
                <a:effectLst/>
                <a:latin typeface="Times New Roman" panose="02020603050405020304" pitchFamily="18" charset="0"/>
                <a:ea typeface="宋体" panose="02010600030101010101" pitchFamily="2" charset="-122"/>
              </a:rPr>
              <a:t>vouloir</a:t>
            </a:r>
            <a:r>
              <a:rPr lang="fr-FR" altLang="zh-CN" sz="2800" dirty="0">
                <a:solidFill>
                  <a:srgbClr val="000000"/>
                </a:solidFill>
                <a:effectLst/>
                <a:latin typeface="Times New Roman" panose="02020603050405020304" pitchFamily="18" charset="0"/>
                <a:ea typeface="宋体" panose="02010600030101010101" pitchFamily="2" charset="-122"/>
              </a:rPr>
              <a:t> sans </a:t>
            </a:r>
            <a:r>
              <a:rPr lang="fr-FR" altLang="zh-CN" sz="2800" u="sng" dirty="0">
                <a:solidFill>
                  <a:srgbClr val="0070C0"/>
                </a:solidFill>
                <a:effectLst/>
                <a:latin typeface="Times New Roman" panose="02020603050405020304" pitchFamily="18" charset="0"/>
                <a:ea typeface="宋体" panose="02010600030101010101" pitchFamily="2" charset="-122"/>
              </a:rPr>
              <a:t>faire</a:t>
            </a:r>
            <a:r>
              <a:rPr lang="fr-FR" altLang="zh-CN" sz="2800" dirty="0">
                <a:solidFill>
                  <a:srgbClr val="000000"/>
                </a:solidFill>
                <a:effectLst/>
                <a:latin typeface="Times New Roman" panose="02020603050405020304" pitchFamily="18" charset="0"/>
                <a:ea typeface="宋体" panose="02010600030101010101" pitchFamily="2" charset="-122"/>
              </a:rPr>
              <a:t>.</a:t>
            </a:r>
            <a:endParaRPr lang="fr-FR" altLang="zh-CN" sz="2800" dirty="0">
              <a:latin typeface="Times New Roman" panose="02020603050405020304" pitchFamily="18" charset="0"/>
              <a:ea typeface="宋体" panose="02010600030101010101" pitchFamily="2" charset="-122"/>
            </a:endParaRPr>
          </a:p>
          <a:p>
            <a:pPr lvl="1" indent="-457200" algn="just">
              <a:buFont typeface="+mj-lt"/>
              <a:buAutoNum type="arabicPeriod"/>
            </a:pPr>
            <a:r>
              <a:rPr lang="fr-FR" altLang="zh-CN" sz="2800" dirty="0">
                <a:solidFill>
                  <a:srgbClr val="000000"/>
                </a:solidFill>
                <a:effectLst/>
                <a:latin typeface="Times New Roman" panose="02020603050405020304" pitchFamily="18" charset="0"/>
                <a:ea typeface="宋体" panose="02010600030101010101" pitchFamily="2" charset="-122"/>
              </a:rPr>
              <a:t>On veut haïr et on veut aimer, mais on </a:t>
            </a:r>
            <a:r>
              <a:rPr lang="fr-FR" altLang="zh-CN" sz="2800" u="sng" dirty="0">
                <a:solidFill>
                  <a:srgbClr val="0070C0"/>
                </a:solidFill>
                <a:effectLst/>
                <a:latin typeface="Times New Roman" panose="02020603050405020304" pitchFamily="18" charset="0"/>
                <a:ea typeface="宋体" panose="02010600030101010101" pitchFamily="2" charset="-122"/>
              </a:rPr>
              <a:t>aime</a:t>
            </a:r>
            <a:r>
              <a:rPr lang="fr-FR" altLang="zh-CN" sz="2800" dirty="0">
                <a:solidFill>
                  <a:srgbClr val="000000"/>
                </a:solidFill>
                <a:effectLst/>
                <a:latin typeface="Times New Roman" panose="02020603050405020304" pitchFamily="18" charset="0"/>
                <a:ea typeface="宋体" panose="02010600030101010101" pitchFamily="2" charset="-122"/>
              </a:rPr>
              <a:t> encore quand on </a:t>
            </a:r>
            <a:r>
              <a:rPr lang="fr-FR" altLang="zh-CN" sz="2800" u="sng" dirty="0">
                <a:solidFill>
                  <a:srgbClr val="0070C0"/>
                </a:solidFill>
                <a:effectLst/>
                <a:latin typeface="Times New Roman" panose="02020603050405020304" pitchFamily="18" charset="0"/>
                <a:ea typeface="宋体" panose="02010600030101010101" pitchFamily="2" charset="-122"/>
              </a:rPr>
              <a:t>hait</a:t>
            </a:r>
            <a:r>
              <a:rPr lang="fr-FR" altLang="zh-CN" sz="2800" dirty="0">
                <a:solidFill>
                  <a:srgbClr val="000000"/>
                </a:solidFill>
                <a:effectLst/>
                <a:latin typeface="Times New Roman" panose="02020603050405020304" pitchFamily="18" charset="0"/>
                <a:ea typeface="宋体" panose="02010600030101010101" pitchFamily="2" charset="-122"/>
              </a:rPr>
              <a:t>, et on </a:t>
            </a:r>
            <a:r>
              <a:rPr lang="fr-FR" altLang="zh-CN" sz="2800" u="sng" dirty="0">
                <a:solidFill>
                  <a:srgbClr val="0070C0"/>
                </a:solidFill>
                <a:effectLst/>
                <a:latin typeface="Times New Roman" panose="02020603050405020304" pitchFamily="18" charset="0"/>
                <a:ea typeface="宋体" panose="02010600030101010101" pitchFamily="2" charset="-122"/>
              </a:rPr>
              <a:t>hait</a:t>
            </a:r>
            <a:r>
              <a:rPr lang="fr-FR" altLang="zh-CN" sz="2800" dirty="0">
                <a:solidFill>
                  <a:srgbClr val="000000"/>
                </a:solidFill>
                <a:effectLst/>
                <a:latin typeface="Times New Roman" panose="02020603050405020304" pitchFamily="18" charset="0"/>
                <a:ea typeface="宋体" panose="02010600030101010101" pitchFamily="2" charset="-122"/>
              </a:rPr>
              <a:t> encore quand on </a:t>
            </a:r>
            <a:r>
              <a:rPr lang="fr-FR" altLang="zh-CN" sz="2800" u="sng" dirty="0">
                <a:solidFill>
                  <a:srgbClr val="0070C0"/>
                </a:solidFill>
                <a:effectLst/>
                <a:latin typeface="Times New Roman" panose="02020603050405020304" pitchFamily="18" charset="0"/>
                <a:ea typeface="宋体" panose="02010600030101010101" pitchFamily="2" charset="-122"/>
              </a:rPr>
              <a:t>aime</a:t>
            </a:r>
            <a:r>
              <a:rPr lang="fr-FR" altLang="zh-CN" sz="2800" dirty="0">
                <a:solidFill>
                  <a:srgbClr val="000000"/>
                </a:solidFill>
                <a:effectLst/>
                <a:latin typeface="Times New Roman" panose="02020603050405020304" pitchFamily="18" charset="0"/>
                <a:ea typeface="宋体" panose="02010600030101010101" pitchFamily="2" charset="-122"/>
              </a:rPr>
              <a:t>. </a:t>
            </a:r>
            <a:endParaRPr lang="zh-CN" altLang="zh-CN" sz="2800" dirty="0">
              <a:effectLst/>
              <a:latin typeface="Times New Roman" panose="02020603050405020304" pitchFamily="18" charset="0"/>
              <a:ea typeface="宋体" panose="02010600030101010101" pitchFamily="2" charset="-122"/>
            </a:endParaRPr>
          </a:p>
          <a:p>
            <a:pPr lvl="1" indent="-457200" algn="just">
              <a:buFont typeface="+mj-lt"/>
              <a:buAutoNum type="arabicPeriod"/>
            </a:pPr>
            <a:r>
              <a:rPr lang="fr-FR" altLang="zh-CN" sz="2800" dirty="0">
                <a:solidFill>
                  <a:srgbClr val="000000"/>
                </a:solidFill>
                <a:effectLst/>
                <a:latin typeface="Times New Roman" panose="02020603050405020304" pitchFamily="18" charset="0"/>
                <a:ea typeface="宋体" panose="02010600030101010101" pitchFamily="2" charset="-122"/>
              </a:rPr>
              <a:t>En temps de paix, </a:t>
            </a:r>
            <a:r>
              <a:rPr lang="fr-FR" altLang="zh-CN" sz="2800" u="sng" dirty="0">
                <a:solidFill>
                  <a:srgbClr val="0070C0"/>
                </a:solidFill>
                <a:effectLst/>
                <a:latin typeface="Times New Roman" panose="02020603050405020304" pitchFamily="18" charset="0"/>
                <a:ea typeface="宋体" panose="02010600030101010101" pitchFamily="2" charset="-122"/>
              </a:rPr>
              <a:t>les enfants</a:t>
            </a:r>
            <a:r>
              <a:rPr lang="fr-FR" altLang="zh-CN" sz="2800" dirty="0">
                <a:solidFill>
                  <a:srgbClr val="0070C0"/>
                </a:solidFill>
                <a:effectLst/>
                <a:latin typeface="Times New Roman" panose="02020603050405020304" pitchFamily="18" charset="0"/>
                <a:ea typeface="宋体" panose="02010600030101010101" pitchFamily="2" charset="-122"/>
              </a:rPr>
              <a:t> </a:t>
            </a:r>
            <a:r>
              <a:rPr lang="fr-FR" altLang="zh-CN" sz="2800" dirty="0">
                <a:solidFill>
                  <a:srgbClr val="000000"/>
                </a:solidFill>
                <a:effectLst/>
                <a:latin typeface="Times New Roman" panose="02020603050405020304" pitchFamily="18" charset="0"/>
                <a:ea typeface="宋体" panose="02010600030101010101" pitchFamily="2" charset="-122"/>
              </a:rPr>
              <a:t>enterrent </a:t>
            </a:r>
            <a:r>
              <a:rPr lang="fr-FR" altLang="zh-CN" sz="2800" u="sng" dirty="0">
                <a:solidFill>
                  <a:srgbClr val="0070C0"/>
                </a:solidFill>
                <a:effectLst/>
                <a:latin typeface="Times New Roman" panose="02020603050405020304" pitchFamily="18" charset="0"/>
                <a:ea typeface="宋体" panose="02010600030101010101" pitchFamily="2" charset="-122"/>
              </a:rPr>
              <a:t>leurs parents</a:t>
            </a:r>
            <a:r>
              <a:rPr lang="fr-FR" altLang="zh-CN" sz="2800" dirty="0">
                <a:solidFill>
                  <a:srgbClr val="000000"/>
                </a:solidFill>
                <a:effectLst/>
                <a:latin typeface="Times New Roman" panose="02020603050405020304" pitchFamily="18" charset="0"/>
                <a:ea typeface="宋体" panose="02010600030101010101" pitchFamily="2" charset="-122"/>
              </a:rPr>
              <a:t>. En temps de guerre, </a:t>
            </a:r>
            <a:r>
              <a:rPr lang="fr-FR" altLang="zh-CN" sz="2800" u="sng" dirty="0">
                <a:solidFill>
                  <a:srgbClr val="0070C0"/>
                </a:solidFill>
                <a:effectLst/>
                <a:latin typeface="Times New Roman" panose="02020603050405020304" pitchFamily="18" charset="0"/>
                <a:ea typeface="宋体" panose="02010600030101010101" pitchFamily="2" charset="-122"/>
              </a:rPr>
              <a:t>les parents</a:t>
            </a:r>
            <a:r>
              <a:rPr lang="fr-FR" altLang="zh-CN" sz="2800" dirty="0">
                <a:solidFill>
                  <a:srgbClr val="0070C0"/>
                </a:solidFill>
                <a:effectLst/>
                <a:latin typeface="Times New Roman" panose="02020603050405020304" pitchFamily="18" charset="0"/>
                <a:ea typeface="宋体" panose="02010600030101010101" pitchFamily="2" charset="-122"/>
              </a:rPr>
              <a:t> </a:t>
            </a:r>
            <a:r>
              <a:rPr lang="fr-FR" altLang="zh-CN" sz="2800" dirty="0">
                <a:solidFill>
                  <a:srgbClr val="000000"/>
                </a:solidFill>
                <a:effectLst/>
                <a:latin typeface="Times New Roman" panose="02020603050405020304" pitchFamily="18" charset="0"/>
                <a:ea typeface="宋体" panose="02010600030101010101" pitchFamily="2" charset="-122"/>
              </a:rPr>
              <a:t>enterrent </a:t>
            </a:r>
            <a:r>
              <a:rPr lang="fr-FR" altLang="zh-CN" sz="2800" u="sng" dirty="0">
                <a:solidFill>
                  <a:srgbClr val="0070C0"/>
                </a:solidFill>
                <a:effectLst/>
                <a:latin typeface="Times New Roman" panose="02020603050405020304" pitchFamily="18" charset="0"/>
                <a:ea typeface="宋体" panose="02010600030101010101" pitchFamily="2" charset="-122"/>
              </a:rPr>
              <a:t>leurs enfants</a:t>
            </a:r>
            <a:r>
              <a:rPr lang="fr-FR" altLang="zh-CN" sz="2800" dirty="0">
                <a:solidFill>
                  <a:srgbClr val="000000"/>
                </a:solidFill>
                <a:effectLst/>
                <a:latin typeface="Times New Roman" panose="02020603050405020304" pitchFamily="18" charset="0"/>
                <a:ea typeface="宋体" panose="02010600030101010101" pitchFamily="2" charset="-122"/>
              </a:rPr>
              <a:t>.</a:t>
            </a:r>
            <a:endParaRPr lang="zh-CN" altLang="zh-CN" sz="2800" dirty="0">
              <a:effectLst/>
              <a:latin typeface="Times New Roman" panose="02020603050405020304" pitchFamily="18" charset="0"/>
              <a:ea typeface="宋体" panose="02010600030101010101" pitchFamily="2" charset="-122"/>
            </a:endParaRPr>
          </a:p>
        </p:txBody>
      </p:sp>
      <p:sp>
        <p:nvSpPr>
          <p:cNvPr id="4" name="日期占位符 3">
            <a:extLst>
              <a:ext uri="{FF2B5EF4-FFF2-40B4-BE49-F238E27FC236}">
                <a16:creationId xmlns:a16="http://schemas.microsoft.com/office/drawing/2014/main" xmlns="" id="{3D8C20A1-EF59-28E0-9CB3-F441DC678B3F}"/>
              </a:ext>
            </a:extLst>
          </p:cNvPr>
          <p:cNvSpPr>
            <a:spLocks noGrp="1"/>
          </p:cNvSpPr>
          <p:nvPr>
            <p:ph type="dt" sz="half" idx="10"/>
          </p:nvPr>
        </p:nvSpPr>
        <p:spPr/>
        <p:txBody>
          <a:bodyPr/>
          <a:lstStyle/>
          <a:p>
            <a:fld id="{196CA020-0F4E-4AB3-A172-727906278E4F}"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C68D9F9B-632C-19E9-CE09-E845935EE1C8}"/>
              </a:ext>
            </a:extLst>
          </p:cNvPr>
          <p:cNvSpPr>
            <a:spLocks noGrp="1"/>
          </p:cNvSpPr>
          <p:nvPr>
            <p:ph type="sldNum" sz="quarter" idx="12"/>
          </p:nvPr>
        </p:nvSpPr>
        <p:spPr/>
        <p:txBody>
          <a:bodyPr/>
          <a:lstStyle/>
          <a:p>
            <a:fld id="{80E295EE-109B-1448-BA56-B7F987B5EA65}" type="slidenum">
              <a:rPr kumimoji="1" lang="zh-CN" altLang="en-US" smtClean="0"/>
              <a:t>39</a:t>
            </a:fld>
            <a:endParaRPr kumimoji="1"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4323080" y="325861"/>
            <a:ext cx="7268446" cy="523220"/>
          </a:xfrm>
          <a:prstGeom prst="rect">
            <a:avLst/>
          </a:prstGeom>
          <a:noFill/>
        </p:spPr>
        <p:txBody>
          <a:bodyPr wrap="square" rtlCol="0">
            <a:spAutoFit/>
          </a:bodyPr>
          <a:lstStyle/>
          <a:p>
            <a:pPr algn="just"/>
            <a:r>
              <a:rPr lang="fr-FR" sz="2800" dirty="0">
                <a:latin typeface="Times New Roman" panose="02020603050405020304" pitchFamily="18" charset="0"/>
                <a:ea typeface="微软雅黑" panose="020B0503020204020204" charset="-122"/>
                <a:cs typeface="Times New Roman" panose="02020603050405020304" pitchFamily="18" charset="0"/>
              </a:rPr>
              <a:t>Une communauté de destin pour l’humanité</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496570" y="1439402"/>
            <a:ext cx="11161395" cy="457581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l"/>
            <a:r>
              <a:rPr lang="fr-FR" altLang="zh-CN" sz="2800" b="1" dirty="0">
                <a:gradFill>
                  <a:gsLst>
                    <a:gs pos="0">
                      <a:srgbClr val="FECF40"/>
                    </a:gs>
                    <a:gs pos="100000">
                      <a:srgbClr val="846C21"/>
                    </a:gs>
                  </a:gsLst>
                  <a:lin scaled="0"/>
                </a:gradFill>
                <a:latin typeface="Times New Roman" panose="02020603050405020304" pitchFamily="18" charset="0"/>
                <a:cs typeface="Times New Roman" panose="02020603050405020304" pitchFamily="18" charset="0"/>
              </a:rPr>
              <a:t>Lisez l’introduction et trouvez les significations de la construction d’une communauté de destin pour l’humanité.</a:t>
            </a:r>
            <a:endParaRPr lang="fr-FR" altLang="zh-CN" sz="2800" b="1" dirty="0">
              <a:solidFill>
                <a:schemeClr val="tx1"/>
              </a:solidFill>
              <a:latin typeface="Times New Roman" panose="02020603050405020304" pitchFamily="18" charset="0"/>
              <a:cs typeface="Times New Roman" panose="02020603050405020304" pitchFamily="18" charset="0"/>
            </a:endParaRP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algn="l"/>
            <a:endParaRPr lang="fr-FR" altLang="zh-CN" sz="2400" dirty="0">
              <a:solidFill>
                <a:schemeClr val="tx1"/>
              </a:solidFill>
              <a:latin typeface="Times New Roman" panose="02020603050405020304" pitchFamily="18" charset="0"/>
              <a:cs typeface="Times New Roman" panose="02020603050405020304" pitchFamily="18" charset="0"/>
            </a:endParaRPr>
          </a:p>
          <a:p>
            <a:pPr marL="457200" indent="-457200" algn="l">
              <a:lnSpc>
                <a:spcPct val="150000"/>
              </a:lnSpc>
              <a:buFont typeface="Arial" panose="020B0604020202020204" pitchFamily="34" charset="0"/>
              <a:buChar char="•"/>
            </a:pPr>
            <a:r>
              <a:rPr lang="fr-FR" altLang="zh-CN" sz="2800" dirty="0">
                <a:solidFill>
                  <a:schemeClr val="tx1"/>
                </a:solidFill>
                <a:latin typeface="Times New Roman" panose="02020603050405020304" pitchFamily="18" charset="0"/>
                <a:cs typeface="Times New Roman" panose="02020603050405020304" pitchFamily="18" charset="0"/>
              </a:rPr>
              <a:t>Favoriser le partenariat entre la Chine et le reste du monde</a:t>
            </a:r>
          </a:p>
          <a:p>
            <a:pPr marL="457200" indent="-457200" algn="l">
              <a:lnSpc>
                <a:spcPct val="150000"/>
              </a:lnSpc>
              <a:buFont typeface="Arial" panose="020B0604020202020204" pitchFamily="34" charset="0"/>
              <a:buChar char="•"/>
            </a:pPr>
            <a:r>
              <a:rPr lang="fr-FR" altLang="zh-CN" sz="2800" dirty="0">
                <a:solidFill>
                  <a:schemeClr val="tx1"/>
                </a:solidFill>
                <a:latin typeface="Times New Roman" panose="02020603050405020304" pitchFamily="18" charset="0"/>
                <a:cs typeface="Times New Roman" panose="02020603050405020304" pitchFamily="18" charset="0"/>
              </a:rPr>
              <a:t>Améliorer et promouvoir la gouvernance mondiale</a:t>
            </a:r>
          </a:p>
          <a:p>
            <a:pPr marL="457200" indent="-457200" algn="l">
              <a:lnSpc>
                <a:spcPct val="150000"/>
              </a:lnSpc>
              <a:buFont typeface="Arial" panose="020B0604020202020204" pitchFamily="34" charset="0"/>
              <a:buChar char="•"/>
            </a:pPr>
            <a:r>
              <a:rPr lang="fr-FR" altLang="zh-CN" sz="2800" dirty="0">
                <a:solidFill>
                  <a:schemeClr val="tx1"/>
                </a:solidFill>
                <a:latin typeface="Times New Roman" panose="02020603050405020304" pitchFamily="18" charset="0"/>
                <a:cs typeface="Times New Roman" panose="02020603050405020304" pitchFamily="18" charset="0"/>
              </a:rPr>
              <a:t>...</a:t>
            </a:r>
          </a:p>
          <a:p>
            <a:pPr marL="457200" indent="-457200" algn="l">
              <a:buFont typeface="Arial" panose="020B0604020202020204" pitchFamily="34" charset="0"/>
              <a:buChar char="•"/>
            </a:pPr>
            <a:endParaRPr lang="fr-FR" altLang="zh-CN" sz="2400" dirty="0">
              <a:solidFill>
                <a:schemeClr val="tx1"/>
              </a:solidFill>
              <a:latin typeface="Times New Roman" panose="02020603050405020304" pitchFamily="18" charset="0"/>
              <a:cs typeface="Times New Roman" panose="02020603050405020304" pitchFamily="18" charset="0"/>
            </a:endParaRPr>
          </a:p>
        </p:txBody>
      </p:sp>
      <p:sp>
        <p:nvSpPr>
          <p:cNvPr id="3" name="日期占位符 2">
            <a:extLst>
              <a:ext uri="{FF2B5EF4-FFF2-40B4-BE49-F238E27FC236}">
                <a16:creationId xmlns:a16="http://schemas.microsoft.com/office/drawing/2014/main" xmlns="" id="{C680E5D3-1686-F6EF-D1E5-F158D9727859}"/>
              </a:ext>
            </a:extLst>
          </p:cNvPr>
          <p:cNvSpPr>
            <a:spLocks noGrp="1"/>
          </p:cNvSpPr>
          <p:nvPr>
            <p:ph type="dt" sz="half" idx="10"/>
          </p:nvPr>
        </p:nvSpPr>
        <p:spPr/>
        <p:txBody>
          <a:bodyPr/>
          <a:lstStyle/>
          <a:p>
            <a:fld id="{399D9BED-A381-4D99-A621-CC342B0C6B4A}"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4B92620E-9588-9CF0-ACB0-170C669B5C00}"/>
              </a:ext>
            </a:extLst>
          </p:cNvPr>
          <p:cNvSpPr>
            <a:spLocks noGrp="1"/>
          </p:cNvSpPr>
          <p:nvPr>
            <p:ph type="sldNum" sz="quarter" idx="12"/>
          </p:nvPr>
        </p:nvSpPr>
        <p:spPr/>
        <p:txBody>
          <a:bodyPr/>
          <a:lstStyle/>
          <a:p>
            <a:fld id="{80E295EE-109B-1448-BA56-B7F987B5EA65}" type="slidenum">
              <a:rPr kumimoji="1" lang="zh-CN" altLang="en-US" smtClean="0"/>
              <a:t>4</a:t>
            </a:fld>
            <a:endParaRPr kumimoji="1"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fr-FR" altLang="zh-CN" dirty="0"/>
              <a:t>                                                                           </a:t>
            </a:r>
            <a:r>
              <a:rPr kumimoji="1" lang="fr-FR" altLang="zh-CN" sz="3200" b="1" dirty="0">
                <a:solidFill>
                  <a:schemeClr val="tx1"/>
                </a:solidFill>
                <a:latin typeface="Times New Roman" panose="02020603050405020304" pitchFamily="18" charset="0"/>
                <a:cs typeface="Times New Roman" panose="02020603050405020304" pitchFamily="18" charset="0"/>
              </a:rPr>
              <a:t>                     	</a:t>
            </a:r>
          </a:p>
          <a:p>
            <a:pPr algn="ctr"/>
            <a:r>
              <a:rPr kumimoji="1" lang="fr-FR" altLang="zh-CN" sz="3200" b="1" dirty="0">
                <a:solidFill>
                  <a:schemeClr val="tx1"/>
                </a:solidFill>
                <a:latin typeface="Times New Roman" panose="02020603050405020304" pitchFamily="18" charset="0"/>
                <a:cs typeface="Times New Roman" panose="02020603050405020304" pitchFamily="18" charset="0"/>
              </a:rPr>
              <a:t>                                                                    </a:t>
            </a:r>
            <a:endParaRPr kumimoji="1" lang="zh-CN" altLang="en-US" sz="3200" b="1" dirty="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29870" y="1459865"/>
            <a:ext cx="11616035" cy="3648976"/>
          </a:xfrm>
          <a:prstGeom prst="rect">
            <a:avLst/>
          </a:prstGeom>
          <a:noFill/>
        </p:spPr>
        <p:txBody>
          <a:bodyPr wrap="square" rtlCol="0">
            <a:noAutofit/>
          </a:bodyPr>
          <a:lstStyle/>
          <a:p>
            <a:pPr algn="just">
              <a:buClrTx/>
              <a:buSzTx/>
              <a:buFontTx/>
            </a:pPr>
            <a:endParaRPr lang="fr-FR" altLang="zh-CN" sz="3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3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3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Lisez le texte </a:t>
            </a:r>
            <a:r>
              <a:rPr lang="fr-FR" altLang="zh-CN" sz="3600" b="1" i="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Une aspiration commune</a:t>
            </a:r>
            <a:r>
              <a:rPr lang="fr-FR" altLang="zh-CN" sz="36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et faites un résumé oral sur la coopération sino-africaine dans la lutte contre le changement climatique.</a:t>
            </a: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endParaRPr lang="fr-FR" altLang="zh-CN" sz="28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2" name="图片 1"/>
          <p:cNvPicPr>
            <a:picLocks noChangeAspect="1"/>
          </p:cNvPicPr>
          <p:nvPr/>
        </p:nvPicPr>
        <p:blipFill>
          <a:blip r:embed="rId2"/>
          <a:stretch>
            <a:fillRect/>
          </a:stretch>
        </p:blipFill>
        <p:spPr>
          <a:xfrm>
            <a:off x="412750" y="467360"/>
            <a:ext cx="6551295" cy="705485"/>
          </a:xfrm>
          <a:prstGeom prst="rect">
            <a:avLst/>
          </a:prstGeom>
        </p:spPr>
      </p:pic>
      <p:sp>
        <p:nvSpPr>
          <p:cNvPr id="6" name="文本框 5"/>
          <p:cNvSpPr txBox="1"/>
          <p:nvPr/>
        </p:nvSpPr>
        <p:spPr>
          <a:xfrm>
            <a:off x="685761" y="467324"/>
            <a:ext cx="6174740" cy="1198880"/>
          </a:xfrm>
          <a:prstGeom prst="rect">
            <a:avLst/>
          </a:prstGeom>
          <a:noFill/>
        </p:spPr>
        <p:txBody>
          <a:bodyPr wrap="none" rtlCol="0">
            <a:spAutoFit/>
          </a:bodyPr>
          <a:lstStyle/>
          <a:p>
            <a:pPr algn="l"/>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Perspective internationale</a:t>
            </a:r>
            <a:endParaRPr lang="en-US" altLang="zh-CN"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a:p>
            <a:endParaRPr lang="zh-CN" altLang="en-US" sz="3600" b="1"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3" name="日期占位符 2">
            <a:extLst>
              <a:ext uri="{FF2B5EF4-FFF2-40B4-BE49-F238E27FC236}">
                <a16:creationId xmlns:a16="http://schemas.microsoft.com/office/drawing/2014/main" xmlns="" id="{2ED5EB10-8C59-6683-22F7-930B0A5A9EF6}"/>
              </a:ext>
            </a:extLst>
          </p:cNvPr>
          <p:cNvSpPr>
            <a:spLocks noGrp="1"/>
          </p:cNvSpPr>
          <p:nvPr>
            <p:ph type="dt" sz="half" idx="10"/>
          </p:nvPr>
        </p:nvSpPr>
        <p:spPr/>
        <p:txBody>
          <a:bodyPr/>
          <a:lstStyle/>
          <a:p>
            <a:fld id="{0F110CFB-4947-4568-97A8-AD123A3F6384}"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2BD11DE3-A380-3BAE-140A-A50BCFEE7D74}"/>
              </a:ext>
            </a:extLst>
          </p:cNvPr>
          <p:cNvSpPr>
            <a:spLocks noGrp="1"/>
          </p:cNvSpPr>
          <p:nvPr>
            <p:ph type="sldNum" sz="quarter" idx="12"/>
          </p:nvPr>
        </p:nvSpPr>
        <p:spPr/>
        <p:txBody>
          <a:bodyPr/>
          <a:lstStyle/>
          <a:p>
            <a:fld id="{80E295EE-109B-1448-BA56-B7F987B5EA65}" type="slidenum">
              <a:rPr kumimoji="1" lang="zh-CN" altLang="en-US" smtClean="0"/>
              <a:t>40</a:t>
            </a:fld>
            <a:endParaRPr kumimoji="1"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a:stretch>
            <a:fillRect/>
          </a:stretch>
        </p:blipFill>
        <p:spPr>
          <a:xfrm>
            <a:off x="470631" y="1039862"/>
            <a:ext cx="11250737" cy="5589538"/>
          </a:xfrm>
          <a:prstGeom prst="rect">
            <a:avLst/>
          </a:prstGeom>
        </p:spPr>
      </p:pic>
      <p:sp>
        <p:nvSpPr>
          <p:cNvPr id="11" name="文本框 10"/>
          <p:cNvSpPr txBox="1"/>
          <p:nvPr/>
        </p:nvSpPr>
        <p:spPr>
          <a:xfrm>
            <a:off x="866775" y="1614170"/>
            <a:ext cx="10458450" cy="5015230"/>
          </a:xfrm>
          <a:prstGeom prst="rect">
            <a:avLst/>
          </a:prstGeom>
          <a:noFill/>
        </p:spPr>
        <p:txBody>
          <a:bodyPr wrap="square" rtlCol="0">
            <a:noAutofit/>
          </a:bodyPr>
          <a:lstStyle/>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Travaillez en groupes pour accomplir la tâche suivante :</a:t>
            </a:r>
            <a:endParaRPr lang="fr-FR" altLang="zh-CN" sz="32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endParaRPr>
          </a:p>
          <a:p>
            <a:pPr algn="just">
              <a:buClrTx/>
              <a:buSzTx/>
              <a:buFontTx/>
            </a:pPr>
            <a:r>
              <a:rPr lang="fr-FR" altLang="zh-CN" sz="3200" b="1" dirty="0">
                <a:gradFill>
                  <a:gsLst>
                    <a:gs pos="0">
                      <a:srgbClr val="FECF40"/>
                    </a:gs>
                    <a:gs pos="100000">
                      <a:srgbClr val="846C21"/>
                    </a:gs>
                  </a:gsLst>
                  <a:lin scaled="0"/>
                </a:gradFill>
                <a:latin typeface="Times New Roman" panose="02020603050405020304" pitchFamily="18" charset="0"/>
                <a:ea typeface="微软雅黑" panose="020B0503020204020204" charset="-122"/>
                <a:cs typeface="Times New Roman" panose="02020603050405020304" pitchFamily="18" charset="0"/>
                <a:sym typeface="+mn-ea"/>
              </a:rPr>
              <a:t> </a:t>
            </a: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a:p>
            <a:pPr marL="514350" indent="-514350" algn="just">
              <a:lnSpc>
                <a:spcPct val="150000"/>
              </a:lnSpc>
              <a:buSzTx/>
              <a:buFont typeface="+mj-lt"/>
              <a:buAutoNum type="arabicPeriod"/>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Retracez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brièvement l’histoire de l’ancienne Route de la Soie. </a:t>
            </a:r>
          </a:p>
          <a:p>
            <a:pPr marL="514350" indent="-514350" algn="just">
              <a:lnSpc>
                <a:spcPct val="150000"/>
              </a:lnSpc>
              <a:buSzTx/>
              <a:buFont typeface="+mj-lt"/>
              <a:buAutoNum type="arabicPeriod"/>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Présentez</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 l’initiative « la Ceinture et la Route » du gouvernement chinois.</a:t>
            </a:r>
          </a:p>
          <a:p>
            <a:pPr marL="514350" indent="-514350" algn="just">
              <a:lnSpc>
                <a:spcPct val="150000"/>
              </a:lnSpc>
              <a:buSzTx/>
              <a:buFont typeface="+mj-lt"/>
              <a:buAutoNum type="arabicPeriod"/>
            </a:pPr>
            <a:r>
              <a:rPr lang="fr-FR" altLang="zh-CN" sz="2800" b="1" dirty="0">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Expliquez </a:t>
            </a:r>
            <a:r>
              <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rPr>
              <a:t>comment cette initiative chinoise pourrait contribuer à construire la communauté de destin pour l’humanité.</a:t>
            </a:r>
          </a:p>
          <a:p>
            <a:pPr algn="just">
              <a:buSzTx/>
            </a:pPr>
            <a:endParaRPr lang="fr-FR" altLang="zh-CN" sz="2800" dirty="0">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p:cNvSpPr txBox="1"/>
          <p:nvPr/>
        </p:nvSpPr>
        <p:spPr>
          <a:xfrm>
            <a:off x="3626484" y="229631"/>
            <a:ext cx="4939030" cy="1891665"/>
          </a:xfrm>
          <a:prstGeom prst="rect">
            <a:avLst/>
          </a:prstGeom>
          <a:noFill/>
        </p:spPr>
        <p:txBody>
          <a:bodyPr wrap="none" rtlCol="0">
            <a:spAutoFit/>
          </a:bodyPr>
          <a:lstStyle/>
          <a:p>
            <a:pPr algn="ctr">
              <a:lnSpc>
                <a:spcPct val="75000"/>
              </a:lnSpc>
            </a:pPr>
            <a:r>
              <a:rPr lang="fr-FR" altLang="en-GB" sz="5000" b="1" i="1" dirty="0">
                <a:solidFill>
                  <a:schemeClr val="tx1">
                    <a:lumMod val="50000"/>
                    <a:lumOff val="50000"/>
                  </a:schemeClr>
                </a:solidFill>
                <a:latin typeface="Calibri" panose="020F0502020204030204" charset="0"/>
                <a:cs typeface="Calibri" panose="020F0502020204030204" charset="0"/>
              </a:rPr>
              <a:t>Racontez</a:t>
            </a:r>
            <a:endParaRPr lang="en-GB" altLang="zh-CN" sz="5000" b="1" i="1" dirty="0">
              <a:solidFill>
                <a:schemeClr val="tx1">
                  <a:lumMod val="50000"/>
                  <a:lumOff val="50000"/>
                </a:schemeClr>
              </a:solidFill>
              <a:latin typeface="Calibri" panose="020F0502020204030204" charset="0"/>
              <a:cs typeface="Calibri" panose="020F0502020204030204" charset="0"/>
            </a:endParaRPr>
          </a:p>
          <a:p>
            <a:pPr algn="ctr">
              <a:lnSpc>
                <a:spcPct val="75000"/>
              </a:lnSpc>
            </a:pPr>
            <a:r>
              <a:rPr lang="fr-FR" altLang="en-GB" sz="5000" b="1" i="1" dirty="0">
                <a:solidFill>
                  <a:srgbClr val="C00000"/>
                </a:solidFill>
                <a:latin typeface="Calibri" panose="020F0502020204030204" charset="0"/>
                <a:cs typeface="Calibri" panose="020F0502020204030204" charset="0"/>
              </a:rPr>
              <a:t>l’histoire chinoise</a:t>
            </a:r>
            <a:endParaRPr lang="en-GB" altLang="zh-CN" sz="5000" b="1" i="1" dirty="0">
              <a:solidFill>
                <a:srgbClr val="C00000"/>
              </a:solidFill>
              <a:latin typeface="Calibri" panose="020F0502020204030204" charset="0"/>
              <a:cs typeface="Calibri" panose="020F0502020204030204" charset="0"/>
            </a:endParaRPr>
          </a:p>
          <a:p>
            <a:pPr algn="ctr">
              <a:lnSpc>
                <a:spcPct val="75000"/>
              </a:lnSpc>
            </a:pPr>
            <a:endParaRPr lang="en-GB" altLang="zh-CN" sz="5200" b="1" i="1" dirty="0">
              <a:solidFill>
                <a:schemeClr val="tx1">
                  <a:lumMod val="50000"/>
                  <a:lumOff val="50000"/>
                </a:schemeClr>
              </a:solidFill>
              <a:latin typeface="Calibri" panose="020F0502020204030204" charset="0"/>
              <a:cs typeface="Calibri" panose="020F0502020204030204" charset="0"/>
            </a:endParaRPr>
          </a:p>
        </p:txBody>
      </p:sp>
      <p:sp>
        <p:nvSpPr>
          <p:cNvPr id="6" name="动作按钮: 第一张 19">
            <a:hlinkClick r:id="rId3" action="ppaction://hlinksldjump" highlightClick="1"/>
          </p:cNvPr>
          <p:cNvSpPr/>
          <p:nvPr/>
        </p:nvSpPr>
        <p:spPr>
          <a:xfrm>
            <a:off x="11759380" y="6464595"/>
            <a:ext cx="344233" cy="310541"/>
          </a:xfrm>
          <a:prstGeom prst="actionButtonHome">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2" name="日期占位符 1">
            <a:extLst>
              <a:ext uri="{FF2B5EF4-FFF2-40B4-BE49-F238E27FC236}">
                <a16:creationId xmlns:a16="http://schemas.microsoft.com/office/drawing/2014/main" xmlns="" id="{C1DE9E26-6BAB-EBDE-008F-8DEEB2D304C8}"/>
              </a:ext>
            </a:extLst>
          </p:cNvPr>
          <p:cNvSpPr>
            <a:spLocks noGrp="1"/>
          </p:cNvSpPr>
          <p:nvPr>
            <p:ph type="dt" sz="half" idx="10"/>
          </p:nvPr>
        </p:nvSpPr>
        <p:spPr/>
        <p:txBody>
          <a:bodyPr/>
          <a:lstStyle/>
          <a:p>
            <a:fld id="{634BA6FD-04BD-4E64-BCF8-FD93F6AF8108}" type="datetime1">
              <a:rPr kumimoji="1" lang="zh-CN" altLang="en-US" smtClean="0"/>
              <a:t>2023/4/20</a:t>
            </a:fld>
            <a:endParaRPr kumimoji="1" lang="zh-CN" altLang="en-US"/>
          </a:p>
        </p:txBody>
      </p:sp>
      <p:sp>
        <p:nvSpPr>
          <p:cNvPr id="3" name="灯片编号占位符 2">
            <a:extLst>
              <a:ext uri="{FF2B5EF4-FFF2-40B4-BE49-F238E27FC236}">
                <a16:creationId xmlns:a16="http://schemas.microsoft.com/office/drawing/2014/main" xmlns="" id="{AC3A8DA9-E644-CD17-92D6-F255E6EC64A5}"/>
              </a:ext>
            </a:extLst>
          </p:cNvPr>
          <p:cNvSpPr>
            <a:spLocks noGrp="1"/>
          </p:cNvSpPr>
          <p:nvPr>
            <p:ph type="sldNum" sz="quarter" idx="12"/>
          </p:nvPr>
        </p:nvSpPr>
        <p:spPr/>
        <p:txBody>
          <a:bodyPr/>
          <a:lstStyle/>
          <a:p>
            <a:fld id="{80E295EE-109B-1448-BA56-B7F987B5EA65}" type="slidenum">
              <a:rPr kumimoji="1" lang="zh-CN" altLang="en-US" smtClean="0"/>
              <a:t>41</a:t>
            </a:fld>
            <a:endParaRPr kumimoji="1"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duotone>
              <a:schemeClr val="accent4">
                <a:shade val="45000"/>
                <a:satMod val="135000"/>
              </a:schemeClr>
              <a:prstClr val="white"/>
            </a:duotone>
          </a:blip>
          <a:stretch>
            <a:fillRect/>
          </a:stretch>
        </p:blipFill>
        <p:spPr>
          <a:xfrm>
            <a:off x="0" y="0"/>
            <a:ext cx="12192000" cy="6858000"/>
          </a:xfrm>
          <a:prstGeom prst="rect">
            <a:avLst/>
          </a:prstGeom>
        </p:spPr>
      </p:pic>
      <p:pic>
        <p:nvPicPr>
          <p:cNvPr id="9" name="图片 8"/>
          <p:cNvPicPr>
            <a:picLocks noChangeAspect="1"/>
          </p:cNvPicPr>
          <p:nvPr/>
        </p:nvPicPr>
        <p:blipFill>
          <a:blip r:embed="rId3"/>
          <a:stretch>
            <a:fillRect/>
          </a:stretch>
        </p:blipFill>
        <p:spPr>
          <a:xfrm>
            <a:off x="6247525" y="700744"/>
            <a:ext cx="3669858" cy="3669858"/>
          </a:xfrm>
          <a:prstGeom prst="rect">
            <a:avLst/>
          </a:prstGeom>
          <a:effectLst>
            <a:outerShdw blurRad="50800" dist="38100" dir="2700000" algn="tl" rotWithShape="0">
              <a:prstClr val="black">
                <a:alpha val="40000"/>
              </a:prstClr>
            </a:outerShdw>
          </a:effectLst>
        </p:spPr>
      </p:pic>
      <p:sp>
        <p:nvSpPr>
          <p:cNvPr id="7" name="矩形 6"/>
          <p:cNvSpPr/>
          <p:nvPr/>
        </p:nvSpPr>
        <p:spPr>
          <a:xfrm>
            <a:off x="6355889" y="1780350"/>
            <a:ext cx="3453130" cy="1038860"/>
          </a:xfrm>
          <a:prstGeom prst="rect">
            <a:avLst/>
          </a:prstGeom>
        </p:spPr>
        <p:txBody>
          <a:bodyPr wrap="none">
            <a:spAutoFit/>
          </a:bodyPr>
          <a:lstStyle/>
          <a:p>
            <a:pPr algn="ctr">
              <a:lnSpc>
                <a:spcPct val="70000"/>
              </a:lnSpc>
            </a:pPr>
            <a:r>
              <a:rPr lang="fr-FR" altLang="en-GB" sz="8800" b="1" i="1" dirty="0">
                <a:solidFill>
                  <a:srgbClr val="C00000"/>
                </a:solidFill>
                <a:latin typeface="Calibri" panose="020F0502020204030204" charset="0"/>
                <a:cs typeface="Calibri" panose="020F0502020204030204" charset="0"/>
              </a:rPr>
              <a:t>Merci !</a:t>
            </a:r>
            <a:endParaRPr lang="fr-FR" altLang="en-GB" sz="8800" b="1" i="1" dirty="0">
              <a:latin typeface="Calibri" panose="020F0502020204030204" charset="0"/>
              <a:cs typeface="Calibri" panose="020F0502020204030204" charset="0"/>
            </a:endParaRPr>
          </a:p>
        </p:txBody>
      </p:sp>
      <p:sp>
        <p:nvSpPr>
          <p:cNvPr id="2" name="日期占位符 1">
            <a:extLst>
              <a:ext uri="{FF2B5EF4-FFF2-40B4-BE49-F238E27FC236}">
                <a16:creationId xmlns:a16="http://schemas.microsoft.com/office/drawing/2014/main" xmlns="" id="{01626F17-F74D-CD88-4B2B-2FAFECA9011C}"/>
              </a:ext>
            </a:extLst>
          </p:cNvPr>
          <p:cNvSpPr>
            <a:spLocks noGrp="1"/>
          </p:cNvSpPr>
          <p:nvPr>
            <p:ph type="dt" sz="half" idx="10"/>
          </p:nvPr>
        </p:nvSpPr>
        <p:spPr/>
        <p:txBody>
          <a:bodyPr/>
          <a:lstStyle/>
          <a:p>
            <a:fld id="{96C14E7E-03CD-499B-B0E3-3143CED0E05F}"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8D71FB86-ED94-317E-2BE8-6997930EE551}"/>
              </a:ext>
            </a:extLst>
          </p:cNvPr>
          <p:cNvSpPr>
            <a:spLocks noGrp="1"/>
          </p:cNvSpPr>
          <p:nvPr>
            <p:ph type="sldNum" sz="quarter" idx="12"/>
          </p:nvPr>
        </p:nvSpPr>
        <p:spPr/>
        <p:txBody>
          <a:bodyPr/>
          <a:lstStyle/>
          <a:p>
            <a:fld id="{80E295EE-109B-1448-BA56-B7F987B5EA65}" type="slidenum">
              <a:rPr kumimoji="1" lang="zh-CN" altLang="en-US" smtClean="0"/>
              <a:t>42</a:t>
            </a:fld>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3238500" y="1018540"/>
            <a:ext cx="6221095" cy="645160"/>
          </a:xfrm>
          <a:prstGeom prst="rect">
            <a:avLst/>
          </a:prstGeom>
          <a:noFill/>
        </p:spPr>
        <p:txBody>
          <a:bodyPr wrap="square" rtlCol="0">
            <a:spAutoFit/>
          </a:bodyPr>
          <a:lstStyle/>
          <a:p>
            <a:pPr algn="just"/>
            <a:r>
              <a:rPr lang="fr-FR" altLang="fr-FR" sz="3600" dirty="0">
                <a:latin typeface="Times New Roman" panose="02020603050405020304" pitchFamily="18" charset="0"/>
                <a:ea typeface="微软雅黑" panose="020B0503020204020204" charset="-122"/>
                <a:cs typeface="Times New Roman" panose="02020603050405020304" pitchFamily="18" charset="0"/>
              </a:rPr>
              <a:t>      </a:t>
            </a:r>
            <a:r>
              <a:rPr lang="fr-FR" altLang="fr-FR" sz="3600" dirty="0">
                <a:solidFill>
                  <a:srgbClr val="FFC000"/>
                </a:solidFill>
                <a:latin typeface="Times New Roman" panose="02020603050405020304" pitchFamily="18" charset="0"/>
                <a:ea typeface="微软雅黑" panose="020B0503020204020204" charset="-122"/>
                <a:cs typeface="Times New Roman" panose="02020603050405020304" pitchFamily="18" charset="0"/>
              </a:rPr>
              <a:t> </a:t>
            </a:r>
            <a:r>
              <a:rPr lang="fr-FR" altLang="fr-FR" sz="3600" b="1" dirty="0">
                <a:solidFill>
                  <a:srgbClr val="FFC000"/>
                </a:solidFill>
                <a:latin typeface="Times New Roman" panose="02020603050405020304" pitchFamily="18" charset="0"/>
                <a:ea typeface="微软雅黑" panose="020B0503020204020204" charset="-122"/>
                <a:cs typeface="Times New Roman" panose="02020603050405020304" pitchFamily="18" charset="0"/>
              </a:rPr>
              <a:t>L’origine du texte</a:t>
            </a:r>
          </a:p>
        </p:txBody>
      </p:sp>
      <p:pic>
        <p:nvPicPr>
          <p:cNvPr id="2" name="图片 1"/>
          <p:cNvPicPr>
            <a:picLocks noChangeAspect="1"/>
          </p:cNvPicPr>
          <p:nvPr/>
        </p:nvPicPr>
        <p:blipFill>
          <a:blip r:embed="rId3"/>
          <a:stretch>
            <a:fillRect/>
          </a:stretch>
        </p:blipFill>
        <p:spPr>
          <a:xfrm>
            <a:off x="412750" y="467360"/>
            <a:ext cx="3194050" cy="705485"/>
          </a:xfrm>
          <a:prstGeom prst="rect">
            <a:avLst/>
          </a:prstGeom>
        </p:spPr>
      </p:pic>
      <p:sp>
        <p:nvSpPr>
          <p:cNvPr id="6" name="文本框 5"/>
          <p:cNvSpPr txBox="1"/>
          <p:nvPr/>
        </p:nvSpPr>
        <p:spPr>
          <a:xfrm>
            <a:off x="535266" y="467324"/>
            <a:ext cx="3071495" cy="645160"/>
          </a:xfrm>
          <a:prstGeom prst="rect">
            <a:avLst/>
          </a:prstGeom>
          <a:noFill/>
        </p:spPr>
        <p:txBody>
          <a:bodyPr wrap="non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Introduction</a:t>
            </a:r>
          </a:p>
        </p:txBody>
      </p:sp>
      <p:sp>
        <p:nvSpPr>
          <p:cNvPr id="115" name="文本框 114"/>
          <p:cNvSpPr txBox="1"/>
          <p:nvPr>
            <p:custDataLst>
              <p:tags r:id="rId1"/>
            </p:custDataLst>
          </p:nvPr>
        </p:nvSpPr>
        <p:spPr>
          <a:xfrm>
            <a:off x="1123315" y="1925691"/>
            <a:ext cx="9918065" cy="3838575"/>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algn="just"/>
            <a:r>
              <a:rPr lang="fr-FR" altLang="zh-CN" sz="32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rPr>
              <a:t>Le 18 janvier 2017, le président Xi Jinping a fait un discours à l’Office des Nations unies à Genève. Dans son discours, il a expliqué pourquoi et comment construire « une communauté de destin pour l’humanité ». Cet article en est un extrait.</a:t>
            </a:r>
          </a:p>
          <a:p>
            <a:pPr algn="just"/>
            <a:endParaRPr lang="zh-CN" altLang="en-US" sz="3200" b="1"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3" name="日期占位符 2">
            <a:extLst>
              <a:ext uri="{FF2B5EF4-FFF2-40B4-BE49-F238E27FC236}">
                <a16:creationId xmlns:a16="http://schemas.microsoft.com/office/drawing/2014/main" xmlns="" id="{BCC3299A-888D-C471-1A2B-B2416B2FF90E}"/>
              </a:ext>
            </a:extLst>
          </p:cNvPr>
          <p:cNvSpPr>
            <a:spLocks noGrp="1"/>
          </p:cNvSpPr>
          <p:nvPr>
            <p:ph type="dt" sz="half" idx="10"/>
          </p:nvPr>
        </p:nvSpPr>
        <p:spPr/>
        <p:txBody>
          <a:bodyPr/>
          <a:lstStyle/>
          <a:p>
            <a:fld id="{71A3BB36-D5A6-4B88-A9FC-E4072A533562}"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68E1D968-966C-A5C7-116B-A56A0AC67CE0}"/>
              </a:ext>
            </a:extLst>
          </p:cNvPr>
          <p:cNvSpPr>
            <a:spLocks noGrp="1"/>
          </p:cNvSpPr>
          <p:nvPr>
            <p:ph type="sldNum" sz="quarter" idx="12"/>
          </p:nvPr>
        </p:nvSpPr>
        <p:spPr/>
        <p:txBody>
          <a:bodyPr/>
          <a:lstStyle/>
          <a:p>
            <a:fld id="{80E295EE-109B-1448-BA56-B7F987B5EA65}" type="slidenum">
              <a:rPr kumimoji="1" lang="zh-CN" altLang="en-US" smtClean="0"/>
              <a:t>5</a:t>
            </a:fld>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9962822" cy="490220"/>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à étudier et répondez aux questions suivantes :</a:t>
            </a:r>
            <a:endParaRPr lang="fr-FR" altLang="zh-CN" sz="2800" b="1" dirty="0">
              <a:solidFill>
                <a:srgbClr val="FF0000"/>
              </a:solidFill>
              <a:effectLst/>
              <a:latin typeface="Times New Roman" panose="02020603050405020304" pitchFamily="18" charset="0"/>
              <a:ea typeface="隶书" panose="02010509060101010101" pitchFamily="49" charset="-122"/>
              <a:cs typeface="Times New Roman" panose="02020603050405020304" pitchFamily="18" charset="0"/>
            </a:endParaRPr>
          </a:p>
          <a:p>
            <a:pPr algn="just"/>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515415" y="1829001"/>
            <a:ext cx="11438890" cy="465111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l">
              <a:lnSpc>
                <a:spcPct val="150000"/>
              </a:lnSpc>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Pourquoi la Chine propose-t-elle de construire la communauté de destin pour l’humanité ?</a:t>
            </a:r>
          </a:p>
          <a:p>
            <a:pPr marL="514350" indent="-514350" algn="l">
              <a:lnSpc>
                <a:spcPct val="150000"/>
              </a:lnSpc>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Dans quels domaines la commuauté internationale œuvre-t-elle concrètement pour atteindre cet objectif ?</a:t>
            </a:r>
          </a:p>
          <a:p>
            <a:pPr marL="514350" indent="-514350" algn="l">
              <a:lnSpc>
                <a:spcPct val="150000"/>
              </a:lnSpc>
              <a:buFont typeface="+mj-lt"/>
              <a:buAutoNum type="arabicPeriod"/>
            </a:pPr>
            <a:r>
              <a:rPr lang="fr-FR" altLang="zh-CN" sz="2800" dirty="0">
                <a:solidFill>
                  <a:schemeClr val="tx1"/>
                </a:solidFill>
                <a:latin typeface="Times New Roman" panose="02020603050405020304" pitchFamily="18" charset="0"/>
                <a:cs typeface="Times New Roman" panose="02020603050405020304" pitchFamily="18" charset="0"/>
              </a:rPr>
              <a:t>A cet égard, quels sont les engagements confirmés par le gouvernement chinois ?</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3" name="日期占位符 2">
            <a:extLst>
              <a:ext uri="{FF2B5EF4-FFF2-40B4-BE49-F238E27FC236}">
                <a16:creationId xmlns:a16="http://schemas.microsoft.com/office/drawing/2014/main" xmlns="" id="{832F63A5-7054-B743-657A-3428E1F87B6D}"/>
              </a:ext>
            </a:extLst>
          </p:cNvPr>
          <p:cNvSpPr>
            <a:spLocks noGrp="1"/>
          </p:cNvSpPr>
          <p:nvPr>
            <p:ph type="dt" sz="half" idx="10"/>
          </p:nvPr>
        </p:nvSpPr>
        <p:spPr/>
        <p:txBody>
          <a:bodyPr/>
          <a:lstStyle/>
          <a:p>
            <a:fld id="{138B5F27-D0B4-4DC4-BA46-A96420D4D8B5}"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67DE44A4-8B83-D060-C5DF-11C7AFDE648D}"/>
              </a:ext>
            </a:extLst>
          </p:cNvPr>
          <p:cNvSpPr>
            <a:spLocks noGrp="1"/>
          </p:cNvSpPr>
          <p:nvPr>
            <p:ph type="sldNum" sz="quarter" idx="12"/>
          </p:nvPr>
        </p:nvSpPr>
        <p:spPr/>
        <p:txBody>
          <a:bodyPr/>
          <a:lstStyle/>
          <a:p>
            <a:fld id="{80E295EE-109B-1448-BA56-B7F987B5EA65}" type="slidenum">
              <a:rPr kumimoji="1" lang="zh-CN" altLang="en-US" smtClean="0"/>
              <a:t>6</a:t>
            </a:fld>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文本框 6"/>
          <p:cNvSpPr txBox="1"/>
          <p:nvPr/>
        </p:nvSpPr>
        <p:spPr>
          <a:xfrm>
            <a:off x="532130" y="1173480"/>
            <a:ext cx="9962822" cy="490220"/>
          </a:xfrm>
          <a:prstGeom prst="rect">
            <a:avLst/>
          </a:prstGeom>
          <a:noFill/>
        </p:spPr>
        <p:txBody>
          <a:bodyPr wrap="square" rtlCol="0">
            <a:noAutofit/>
          </a:bodyPr>
          <a:lstStyle/>
          <a:p>
            <a:pPr algn="just"/>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377149" y="1371825"/>
            <a:ext cx="11646555" cy="4114350"/>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Font typeface="+mj-lt"/>
              <a:buAutoNum type="arabicPeriod"/>
            </a:pPr>
            <a:r>
              <a:rPr lang="fr-FR" altLang="zh-CN" sz="2200" dirty="0">
                <a:solidFill>
                  <a:schemeClr val="tx1"/>
                </a:solidFill>
                <a:latin typeface="Times New Roman" panose="02020603050405020304" pitchFamily="18" charset="0"/>
                <a:cs typeface="Times New Roman" panose="02020603050405020304" pitchFamily="18" charset="0"/>
              </a:rPr>
              <a:t>D’un côté, nous traversons aujourd’hui une période de grands développements, de profondes mutations et de vastes réajustements où les pays ont tendance à devenir de plus en plus interdépendants.</a:t>
            </a:r>
          </a:p>
          <a:p>
            <a:pPr marL="449263" algn="just"/>
            <a:r>
              <a:rPr lang="fr-FR" altLang="zh-CN" sz="2200" dirty="0">
                <a:solidFill>
                  <a:schemeClr val="tx1"/>
                </a:solidFill>
                <a:latin typeface="Times New Roman" panose="02020603050405020304" pitchFamily="18" charset="0"/>
                <a:cs typeface="Times New Roman" panose="02020603050405020304" pitchFamily="18" charset="0"/>
              </a:rPr>
              <a:t>De l’autre, l’humanité vit une époque où les défis et les risques ne cessent de se multiplier.</a:t>
            </a:r>
          </a:p>
          <a:p>
            <a:pPr algn="just"/>
            <a:endParaRPr lang="fr-FR" altLang="zh-CN" sz="2200" dirty="0">
              <a:solidFill>
                <a:schemeClr val="tx1"/>
              </a:solidFill>
              <a:latin typeface="Times New Roman" panose="02020603050405020304" pitchFamily="18" charset="0"/>
              <a:cs typeface="Times New Roman" panose="02020603050405020304" pitchFamily="18" charset="0"/>
            </a:endParaRPr>
          </a:p>
          <a:p>
            <a:pPr algn="just"/>
            <a:r>
              <a:rPr lang="fr-FR" altLang="zh-CN" sz="2200" dirty="0">
                <a:solidFill>
                  <a:schemeClr val="tx1"/>
                </a:solidFill>
                <a:latin typeface="Times New Roman" panose="02020603050405020304" pitchFamily="18" charset="0"/>
                <a:cs typeface="Times New Roman" panose="02020603050405020304" pitchFamily="18" charset="0"/>
              </a:rPr>
              <a:t>2.</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l’établissement des partenariats</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la préservation de la sécurité</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le développement économique</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les échanges entre les civilisations </a:t>
            </a:r>
          </a:p>
          <a:p>
            <a:pPr algn="just"/>
            <a:endParaRPr lang="fr-FR" altLang="zh-CN" sz="2200" dirty="0">
              <a:solidFill>
                <a:schemeClr val="tx1"/>
              </a:solidFill>
              <a:latin typeface="Times New Roman" panose="02020603050405020304" pitchFamily="18" charset="0"/>
              <a:cs typeface="Times New Roman" panose="02020603050405020304" pitchFamily="18" charset="0"/>
            </a:endParaRPr>
          </a:p>
          <a:p>
            <a:pPr algn="just"/>
            <a:r>
              <a:rPr lang="fr-FR" altLang="zh-CN" sz="2200" dirty="0">
                <a:solidFill>
                  <a:schemeClr val="tx1"/>
                </a:solidFill>
                <a:latin typeface="Times New Roman" panose="02020603050405020304" pitchFamily="18" charset="0"/>
                <a:cs typeface="Times New Roman" panose="02020603050405020304" pitchFamily="18" charset="0"/>
              </a:rPr>
              <a:t>3.</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La détermination de la Chine à préserver la paix mondiale ne changera pas.</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La détermination de la Chine à promouvoir le développement partagé ne changera pas.</a:t>
            </a:r>
          </a:p>
          <a:p>
            <a:pPr marL="457200" indent="-457200" algn="just">
              <a:buFont typeface="+mj-lt"/>
              <a:buAutoNum type="alphaLcParenR"/>
            </a:pPr>
            <a:r>
              <a:rPr lang="fr-FR" altLang="zh-CN" sz="2200" dirty="0">
                <a:solidFill>
                  <a:schemeClr val="tx1"/>
                </a:solidFill>
                <a:latin typeface="Times New Roman" panose="02020603050405020304" pitchFamily="18" charset="0"/>
                <a:cs typeface="Times New Roman" panose="02020603050405020304" pitchFamily="18" charset="0"/>
              </a:rPr>
              <a:t>La détermination de la Chine à soutenir le multilatéralisme ne changera pas.</a:t>
            </a:r>
          </a:p>
        </p:txBody>
      </p:sp>
      <p:sp>
        <p:nvSpPr>
          <p:cNvPr id="3" name="文本框 2"/>
          <p:cNvSpPr txBox="1"/>
          <p:nvPr/>
        </p:nvSpPr>
        <p:spPr>
          <a:xfrm>
            <a:off x="5260340" y="216535"/>
            <a:ext cx="6122035" cy="490220"/>
          </a:xfrm>
          <a:prstGeom prst="rect">
            <a:avLst/>
          </a:prstGeom>
          <a:noFill/>
        </p:spPr>
        <p:txBody>
          <a:bodyPr wrap="square" rtlCol="0">
            <a:noAutofit/>
          </a:bodyPr>
          <a:lstStyle/>
          <a:p>
            <a:pPr algn="just"/>
            <a:r>
              <a:rPr lang="fr-FR" altLang="zh-CN" sz="3600" b="1" dirty="0">
                <a:gradFill>
                  <a:gsLst>
                    <a:gs pos="0">
                      <a:srgbClr val="007BD3"/>
                    </a:gs>
                    <a:gs pos="100000">
                      <a:srgbClr val="034373"/>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Réponses possibles</a:t>
            </a:r>
          </a:p>
        </p:txBody>
      </p:sp>
      <p:sp>
        <p:nvSpPr>
          <p:cNvPr id="4" name="日期占位符 3">
            <a:extLst>
              <a:ext uri="{FF2B5EF4-FFF2-40B4-BE49-F238E27FC236}">
                <a16:creationId xmlns:a16="http://schemas.microsoft.com/office/drawing/2014/main" xmlns="" id="{62830327-9CE2-AEDA-156D-A9102CA156F5}"/>
              </a:ext>
            </a:extLst>
          </p:cNvPr>
          <p:cNvSpPr>
            <a:spLocks noGrp="1"/>
          </p:cNvSpPr>
          <p:nvPr>
            <p:ph type="dt" sz="half" idx="10"/>
          </p:nvPr>
        </p:nvSpPr>
        <p:spPr/>
        <p:txBody>
          <a:bodyPr/>
          <a:lstStyle/>
          <a:p>
            <a:fld id="{97F1C7B8-B59D-43E0-B396-B6025BC40826}" type="datetime1">
              <a:rPr kumimoji="1" lang="zh-CN" altLang="en-US" smtClean="0"/>
              <a:t>2023/4/20</a:t>
            </a:fld>
            <a:endParaRPr kumimoji="1" lang="zh-CN" altLang="en-US"/>
          </a:p>
        </p:txBody>
      </p:sp>
      <p:sp>
        <p:nvSpPr>
          <p:cNvPr id="5" name="灯片编号占位符 4">
            <a:extLst>
              <a:ext uri="{FF2B5EF4-FFF2-40B4-BE49-F238E27FC236}">
                <a16:creationId xmlns:a16="http://schemas.microsoft.com/office/drawing/2014/main" xmlns="" id="{543E69A4-85E6-8AEB-7085-7C9E06166B99}"/>
              </a:ext>
            </a:extLst>
          </p:cNvPr>
          <p:cNvSpPr>
            <a:spLocks noGrp="1"/>
          </p:cNvSpPr>
          <p:nvPr>
            <p:ph type="sldNum" sz="quarter" idx="12"/>
          </p:nvPr>
        </p:nvSpPr>
        <p:spPr/>
        <p:txBody>
          <a:bodyPr/>
          <a:lstStyle/>
          <a:p>
            <a:fld id="{80E295EE-109B-1448-BA56-B7F987B5EA65}" type="slidenum">
              <a:rPr kumimoji="1" lang="zh-CN" altLang="en-US" smtClean="0"/>
              <a:t>7</a:t>
            </a:fld>
            <a:endParaRPr kumimoji="1"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11030605" cy="466725"/>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dites si c’est vrai ou faux selon le texte et justifiez votre réponse.</a:t>
            </a:r>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96529" y="2306848"/>
            <a:ext cx="11438890" cy="4651111"/>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457200" indent="-457200" algn="just">
              <a:buFont typeface="+mj-lt"/>
              <a:buAutoNum type="arabicPeriod"/>
            </a:pPr>
            <a:r>
              <a:rPr lang="fr-FR" altLang="zh-CN" sz="2600" dirty="0">
                <a:solidFill>
                  <a:schemeClr val="tx1"/>
                </a:solidFill>
                <a:latin typeface="Times New Roman" panose="02020603050405020304" pitchFamily="18" charset="0"/>
                <a:cs typeface="Times New Roman" panose="02020603050405020304" pitchFamily="18" charset="0"/>
              </a:rPr>
              <a:t>Dans ce texte, il s’agit d’un discours prononcé par le président Xi Jinping à l’occasion de l’Assemblée générale de l’UNESCO. (F)</a:t>
            </a:r>
          </a:p>
          <a:p>
            <a:pPr marL="457200" indent="-457200" algn="just">
              <a:buFont typeface="+mj-lt"/>
              <a:buAutoNum type="arabicPeriod"/>
            </a:pPr>
            <a:r>
              <a:rPr lang="fr-FR" altLang="zh-CN" sz="2600" dirty="0">
                <a:solidFill>
                  <a:schemeClr val="tx1"/>
                </a:solidFill>
                <a:latin typeface="Times New Roman" panose="02020603050405020304" pitchFamily="18" charset="0"/>
                <a:cs typeface="Times New Roman" panose="02020603050405020304" pitchFamily="18" charset="0"/>
              </a:rPr>
              <a:t>A notre époque où la mondialisation et la multipolarisation dominent manifestement, des facteurs de l’instabilité dans la société internationale ont tendance à se réduire. (F)</a:t>
            </a:r>
          </a:p>
          <a:p>
            <a:pPr marL="457200" indent="-457200" algn="just">
              <a:buFont typeface="+mj-lt"/>
              <a:buAutoNum type="arabicPeriod"/>
            </a:pPr>
            <a:r>
              <a:rPr lang="fr-FR" altLang="zh-CN" sz="2600" dirty="0">
                <a:solidFill>
                  <a:schemeClr val="tx1"/>
                </a:solidFill>
                <a:latin typeface="Times New Roman" panose="02020603050405020304" pitchFamily="18" charset="0"/>
                <a:cs typeface="Times New Roman" panose="02020603050405020304" pitchFamily="18" charset="0"/>
              </a:rPr>
              <a:t>En vue d’établir un ordre international juste et équitable, la Convention de Genève a préconisé des principes de l’égalité et de la souveraineté il y a plus d’un siècle. (F)</a:t>
            </a:r>
          </a:p>
          <a:p>
            <a:pPr marL="457200" indent="-457200" algn="just">
              <a:buFont typeface="+mj-lt"/>
              <a:buAutoNum type="arabicPeriod"/>
            </a:pPr>
            <a:r>
              <a:rPr lang="fr-FR" altLang="zh-CN" sz="2600" dirty="0">
                <a:solidFill>
                  <a:schemeClr val="tx1"/>
                </a:solidFill>
                <a:latin typeface="Times New Roman" panose="02020603050405020304" pitchFamily="18" charset="0"/>
                <a:cs typeface="Times New Roman" panose="02020603050405020304" pitchFamily="18" charset="0"/>
              </a:rPr>
              <a:t>Le président Xi Jinping a appelé la société internationale à construire une communauté de destin pour l’humanité en avançant quatre points essentiels. (F)</a:t>
            </a:r>
          </a:p>
        </p:txBody>
      </p:sp>
      <p:sp>
        <p:nvSpPr>
          <p:cNvPr id="3" name="日期占位符 2">
            <a:extLst>
              <a:ext uri="{FF2B5EF4-FFF2-40B4-BE49-F238E27FC236}">
                <a16:creationId xmlns:a16="http://schemas.microsoft.com/office/drawing/2014/main" xmlns="" id="{5F9861A9-6E7D-19BF-3FF6-1B4186BAFC14}"/>
              </a:ext>
            </a:extLst>
          </p:cNvPr>
          <p:cNvSpPr>
            <a:spLocks noGrp="1"/>
          </p:cNvSpPr>
          <p:nvPr>
            <p:ph type="dt" sz="half" idx="10"/>
          </p:nvPr>
        </p:nvSpPr>
        <p:spPr/>
        <p:txBody>
          <a:bodyPr/>
          <a:lstStyle/>
          <a:p>
            <a:fld id="{D6C79411-6C90-4CA4-A1E7-54ED4A0F463F}"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12327918-575C-881A-F262-AE2AA78CC5AF}"/>
              </a:ext>
            </a:extLst>
          </p:cNvPr>
          <p:cNvSpPr>
            <a:spLocks noGrp="1"/>
          </p:cNvSpPr>
          <p:nvPr>
            <p:ph type="sldNum" sz="quarter" idx="12"/>
          </p:nvPr>
        </p:nvSpPr>
        <p:spPr/>
        <p:txBody>
          <a:bodyPr/>
          <a:lstStyle/>
          <a:p>
            <a:fld id="{80E295EE-109B-1448-BA56-B7F987B5EA65}" type="slidenum">
              <a:rPr kumimoji="1" lang="zh-CN" altLang="en-US" smtClean="0"/>
              <a:t>8</a:t>
            </a:fld>
            <a:endParaRPr kumimoji="1"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924233"/>
          </a:xfrm>
          <a:prstGeom prst="rect">
            <a:avLst/>
          </a:prstGeom>
          <a:solidFill>
            <a:srgbClr val="C6A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2130" y="1173480"/>
            <a:ext cx="11030605" cy="466725"/>
          </a:xfrm>
          <a:prstGeom prst="rect">
            <a:avLst/>
          </a:prstGeom>
          <a:noFill/>
        </p:spPr>
        <p:txBody>
          <a:bodyPr wrap="square" rtlCol="0">
            <a:noAutofit/>
          </a:bodyPr>
          <a:lstStyle/>
          <a:p>
            <a:pPr algn="just"/>
            <a:r>
              <a:rPr lang="fr-FR" altLang="zh-CN" sz="2800" b="1" dirty="0">
                <a:gradFill>
                  <a:gsLst>
                    <a:gs pos="0">
                      <a:srgbClr val="FECF40"/>
                    </a:gs>
                    <a:gs pos="100000">
                      <a:srgbClr val="846C21"/>
                    </a:gs>
                  </a:gsLst>
                  <a:lin scaled="0"/>
                </a:gradFill>
                <a:effectLst/>
                <a:latin typeface="Times New Roman" panose="02020603050405020304" pitchFamily="18" charset="0"/>
                <a:ea typeface="隶书" panose="02010509060101010101" pitchFamily="49" charset="-122"/>
                <a:cs typeface="Times New Roman" panose="02020603050405020304" pitchFamily="18" charset="0"/>
              </a:rPr>
              <a:t>Lisez le texte et dites si c’est vrai ou faux selon le texte et justifiez votre réponse.</a:t>
            </a:r>
          </a:p>
          <a:p>
            <a:pPr algn="just"/>
            <a:endParaRPr lang="fr-FR" sz="2800" dirty="0">
              <a:latin typeface="微软雅黑" panose="020B0503020204020204" charset="-122"/>
              <a:ea typeface="微软雅黑" panose="020B050302020402020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412750" y="467360"/>
            <a:ext cx="4079240" cy="705485"/>
          </a:xfrm>
          <a:prstGeom prst="rect">
            <a:avLst/>
          </a:prstGeom>
        </p:spPr>
      </p:pic>
      <p:sp>
        <p:nvSpPr>
          <p:cNvPr id="6" name="文本框 5"/>
          <p:cNvSpPr txBox="1"/>
          <p:nvPr/>
        </p:nvSpPr>
        <p:spPr>
          <a:xfrm>
            <a:off x="551180" y="527685"/>
            <a:ext cx="3940810" cy="645160"/>
          </a:xfrm>
          <a:prstGeom prst="rect">
            <a:avLst/>
          </a:prstGeom>
          <a:noFill/>
        </p:spPr>
        <p:txBody>
          <a:bodyPr wrap="square" rtlCol="0">
            <a:spAutoFit/>
          </a:bodyPr>
          <a:lstStyle/>
          <a:p>
            <a:r>
              <a:rPr lang="fr-FR" sz="3600" b="1" dirty="0">
                <a:solidFill>
                  <a:schemeClr val="bg1"/>
                </a:solidFill>
                <a:latin typeface="微软雅黑" panose="020B0503020204020204" charset="-122"/>
                <a:ea typeface="微软雅黑" panose="020B0503020204020204" charset="-122"/>
                <a:cs typeface="Times New Roman" panose="02020603050405020304" pitchFamily="18" charset="0"/>
              </a:rPr>
              <a:t>Compréhension</a:t>
            </a:r>
          </a:p>
        </p:txBody>
      </p:sp>
      <p:sp>
        <p:nvSpPr>
          <p:cNvPr id="115" name="文本框 114"/>
          <p:cNvSpPr txBox="1"/>
          <p:nvPr>
            <p:custDataLst>
              <p:tags r:id="rId1"/>
            </p:custDataLst>
          </p:nvPr>
        </p:nvSpPr>
        <p:spPr>
          <a:xfrm>
            <a:off x="412749" y="2418735"/>
            <a:ext cx="11402695" cy="4326848"/>
          </a:xfrm>
          <a:prstGeom prst="rect">
            <a:avLst/>
          </a:prstGeom>
          <a:noFill/>
          <a:ln>
            <a:noFill/>
          </a:ln>
        </p:spPr>
        <p:txBody>
          <a:bodyPr wrap="square" rtlCol="0">
            <a:noAutofit/>
          </a:bodyPr>
          <a:lstStyle>
            <a:defPPr>
              <a:defRPr lang="zh-CN"/>
            </a:defPPr>
            <a:lvl1pPr algn="ctr">
              <a:defRPr sz="5400">
                <a:blipFill>
                  <a:blip r:embed="rId4"/>
                  <a:stretch>
                    <a:fillRect/>
                  </a:stretch>
                </a:blipFill>
                <a:effectLst/>
                <a:latin typeface="隶书" panose="02010509060101010101" pitchFamily="49" charset="-122"/>
                <a:ea typeface="隶书" panose="02010509060101010101" pitchFamily="49" charset="-122"/>
                <a:cs typeface="LilyUPC" panose="020B0604020202020204" pitchFamily="34" charset="-34"/>
              </a:defRPr>
            </a:lvl1pPr>
          </a:lstStyle>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Le principe le plus fondamental qui régisse les relations interétatiques est l’indépendance territoriale de chaque pays. (F)</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 Le secret pour faire un bon plat, c’est de savoir concilier les saveurs. » Cette citation provenant de l’</a:t>
            </a:r>
            <a:r>
              <a:rPr lang="fr-FR" altLang="zh-CN" sz="2800" i="1" dirty="0">
                <a:solidFill>
                  <a:schemeClr val="tx1"/>
                </a:solidFill>
                <a:latin typeface="Times New Roman" panose="02020603050405020304" pitchFamily="18" charset="0"/>
                <a:cs typeface="Times New Roman" panose="02020603050405020304" pitchFamily="18" charset="0"/>
              </a:rPr>
              <a:t>Histoire des Trois Royaumes</a:t>
            </a:r>
            <a:r>
              <a:rPr lang="fr-CA" altLang="fr-FR" sz="2800" i="1" dirty="0">
                <a:solidFill>
                  <a:schemeClr val="tx1"/>
                </a:soli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rPr>
              <a:t>insiste sur</a:t>
            </a:r>
            <a:r>
              <a:rPr lang="fr-CA" altLang="fr-FR" sz="2800" dirty="0">
                <a:solidFill>
                  <a:schemeClr val="tx1"/>
                </a:solidFill>
                <a:latin typeface="Times New Roman" panose="02020603050405020304" pitchFamily="18" charset="0"/>
                <a:cs typeface="Times New Roman" panose="02020603050405020304" pitchFamily="18" charset="0"/>
              </a:rPr>
              <a:t> </a:t>
            </a:r>
            <a:r>
              <a:rPr lang="fr-FR" altLang="zh-CN" sz="2800" dirty="0">
                <a:solidFill>
                  <a:schemeClr val="tx1"/>
                </a:solidFill>
                <a:latin typeface="Times New Roman" panose="02020603050405020304" pitchFamily="18" charset="0"/>
                <a:cs typeface="Times New Roman" panose="02020603050405020304" pitchFamily="18" charset="0"/>
              </a:rPr>
              <a:t>l’harmonie respectueuse de la diversité. (V)</a:t>
            </a:r>
          </a:p>
          <a:p>
            <a:pPr marL="514350" indent="-514350" algn="just">
              <a:buFont typeface="+mj-lt"/>
              <a:buAutoNum type="arabicPeriod" startAt="5"/>
            </a:pPr>
            <a:r>
              <a:rPr lang="fr-FR" altLang="zh-CN" sz="2800" dirty="0">
                <a:solidFill>
                  <a:schemeClr val="tx1"/>
                </a:solidFill>
                <a:latin typeface="Times New Roman" panose="02020603050405020304" pitchFamily="18" charset="0"/>
                <a:cs typeface="Times New Roman" panose="02020603050405020304" pitchFamily="18" charset="0"/>
              </a:rPr>
              <a:t>La Chine est prête à partager les opportunités de son développement avec les pays moins développés, puisque ce sont nos vieux amis. (F)</a:t>
            </a:r>
          </a:p>
          <a:p>
            <a:pPr algn="l"/>
            <a:endParaRPr lang="fr-FR" altLang="zh-CN" sz="2800" dirty="0">
              <a:solidFill>
                <a:schemeClr val="tx1"/>
              </a:solidFill>
              <a:latin typeface="Times New Roman" panose="02020603050405020304" pitchFamily="18" charset="0"/>
              <a:cs typeface="Times New Roman" panose="02020603050405020304" pitchFamily="18" charset="0"/>
            </a:endParaRPr>
          </a:p>
        </p:txBody>
      </p:sp>
      <p:sp>
        <p:nvSpPr>
          <p:cNvPr id="3" name="日期占位符 2">
            <a:extLst>
              <a:ext uri="{FF2B5EF4-FFF2-40B4-BE49-F238E27FC236}">
                <a16:creationId xmlns:a16="http://schemas.microsoft.com/office/drawing/2014/main" xmlns="" id="{FA1A1F34-991A-C47D-E9C0-B61FDBA1536E}"/>
              </a:ext>
            </a:extLst>
          </p:cNvPr>
          <p:cNvSpPr>
            <a:spLocks noGrp="1"/>
          </p:cNvSpPr>
          <p:nvPr>
            <p:ph type="dt" sz="half" idx="10"/>
          </p:nvPr>
        </p:nvSpPr>
        <p:spPr/>
        <p:txBody>
          <a:bodyPr/>
          <a:lstStyle/>
          <a:p>
            <a:fld id="{EA561E62-9FF3-4DC4-B7BE-6340F1257A95}" type="datetime1">
              <a:rPr kumimoji="1" lang="zh-CN" altLang="en-US" smtClean="0"/>
              <a:t>2023/4/20</a:t>
            </a:fld>
            <a:endParaRPr kumimoji="1" lang="zh-CN" altLang="en-US"/>
          </a:p>
        </p:txBody>
      </p:sp>
      <p:sp>
        <p:nvSpPr>
          <p:cNvPr id="4" name="灯片编号占位符 3">
            <a:extLst>
              <a:ext uri="{FF2B5EF4-FFF2-40B4-BE49-F238E27FC236}">
                <a16:creationId xmlns:a16="http://schemas.microsoft.com/office/drawing/2014/main" xmlns="" id="{52498109-7B1E-FC4B-2646-79ACE4D351A3}"/>
              </a:ext>
            </a:extLst>
          </p:cNvPr>
          <p:cNvSpPr>
            <a:spLocks noGrp="1"/>
          </p:cNvSpPr>
          <p:nvPr>
            <p:ph type="sldNum" sz="quarter" idx="12"/>
          </p:nvPr>
        </p:nvSpPr>
        <p:spPr/>
        <p:txBody>
          <a:bodyPr/>
          <a:lstStyle/>
          <a:p>
            <a:fld id="{80E295EE-109B-1448-BA56-B7F987B5EA65}" type="slidenum">
              <a:rPr kumimoji="1" lang="zh-CN" altLang="en-US" smtClean="0"/>
              <a:t>9</a:t>
            </a:fld>
            <a:endParaRPr kumimoji="1" lang="zh-CN" alt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a065a168-aaf9-45e0-9e5f-ed8e83dafc64"/>
  <p:tag name="COMMONDATA" val="eyJoZGlkIjoiNzk0YzAxZGQwNjA0Nzg5YWQyYTgyNGFkN2YxOTRkNzk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3047</Words>
  <Application>Microsoft Office PowerPoint</Application>
  <PresentationFormat>宽屏</PresentationFormat>
  <Paragraphs>394</Paragraphs>
  <Slides>42</Slides>
  <Notes>0</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42</vt:i4>
      </vt:variant>
    </vt:vector>
  </HeadingPairs>
  <TitlesOfParts>
    <vt:vector size="53" baseType="lpstr">
      <vt:lpstr>等线</vt:lpstr>
      <vt:lpstr>等线 Light</vt:lpstr>
      <vt:lpstr>黑体</vt:lpstr>
      <vt:lpstr>隶书</vt:lpstr>
      <vt:lpstr>宋体</vt:lpstr>
      <vt:lpstr>微软雅黑</vt:lpstr>
      <vt:lpstr>Arial</vt:lpstr>
      <vt:lpstr>Calibri</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朱雯</cp:lastModifiedBy>
  <cp:revision>327</cp:revision>
  <dcterms:created xsi:type="dcterms:W3CDTF">2022-06-22T00:29:00Z</dcterms:created>
  <dcterms:modified xsi:type="dcterms:W3CDTF">2023-04-20T01:48:42Z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FF83168E81B940F396B2AC67D6FFA430_13</vt:lpwstr>
  </property>
  <property fmtid="{D5CDD505-2E9C-101B-9397-08002B2CF9AE}" pid="3" name="KSOProductBuildVer">
    <vt:lpwstr>2052-11.1.0.14036</vt:lpwstr>
  </property>
</Properties>
</file>