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7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490" r:id="rId19"/>
    <p:sldId id="340" r:id="rId20"/>
    <p:sldId id="460" r:id="rId21"/>
    <p:sldId id="491" r:id="rId22"/>
    <p:sldId id="420" r:id="rId23"/>
    <p:sldId id="284" r:id="rId24"/>
    <p:sldId id="285" r:id="rId25"/>
    <p:sldId id="372" r:id="rId26"/>
    <p:sldId id="337" r:id="rId27"/>
    <p:sldId id="391" r:id="rId28"/>
    <p:sldId id="461" r:id="rId29"/>
    <p:sldId id="462" r:id="rId30"/>
    <p:sldId id="463" r:id="rId31"/>
    <p:sldId id="492" r:id="rId32"/>
    <p:sldId id="302" r:id="rId33"/>
    <p:sldId id="466" r:id="rId34"/>
    <p:sldId id="467" r:id="rId35"/>
    <p:sldId id="424" r:id="rId36"/>
    <p:sldId id="470" r:id="rId37"/>
    <p:sldId id="469" r:id="rId38"/>
    <p:sldId id="471" r:id="rId39"/>
    <p:sldId id="472" r:id="rId40"/>
    <p:sldId id="304" r:id="rId41"/>
    <p:sldId id="374" r:id="rId42"/>
    <p:sldId id="426" r:id="rId43"/>
    <p:sldId id="423" r:id="rId44"/>
    <p:sldId id="421" r:id="rId45"/>
    <p:sldId id="422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164" y="-30"/>
      </p:cViewPr>
      <p:guideLst>
        <p:guide orient="horz" pos="2264"/>
        <p:guide pos="28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</a:t>
            </a: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8.xml"/><Relationship Id="rId3" Type="http://schemas.openxmlformats.org/officeDocument/2006/relationships/image" Target="../media/image3.png"/><Relationship Id="rId7" Type="http://schemas.openxmlformats.org/officeDocument/2006/relationships/slide" Target="slide15.xml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21.xml"/><Relationship Id="rId4" Type="http://schemas.openxmlformats.org/officeDocument/2006/relationships/image" Target="../media/image4.png"/><Relationship Id="rId9" Type="http://schemas.openxmlformats.org/officeDocument/2006/relationships/slide" Target="slide18.xml"/><Relationship Id="rId14" Type="http://schemas.openxmlformats.org/officeDocument/2006/relationships/slide" Target="slide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3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4.xml"/><Relationship Id="rId5" Type="http://schemas.openxmlformats.org/officeDocument/2006/relationships/slide" Target="slide24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media" Target="file:///C:\Users\jasmine\Desktop\&#21021;&#32423;&#19978;&#21475;&#35821;&#35838;&#20214;HQ\&#35838;&#20214;&#35270;&#39057;\&#31532;&#21313;&#22235;&#35838;%20.mp4" TargetMode="Externa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jasmine\Desktop\&#21021;&#32423;&#19978;&#21475;&#35821;&#35838;&#20214;HQ\&#35838;&#20214;&#35270;&#39057;\&#31532;&#21313;&#22235;&#35838;%20.mp4" TargetMode="Externa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1.xml"/><Relationship Id="rId4" Type="http://schemas.openxmlformats.org/officeDocument/2006/relationships/image" Target="../media/image4.png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14课"/>
          <p:cNvPicPr>
            <a:picLocks noChangeAspect="1"/>
          </p:cNvPicPr>
          <p:nvPr/>
        </p:nvPicPr>
        <p:blipFill>
          <a:blip r:embed="rId2"/>
          <a:srcRect l="6293" r="5123"/>
          <a:stretch>
            <a:fillRect/>
          </a:stretch>
        </p:blipFill>
        <p:spPr>
          <a:xfrm>
            <a:off x="0" y="-8255"/>
            <a:ext cx="9135745" cy="68745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4487779"/>
            <a:ext cx="2189747" cy="794084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14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746" y="4487779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solidFill>
                  <a:schemeClr val="tx1"/>
                </a:solidFill>
              </a:rPr>
              <a:t>옷을 한 벌 사고 싶어요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47078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>
                <a:latin typeface="+mn-ea"/>
              </a:rPr>
              <a:t>2.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～(으)니까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连接词尾，用于谓词词干后，表示理由、原因，相当于汉语的“因为，由于”。</a:t>
            </a:r>
            <a:r>
              <a:rPr lang="en-US" altLang="ko-KR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altLang="ko-KR" sz="1400" dirty="0" smtClean="0">
                <a:latin typeface="+mn-ea"/>
              </a:rPr>
              <a:t>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023390" y="3572556"/>
            <a:ext cx="5263588" cy="14763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냉장고를 사야 하니까 시내에 갑시다.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因为得买冰箱，去市里吧。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내일 시험이 있으니까 열심히 공부합니다.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因为明天有考试，所以努力学习。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7410" y="1788160"/>
            <a:ext cx="5224145" cy="10922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내일，병원，가다，~(으)ㄹ 수 있어요</a:t>
            </a:r>
          </a:p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내일 병원에 갈 수 있어요?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8135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1.</a:t>
            </a:r>
            <a:r>
              <a:rPr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请用所给的提示仿照示例编写句子。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4020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요리， 만들다，~(으)ㄹ 수 있어요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57910" y="3596640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한국 노래를 할 수 있어요.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3310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요리를 만들 수 있어요.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185" y="3142615"/>
            <a:ext cx="4106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한국，노래하다，~(으)ㄹ 수 있어요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3310" y="6035040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그림을 그릴 수 있어요.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2665" y="5581015"/>
            <a:ext cx="4045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그림，그리다，~(으)ㄹ 수 있어요</a:t>
            </a:r>
          </a:p>
        </p:txBody>
      </p:sp>
      <p:pic>
        <p:nvPicPr>
          <p:cNvPr id="3" name="图片 2" descr="166-1（老男人医院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4080" y="1591945"/>
            <a:ext cx="1861185" cy="1659255"/>
          </a:xfrm>
          <a:prstGeom prst="rect">
            <a:avLst/>
          </a:prstGeom>
        </p:spPr>
      </p:pic>
      <p:pic>
        <p:nvPicPr>
          <p:cNvPr id="5" name="图片 4" descr="166-2（唱歌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1220" y="3018790"/>
            <a:ext cx="1285240" cy="1280160"/>
          </a:xfrm>
          <a:prstGeom prst="rect">
            <a:avLst/>
          </a:prstGeom>
        </p:spPr>
      </p:pic>
      <p:pic>
        <p:nvPicPr>
          <p:cNvPr id="10" name="图片 9" descr="166-3（做菜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30620" y="4271010"/>
            <a:ext cx="843280" cy="1310005"/>
          </a:xfrm>
          <a:prstGeom prst="rect">
            <a:avLst/>
          </a:prstGeom>
        </p:spPr>
      </p:pic>
      <p:pic>
        <p:nvPicPr>
          <p:cNvPr id="12" name="图片 11" descr="166-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1555" y="5525770"/>
            <a:ext cx="1262380" cy="1273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4020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자동차，좋다，~(으)ㄴ/는 것 같아요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57910" y="3596640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동생이 멋있는 것 같아요.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3310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자동차가 좋은 것 같아요.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185" y="3142615"/>
            <a:ext cx="4106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동생，멋있다，~(으)ㄴ/는 것 같아요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3310" y="6035040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드라마가 재미없는 것 같아요.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5670" y="5581015"/>
            <a:ext cx="4573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드라마，재미없다，~(으)ㄴ/는 것 같아요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23570" y="1807210"/>
            <a:ext cx="6145530" cy="108458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이 사람，괜찮다，~(으)ㄴ/는 것 같아요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이 사람은 괜찮은 것 같아요.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8135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2.</a:t>
            </a:r>
            <a:r>
              <a:rPr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请用所给的提示仿照示例编写句子。</a:t>
            </a:r>
          </a:p>
        </p:txBody>
      </p:sp>
      <p:pic>
        <p:nvPicPr>
          <p:cNvPr id="3" name="图片 2" descr="167-1（老奶奶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4135" y="1425575"/>
            <a:ext cx="749300" cy="1521460"/>
          </a:xfrm>
          <a:prstGeom prst="rect">
            <a:avLst/>
          </a:prstGeom>
        </p:spPr>
      </p:pic>
      <p:pic>
        <p:nvPicPr>
          <p:cNvPr id="4" name="图片 3" descr="167-2（照镜子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9680" y="3033395"/>
            <a:ext cx="833755" cy="1428115"/>
          </a:xfrm>
          <a:prstGeom prst="rect">
            <a:avLst/>
          </a:prstGeom>
        </p:spPr>
      </p:pic>
      <p:pic>
        <p:nvPicPr>
          <p:cNvPr id="5" name="图片 4" descr="167-3（小汽车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1815" y="4565650"/>
            <a:ext cx="1727200" cy="908050"/>
          </a:xfrm>
          <a:prstGeom prst="rect">
            <a:avLst/>
          </a:prstGeom>
        </p:spPr>
      </p:pic>
      <p:pic>
        <p:nvPicPr>
          <p:cNvPr id="10" name="图片 9" descr="167-4（看电视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3095" y="5473700"/>
            <a:ext cx="1565275" cy="11252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4020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값，싸다，～(으)니까，많이 사다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57910" y="3596640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내일 출발하니까 일찍 자요.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3310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값이 싸니까 많이 사요.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72185" y="3142615"/>
            <a:ext cx="4599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내일，출발하다，～(으)니까，일찍 자다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3310" y="6035040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비가 오니까 집에 있어요.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5670" y="5581015"/>
            <a:ext cx="4573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비가 오다，～(으)니까，집 있다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23570" y="1807210"/>
            <a:ext cx="6145530" cy="108458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시작하다，~(으)니까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일찍 시작하니까 준비해 주세요.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8135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3.</a:t>
            </a:r>
            <a:r>
              <a:rPr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请用所给的提示仿照示例编写句子。</a:t>
            </a:r>
          </a:p>
        </p:txBody>
      </p:sp>
      <p:sp>
        <p:nvSpPr>
          <p:cNvPr id="22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113896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tretch>
            <a:fillRect/>
          </a:stretch>
        </p:blipFill>
        <p:spPr>
          <a:xfrm>
            <a:off x="6456315" y="3975663"/>
            <a:ext cx="1608589" cy="1800000"/>
          </a:xfrm>
          <a:prstGeom prst="rect">
            <a:avLst/>
          </a:prstGeom>
        </p:spPr>
      </p:pic>
      <p:sp>
        <p:nvSpPr>
          <p:cNvPr id="19" name="文本框 2">
            <a:hlinkClick r:id="rId13" action="ppaction://hlinksldjump"/>
          </p:cNvPr>
          <p:cNvSpPr txBox="1"/>
          <p:nvPr/>
        </p:nvSpPr>
        <p:spPr>
          <a:xfrm>
            <a:off x="6541407" y="4343266"/>
            <a:ext cx="14971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ko-KR" altLang="en-US" sz="2800" b="1" dirty="0" smtClean="0">
                <a:hlinkClick r:id="rId14" action="ppaction://hlinksldjump"/>
              </a:rPr>
              <a:t>드라마 보기</a:t>
            </a:r>
            <a:r>
              <a:rPr kumimoji="1" lang="en-US" altLang="ko-KR" sz="2800" b="1" dirty="0" smtClean="0">
                <a:hlinkClick r:id="rId14" action="ppaction://hlinksldjump"/>
              </a:rPr>
              <a:t>2</a:t>
            </a:r>
            <a:endParaRPr kumimoji="1" lang="zh-CN" altLang="en-US" sz="2800" b="1" dirty="0">
              <a:hlinkClick r:id="rId10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133038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하얗다 【形】 白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32143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까맣다 【形】 黑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33317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물건 【名】 东西，物品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84423" y="434473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노랗다 【形】 黄</a:t>
            </a:r>
          </a:p>
        </p:txBody>
      </p:sp>
      <p:sp>
        <p:nvSpPr>
          <p:cNvPr id="3" name="矩形 2"/>
          <p:cNvSpPr/>
          <p:nvPr/>
        </p:nvSpPr>
        <p:spPr>
          <a:xfrm>
            <a:off x="503414" y="533959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파랗다 【形】 蓝</a:t>
            </a:r>
          </a:p>
        </p:txBody>
      </p:sp>
      <p:sp>
        <p:nvSpPr>
          <p:cNvPr id="4" name="矩形 3"/>
          <p:cNvSpPr/>
          <p:nvPr/>
        </p:nvSpPr>
        <p:spPr>
          <a:xfrm>
            <a:off x="4742815" y="1329690"/>
            <a:ext cx="4065905" cy="562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깎다 【动】 砍；杀（价）</a:t>
            </a:r>
          </a:p>
        </p:txBody>
      </p:sp>
      <p:sp>
        <p:nvSpPr>
          <p:cNvPr id="5" name="矩形 4"/>
          <p:cNvSpPr/>
          <p:nvPr/>
        </p:nvSpPr>
        <p:spPr>
          <a:xfrm>
            <a:off x="4742815" y="2321560"/>
            <a:ext cx="4065905" cy="561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스웨터 【名】 毛衣</a:t>
            </a:r>
          </a:p>
        </p:txBody>
      </p:sp>
      <p:sp>
        <p:nvSpPr>
          <p:cNvPr id="6" name="矩形 5"/>
          <p:cNvSpPr/>
          <p:nvPr/>
        </p:nvSpPr>
        <p:spPr>
          <a:xfrm>
            <a:off x="4742674" y="333299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사이즈 【名】 大小，尺寸</a:t>
            </a:r>
          </a:p>
        </p:txBody>
      </p:sp>
      <p:sp>
        <p:nvSpPr>
          <p:cNvPr id="7" name="矩形 6"/>
          <p:cNvSpPr/>
          <p:nvPr/>
        </p:nvSpPr>
        <p:spPr>
          <a:xfrm>
            <a:off x="4742674" y="434454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눈사람 【名】 雪人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162" y="2720711"/>
            <a:ext cx="6725676" cy="3415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이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노란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치마 얼마예요?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직원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만 원입니다. 손님 사이즈가 몇이에요?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66 사이즈 주세요.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직원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여기 있습니다. 더 필요한 것 없으세요?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겨울 스웨터도 있나요?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직원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네, 여기 있습니다.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519776" y="6491179"/>
            <a:ext cx="357077" cy="112495"/>
          </a:xfrm>
          <a:prstGeom prst="rect">
            <a:avLst/>
          </a:prstGeom>
        </p:spPr>
      </p:pic>
      <p:pic>
        <p:nvPicPr>
          <p:cNvPr id="4" name="图片 3" descr="169-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25165" y="936625"/>
            <a:ext cx="2486025" cy="162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6397" y="1567123"/>
            <a:ext cx="7362820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저기 파란 스웨터는 얼마예요?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직원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3만원입니다.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너무 비싼 것 같아요. 조금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깎아 주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세요.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직원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좋아요. 2만 5천원에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드릴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게요.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감사합니다.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1096702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华文楷体"/>
              </a:rPr>
              <a:t>1. 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ㅎ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的特殊音变</a:t>
            </a:r>
          </a:p>
          <a:p>
            <a:pPr latinLnBrk="1">
              <a:lnSpc>
                <a:spcPct val="150000"/>
              </a:lnSpc>
            </a:pP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하얗다，까맣다，노랗다，파랗다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”等表示色彩的形容词词干的末尾“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ㅎ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”遇上元音或辅音“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ㄴ, ㄹ, ㅁ, ㅂ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”时，“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ㅎ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”脱落。</a:t>
            </a:r>
          </a:p>
          <a:p>
            <a:pPr latinLnBrk="1">
              <a:lnSpc>
                <a:spcPct val="150000"/>
              </a:lnSpc>
            </a:pPr>
            <a:endParaRPr lang="ko-KR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2800" b="1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862719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하얗다 → 하얀 까맣다 → 까만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노랗다 → 노란 파랗다 → 파란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～아/어/여 주다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惯用型，用于动词词干后，表示为某人做某事，相当于汉语的“给，为，帮”。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4354209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사장님, 좀 깎아 주세요.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老板，给我便宜点儿吧。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책 한 권 좀 빌려 주세요.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请借给我一本书。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435100" y="3003550"/>
          <a:ext cx="6399530" cy="114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9765"/>
                <a:gridCol w="31997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前面的元音是</a:t>
                      </a: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ㅏ/ㅗ</a:t>
                      </a: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~아 주다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前面的元音不是</a:t>
                      </a: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ㅏ/ㅗ</a:t>
                      </a: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~어 주다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하다</a:t>
                      </a:r>
                      <a:r>
                        <a:rPr lang="zh-CN" altLang="en-US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结尾的动词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~여 주다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掌握与颜色相关的词汇</a:t>
            </a:r>
          </a:p>
          <a:p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学习形容词的用法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4338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solidFill>
                  <a:prstClr val="black"/>
                </a:solidFill>
                <a:latin typeface="华文楷体"/>
              </a:rPr>
              <a:t>3. 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～아/어/여 드리다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惯用型，表示为某人做事，对方是受尊敬的对象。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～아/어/여 드리다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～아/어/여 주다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的敬语形式。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064524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할아버지 제가 신문을 읽어 드릴게요.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爷爷，我给您读报纸。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할머니께 스웨터를 사 드립니다.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给奶奶买一件毛衣。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734060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3406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7410" y="1788160"/>
            <a:ext cx="5224145" cy="10922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  <a:sym typeface="+mn-ea"/>
              </a:rPr>
              <a:t>하얗다，눈사람，좋다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  <a:sym typeface="+mn-ea"/>
              </a:rPr>
              <a:t>→ 하얀 눈사람이 좋아요.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请用所给的提示仿照示例编写句子。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5042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우리，파랗다，하늘，보다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72820" y="3618865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동생에게 까만 안경을 주어요.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70915" y="488378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우리는 파란 하늘을 봐요.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820" y="3142615"/>
            <a:ext cx="4799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동생，까맣다，안경，주다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8700" y="6057265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노란 꽃이 예뻐요.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8210" y="5581015"/>
            <a:ext cx="4853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노랗다，꽃，예쁘다</a:t>
            </a:r>
          </a:p>
        </p:txBody>
      </p:sp>
      <p:pic>
        <p:nvPicPr>
          <p:cNvPr id="2" name="图片 1" descr="172-1（雪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5220" y="1537335"/>
            <a:ext cx="1707515" cy="1455420"/>
          </a:xfrm>
          <a:prstGeom prst="rect">
            <a:avLst/>
          </a:prstGeom>
        </p:spPr>
      </p:pic>
      <p:pic>
        <p:nvPicPr>
          <p:cNvPr id="3" name="图片 2" descr="172-2（马克给小孩眼镜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31510" y="3142615"/>
            <a:ext cx="1341755" cy="1288415"/>
          </a:xfrm>
          <a:prstGeom prst="rect">
            <a:avLst/>
          </a:prstGeom>
        </p:spPr>
      </p:pic>
      <p:pic>
        <p:nvPicPr>
          <p:cNvPr id="5" name="图片 4" descr="172-3（4人抬头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3190" y="4540250"/>
            <a:ext cx="2137410" cy="1085850"/>
          </a:xfrm>
          <a:prstGeom prst="rect">
            <a:avLst/>
          </a:prstGeom>
        </p:spPr>
      </p:pic>
      <p:pic>
        <p:nvPicPr>
          <p:cNvPr id="10" name="图片 9" descr="172-4（花朵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35395" y="5626100"/>
            <a:ext cx="924560" cy="1079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1380" y="1985645"/>
            <a:ext cx="5224145" cy="7804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생일，카드，좀，보다（~아/어/여 주다）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 생일 카드 좀 보여 주십시오.</a:t>
            </a:r>
            <a:endParaRPr kumimoji="1" sz="2000" b="1" dirty="0" smtClean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7326630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请用所给的单词或词尾仿照示例编写句子。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5042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사전，좀，빌리다（～아/어/여 주다）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27150" y="3597275"/>
            <a:ext cx="510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잠깐 기다려 주십시오.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76325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사전 좀 빌려 주십시오.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820" y="3142615"/>
            <a:ext cx="4799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잠깐，기다리다（～아/어/여 주다）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07085" y="6057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22045" y="6057265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이름을 써 주십시오.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5581650"/>
            <a:ext cx="4853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이름，쓰다（～아/어/여 주다）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1380" y="1664970"/>
            <a:ext cx="5224145" cy="7804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할아버지，이야기하다（~아/어/여 드리다）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 할아버지께 아야기를 해 드렸습니다.</a:t>
            </a:r>
            <a:endParaRPr kumimoji="1" sz="2000" b="1" dirty="0" smtClean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396413" y="429897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5042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아버지，선물，사다（～아/어/여 드리다）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27150" y="3597275"/>
            <a:ext cx="510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어머니께 문제를 설명해 드렸습니다.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76325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아버지께 선물을 사 드렸습니다.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0530" y="301398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820" y="3142615"/>
            <a:ext cx="4799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어머니，문제，설명하다（～아/어/여 드리다）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07085" y="6057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22045" y="6057265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할머니께 신문을 읽어 드렸습니다.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5581650"/>
            <a:ext cx="4853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할머니，신문，읽다（～아/어/여 드리다）</a:t>
            </a:r>
          </a:p>
        </p:txBody>
      </p:sp>
      <p:sp>
        <p:nvSpPr>
          <p:cNvPr id="22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52571" y="1418310"/>
            <a:ext cx="803982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请仿照示例变换单词的形式。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1998980" y="2480310"/>
            <a:ext cx="4998720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끄다 → 꺼 주세요.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035685" y="3136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0" y="199898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깎아 주세요.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3222280"/>
            <a:ext cx="15970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들어 주세요.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깎다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26596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2767965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들다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35685" y="43815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0632" y="4467515"/>
            <a:ext cx="15970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앉아 주세요.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544855" y="39048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58875" y="40132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앉다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035685" y="56254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460632" y="5711480"/>
            <a:ext cx="15970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빌려 주세요.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44855" y="51488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875" y="5257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빌리다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17295" y="35001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98550" y="2261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1610" y="2362835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편리한 것 같아요.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42242" y="3586135"/>
            <a:ext cx="21767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게으른 것 같아요.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726465" y="167857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0485" y="178689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편리하다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26465" y="30235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40485" y="3131820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게으르다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7295" y="474535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42242" y="4831370"/>
            <a:ext cx="192214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나쁜 것 같아요.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26465" y="42687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7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40485" y="437705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나쁘다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217295" y="59893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42242" y="6075335"/>
            <a:ext cx="192214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화난 것 같아요.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726465" y="5512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8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40485" y="562102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화나다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929005" y="1123950"/>
            <a:ext cx="4998720" cy="54292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비싸다 → 비싼 것 같아요.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452120" y="875665"/>
            <a:ext cx="804164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请填空并完成下列句子。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28040" y="1845945"/>
            <a:ext cx="766572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❶ 동생은 영어를 할 (　　　　) 있어요?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❷ 양복 한 (　　　　) 사고 싶어요.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❸ (　　　　) 도시가 유명해요?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❹ 베이징과 상하이가 유명(　　　　) 같아요.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❺ 겨울 방학에 한국으로 가(　　　　) 친구를 볼 수 있어요.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❻ 오전 8시부터 9시까지는 차가 많이 (　　　　) 시간이에요.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❼ 심심하니까 (　　　　) 영화를 볼 거예요.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❽ 저기 (　　　　) 바지는 얼마예요?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❾ 주말에 운동(　　　　) 휴식해요.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14825" y="1845945"/>
            <a:ext cx="394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62737" y="2213900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12397" y="261268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어느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29002" y="2950500"/>
            <a:ext cx="7626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한 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94737" y="334928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니까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92677" y="403381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막히는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63422" y="477104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그냥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70587" y="516982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까만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28802" y="556860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하고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hlinkClick r:id="rId3" action="ppaction://hlinkfile"/>
          </p:cNvPr>
          <p:cNvSpPr/>
          <p:nvPr/>
        </p:nvSpPr>
        <p:spPr>
          <a:xfrm>
            <a:off x="477520" y="1235710"/>
            <a:ext cx="804164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请用所给的提示仿照示例编写句子。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998980" y="2586990"/>
            <a:ext cx="4998720" cy="152019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주말，등산，가다 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</a:rPr>
              <a:t>→ 주말에 등산 갈 수 있어요?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17295" y="4394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98550" y="296227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6850" y="3063875"/>
            <a:ext cx="437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여름 방학에 한국에 갈 수 있어요?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42242" y="4480215"/>
            <a:ext cx="46939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일요일에 도서관에서 공부할 수 있어요?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726465" y="248566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0485" y="2593975"/>
            <a:ext cx="3249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여름 방학, 한국, 가다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26465" y="39175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40485" y="4025900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일요일, 도서관, 공부하다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7295" y="566039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42242" y="5746405"/>
            <a:ext cx="34912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이번 달에 용돈 줄 수 있어요?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26465" y="518377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40485" y="529209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이번 달, 용돈, 주다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1098550" y="142430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51610" y="1525905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월요일에 학교 올 수 있어요?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726465" y="9476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40485" y="105600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월요일, 학교, 오다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종합 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4" action="ppaction://hlinksldjump"/>
              </a:rPr>
              <a:t>1</a:t>
            </a:r>
            <a:endParaRPr lang="zh-CN" altLang="en-US" sz="2800" b="1" dirty="0">
              <a:solidFill>
                <a:prstClr val="white"/>
              </a:solidFill>
              <a:cs typeface="+mn-ea"/>
              <a:sym typeface="+mn-lt"/>
              <a:hlinkClick r:id="rId5" action="ppaction://hlinksldjump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6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5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7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600835" y="1227455"/>
            <a:ext cx="4998720" cy="152019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외국어，재미있다 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</a:rPr>
              <a:t>→ 외국어가 재미있는 것 같아요.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02690" y="473900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0990" y="4845685"/>
            <a:ext cx="437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돈이 부족한 것 같아요.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30605" y="42623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44625" y="4370705"/>
            <a:ext cx="3249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돈, 부족하다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202690" y="36068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55750" y="370840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겨울이 추운 것 같아요.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830605" y="31301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44625" y="32385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겨울, 춥다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187450" y="576707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5750" y="5868670"/>
            <a:ext cx="437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빌딩이 높은 것 같아요.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830605" y="528537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7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29385" y="5398770"/>
            <a:ext cx="3249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빌딩, 높다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63015" y="184975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87962" y="1935770"/>
            <a:ext cx="3011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도서관이 넓은 것 같아요.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72185" y="13731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8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86205" y="1481455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도서관, 넓다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72185" y="32654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9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263015" y="37414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87962" y="3827435"/>
            <a:ext cx="3011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음식이 맛없는 것 같아요.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86205" y="337312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음식, 맛없다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5485" y="838200"/>
            <a:ext cx="69030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请根据提示进行对话练习。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05485" y="2771140"/>
            <a:ext cx="796036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카오리: 어제 옷을 한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샀어요. (벌)그런데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요. (작다)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어디에서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? (사다)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카오리: 학교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옷 가게에서 샀어요.(근처)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 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보러 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갈래요? (같이)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좋아요. 나도 치마를 사고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요. (싶다)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카오리: 그럼, 버스를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갑시다. (타다)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멀지 않으면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걸어 갈까요? (그냥) 여기에서  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까지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가요? (거기, 얼마나)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카오리: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20분이면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있어요. (걷다, 가다)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좋아요. 20분이면 멀지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. ( 않다 )그럼,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가요.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(걷다)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71982" y="2733330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59682" y="2733330"/>
            <a:ext cx="6413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b="1" dirty="0">
                <a:solidFill>
                  <a:srgbClr val="7030A0"/>
                </a:solidFill>
              </a:rPr>
              <a:t>작아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03987" y="305019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샀어요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54407" y="336452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근처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38397" y="336452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같이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1471320" y="190844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81682" y="394173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싶어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71982" y="424971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타고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18007" y="455641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그냥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67362" y="485931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거기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77722" y="485931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얼마나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54967" y="517998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걸어서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010157" y="5179985"/>
            <a:ext cx="7626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갈 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81632" y="551717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않아요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130547" y="545621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걸어</a:t>
            </a:r>
          </a:p>
        </p:txBody>
      </p:sp>
      <p:pic>
        <p:nvPicPr>
          <p:cNvPr id="22" name="图片 21" descr="175-1（幻想衣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4375" y="1049020"/>
            <a:ext cx="1551305" cy="172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7" grpId="0"/>
      <p:bldP spid="8" grpId="0"/>
      <p:bldP spid="11" grpId="0"/>
      <p:bldP spid="4" grpId="0"/>
      <p:bldP spid="5" grpId="0"/>
      <p:bldP spid="13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26440" y="2616835"/>
            <a:ext cx="769048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성민: 이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바지 얼마예요? (하얗다)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주인: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입니다. 손님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가 몇이에요? (3만원, 사이즈)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성민: 30 주세요.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주인: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있습니다. (여기) 이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바지는 신상품입니다.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성민: 와이셔츠도 있나요?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주인: 네,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있습니다. (저기)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성민: 저기 파란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는 얼마예요? (와이셔츠)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주인: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원입니다. (4만)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성민: 너무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 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것 같아요. 좀 깎아 주세요. (비싸다)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주인: 50% 세일하고 있으니까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주세요. (2만원)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성민: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(돈, 여기)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주인: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오세요. (또)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60377" y="254346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하얀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50472" y="2890810"/>
            <a:ext cx="8331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3만원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13637" y="289081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사이즈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91442" y="348199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여기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60377" y="440274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저기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1092" y="4721515"/>
            <a:ext cx="1201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와이셔츠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91310" y="4991735"/>
            <a:ext cx="904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4만원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1426235" y="18043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66620" y="5300345"/>
            <a:ext cx="904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비싼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0290" y="5638165"/>
            <a:ext cx="904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2만원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70100" y="5923915"/>
            <a:ext cx="15449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돈 여기요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91310" y="6310630"/>
            <a:ext cx="478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또</a:t>
            </a:r>
          </a:p>
        </p:txBody>
      </p:sp>
      <p:pic>
        <p:nvPicPr>
          <p:cNvPr id="14" name="图片 13" descr="176-1（男看衣服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635" y="967105"/>
            <a:ext cx="2867025" cy="173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" grpId="0"/>
      <p:bldP spid="3" grpId="0"/>
      <p:bldP spid="4" grpId="0"/>
      <p:bldP spid="6" grpId="0"/>
      <p:bldP spid="5" grpId="0"/>
      <p:bldP spid="7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003935" y="391096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03935" y="213614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631850" y="155348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45870" y="1661160"/>
            <a:ext cx="53975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친구에게 싸고 좋은 양복 가게 소개하기.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631850" y="33276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45870" y="3436620"/>
            <a:ext cx="5578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친구들 초대, 친구와 같이 시장에 가서 물건 사기.</a:t>
            </a:r>
          </a:p>
        </p:txBody>
      </p:sp>
      <p:sp>
        <p:nvSpPr>
          <p:cNvPr id="6" name="矩形 5"/>
          <p:cNvSpPr/>
          <p:nvPr/>
        </p:nvSpPr>
        <p:spPr>
          <a:xfrm>
            <a:off x="821690" y="1019810"/>
            <a:ext cx="69538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请看图进行对话练习。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1003935" y="561086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631850" y="502820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245870" y="5136515"/>
            <a:ext cx="5578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시장에 가서 아저씨에게 야채를 사기, 값을 깎기.</a:t>
            </a:r>
          </a:p>
        </p:txBody>
      </p:sp>
      <p:pic>
        <p:nvPicPr>
          <p:cNvPr id="3" name="图片 2" descr="177-1（买衣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9285" y="1553210"/>
            <a:ext cx="1625600" cy="1748790"/>
          </a:xfrm>
          <a:prstGeom prst="rect">
            <a:avLst/>
          </a:prstGeom>
        </p:spPr>
      </p:pic>
      <p:pic>
        <p:nvPicPr>
          <p:cNvPr id="4" name="图片 3" descr="177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0695" y="3583305"/>
            <a:ext cx="1617980" cy="1617980"/>
          </a:xfrm>
          <a:prstGeom prst="rect">
            <a:avLst/>
          </a:prstGeom>
        </p:spPr>
      </p:pic>
      <p:pic>
        <p:nvPicPr>
          <p:cNvPr id="5" name="图片 4" descr="177-3（买菜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67070" y="5502275"/>
            <a:ext cx="1666240" cy="1353185"/>
          </a:xfrm>
          <a:prstGeom prst="rect">
            <a:avLst/>
          </a:prstGeom>
        </p:spPr>
      </p:pic>
      <p:sp>
        <p:nvSpPr>
          <p:cNvPr id="1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890" y="1631950"/>
            <a:ext cx="4065905" cy="56070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동창회 【名】 校友会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2613025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적다　 【形】 少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59472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게으르다 【形】 懒惰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45762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끄다 【动】 关上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5406651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화나다 【动】 发火，生气</a:t>
            </a:r>
          </a:p>
        </p:txBody>
      </p:sp>
      <p:sp>
        <p:nvSpPr>
          <p:cNvPr id="8" name="矩形 7"/>
          <p:cNvSpPr/>
          <p:nvPr/>
        </p:nvSpPr>
        <p:spPr>
          <a:xfrm>
            <a:off x="4715374" y="16310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신상품 【名】 新商品</a:t>
            </a:r>
          </a:p>
        </p:txBody>
      </p:sp>
      <p:sp>
        <p:nvSpPr>
          <p:cNvPr id="9" name="矩形 8"/>
          <p:cNvSpPr/>
          <p:nvPr/>
        </p:nvSpPr>
        <p:spPr>
          <a:xfrm>
            <a:off x="4715510" y="2613025"/>
            <a:ext cx="4065905" cy="81978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빌딩 【名】 建筑，大厦，高楼</a:t>
            </a:r>
            <a:endParaRPr lang="zh-CN" alt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374" y="359472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용돈 【名】 零用钱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374" y="450069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세일 【名】 甩卖，降价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510" y="5406390"/>
            <a:ext cx="4065905" cy="76073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퍼센트 【名】 百分比，百分数</a:t>
            </a:r>
          </a:p>
        </p:txBody>
      </p:sp>
      <p:sp>
        <p:nvSpPr>
          <p:cNvPr id="1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21075228">
            <a:off x="6934850" y="130732"/>
            <a:ext cx="2094142" cy="767210"/>
          </a:xfrm>
          <a:prstGeom prst="rect">
            <a:avLst/>
          </a:prstGeom>
          <a:solidFill>
            <a:srgbClr val="93255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드라마 보기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660660" y="938243"/>
            <a:ext cx="6528935" cy="330"/>
          </a:xfrm>
          <a:prstGeom prst="line">
            <a:avLst/>
          </a:prstGeom>
          <a:ln w="44450">
            <a:solidFill>
              <a:srgbClr val="93255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第十四课 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0400" y="1335405"/>
            <a:ext cx="7663180" cy="431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20125" y="1258903"/>
            <a:ext cx="7060620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여</a:t>
            </a:r>
            <a:r>
              <a:rPr lang="en-US" altLang="ko-KR" sz="2200" dirty="0">
                <a:solidFill>
                  <a:prstClr val="black"/>
                </a:solidFill>
                <a:cs typeface="+mn-ea"/>
                <a:sym typeface="+mn-lt"/>
              </a:rPr>
              <a:t>:  </a:t>
            </a:r>
            <a:r>
              <a:rPr sz="2200" dirty="0">
                <a:solidFill>
                  <a:prstClr val="black"/>
                </a:solidFill>
                <a:cs typeface="+mn-ea"/>
                <a:sym typeface="+mn-lt"/>
              </a:rPr>
              <a:t>아 정말 환자복 너무 후져요. 나약간 F핏된 옷을 입어야 옷발이 사는데</a:t>
            </a:r>
          </a:p>
          <a:p>
            <a:pPr>
              <a:lnSpc>
                <a:spcPct val="150000"/>
              </a:lnSpc>
            </a:pPr>
            <a:r>
              <a:rPr lang="ko-KR" sz="2200" dirty="0">
                <a:solidFill>
                  <a:prstClr val="black"/>
                </a:solidFill>
                <a:cs typeface="+mn-ea"/>
                <a:sym typeface="+mn-lt"/>
              </a:rPr>
              <a:t>혹</a:t>
            </a:r>
            <a:r>
              <a:rPr sz="2200" dirty="0">
                <a:solidFill>
                  <a:prstClr val="black"/>
                </a:solidFill>
                <a:cs typeface="+mn-ea"/>
                <a:sym typeface="+mn-lt"/>
              </a:rPr>
              <a:t>시 red있나 좀 물어봐줄래요 ?나 Red 가 좀 잘 받는데 </a:t>
            </a:r>
          </a:p>
          <a:p>
            <a:pPr>
              <a:lnSpc>
                <a:spcPct val="150000"/>
              </a:lnSpc>
            </a:pPr>
            <a:r>
              <a:rPr lang="ko-KR" altLang="en-US" sz="2200" dirty="0">
                <a:solidFill>
                  <a:prstClr val="black"/>
                </a:solidFill>
                <a:cs typeface="+mn-ea"/>
                <a:sym typeface="+mn-lt"/>
              </a:rPr>
              <a:t>남</a:t>
            </a:r>
            <a:r>
              <a:rPr lang="en-US" altLang="ko-KR" sz="2200" dirty="0">
                <a:solidFill>
                  <a:prstClr val="black"/>
                </a:solidFill>
                <a:cs typeface="+mn-ea"/>
                <a:sym typeface="+mn-lt"/>
              </a:rPr>
              <a:t>:</a:t>
            </a:r>
            <a:r>
              <a:rPr sz="2200" dirty="0">
                <a:solidFill>
                  <a:prstClr val="black"/>
                </a:solidFill>
                <a:cs typeface="+mn-ea"/>
                <a:sym typeface="+mn-lt"/>
              </a:rPr>
              <a:t>내가 그런걸 물어볼거 같애 ?걷기나 해 </a:t>
            </a:r>
          </a:p>
        </p:txBody>
      </p:sp>
      <p:sp>
        <p:nvSpPr>
          <p:cNvPr id="6" name="矩形 5"/>
          <p:cNvSpPr/>
          <p:nvPr/>
        </p:nvSpPr>
        <p:spPr>
          <a:xfrm rot="21075228">
            <a:off x="7054599" y="119391"/>
            <a:ext cx="2002082" cy="767210"/>
          </a:xfrm>
          <a:prstGeom prst="rect">
            <a:avLst/>
          </a:prstGeom>
          <a:solidFill>
            <a:srgbClr val="93255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드라마 보기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3"/>
          <p:cNvCxnSpPr/>
          <p:nvPr/>
        </p:nvCxnSpPr>
        <p:spPr>
          <a:xfrm flipV="1">
            <a:off x="660660" y="938243"/>
            <a:ext cx="6528935" cy="330"/>
          </a:xfrm>
          <a:prstGeom prst="line">
            <a:avLst/>
          </a:prstGeom>
          <a:ln w="44450">
            <a:solidFill>
              <a:srgbClr val="93255C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51708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004714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370330"/>
            <a:ext cx="406590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벌 【名】 套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2421316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현대 【名】 现代 (百货商场)</a:t>
            </a:r>
          </a:p>
        </p:txBody>
      </p:sp>
      <p:sp>
        <p:nvSpPr>
          <p:cNvPr id="23" name="矩形 22"/>
          <p:cNvSpPr/>
          <p:nvPr/>
        </p:nvSpPr>
        <p:spPr>
          <a:xfrm>
            <a:off x="484505" y="3468370"/>
            <a:ext cx="4065905" cy="84010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그냥 【副】 一直，照样，仍然，老是</a:t>
            </a:r>
          </a:p>
        </p:txBody>
      </p:sp>
      <p:sp>
        <p:nvSpPr>
          <p:cNvPr id="31" name="矩形 30"/>
          <p:cNvSpPr/>
          <p:nvPr/>
        </p:nvSpPr>
        <p:spPr>
          <a:xfrm>
            <a:off x="484364" y="451354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옷 가게 【名】 服装店</a:t>
            </a:r>
          </a:p>
        </p:txBody>
      </p:sp>
      <p:sp>
        <p:nvSpPr>
          <p:cNvPr id="32" name="矩形 31"/>
          <p:cNvSpPr/>
          <p:nvPr/>
        </p:nvSpPr>
        <p:spPr>
          <a:xfrm>
            <a:off x="4759885" y="137057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번 【量】 路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59960" y="2357120"/>
            <a:ext cx="4065905" cy="8045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구경하다 【动】 看，观看，赏</a:t>
            </a:r>
          </a:p>
        </p:txBody>
      </p:sp>
      <p:sp>
        <p:nvSpPr>
          <p:cNvPr id="7" name="矩形 6"/>
          <p:cNvSpPr/>
          <p:nvPr/>
        </p:nvSpPr>
        <p:spPr>
          <a:xfrm>
            <a:off x="4759885" y="360768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막히다 【动】 堵塞，不通</a:t>
            </a:r>
          </a:p>
        </p:txBody>
      </p:sp>
      <p:sp>
        <p:nvSpPr>
          <p:cNvPr id="8" name="矩形 7"/>
          <p:cNvSpPr/>
          <p:nvPr/>
        </p:nvSpPr>
        <p:spPr>
          <a:xfrm>
            <a:off x="4829100" y="451382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냉장고 【名】 冰箱</a:t>
            </a:r>
          </a:p>
        </p:txBody>
      </p:sp>
      <p:sp>
        <p:nvSpPr>
          <p:cNvPr id="1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360" y="3211195"/>
            <a:ext cx="7125335" cy="34150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옷을 한 벌 사고 싶어요. 백화점에 같이 </a:t>
            </a:r>
            <a:r>
              <a:rPr sz="2400" dirty="0">
                <a:solidFill>
                  <a:prstClr val="black"/>
                </a:solidFill>
                <a:hlinkClick r:id="rId3" action="ppaction://hlinksldjump"/>
              </a:rPr>
              <a:t>갈  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</a:rPr>
              <a:t>             </a:t>
            </a:r>
            <a:r>
              <a:rPr sz="2400" dirty="0">
                <a:solidFill>
                  <a:prstClr val="black"/>
                </a:solidFill>
                <a:hlinkClick r:id="rId3" action="ppaction://hlinksldjump"/>
              </a:rPr>
              <a:t>수 있어요</a:t>
            </a:r>
            <a:r>
              <a:rPr sz="2400" dirty="0">
                <a:solidFill>
                  <a:prstClr val="black"/>
                </a:solidFill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</a:t>
            </a:r>
            <a:r>
              <a:rPr sz="2400" dirty="0"/>
              <a:t>네, 괜찮아요. 어느 백화점에 갈 거예요?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학교 근처에는 어느 백화점이 유명해요?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:제 생각에는 현대 백화점이 괜찮</a:t>
            </a:r>
            <a:r>
              <a:rPr lang="en-US" altLang="ko-KR" sz="2400" dirty="0">
                <a:solidFill>
                  <a:prstClr val="black"/>
                </a:solidFill>
                <a:sym typeface="+mn-ea"/>
                <a:hlinkClick r:id="rId4" action="ppaction://hlinksldjump"/>
              </a:rPr>
              <a:t>은 것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            </a:t>
            </a:r>
            <a:r>
              <a:rPr lang="en-US" altLang="ko-KR" sz="2400" dirty="0">
                <a:solidFill>
                  <a:prstClr val="black"/>
                </a:solidFill>
                <a:sym typeface="+mn-ea"/>
                <a:hlinkClick r:id="rId4" action="ppaction://hlinksldjump"/>
              </a:rPr>
              <a:t>같아요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575021" y="6622624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63-1（封面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37560" y="602615"/>
            <a:ext cx="2468245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3280" y="1120775"/>
            <a:ext cx="710184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카오리</a:t>
            </a:r>
            <a:r>
              <a:rPr lang="en-US" altLang="ko-KR" sz="2400" dirty="0"/>
              <a:t>: </a:t>
            </a:r>
            <a:r>
              <a:rPr sz="2400" dirty="0">
                <a:sym typeface="+mn-ea"/>
              </a:rPr>
              <a:t>그럼, 시내로 가야 하</a:t>
            </a:r>
            <a:r>
              <a:rPr sz="2400" dirty="0">
                <a:sym typeface="+mn-ea"/>
                <a:hlinkClick r:id="rId3" action="ppaction://hlinksldjump"/>
              </a:rPr>
              <a:t>니까</a:t>
            </a:r>
            <a:r>
              <a:rPr sz="2400" dirty="0">
                <a:sym typeface="+mn-ea"/>
              </a:rPr>
              <a:t> 1번 버스를 타고 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            갑시다.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</a:t>
            </a:r>
            <a:r>
              <a:rPr sz="2400" dirty="0"/>
              <a:t>지금은 차가 많이 막히는 시간이에요. 그냥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걸어가요.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카오리</a:t>
            </a:r>
            <a:r>
              <a:rPr lang="en-US" altLang="ko-KR" sz="2400" dirty="0">
                <a:sym typeface="+mn-ea"/>
              </a:rPr>
              <a:t>:여기에서 시내까지 멀지 않을까요?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  <a:sym typeface="+mn-ea"/>
              </a:rPr>
              <a:t>:멀지 않아요. 걸어서 30분이면 갈 수 있어요.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카오리</a:t>
            </a:r>
            <a:r>
              <a:rPr lang="en-US" altLang="ko-KR" sz="2400" dirty="0">
                <a:sym typeface="+mn-ea"/>
              </a:rPr>
              <a:t>:그래요. 그럼, 걸어가요.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95910" y="31629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190" y="1268730"/>
            <a:ext cx="7980045" cy="4892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1. 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~(으)ㄹ 수 있다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惯用型，用于动词词干后，表示有能力或有可能，相当于汉语的“能，会”。</a:t>
            </a:r>
          </a:p>
          <a:p>
            <a:pPr>
              <a:lnSpc>
                <a:spcPct val="150000"/>
              </a:lnSpc>
            </a:pP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08455" y="3859530"/>
            <a:ext cx="5185410" cy="175323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+mj-ea"/>
              </a:rPr>
              <a:t>例</a:t>
            </a:r>
            <a:endParaRPr lang="en-US" altLang="zh-CN" b="1" dirty="0">
              <a:solidFill>
                <a:srgbClr val="FFC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친구는 한국어를 잘할 수 있어요. </a:t>
            </a:r>
          </a:p>
          <a:p>
            <a:pPr>
              <a:lnSpc>
                <a:spcPct val="150000"/>
              </a:lnSpc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朋友说韩国语说得很好。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아버지는 춤을 출 수 있어요.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爸爸会跳舞。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5354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>
                <a:latin typeface="+mn-ea"/>
              </a:rPr>
              <a:t>2.</a:t>
            </a:r>
            <a:r>
              <a:rPr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~(으)ㄴ/는 것 같다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惯用型，用于谓词词干后，表示说话人对某种事实或状况的推测，相当于汉语的“好像，可能”。</a:t>
            </a:r>
            <a:r>
              <a:rPr lang="en-US" altLang="ko-KR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altLang="ko-KR" sz="1400" dirty="0" smtClean="0">
                <a:latin typeface="+mn-ea"/>
              </a:rPr>
              <a:t>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54455" y="2680381"/>
            <a:ext cx="5263588" cy="9220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백화점이 괜찮은 것 같아요.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百货商场看样子不错。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구두가 비싼 것 같아요. 皮鞋好像有点儿贵。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295400" y="3779520"/>
          <a:ext cx="6399530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9765"/>
                <a:gridCol w="3199765"/>
              </a:tblGrid>
              <a:tr h="7315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~는 것 같다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用于动词词干或</a:t>
                      </a:r>
                      <a:r>
                        <a:rPr lang="zh-CN" altLang="en-US" sz="140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있다/없다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词干后，表示对现在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的某种事实或状况的推测。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~(으)ㄴ 것 같다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用于动词词干后，表示对过去的某种事实或状况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的推测；用于形容词词干后或</a:t>
                      </a:r>
                      <a:r>
                        <a:rPr lang="zh-CN" altLang="en-US" sz="140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이다/아니다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词干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后，表示对现在某种事实或状况的推测。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2255</Words>
  <Application>WPS 演示</Application>
  <PresentationFormat>全屏显示(4:3)</PresentationFormat>
  <Paragraphs>485</Paragraphs>
  <Slides>37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255</cp:revision>
  <dcterms:created xsi:type="dcterms:W3CDTF">2016-11-30T01:22:00Z</dcterms:created>
  <dcterms:modified xsi:type="dcterms:W3CDTF">2018-05-11T07:30:01Z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