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46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268" r:id="rId17"/>
    <p:sldId id="269" r:id="rId18"/>
    <p:sldId id="340" r:id="rId19"/>
    <p:sldId id="460" r:id="rId20"/>
    <p:sldId id="420" r:id="rId21"/>
    <p:sldId id="284" r:id="rId22"/>
    <p:sldId id="285" r:id="rId23"/>
    <p:sldId id="372" r:id="rId24"/>
    <p:sldId id="337" r:id="rId25"/>
    <p:sldId id="391" r:id="rId26"/>
    <p:sldId id="461" r:id="rId27"/>
    <p:sldId id="462" r:id="rId28"/>
    <p:sldId id="463" r:id="rId29"/>
    <p:sldId id="464" r:id="rId30"/>
    <p:sldId id="465" r:id="rId31"/>
    <p:sldId id="302" r:id="rId32"/>
    <p:sldId id="466" r:id="rId33"/>
    <p:sldId id="467" r:id="rId34"/>
    <p:sldId id="468" r:id="rId35"/>
    <p:sldId id="424" r:id="rId36"/>
    <p:sldId id="470" r:id="rId37"/>
    <p:sldId id="469" r:id="rId38"/>
    <p:sldId id="471" r:id="rId39"/>
    <p:sldId id="472" r:id="rId40"/>
    <p:sldId id="304" r:id="rId41"/>
    <p:sldId id="374" r:id="rId42"/>
    <p:sldId id="473" r:id="rId43"/>
    <p:sldId id="426" r:id="rId44"/>
    <p:sldId id="423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3185C0"/>
    <a:srgbClr val="D7E4BD"/>
    <a:srgbClr val="457DA5"/>
    <a:srgbClr val="FC4628"/>
    <a:srgbClr val="27932E"/>
    <a:srgbClr val="F66996"/>
    <a:srgbClr val="F6B6E7"/>
    <a:srgbClr val="C085B8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164" y="-30"/>
      </p:cViewPr>
      <p:guideLst>
        <p:guide orient="horz" pos="2240"/>
        <p:guide pos="28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3.png"/><Relationship Id="rId7" Type="http://schemas.openxmlformats.org/officeDocument/2006/relationships/slide" Target="slide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19.xml"/><Relationship Id="rId4" Type="http://schemas.openxmlformats.org/officeDocument/2006/relationships/image" Target="../media/image4.png"/><Relationship Id="rId9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8.xml"/><Relationship Id="rId5" Type="http://schemas.openxmlformats.org/officeDocument/2006/relationships/slide" Target="slide12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slide" Target="slide3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3.xml"/><Relationship Id="rId5" Type="http://schemas.openxmlformats.org/officeDocument/2006/relationships/slide" Target="slide12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3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10.xml"/><Relationship Id="rId4" Type="http://schemas.openxmlformats.org/officeDocument/2006/relationships/image" Target="../media/image4.png"/><Relationship Id="rId9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13课"/>
          <p:cNvPicPr>
            <a:picLocks noChangeAspect="1"/>
          </p:cNvPicPr>
          <p:nvPr/>
        </p:nvPicPr>
        <p:blipFill>
          <a:blip r:embed="rId2"/>
          <a:srcRect l="11416"/>
          <a:stretch>
            <a:fillRect/>
          </a:stretch>
        </p:blipFill>
        <p:spPr>
          <a:xfrm>
            <a:off x="0" y="-635"/>
            <a:ext cx="9135745" cy="68592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1" y="4487779"/>
            <a:ext cx="2189747" cy="794084"/>
          </a:xfrm>
          <a:prstGeom prst="rect">
            <a:avLst/>
          </a:prstGeom>
          <a:solidFill>
            <a:srgbClr val="F66996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13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746" y="4487779"/>
            <a:ext cx="6954254" cy="794084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4400" b="1" dirty="0" smtClean="0">
                <a:solidFill>
                  <a:schemeClr val="tx1"/>
                </a:solidFill>
              </a:rPr>
              <a:t>경극 표가 두 장 생겼어요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07085" y="47752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07720" y="35109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67410" y="1788160"/>
            <a:ext cx="5224145" cy="109220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sz="20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식당, 밥, 먹다 ~(으)러 가다</a:t>
            </a:r>
          </a:p>
          <a:p>
            <a:r>
              <a:rPr kumimoji="1" sz="20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→ 식당에 밥 먹으러 갑니다.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7500" y="937260"/>
            <a:ext cx="67557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请用所给的提示仿照示例编写句子。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 flipH="1">
            <a:off x="231800" y="303366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4737" y="429897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185" y="4406900"/>
            <a:ext cx="40208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시장, 과일, 사다 ～(으)러 가다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57910" y="3596640"/>
            <a:ext cx="4162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우체국에 편지(를) 부치러 가요.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83310" y="4860925"/>
            <a:ext cx="4406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시장에 과일(을) 사러 가요.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2435" y="303430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185" y="3142615"/>
            <a:ext cx="4106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우체국, 편지, 부치다 ～(으)러 가다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734060" y="59493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83310" y="6035040"/>
            <a:ext cx="4743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교실에 한국어(를) 공부하러 가요.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230530" y="54739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02665" y="5581015"/>
            <a:ext cx="40455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교실, 한국어, 공부하다 ～(으)러 가다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07085" y="47752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07720" y="35109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 flipH="1">
            <a:off x="231800" y="303366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4737" y="429897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185" y="4406900"/>
            <a:ext cx="40208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시장, 야채, 싸다 ～잖아요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57910" y="3596640"/>
            <a:ext cx="4162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백화점에 사람이 많잖아요.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83310" y="4860925"/>
            <a:ext cx="4406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시장은 야채가 싸잖아요.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2435" y="303430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185" y="3142615"/>
            <a:ext cx="4106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백화점, 사람, 많다 ～잖아요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734060" y="59493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83310" y="6035040"/>
            <a:ext cx="4743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웨이빈은 노래를 잘하잖아요.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230530" y="54739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02665" y="5581015"/>
            <a:ext cx="40455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웨이빈, 노래, 잘하다 ～잖아요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07720" y="1579245"/>
            <a:ext cx="5535295" cy="108458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양메이, 중국 사람 ~잖아요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양메이는 중국 사람이잖아요.</a:t>
            </a:r>
          </a:p>
        </p:txBody>
      </p:sp>
      <p:sp>
        <p:nvSpPr>
          <p:cNvPr id="22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42351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hlinkClick r:id="rId7" action="ppaction://hlinksldjump"/>
              </a:rPr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hlinkClick r:id="rId8" action="ppaction://hlinksldjump"/>
              </a:rPr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hlinkClick r:id="rId9" action="ppaction://hlinksldjump"/>
              </a:rPr>
              <a:t>2</a:t>
            </a:r>
            <a:endParaRPr kumimoji="1" lang="zh-CN" altLang="en-US" sz="28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032009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hlinkClick r:id="rId10" action="ppaction://hlinksldjump"/>
              </a:rPr>
              <a:t>2</a:t>
            </a:r>
            <a:endParaRPr kumimoji="1" lang="zh-CN" altLang="en-US" sz="32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414" y="133038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신정 【名】 元旦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32143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휴일 【名】 休假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333317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계획 【名】 计划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3473" y="462159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혼자 【副】 一个人</a:t>
            </a:r>
          </a:p>
        </p:txBody>
      </p:sp>
      <p:sp>
        <p:nvSpPr>
          <p:cNvPr id="3" name="矩形 2"/>
          <p:cNvSpPr/>
          <p:nvPr/>
        </p:nvSpPr>
        <p:spPr>
          <a:xfrm>
            <a:off x="4829034" y="133020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부럽다 【形】 羡慕</a:t>
            </a:r>
          </a:p>
        </p:txBody>
      </p:sp>
      <p:sp>
        <p:nvSpPr>
          <p:cNvPr id="4" name="矩形 3"/>
          <p:cNvSpPr/>
          <p:nvPr/>
        </p:nvSpPr>
        <p:spPr>
          <a:xfrm>
            <a:off x="4742815" y="2320925"/>
            <a:ext cx="4065905" cy="562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뮤지컬 【名】 音乐剧</a:t>
            </a:r>
          </a:p>
        </p:txBody>
      </p:sp>
      <p:sp>
        <p:nvSpPr>
          <p:cNvPr id="5" name="矩形 4"/>
          <p:cNvSpPr/>
          <p:nvPr/>
        </p:nvSpPr>
        <p:spPr>
          <a:xfrm>
            <a:off x="4742815" y="3220720"/>
            <a:ext cx="4065905" cy="8909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사운드 오브 뮤직 【名】 《音乐之声》</a:t>
            </a:r>
          </a:p>
        </p:txBody>
      </p:sp>
      <p:sp>
        <p:nvSpPr>
          <p:cNvPr id="6" name="矩形 5"/>
          <p:cNvSpPr/>
          <p:nvPr/>
        </p:nvSpPr>
        <p:spPr>
          <a:xfrm>
            <a:off x="4742674" y="462140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편 【量】 部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9162" y="2720711"/>
            <a:ext cx="6725676" cy="3415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내일부터 신정이에요. 휴일에 무슨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계획이 있어요?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저는 내일 영화를 볼 거예요.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혼자 보러 가요?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아니요, 남자 친구랑 같이 가요.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부럽네요.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519776" y="6491179"/>
            <a:ext cx="357077" cy="112495"/>
          </a:xfrm>
          <a:prstGeom prst="rect">
            <a:avLst/>
          </a:prstGeom>
        </p:spPr>
      </p:pic>
      <p:pic>
        <p:nvPicPr>
          <p:cNvPr id="10" name="图片 9" descr="153-1（歌剧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93415" y="248285"/>
            <a:ext cx="232537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6397" y="1567123"/>
            <a:ext cx="7362820" cy="39693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부럽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기는요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. 웨이빈 씨는 여자 친구랑 휴일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계획 없어요?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뮤지컬을 한 편 볼 거예요.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어떤 뮤지컬이요?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사운드 오브 뮤직이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3" action="ppaction://hlinksldjump"/>
              </a:rPr>
              <a:t>라는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뮤지컬이에요.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정말 재미있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겠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어요. 저는 웨이빈 씨가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더 부러워요.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056" y="1096702"/>
            <a:ext cx="8244408" cy="44310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800" b="1" dirty="0">
                <a:solidFill>
                  <a:prstClr val="black"/>
                </a:solidFill>
                <a:latin typeface="华文楷体"/>
              </a:rPr>
              <a:t>1. 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~기는요</a:t>
            </a:r>
          </a:p>
          <a:p>
            <a:pPr latinLnBrk="1">
              <a:lnSpc>
                <a:spcPct val="150000"/>
              </a:lnSpc>
            </a:pP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终结词尾，用于谓词词干后，表示轻微否定或反驳对方的话。也用于回答称赞的话时表示谦虚。</a:t>
            </a:r>
          </a:p>
          <a:p>
            <a:pPr latinLnBrk="1">
              <a:lnSpc>
                <a:spcPct val="150000"/>
              </a:lnSpc>
            </a:pPr>
            <a:endParaRPr lang="ko-KR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2800" b="1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3862719"/>
            <a:ext cx="7203915" cy="133794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부럽기는요.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羡慕什么呀。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무섭기는요.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怕什么呀。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48926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400" b="1" dirty="0">
                <a:solidFill>
                  <a:prstClr val="black"/>
                </a:solidFill>
                <a:latin typeface="华文楷体"/>
              </a:rPr>
              <a:t>2. </a:t>
            </a:r>
            <a:r>
              <a:rPr lang="ko-KR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～(이)라는</a:t>
            </a:r>
          </a:p>
          <a:p>
            <a:pPr latinLnBrk="1">
              <a:lnSpc>
                <a:spcPct val="150000"/>
              </a:lnSpc>
            </a:pP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惯用型，是</a:t>
            </a:r>
            <a:r>
              <a:rPr lang="ko-KR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~(이)라고 하는</a:t>
            </a: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的缩略形，用于名词、代词、数量词后，表示说明的对象。</a:t>
            </a:r>
          </a:p>
          <a:p>
            <a:pPr latinLnBrk="1">
              <a:lnSpc>
                <a:spcPct val="150000"/>
              </a:lnSpc>
            </a:pPr>
            <a:endParaRPr lang="ko-KR" altLang="en-US" sz="24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3064524"/>
            <a:ext cx="7203915" cy="216852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사운드 오브 뮤직이라는 뮤지컬이에요.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是叫做《音乐之声》的音乐剧。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이것이‘편지’라는 소설책이에요.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这是叫做《信》的小说。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3784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400" b="1" dirty="0">
                <a:solidFill>
                  <a:prstClr val="black"/>
                </a:solidFill>
                <a:latin typeface="华文楷体"/>
              </a:rPr>
              <a:t>3. </a:t>
            </a:r>
            <a:r>
              <a:rPr lang="ko-KR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～겠～</a:t>
            </a:r>
          </a:p>
          <a:p>
            <a:pPr latinLnBrk="1">
              <a:lnSpc>
                <a:spcPct val="150000"/>
              </a:lnSpc>
            </a:pP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先语末词尾，用于谓词词干后，表示推测。</a:t>
            </a: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3064524"/>
            <a:ext cx="7203915" cy="133794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정말 재미있겠어요.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应该非常有趣。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내일부터 춥겠어요.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从明天开始该冷了。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07085" y="47752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07720" y="35109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67410" y="1788160"/>
            <a:ext cx="5224145" cy="109220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  <a:sym typeface="+mn-ea"/>
              </a:rPr>
              <a:t>가: 너무 고마워요. （~은요/~는요?）</a:t>
            </a:r>
            <a:endParaRPr kumimoji="1" lang="zh-CN" altLang="en-US" sz="2000" b="1" dirty="0">
              <a:solidFill>
                <a:srgbClr val="002060"/>
              </a:solidFill>
            </a:endParaRPr>
          </a:p>
          <a:p>
            <a:r>
              <a:rPr kumimoji="1" lang="zh-CN" altLang="en-US" sz="2000" b="1" dirty="0">
                <a:solidFill>
                  <a:srgbClr val="002060"/>
                </a:solidFill>
                <a:sym typeface="+mn-ea"/>
              </a:rPr>
              <a:t>나: 고맙기는요?</a:t>
            </a:r>
            <a:endParaRPr kumimoji="1" sz="2000" b="1" dirty="0" smtClean="0">
              <a:solidFill>
                <a:srgbClr val="00206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500" y="937260"/>
            <a:ext cx="67557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请用所给的提示仿照示例完成对话。</a:t>
            </a:r>
            <a:endParaRPr sz="2800" b="1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 flipH="1">
            <a:off x="231800" y="303366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4737" y="429897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185" y="4406900"/>
            <a:ext cx="50425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가: 오늘 날씨가 추워요. （～은요/～는요?）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27150" y="3597275"/>
            <a:ext cx="4162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재미없기는요?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92250" y="4883785"/>
            <a:ext cx="4406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춥기는요?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2435" y="303430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820" y="3142615"/>
            <a:ext cx="47993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가: 영화가 재미없어요. （～은요/～는요?）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734060" y="59493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나:_______________________________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48105" y="6057265"/>
            <a:ext cx="4743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좋기는요?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230530" y="54739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5581015"/>
            <a:ext cx="48539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가: 한국어 발음이 좋아요. （～은요/～는요?）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3850976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6622014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掌握与演出相关的词汇</a:t>
            </a:r>
          </a:p>
          <a:p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学习表达建议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학습목표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07085" y="47752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07720" y="351091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81380" y="1985645"/>
            <a:ext cx="5224145" cy="7804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정성민， 한국 사람， 알다，~(이)라는</a:t>
            </a:r>
            <a:endParaRPr kumimoji="1" lang="zh-CN" altLang="en-US" sz="2000" b="1" dirty="0">
              <a:solidFill>
                <a:srgbClr val="00206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kumimoji="1" lang="zh-CN" altLang="en-US" sz="20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→ 정성민이라는 한국 사람을 알아요.</a:t>
            </a:r>
            <a:endParaRPr kumimoji="1" sz="2000" b="1" dirty="0" smtClean="0">
              <a:solidFill>
                <a:srgbClr val="00206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500" y="937260"/>
            <a:ext cx="67557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请用所给的提示仿照示例造句。</a:t>
            </a:r>
            <a:endParaRPr sz="2800" b="1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 flipH="1">
            <a:off x="231800" y="303366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4737" y="429897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185" y="4406900"/>
            <a:ext cx="50425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동방신기，한국 가수，알다，～(이)라는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27150" y="3597275"/>
            <a:ext cx="510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비빔밥이라는 한국 음식을 먹어 봤어요.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76325" y="4860925"/>
            <a:ext cx="4406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동방신기라는 한국 가수를 알아요.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2435" y="303430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820" y="3142615"/>
            <a:ext cx="47993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비빔밥，한국 음식，먹어 보다，～(이)라는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07085" y="60572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22045" y="6057265"/>
            <a:ext cx="4743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토끼와 거북이라는 동화를 봤어요.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230530" y="54739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2820" y="5581650"/>
            <a:ext cx="48539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토끼와 거북이，동화，보았다，～(이)라는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998980" y="2480310"/>
            <a:ext cx="4998720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지하철，빠르다，~겠~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지하철이 빠르겠습니다.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190" y="875665"/>
            <a:ext cx="7488555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请用所给的单词和词尾仿照示例编写句子。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035685" y="31362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0" y="199898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산이 높겠어요.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60632" y="3222280"/>
            <a:ext cx="26860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이 문제를 모르겠어요.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산，높다，～겠~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265965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2767965"/>
            <a:ext cx="3778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이，문제，모르다，～겠~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035685" y="43815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60632" y="4467515"/>
            <a:ext cx="21062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수업에 늦겠어요.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544855" y="39048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58875" y="40132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수업，늦다，～겠~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035685" y="56254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460632" y="5711480"/>
            <a:ext cx="21062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김치가 맵겠어요.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544855" y="514885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58875" y="52571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김치，맵다，～겠~</a:t>
            </a:r>
          </a:p>
        </p:txBody>
      </p:sp>
      <p:sp>
        <p:nvSpPr>
          <p:cNvPr id="23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7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52571" y="1418310"/>
            <a:ext cx="8039820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请用所给的单词替换画线部分并造句。</a:t>
            </a:r>
            <a:endParaRPr lang="en-US" altLang="zh-CN" sz="2400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1998980" y="2480310"/>
            <a:ext cx="4998720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영화, 유명하다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이 영화가 유명하잖아요.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035685" y="31362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0" y="199898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이 사람이 착하잖아요.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60632" y="3222280"/>
            <a:ext cx="21767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이 집이 좋잖아요.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544855" y="131472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사람, 착하다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265965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2767965"/>
            <a:ext cx="3778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집, 좋다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035685" y="43815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60632" y="4467515"/>
            <a:ext cx="29406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이 친구가 건강하잖아요.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544855" y="39048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158875" y="40132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친구, 건강하다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035685" y="562546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460632" y="5711480"/>
            <a:ext cx="21767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이 책이 쉽잖아요.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544855" y="514885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58875" y="52571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책, 쉽다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7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217295" y="350012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098550" y="226123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1610" y="2362835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예쁘기는요.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42242" y="3586135"/>
            <a:ext cx="15265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멋있기는요.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726465" y="167857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40485" y="178689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예쁘다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726465" y="30235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6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40485" y="3131820"/>
            <a:ext cx="3778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멋있다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217295" y="474535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642242" y="4831370"/>
            <a:ext cx="12719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크기는요.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726465" y="426874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7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40485" y="437705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크다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217295" y="598932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642242" y="6075335"/>
            <a:ext cx="17811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피곤하기는요.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726465" y="5512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8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340485" y="562102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피곤하다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929005" y="1123950"/>
            <a:ext cx="4998720" cy="54292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</a:rPr>
              <a:t>부럽다 → 부럽기는요.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7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217295" y="350012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098550" y="226123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1610" y="2362835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가족이 보고 싶겠어요.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42242" y="3586135"/>
            <a:ext cx="236093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음식이 맛있겠어요.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726465" y="167857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9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40485" y="178689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가족, 보고 싶다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726465" y="30235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10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40485" y="3131820"/>
            <a:ext cx="3778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음식, 맛있다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217295" y="474535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642242" y="4831370"/>
            <a:ext cx="21062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책이 어렵겠어요.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726465" y="426874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11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40485" y="437705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책, 어렵다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217295" y="598932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642242" y="6075335"/>
            <a:ext cx="21062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손이 아프겠어요.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726465" y="55127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12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340485" y="562102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손, 아프다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929005" y="1019810"/>
            <a:ext cx="4998720" cy="66294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</a:rPr>
              <a:t>뮤지컬, 재미있다</a:t>
            </a:r>
          </a:p>
          <a:p>
            <a:r>
              <a:rPr kumimoji="1" lang="zh-CN" altLang="en-US" sz="2000" b="1" dirty="0">
                <a:solidFill>
                  <a:srgbClr val="002060"/>
                </a:solidFill>
              </a:rPr>
              <a:t>→ 뮤지컬이 재미있겠어요.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7" grpId="0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452120" y="875665"/>
            <a:ext cx="8041640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请用恰当的单词或词组填空，并完成下列句子。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28040" y="1845945"/>
            <a:ext cx="766572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❶ 내일 (                　　　　)에 시간 있어요?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❷ 연극 표가 두 (　　　　) 생겼어요.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❸ 동생은 달리기는 잘 못 하지만 (　　　         　)는 잘 해요.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❹ 오늘 우리 7시 학교 (　　　　)에서 만나요.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❺ 한국 친구와 함께 (　　　　)를 볼 거예요.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❻ 남자 (　　　　)와 공원에 가요.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❼ 영화 한 (　　　　)을 보러 가요.</a:t>
            </a:r>
          </a:p>
          <a:p>
            <a:r>
              <a:rPr lang="zh-CN" altLang="en-US" sz="2400">
                <a:latin typeface="Batang" panose="02030600000101010101" pitchFamily="18" charset="-127"/>
                <a:ea typeface="Batang" panose="02030600000101010101" pitchFamily="18" charset="-127"/>
              </a:rPr>
              <a:t>❽ 이 소설책은 서유기(　　　　) 책이에요.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48535" y="1905635"/>
            <a:ext cx="2576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아침/오전/오후/저녁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591057" y="2213900"/>
            <a:ext cx="4375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장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31287" y="2612680"/>
            <a:ext cx="2431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공부/농구/축구/노래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54987" y="3301655"/>
            <a:ext cx="4375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앞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133347" y="370043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영화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461392" y="403381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친구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954152" y="4432590"/>
            <a:ext cx="4375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편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314957" y="477104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라는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  <p:bldP spid="18" grpId="0"/>
      <p:bldP spid="21" grpId="0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hlinkClick r:id="rId3" action="ppaction://hlinkfile"/>
          </p:cNvPr>
          <p:cNvSpPr/>
          <p:nvPr/>
        </p:nvSpPr>
        <p:spPr>
          <a:xfrm>
            <a:off x="477520" y="1235710"/>
            <a:ext cx="8041640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请用所给的单词仿照示例编写句子。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998980" y="2586990"/>
            <a:ext cx="4998720" cy="152019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</a:rPr>
              <a:t>저，주말，쇼핑</a:t>
            </a:r>
          </a:p>
          <a:p>
            <a:r>
              <a:rPr kumimoji="1" lang="zh-CN" altLang="en-US" sz="2000" b="1" dirty="0">
                <a:solidFill>
                  <a:srgbClr val="002060"/>
                </a:solidFill>
              </a:rPr>
              <a:t>→ 저는 주말에 쇼핑하러 가요.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217295" y="385889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098550" y="25565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66850" y="2658110"/>
            <a:ext cx="4375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헤럴드는 식당에 아르바이트 하러 가요.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42242" y="3944910"/>
            <a:ext cx="384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양메이는 시장에 과일 사러 가요.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726465" y="207989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40485" y="2188210"/>
            <a:ext cx="32499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헤럴드, 식당, 아르바이트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726465" y="338228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40485" y="3490595"/>
            <a:ext cx="3778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양메이, 시장, 과일, 사다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217295" y="49936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642242" y="5079655"/>
            <a:ext cx="32658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성민은 기숙사에 쉬러 가요.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726465" y="45170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40485" y="462534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성민, 기숙사, 쉬다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217295" y="611060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642242" y="6196620"/>
            <a:ext cx="37750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웨이빈은 일본에 여행하러 가요.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726465" y="563399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340485" y="574230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웨이빈, 일본, 여행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1098550" y="142430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51610" y="1525905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친구는 한국에 공부하러 가요.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726465" y="94769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40485" y="105600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친구, 한국, 공부하다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7" grpId="0"/>
      <p:bldP spid="29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종합 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4" action="ppaction://hlinksldjump"/>
              </a:rPr>
              <a:t>1</a:t>
            </a:r>
            <a:endParaRPr lang="zh-CN" altLang="en-US" sz="2800" b="1" dirty="0">
              <a:solidFill>
                <a:prstClr val="white"/>
              </a:solidFill>
              <a:cs typeface="+mn-ea"/>
              <a:sym typeface="+mn-lt"/>
              <a:hlinkClick r:id="rId5" action="ppaction://hlinksldjump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5" action="ppaction://hlinksldjump"/>
              </a:rPr>
              <a:t>2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6" action="ppaction://hlinksldjump"/>
              </a:rPr>
              <a:t>3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7" action="ppaction://hlinksldjump"/>
              </a:rPr>
              <a:t>4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600835" y="1227455"/>
            <a:ext cx="4998720" cy="152019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000" b="1" dirty="0">
                <a:solidFill>
                  <a:srgbClr val="002060"/>
                </a:solidFill>
              </a:rPr>
              <a:t>이 영화는 재미있다</a:t>
            </a:r>
          </a:p>
          <a:p>
            <a:r>
              <a:rPr kumimoji="1" lang="zh-CN" altLang="en-US" sz="2000" b="1" dirty="0">
                <a:solidFill>
                  <a:srgbClr val="002060"/>
                </a:solidFill>
              </a:rPr>
              <a:t>→ 이 영화는 재미있잖아요.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202690" y="473900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0990" y="4840605"/>
            <a:ext cx="4375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한국어를 잘 하잖아요</a:t>
            </a:r>
            <a:r>
              <a:rPr lang="en-US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 flipH="1">
            <a:off x="830605" y="426239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7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44625" y="4370705"/>
            <a:ext cx="32499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한국어, 잘, 하다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1202690" y="360680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55750" y="370840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이번주에(는) 피곤하잖아요.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830605" y="31301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6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444625" y="32385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이번주, 피곤하다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263015" y="1849755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87962" y="1935770"/>
            <a:ext cx="24314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내일 비가 오잖아요.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772185" y="137314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8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86205" y="1481455"/>
            <a:ext cx="3778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내일 , 비, 오다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772185" y="326544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9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263015" y="556514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687962" y="5651155"/>
            <a:ext cx="25298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가방(은) 무겁잖아요.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772185" y="508852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10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386205" y="519684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가방, 무겁다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1263015" y="374142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687962" y="3827435"/>
            <a:ext cx="27844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백화점(은) 비싸잖아요.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86205" y="337312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백화점, 비싸다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9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68985" y="1123950"/>
            <a:ext cx="690308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请看图进行对话练习。</a:t>
            </a:r>
          </a:p>
        </p:txBody>
      </p:sp>
      <p:sp>
        <p:nvSpPr>
          <p:cNvPr id="10" name="矩形 9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05485" y="3523615"/>
            <a:ext cx="796036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정성민: 내일부터 휴일이에요. 무슨 계획이 있어요?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웨이빈: 저는 내일 </a:t>
            </a:r>
            <a:r>
              <a:rPr lang="en-US" altLang="ko-KR" sz="20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을/를 보러 갈 거예요. (연극)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정성민: </a:t>
            </a:r>
            <a:r>
              <a:rPr lang="en-US" altLang="ko-KR" sz="20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보러 가요? (누구, ~랑/이랑)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웨이빈: 동생이랑 </a:t>
            </a:r>
            <a:r>
              <a:rPr lang="en-US" altLang="ko-KR" sz="20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가요. (같다)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정성민: 부럽네요.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웨이빈: </a:t>
            </a:r>
            <a:r>
              <a:rPr lang="en-US" altLang="ko-KR" sz="20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는요? 성민 씨는 가족이랑 휴일에 계획 없어요?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(부럽다)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정성민: </a:t>
            </a:r>
            <a:r>
              <a:rPr lang="en-US" altLang="ko-KR" sz="2000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________________________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거예요. (저는, 가족과 같이, 등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산하다)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웨이빈: 그것도 재미있겠네요.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231647" y="382870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연극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47347" y="4089055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누구랑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86207" y="441862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같이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88927" y="5030125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부럽기</a:t>
            </a:r>
          </a:p>
        </p:txBody>
      </p:sp>
      <p:pic>
        <p:nvPicPr>
          <p:cNvPr id="9" name="图片 8" descr="159-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58490" y="1721485"/>
            <a:ext cx="2124710" cy="18021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788927" y="5641630"/>
            <a:ext cx="29406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저는 가족과 같이 등산할</a:t>
            </a:r>
          </a:p>
        </p:txBody>
      </p:sp>
      <p:sp>
        <p:nvSpPr>
          <p:cNvPr id="12" name="矩形 11"/>
          <p:cNvSpPr/>
          <p:nvPr/>
        </p:nvSpPr>
        <p:spPr>
          <a:xfrm flipH="1">
            <a:off x="1471320" y="20125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7" grpId="0"/>
      <p:bldP spid="8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27075" y="2773680"/>
            <a:ext cx="769048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양메이: 다음 주부터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에요/이에요. ( 휴일 )</a:t>
            </a:r>
          </a:p>
          <a:p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계획이 있어요? (무슨)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헤럴드: 저는 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예요. (여행, 가다)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양메이: 누구랑 같이 가요?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헤럴드: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가요. (친구랑, 같이)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양메이: 부러워요.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헤럴드: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기는요? 양메이 씨는 휴일 계획 없어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요? (부럽다)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양메이: 뮤지컬을 한 편 볼 거예요.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헤럴드: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뮤지컬이요? (어떤)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양메이: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________________________</a:t>
            </a:r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뮤지컬이에요. (사운드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오브 뮤직, ~라는/이라는)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53567" y="271682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휴일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88827" y="304956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무슨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406782" y="3374045"/>
            <a:ext cx="134239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여행 갈 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44172" y="3957610"/>
            <a:ext cx="15265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친구랑 같이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60377" y="460150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부럽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05742" y="551018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어떤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44172" y="5806095"/>
            <a:ext cx="28702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사운드 오브 뮤직이라는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1426235" y="18043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pic>
        <p:nvPicPr>
          <p:cNvPr id="9" name="图片 8" descr="159-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4975" y="1123950"/>
            <a:ext cx="1668780" cy="1553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" grpId="0"/>
      <p:bldP spid="3" grpId="0"/>
      <p:bldP spid="4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27075" y="2773680"/>
            <a:ext cx="769048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정성민: 카오리 씨, 내일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시간 있어요? (저녁)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카오리: 아니요. 내일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. (약속 있다)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　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일 있어요? (무슨)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정성민: 영화 표가 두 장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. (생기다)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카오리: 정말이요? 무슨 영화예요?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정성민: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영화예요. 재미있을 거예요. (코믹)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카오리: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.(좋다) 내일 저녁은 시간이 없지만</a:t>
            </a:r>
          </a:p>
          <a:p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요. (모레, 시간, 있다)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정성민: 그럼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에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에서 만나요.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(모레 저녁, 학교 앞)</a:t>
            </a:r>
          </a:p>
          <a:p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카오리: </a:t>
            </a:r>
            <a:r>
              <a:rPr lang="en-US" altLang="ko-KR" sz="2000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n-ea"/>
                <a:sym typeface="+mn-lt"/>
              </a:rPr>
              <a:t>________</a:t>
            </a:r>
            <a:r>
              <a:rPr sz="2000">
                <a:latin typeface="Batang" panose="02030600000101010101" pitchFamily="18" charset="-127"/>
                <a:ea typeface="Batang" panose="02030600000101010101" pitchFamily="18" charset="-127"/>
              </a:rPr>
              <a:t>. 모레 만나요. (그렇다)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49172" y="277397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저녁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309752" y="3075595"/>
            <a:ext cx="17811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약속이 있어요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43157" y="334801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무슨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94537" y="3662970"/>
            <a:ext cx="12014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생겼어요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07672" y="4210975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코믹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07672" y="4557685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좋아요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8647" y="4887250"/>
            <a:ext cx="28702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모레는 시간이 있어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1426235" y="180430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93950" y="5186045"/>
            <a:ext cx="13550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모레 저녁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63695" y="5186045"/>
            <a:ext cx="13550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학교 앞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42440" y="5797550"/>
            <a:ext cx="1022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그래요</a:t>
            </a:r>
          </a:p>
        </p:txBody>
      </p:sp>
      <p:pic>
        <p:nvPicPr>
          <p:cNvPr id="11" name="图片 10" descr="160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9620" y="1123950"/>
            <a:ext cx="1894840" cy="1711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" grpId="0"/>
      <p:bldP spid="3" grpId="0"/>
      <p:bldP spid="4" grpId="0"/>
      <p:bldP spid="6" grpId="0"/>
      <p:bldP spid="5" grpId="0"/>
      <p:bldP spid="7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003935" y="391096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003935" y="213614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631850" y="155348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45870" y="1661160"/>
            <a:ext cx="53975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영화, 이번주에 시간이 없음, 다시 시간 정하기.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631850" y="33276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245870" y="3436620"/>
            <a:ext cx="55784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서점, 책 사러 같이 가기, 시간과 장소 정하기.</a:t>
            </a:r>
          </a:p>
        </p:txBody>
      </p:sp>
      <p:sp>
        <p:nvSpPr>
          <p:cNvPr id="6" name="矩形 5"/>
          <p:cNvSpPr/>
          <p:nvPr/>
        </p:nvSpPr>
        <p:spPr>
          <a:xfrm>
            <a:off x="821690" y="1019810"/>
            <a:ext cx="695388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请看图进行对话练习。</a:t>
            </a:r>
          </a:p>
        </p:txBody>
      </p:sp>
      <p:sp>
        <p:nvSpPr>
          <p:cNvPr id="10" name="矩形 9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161-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63565" y="1952625"/>
            <a:ext cx="1618615" cy="1449070"/>
          </a:xfrm>
          <a:prstGeom prst="rect">
            <a:avLst/>
          </a:prstGeom>
        </p:spPr>
      </p:pic>
      <p:pic>
        <p:nvPicPr>
          <p:cNvPr id="22" name="图片 21" descr="161-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63565" y="3531870"/>
            <a:ext cx="1792605" cy="1604645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1003935" y="561086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 flipH="1">
            <a:off x="631850" y="502820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245870" y="5136515"/>
            <a:ext cx="55784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경극 보러 감, 경극 시간과 표가격을 물어보다.</a:t>
            </a:r>
          </a:p>
        </p:txBody>
      </p:sp>
      <p:pic>
        <p:nvPicPr>
          <p:cNvPr id="30" name="图片 29" descr="162-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9605" y="5316220"/>
            <a:ext cx="1626235" cy="1519555"/>
          </a:xfrm>
          <a:prstGeom prst="rect">
            <a:avLst/>
          </a:prstGeom>
        </p:spPr>
      </p:pic>
      <p:sp>
        <p:nvSpPr>
          <p:cNvPr id="17" name="webpage-home_81886">
            <a:hlinkClick r:id="rId6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890" y="1523365"/>
            <a:ext cx="4065905" cy="84709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동방신기 【名】 东方神起（韩国五人男子合唱团体）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2613025"/>
            <a:ext cx="4065905" cy="5619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동화 【名】 童话</a:t>
            </a:r>
          </a:p>
        </p:txBody>
      </p:sp>
      <p:sp>
        <p:nvSpPr>
          <p:cNvPr id="5" name="矩形 4"/>
          <p:cNvSpPr/>
          <p:nvPr/>
        </p:nvSpPr>
        <p:spPr>
          <a:xfrm>
            <a:off x="389695" y="3594729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연극 【名】 话剧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457625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&lt;서유기&gt; 【名】 《西游记》</a:t>
            </a:r>
          </a:p>
        </p:txBody>
      </p:sp>
      <p:sp>
        <p:nvSpPr>
          <p:cNvPr id="7" name="矩形 6"/>
          <p:cNvSpPr/>
          <p:nvPr/>
        </p:nvSpPr>
        <p:spPr>
          <a:xfrm>
            <a:off x="389695" y="5406651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달리기 【名】 跑步</a:t>
            </a:r>
          </a:p>
        </p:txBody>
      </p:sp>
      <p:sp>
        <p:nvSpPr>
          <p:cNvPr id="8" name="矩形 7"/>
          <p:cNvSpPr/>
          <p:nvPr/>
        </p:nvSpPr>
        <p:spPr>
          <a:xfrm>
            <a:off x="4715374" y="163104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세계 【名】 世界</a:t>
            </a:r>
          </a:p>
        </p:txBody>
      </p:sp>
      <p:sp>
        <p:nvSpPr>
          <p:cNvPr id="9" name="矩形 8"/>
          <p:cNvSpPr/>
          <p:nvPr/>
        </p:nvSpPr>
        <p:spPr>
          <a:xfrm>
            <a:off x="4715374" y="2613203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정하다 【动】 确定，定</a:t>
            </a:r>
            <a:endParaRPr lang="zh-CN" altLang="zh-CN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5374" y="3594729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가격 【名】 价格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374" y="450069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보고 싶다 【词组】 想念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374" y="540620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무겁다 【形】 重</a:t>
            </a:r>
          </a:p>
        </p:txBody>
      </p:sp>
      <p:sp>
        <p:nvSpPr>
          <p:cNvPr id="14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51708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hlinkClick r:id="rId7" action="ppaction://hlinksldjump"/>
              </a:rPr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hlinkClick r:id="rId8" action="ppaction://hlinksldjump"/>
              </a:rPr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hlinkClick r:id="rId9" action="ppaction://hlinksldjump"/>
              </a:rPr>
              <a:t>1</a:t>
            </a:r>
            <a:endParaRPr kumimoji="1" lang="zh-CN" altLang="en-US" sz="28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113896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hlinkClick r:id="rId10" action="ppaction://hlinksldjump"/>
              </a:rPr>
              <a:t>1</a:t>
            </a:r>
            <a:endParaRPr kumimoji="1" lang="zh-CN" altLang="en-US" sz="32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370330"/>
            <a:ext cx="4065905" cy="561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경극 【名】 京剧</a:t>
            </a:r>
          </a:p>
        </p:txBody>
      </p:sp>
      <p:sp>
        <p:nvSpPr>
          <p:cNvPr id="22" name="矩形 21"/>
          <p:cNvSpPr/>
          <p:nvPr/>
        </p:nvSpPr>
        <p:spPr>
          <a:xfrm>
            <a:off x="504049" y="2421316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예전 【名】 以前</a:t>
            </a:r>
          </a:p>
        </p:txBody>
      </p:sp>
      <p:sp>
        <p:nvSpPr>
          <p:cNvPr id="23" name="矩形 22"/>
          <p:cNvSpPr/>
          <p:nvPr/>
        </p:nvSpPr>
        <p:spPr>
          <a:xfrm>
            <a:off x="484364" y="346824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아마 【副】 也许</a:t>
            </a:r>
          </a:p>
        </p:txBody>
      </p:sp>
      <p:sp>
        <p:nvSpPr>
          <p:cNvPr id="31" name="矩形 30"/>
          <p:cNvSpPr/>
          <p:nvPr/>
        </p:nvSpPr>
        <p:spPr>
          <a:xfrm>
            <a:off x="484364" y="451354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내용 【名】 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484430" y="556919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생기다 【动】 生，长</a:t>
            </a:r>
          </a:p>
        </p:txBody>
      </p:sp>
      <p:sp>
        <p:nvSpPr>
          <p:cNvPr id="1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8004266" y="6130967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829100" y="137057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유명하다 【形】 有名，出名</a:t>
            </a:r>
          </a:p>
        </p:txBody>
      </p:sp>
      <p:sp>
        <p:nvSpPr>
          <p:cNvPr id="7" name="矩形 6"/>
          <p:cNvSpPr/>
          <p:nvPr/>
        </p:nvSpPr>
        <p:spPr>
          <a:xfrm>
            <a:off x="4829100" y="242150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말하기 【名】 口语</a:t>
            </a:r>
          </a:p>
        </p:txBody>
      </p:sp>
      <p:sp>
        <p:nvSpPr>
          <p:cNvPr id="8" name="矩形 7"/>
          <p:cNvSpPr/>
          <p:nvPr/>
        </p:nvSpPr>
        <p:spPr>
          <a:xfrm>
            <a:off x="4829100" y="346861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듣기 【名】 听力</a:t>
            </a:r>
          </a:p>
        </p:txBody>
      </p:sp>
      <p:sp>
        <p:nvSpPr>
          <p:cNvPr id="9" name="矩形 8"/>
          <p:cNvSpPr/>
          <p:nvPr/>
        </p:nvSpPr>
        <p:spPr>
          <a:xfrm>
            <a:off x="4829100" y="451382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광장 【名】 广场</a:t>
            </a:r>
          </a:p>
        </p:txBody>
      </p:sp>
      <p:sp>
        <p:nvSpPr>
          <p:cNvPr id="10" name="矩形 9"/>
          <p:cNvSpPr/>
          <p:nvPr/>
        </p:nvSpPr>
        <p:spPr>
          <a:xfrm>
            <a:off x="4829100" y="556919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입구 【名】 入口</a:t>
            </a:r>
          </a:p>
        </p:txBody>
      </p:sp>
      <p:sp>
        <p:nvSpPr>
          <p:cNvPr id="17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2360" y="3211195"/>
            <a:ext cx="7125335" cy="28613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웨이</a:t>
            </a:r>
            <a:r>
              <a:rPr sz="2400" dirty="0">
                <a:solidFill>
                  <a:prstClr val="black"/>
                </a:solidFill>
                <a:sym typeface="+mn-ea"/>
              </a:rPr>
              <a:t>빈</a:t>
            </a:r>
            <a:r>
              <a:rPr lang="en-US" altLang="ko-KR" sz="2400" dirty="0">
                <a:solidFill>
                  <a:prstClr val="black"/>
                </a:solidFill>
              </a:rPr>
              <a:t>:</a:t>
            </a:r>
            <a:r>
              <a:rPr lang="en-US" altLang="ko-KR" sz="2400" dirty="0">
                <a:solidFill>
                  <a:schemeClr val="accent1"/>
                </a:solidFill>
              </a:rPr>
              <a:t> </a:t>
            </a:r>
            <a:r>
              <a:rPr sz="2400" dirty="0"/>
              <a:t>카오리 씨. 목요일 저녁에 시간 있어요?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네, 있어요. 무슨 일 있어요?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</a:t>
            </a:r>
            <a:r>
              <a:rPr sz="2400" dirty="0">
                <a:solidFill>
                  <a:prstClr val="black"/>
                </a:solidFill>
                <a:sym typeface="+mn-ea"/>
              </a:rPr>
              <a:t>빈</a:t>
            </a:r>
            <a:r>
              <a:rPr lang="en-US" altLang="ko-KR" sz="2400" dirty="0">
                <a:solidFill>
                  <a:prstClr val="black"/>
                </a:solidFill>
              </a:rPr>
              <a:t>:</a:t>
            </a:r>
            <a:r>
              <a:rPr sz="2400" dirty="0"/>
              <a:t>경극 보</a:t>
            </a:r>
            <a:r>
              <a:rPr sz="2400" dirty="0">
                <a:hlinkClick r:id="rId3" action="ppaction://hlinksldjump"/>
              </a:rPr>
              <a:t>러</a:t>
            </a:r>
            <a:r>
              <a:rPr sz="2400" dirty="0"/>
              <a:t> 갑시다. 경극 표가 두 장 생겼어요.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카오리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아! 경극은 중국에서 아주 유명하</a:t>
            </a:r>
            <a:r>
              <a:rPr sz="2400" dirty="0">
                <a:solidFill>
                  <a:prstClr val="black"/>
                </a:solidFill>
                <a:hlinkClick r:id="rId4" action="ppaction://hlinksldjump"/>
              </a:rPr>
              <a:t>잖아요</a:t>
            </a:r>
            <a:r>
              <a:rPr sz="2400" dirty="0">
                <a:solidFill>
                  <a:prstClr val="black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</a:rPr>
              <a:t>             예전부터 보고 싶었어요.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01056" y="6285439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5" name="图片 4" descr="149-1（封面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8480" y="660400"/>
            <a:ext cx="2649220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3280" y="1120775"/>
            <a:ext cx="7101840" cy="39693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</a:t>
            </a:r>
            <a:r>
              <a:rPr sz="2400" dirty="0">
                <a:solidFill>
                  <a:prstClr val="black"/>
                </a:solidFill>
                <a:sym typeface="+mn-ea"/>
              </a:rPr>
              <a:t>빈</a:t>
            </a:r>
            <a:r>
              <a:rPr lang="en-US" altLang="ko-KR" sz="2400" dirty="0"/>
              <a:t>: </a:t>
            </a:r>
            <a:r>
              <a:rPr sz="2400" dirty="0"/>
              <a:t>아마 내용이 좀 어려울 거예요.</a:t>
            </a:r>
          </a:p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카오리</a:t>
            </a:r>
            <a:r>
              <a:rPr lang="en-US" altLang="ko-KR" sz="2400" dirty="0"/>
              <a:t>: </a:t>
            </a:r>
            <a:r>
              <a:rPr sz="2400" dirty="0">
                <a:sym typeface="+mn-ea"/>
              </a:rPr>
              <a:t>괜찮아요. 중국어는 잘 못하지만 듣기는 </a:t>
            </a:r>
          </a:p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            잘 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</a:t>
            </a:r>
            <a:r>
              <a:rPr sz="2400" dirty="0">
                <a:solidFill>
                  <a:prstClr val="black"/>
                </a:solidFill>
                <a:sym typeface="+mn-ea"/>
              </a:rPr>
              <a:t>빈</a:t>
            </a:r>
            <a:r>
              <a:rPr lang="en-US" altLang="ko-KR" sz="2400" dirty="0"/>
              <a:t>: </a:t>
            </a:r>
            <a:r>
              <a:rPr sz="2400" dirty="0"/>
              <a:t>그럼 내일 저녁 5시에 학교 광장 입구에서</a:t>
            </a:r>
          </a:p>
          <a:p>
            <a:pPr>
              <a:lnSpc>
                <a:spcPct val="150000"/>
              </a:lnSpc>
            </a:pPr>
            <a:r>
              <a:rPr sz="2400" dirty="0"/>
              <a:t>             만나요.</a:t>
            </a:r>
          </a:p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카오리</a:t>
            </a:r>
            <a:r>
              <a:rPr lang="en-US" altLang="ko-KR" sz="2400" dirty="0">
                <a:sym typeface="+mn-ea"/>
              </a:rPr>
              <a:t>:알았어요. 내일 만나요.</a:t>
            </a:r>
          </a:p>
          <a:p>
            <a:pPr>
              <a:lnSpc>
                <a:spcPct val="150000"/>
              </a:lnSpc>
            </a:pPr>
            <a:endParaRPr lang="en-US" altLang="ko-KR" sz="2400" dirty="0"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190" y="1268730"/>
            <a:ext cx="7980045" cy="49847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1. 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～(으)러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连接词尾，用于动词词干后，后面与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가다、오다、다니다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等具有移动性的动词相结合，表示动作的目的。</a:t>
            </a:r>
          </a:p>
          <a:p>
            <a:pPr>
              <a:lnSpc>
                <a:spcPct val="150000"/>
              </a:lnSpc>
            </a:pPr>
            <a:endParaRPr lang="en-US" altLang="ko-KR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08455" y="3859530"/>
            <a:ext cx="5185410" cy="133794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+mj-ea"/>
              </a:rPr>
              <a:t>例</a:t>
            </a:r>
            <a:endParaRPr lang="en-US" altLang="zh-CN" b="1" dirty="0">
              <a:solidFill>
                <a:srgbClr val="FFC000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경극 보러 갑시다.</a:t>
            </a:r>
            <a:r>
              <a:rPr dirty="0"/>
              <a:t>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我们去看京剧吧。</a:t>
            </a: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우리 밥을 먹으러 갑시다.</a:t>
            </a:r>
            <a:r>
              <a:rPr dirty="0"/>
              <a:t>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我们去吃饭吧。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1334" y="1156700"/>
            <a:ext cx="7581331" cy="46158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n-ea"/>
              </a:rPr>
              <a:t>2.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～잖아요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终结词尾，用于谓词词干后，表示就某种事实向听话者确认或提醒听话者。带有反问语气，相当于汉语的“不是……嘛”。</a:t>
            </a:r>
            <a:r>
              <a:rPr lang="en-US" altLang="ko-KR" sz="1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ko-KR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en-US" altLang="ko-KR" sz="1400" dirty="0" smtClean="0">
                <a:latin typeface="+mn-ea"/>
              </a:rPr>
              <a:t>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23670" y="3919266"/>
            <a:ext cx="5263588" cy="147637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경극은 중국에서 아주 유명하잖아요. 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京剧在中国不是很有名嘛。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그는 이 백화점의 사장님이잖아요.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他不是百货商场的老板嘛。</a:t>
            </a:r>
          </a:p>
        </p:txBody>
      </p:sp>
      <p:sp>
        <p:nvSpPr>
          <p:cNvPr id="12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14022" y="302645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1913</Words>
  <Application>WPS 演示</Application>
  <PresentationFormat>全屏显示(4:3)</PresentationFormat>
  <Paragraphs>466</Paragraphs>
  <Slides>36</Slides>
  <Notes>28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Admin</cp:lastModifiedBy>
  <cp:revision>250</cp:revision>
  <dcterms:created xsi:type="dcterms:W3CDTF">2016-11-30T01:22:00Z</dcterms:created>
  <dcterms:modified xsi:type="dcterms:W3CDTF">2018-05-11T07:19:17Z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