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52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383" r:id="rId19"/>
    <p:sldId id="340" r:id="rId20"/>
    <p:sldId id="338" r:id="rId21"/>
    <p:sldId id="385" r:id="rId22"/>
    <p:sldId id="386" r:id="rId23"/>
    <p:sldId id="387" r:id="rId24"/>
    <p:sldId id="388" r:id="rId25"/>
    <p:sldId id="389" r:id="rId26"/>
    <p:sldId id="390" r:id="rId27"/>
    <p:sldId id="420" r:id="rId28"/>
    <p:sldId id="284" r:id="rId29"/>
    <p:sldId id="285" r:id="rId30"/>
    <p:sldId id="372" r:id="rId31"/>
    <p:sldId id="337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400" r:id="rId42"/>
    <p:sldId id="415" r:id="rId43"/>
    <p:sldId id="416" r:id="rId44"/>
    <p:sldId id="302" r:id="rId45"/>
    <p:sldId id="424" r:id="rId46"/>
    <p:sldId id="425" r:id="rId47"/>
    <p:sldId id="304" r:id="rId48"/>
    <p:sldId id="374" r:id="rId49"/>
    <p:sldId id="426" r:id="rId50"/>
    <p:sldId id="423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182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.png"/><Relationship Id="rId7" Type="http://schemas.openxmlformats.org/officeDocument/2006/relationships/slide" Target="slide2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26.xml"/><Relationship Id="rId4" Type="http://schemas.openxmlformats.org/officeDocument/2006/relationships/image" Target="../media/image4.png"/><Relationship Id="rId9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" Target="slide8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4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6.xml"/><Relationship Id="rId5" Type="http://schemas.openxmlformats.org/officeDocument/2006/relationships/slide" Target="slide19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第11课"/>
          <p:cNvPicPr>
            <a:picLocks noChangeAspect="1"/>
          </p:cNvPicPr>
          <p:nvPr/>
        </p:nvPicPr>
        <p:blipFill>
          <a:blip r:embed="rId2"/>
          <a:srcRect t="39442" b="10679"/>
          <a:stretch>
            <a:fillRect/>
          </a:stretch>
        </p:blipFill>
        <p:spPr>
          <a:xfrm>
            <a:off x="635" y="8890"/>
            <a:ext cx="9143365" cy="68395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11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</a:rPr>
              <a:t>뭘 주문하시겠어요？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1050" y="1149985"/>
            <a:ext cx="7780020" cy="46158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3.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～하고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助词，用于两个名词、代词或数量词之间，表示并列连接这两个对象，相当于汉语的“和，跟”，多用于口语中。</a:t>
            </a:r>
          </a:p>
          <a:p>
            <a:pPr>
              <a:lnSpc>
                <a:spcPct val="150000"/>
              </a:lnSpc>
            </a:pPr>
            <a:endParaRPr lang="ko-KR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9995" y="3823335"/>
            <a:ext cx="6882765" cy="14763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책상하고 의자를 삽니다.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买桌子和椅子。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오늘하고 내일은 따뜻합니다.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今明两天天气暖和。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선생님들하고 학생들이 같이 갑니다. 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老师和学生们一起去。</a:t>
            </a:r>
          </a:p>
        </p:txBody>
      </p:sp>
      <p:sp>
        <p:nvSpPr>
          <p:cNvPr id="11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867410" y="1788160"/>
            <a:ext cx="711136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일요일, 배드민턴，치다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가: 일요일에 배드민턴을 칠까요?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나: 네, 배드민턴을 쳐요.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请用所给的单词仿照示例看图编写对话。</a:t>
            </a:r>
            <a:endParaRPr lang="en-US" altLang="zh-CN" sz="2800" b="1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867410" y="35102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4270" y="314134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주말, 등산, 가다</a:t>
            </a:r>
          </a:p>
        </p:txBody>
      </p:sp>
      <p:pic>
        <p:nvPicPr>
          <p:cNvPr id="5" name="图片 4" descr="121-1（羽毛球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4890" y="1717675"/>
            <a:ext cx="1408430" cy="1197610"/>
          </a:xfrm>
          <a:prstGeom prst="rect">
            <a:avLst/>
          </a:prstGeom>
        </p:spPr>
      </p:pic>
      <p:pic>
        <p:nvPicPr>
          <p:cNvPr id="10" name="图片 9" descr="122-1（爬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6570" y="3141345"/>
            <a:ext cx="1444625" cy="183642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867410" y="5213985"/>
            <a:ext cx="6429375" cy="108712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5372" y="473712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7910" y="484568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내일, 구두, 사다</a:t>
            </a:r>
          </a:p>
        </p:txBody>
      </p:sp>
      <p:pic>
        <p:nvPicPr>
          <p:cNvPr id="12" name="图片 11" descr="122-2（鞋子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6570" y="5149850"/>
            <a:ext cx="1563370" cy="121602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400991" y="3618504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주말에 등산 갈까요?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00810" y="4108450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네, 등산 가요.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0991" y="5214259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내일 구두를 살까요?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00810" y="5673090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네, 구두를 사요.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44905" y="314198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주말, 등산, 가다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 5"/>
          <p:cNvSpPr/>
          <p:nvPr/>
        </p:nvSpPr>
        <p:spPr>
          <a:xfrm>
            <a:off x="965835" y="1983105"/>
            <a:ext cx="6813550" cy="11537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4531" y="1828074"/>
            <a:ext cx="343553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ko-KR" altLang="en-US" dirty="0" smtClean="0"/>
          </a:p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17" name="直线连接符 16"/>
          <p:cNvCxnSpPr/>
          <p:nvPr/>
        </p:nvCxnSpPr>
        <p:spPr>
          <a:xfrm flipV="1">
            <a:off x="1651181" y="2427786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V="1">
            <a:off x="1662611" y="2907193"/>
            <a:ext cx="3182786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695631" y="2058309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모레 전화를 걸까요?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679575" y="2566035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네, 전화를 걸어요.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015365" y="4577715"/>
            <a:ext cx="7168515" cy="14370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292316" y="4658804"/>
            <a:ext cx="343553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27" name="直线连接符 26"/>
          <p:cNvCxnSpPr/>
          <p:nvPr/>
        </p:nvCxnSpPr>
        <p:spPr>
          <a:xfrm flipV="1">
            <a:off x="1729309" y="5005795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V="1">
            <a:off x="1728991" y="5580842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630680" y="4658995"/>
            <a:ext cx="3654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j-ea"/>
              </a:rPr>
              <a:t>저녁에 비빔밥을 먹을까요?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44980" y="5182235"/>
            <a:ext cx="2846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sym typeface="+mn-ea"/>
              </a:rPr>
              <a:t>네, 비빔밥을 먹어요.</a:t>
            </a:r>
          </a:p>
        </p:txBody>
      </p:sp>
      <p:sp>
        <p:nvSpPr>
          <p:cNvPr id="34" name="矩形 33"/>
          <p:cNvSpPr/>
          <p:nvPr/>
        </p:nvSpPr>
        <p:spPr>
          <a:xfrm flipH="1">
            <a:off x="330225" y="14734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6113" y="399290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42695" y="15811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모레, 전화, 결다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2225" y="41014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저녁, 비빔밥, 먹다</a:t>
            </a:r>
          </a:p>
        </p:txBody>
      </p:sp>
      <p:pic>
        <p:nvPicPr>
          <p:cNvPr id="5" name="图片 4" descr="122-3（电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8320" y="1920875"/>
            <a:ext cx="1581785" cy="1216025"/>
          </a:xfrm>
          <a:prstGeom prst="rect">
            <a:avLst/>
          </a:prstGeom>
        </p:spPr>
      </p:pic>
      <p:pic>
        <p:nvPicPr>
          <p:cNvPr id="7" name="图片 6" descr="122-4（碗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30265" y="4576445"/>
            <a:ext cx="1664335" cy="134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6640" y="2486660"/>
            <a:ext cx="3942715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</a:rPr>
              <a:t>일요일, 치다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</a:rPr>
              <a:t>가: 일요일에 무엇을 할까요?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</a:rPr>
              <a:t>나: 배드민턴을 쳐요.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请用所给的单词仿照示例看图编写对话。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123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595" y="2550795"/>
            <a:ext cx="2066290" cy="175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8745" y="2004060"/>
            <a:ext cx="3321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저녁에 무엇을 볼까요?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47" y="2464435"/>
            <a:ext cx="18892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책을 봐요.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8877" y="4461800"/>
            <a:ext cx="29813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400" b="1" dirty="0">
                <a:solidFill>
                  <a:srgbClr val="7030A0"/>
                </a:solidFill>
              </a:rPr>
              <a:t>주말에 어디 갈까요?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3675" y="4850765"/>
            <a:ext cx="2019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공원에 가요.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저녁, 보다</a:t>
            </a:r>
          </a:p>
        </p:txBody>
      </p:sp>
      <p:pic>
        <p:nvPicPr>
          <p:cNvPr id="8" name="图片 7" descr="123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5390" y="2004060"/>
            <a:ext cx="2048510" cy="96012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주말, 가다</a:t>
            </a:r>
          </a:p>
        </p:txBody>
      </p:sp>
      <p:pic>
        <p:nvPicPr>
          <p:cNvPr id="21" name="图片 20" descr="123-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7795" y="3860800"/>
            <a:ext cx="1956435" cy="195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8745" y="2004060"/>
            <a:ext cx="3321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내일 무엇을 살까요?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258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만년필을 사요.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8877" y="4461800"/>
            <a:ext cx="32867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400" b="1" dirty="0">
                <a:solidFill>
                  <a:srgbClr val="7030A0"/>
                </a:solidFill>
              </a:rPr>
              <a:t>아침에 무엇을 할까요?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3675" y="4850765"/>
            <a:ext cx="2019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운동해요.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내일, 사다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아침, 운동하다</a:t>
            </a:r>
          </a:p>
        </p:txBody>
      </p:sp>
      <p:pic>
        <p:nvPicPr>
          <p:cNvPr id="6" name="图片 5" descr="123-4（钢笔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5390" y="2204720"/>
            <a:ext cx="2148840" cy="631190"/>
          </a:xfrm>
          <a:prstGeom prst="rect">
            <a:avLst/>
          </a:prstGeom>
        </p:spPr>
      </p:pic>
      <p:pic>
        <p:nvPicPr>
          <p:cNvPr id="11" name="图片 10" descr="123-5（跑男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2480" y="3992245"/>
            <a:ext cx="973455" cy="182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44830" y="2734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마시다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가: 무엇을 마십니까?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나: 커피하고 콜라를 마십니다.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请用所给的单词仿照示例看图编写对话。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124-1（水杯茶杯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165" y="2578735"/>
            <a:ext cx="2541905" cy="23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85900" y="200406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무엇을 공부합니까?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영어하고 한국어를 공부합니다.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4504345"/>
            <a:ext cx="19361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어디에 갑니까?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0500" y="4902835"/>
            <a:ext cx="334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공원하고 도서관에 갑니다.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공부하다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가다</a:t>
            </a:r>
          </a:p>
        </p:txBody>
      </p:sp>
      <p:pic>
        <p:nvPicPr>
          <p:cNvPr id="6" name="图片 5" descr="124-2（两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6065" y="1678305"/>
            <a:ext cx="2000250" cy="1575435"/>
          </a:xfrm>
          <a:prstGeom prst="rect">
            <a:avLst/>
          </a:prstGeom>
        </p:spPr>
      </p:pic>
      <p:pic>
        <p:nvPicPr>
          <p:cNvPr id="11" name="图片 10" descr="124-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46065" y="4120515"/>
            <a:ext cx="1727835" cy="169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85900" y="200406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무엇을 탑니까?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자전거하고 자동차를 탑니다.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4504345"/>
            <a:ext cx="24453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무엇을 좋아합니까?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0500" y="4902835"/>
            <a:ext cx="3948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운동화와 청바지를 좋아합니다.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타다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가다</a:t>
            </a:r>
          </a:p>
        </p:txBody>
      </p:sp>
      <p:pic>
        <p:nvPicPr>
          <p:cNvPr id="8" name="图片 7" descr="124-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3865" y="1618615"/>
            <a:ext cx="1725930" cy="1694180"/>
          </a:xfrm>
          <a:prstGeom prst="rect">
            <a:avLst/>
          </a:prstGeom>
        </p:spPr>
      </p:pic>
      <p:pic>
        <p:nvPicPr>
          <p:cNvPr id="14" name="图片 13" descr="124-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0290" y="4091940"/>
            <a:ext cx="814070" cy="1623060"/>
          </a:xfrm>
          <a:prstGeom prst="rect">
            <a:avLst/>
          </a:prstGeom>
        </p:spPr>
      </p:pic>
      <p:sp>
        <p:nvSpPr>
          <p:cNvPr id="17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41318" y="370884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32010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掌握有关点菜的词汇</a:t>
            </a:r>
          </a:p>
          <a:p>
            <a:endParaRPr lang="en-US" altLang="zh-CN" sz="3600" dirty="0"/>
          </a:p>
          <a:p>
            <a:r>
              <a:rPr lang="zh-CN" altLang="en-US" sz="3600" dirty="0" smtClean="0"/>
              <a:t>熟悉</a:t>
            </a:r>
            <a:r>
              <a:rPr lang="zh-CN" altLang="en-US" sz="3600" dirty="0"/>
              <a:t>提议、邀请的说法</a:t>
            </a:r>
            <a:endParaRPr kumimoji="1" lang="zh-CN" altLang="en-US" sz="2400" b="1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근처 【名】 附近</a:t>
            </a:r>
          </a:p>
        </p:txBody>
      </p:sp>
      <p:sp>
        <p:nvSpPr>
          <p:cNvPr id="23" name="矩形 22"/>
          <p:cNvSpPr/>
          <p:nvPr/>
        </p:nvSpPr>
        <p:spPr>
          <a:xfrm>
            <a:off x="484364" y="314757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음식 【名】 饮食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422217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김치 【名】 泡菜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829093" y="20663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김치찌개 【名】 泡菜汤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314820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불고기 【名】 烤肉</a:t>
            </a:r>
          </a:p>
        </p:txBody>
      </p:sp>
      <p:sp>
        <p:nvSpPr>
          <p:cNvPr id="1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162" y="2720711"/>
            <a:ext cx="6725676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12시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네요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. 우리 점심 먹을까요?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좋아요. 어디로 갈까요?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한국 식당에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hlinkClick r:id="rId5" action="ppaction://hlinksldjump"/>
              </a:rPr>
              <a:t>가서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먹어요.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그래요. 학교 근처에 맛있는 한국 식당이 있어요?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19776" y="6491179"/>
            <a:ext cx="357077" cy="112495"/>
          </a:xfrm>
          <a:prstGeom prst="rect">
            <a:avLst/>
          </a:prstGeom>
        </p:spPr>
      </p:pic>
      <p:pic>
        <p:nvPicPr>
          <p:cNvPr id="7" name="图片 6" descr="125-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2285" y="467360"/>
            <a:ext cx="2547620" cy="225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397" y="1567123"/>
            <a:ext cx="7362820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네, 있어요. 무슨 음식을 좋아하세요?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전 불고기를 좋아해요.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저는 김치찌개를 좋아해요.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그럼, 오늘은 한국 식당에 가서 불고기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hlinkClick r:id="rId2" action="ppaction://hlinksldjump"/>
              </a:rPr>
              <a:t>랑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 김치찌개를 먹어요.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96702"/>
            <a:ext cx="8244408" cy="47999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~(이)네요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终结词尾，用于谓词词干、“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이다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”名词谓词形后，表示说话人对通过亲身经历认识到的某种事实的感叹。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870974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12시네요.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12点啊。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불고기 맛있네요.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烤肉好吃啊。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4984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～아/어/여서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连接词尾，用于动词词干后，表示两种行为在时间上是先后进行的，前一行为一般是后一行为的方法、方式、手段等。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2934984"/>
            <a:ext cx="7203915" cy="175323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형은 매일 도서관에 가서 공부해요.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哥哥每天去图书馆学习。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아이는 서서 말합니다.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孩子站着说话。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좋아해서 샀습니다.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因为喜欢，所以买了。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96975" y="4806315"/>
          <a:ext cx="6399530" cy="1179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9765"/>
                <a:gridCol w="3199765"/>
              </a:tblGrid>
              <a:tr h="4324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前面的元音是</a:t>
                      </a: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ㅏ/ㅗ</a:t>
                      </a: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~아서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前面的元音不是</a:t>
                      </a: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ㅏ/ㅗ </a:t>
                      </a: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latin typeface="Batang" panose="02030600000101010101" pitchFamily="18" charset="-127"/>
                          <a:ea typeface="Batang" panose="02030600000101010101" pitchFamily="18" charset="-127"/>
                          <a:sym typeface="+mn-ea"/>
                        </a:rPr>
                        <a:t>~어서</a:t>
                      </a:r>
                    </a:p>
                  </a:txBody>
                  <a:tcPr/>
                </a:tc>
              </a:tr>
              <a:tr h="3454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以하다结尾的动词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latin typeface="Batang" panose="02030600000101010101" pitchFamily="18" charset="-127"/>
                          <a:ea typeface="Batang" panose="02030600000101010101" pitchFamily="18" charset="-127"/>
                          <a:sym typeface="+mn-ea"/>
                        </a:rPr>
                        <a:t>~하+여서—해서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190" y="1001395"/>
            <a:ext cx="8265795" cy="54463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3.</a:t>
            </a:r>
            <a:r>
              <a:rPr lang="en-US" altLang="ko-KR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～(이)랑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助词，用于两个名词、代词或数量词之间，表示并列连接这两个对象，相当于汉语的“和，跟”，多用于口语。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~랑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~이랑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ko-KR" altLang="en-US" sz="36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ko-KR" altLang="en-US" sz="36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862719"/>
            <a:ext cx="7203915" cy="239966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그는 형이랑 같이 운동합니다. 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他跟哥哥一起运动。</a:t>
            </a:r>
          </a:p>
          <a:p>
            <a:pPr latinLnBrk="1"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사과랑 귤이랑 맛있어요.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 苹果和桔子好吃。</a:t>
            </a:r>
          </a:p>
          <a:p>
            <a:pPr latinLnBrk="1">
              <a:lnSpc>
                <a:spcPct val="150000"/>
              </a:lnSpc>
            </a:pPr>
            <a:r>
              <a:rPr sz="2000" dirty="0">
                <a:latin typeface="Batang" panose="02030600000101010101" pitchFamily="18" charset="-127"/>
                <a:ea typeface="Batang" panose="02030600000101010101" pitchFamily="18" charset="-127"/>
              </a:rPr>
              <a:t>어제 백화점에 가서 옷이랑 구두랑 샀어요.</a:t>
            </a:r>
          </a:p>
          <a:p>
            <a:pPr latinLnBrk="1">
              <a:lnSpc>
                <a:spcPct val="150000"/>
              </a:lnSpc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昨天去百货商场买了衣服和鞋。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60120" y="2725420"/>
            <a:ext cx="392493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책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가: 무엇이에요?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나: 책이네요.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请仿照示例看图编写对话。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128-1（书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6665" y="3073400"/>
            <a:ext cx="2564130" cy="120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85900" y="200406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무엇이에요?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김치네요.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4504345"/>
            <a:ext cx="16109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무엇이에요?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0500" y="4902835"/>
            <a:ext cx="334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비빔밥이네요.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김치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비빔밥</a:t>
            </a:r>
          </a:p>
        </p:txBody>
      </p:sp>
      <p:pic>
        <p:nvPicPr>
          <p:cNvPr id="8" name="图片 7" descr="128-2（菜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2215" y="2068195"/>
            <a:ext cx="1957070" cy="795655"/>
          </a:xfrm>
          <a:prstGeom prst="rect">
            <a:avLst/>
          </a:prstGeom>
        </p:spPr>
      </p:pic>
      <p:pic>
        <p:nvPicPr>
          <p:cNvPr id="14" name="图片 13" descr="128-3（碗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9565" y="4229100"/>
            <a:ext cx="1664335" cy="134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85900" y="200406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무엇이에요?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수박이네요.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4504345"/>
            <a:ext cx="16109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무엇이에요?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0500" y="4902835"/>
            <a:ext cx="3948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장미꽃이네요.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수박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장미꽃</a:t>
            </a:r>
          </a:p>
        </p:txBody>
      </p:sp>
      <p:pic>
        <p:nvPicPr>
          <p:cNvPr id="6" name="图片 5" descr="128-4（西瓜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1751965"/>
            <a:ext cx="1495425" cy="1426845"/>
          </a:xfrm>
          <a:prstGeom prst="rect">
            <a:avLst/>
          </a:prstGeom>
        </p:spPr>
      </p:pic>
      <p:pic>
        <p:nvPicPr>
          <p:cNvPr id="11" name="图片 10" descr="128-5（玫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2310" y="4149090"/>
            <a:ext cx="748665" cy="150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69010" y="2486025"/>
            <a:ext cx="4097655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날씨, 따뜻하다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가: 날씨가 어때요?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나: 날씨가 따뜻하네요.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129-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6665" y="2419985"/>
            <a:ext cx="275209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4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cs typeface="+mn-ea"/>
              <a:sym typeface="+mn-lt"/>
              <a:hlinkClick r:id="rId5" action="ppaction://hlinksldjump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5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7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8745" y="2004060"/>
            <a:ext cx="3321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김치찌개가 어때요?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69060" y="2477770"/>
            <a:ext cx="3361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김치찌개가 맛있네요.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8877" y="4461800"/>
            <a:ext cx="24453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배드민턴이 어때요?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88745" y="4860290"/>
            <a:ext cx="3128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배드민턴이 재미있네요.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김치찌개, 맛있다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배드민턴, 재미있다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64870" y="33959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64870" y="167259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36675" y="1779270"/>
            <a:ext cx="3321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집이 어때요?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11605" y="2239645"/>
            <a:ext cx="2581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집이 크네요.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36807" y="3522635"/>
            <a:ext cx="22860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400" b="1" dirty="0">
                <a:solidFill>
                  <a:srgbClr val="7030A0"/>
                </a:solidFill>
              </a:rPr>
              <a:t>기분이 어때요?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11605" y="3911600"/>
            <a:ext cx="2651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기분이 좋네요.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492785" y="108993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06805" y="119824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집, 크다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492785" y="281332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06805" y="29216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기분, 좋다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803910" y="527621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75847" y="5402870"/>
            <a:ext cx="19805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400" b="1" dirty="0">
                <a:solidFill>
                  <a:srgbClr val="7030A0"/>
                </a:solidFill>
              </a:rPr>
              <a:t>목이 어때요?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50645" y="5791835"/>
            <a:ext cx="2711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목이 아프네요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431825" y="469355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45845" y="48018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목, 아프다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990090" y="2480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목, 아프다, 병원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목이 아파서 병원에 갑니다.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请用所给的单词仿照示例完成句子。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035685" y="3136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0" y="199898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영화관에 가서 영화를 봅니다.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3222280"/>
            <a:ext cx="32658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날씨가 좋아서 등산 갑니다.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영화관, 가다, 영화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6596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27679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날씨, 좋다, 등산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35685" y="43815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0632" y="4467515"/>
            <a:ext cx="2431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열이 나서 아픕니다.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44855" y="39048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58875" y="40132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열, 나다, 아프다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35685" y="56254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460632" y="5711480"/>
            <a:ext cx="29406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친구를 만나서 기쁩니다.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44855" y="51488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875" y="5257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친구, 만나다, 기쁘다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51230" y="2480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사과, 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사과랑 귤이랑 맛있어요.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请仿照示例看图编写对话。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3169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130-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2975" y="2395855"/>
            <a:ext cx="1755775" cy="206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5195" y="26790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25195" y="155448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255" y="165608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비빔밥이랑 된장이랑 먹어요.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50142" y="2765080"/>
            <a:ext cx="28702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책상이랑 의자랑 있어요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96991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7130" y="10801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비빔밥, 된장, 먹다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2030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67130" y="2310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책상, 의자, 있다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43940" y="38754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8887" y="3961420"/>
            <a:ext cx="29406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장미꽃이랑 책이랑 사요.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53110" y="33987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67130" y="35071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장미꽃, 책, 사다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982980" y="50711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282197" y="5157125"/>
            <a:ext cx="4241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콜라 한 잔이랑 차 한 잔이랑 마셔요.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37870" y="459513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06170" y="4702810"/>
            <a:ext cx="4029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콜라 한 잔, 차 한 잔, 마시다</a:t>
            </a:r>
          </a:p>
        </p:txBody>
      </p:sp>
      <p:pic>
        <p:nvPicPr>
          <p:cNvPr id="6" name="图片 5" descr="130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5330" y="1189990"/>
            <a:ext cx="1382395" cy="1299210"/>
          </a:xfrm>
          <a:prstGeom prst="rect">
            <a:avLst/>
          </a:prstGeom>
        </p:spPr>
      </p:pic>
      <p:pic>
        <p:nvPicPr>
          <p:cNvPr id="10" name="图片 9" descr="131-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65445" y="2374900"/>
            <a:ext cx="1665605" cy="1056640"/>
          </a:xfrm>
          <a:prstGeom prst="rect">
            <a:avLst/>
          </a:prstGeom>
        </p:spPr>
      </p:pic>
      <p:pic>
        <p:nvPicPr>
          <p:cNvPr id="11" name="图片 10" descr="131-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0230" y="3556000"/>
            <a:ext cx="1712595" cy="1086485"/>
          </a:xfrm>
          <a:prstGeom prst="rect">
            <a:avLst/>
          </a:prstGeom>
        </p:spPr>
      </p:pic>
      <p:pic>
        <p:nvPicPr>
          <p:cNvPr id="14" name="图片 13" descr="131-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53760" y="4787265"/>
            <a:ext cx="1235075" cy="1137285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982980" y="62109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282197" y="6296950"/>
            <a:ext cx="31953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테니스랑 농구랑 좋아해요.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537870" y="573495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106170" y="5842635"/>
            <a:ext cx="4029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테니스, 농구, 좋아하다</a:t>
            </a:r>
          </a:p>
        </p:txBody>
      </p:sp>
      <p:pic>
        <p:nvPicPr>
          <p:cNvPr id="34" name="图片 33" descr="131-4（篮球棒球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41365" y="5924550"/>
            <a:ext cx="1459865" cy="975995"/>
          </a:xfrm>
          <a:prstGeom prst="rect">
            <a:avLst/>
          </a:prstGeom>
        </p:spPr>
      </p:pic>
      <p:sp>
        <p:nvSpPr>
          <p:cNvPr id="33" name="webpage-home_81886">
            <a:hlinkClick r:id="rId8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602736" y="1548485"/>
            <a:ext cx="8039820" cy="432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请听录音练习发音。</a:t>
            </a:r>
            <a:endParaRPr lang="en-US" altLang="zh-CN" sz="28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❶ 맵다 [맵따]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❷ 음식 [음:식]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❸ 맛있다 [마싣따]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❹ 비빔밥 [비빔빱]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❺ 백화점 [배콰점]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※ 括号中为单词的实际发音，“：”表示前一音节为长音。</a:t>
            </a:r>
            <a:endParaRPr lang="en-US" altLang="zh-CN" sz="24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964055" y="1656080"/>
            <a:ext cx="4401820" cy="15259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책, 읽다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책을 읽으세요.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请仿照示例完成下面的练习。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115695" y="3915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8755" y="401701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어린이를 도와주세요.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743610" y="333275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7630" y="34410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어린이, 도와주다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115695" y="547497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0642" y="556098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노래를 부르세요.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43610" y="497740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57630" y="51066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노래, 부르다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096010" y="214757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20957" y="223358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전화를 걸으세요.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605180" y="167095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19200" y="17792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전화, 걸다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96010" y="35007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63502" y="3586770"/>
            <a:ext cx="18516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영화를 보세요.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605180" y="30241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19200" y="313245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영화, 보다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96010" y="49441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63502" y="503012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테니스를 치세요.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605180" y="446749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19200" y="457581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테니스, 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67181" y="1123986"/>
            <a:ext cx="590657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请用所给的词尾完成下面的对话。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71195" y="3801110"/>
            <a:ext cx="79603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종업원: 어서 오세요. 이쪽으로 앉(　　　　). (~세요/으세요)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웨이빈과 헤럴드: 네.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종업원: 뭘 드릴까요?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헤럴드: 메뉴 주세요. 이 식당에 주 메뉴가 무엇(　　　　)? (~예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요/이에요)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종업원: 예, 여기요. 우리 식당은 김치찌개가 매운 편(　　　　) 제일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맛있어요. (~지만/이지만)</a:t>
            </a:r>
          </a:p>
        </p:txBody>
      </p:sp>
      <p:pic>
        <p:nvPicPr>
          <p:cNvPr id="5" name="图片 4" descr="133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9305" y="1746250"/>
            <a:ext cx="2052955" cy="19100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4532" y="380140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으세요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37102" y="472469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이에요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46067" y="532222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이지만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59305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26440" y="1955800"/>
            <a:ext cx="76904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김치찌개가 매운 편 (　　　　) 순두부찌개는 어때요?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 (~면/ 이면)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종업원: 순두부찌개는 안 매운 편(　　　　). (~예요/이에요)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웨이빈: 저는 매운 찌개를 못 먹(　　　　) 안 맵게 해 주세요. (~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아서/어서/여서)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종업원: 그럼, 안 매운 순두부찌개랑 매운 김치찌개랑 드릴까요?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예, 그렇게 주세요.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종업원: 예, 알겠습니다. 잠시만 기다리세요.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02562" y="195609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2777" y="246472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이에요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39747" y="286350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어서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6031" y="1123986"/>
            <a:ext cx="590657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请用所给的单词看图进行对话练习。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11860" y="1971675"/>
            <a:ext cx="69811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불고기, 순두부찌개, 된장찌개, 김치찌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개, 미역국, 밥, 냉면 등</a:t>
            </a: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탕수육, 마파두부, 짜장면, 짬뽕 등</a:t>
            </a:r>
          </a:p>
        </p:txBody>
      </p:sp>
      <p:pic>
        <p:nvPicPr>
          <p:cNvPr id="9" name="图片 8" descr="134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1435" y="1757680"/>
            <a:ext cx="2570480" cy="2570480"/>
          </a:xfrm>
          <a:prstGeom prst="rect">
            <a:avLst/>
          </a:prstGeom>
        </p:spPr>
      </p:pic>
      <p:pic>
        <p:nvPicPr>
          <p:cNvPr id="11" name="图片 10" descr="134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905" y="4328160"/>
            <a:ext cx="2416175" cy="2416175"/>
          </a:xfrm>
          <a:prstGeom prst="rect">
            <a:avLst/>
          </a:prstGeom>
        </p:spPr>
      </p:pic>
      <p:sp>
        <p:nvSpPr>
          <p:cNvPr id="8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5230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타다 【动】 坐，骑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695" y="23534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백화점 【名】 百货商场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18388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낫다 【动】 痊愈；好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기쁘다 【形】 高兴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4844676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테니스 【名】 网球</a:t>
            </a:r>
          </a:p>
        </p:txBody>
      </p:sp>
      <p:sp>
        <p:nvSpPr>
          <p:cNvPr id="8" name="矩形 7"/>
          <p:cNvSpPr/>
          <p:nvPr/>
        </p:nvSpPr>
        <p:spPr>
          <a:xfrm>
            <a:off x="389754" y="5629637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농구 【名】 篮球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1523543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도와주다 【动】 帮助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235330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부르다 【动】 唱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374" y="318370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제일 【副】 最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잠시만 【副】 一会儿</a:t>
            </a:r>
          </a:p>
        </p:txBody>
      </p:sp>
      <p:sp>
        <p:nvSpPr>
          <p:cNvPr id="13" name="矩形 12"/>
          <p:cNvSpPr/>
          <p:nvPr/>
        </p:nvSpPr>
        <p:spPr>
          <a:xfrm>
            <a:off x="4715374" y="484422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기다리다 【动】 等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056" y="123595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주문하다 【动】 点（菜）</a:t>
            </a:r>
          </a:p>
        </p:txBody>
      </p:sp>
      <p:sp>
        <p:nvSpPr>
          <p:cNvPr id="22" name="矩形 21"/>
          <p:cNvSpPr/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어서 【副】 快，尽快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89674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주다 【动】 给</a:t>
            </a:r>
          </a:p>
        </p:txBody>
      </p:sp>
      <p:sp>
        <p:nvSpPr>
          <p:cNvPr id="24" name="矩形 23"/>
          <p:cNvSpPr/>
          <p:nvPr/>
        </p:nvSpPr>
        <p:spPr>
          <a:xfrm>
            <a:off x="503555" y="3727450"/>
            <a:ext cx="4065905" cy="8559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드리다 【动】 给（주다的敬语）</a:t>
            </a:r>
          </a:p>
        </p:txBody>
      </p:sp>
      <p:sp>
        <p:nvSpPr>
          <p:cNvPr id="30" name="矩形 29"/>
          <p:cNvSpPr/>
          <p:nvPr/>
        </p:nvSpPr>
        <p:spPr>
          <a:xfrm>
            <a:off x="484364" y="4907424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메뉴 【名】 菜单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23567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좀 【副】 一点儿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206653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찌개 【名】 汤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850" y="289711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순두부 【名】 嫩豆腐</a:t>
            </a:r>
          </a:p>
        </p:txBody>
      </p:sp>
      <p:sp>
        <p:nvSpPr>
          <p:cNvPr id="4" name="矩形 3"/>
          <p:cNvSpPr/>
          <p:nvPr/>
        </p:nvSpPr>
        <p:spPr>
          <a:xfrm>
            <a:off x="4733850" y="372769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비빔밥 【名】 拌饭</a:t>
            </a:r>
          </a:p>
        </p:txBody>
      </p:sp>
      <p:sp>
        <p:nvSpPr>
          <p:cNvPr id="5" name="矩形 4"/>
          <p:cNvSpPr/>
          <p:nvPr/>
        </p:nvSpPr>
        <p:spPr>
          <a:xfrm>
            <a:off x="4733850" y="451446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맵다 【形】 辣</a:t>
            </a:r>
          </a:p>
        </p:txBody>
      </p:sp>
      <p:sp>
        <p:nvSpPr>
          <p:cNvPr id="6" name="矩形 5"/>
          <p:cNvSpPr/>
          <p:nvPr/>
        </p:nvSpPr>
        <p:spPr>
          <a:xfrm>
            <a:off x="4733850" y="532281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편 【名】 倾向于，属于</a:t>
            </a:r>
          </a:p>
        </p:txBody>
      </p:sp>
      <p:sp>
        <p:nvSpPr>
          <p:cNvPr id="17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285" y="3211332"/>
            <a:ext cx="6822515" cy="2861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웨이터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lang="en-US" altLang="ko-KR" sz="2400" dirty="0">
                <a:solidFill>
                  <a:schemeClr val="accent1"/>
                </a:solidFill>
              </a:rPr>
              <a:t> </a:t>
            </a:r>
            <a:r>
              <a:rPr sz="2400" dirty="0"/>
              <a:t>어서 오세요. 뭘 드</a:t>
            </a:r>
            <a:r>
              <a:rPr sz="2400" dirty="0">
                <a:hlinkClick r:id="rId3" action="ppaction://hlinksldjump"/>
              </a:rPr>
              <a:t>릴까요</a:t>
            </a:r>
            <a:r>
              <a:rPr sz="2400" dirty="0"/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메뉴 좀 주</a:t>
            </a:r>
            <a:r>
              <a:rPr sz="2400" dirty="0">
                <a:solidFill>
                  <a:prstClr val="black"/>
                </a:solidFill>
                <a:hlinkClick r:id="rId4" action="ppaction://hlinksldjump"/>
              </a:rPr>
              <a:t>세요</a:t>
            </a:r>
            <a:r>
              <a:rPr sz="24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웨이터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/>
              <a:t>예, 여기요. 우리 식당은 순두부찌개가 맛있어요.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그럼, 비빔밥</a:t>
            </a:r>
            <a:r>
              <a:rPr sz="2400" dirty="0">
                <a:solidFill>
                  <a:prstClr val="black"/>
                </a:solidFill>
                <a:hlinkClick r:id="rId5" action="ppaction://hlinksldjump"/>
              </a:rPr>
              <a:t>하고</a:t>
            </a:r>
            <a:r>
              <a:rPr sz="2400" dirty="0">
                <a:solidFill>
                  <a:prstClr val="black"/>
                </a:solidFill>
              </a:rPr>
              <a:t> 순두부찌개 주세요.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01056" y="6285439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3" name="图片 2" descr="119-1（封面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44800" y="-205740"/>
            <a:ext cx="2987040" cy="306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5767" y="1013403"/>
            <a:ext cx="7362820" cy="23069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웨이터</a:t>
            </a:r>
            <a:r>
              <a:rPr lang="en-US" altLang="ko-KR" sz="2400" dirty="0"/>
              <a:t>: </a:t>
            </a:r>
            <a:r>
              <a:rPr sz="2400" dirty="0"/>
              <a:t>예, 알겠습니다</a:t>
            </a:r>
            <a:r>
              <a:rPr lang="en-US" sz="24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헤럴드</a:t>
            </a:r>
            <a:r>
              <a:rPr lang="en-US" altLang="ko-KR" sz="2400" dirty="0"/>
              <a:t>: </a:t>
            </a:r>
            <a:r>
              <a:rPr sz="2400" dirty="0"/>
              <a:t>순두부찌개는 맵지 않게 해 주세요.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웨이터</a:t>
            </a:r>
            <a:r>
              <a:rPr lang="en-US" altLang="ko-KR" sz="2400" dirty="0"/>
              <a:t>: </a:t>
            </a:r>
            <a:r>
              <a:rPr sz="2400" dirty="0"/>
              <a:t>예, 비빔밥은 매운 편이에요. 순두부찌개는 안 매워요.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1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190" y="1268730"/>
            <a:ext cx="7980045" cy="4892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1. 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～(으)ㄹ까요?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终结词尾，用于动词词干后，表示询问对方的意向、意见或提出自己的意见。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~ㄹ까요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~을까요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99565" y="3859530"/>
            <a:ext cx="5185410" cy="175323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+mj-ea"/>
              </a:rPr>
              <a:t>例</a:t>
            </a:r>
            <a:endParaRPr lang="en-US" altLang="zh-CN" b="1" dirty="0">
              <a:solidFill>
                <a:srgbClr val="FFC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같이 점심 먹을까요?</a:t>
            </a:r>
            <a:r>
              <a:rPr dirty="0">
                <a:latin typeface="+mj-ea"/>
              </a:rPr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一起吃午饭吗？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커피 마실까요?</a:t>
            </a:r>
            <a:r>
              <a:rPr dirty="0">
                <a:latin typeface="+mj-ea"/>
              </a:rPr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喝咖啡吗？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콜라 드릴까요?</a:t>
            </a:r>
            <a:r>
              <a:rPr dirty="0">
                <a:latin typeface="+mj-ea"/>
              </a:rPr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给您可乐吗？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7078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2.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～(으)세요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终结词尾，用于动词词干后，表示命令、请求或拜托对方做某事。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~세요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~(으)세요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</a:p>
          <a:p>
            <a:pPr>
              <a:lnSpc>
                <a:spcPct val="150000"/>
              </a:lnSpc>
            </a:pPr>
            <a:endParaRPr lang="ko-KR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40205" y="4135166"/>
            <a:ext cx="5263588" cy="9220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학과 사무실에 가세요.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请到系办公室。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여기 보세요.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请看这儿。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1737</Words>
  <Application>WPS 演示</Application>
  <PresentationFormat>全屏显示(4:3)</PresentationFormat>
  <Paragraphs>471</Paragraphs>
  <Slides>42</Slides>
  <Notes>37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236</cp:revision>
  <dcterms:created xsi:type="dcterms:W3CDTF">2016-11-30T01:22:00Z</dcterms:created>
  <dcterms:modified xsi:type="dcterms:W3CDTF">2018-05-11T06:57:11Z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