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</p:sldMasterIdLst>
  <p:notesMasterIdLst>
    <p:notesMasterId r:id="rId36"/>
  </p:notesMasterIdLst>
  <p:sldIdLst>
    <p:sldId id="256" r:id="rId11"/>
    <p:sldId id="257" r:id="rId12"/>
    <p:sldId id="258" r:id="rId13"/>
    <p:sldId id="382" r:id="rId14"/>
    <p:sldId id="260" r:id="rId15"/>
    <p:sldId id="314" r:id="rId16"/>
    <p:sldId id="264" r:id="rId17"/>
    <p:sldId id="268" r:id="rId18"/>
    <p:sldId id="269" r:id="rId19"/>
    <p:sldId id="340" r:id="rId20"/>
    <p:sldId id="338" r:id="rId21"/>
    <p:sldId id="339" r:id="rId22"/>
    <p:sldId id="383" r:id="rId23"/>
    <p:sldId id="284" r:id="rId24"/>
    <p:sldId id="285" r:id="rId25"/>
    <p:sldId id="372" r:id="rId26"/>
    <p:sldId id="337" r:id="rId27"/>
    <p:sldId id="293" r:id="rId28"/>
    <p:sldId id="294" r:id="rId29"/>
    <p:sldId id="302" r:id="rId30"/>
    <p:sldId id="303" r:id="rId31"/>
    <p:sldId id="373" r:id="rId32"/>
    <p:sldId id="304" r:id="rId33"/>
    <p:sldId id="374" r:id="rId34"/>
    <p:sldId id="308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D5B5"/>
    <a:srgbClr val="F66996"/>
    <a:srgbClr val="0070C0"/>
    <a:srgbClr val="3185C0"/>
    <a:srgbClr val="D7E4BD"/>
    <a:srgbClr val="457DA5"/>
    <a:srgbClr val="FC4628"/>
    <a:srgbClr val="27932E"/>
    <a:srgbClr val="F6B6E7"/>
    <a:srgbClr val="C085B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164" y="-30"/>
      </p:cViewPr>
      <p:guideLst>
        <p:guide orient="horz" pos="2262"/>
        <p:guide pos="27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>
                <a:solidFill>
                  <a:prstClr val="black"/>
                </a:solidFill>
                <a:cs typeface="+mn-ea"/>
                <a:sym typeface="+mn-lt"/>
              </a:rPr>
              <a:t>点击箭头回到对话</a:t>
            </a:r>
            <a:r>
              <a:rPr lang="en-US" altLang="zh-CN" sz="1200" b="1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prstClr val="black"/>
                </a:solidFill>
                <a:cs typeface="+mn-ea"/>
                <a:sym typeface="+mn-lt"/>
              </a:rPr>
              <a:t>课文部分</a:t>
            </a: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3.png"/><Relationship Id="rId7" Type="http://schemas.openxmlformats.org/officeDocument/2006/relationships/slide" Target="slide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0" Type="http://schemas.openxmlformats.org/officeDocument/2006/relationships/slide" Target="slide18.xml"/><Relationship Id="rId4" Type="http://schemas.openxmlformats.org/officeDocument/2006/relationships/image" Target="../media/image4.png"/><Relationship Id="rId9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5" Type="http://schemas.openxmlformats.org/officeDocument/2006/relationships/hyperlink" Target="17/17&#35838;&#32451;&#20064;1.mp3" TargetMode="Externa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slide" Target="slide2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20.xml"/><Relationship Id="rId5" Type="http://schemas.openxmlformats.org/officeDocument/2006/relationships/slide" Target="slide13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3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0" Type="http://schemas.openxmlformats.org/officeDocument/2006/relationships/slide" Target="slide10.xml"/><Relationship Id="rId4" Type="http://schemas.openxmlformats.org/officeDocument/2006/relationships/image" Target="../media/image4.png"/><Relationship Id="rId9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jasmine\Desktop\新世纪口语课件制作\篇章页实景图-初级上\第10课.jpg第10课"/>
          <p:cNvPicPr>
            <a:picLocks noChangeAspect="1"/>
          </p:cNvPicPr>
          <p:nvPr/>
        </p:nvPicPr>
        <p:blipFill>
          <a:blip r:embed="rId2"/>
          <a:srcRect r="90" b="25436"/>
          <a:stretch>
            <a:fillRect/>
          </a:stretch>
        </p:blipFill>
        <p:spPr>
          <a:xfrm>
            <a:off x="0" y="19685"/>
            <a:ext cx="9153525" cy="68186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矩形 7"/>
          <p:cNvSpPr/>
          <p:nvPr/>
        </p:nvSpPr>
        <p:spPr>
          <a:xfrm>
            <a:off x="-1" y="4487779"/>
            <a:ext cx="2189747" cy="794084"/>
          </a:xfrm>
          <a:prstGeom prst="rect">
            <a:avLst/>
          </a:prstGeom>
          <a:solidFill>
            <a:srgbClr val="F66996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10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9746" y="4487779"/>
            <a:ext cx="6954254" cy="794084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4400" b="1" dirty="0" smtClean="0">
                <a:solidFill>
                  <a:schemeClr val="tx1"/>
                </a:solidFill>
              </a:rPr>
              <a:t>약속 장소는 어디예요？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628775" y="2689225"/>
            <a:ext cx="5445074" cy="1923718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sz="2800" b="1" dirty="0" err="1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가다</a:t>
            </a:r>
            <a:endParaRPr kumimoji="1" lang="en-US" sz="2800" b="1" dirty="0" smtClean="0">
              <a:solidFill>
                <a:srgbClr val="00206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kumimoji="1" sz="2800" b="1" dirty="0" smtClean="0">
              <a:solidFill>
                <a:srgbClr val="00206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kumimoji="1" sz="2800" b="1" dirty="0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가: 몇 시까지 갑니까?</a:t>
            </a:r>
          </a:p>
          <a:p>
            <a:r>
              <a:rPr kumimoji="1" sz="2800" b="1" dirty="0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나: 아침 8시까지 갑니다.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7500" y="937260"/>
            <a:ext cx="675576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请用所给的单词仿照示例编写对话</a:t>
            </a:r>
            <a:endParaRPr lang="en-US" altLang="zh-CN" sz="2800" b="1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圆角矩形 5"/>
          <p:cNvSpPr/>
          <p:nvPr/>
        </p:nvSpPr>
        <p:spPr>
          <a:xfrm>
            <a:off x="965835" y="1983105"/>
            <a:ext cx="5237480" cy="115379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34531" y="1828074"/>
            <a:ext cx="343553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ko-KR" altLang="en-US" dirty="0" smtClean="0"/>
          </a:p>
          <a:p>
            <a:r>
              <a:rPr kumimoji="1" lang="ko-KR" altLang="en-US" dirty="0" smtClean="0"/>
              <a:t>가</a:t>
            </a:r>
            <a:r>
              <a:rPr kumimoji="1" lang="en-US" altLang="ko-KR" dirty="0" smtClean="0"/>
              <a:t>:</a:t>
            </a:r>
            <a:r>
              <a:rPr kumimoji="1" lang="ko-KR" altLang="en-US" dirty="0" smtClean="0"/>
              <a:t>  </a:t>
            </a:r>
            <a:r>
              <a:rPr kumimoji="1" lang="ko-KR" altLang="en-US" u="sng" dirty="0" smtClean="0">
                <a:solidFill>
                  <a:srgbClr val="002060"/>
                </a:solidFill>
              </a:rPr>
              <a:t> </a:t>
            </a:r>
            <a:r>
              <a:rPr kumimoji="1" lang="ko-KR" altLang="en-US" dirty="0" smtClean="0"/>
              <a:t> </a:t>
            </a:r>
            <a:r>
              <a:rPr kumimoji="1" lang="ko-KR" altLang="en-US" u="sng" dirty="0" smtClean="0"/>
              <a:t>                                        </a:t>
            </a:r>
            <a:endParaRPr kumimoji="1" lang="en-US" altLang="ko-KR" dirty="0" smtClean="0"/>
          </a:p>
          <a:p>
            <a:endParaRPr kumimoji="1" lang="en-US" altLang="ko-KR" dirty="0" smtClean="0"/>
          </a:p>
          <a:p>
            <a:r>
              <a:rPr kumimoji="1" lang="ko-KR" altLang="en-US" dirty="0" smtClean="0"/>
              <a:t>나</a:t>
            </a:r>
            <a:r>
              <a:rPr kumimoji="1" lang="en-US" altLang="ko-KR" dirty="0" smtClean="0"/>
              <a:t>:</a:t>
            </a:r>
            <a:endParaRPr kumimoji="1" lang="zh-CN" altLang="en-US" dirty="0"/>
          </a:p>
        </p:txBody>
      </p:sp>
      <p:cxnSp>
        <p:nvCxnSpPr>
          <p:cNvPr id="17" name="直线连接符 16"/>
          <p:cNvCxnSpPr/>
          <p:nvPr/>
        </p:nvCxnSpPr>
        <p:spPr>
          <a:xfrm flipV="1">
            <a:off x="1651181" y="2427786"/>
            <a:ext cx="31741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线连接符 17"/>
          <p:cNvCxnSpPr/>
          <p:nvPr/>
        </p:nvCxnSpPr>
        <p:spPr>
          <a:xfrm flipV="1">
            <a:off x="1662611" y="2907193"/>
            <a:ext cx="3182786" cy="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695631" y="2058309"/>
            <a:ext cx="298246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몇 시까지 있습니까?</a:t>
            </a:r>
            <a:endParaRPr kumimoji="1"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1679575" y="2566035"/>
            <a:ext cx="30645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저녁 6시까지 있습니다.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1015365" y="4577715"/>
            <a:ext cx="5238115" cy="143700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292316" y="4658804"/>
            <a:ext cx="343553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dirty="0" smtClean="0"/>
              <a:t>가</a:t>
            </a:r>
            <a:r>
              <a:rPr kumimoji="1" lang="en-US" altLang="ko-KR" dirty="0" smtClean="0"/>
              <a:t>:</a:t>
            </a:r>
            <a:r>
              <a:rPr kumimoji="1" lang="ko-KR" altLang="en-US" dirty="0" smtClean="0"/>
              <a:t> </a:t>
            </a:r>
            <a:r>
              <a:rPr kumimoji="1" lang="ko-KR" altLang="en-US" u="sng" dirty="0" smtClean="0">
                <a:solidFill>
                  <a:srgbClr val="002060"/>
                </a:solidFill>
              </a:rPr>
              <a:t> </a:t>
            </a:r>
            <a:r>
              <a:rPr kumimoji="1" lang="ko-KR" altLang="en-US" dirty="0" smtClean="0"/>
              <a:t> </a:t>
            </a:r>
            <a:r>
              <a:rPr kumimoji="1" lang="ko-KR" altLang="en-US" u="sng" dirty="0" smtClean="0"/>
              <a:t>                                        </a:t>
            </a:r>
            <a:endParaRPr kumimoji="1" lang="en-US" altLang="ko-KR" dirty="0" smtClean="0"/>
          </a:p>
          <a:p>
            <a:endParaRPr kumimoji="1" lang="en-US" altLang="ko-KR" dirty="0" smtClean="0"/>
          </a:p>
          <a:p>
            <a:r>
              <a:rPr kumimoji="1" lang="ko-KR" altLang="en-US" dirty="0" smtClean="0"/>
              <a:t>나</a:t>
            </a:r>
            <a:r>
              <a:rPr kumimoji="1" lang="en-US" altLang="ko-KR" dirty="0" smtClean="0"/>
              <a:t>:</a:t>
            </a:r>
            <a:endParaRPr kumimoji="1" lang="zh-CN" altLang="en-US" dirty="0"/>
          </a:p>
        </p:txBody>
      </p:sp>
      <p:cxnSp>
        <p:nvCxnSpPr>
          <p:cNvPr id="27" name="直线连接符 26"/>
          <p:cNvCxnSpPr/>
          <p:nvPr/>
        </p:nvCxnSpPr>
        <p:spPr>
          <a:xfrm flipV="1">
            <a:off x="1729309" y="5005795"/>
            <a:ext cx="31741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线连接符 27"/>
          <p:cNvCxnSpPr/>
          <p:nvPr/>
        </p:nvCxnSpPr>
        <p:spPr>
          <a:xfrm flipV="1">
            <a:off x="1728991" y="5580842"/>
            <a:ext cx="31741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630884" y="4659309"/>
            <a:ext cx="316117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j-ea"/>
              </a:rPr>
              <a:t>몇 시까지 잡니까?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744980" y="5182235"/>
            <a:ext cx="2846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sym typeface="+mn-ea"/>
              </a:rPr>
              <a:t>아침 8시까지 잡니다.</a:t>
            </a:r>
          </a:p>
        </p:txBody>
      </p:sp>
      <p:sp>
        <p:nvSpPr>
          <p:cNvPr id="34" name="矩形 33"/>
          <p:cNvSpPr/>
          <p:nvPr/>
        </p:nvSpPr>
        <p:spPr>
          <a:xfrm flipH="1">
            <a:off x="330225" y="147347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4437" y="399290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2695" y="15811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있다, 까지, 저녁 6시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2225" y="41014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자다, 까지, 아침 8시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8810" y="3328670"/>
            <a:ext cx="547751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8810" y="1535430"/>
            <a:ext cx="5267960" cy="131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580384" y="1529543"/>
            <a:ext cx="4423127" cy="2953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   가</a:t>
            </a:r>
            <a:r>
              <a:rPr lang="en-US" altLang="ko-KR" sz="2400" dirty="0">
                <a:solidFill>
                  <a:prstClr val="black"/>
                </a:solidFill>
                <a:cs typeface="+mn-ea"/>
                <a:sym typeface="+mn-lt"/>
              </a:rPr>
              <a:t>: 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나</a:t>
            </a:r>
            <a:r>
              <a:rPr lang="en-US" altLang="ko-KR" sz="2400" dirty="0">
                <a:solidFill>
                  <a:prstClr val="black"/>
                </a:solidFill>
                <a:cs typeface="+mn-ea"/>
                <a:sym typeface="+mn-lt"/>
              </a:rPr>
              <a:t>: ____________________</a:t>
            </a:r>
          </a:p>
          <a:p>
            <a:pPr>
              <a:lnSpc>
                <a:spcPct val="150000"/>
              </a:lnSpc>
            </a:pPr>
            <a:endParaRPr lang="en-US" altLang="ko-KR" sz="2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   가</a:t>
            </a:r>
            <a:r>
              <a:rPr lang="en-US" altLang="ko-KR" sz="2400" dirty="0">
                <a:solidFill>
                  <a:prstClr val="black"/>
                </a:solidFill>
                <a:cs typeface="+mn-ea"/>
                <a:sym typeface="+mn-lt"/>
              </a:rPr>
              <a:t>: 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나</a:t>
            </a:r>
            <a:r>
              <a:rPr lang="en-US" altLang="ko-KR" sz="2400" dirty="0">
                <a:solidFill>
                  <a:prstClr val="black"/>
                </a:solidFill>
                <a:cs typeface="+mn-ea"/>
                <a:sym typeface="+mn-lt"/>
              </a:rPr>
              <a:t>: ____________________ </a:t>
            </a:r>
            <a:endParaRPr lang="zh-CN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22074" y="1675607"/>
            <a:ext cx="358143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몇 시까지 바쁩니까?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21890" y="2211705"/>
            <a:ext cx="4123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밤 10시까지 바쁩니다.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42250" y="3419526"/>
            <a:ext cx="3268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몇 시까지 만납니까?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19655" y="3962400"/>
            <a:ext cx="3314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저녁 7시까지 만납니다.</a:t>
            </a:r>
          </a:p>
        </p:txBody>
      </p:sp>
      <p:sp>
        <p:nvSpPr>
          <p:cNvPr id="13" name="矩形 12"/>
          <p:cNvSpPr/>
          <p:nvPr/>
        </p:nvSpPr>
        <p:spPr>
          <a:xfrm rot="21075228">
            <a:off x="6980399" y="117317"/>
            <a:ext cx="1601742" cy="767210"/>
          </a:xfrm>
          <a:prstGeom prst="rect">
            <a:avLst/>
          </a:prstGeom>
          <a:solidFill>
            <a:srgbClr val="27932E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cxnSp>
        <p:nvCxnSpPr>
          <p:cNvPr id="15" name="直接连接符 3"/>
          <p:cNvCxnSpPr/>
          <p:nvPr/>
        </p:nvCxnSpPr>
        <p:spPr>
          <a:xfrm>
            <a:off x="555192" y="856358"/>
            <a:ext cx="6511814" cy="31916"/>
          </a:xfrm>
          <a:prstGeom prst="line">
            <a:avLst/>
          </a:prstGeom>
          <a:ln w="44450">
            <a:solidFill>
              <a:srgbClr val="27932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444798" y="2852326"/>
            <a:ext cx="806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ea"/>
                <a:sym typeface="+mn-lt"/>
              </a:rPr>
              <a:t>4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41618" y="96971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68525" y="105854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바쁘다, 까지, 밤 10시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42515" y="296037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만나다, 까지, 저녁 7시</a:t>
            </a:r>
          </a:p>
        </p:txBody>
      </p:sp>
      <p:sp>
        <p:nvSpPr>
          <p:cNvPr id="34" name="矩形 33"/>
          <p:cNvSpPr/>
          <p:nvPr/>
        </p:nvSpPr>
        <p:spPr>
          <a:xfrm>
            <a:off x="1444798" y="4699541"/>
            <a:ext cx="806057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ea"/>
                <a:sym typeface="+mn-lt"/>
              </a:rPr>
              <a:t>5</a:t>
            </a:r>
            <a:endParaRPr 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1828800" y="5175250"/>
            <a:ext cx="5238115" cy="143700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105660" y="5256530"/>
            <a:ext cx="54546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 가</a:t>
            </a:r>
            <a:r>
              <a:rPr lang="en-US" altLang="ko-KR" sz="2400" dirty="0">
                <a:solidFill>
                  <a:prstClr val="black"/>
                </a:solidFill>
                <a:cs typeface="+mn-ea"/>
                <a:sym typeface="+mn-lt"/>
              </a:rPr>
              <a:t>: ____________________</a:t>
            </a:r>
          </a:p>
          <a:p>
            <a:pPr algn="l"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나</a:t>
            </a:r>
            <a:r>
              <a:rPr lang="en-US" altLang="ko-KR" sz="2400" dirty="0">
                <a:solidFill>
                  <a:prstClr val="black"/>
                </a:solidFill>
                <a:cs typeface="+mn-ea"/>
                <a:sym typeface="+mn-lt"/>
              </a:rPr>
              <a:t>: ____________________</a:t>
            </a:r>
            <a:endParaRPr kumimoji="1" lang="zh-CN" altLang="en-US" dirty="0"/>
          </a:p>
        </p:txBody>
      </p:sp>
      <p:sp>
        <p:nvSpPr>
          <p:cNvPr id="39" name="文本框 38"/>
          <p:cNvSpPr txBox="1"/>
          <p:nvPr/>
        </p:nvSpPr>
        <p:spPr>
          <a:xfrm>
            <a:off x="2168525" y="48069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보다, 까지, 밤 11시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734680" y="5364531"/>
            <a:ext cx="32689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몇 시까지 봅니까?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734945" y="5887085"/>
            <a:ext cx="3314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7030A0"/>
                </a:solidFill>
              </a:rPr>
              <a:t>밤 11시까지 봅니다.</a:t>
            </a:r>
          </a:p>
        </p:txBody>
      </p:sp>
      <p:sp>
        <p:nvSpPr>
          <p:cNvPr id="22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27037" y="19870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200" y="4042351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7054" y="4042351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hlinkClick r:id="rId7" action="ppaction://hlinksldjump"/>
              </a:rPr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hlinkClick r:id="rId8" action="ppaction://hlinksldjump"/>
              </a:rPr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920650" y="454573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hlinkClick r:id="rId9" action="ppaction://hlinksldjump"/>
              </a:rPr>
              <a:t>2</a:t>
            </a:r>
            <a:endParaRPr kumimoji="1" lang="zh-CN" altLang="en-US" sz="28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4113896" y="4545731"/>
            <a:ext cx="12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/>
              <a:t> </a:t>
            </a:r>
            <a:r>
              <a:rPr kumimoji="1" lang="ko-KR" altLang="en-US" sz="2800" b="1" dirty="0" smtClean="0"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hlinkClick r:id="rId10" action="ppaction://hlinksldjump"/>
              </a:rPr>
              <a:t>2</a:t>
            </a:r>
            <a:endParaRPr kumimoji="1" lang="zh-CN" altLang="en-US" sz="32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webpage-home_81886">
            <a:hlinkClick r:id="rId11" action="ppaction://hlinksldjump"/>
          </p:cNvPr>
          <p:cNvSpPr>
            <a:spLocks noChangeAspect="1"/>
          </p:cNvSpPr>
          <p:nvPr/>
        </p:nvSpPr>
        <p:spPr bwMode="auto">
          <a:xfrm>
            <a:off x="527037" y="19870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414" y="206635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시간 【名】 时间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89674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일 【名】 事情</a:t>
            </a:r>
          </a:p>
        </p:txBody>
      </p:sp>
      <p:sp>
        <p:nvSpPr>
          <p:cNvPr id="24" name="矩形 23"/>
          <p:cNvSpPr/>
          <p:nvPr/>
        </p:nvSpPr>
        <p:spPr>
          <a:xfrm>
            <a:off x="4829093" y="289674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서울 【地名】 首尔</a:t>
            </a:r>
          </a:p>
        </p:txBody>
      </p:sp>
      <p:sp>
        <p:nvSpPr>
          <p:cNvPr id="33" name="矩形 32"/>
          <p:cNvSpPr/>
          <p:nvPr/>
        </p:nvSpPr>
        <p:spPr>
          <a:xfrm>
            <a:off x="503473" y="391102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수업 【名】 课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84423" y="488638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교수님 【名】 教授</a:t>
            </a:r>
          </a:p>
        </p:txBody>
      </p:sp>
      <p:sp>
        <p:nvSpPr>
          <p:cNvPr id="3" name="矩形 2"/>
          <p:cNvSpPr/>
          <p:nvPr/>
        </p:nvSpPr>
        <p:spPr>
          <a:xfrm>
            <a:off x="4829034" y="206616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～들 【依名】 们</a:t>
            </a:r>
          </a:p>
        </p:txBody>
      </p:sp>
      <p:sp>
        <p:nvSpPr>
          <p:cNvPr id="4" name="矩形 3"/>
          <p:cNvSpPr/>
          <p:nvPr/>
        </p:nvSpPr>
        <p:spPr>
          <a:xfrm>
            <a:off x="4829093" y="391084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토요일 【名】 星期六</a:t>
            </a:r>
          </a:p>
        </p:txBody>
      </p:sp>
      <p:sp>
        <p:nvSpPr>
          <p:cNvPr id="5" name="矩形 4"/>
          <p:cNvSpPr/>
          <p:nvPr/>
        </p:nvSpPr>
        <p:spPr>
          <a:xfrm>
            <a:off x="4829093" y="488620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함께 【副】 一起</a:t>
            </a:r>
          </a:p>
        </p:txBody>
      </p:sp>
      <p:sp>
        <p:nvSpPr>
          <p:cNvPr id="1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27037" y="19870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9162" y="2720711"/>
            <a:ext cx="6725676" cy="34150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+mn-ea"/>
              </a:rPr>
              <a:t>양메이</a:t>
            </a:r>
            <a:r>
              <a:rPr lang="en-US" altLang="ko-KR" sz="2400" dirty="0">
                <a:latin typeface="+mn-ea"/>
              </a:rPr>
              <a:t>: </a:t>
            </a:r>
            <a:r>
              <a:rPr sz="2400" dirty="0">
                <a:latin typeface="+mn-ea"/>
              </a:rPr>
              <a:t>내일모레 시간 있어요?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+mn-ea"/>
              </a:rPr>
              <a:t>웨이빈</a:t>
            </a:r>
            <a:r>
              <a:rPr lang="en-US" altLang="ko-KR" sz="2400" dirty="0">
                <a:latin typeface="+mn-ea"/>
              </a:rPr>
              <a:t>: </a:t>
            </a:r>
            <a:r>
              <a:rPr sz="2400" dirty="0">
                <a:latin typeface="+mn-ea"/>
              </a:rPr>
              <a:t>무슨 일 있어요?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+mn-ea"/>
              </a:rPr>
              <a:t>양메이</a:t>
            </a:r>
            <a:r>
              <a:rPr lang="en-US" altLang="ko-KR" sz="2400" dirty="0">
                <a:latin typeface="+mn-ea"/>
              </a:rPr>
              <a:t>: </a:t>
            </a:r>
            <a:r>
              <a:rPr sz="2400" dirty="0">
                <a:latin typeface="+mn-ea"/>
              </a:rPr>
              <a:t>오전에 수업을 하고 교수님</a:t>
            </a:r>
            <a:r>
              <a:rPr sz="2400" dirty="0">
                <a:latin typeface="+mn-ea"/>
                <a:hlinkClick r:id="rId4" action="ppaction://hlinksldjump"/>
              </a:rPr>
              <a:t>들</a:t>
            </a:r>
            <a:r>
              <a:rPr sz="2400" dirty="0">
                <a:latin typeface="+mn-ea"/>
              </a:rPr>
              <a:t>과 함께 1시에 점심을 먹어요.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+mn-ea"/>
                <a:sym typeface="+mn-ea"/>
              </a:rPr>
              <a:t>웨이빈</a:t>
            </a:r>
            <a:r>
              <a:rPr lang="en-US" altLang="ko-KR" sz="2400" dirty="0">
                <a:latin typeface="+mn-ea"/>
              </a:rPr>
              <a:t>: </a:t>
            </a:r>
            <a:r>
              <a:rPr sz="2400" dirty="0">
                <a:latin typeface="+mn-ea"/>
              </a:rPr>
              <a:t>아, 그래요? 어디에서 만나요?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+mn-ea"/>
              </a:rPr>
              <a:t>양메이</a:t>
            </a:r>
            <a:r>
              <a:rPr lang="en-US" altLang="ko-KR" sz="2400" dirty="0">
                <a:latin typeface="+mn-ea"/>
              </a:rPr>
              <a:t>: </a:t>
            </a:r>
            <a:r>
              <a:rPr sz="2400" dirty="0">
                <a:latin typeface="+mn-ea"/>
              </a:rPr>
              <a:t>서울 식당에서 만나요.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46273" y="250913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4" name="图片 3" descr="112-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47670" y="361950"/>
            <a:ext cx="2930525" cy="24358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519776" y="6491179"/>
            <a:ext cx="357077" cy="11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6397" y="1567123"/>
            <a:ext cx="7362820" cy="23069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+mn-ea"/>
                <a:sym typeface="+mn-ea"/>
              </a:rPr>
              <a:t>웨이빈</a:t>
            </a:r>
            <a:r>
              <a:rPr lang="en-US" altLang="ko-KR" sz="2400" dirty="0">
                <a:latin typeface="+mn-ea"/>
                <a:sym typeface="+mn-ea"/>
              </a:rPr>
              <a:t>: </a:t>
            </a:r>
            <a:r>
              <a:rPr sz="2400" dirty="0">
                <a:latin typeface="+mn-ea"/>
                <a:sym typeface="+mn-ea"/>
              </a:rPr>
              <a:t>그래요? 이 교수님도 오세요?</a:t>
            </a:r>
            <a:endParaRPr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/>
              <a:t>: </a:t>
            </a:r>
            <a:r>
              <a:rPr sz="2400" dirty="0"/>
              <a:t>오세요. 한국어학과 교수님들은 다 오세요.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+mn-ea"/>
                <a:sym typeface="+mn-ea"/>
              </a:rPr>
              <a:t>웨이빈</a:t>
            </a:r>
            <a:r>
              <a:rPr lang="en-US" altLang="ko-KR" sz="2400" dirty="0"/>
              <a:t>: </a:t>
            </a:r>
            <a:r>
              <a:rPr sz="2400" dirty="0"/>
              <a:t>토요일 1시 맞죠?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/>
              <a:t>: </a:t>
            </a:r>
            <a:r>
              <a:rPr sz="2400" dirty="0"/>
              <a:t>맞아요.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27037" y="19870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056" y="1096702"/>
            <a:ext cx="8244408" cy="46158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800" b="1" dirty="0">
                <a:solidFill>
                  <a:prstClr val="black"/>
                </a:solidFill>
                <a:latin typeface="华文楷体"/>
              </a:rPr>
              <a:t>1. </a:t>
            </a:r>
            <a:r>
              <a:rPr lang="ko-KR" altLang="en-US" sz="2800" b="1" dirty="0">
                <a:solidFill>
                  <a:prstClr val="black"/>
                </a:solidFill>
                <a:latin typeface="华文楷体"/>
              </a:rPr>
              <a:t>～들</a:t>
            </a:r>
          </a:p>
          <a:p>
            <a:pPr latinLnBrk="1">
              <a:lnSpc>
                <a:spcPct val="150000"/>
              </a:lnSpc>
            </a:pPr>
            <a:r>
              <a:rPr lang="ko-KR" altLang="en-US" sz="2800" b="1" dirty="0">
                <a:solidFill>
                  <a:prstClr val="black"/>
                </a:solidFill>
                <a:latin typeface="华文楷体"/>
              </a:rPr>
              <a:t>依存名词，用于名词、代词后，表示复数，相当于汉语的“们”。</a:t>
            </a:r>
          </a:p>
          <a:p>
            <a:pPr latinLnBrk="1">
              <a:lnSpc>
                <a:spcPct val="150000"/>
              </a:lnSpc>
            </a:pPr>
            <a:endParaRPr lang="en-US" altLang="ko-KR" sz="2400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024302" y="3178189"/>
            <a:ext cx="7203915" cy="161480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교수님들은 모두 오세요?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教授们都来吗？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친구들은 모두 갑니다.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朋友们都去。</a:t>
            </a:r>
          </a:p>
          <a:p>
            <a:endParaRPr lang="zh-CN" altLang="en-US" dirty="0"/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27037" y="19870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170" y="5225415"/>
            <a:ext cx="5729605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791697" y="1721930"/>
            <a:ext cx="7107761" cy="159440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635" y="3422650"/>
            <a:ext cx="5692140" cy="1421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>
            <a:hlinkClick r:id="rId5" action="ppaction://hlinkfile"/>
          </p:cNvPr>
          <p:cNvSpPr/>
          <p:nvPr/>
        </p:nvSpPr>
        <p:spPr>
          <a:xfrm>
            <a:off x="495301" y="984177"/>
            <a:ext cx="5992787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请用所给的单词仿照示例编写对话。</a:t>
            </a:r>
            <a:endParaRPr lang="en-US" altLang="zh-CN" sz="2800" b="1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5970" y="545910"/>
            <a:ext cx="2620370" cy="723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2" name="矩形 11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3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791697" y="1640692"/>
            <a:ext cx="5752531" cy="4984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2400" b="1" dirty="0" smtClean="0">
                <a:latin typeface="+mn-ea"/>
              </a:rPr>
              <a:t>교수님, 오다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2400" b="1" dirty="0" smtClean="0">
                <a:latin typeface="+mn-ea"/>
              </a:rPr>
              <a:t>가: 교수님들은 모두 오십니까?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2400" b="1" dirty="0" smtClean="0">
                <a:latin typeface="+mn-ea"/>
              </a:rPr>
              <a:t>나: 예, 다 오십니다.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1</a:t>
            </a:r>
            <a:r>
              <a:rPr lang="en-US" altLang="ko-KR" sz="2000" dirty="0">
                <a:latin typeface="+mn-ea"/>
              </a:rPr>
              <a:t>. </a:t>
            </a:r>
            <a:r>
              <a:rPr sz="2000" dirty="0">
                <a:latin typeface="+mn-ea"/>
              </a:rPr>
              <a:t>학생, 운동하다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+mn-ea"/>
              </a:rPr>
              <a:t>가</a:t>
            </a:r>
            <a:r>
              <a:rPr lang="en-US" altLang="ko-KR" sz="2000" dirty="0">
                <a:latin typeface="+mn-ea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+mn-ea"/>
              </a:rPr>
              <a:t>나</a:t>
            </a:r>
            <a:r>
              <a:rPr lang="en-US" altLang="ko-KR" sz="2000" dirty="0">
                <a:latin typeface="+mn-ea"/>
              </a:rPr>
              <a:t>: ________________________</a:t>
            </a:r>
          </a:p>
          <a:p>
            <a:pPr>
              <a:lnSpc>
                <a:spcPct val="150000"/>
              </a:lnSpc>
            </a:pPr>
            <a:endParaRPr lang="en-US" altLang="ko-KR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2. </a:t>
            </a:r>
            <a:r>
              <a:rPr sz="2000" dirty="0" smtClean="0">
                <a:latin typeface="+mn-ea"/>
              </a:rPr>
              <a:t>의사, 바쁘다</a:t>
            </a:r>
          </a:p>
          <a:p>
            <a:pPr>
              <a:lnSpc>
                <a:spcPct val="150000"/>
              </a:lnSpc>
            </a:pPr>
            <a:r>
              <a:rPr lang="ko-KR" altLang="en-US" sz="2000" dirty="0" smtClean="0">
                <a:latin typeface="+mn-ea"/>
              </a:rPr>
              <a:t>가</a:t>
            </a:r>
            <a:r>
              <a:rPr lang="en-US" altLang="ko-KR" sz="2000" dirty="0">
                <a:latin typeface="+mn-ea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+mn-ea"/>
              </a:rPr>
              <a:t>나</a:t>
            </a:r>
            <a:r>
              <a:rPr lang="en-US" altLang="ko-KR" sz="2000" dirty="0">
                <a:latin typeface="+mn-ea"/>
              </a:rPr>
              <a:t>: ________________________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43687" y="4276003"/>
            <a:ext cx="49759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예, 다 운동합니다</a:t>
            </a:r>
            <a:r>
              <a:rPr lang="en-US" altLang="ko-KR" sz="2000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43965" y="3740785"/>
            <a:ext cx="40900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학생들은 모두 운동합니까?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243687" y="6075656"/>
            <a:ext cx="579347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예, 다 바쁩니다.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43965" y="5615305"/>
            <a:ext cx="3620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의사들은 모두 바쁩니까?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7154" y="1832653"/>
            <a:ext cx="5649753" cy="1654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4305" y="3937139"/>
            <a:ext cx="5649752" cy="1654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977935" y="1724194"/>
            <a:ext cx="5329451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+mn-ea"/>
              </a:rPr>
              <a:t>3. </a:t>
            </a:r>
            <a:r>
              <a:rPr sz="2400" dirty="0">
                <a:latin typeface="+mn-ea"/>
              </a:rPr>
              <a:t>유학생, 알다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+mn-ea"/>
              </a:rPr>
              <a:t>가</a:t>
            </a:r>
            <a:r>
              <a:rPr lang="en-US" altLang="ko-KR" sz="2400" dirty="0">
                <a:latin typeface="+mn-ea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+mn-ea"/>
              </a:rPr>
              <a:t>나</a:t>
            </a:r>
            <a:r>
              <a:rPr lang="en-US" altLang="ko-KR" sz="2400" dirty="0">
                <a:latin typeface="+mn-ea"/>
              </a:rPr>
              <a:t>: ________________________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+mn-ea"/>
              </a:rPr>
              <a:t>4. </a:t>
            </a:r>
            <a:r>
              <a:rPr sz="2400" dirty="0">
                <a:latin typeface="+mn-ea"/>
              </a:rPr>
              <a:t>어린이, 가다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+mn-ea"/>
              </a:rPr>
              <a:t>가</a:t>
            </a:r>
            <a:r>
              <a:rPr lang="en-US" altLang="ko-KR" sz="2400" dirty="0">
                <a:latin typeface="+mn-ea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+mn-ea"/>
              </a:rPr>
              <a:t>나</a:t>
            </a:r>
            <a:r>
              <a:rPr lang="en-US" altLang="ko-KR" sz="2400" dirty="0">
                <a:latin typeface="+mn-ea"/>
              </a:rPr>
              <a:t>: ________________________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2055" y="2429510"/>
            <a:ext cx="3970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유학생들은 모두 압니까?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71889" y="2942252"/>
            <a:ext cx="498143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예, 다 압니다.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72055" y="4533900"/>
            <a:ext cx="38233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어린이들은 다 갑니까?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71254" y="5130993"/>
            <a:ext cx="39714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예, 다 갑니다.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4" name="矩形 13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27037" y="19870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700" y="3850976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189"/>
            <a:ext cx="6622014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掌握有关约会、见面的词汇</a:t>
            </a:r>
          </a:p>
          <a:p>
            <a:endParaRPr lang="en-US" altLang="zh-CN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熟悉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使用连接词尾 </a:t>
            </a:r>
          </a:p>
          <a:p>
            <a:endParaRPr kumimoji="1"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학습목표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52571" y="1323695"/>
            <a:ext cx="8039820" cy="4695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请听录音练习发音。</a:t>
            </a:r>
            <a:endParaRPr lang="en-US" altLang="zh-CN" sz="2800" b="1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❶ 약속 [약쏙]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❷ 파티 [파티]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❸ 점심 [점:심]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❹ 생일 [생일]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❺ 식당 [식땅]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❻ 바쁘다 [바쁘다]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※ </a:t>
            </a:r>
            <a:r>
              <a:rPr lang="ko-KR" altLang="en-US"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括号中为单词的实际发音，“：”表示前一音节为长音。</a:t>
            </a:r>
            <a:endParaRPr lang="en-US" altLang="zh-CN" sz="2400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0" name="矩形 9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1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851535" y="4683125"/>
            <a:ext cx="7376160" cy="111569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851535" y="3489325"/>
            <a:ext cx="7397750" cy="111569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51535" y="2306320"/>
            <a:ext cx="7397750" cy="111569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0469" y="1339240"/>
            <a:ext cx="7353562" cy="4384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请看图回答问题。</a:t>
            </a:r>
            <a:endParaRPr lang="en-US" altLang="zh-CN" sz="2800" b="1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400" b="1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1 .</a:t>
            </a:r>
            <a:r>
              <a:rPr sz="24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어떻게 가요?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나: ( 　　　　)을/를 타 (　　) 가요.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2 .</a:t>
            </a:r>
            <a:r>
              <a:rPr sz="24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어떻게 가요?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나: ( 　　　　)을/를 타 (　　) 가요.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3 .</a:t>
            </a:r>
            <a:r>
              <a:rPr sz="24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어떻게 가요?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나: (　　　　 )을/를 타 (　　) 가요.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34187" y="2976237"/>
            <a:ext cx="90803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버스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47895" y="2976245"/>
            <a:ext cx="535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75790" y="4081780"/>
            <a:ext cx="1129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비행기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11926" y="4081815"/>
            <a:ext cx="47206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고</a:t>
            </a:r>
          </a:p>
        </p:txBody>
      </p:sp>
      <p:cxnSp>
        <p:nvCxnSpPr>
          <p:cNvPr id="1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 rot="21075228">
            <a:off x="6915603" y="236162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723005" y="3402330"/>
            <a:ext cx="3721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934210" y="5135245"/>
            <a:ext cx="1129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자전거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877331" y="5196240"/>
            <a:ext cx="47206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고</a:t>
            </a:r>
          </a:p>
        </p:txBody>
      </p:sp>
      <p:pic>
        <p:nvPicPr>
          <p:cNvPr id="20" name="图片 19" descr="115-1（公交车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36615" y="2217420"/>
            <a:ext cx="2231390" cy="1055370"/>
          </a:xfrm>
          <a:prstGeom prst="rect">
            <a:avLst/>
          </a:prstGeom>
        </p:spPr>
      </p:pic>
      <p:pic>
        <p:nvPicPr>
          <p:cNvPr id="21" name="图片 20" descr="115-2（飞机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02730" y="3402330"/>
            <a:ext cx="1359535" cy="1409700"/>
          </a:xfrm>
          <a:prstGeom prst="rect">
            <a:avLst/>
          </a:prstGeom>
        </p:spPr>
      </p:pic>
      <p:pic>
        <p:nvPicPr>
          <p:cNvPr id="22" name="图片 21" descr="116-1（自行车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7330" y="4479290"/>
            <a:ext cx="1650365" cy="131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6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123315" y="1440180"/>
            <a:ext cx="6781165" cy="111569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4 .</a:t>
            </a: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어떻게 가요?</a:t>
            </a:r>
          </a:p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나: ( 　　　)을/를 쓰 ( 　　) 가요.</a:t>
            </a:r>
          </a:p>
        </p:txBody>
      </p:sp>
      <p:cxnSp>
        <p:nvCxnSpPr>
          <p:cNvPr id="1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 rot="21075228">
            <a:off x="6915603" y="236162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04035" y="2009775"/>
            <a:ext cx="948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모자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933721" y="2009810"/>
            <a:ext cx="47206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9760" y="1170940"/>
            <a:ext cx="2072005" cy="165417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123315" y="3047365"/>
            <a:ext cx="6832600" cy="111569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5 .</a:t>
            </a: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어떻게 가요?</a:t>
            </a:r>
          </a:p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나: ( 　　　　)을/를 들 ( 　　) 가요.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04035" y="3591560"/>
            <a:ext cx="948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우산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76291" y="3591595"/>
            <a:ext cx="47206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고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123315" y="4759325"/>
            <a:ext cx="6832600" cy="111569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6 .</a:t>
            </a: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어떻게 가요?</a:t>
            </a:r>
          </a:p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나: ( 　　　　)을/를 메 ( 　　　　) 가요.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67535" y="5328920"/>
            <a:ext cx="948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가방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39791" y="5328955"/>
            <a:ext cx="47206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고</a:t>
            </a:r>
          </a:p>
        </p:txBody>
      </p:sp>
      <p:pic>
        <p:nvPicPr>
          <p:cNvPr id="17" name="图片 16" descr="116-3（伞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1920" y="3047365"/>
            <a:ext cx="1108710" cy="1134745"/>
          </a:xfrm>
          <a:prstGeom prst="rect">
            <a:avLst/>
          </a:prstGeom>
        </p:spPr>
      </p:pic>
      <p:pic>
        <p:nvPicPr>
          <p:cNvPr id="19" name="图片 18" descr="116-4（书包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615" y="4619625"/>
            <a:ext cx="1163320" cy="1255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5" grpId="0"/>
      <p:bldP spid="6" grpId="0"/>
      <p:bldP spid="10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223645" y="2232660"/>
            <a:ext cx="6369685" cy="180086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7181" y="1123986"/>
            <a:ext cx="590657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请看图编写对话。</a:t>
            </a:r>
            <a:endParaRPr lang="en-US" altLang="ko-KR" sz="2400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cxnSp>
        <p:nvCxnSpPr>
          <p:cNvPr id="9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223645" y="1864360"/>
            <a:ext cx="523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/>
              <a:t>1.</a:t>
            </a:r>
            <a:r>
              <a:t>생일 파티 초대하기（다음주, 밤 6시, 우리 집）</a:t>
            </a:r>
          </a:p>
        </p:txBody>
      </p:sp>
      <p:pic>
        <p:nvPicPr>
          <p:cNvPr id="12" name="图片 11" descr="117-1生日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9270" y="2306955"/>
            <a:ext cx="1378585" cy="165227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1223645" y="4602480"/>
            <a:ext cx="6369685" cy="180086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223645" y="4234180"/>
            <a:ext cx="6609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2.</a:t>
            </a:r>
            <a:r>
              <a:rPr lang="zh-CN" altLang="en-US"/>
              <a:t>교수님 만나기 (교수님의 댁, 12월 27일, 오후 3시)</a:t>
            </a:r>
          </a:p>
        </p:txBody>
      </p:sp>
      <p:pic>
        <p:nvPicPr>
          <p:cNvPr id="15" name="图片 14" descr="117-2（电话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46115" y="4602480"/>
            <a:ext cx="1509395" cy="170497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rot="21075228">
            <a:off x="6915603" y="236162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3"/>
          <p:cNvCxnSpPr/>
          <p:nvPr/>
        </p:nvCxnSpPr>
        <p:spPr>
          <a:xfrm flipV="1">
            <a:off x="835409" y="101893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249680" y="1348740"/>
            <a:ext cx="57003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3.</a:t>
            </a:r>
            <a:r>
              <a:rPr lang="zh-CN" altLang="en-US"/>
              <a:t>약속하기 （내일, 오후 1시, 도서관 앞, 공부하다）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162685" y="1817370"/>
            <a:ext cx="6369685" cy="180086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pic>
        <p:nvPicPr>
          <p:cNvPr id="4" name="图片 3" descr="117-3（琼和米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47995" y="1776730"/>
            <a:ext cx="1721485" cy="18929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62685" y="3952240"/>
            <a:ext cx="57003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4.</a:t>
            </a:r>
            <a:r>
              <a:t>회의 통지 （8월 18일~8월 20일, 서울 호텔）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162685" y="4394835"/>
            <a:ext cx="6369685" cy="180086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805680" y="4684395"/>
            <a:ext cx="2726690" cy="122110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주제: 한국어 교육</a:t>
            </a:r>
          </a:p>
          <a:p>
            <a:pPr algn="ctr"/>
            <a:r>
              <a:rPr lang="zh-CN" altLang="en-US"/>
              <a:t>시간: 8월18일~8월20일</a:t>
            </a:r>
          </a:p>
          <a:p>
            <a:pPr algn="ctr"/>
            <a:r>
              <a:rPr lang="zh-CN" altLang="en-US"/>
              <a:t>장소: 서울 호텔</a:t>
            </a:r>
          </a:p>
        </p:txBody>
      </p:sp>
      <p:sp>
        <p:nvSpPr>
          <p:cNvPr id="12" name="矩形 11"/>
          <p:cNvSpPr/>
          <p:nvPr/>
        </p:nvSpPr>
        <p:spPr>
          <a:xfrm rot="21075228">
            <a:off x="7122868" y="236163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677162" y="348828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695" y="152309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일어나다 【动】 起床</a:t>
            </a:r>
          </a:p>
        </p:txBody>
      </p:sp>
      <p:sp>
        <p:nvSpPr>
          <p:cNvPr id="33" name="矩形 32"/>
          <p:cNvSpPr/>
          <p:nvPr/>
        </p:nvSpPr>
        <p:spPr>
          <a:xfrm>
            <a:off x="4715374" y="4014280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호텔 【名】 宾馆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695" y="2353488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자다 【动】 睡觉</a:t>
            </a:r>
          </a:p>
        </p:txBody>
      </p:sp>
      <p:sp>
        <p:nvSpPr>
          <p:cNvPr id="5" name="矩形 4"/>
          <p:cNvSpPr/>
          <p:nvPr/>
        </p:nvSpPr>
        <p:spPr>
          <a:xfrm>
            <a:off x="389695" y="318388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유학생 【名】 留学生</a:t>
            </a:r>
          </a:p>
        </p:txBody>
      </p:sp>
      <p:sp>
        <p:nvSpPr>
          <p:cNvPr id="6" name="矩形 5"/>
          <p:cNvSpPr/>
          <p:nvPr/>
        </p:nvSpPr>
        <p:spPr>
          <a:xfrm>
            <a:off x="389695" y="401428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초대하다 【动】 邀请</a:t>
            </a:r>
          </a:p>
        </p:txBody>
      </p:sp>
      <p:sp>
        <p:nvSpPr>
          <p:cNvPr id="7" name="矩形 6"/>
          <p:cNvSpPr/>
          <p:nvPr/>
        </p:nvSpPr>
        <p:spPr>
          <a:xfrm>
            <a:off x="389695" y="4913256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방문하다 【动】 访问</a:t>
            </a:r>
          </a:p>
        </p:txBody>
      </p:sp>
      <p:sp>
        <p:nvSpPr>
          <p:cNvPr id="8" name="矩形 7"/>
          <p:cNvSpPr/>
          <p:nvPr/>
        </p:nvSpPr>
        <p:spPr>
          <a:xfrm>
            <a:off x="4715374" y="152309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회의 【名】 会议</a:t>
            </a:r>
          </a:p>
        </p:txBody>
      </p:sp>
      <p:sp>
        <p:nvSpPr>
          <p:cNvPr id="9" name="矩形 8"/>
          <p:cNvSpPr/>
          <p:nvPr/>
        </p:nvSpPr>
        <p:spPr>
          <a:xfrm>
            <a:off x="4715374" y="2353488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>
                <a:solidFill>
                  <a:schemeClr val="tx1"/>
                </a:solidFill>
                <a:cs typeface="+mn-ea"/>
                <a:sym typeface="+mn-lt"/>
              </a:rPr>
              <a:t>마시다 </a:t>
            </a:r>
            <a:r>
              <a:rPr lang="en-US" altLang="ko-KR" sz="2400">
                <a:solidFill>
                  <a:schemeClr val="tx1"/>
                </a:solidFill>
                <a:cs typeface="+mn-ea"/>
                <a:sym typeface="+mn-lt"/>
              </a:rPr>
              <a:t>【</a:t>
            </a:r>
            <a:r>
              <a:rPr lang="zh-CN" altLang="en-US" sz="2400">
                <a:solidFill>
                  <a:schemeClr val="tx1"/>
                </a:solidFill>
                <a:cs typeface="+mn-ea"/>
                <a:sym typeface="+mn-lt"/>
              </a:rPr>
              <a:t>动</a:t>
            </a:r>
            <a:r>
              <a:rPr lang="en-US" altLang="zh-CN" sz="2400">
                <a:solidFill>
                  <a:schemeClr val="tx1"/>
                </a:solidFill>
                <a:cs typeface="+mn-ea"/>
                <a:sym typeface="+mn-lt"/>
              </a:rPr>
              <a:t>】 </a:t>
            </a:r>
            <a:r>
              <a:rPr lang="zh-CN" altLang="en-US" sz="2400">
                <a:solidFill>
                  <a:schemeClr val="tx1"/>
                </a:solidFill>
                <a:cs typeface="+mn-ea"/>
                <a:sym typeface="+mn-lt"/>
              </a:rPr>
              <a:t>喝</a:t>
            </a:r>
            <a:endParaRPr lang="zh-CN" altLang="zh-CN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5374" y="318388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통지하다 【动】 通知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374" y="401428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호텔 【名】 宾馆</a:t>
            </a:r>
          </a:p>
        </p:txBody>
      </p:sp>
      <p:sp>
        <p:nvSpPr>
          <p:cNvPr id="1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54333" y="362476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106680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본문1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종합 연습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ko-KR" altLang="en-US" sz="2800" b="1" kern="1200" dirty="0" smtClean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ko-KR" altLang="en-US" sz="2800" b="1" kern="1200" dirty="0" smtClean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kumimoji="0" lang="ko-KR" altLang="en-US" sz="2800" b="1" i="0" u="none" strike="noStrike" kern="1200" cap="none" spc="0" normalizeH="0" baseline="0" dirty="0" smtClean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본문2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보충 내용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80749" y="221904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  <a:hlinkClick r:id="rId4" action="ppaction://hlinksldjump"/>
              </a:rPr>
              <a:t>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5" action="ppaction://hlinksldjump"/>
              </a:rPr>
              <a:t>2</a:t>
            </a:r>
            <a:endParaRPr lang="en-US" altLang="zh-CN" sz="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200" y="4042351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7054" y="4051708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hlinkClick r:id="rId7" action="ppaction://hlinksldjump"/>
              </a:rPr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hlinkClick r:id="rId8" action="ppaction://hlinksldjump"/>
              </a:rPr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920650" y="454573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hlinkClick r:id="rId9" action="ppaction://hlinksldjump"/>
              </a:rPr>
              <a:t>1</a:t>
            </a:r>
            <a:endParaRPr kumimoji="1" lang="zh-CN" altLang="en-US" sz="28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4032009" y="4545731"/>
            <a:ext cx="12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/>
              <a:t> </a:t>
            </a:r>
            <a:r>
              <a:rPr kumimoji="1" lang="ko-KR" altLang="en-US" sz="2800" b="1" dirty="0" smtClean="0"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hlinkClick r:id="rId10" action="ppaction://hlinksldjump"/>
              </a:rPr>
              <a:t>1</a:t>
            </a:r>
            <a:endParaRPr kumimoji="1" lang="zh-CN" altLang="en-US" sz="32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webpage-home_81886">
            <a:hlinkClick r:id="rId11" action="ppaction://hlinksldjump"/>
          </p:cNvPr>
          <p:cNvSpPr>
            <a:spLocks noChangeAspect="1"/>
          </p:cNvSpPr>
          <p:nvPr/>
        </p:nvSpPr>
        <p:spPr bwMode="auto">
          <a:xfrm>
            <a:off x="527037" y="19870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056" y="123595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지내다 【动】 过</a:t>
            </a:r>
          </a:p>
        </p:txBody>
      </p:sp>
      <p:sp>
        <p:nvSpPr>
          <p:cNvPr id="22" name="矩形 21"/>
          <p:cNvSpPr/>
          <p:nvPr/>
        </p:nvSpPr>
        <p:spPr>
          <a:xfrm>
            <a:off x="503414" y="2066351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오다 【动】 来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89674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생일 【名】 生日</a:t>
            </a:r>
          </a:p>
        </p:txBody>
      </p:sp>
      <p:sp>
        <p:nvSpPr>
          <p:cNvPr id="24" name="矩形 23"/>
          <p:cNvSpPr/>
          <p:nvPr/>
        </p:nvSpPr>
        <p:spPr>
          <a:xfrm>
            <a:off x="503414" y="3727143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파티 【名】 宴会</a:t>
            </a:r>
          </a:p>
        </p:txBody>
      </p:sp>
      <p:sp>
        <p:nvSpPr>
          <p:cNvPr id="30" name="矩形 29"/>
          <p:cNvSpPr/>
          <p:nvPr/>
        </p:nvSpPr>
        <p:spPr>
          <a:xfrm>
            <a:off x="4733784" y="1235854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～시 【量】 点</a:t>
            </a:r>
          </a:p>
        </p:txBody>
      </p:sp>
      <p:sp>
        <p:nvSpPr>
          <p:cNvPr id="31" name="矩形 30"/>
          <p:cNvSpPr/>
          <p:nvPr/>
        </p:nvSpPr>
        <p:spPr>
          <a:xfrm>
            <a:off x="4733784" y="206625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～분 【量】 分</a:t>
            </a:r>
          </a:p>
        </p:txBody>
      </p:sp>
      <p:sp>
        <p:nvSpPr>
          <p:cNvPr id="32" name="矩形 31"/>
          <p:cNvSpPr/>
          <p:nvPr/>
        </p:nvSpPr>
        <p:spPr>
          <a:xfrm>
            <a:off x="4733850" y="289711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장소 【名】 地点</a:t>
            </a:r>
          </a:p>
        </p:txBody>
      </p:sp>
      <p:sp>
        <p:nvSpPr>
          <p:cNvPr id="16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27037" y="19870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2285" y="3211332"/>
            <a:ext cx="6822515" cy="28613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</a:rPr>
              <a:t>:</a:t>
            </a:r>
            <a:r>
              <a:rPr lang="en-US" altLang="ko-KR" sz="2400" dirty="0">
                <a:solidFill>
                  <a:schemeClr val="accent1"/>
                </a:solidFill>
              </a:rPr>
              <a:t> </a:t>
            </a:r>
            <a:r>
              <a:rPr sz="2400" dirty="0"/>
              <a:t>카오리 씨, 잘 지냈어요?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카오리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네, 잘 지냈어요. 참, 내일 저녁 바쁘세요?</a:t>
            </a: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/>
              <a:t>아니요, 바쁘지 않아요.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내일 저녁에 제 생일 파티가 있어요. 올 수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</a:rPr>
              <a:t>             있어요?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01056" y="6285439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2" name="图片 1" descr="109-1（封面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86710" y="240665"/>
            <a:ext cx="2987040" cy="306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5767" y="1013403"/>
            <a:ext cx="7362820" cy="28613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/>
              <a:t>: </a:t>
            </a:r>
            <a:r>
              <a:rPr sz="2400" dirty="0"/>
              <a:t>네, 몇 시</a:t>
            </a:r>
            <a:r>
              <a:rPr sz="2400" dirty="0">
                <a:hlinkClick r:id="rId3" action="ppaction://hlinksldjump"/>
              </a:rPr>
              <a:t>까지</a:t>
            </a:r>
            <a:r>
              <a:rPr sz="2400" dirty="0"/>
              <a:t> 가면 돼요?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400" dirty="0"/>
              <a:t>: </a:t>
            </a:r>
            <a:r>
              <a:rPr sz="2400" dirty="0"/>
              <a:t>오후 5시 30분까지 오세요.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/>
              <a:t>: </a:t>
            </a:r>
            <a:r>
              <a:rPr sz="2400" dirty="0"/>
              <a:t>장소는 어디예요?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400" dirty="0"/>
              <a:t>: </a:t>
            </a:r>
            <a:r>
              <a:rPr sz="2400" dirty="0"/>
              <a:t>집으로 오세요.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/>
              <a:t>: </a:t>
            </a:r>
            <a:r>
              <a:rPr sz="2400" dirty="0"/>
              <a:t>알았어요. 그럼, 나중에 봐요.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27037" y="19870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8991" y="1268574"/>
            <a:ext cx="7192369" cy="521589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j-ea"/>
                <a:ea typeface="+mj-ea"/>
              </a:rPr>
              <a:t>1. </a:t>
            </a:r>
            <a:r>
              <a:rPr lang="en-US" altLang="zh-CN"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</a:t>
            </a:r>
            <a:r>
              <a:rPr sz="2800" b="1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까지</a:t>
            </a:r>
            <a:endParaRPr sz="2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助词，用于名词、代词或数量词后，表示范围的终点或界限，相当于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汉语中的“到……”、“至……”。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ko-KR" altLang="en-US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ko-KR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    </a:t>
            </a: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305331" y="4102370"/>
            <a:ext cx="5940595" cy="133794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+mj-ea"/>
              </a:rPr>
              <a:t>例</a:t>
            </a:r>
            <a:endParaRPr lang="en-US" altLang="zh-CN" b="1" dirty="0">
              <a:solidFill>
                <a:srgbClr val="FFC000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오후 5시</a:t>
            </a:r>
            <a:r>
              <a:rPr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까지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dirty="0" err="1">
                <a:latin typeface="Batang" panose="02030600000101010101" pitchFamily="18" charset="-127"/>
                <a:ea typeface="Batang" panose="02030600000101010101" pitchFamily="18" charset="-127"/>
              </a:rPr>
              <a:t>운동합니다</a:t>
            </a:r>
            <a:r>
              <a:rPr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lang="en-US" dirty="0" smtClean="0">
                <a:latin typeface="+mj-ea"/>
              </a:rPr>
              <a:t>        </a:t>
            </a:r>
            <a:r>
              <a:rPr dirty="0" smtClean="0">
                <a:latin typeface="宋体" panose="02010600030101010101" pitchFamily="2" charset="-122"/>
                <a:ea typeface="宋体" panose="02010600030101010101" pitchFamily="2" charset="-122"/>
              </a:rPr>
              <a:t>运动到下午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5点。</a:t>
            </a:r>
          </a:p>
          <a:p>
            <a:pPr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사무실</a:t>
            </a:r>
            <a:r>
              <a:rPr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까지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 같이 갑니다.</a:t>
            </a:r>
            <a:r>
              <a:rPr dirty="0">
                <a:latin typeface="+mj-ea"/>
              </a:rPr>
              <a:t> </a:t>
            </a:r>
            <a:r>
              <a:rPr lang="en-US" dirty="0" smtClean="0">
                <a:latin typeface="+mj-ea"/>
              </a:rPr>
              <a:t>        </a:t>
            </a:r>
            <a:r>
              <a:rPr dirty="0" smtClean="0">
                <a:latin typeface="+mj-ea"/>
              </a:rPr>
              <a:t>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一起走到办公室吧。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1334" y="1156700"/>
            <a:ext cx="7581331" cy="46158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n-ea"/>
              </a:rPr>
              <a:t>2</a:t>
            </a:r>
            <a:r>
              <a:rPr lang="en-US" altLang="ko-KR"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~부터 ~까지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助词，用于时间名词后，表示时间上的起止点，相当于汉语的“从……到……”。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2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ko-KR" altLang="en-US" sz="32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+mn-ea"/>
              </a:rPr>
              <a:t>   </a:t>
            </a:r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            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940205" y="3684951"/>
            <a:ext cx="5263588" cy="147637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오후 3시</a:t>
            </a:r>
            <a:r>
              <a:rPr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부터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 4시</a:t>
            </a:r>
            <a:r>
              <a:rPr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까지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 운동합니다.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 下午从3点到4点运动。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3월</a:t>
            </a:r>
            <a:r>
              <a:rPr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부터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 6월</a:t>
            </a:r>
            <a:r>
              <a:rPr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까지 </a:t>
            </a: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공부합니다.</a:t>
            </a:r>
            <a:r>
              <a:rPr dirty="0"/>
              <a:t> </a:t>
            </a:r>
          </a:p>
          <a:p>
            <a:r>
              <a:rPr dirty="0"/>
              <a:t>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从3月到6月学习。</a:t>
            </a: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27037" y="19870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5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1229</Words>
  <Application>WPS 演示</Application>
  <PresentationFormat>全屏显示(4:3)</PresentationFormat>
  <Paragraphs>278</Paragraphs>
  <Slides>25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10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15_Office 主题​​</vt:lpstr>
      <vt:lpstr>16_Office 主题​​</vt:lpstr>
      <vt:lpstr>17_Office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Admin</cp:lastModifiedBy>
  <cp:revision>234</cp:revision>
  <dcterms:created xsi:type="dcterms:W3CDTF">2016-11-30T01:22:00Z</dcterms:created>
  <dcterms:modified xsi:type="dcterms:W3CDTF">2018-05-11T06:46:40Z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