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4" r:id="rId3"/>
    <p:sldMasterId id="2147483678" r:id="rId4"/>
    <p:sldMasterId id="2147483680" r:id="rId5"/>
    <p:sldMasterId id="2147483692" r:id="rId6"/>
    <p:sldMasterId id="2147483706" r:id="rId7"/>
    <p:sldMasterId id="2147483708" r:id="rId8"/>
  </p:sldMasterIdLst>
  <p:notesMasterIdLst>
    <p:notesMasterId r:id="rId49"/>
  </p:notesMasterIdLst>
  <p:sldIdLst>
    <p:sldId id="256" r:id="rId9"/>
    <p:sldId id="257" r:id="rId10"/>
    <p:sldId id="258" r:id="rId11"/>
    <p:sldId id="363" r:id="rId12"/>
    <p:sldId id="260" r:id="rId13"/>
    <p:sldId id="314" r:id="rId14"/>
    <p:sldId id="400" r:id="rId15"/>
    <p:sldId id="268" r:id="rId16"/>
    <p:sldId id="269" r:id="rId17"/>
    <p:sldId id="374" r:id="rId18"/>
    <p:sldId id="407" r:id="rId19"/>
    <p:sldId id="408" r:id="rId20"/>
    <p:sldId id="409" r:id="rId21"/>
    <p:sldId id="410" r:id="rId22"/>
    <p:sldId id="411" r:id="rId23"/>
    <p:sldId id="412" r:id="rId24"/>
    <p:sldId id="364" r:id="rId25"/>
    <p:sldId id="284" r:id="rId26"/>
    <p:sldId id="285" r:id="rId27"/>
    <p:sldId id="389" r:id="rId28"/>
    <p:sldId id="286" r:id="rId29"/>
    <p:sldId id="377" r:id="rId30"/>
    <p:sldId id="413" r:id="rId31"/>
    <p:sldId id="414" r:id="rId32"/>
    <p:sldId id="416" r:id="rId33"/>
    <p:sldId id="417" r:id="rId34"/>
    <p:sldId id="418" r:id="rId35"/>
    <p:sldId id="419" r:id="rId36"/>
    <p:sldId id="420" r:id="rId37"/>
    <p:sldId id="302" r:id="rId38"/>
    <p:sldId id="367" r:id="rId39"/>
    <p:sldId id="378" r:id="rId40"/>
    <p:sldId id="421" r:id="rId41"/>
    <p:sldId id="422" r:id="rId42"/>
    <p:sldId id="423" r:id="rId43"/>
    <p:sldId id="424" r:id="rId44"/>
    <p:sldId id="425" r:id="rId45"/>
    <p:sldId id="426" r:id="rId46"/>
    <p:sldId id="396" r:id="rId47"/>
    <p:sldId id="308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C4628"/>
    <a:srgbClr val="27932E"/>
    <a:srgbClr val="F66996"/>
    <a:srgbClr val="F6B6E7"/>
    <a:srgbClr val="C085B8"/>
    <a:srgbClr val="FFFFFF"/>
    <a:srgbClr val="9D8A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6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559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432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59569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265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986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986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778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7785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7785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315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97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404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9256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64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74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74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99713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7837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78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3825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820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0002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429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434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299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500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257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1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47867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091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495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922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32759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970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ea typeface="宋体" panose="02010600030101010101" pitchFamily="2" charset="-122"/>
              </a:defRPr>
            </a:lvl1pPr>
            <a:lvl2pPr>
              <a:defRPr sz="2800">
                <a:ea typeface="宋体" panose="02010600030101010101" pitchFamily="2" charset="-122"/>
              </a:defRPr>
            </a:lvl2pPr>
            <a:lvl3pPr>
              <a:defRPr sz="2400">
                <a:ea typeface="宋体" panose="02010600030101010101" pitchFamily="2" charset="-122"/>
              </a:defRPr>
            </a:lvl3pPr>
            <a:lvl4pPr>
              <a:defRPr sz="2000">
                <a:ea typeface="宋体" panose="02010600030101010101" pitchFamily="2" charset="-122"/>
              </a:defRPr>
            </a:lvl4pPr>
            <a:lvl5pPr>
              <a:defRPr sz="2000">
                <a:ea typeface="宋体" panose="0201060003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983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ea typeface="宋体" panose="02010600030101010101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ea typeface="宋体" panose="02010600030101010101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6617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6289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11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1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17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10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5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5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slide" Target="slide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24.xml"/><Relationship Id="rId4" Type="http://schemas.openxmlformats.org/officeDocument/2006/relationships/image" Target="../media/image4.png"/><Relationship Id="rId9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0.xml"/><Relationship Id="rId5" Type="http://schemas.openxmlformats.org/officeDocument/2006/relationships/slide" Target="slide30.xml"/><Relationship Id="rId4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3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9376"/>
            <a:ext cx="10391064" cy="69273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43" y="4500154"/>
            <a:ext cx="2344122" cy="794084"/>
          </a:xfrm>
          <a:prstGeom prst="rect">
            <a:avLst/>
          </a:prstGeom>
          <a:solidFill>
            <a:schemeClr val="accent1">
              <a:lumMod val="75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제</a:t>
            </a:r>
            <a:r>
              <a:rPr kumimoji="1" lang="en-US" altLang="ko-KR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15</a:t>
            </a:r>
            <a:r>
              <a:rPr kumimoji="1" lang="ko-KR" altLang="en-US" sz="4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과</a:t>
            </a:r>
            <a:endParaRPr kumimoji="1" lang="zh-CN" altLang="en-US" sz="4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9565" y="4500154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아르바이트를 하고 싶어요</a:t>
            </a:r>
            <a:endParaRPr kumimoji="1" lang="zh-CN" altLang="en-US" sz="44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5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37856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3</a:t>
            </a:r>
            <a:r>
              <a:rPr lang="ko-KR" altLang="en-US" sz="2800" b="1" dirty="0"/>
              <a:t> </a:t>
            </a:r>
            <a:r>
              <a:rPr lang="en-US" altLang="ko-KR" sz="2800" b="1" dirty="0">
                <a:ea typeface="宋体" panose="02010600030101010101" pitchFamily="2" charset="-122"/>
              </a:rPr>
              <a:t>~</a:t>
            </a:r>
            <a:r>
              <a:rPr lang="ko-KR" altLang="en-US" sz="2800" b="1" dirty="0"/>
              <a:t>지요</a:t>
            </a:r>
          </a:p>
          <a:p>
            <a:r>
              <a:rPr lang="zh-CN" altLang="en-US" sz="2800" dirty="0">
                <a:ea typeface="宋体" panose="02010600030101010101" pitchFamily="2" charset="-122"/>
              </a:rPr>
              <a:t>终结词尾，用于谓词词干后，对于所问的情况已有所知，只求对方</a:t>
            </a:r>
            <a:r>
              <a:rPr lang="zh-CN" altLang="en-US" sz="2800" dirty="0" smtClean="0">
                <a:ea typeface="宋体" panose="02010600030101010101" pitchFamily="2" charset="-122"/>
              </a:rPr>
              <a:t>肯定的</a:t>
            </a:r>
            <a:r>
              <a:rPr lang="zh-CN" altLang="en-US" sz="2800" dirty="0">
                <a:ea typeface="宋体" panose="02010600030101010101" pitchFamily="2" charset="-122"/>
              </a:rPr>
              <a:t>答复。</a:t>
            </a:r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ko-KR" altLang="en-US" sz="16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02285" y="3069961"/>
            <a:ext cx="6975804" cy="1200329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ko-KR" altLang="en-US" sz="2400" dirty="0"/>
              <a:t>내일은 형이 집에 오겠지요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ea typeface="宋体" panose="02010600030101010101" pitchFamily="2" charset="-122"/>
              </a:rPr>
              <a:t>明天哥哥能到家吧</a:t>
            </a:r>
            <a:r>
              <a:rPr lang="ko-KR" altLang="en-US" sz="2000" dirty="0">
                <a:latin typeface="宋体" panose="02010600030101010101" pitchFamily="2" charset="-122"/>
              </a:rPr>
              <a:t>。</a:t>
            </a:r>
            <a:endParaRPr lang="ko-KR" altLang="en-US" sz="2400" dirty="0">
              <a:latin typeface="宋体" panose="02010600030101010101" pitchFamily="2" charset="-122"/>
            </a:endParaRPr>
          </a:p>
          <a:p>
            <a:r>
              <a:rPr lang="ko-KR" altLang="en-US" sz="2400" dirty="0"/>
              <a:t>내년에 또 물가가 오르겠지요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ea typeface="宋体" panose="02010600030101010101" pitchFamily="2" charset="-122"/>
              </a:rPr>
              <a:t>明年物价又会涨吧</a:t>
            </a:r>
            <a:r>
              <a:rPr lang="ko-KR" altLang="en-US" sz="2000" dirty="0">
                <a:latin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68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29616" y="4453231"/>
            <a:ext cx="6144139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914" y="1498938"/>
            <a:ext cx="839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ea typeface="宋体" panose="02010600030101010101" pitchFamily="2" charset="-122"/>
              </a:rPr>
              <a:t>请仿照示例看图编写句子。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2392" y="2382504"/>
            <a:ext cx="606136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주말，소설책，보다，운동하다 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거나）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주말에 소설책을 보거나 운동을 해요</a:t>
            </a:r>
            <a:r>
              <a:rPr lang="en-US" altLang="ko-KR" sz="2400" u="sng" dirty="0">
                <a:ea typeface="宋体" panose="02010600030101010101" pitchFamily="2" charset="-122"/>
              </a:rPr>
              <a:t>.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2" y="4453231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400" dirty="0"/>
              <a:t>내일，등산하다，노래하다 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거나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504307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내일 등산을 하거나 </a:t>
            </a:r>
            <a:r>
              <a:rPr lang="ko-KR" altLang="en-US" sz="2400" b="1" dirty="0" smtClean="0">
                <a:solidFill>
                  <a:srgbClr val="7030A0"/>
                </a:solidFill>
              </a:rPr>
              <a:t> 노래를 </a:t>
            </a:r>
            <a:r>
              <a:rPr lang="ko-KR" altLang="en-US" sz="2400" b="1" dirty="0">
                <a:solidFill>
                  <a:srgbClr val="7030A0"/>
                </a:solidFill>
              </a:rPr>
              <a:t>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3755" y="1966571"/>
            <a:ext cx="2387571" cy="18833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5442" y="4761013"/>
            <a:ext cx="2920621" cy="188265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7" name="矩形 16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43991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110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1087" y="1559086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9651" y="2161864"/>
            <a:ext cx="6248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내 취미는 요리를 만들거나 영화보기예요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51" y="3681403"/>
            <a:ext cx="5031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저녁에 그림을 그리거나 춤을 추어요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088" y="1544722"/>
            <a:ext cx="758915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2. </a:t>
            </a:r>
            <a:r>
              <a:rPr lang="ko-KR" altLang="en-US" sz="2400" dirty="0"/>
              <a:t>내，취미，요리，만들다，영화보기 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거나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저녁，그림을 그리다，춤을 추다 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거나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3849" y="1594567"/>
            <a:ext cx="2028136" cy="11781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9709" y="3324568"/>
            <a:ext cx="1914990" cy="130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586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914" y="1498938"/>
            <a:ext cx="839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ea typeface="宋体" panose="02010600030101010101" pitchFamily="2" charset="-122"/>
              </a:rPr>
              <a:t>请用所给的提示编写句子。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27344" y="2022158"/>
            <a:ext cx="588900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이번 주，연극 보다（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려고 하다）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이번 주에 연극을 보려고 해요</a:t>
            </a:r>
            <a:r>
              <a:rPr lang="en-US" altLang="ko-KR" sz="2400" u="sng" dirty="0">
                <a:ea typeface="宋体" panose="02010600030101010101" pitchFamily="2" charset="-122"/>
              </a:rPr>
              <a:t>.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400" dirty="0"/>
              <a:t>다음주，이사하다（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려고 하다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다음 주에 이사하려고 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1033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4182" y="4129959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006" y="4201439"/>
            <a:ext cx="652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3. </a:t>
            </a:r>
            <a:r>
              <a:rPr lang="ko-KR" altLang="en-US" sz="2400" dirty="0"/>
              <a:t>토요일，동창，식사하다（</a:t>
            </a:r>
            <a:r>
              <a:rPr lang="en-US" altLang="ko-KR" sz="2400" dirty="0">
                <a:ea typeface="宋体" panose="02010600030101010101" pitchFamily="2" charset="-122"/>
              </a:rPr>
              <a:t>~</a:t>
            </a:r>
            <a:r>
              <a:rPr lang="ko-KR" altLang="en-US" sz="2400" dirty="0"/>
              <a:t>려고 하다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738343" y="1871456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dirty="0">
                <a:solidFill>
                  <a:schemeClr val="tx1"/>
                </a:solidFill>
              </a:rPr>
              <a:t>오늘，친구，같이，운동하다（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~</a:t>
            </a:r>
            <a:r>
              <a:rPr lang="ko-KR" altLang="en-US" sz="2400" dirty="0">
                <a:solidFill>
                  <a:schemeClr val="tx1"/>
                </a:solidFill>
              </a:rPr>
              <a:t>려고 하다）</a:t>
            </a:r>
            <a:endParaRPr lang="en-US" altLang="ko-KR" sz="24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schemeClr val="tx1"/>
                </a:solidFill>
              </a:rPr>
              <a:t>→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8" name="矩形 17"/>
          <p:cNvSpPr/>
          <p:nvPr/>
        </p:nvSpPr>
        <p:spPr>
          <a:xfrm>
            <a:off x="1286895" y="4754514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토요일에 동창이랑 식사하려고 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8539" y="2365053"/>
            <a:ext cx="5550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오늘 친구와 같이 운동하려고 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26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4876" y="1437930"/>
            <a:ext cx="588900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소포，내일，아침，오다</a:t>
            </a:r>
            <a:r>
              <a:rPr lang="en-US" altLang="ko-KR" sz="2400" dirty="0">
                <a:ea typeface="宋体" panose="02010600030101010101" pitchFamily="2" charset="-122"/>
              </a:rPr>
              <a:t>, ~</a:t>
            </a:r>
            <a:r>
              <a:rPr lang="ko-KR" altLang="en-US" sz="2400" dirty="0"/>
              <a:t>겠</a:t>
            </a:r>
            <a:r>
              <a:rPr lang="en-US" altLang="ko-KR" sz="2400" dirty="0">
                <a:ea typeface="宋体" panose="02010600030101010101" pitchFamily="2" charset="-122"/>
              </a:rPr>
              <a:t>~ (</a:t>
            </a:r>
            <a:r>
              <a:rPr lang="ko-KR" altLang="en-US" sz="2400" dirty="0"/>
              <a:t>지요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소포는 내일 아침에 오겠지요</a:t>
            </a:r>
            <a:r>
              <a:rPr lang="en-US" altLang="ko-KR" sz="2400" u="sng" dirty="0">
                <a:ea typeface="宋体" panose="02010600030101010101" pitchFamily="2" charset="-122"/>
              </a:rPr>
              <a:t>.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4. </a:t>
            </a:r>
            <a:r>
              <a:rPr lang="ko-KR" altLang="en-US" sz="2400" dirty="0" smtClean="0"/>
              <a:t>오늘</a:t>
            </a:r>
            <a:r>
              <a:rPr lang="ko-KR" altLang="en-US" sz="2400" dirty="0"/>
              <a:t>，선생님，고향，도착하다</a:t>
            </a:r>
            <a:r>
              <a:rPr lang="en-US" altLang="ko-KR" sz="2400" dirty="0">
                <a:ea typeface="宋体" panose="02010600030101010101" pitchFamily="2" charset="-122"/>
              </a:rPr>
              <a:t>, ~</a:t>
            </a:r>
            <a:r>
              <a:rPr lang="ko-KR" altLang="en-US" sz="2400" dirty="0"/>
              <a:t>겠</a:t>
            </a:r>
            <a:r>
              <a:rPr lang="en-US" altLang="ko-KR" sz="2400" dirty="0">
                <a:ea typeface="宋体" panose="02010600030101010101" pitchFamily="2" charset="-122"/>
              </a:rPr>
              <a:t>~ (</a:t>
            </a:r>
            <a:r>
              <a:rPr lang="ko-KR" altLang="en-US" sz="2400" dirty="0"/>
              <a:t>지요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453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오늘 선생님께서 고향에 도착하겠지요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3522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4182" y="4129959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006" y="4201439"/>
            <a:ext cx="652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6. </a:t>
            </a:r>
            <a:r>
              <a:rPr lang="ko-KR" altLang="en-US" sz="2400" dirty="0"/>
              <a:t>생일，파티，사람，많이，오다</a:t>
            </a:r>
            <a:r>
              <a:rPr lang="en-US" altLang="ko-KR" sz="2400" dirty="0">
                <a:ea typeface="宋体" panose="02010600030101010101" pitchFamily="2" charset="-122"/>
              </a:rPr>
              <a:t>, ~</a:t>
            </a:r>
            <a:r>
              <a:rPr lang="ko-KR" altLang="en-US" sz="2400" dirty="0"/>
              <a:t>겠</a:t>
            </a:r>
            <a:r>
              <a:rPr lang="en-US" altLang="ko-KR" sz="2400" dirty="0">
                <a:ea typeface="宋体" panose="02010600030101010101" pitchFamily="2" charset="-122"/>
              </a:rPr>
              <a:t>~ (</a:t>
            </a:r>
            <a:r>
              <a:rPr lang="ko-KR" altLang="en-US" sz="2400" dirty="0"/>
              <a:t>지요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738343" y="1871456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400" dirty="0" smtClean="0">
                <a:solidFill>
                  <a:schemeClr val="tx1"/>
                </a:solidFill>
              </a:rPr>
              <a:t>이</a:t>
            </a:r>
            <a:r>
              <a:rPr lang="ko-KR" altLang="en-US" sz="2400" dirty="0">
                <a:solidFill>
                  <a:schemeClr val="tx1"/>
                </a:solidFill>
              </a:rPr>
              <a:t>，음식，짜다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, ~</a:t>
            </a:r>
            <a:r>
              <a:rPr lang="ko-KR" altLang="en-US" sz="2400" dirty="0">
                <a:solidFill>
                  <a:schemeClr val="tx1"/>
                </a:solidFill>
              </a:rPr>
              <a:t>겠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~ (</a:t>
            </a:r>
            <a:r>
              <a:rPr lang="ko-KR" altLang="en-US" sz="2400" dirty="0">
                <a:solidFill>
                  <a:schemeClr val="tx1"/>
                </a:solidFill>
              </a:rPr>
              <a:t>지요</a:t>
            </a:r>
            <a:r>
              <a:rPr lang="en-US" altLang="ko-KR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schemeClr val="tx1"/>
                </a:solidFill>
              </a:rPr>
              <a:t>→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8" name="矩形 17"/>
          <p:cNvSpPr/>
          <p:nvPr/>
        </p:nvSpPr>
        <p:spPr>
          <a:xfrm>
            <a:off x="1286894" y="4754514"/>
            <a:ext cx="5141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생일 파티에 사람이 많이 오겠지요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8539" y="2365053"/>
            <a:ext cx="5550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이 음식이 짜겠지요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79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9338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8809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7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8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4788" y="4594665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9" action="ppaction://hlinksldjump"/>
              </a:rPr>
              <a:t>2</a:t>
            </a:r>
            <a:endParaRPr kumimoji="1"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1185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ea typeface="宋体" panose="02010600030101010101" pitchFamily="2" charset="-122"/>
                <a:hlinkClick r:id="rId10" action="ppaction://hlinksldjump"/>
              </a:rPr>
              <a:t>2</a:t>
            </a:r>
            <a:endParaRPr kumimoji="1"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166" y="1185418"/>
            <a:ext cx="4065846" cy="2314801"/>
            <a:chOff x="400725" y="2066351"/>
            <a:chExt cx="4065846" cy="2314801"/>
          </a:xfrm>
        </p:grpSpPr>
        <p:sp>
          <p:nvSpPr>
            <p:cNvPr id="22" name="矩形 21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가이드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陪同，导游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400725" y="381947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자리</a:t>
              </a:r>
              <a:r>
                <a:rPr lang="ko-KR" altLang="en-US" sz="2400" dirty="0"/>
                <a:t> </a:t>
              </a:r>
              <a:r>
                <a:rPr lang="en-US" altLang="ko-KR" sz="2400" dirty="0">
                  <a:solidFill>
                    <a:schemeClr val="tx1"/>
                  </a:solidFill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席，位子，地方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400725" y="2973723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관광객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游客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4383" y="3707774"/>
            <a:ext cx="5738995" cy="2123289"/>
            <a:chOff x="400723" y="2347192"/>
            <a:chExt cx="5738995" cy="2123289"/>
          </a:xfrm>
        </p:grpSpPr>
        <p:sp>
          <p:nvSpPr>
            <p:cNvPr id="11" name="矩形 10"/>
            <p:cNvSpPr>
              <a:spLocks/>
            </p:cNvSpPr>
            <p:nvPr/>
          </p:nvSpPr>
          <p:spPr>
            <a:xfrm>
              <a:off x="400723" y="3908799"/>
              <a:ext cx="5738995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별것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稀奇的东西，特别的东西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400725" y="2347192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직접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副</a:t>
              </a: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直接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4385" y="1123794"/>
            <a:ext cx="4065846" cy="2314801"/>
            <a:chOff x="400725" y="2066351"/>
            <a:chExt cx="4065846" cy="2314801"/>
          </a:xfrm>
        </p:grpSpPr>
        <p:sp>
          <p:nvSpPr>
            <p:cNvPr id="17" name="矩形 16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인터넷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因特网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400725" y="3819470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정보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信息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400725" y="2973723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역시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副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也，果然，还是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384" y="3707774"/>
            <a:ext cx="8493628" cy="1300864"/>
            <a:chOff x="-4027057" y="2066351"/>
            <a:chExt cx="8493628" cy="1300864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400725" y="2066351"/>
              <a:ext cx="4065846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정확하다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形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精确，正确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-4027057" y="2805533"/>
              <a:ext cx="4427781" cy="5616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 smtClean="0">
                  <a:solidFill>
                    <a:schemeClr val="tx1"/>
                  </a:solidFill>
                </a:rPr>
                <a:t>잃어버리다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失去，失掉</a:t>
              </a:r>
            </a:p>
          </p:txBody>
        </p:sp>
      </p:grpSp>
      <p:sp>
        <p:nvSpPr>
          <p:cNvPr id="2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65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2936508"/>
            <a:ext cx="7814294" cy="372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양메이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컴퓨터 앞에서 뭐 해요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네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좀 있으면 방학이어서 인터넷으로 </a:t>
            </a:r>
            <a:r>
              <a:rPr lang="ko-KR" altLang="en-US" sz="2400" dirty="0" smtClean="0"/>
              <a:t>아르바이트 자리를 </a:t>
            </a:r>
            <a:r>
              <a:rPr lang="ko-KR" altLang="en-US" sz="2400" dirty="0"/>
              <a:t>구하고 있어요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latin typeface="宋体" panose="02010600030101010101" pitchFamily="2" charset="-122"/>
              </a:rPr>
              <a:t>양메이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역시 웨이빈 씨는 컴퓨터를 잘하니까 정보를 잘 </a:t>
            </a:r>
            <a:r>
              <a:rPr lang="ko-KR" altLang="en-US" sz="2400" dirty="0" smtClean="0"/>
              <a:t>이용하네요 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별것 아니에요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인터넷에 아르바이트 자리가 더 </a:t>
            </a:r>
            <a:r>
              <a:rPr lang="ko-KR" altLang="en-US" sz="2400" dirty="0" smtClean="0"/>
              <a:t>많고 </a:t>
            </a:r>
            <a:r>
              <a:rPr lang="ko-KR" altLang="en-US" sz="2400" dirty="0"/>
              <a:t>정확해요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r>
              <a:rPr lang="ko-KR" altLang="en-US" sz="2400" dirty="0" smtClean="0">
                <a:latin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그렇죠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직접 가서 물어보지 않</a:t>
            </a:r>
            <a:r>
              <a:rPr lang="ko-KR" altLang="en-US" sz="2400" b="1" u="sng" dirty="0">
                <a:solidFill>
                  <a:srgbClr val="0070C0"/>
                </a:solidFill>
                <a:hlinkClick r:id="rId4" action="ppaction://hlinksldjump"/>
              </a:rPr>
              <a:t>아도</a:t>
            </a:r>
            <a:r>
              <a:rPr lang="ko-KR" altLang="en-US" sz="2400" dirty="0"/>
              <a:t> 되니까 편하죠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  <a:r>
              <a:rPr lang="en-US" altLang="zh-CN" sz="3200" dirty="0" smtClean="0">
                <a:ea typeface="宋体" panose="02010600030101010101" pitchFamily="2" charset="-122"/>
              </a:rPr>
              <a:t>   ···</a:t>
            </a:r>
            <a:endParaRPr lang="en-US" altLang="ko-KR" sz="3200" dirty="0" smtClean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9849" y="-1770"/>
            <a:ext cx="3185166" cy="293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10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a typeface="宋体" panose="02010600030101010101" pitchFamily="2" charset="-122"/>
              </a:rPr>
              <a:t>收集</a:t>
            </a:r>
            <a:r>
              <a:rPr lang="zh-CN" altLang="en-US" sz="3600" dirty="0" smtClean="0">
                <a:ea typeface="宋体" panose="02010600030101010101" pitchFamily="2" charset="-122"/>
              </a:rPr>
              <a:t>信息</a:t>
            </a:r>
            <a:endParaRPr lang="en-US" altLang="zh-CN" sz="3600" dirty="0" smtClean="0">
              <a:ea typeface="宋体" panose="02010600030101010101" pitchFamily="2" charset="-122"/>
            </a:endParaRPr>
          </a:p>
          <a:p>
            <a:endParaRPr lang="zh-CN" altLang="en-US" sz="3600" dirty="0">
              <a:ea typeface="宋体" panose="02010600030101010101" pitchFamily="2" charset="-122"/>
            </a:endParaRPr>
          </a:p>
          <a:p>
            <a:r>
              <a:rPr lang="zh-CN" altLang="en-US" sz="3600" dirty="0">
                <a:ea typeface="宋体" panose="02010600030101010101" pitchFamily="2" charset="-122"/>
              </a:rPr>
              <a:t>学习推测的表达方式</a:t>
            </a:r>
            <a:endParaRPr kumimoji="1"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190" y="3742853"/>
            <a:ext cx="596900" cy="68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40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250" y="1547542"/>
            <a:ext cx="7814294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저번에도 인터넷에서 아르바이트를 </a:t>
            </a:r>
            <a:r>
              <a:rPr lang="ko-KR" altLang="en-US" sz="2400" dirty="0" smtClean="0"/>
              <a:t>찾았</a:t>
            </a:r>
            <a:r>
              <a:rPr lang="ko-KR" altLang="en-US" sz="2400" b="1" u="sng" dirty="0">
                <a:solidFill>
                  <a:srgbClr val="0070C0"/>
                </a:solidFill>
                <a:hlinkClick r:id="rId4" action="ppaction://hlinksldjump"/>
              </a:rPr>
              <a:t>는데</a:t>
            </a:r>
            <a:r>
              <a:rPr lang="ko-KR" altLang="en-US" sz="2400" dirty="0" smtClean="0">
                <a:hlinkClick r:id="rId4" action="ppaction://hlinksldjump"/>
              </a:rPr>
              <a:t> </a:t>
            </a:r>
            <a:r>
              <a:rPr lang="ko-KR" altLang="en-US" sz="2400" dirty="0"/>
              <a:t>시간당 돈도 많이 받았어요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양메이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무슨 아르바이트를 했</a:t>
            </a:r>
            <a:r>
              <a:rPr lang="ko-KR" altLang="en-US" sz="2400" b="1" u="sng" dirty="0">
                <a:solidFill>
                  <a:srgbClr val="0070C0"/>
                </a:solidFill>
                <a:hlinkClick r:id="rId5" action="ppaction://hlinksldjump"/>
              </a:rPr>
              <a:t>는데요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宋体" panose="02010600030101010101" pitchFamily="2" charset="-122"/>
              </a:rPr>
              <a:t>웨이빈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 smtClean="0"/>
              <a:t> </a:t>
            </a:r>
            <a:r>
              <a:rPr lang="ko-KR" altLang="en-US" sz="2400" dirty="0"/>
              <a:t>가이드였어요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/>
              <a:t>한국에서 관광객들이 중국에 </a:t>
            </a:r>
            <a:r>
              <a:rPr lang="ko-KR" altLang="en-US" sz="2400" dirty="0" smtClean="0"/>
              <a:t>오면 중국을 </a:t>
            </a:r>
            <a:r>
              <a:rPr lang="ko-KR" altLang="en-US" sz="2400" dirty="0"/>
              <a:t>소개하는 일이었어요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宋体" panose="02010600030101010101" pitchFamily="2" charset="-122"/>
              </a:rPr>
              <a:t>양메이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sz="2400" dirty="0"/>
              <a:t> 돈도 많이 받고 중국에 대해서 소개할 수 있는 </a:t>
            </a:r>
            <a:r>
              <a:rPr lang="ko-KR" altLang="en-US" sz="2400" dirty="0" smtClean="0"/>
              <a:t>아르바이트네요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41549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1.</a:t>
            </a:r>
            <a:r>
              <a:rPr lang="en-US" altLang="ko-KR" sz="2800" b="1" dirty="0">
                <a:ea typeface="宋体" panose="02010600030101010101" pitchFamily="2" charset="-122"/>
              </a:rPr>
              <a:t> ~</a:t>
            </a:r>
            <a:r>
              <a:rPr lang="ko-KR" altLang="en-US" sz="2800" b="1" dirty="0"/>
              <a:t>아</a:t>
            </a:r>
            <a:r>
              <a:rPr lang="en-US" altLang="ko-KR" sz="2800" b="1" dirty="0">
                <a:ea typeface="宋体" panose="02010600030101010101" pitchFamily="2" charset="-122"/>
              </a:rPr>
              <a:t>/</a:t>
            </a:r>
            <a:r>
              <a:rPr lang="ko-KR" altLang="en-US" sz="2800" b="1" dirty="0"/>
              <a:t>어</a:t>
            </a:r>
            <a:r>
              <a:rPr lang="en-US" altLang="ko-KR" sz="2800" b="1" dirty="0">
                <a:ea typeface="宋体" panose="02010600030101010101" pitchFamily="2" charset="-122"/>
              </a:rPr>
              <a:t>/</a:t>
            </a:r>
            <a:r>
              <a:rPr lang="ko-KR" altLang="en-US" sz="2800" b="1" dirty="0"/>
              <a:t>여도 되다</a:t>
            </a:r>
          </a:p>
          <a:p>
            <a:r>
              <a:rPr lang="ko-KR" altLang="en-US" sz="2800" dirty="0">
                <a:ea typeface="宋体" panose="02010600030101010101" pitchFamily="2" charset="-122"/>
              </a:rPr>
              <a:t>惯用型，用于谓词词干后，表示让步或许可。되다可以换成좋다</a:t>
            </a:r>
            <a:r>
              <a:rPr lang="en-US" altLang="ko-KR" sz="2800" dirty="0">
                <a:ea typeface="宋体" panose="02010600030101010101" pitchFamily="2" charset="-122"/>
              </a:rPr>
              <a:t>/</a:t>
            </a:r>
            <a:r>
              <a:rPr lang="ko-KR" altLang="en-US" sz="2800" dirty="0">
                <a:ea typeface="宋体" panose="02010600030101010101" pitchFamily="2" charset="-122"/>
              </a:rPr>
              <a:t>괜찮다。</a:t>
            </a:r>
            <a:endParaRPr lang="en-US" altLang="ko-KR" sz="2800" dirty="0"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5462" y="2892951"/>
            <a:ext cx="7203915" cy="1723549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전화 좀 써도 돼요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r>
              <a:rPr lang="ko-KR" altLang="en-US" sz="2400" dirty="0">
                <a:ea typeface="宋体" panose="02010600030101010101" pitchFamily="2" charset="-122"/>
              </a:rPr>
              <a:t>可以用一下电话吗？</a:t>
            </a:r>
            <a:endParaRPr lang="ko-KR" altLang="en-US" sz="2800" dirty="0">
              <a:ea typeface="宋体" panose="02010600030101010101" pitchFamily="2" charset="-122"/>
            </a:endParaRPr>
          </a:p>
          <a:p>
            <a:r>
              <a:rPr lang="ko-KR" altLang="en-US" sz="2400" dirty="0"/>
              <a:t>이제부터 질문을 하셔도 좋습니다</a:t>
            </a:r>
            <a:r>
              <a:rPr lang="en-US" altLang="ko-KR" sz="2400" dirty="0">
                <a:ea typeface="宋体" panose="02010600030101010101" pitchFamily="2" charset="-122"/>
              </a:rPr>
              <a:t>. </a:t>
            </a:r>
            <a:r>
              <a:rPr lang="ko-KR" altLang="en-US" sz="2400" dirty="0">
                <a:ea typeface="宋体" panose="02010600030101010101" pitchFamily="2" charset="-122"/>
              </a:rPr>
              <a:t>现在开始可以提问了。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9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58785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2. </a:t>
            </a:r>
            <a:r>
              <a:rPr lang="en-US" altLang="ko-KR" sz="2800" b="1" dirty="0">
                <a:ea typeface="宋体" panose="02010600030101010101" pitchFamily="2" charset="-122"/>
              </a:rPr>
              <a:t>~(</a:t>
            </a:r>
            <a:r>
              <a:rPr lang="ko-KR" altLang="en-US" sz="2800" b="1" dirty="0"/>
              <a:t>으</a:t>
            </a:r>
            <a:r>
              <a:rPr lang="en-US" altLang="ko-KR" sz="2800" b="1" dirty="0">
                <a:ea typeface="宋体" panose="02010600030101010101" pitchFamily="2" charset="-122"/>
              </a:rPr>
              <a:t>)</a:t>
            </a:r>
            <a:r>
              <a:rPr lang="ko-KR" altLang="en-US" sz="2800" b="1" dirty="0"/>
              <a:t>ㄴ</a:t>
            </a:r>
            <a:r>
              <a:rPr lang="en-US" altLang="ko-KR" sz="2800" b="1" dirty="0">
                <a:ea typeface="宋体" panose="02010600030101010101" pitchFamily="2" charset="-122"/>
              </a:rPr>
              <a:t>/</a:t>
            </a:r>
            <a:r>
              <a:rPr lang="ko-KR" altLang="en-US" sz="2800" b="1" dirty="0"/>
              <a:t>는데</a:t>
            </a:r>
          </a:p>
          <a:p>
            <a:r>
              <a:rPr lang="zh-CN" altLang="en-US" sz="2800" dirty="0">
                <a:ea typeface="宋体" panose="02010600030101010101" pitchFamily="2" charset="-122"/>
              </a:rPr>
              <a:t>连接词尾，用于谓词词干后，表示提示说明。即前句提示背景、</a:t>
            </a:r>
            <a:r>
              <a:rPr lang="zh-CN" altLang="en-US" sz="2800" dirty="0" smtClean="0">
                <a:ea typeface="宋体" panose="02010600030101010101" pitchFamily="2" charset="-122"/>
              </a:rPr>
              <a:t>状况</a:t>
            </a:r>
            <a:r>
              <a:rPr lang="zh-CN" altLang="en-US" sz="2800" dirty="0">
                <a:ea typeface="宋体" panose="02010600030101010101" pitchFamily="2" charset="-122"/>
              </a:rPr>
              <a:t>，后句阐述具体内容</a:t>
            </a:r>
            <a:r>
              <a:rPr lang="zh-CN" altLang="en-US" sz="2800" dirty="0" smtClean="0">
                <a:ea typeface="宋体" panose="02010600030101010101" pitchFamily="2" charset="-122"/>
              </a:rPr>
              <a:t>。</a:t>
            </a:r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 smtClean="0">
              <a:ea typeface="宋体" panose="02010600030101010101" pitchFamily="2" charset="-122"/>
            </a:endParaRPr>
          </a:p>
          <a:p>
            <a:endParaRPr lang="zh-CN" altLang="en-US" sz="2800" dirty="0"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59097" y="4594663"/>
            <a:ext cx="7125095" cy="203132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저는 일본에서 왔는데 한국에서 공부하고 있습나다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我来自日本，在韩国学习。</a:t>
            </a:r>
          </a:p>
          <a:p>
            <a:r>
              <a:rPr lang="ko-KR" altLang="en-US" sz="2400" dirty="0"/>
              <a:t>지금 비가 오는데 친구가 약속 장소에 빨리 올까요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现在下雨，朋友能快点儿到约定的地点吗</a:t>
            </a:r>
            <a:r>
              <a:rPr lang="en-US" altLang="zh-CN" sz="2400" dirty="0">
                <a:ea typeface="宋体" panose="02010600030101010101" pitchFamily="2" charset="-122"/>
              </a:rPr>
              <a:t>?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9097" y="2550578"/>
            <a:ext cx="5431787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~</a:t>
            </a:r>
            <a:r>
              <a:rPr lang="ko-KR" altLang="en-US" sz="2000" dirty="0">
                <a:latin typeface="宋体" panose="02010600030101010101" pitchFamily="2" charset="-122"/>
              </a:rPr>
              <a:t>ㄴ데</a:t>
            </a:r>
            <a:r>
              <a:rPr lang="en-US" altLang="ko-KR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dirty="0" smtClean="0">
                <a:solidFill>
                  <a:schemeClr val="tx1"/>
                </a:solidFill>
                <a:ea typeface="宋体" panose="02010600030101010101" pitchFamily="2" charset="-122"/>
              </a:rPr>
              <a:t>没有收音的形容词词干</a:t>
            </a:r>
            <a:endParaRPr lang="ko-KR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ko-KR" altLang="en-US" dirty="0">
                <a:solidFill>
                  <a:schemeClr val="tx1"/>
                </a:solidFill>
                <a:ea typeface="宋体" panose="02010600030101010101" pitchFamily="2" charset="-122"/>
              </a:rPr>
              <a:t>           收音为ㄹ的形容词词干</a:t>
            </a:r>
          </a:p>
          <a:p>
            <a:r>
              <a:rPr lang="ko-KR" altLang="en-US" dirty="0">
                <a:solidFill>
                  <a:schemeClr val="tx1"/>
                </a:solidFill>
                <a:ea typeface="宋体" panose="02010600030101010101" pitchFamily="2" charset="-122"/>
              </a:rPr>
              <a:t>           이다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</a:rPr>
              <a:t>词干</a:t>
            </a:r>
          </a:p>
          <a:p>
            <a:r>
              <a:rPr lang="en-US" altLang="ko-KR" sz="2000" dirty="0">
                <a:latin typeface="宋体" panose="02010600030101010101" pitchFamily="2" charset="-122"/>
                <a:ea typeface="宋体" panose="02010600030101010101" pitchFamily="2" charset="-122"/>
              </a:rPr>
              <a:t>~</a:t>
            </a:r>
            <a:r>
              <a:rPr lang="ko-KR" altLang="en-US" sz="2000" dirty="0">
                <a:latin typeface="宋体" panose="02010600030101010101" pitchFamily="2" charset="-122"/>
              </a:rPr>
              <a:t>은데</a:t>
            </a:r>
            <a:r>
              <a:rPr lang="en-US" altLang="ko-KR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ko-KR" altLang="en-US" dirty="0" smtClean="0">
                <a:solidFill>
                  <a:schemeClr val="tx1"/>
                </a:solidFill>
                <a:ea typeface="宋体" panose="02010600030101010101" pitchFamily="2" charset="-122"/>
              </a:rPr>
              <a:t>有收音</a:t>
            </a:r>
            <a:r>
              <a:rPr lang="ko-KR" altLang="en-US" dirty="0">
                <a:solidFill>
                  <a:schemeClr val="tx1"/>
                </a:solidFill>
                <a:ea typeface="宋体" panose="02010600030101010101" pitchFamily="2" charset="-122"/>
              </a:rPr>
              <a:t>（ㄹ收音除外）的形容词词干</a:t>
            </a:r>
          </a:p>
          <a:p>
            <a:r>
              <a:rPr lang="en-US" altLang="ko-KR" sz="2000" dirty="0">
                <a:solidFill>
                  <a:schemeClr val="tx1"/>
                </a:solidFill>
                <a:ea typeface="宋体" panose="02010600030101010101" pitchFamily="2" charset="-122"/>
              </a:rPr>
              <a:t>~</a:t>
            </a:r>
            <a:r>
              <a:rPr lang="ko-KR" altLang="en-US" sz="2000" dirty="0">
                <a:solidFill>
                  <a:schemeClr val="tx1"/>
                </a:solidFill>
                <a:ea typeface="宋体" panose="02010600030101010101" pitchFamily="2" charset="-122"/>
              </a:rPr>
              <a:t>는데</a:t>
            </a:r>
            <a:r>
              <a:rPr lang="en-US" altLang="ko-KR" sz="2000" dirty="0">
                <a:solidFill>
                  <a:schemeClr val="tx1"/>
                </a:solidFill>
                <a:ea typeface="宋体" panose="02010600030101010101" pitchFamily="2" charset="-122"/>
              </a:rPr>
              <a:t>:</a:t>
            </a:r>
            <a:r>
              <a:rPr lang="ko-KR" altLang="en-US" dirty="0">
                <a:solidFill>
                  <a:schemeClr val="tx1"/>
                </a:solidFill>
                <a:ea typeface="宋体" panose="02010600030101010101" pitchFamily="2" charset="-122"/>
              </a:rPr>
              <a:t>动词词干（包括있다</a:t>
            </a:r>
            <a:r>
              <a:rPr lang="en-US" altLang="ko-KR" dirty="0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ko-KR" altLang="en-US" dirty="0">
                <a:solidFill>
                  <a:schemeClr val="tx1"/>
                </a:solidFill>
                <a:ea typeface="宋体" panose="02010600030101010101" pitchFamily="2" charset="-122"/>
              </a:rPr>
              <a:t>없다）</a:t>
            </a: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</a:rPr>
              <a:t>时制词尾</a:t>
            </a:r>
            <a:endParaRPr lang="en-US" altLang="ko-KR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2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7001" y="1121121"/>
            <a:ext cx="7560839" cy="37240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ea typeface="宋体" panose="02010600030101010101" pitchFamily="2" charset="-122"/>
              </a:rPr>
              <a:t>3. </a:t>
            </a:r>
            <a:r>
              <a:rPr lang="en-US" altLang="ko-KR" sz="2800" b="1" dirty="0">
                <a:ea typeface="宋体" panose="02010600030101010101" pitchFamily="2" charset="-122"/>
              </a:rPr>
              <a:t>~(</a:t>
            </a:r>
            <a:r>
              <a:rPr lang="ko-KR" altLang="en-US" sz="2800" b="1" dirty="0"/>
              <a:t>으</a:t>
            </a:r>
            <a:r>
              <a:rPr lang="en-US" altLang="ko-KR" sz="2800" b="1" dirty="0">
                <a:ea typeface="宋体" panose="02010600030101010101" pitchFamily="2" charset="-122"/>
              </a:rPr>
              <a:t>)</a:t>
            </a:r>
            <a:r>
              <a:rPr lang="ko-KR" altLang="en-US" sz="2800" b="1" dirty="0"/>
              <a:t>ㄴ</a:t>
            </a:r>
            <a:r>
              <a:rPr lang="en-US" altLang="ko-KR" sz="2800" b="1" dirty="0">
                <a:ea typeface="宋体" panose="02010600030101010101" pitchFamily="2" charset="-122"/>
              </a:rPr>
              <a:t>/</a:t>
            </a:r>
            <a:r>
              <a:rPr lang="ko-KR" altLang="en-US" sz="2800" b="1" dirty="0"/>
              <a:t>는데요</a:t>
            </a:r>
            <a:r>
              <a:rPr lang="en-US" altLang="ko-KR" sz="2800" b="1" dirty="0">
                <a:ea typeface="宋体" panose="02010600030101010101" pitchFamily="2" charset="-122"/>
              </a:rPr>
              <a:t>?</a:t>
            </a:r>
          </a:p>
          <a:p>
            <a:r>
              <a:rPr lang="zh-CN" altLang="en-US" sz="2800" dirty="0">
                <a:ea typeface="宋体" panose="02010600030101010101" pitchFamily="2" charset="-122"/>
              </a:rPr>
              <a:t>终结词尾，用于谓词词干后，表示对看到的情况略感惊讶或因意外</a:t>
            </a:r>
            <a:r>
              <a:rPr lang="zh-CN" altLang="en-US" sz="2800" dirty="0" smtClean="0">
                <a:ea typeface="宋体" panose="02010600030101010101" pitchFamily="2" charset="-122"/>
              </a:rPr>
              <a:t>而感叹</a:t>
            </a:r>
            <a:r>
              <a:rPr lang="zh-CN" altLang="en-US" sz="2800" dirty="0">
                <a:ea typeface="宋体" panose="02010600030101010101" pitchFamily="2" charset="-122"/>
              </a:rPr>
              <a:t>。</a:t>
            </a:r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5462" y="2892951"/>
            <a:ext cx="7203915" cy="1292662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sz="2000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/>
              <a:t>무슨 알바를 했는데요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r>
              <a:rPr lang="ko-KR" altLang="en-US" sz="2400" dirty="0">
                <a:ea typeface="宋体" panose="02010600030101010101" pitchFamily="2" charset="-122"/>
              </a:rPr>
              <a:t>你做什么兼职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endParaRPr lang="en-US" altLang="ko-KR" dirty="0">
              <a:ea typeface="宋体" panose="02010600030101010101" pitchFamily="2" charset="-122"/>
            </a:endParaRPr>
          </a:p>
          <a:p>
            <a:r>
              <a:rPr lang="ko-KR" altLang="en-US" sz="2400" dirty="0"/>
              <a:t>지갑을 언제 잃어버렸는데요</a:t>
            </a:r>
            <a:r>
              <a:rPr lang="en-US" altLang="ko-KR" sz="2400" dirty="0">
                <a:ea typeface="宋体" panose="02010600030101010101" pitchFamily="2" charset="-122"/>
              </a:rPr>
              <a:t>? </a:t>
            </a:r>
            <a:r>
              <a:rPr lang="ko-KR" altLang="en-US" sz="2400" dirty="0">
                <a:ea typeface="宋体" panose="02010600030101010101" pitchFamily="2" charset="-122"/>
              </a:rPr>
              <a:t>你什么时候丢了钱包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18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88" y="3380014"/>
            <a:ext cx="7588154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914" y="1221365"/>
            <a:ext cx="839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宋体" panose="02010600030101010101" pitchFamily="2" charset="-122"/>
              </a:rPr>
              <a:t>请</a:t>
            </a:r>
            <a:r>
              <a:rPr lang="zh-CN" altLang="en-US" sz="2800" dirty="0">
                <a:ea typeface="宋体" panose="02010600030101010101" pitchFamily="2" charset="-122"/>
              </a:rPr>
              <a:t>用所给的提示仿照示例编写句子。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27344" y="2022158"/>
            <a:ext cx="744319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나는，소설책，보다，친구，</a:t>
            </a:r>
            <a:r>
              <a:rPr lang="ko-KR" altLang="en-US" sz="2400" dirty="0" smtClean="0"/>
              <a:t>전화하다</a:t>
            </a:r>
            <a:r>
              <a:rPr lang="en-US" altLang="ko-KR" sz="2400" dirty="0" smtClean="0">
                <a:ea typeface="宋体" panose="02010600030101010101" pitchFamily="2" charset="-122"/>
              </a:rPr>
              <a:t>(~(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나는 소설책을 보는데 친구는 전화를 해요</a:t>
            </a:r>
            <a:r>
              <a:rPr lang="en-US" altLang="ko-KR" sz="2400" u="sng" dirty="0">
                <a:ea typeface="宋体" panose="02010600030101010101" pitchFamily="2" charset="-122"/>
              </a:rPr>
              <a:t>.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400" dirty="0"/>
              <a:t>병원，입원하다，친구들，오다 </a:t>
            </a:r>
            <a:r>
              <a:rPr lang="en-US" altLang="ko-KR" sz="2400" dirty="0">
                <a:ea typeface="宋体" panose="02010600030101010101" pitchFamily="2" charset="-122"/>
              </a:rPr>
              <a:t>(~(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5451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병원에 입원했는데 친구들이 왔어요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3481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4182" y="4129959"/>
            <a:ext cx="7395293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006" y="4201439"/>
            <a:ext cx="652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3. </a:t>
            </a:r>
            <a:r>
              <a:rPr lang="ko-KR" altLang="en-US" sz="2400" dirty="0"/>
              <a:t>도서관，가다，친구，</a:t>
            </a:r>
            <a:r>
              <a:rPr lang="ko-KR" altLang="en-US" sz="2400" dirty="0" smtClean="0"/>
              <a:t>만나다</a:t>
            </a:r>
            <a:r>
              <a:rPr lang="en-US" altLang="ko-KR" sz="2400" dirty="0" smtClean="0">
                <a:ea typeface="宋体" panose="02010600030101010101" pitchFamily="2" charset="-122"/>
              </a:rPr>
              <a:t>(~(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738343" y="1871456"/>
            <a:ext cx="7191006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dirty="0">
                <a:solidFill>
                  <a:schemeClr val="tx1"/>
                </a:solidFill>
              </a:rPr>
              <a:t>우리，농구하다，선생님，</a:t>
            </a:r>
            <a:r>
              <a:rPr lang="ko-KR" altLang="en-US" sz="2400" dirty="0" smtClean="0">
                <a:solidFill>
                  <a:schemeClr val="tx1"/>
                </a:solidFill>
              </a:rPr>
              <a:t>오다</a:t>
            </a:r>
            <a:r>
              <a:rPr lang="en-US" altLang="ko-KR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(~(</a:t>
            </a:r>
            <a:r>
              <a:rPr lang="ko-KR" altLang="en-US" sz="2400" dirty="0">
                <a:solidFill>
                  <a:schemeClr val="tx1"/>
                </a:solidFill>
              </a:rPr>
              <a:t>으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r>
              <a:rPr lang="ko-KR" altLang="en-US" sz="2400" dirty="0">
                <a:solidFill>
                  <a:schemeClr val="tx1"/>
                </a:solidFill>
              </a:rPr>
              <a:t>ㄴ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ko-KR" altLang="en-US" sz="2400" dirty="0">
                <a:solidFill>
                  <a:schemeClr val="tx1"/>
                </a:solidFill>
              </a:rPr>
              <a:t>는데</a:t>
            </a:r>
            <a:r>
              <a:rPr lang="en-US" altLang="ko-KR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schemeClr val="tx1"/>
                </a:solidFill>
              </a:rPr>
              <a:t>→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8" name="矩形 17"/>
          <p:cNvSpPr/>
          <p:nvPr/>
        </p:nvSpPr>
        <p:spPr>
          <a:xfrm>
            <a:off x="1286895" y="4754514"/>
            <a:ext cx="47436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도서관에 가는데 친구를 만났어요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8539" y="2365053"/>
            <a:ext cx="5550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우리가 농구하는데 선생님이 오셨어요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33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88" y="3380014"/>
            <a:ext cx="7588154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808" y="1473805"/>
            <a:ext cx="744319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그 사람， 중국，언제，왔다（</a:t>
            </a:r>
            <a:r>
              <a:rPr lang="en-US" altLang="ko-KR" sz="2400" dirty="0">
                <a:ea typeface="宋体" panose="02010600030101010101" pitchFamily="2" charset="-122"/>
              </a:rPr>
              <a:t>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r>
              <a:rPr lang="ko-KR" altLang="en-US" sz="2400" dirty="0"/>
              <a:t>）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그 사람은 중국에 언제 왔는데요</a:t>
            </a:r>
            <a:r>
              <a:rPr lang="en-US" altLang="ko-KR" sz="2400" u="sng" dirty="0">
                <a:ea typeface="宋体" panose="02010600030101010101" pitchFamily="2" charset="-122"/>
              </a:rPr>
              <a:t>?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4. </a:t>
            </a:r>
            <a:r>
              <a:rPr lang="ko-KR" altLang="en-US" sz="2400" dirty="0"/>
              <a:t>저 부부， 언제， 결혼하다（</a:t>
            </a:r>
            <a:r>
              <a:rPr lang="en-US" altLang="ko-KR" sz="2400" dirty="0">
                <a:ea typeface="宋体" panose="02010600030101010101" pitchFamily="2" charset="-122"/>
              </a:rPr>
              <a:t>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r>
              <a:rPr lang="ko-KR" altLang="en-US" sz="2400" dirty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저 부부는 언제 결혼하는데요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8694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4182" y="4129959"/>
            <a:ext cx="7395293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006" y="4201439"/>
            <a:ext cx="652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6. </a:t>
            </a:r>
            <a:r>
              <a:rPr lang="ko-KR" altLang="en-US" sz="2400" dirty="0"/>
              <a:t>가수，얼마나，예쁘다（</a:t>
            </a:r>
            <a:r>
              <a:rPr lang="en-US" altLang="ko-KR" sz="2400" dirty="0">
                <a:ea typeface="宋体" panose="02010600030101010101" pitchFamily="2" charset="-122"/>
              </a:rPr>
              <a:t>~(</a:t>
            </a:r>
            <a:r>
              <a:rPr lang="ko-KR" altLang="en-US" sz="2400" dirty="0"/>
              <a:t>으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  <a:r>
              <a:rPr lang="ko-KR" altLang="en-US" sz="2400" dirty="0"/>
              <a:t>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는데요</a:t>
            </a:r>
            <a:r>
              <a:rPr lang="en-US" altLang="ko-KR" sz="2400" dirty="0">
                <a:ea typeface="宋体" panose="02010600030101010101" pitchFamily="2" charset="-122"/>
              </a:rPr>
              <a:t>?</a:t>
            </a:r>
            <a:r>
              <a:rPr lang="ko-KR" altLang="en-US" sz="2400" dirty="0" smtClean="0"/>
              <a:t>）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738342" y="1871456"/>
            <a:ext cx="7614087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400" dirty="0" smtClean="0">
                <a:solidFill>
                  <a:schemeClr val="tx1"/>
                </a:solidFill>
              </a:rPr>
              <a:t>학교</a:t>
            </a:r>
            <a:r>
              <a:rPr lang="ko-KR" altLang="en-US" sz="2400" dirty="0">
                <a:solidFill>
                  <a:schemeClr val="tx1"/>
                </a:solidFill>
              </a:rPr>
              <a:t>，기숙사，얼마나，가깝다（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~(</a:t>
            </a:r>
            <a:r>
              <a:rPr lang="ko-KR" altLang="en-US" sz="2400" dirty="0">
                <a:solidFill>
                  <a:schemeClr val="tx1"/>
                </a:solidFill>
              </a:rPr>
              <a:t>으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r>
              <a:rPr lang="ko-KR" altLang="en-US" sz="2400" dirty="0">
                <a:solidFill>
                  <a:schemeClr val="tx1"/>
                </a:solidFill>
              </a:rPr>
              <a:t>ㄴ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ko-KR" altLang="en-US" sz="2400" dirty="0">
                <a:solidFill>
                  <a:schemeClr val="tx1"/>
                </a:solidFill>
              </a:rPr>
              <a:t>는데요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?</a:t>
            </a:r>
            <a:r>
              <a:rPr lang="ko-KR" altLang="en-US" sz="2400" dirty="0" smtClean="0">
                <a:solidFill>
                  <a:schemeClr val="tx1"/>
                </a:solidFill>
              </a:rPr>
              <a:t>）</a:t>
            </a:r>
            <a:endParaRPr lang="en-US" altLang="ko-KR" sz="2400" dirty="0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schemeClr val="tx1"/>
                </a:solidFill>
              </a:rPr>
              <a:t>→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8" name="矩形 17"/>
          <p:cNvSpPr/>
          <p:nvPr/>
        </p:nvSpPr>
        <p:spPr>
          <a:xfrm>
            <a:off x="1286895" y="4754514"/>
            <a:ext cx="3555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가수가 얼마나 예쁜데요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8539" y="2365053"/>
            <a:ext cx="5550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학교에서 기숙사까지 얼마나 가까운데요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40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82388" y="3380014"/>
            <a:ext cx="7588154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808" y="1473805"/>
            <a:ext cx="744319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여기서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사진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찍다 </a:t>
            </a:r>
            <a:r>
              <a:rPr lang="en-US" altLang="ko-KR" sz="2400" dirty="0">
                <a:ea typeface="宋体" panose="02010600030101010101" pitchFamily="2" charset="-122"/>
              </a:rPr>
              <a:t>(~</a:t>
            </a:r>
            <a:r>
              <a:rPr lang="ko-KR" altLang="en-US" sz="2400" dirty="0"/>
              <a:t>아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여도 되다</a:t>
            </a:r>
            <a:r>
              <a:rPr lang="en-US" altLang="ko-KR" sz="2400" dirty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→ </a:t>
            </a:r>
            <a:r>
              <a:rPr lang="ko-KR" altLang="en-US" sz="2400" u="sng" dirty="0"/>
              <a:t>여기서 사진을 찍어도 됩니까</a:t>
            </a:r>
            <a:r>
              <a:rPr lang="en-US" altLang="ko-KR" sz="2400" u="sng" dirty="0">
                <a:ea typeface="宋体" panose="02010600030101010101" pitchFamily="2" charset="-122"/>
              </a:rPr>
              <a:t>?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7. </a:t>
            </a:r>
            <a:r>
              <a:rPr lang="ko-KR" altLang="en-US" sz="2400" dirty="0"/>
              <a:t>이거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먹다 </a:t>
            </a:r>
            <a:r>
              <a:rPr lang="en-US" altLang="ko-KR" sz="2400" dirty="0">
                <a:ea typeface="宋体" panose="02010600030101010101" pitchFamily="2" charset="-122"/>
              </a:rPr>
              <a:t>(~</a:t>
            </a:r>
            <a:r>
              <a:rPr lang="ko-KR" altLang="en-US" sz="2400" dirty="0"/>
              <a:t>아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여도 되다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이거 먹어도 됩니까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8373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4182" y="4129959"/>
            <a:ext cx="7395293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8006" y="4201439"/>
            <a:ext cx="652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9. </a:t>
            </a:r>
            <a:r>
              <a:rPr lang="ko-KR" altLang="en-US" sz="2400" dirty="0"/>
              <a:t>여기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에</a:t>
            </a:r>
            <a:r>
              <a:rPr lang="en-US" altLang="ko-KR" sz="2400" dirty="0">
                <a:ea typeface="宋体" panose="02010600030101010101" pitchFamily="2" charset="-122"/>
              </a:rPr>
              <a:t>, </a:t>
            </a:r>
            <a:r>
              <a:rPr lang="ko-KR" altLang="en-US" sz="2400" dirty="0"/>
              <a:t>주차하다 </a:t>
            </a:r>
            <a:r>
              <a:rPr lang="en-US" altLang="ko-KR" sz="2400" dirty="0">
                <a:ea typeface="宋体" panose="02010600030101010101" pitchFamily="2" charset="-122"/>
              </a:rPr>
              <a:t>(~</a:t>
            </a:r>
            <a:r>
              <a:rPr lang="ko-KR" altLang="en-US" sz="2400" dirty="0"/>
              <a:t>아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어</a:t>
            </a:r>
            <a:r>
              <a:rPr lang="en-US" altLang="ko-KR" sz="2400" dirty="0">
                <a:ea typeface="宋体" panose="02010600030101010101" pitchFamily="2" charset="-122"/>
              </a:rPr>
              <a:t>/</a:t>
            </a:r>
            <a:r>
              <a:rPr lang="ko-KR" altLang="en-US" sz="2400" dirty="0"/>
              <a:t>여도 되다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4914" y="85321"/>
            <a:ext cx="7951710" cy="780321"/>
            <a:chOff x="544914" y="239274"/>
            <a:chExt cx="7951710" cy="780321"/>
          </a:xfrm>
        </p:grpSpPr>
        <p:sp>
          <p:nvSpPr>
            <p:cNvPr id="15" name="矩形 1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738343" y="1871456"/>
            <a:ext cx="7191006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ko-KR" altLang="en-US" sz="24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ko-KR" altLang="en-US" sz="2400" dirty="0">
                <a:solidFill>
                  <a:schemeClr val="tx1"/>
                </a:solidFill>
              </a:rPr>
              <a:t>이제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집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에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, </a:t>
            </a:r>
            <a:r>
              <a:rPr lang="ko-KR" altLang="en-US" sz="2400" dirty="0">
                <a:solidFill>
                  <a:schemeClr val="tx1"/>
                </a:solidFill>
              </a:rPr>
              <a:t>가다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(~</a:t>
            </a:r>
            <a:r>
              <a:rPr lang="ko-KR" altLang="en-US" sz="2400" dirty="0">
                <a:solidFill>
                  <a:schemeClr val="tx1"/>
                </a:solidFill>
              </a:rPr>
              <a:t>아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ko-KR" altLang="en-US" sz="2400" dirty="0">
                <a:solidFill>
                  <a:schemeClr val="tx1"/>
                </a:solidFill>
              </a:rPr>
              <a:t>어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ko-KR" altLang="en-US" sz="2400" dirty="0">
                <a:solidFill>
                  <a:schemeClr val="tx1"/>
                </a:solidFill>
              </a:rPr>
              <a:t>여도 되다</a:t>
            </a:r>
            <a:r>
              <a:rPr lang="en-US" altLang="ko-KR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schemeClr val="tx1"/>
                </a:solidFill>
              </a:rPr>
              <a:t>→ </a:t>
            </a:r>
            <a:r>
              <a:rPr lang="en-US" altLang="ko-KR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8" name="矩形 17"/>
          <p:cNvSpPr/>
          <p:nvPr/>
        </p:nvSpPr>
        <p:spPr>
          <a:xfrm>
            <a:off x="1286895" y="4754514"/>
            <a:ext cx="36407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여기에 주차해도 </a:t>
            </a:r>
            <a:r>
              <a:rPr lang="ko-KR" altLang="en-US" sz="2400" b="1" dirty="0" smtClean="0">
                <a:solidFill>
                  <a:srgbClr val="7030A0"/>
                </a:solidFill>
              </a:rPr>
              <a:t> 됩니까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8539" y="2365053"/>
            <a:ext cx="5550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이제 집에 </a:t>
            </a:r>
            <a:r>
              <a:rPr lang="ko-KR" altLang="en-US" sz="2400" b="1" dirty="0" smtClean="0">
                <a:solidFill>
                  <a:srgbClr val="7030A0"/>
                </a:solidFill>
              </a:rPr>
              <a:t>가도  </a:t>
            </a:r>
            <a:r>
              <a:rPr lang="ko-KR" altLang="en-US" sz="2400" b="1" dirty="0">
                <a:solidFill>
                  <a:srgbClr val="7030A0"/>
                </a:solidFill>
              </a:rPr>
              <a:t>됩니까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2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534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5752437"/>
              </p:ext>
            </p:extLst>
          </p:nvPr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45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45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3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  <a:hlinkClick r:id="rId4" action="ppaction://hlinksldjump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4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5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ea typeface="宋体" panose="02010600030101010101" pitchFamily="2" charset="-122"/>
                <a:cs typeface="+mn-ea"/>
                <a:sym typeface="+mn-lt"/>
                <a:hlinkClick r:id="rId6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cs typeface="+mn-ea"/>
                <a:sym typeface="+mn-lt"/>
              </a:rPr>
              <a:t>목차</a:t>
            </a:r>
            <a:endParaRPr lang="zh-CN" altLang="en-US" sz="3600" b="1" dirty="0">
              <a:solidFill>
                <a:schemeClr val="tx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97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44914" y="1302825"/>
            <a:ext cx="8039820" cy="493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请听录音练习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发音。</a:t>
            </a:r>
            <a:endParaRPr lang="en-US" altLang="zh-CN" sz="16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dirty="0" smtClean="0"/>
              <a:t>돈을 </a:t>
            </a:r>
            <a:r>
              <a:rPr lang="ko-KR" altLang="en-US" sz="2000" dirty="0"/>
              <a:t>벌어서 한국어 전자사전을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 </a:t>
            </a:r>
            <a:r>
              <a:rPr lang="ko-KR" altLang="en-US" sz="2000" dirty="0"/>
              <a:t>거예요</a:t>
            </a:r>
            <a:r>
              <a:rPr lang="en-US" altLang="ko-KR" sz="2000" dirty="0" smtClean="0">
                <a:ea typeface="宋体" panose="02010600030101010101" pitchFamily="2" charset="-122"/>
              </a:rPr>
              <a:t>.</a:t>
            </a:r>
            <a:r>
              <a:rPr lang="ko-KR" altLang="en-US" sz="2000" dirty="0"/>
              <a:t> </a:t>
            </a:r>
            <a:endParaRPr lang="en-US" altLang="ko-KR" sz="20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2.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백화점에서 물건 파는 아르바이트는 시간당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 </a:t>
            </a:r>
            <a:r>
              <a:rPr lang="ko-KR" altLang="en-US" sz="2000" dirty="0"/>
              <a:t>받아요</a:t>
            </a:r>
            <a:r>
              <a:rPr lang="en-US" altLang="ko-KR" sz="2000" dirty="0"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3.</a:t>
            </a:r>
            <a:r>
              <a:rPr lang="ko-KR" altLang="en-US" sz="2000" dirty="0" smtClean="0"/>
              <a:t>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</a:t>
            </a:r>
            <a:r>
              <a:rPr lang="ko-KR" altLang="en-US" sz="2000" dirty="0"/>
              <a:t>집에 가서 동생 공부를 도와주고 용돈을 받을 거예요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4.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돈도 많이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</a:t>
            </a:r>
            <a:r>
              <a:rPr lang="ko-KR" altLang="en-US" sz="2000" dirty="0" smtClean="0"/>
              <a:t>                </a:t>
            </a:r>
            <a:r>
              <a:rPr lang="ko-KR" altLang="en-US" sz="2000" dirty="0"/>
              <a:t>　　</a:t>
            </a:r>
            <a:r>
              <a:rPr lang="en-US" altLang="ko-KR" sz="2000" dirty="0">
                <a:ea typeface="宋体" panose="02010600030101010101" pitchFamily="2" charset="-122"/>
              </a:rPr>
              <a:t>) </a:t>
            </a:r>
            <a:r>
              <a:rPr lang="ko-KR" altLang="en-US" sz="2000" dirty="0"/>
              <a:t>재미도 있는 아르바이트네요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5.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직접 가서 물어보지 않아도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 </a:t>
            </a:r>
            <a:r>
              <a:rPr lang="ko-KR" altLang="en-US" sz="2000" dirty="0"/>
              <a:t>편하죠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6.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관광객들이 중국에 오면 중국을 소개하는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</a:t>
            </a:r>
            <a:r>
              <a:rPr lang="ko-KR" altLang="en-US" sz="2000" dirty="0"/>
              <a:t>이에요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7.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인터넷에 알바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</a:t>
            </a:r>
            <a:r>
              <a:rPr lang="ko-KR" altLang="en-US" sz="2000" dirty="0"/>
              <a:t>가 더 많고 정확해요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8.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컴퓨터 앞에서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 </a:t>
            </a:r>
            <a:r>
              <a:rPr lang="ko-KR" altLang="en-US" sz="2000" dirty="0"/>
              <a:t>해요</a:t>
            </a:r>
            <a:r>
              <a:rPr lang="en-US" altLang="ko-KR" sz="2000" dirty="0"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ea typeface="宋体" panose="02010600030101010101" pitchFamily="2" charset="-122"/>
              </a:rPr>
              <a:t>9.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좀 있으면 방학이어서 </a:t>
            </a:r>
            <a:r>
              <a:rPr lang="en-US" altLang="ko-KR" sz="2000" dirty="0">
                <a:ea typeface="宋体" panose="02010600030101010101" pitchFamily="2" charset="-122"/>
              </a:rPr>
              <a:t>(</a:t>
            </a:r>
            <a:r>
              <a:rPr lang="ko-KR" altLang="en-US" sz="2000" dirty="0"/>
              <a:t>　　　　</a:t>
            </a:r>
            <a:r>
              <a:rPr lang="en-US" altLang="ko-KR" sz="2000" dirty="0">
                <a:ea typeface="宋体" panose="02010600030101010101" pitchFamily="2" charset="-122"/>
              </a:rPr>
              <a:t>)</a:t>
            </a:r>
            <a:r>
              <a:rPr lang="ko-KR" altLang="en-US" sz="2000" dirty="0"/>
              <a:t>으로 알바 자리를 구하고 있어요</a:t>
            </a:r>
            <a:r>
              <a:rPr lang="en-US" altLang="ko-KR" sz="2000" dirty="0">
                <a:ea typeface="宋体" panose="02010600030101010101" pitchFamily="2" charset="-122"/>
              </a:rPr>
              <a:t>.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9" name="矩形 8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2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043514" y="212389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살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0667" y="2542546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얼마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5182" y="2951386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고향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1317" y="3397187"/>
            <a:ext cx="13580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벌 수 있고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3833" y="3925637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되니까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60862" y="4440419"/>
            <a:ext cx="436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일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6344" y="4840529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자리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9076" y="5242592"/>
            <a:ext cx="436338" cy="482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뭐</a:t>
            </a:r>
            <a:endParaRPr lang="en-US" altLang="ko-KR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75414" y="5724712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인터넷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3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10" grpId="0"/>
      <p:bldP spid="11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2388" y="4965931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23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498938"/>
            <a:ext cx="839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ea typeface="宋体" panose="02010600030101010101" pitchFamily="2" charset="-122"/>
              </a:rPr>
              <a:t>请用所给的单词仿照示例编写句子。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98393" y="2177788"/>
            <a:ext cx="588900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방학，무슨，알바，하다 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ko-KR" altLang="en-US" sz="2400" u="sng" dirty="0"/>
              <a:t>방학에 무슨 알바를 했는데요</a:t>
            </a:r>
            <a:r>
              <a:rPr lang="en-US" altLang="ko-KR" sz="2400" u="sng" dirty="0">
                <a:ea typeface="宋体" panose="02010600030101010101" pitchFamily="2" charset="-122"/>
              </a:rPr>
              <a:t>?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400" dirty="0"/>
              <a:t>된장찌개，어떻게，</a:t>
            </a:r>
            <a:r>
              <a:rPr lang="ko-KR" altLang="en-US" sz="2400" dirty="0" smtClean="0"/>
              <a:t>끓이다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다음 주，누구， 여행， </a:t>
            </a:r>
            <a:r>
              <a:rPr lang="ko-KR" altLang="en-US" sz="2400" dirty="0" smtClean="0"/>
              <a:t>가다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된장찌개는 어떻게 끓이는데요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7" name="矩形 6"/>
          <p:cNvSpPr/>
          <p:nvPr/>
        </p:nvSpPr>
        <p:spPr>
          <a:xfrm>
            <a:off x="1195072" y="5568710"/>
            <a:ext cx="4931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다음 주에 누구랑 여행을 가는데요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59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11088" y="493852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110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1087" y="1559086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5" name="矩形 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959652" y="2161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무슨 영화가 재미있는데요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52" y="36814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휴대폰은 어디 있는데요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652" y="53126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왜 다음 주에 만나는데요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088" y="1583591"/>
            <a:ext cx="65289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3. </a:t>
            </a:r>
            <a:r>
              <a:rPr lang="ko-KR" altLang="en-US" sz="2400" dirty="0"/>
              <a:t>무슨， 영화， </a:t>
            </a:r>
            <a:r>
              <a:rPr lang="ko-KR" altLang="en-US" sz="2400" dirty="0" smtClean="0"/>
              <a:t>재미있다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휴대폰， 어디，</a:t>
            </a:r>
            <a:r>
              <a:rPr lang="ko-KR" altLang="en-US" sz="2400" dirty="0" smtClean="0"/>
              <a:t>있다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왜， 다음 주， </a:t>
            </a:r>
            <a:r>
              <a:rPr lang="ko-KR" altLang="en-US" sz="2400" dirty="0" smtClean="0"/>
              <a:t>만나다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4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2388" y="4965931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23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798393" y="2177788"/>
            <a:ext cx="588900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例 </a:t>
            </a:r>
            <a:r>
              <a:rPr lang="ko-KR" altLang="en-US" sz="2400" dirty="0"/>
              <a:t>그，사람，재미있다，</a:t>
            </a:r>
            <a:r>
              <a:rPr lang="ko-KR" altLang="en-US" sz="2400" dirty="0" smtClean="0"/>
              <a:t>친구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 </a:t>
            </a:r>
            <a:r>
              <a:rPr lang="ko-KR" altLang="en-US" sz="2400" dirty="0"/>
              <a:t>→ </a:t>
            </a:r>
            <a:r>
              <a:rPr lang="ko-KR" altLang="en-US" sz="2400" u="sng" dirty="0"/>
              <a:t>그 사람은 재미있는 친구네요</a:t>
            </a:r>
            <a:r>
              <a:rPr lang="en-US" altLang="ko-KR" sz="2400" u="sng" dirty="0">
                <a:ea typeface="宋体" panose="02010600030101010101" pitchFamily="2" charset="-122"/>
              </a:rPr>
              <a:t>.</a:t>
            </a:r>
            <a:endParaRPr lang="en-US" altLang="ko-KR" sz="3200" u="sng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393" y="3352719"/>
            <a:ext cx="74721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6.</a:t>
            </a:r>
            <a:r>
              <a:rPr lang="ko-KR" altLang="en-US" sz="2400" dirty="0"/>
              <a:t> 에어컨，정말，</a:t>
            </a:r>
            <a:r>
              <a:rPr lang="ko-KR" altLang="en-US" sz="2400" dirty="0" smtClean="0"/>
              <a:t>시원하다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 </a:t>
            </a:r>
            <a:r>
              <a:rPr lang="ko-KR" altLang="en-US" sz="2400" dirty="0"/>
              <a:t>생선，과일，</a:t>
            </a:r>
            <a:r>
              <a:rPr lang="ko-KR" altLang="en-US" sz="2400" dirty="0" smtClean="0"/>
              <a:t>신선하다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</p:txBody>
      </p:sp>
      <p:sp>
        <p:nvSpPr>
          <p:cNvPr id="15" name="矩形 14"/>
          <p:cNvSpPr/>
          <p:nvPr/>
        </p:nvSpPr>
        <p:spPr>
          <a:xfrm>
            <a:off x="1300714" y="3855922"/>
            <a:ext cx="5254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에어컨은 정말 시원하네요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7" name="矩形 6"/>
          <p:cNvSpPr/>
          <p:nvPr/>
        </p:nvSpPr>
        <p:spPr>
          <a:xfrm>
            <a:off x="1195072" y="5568710"/>
            <a:ext cx="3754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생선과 과일이 신선하네요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5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11088" y="493852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11088" y="3380014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1087" y="1559086"/>
            <a:ext cx="6796585" cy="12491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5" name="矩形 4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959652" y="2161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드라마가 정말 슬프네요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52" y="36814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기숙사 침대가 편하네요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652" y="53126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rgbClr val="7030A0"/>
                </a:solidFill>
              </a:rPr>
              <a:t>남자 친구가 멋있네요</a:t>
            </a:r>
            <a:r>
              <a:rPr lang="en-US" altLang="ko-KR" sz="2400" b="1" dirty="0">
                <a:solidFill>
                  <a:srgbClr val="7030A0"/>
                </a:solidFill>
                <a:ea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911" y="1559086"/>
            <a:ext cx="65289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 smtClean="0">
                <a:ea typeface="宋体" panose="02010600030101010101" pitchFamily="2" charset="-122"/>
              </a:rPr>
              <a:t>8. </a:t>
            </a:r>
            <a:r>
              <a:rPr lang="ko-KR" altLang="en-US" sz="2400" dirty="0"/>
              <a:t>드라마，정말，</a:t>
            </a:r>
            <a:r>
              <a:rPr lang="ko-KR" altLang="en-US" sz="2400" dirty="0" smtClean="0"/>
              <a:t>슬프다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기숙사，침대，</a:t>
            </a:r>
            <a:r>
              <a:rPr lang="ko-KR" altLang="en-US" sz="2400" dirty="0" smtClean="0"/>
              <a:t>편하다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 smtClean="0">
              <a:latin typeface="宋体" panose="02010600030101010101" pitchFamily="2" charset="-122"/>
              <a:ea typeface="宋体" panose="02010600030101010101" pitchFamily="2" charset="-122"/>
              <a:sym typeface="Symbol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10.</a:t>
            </a:r>
            <a:r>
              <a:rPr lang="ko-KR" altLang="en-US" sz="2400" dirty="0" smtClean="0">
                <a:latin typeface="宋体" panose="02010600030101010101" pitchFamily="2" charset="-122"/>
              </a:rPr>
              <a:t> </a:t>
            </a:r>
            <a:r>
              <a:rPr lang="ko-KR" altLang="en-US" sz="2400" dirty="0"/>
              <a:t>남자，친구，</a:t>
            </a:r>
            <a:r>
              <a:rPr lang="ko-KR" altLang="en-US" sz="2400" dirty="0" smtClean="0"/>
              <a:t>멋있다</a:t>
            </a:r>
            <a:endParaRPr lang="en-US" altLang="ko-KR" sz="240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→ </a:t>
            </a:r>
            <a:r>
              <a:rPr lang="en-US" altLang="ko-KR" sz="2400" dirty="0">
                <a:latin typeface="宋体" panose="02010600030101010101" pitchFamily="2" charset="-122"/>
                <a:ea typeface="宋体" panose="02010600030101010101" pitchFamily="2" charset="-122"/>
                <a:sym typeface="Symbol"/>
              </a:rPr>
              <a:t>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637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4" y="1251761"/>
            <a:ext cx="4075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3.</a:t>
            </a:r>
            <a:r>
              <a:rPr lang="zh-CN" altLang="en-US" sz="2800" dirty="0" smtClean="0">
                <a:ea typeface="宋体" panose="02010600030101010101" pitchFamily="2" charset="-122"/>
              </a:rPr>
              <a:t>请</a:t>
            </a:r>
            <a:r>
              <a:rPr lang="zh-CN" altLang="en-US" sz="2800" dirty="0">
                <a:ea typeface="宋体" panose="02010600030101010101" pitchFamily="2" charset="-122"/>
              </a:rPr>
              <a:t>根据提示完成对话。</a:t>
            </a:r>
          </a:p>
        </p:txBody>
      </p:sp>
      <p:sp>
        <p:nvSpPr>
          <p:cNvPr id="6" name="矩形 5"/>
          <p:cNvSpPr/>
          <p:nvPr/>
        </p:nvSpPr>
        <p:spPr>
          <a:xfrm>
            <a:off x="365973" y="1960940"/>
            <a:ext cx="67078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주말에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무엇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할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아르바이트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</a:t>
            </a:r>
            <a:r>
              <a:rPr lang="ko-KR" altLang="en-US" sz="2400" dirty="0" smtClean="0">
                <a:sym typeface="Symbol"/>
              </a:rPr>
              <a:t>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무슨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아르바이트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저는 한국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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에게 중국어를 가르치는  아르바이트를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1118" y="3936489"/>
            <a:ext cx="2505461" cy="26426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09162" y="1943459"/>
            <a:ext cx="1088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무엇을</a:t>
            </a:r>
            <a:endParaRPr lang="zh-CN" altLang="en-US" sz="2400" b="1" dirty="0">
              <a:solidFill>
                <a:srgbClr val="7030A0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7461" y="2295941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아르바이트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1963" y="2698549"/>
            <a:ext cx="2448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무슨</a:t>
            </a:r>
            <a:r>
              <a:rPr lang="en-US" altLang="ko-KR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altLang="ko-KR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아르바이트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5683" y="3293227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사람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9911" y="3936489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8983" y="382667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해요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78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8036" y="197294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4" name="矩形 3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544914" y="1234236"/>
            <a:ext cx="66259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에 아르바이트 안 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그렇지만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평소에 　　　　　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방학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때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용돈을 벌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얼마를 받아요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바쁘다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알바하다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시간당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시간당 만 원은 　　　　　 있겠지요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받다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, ~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ㄹ 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정성민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돈을 벌어서 무엇을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전자사전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7612" y="1374718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3266" y="2477911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0926" y="2477911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8854" y="3637971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8430" y="522111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3096" y="1217725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주말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08257" y="1873913"/>
            <a:ext cx="1088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바빠서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65046" y="2319150"/>
            <a:ext cx="1088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시간당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7488" y="2385578"/>
            <a:ext cx="13901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알바해서</a:t>
            </a:r>
          </a:p>
        </p:txBody>
      </p:sp>
      <p:sp>
        <p:nvSpPr>
          <p:cNvPr id="16" name="矩形 15"/>
          <p:cNvSpPr/>
          <p:nvPr/>
        </p:nvSpPr>
        <p:spPr>
          <a:xfrm>
            <a:off x="4023161" y="3496393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받을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수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31867" y="5122166"/>
            <a:ext cx="16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전자사전을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29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544913" y="1144233"/>
            <a:ext cx="842166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2.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좀 있으면 　　　　　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이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어서 알바 자리를 구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하고 있어요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방학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예전에 이런 일을 　　　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　　　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해 보다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　　　　　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전에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마트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물건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팔다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~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아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/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어</a:t>
            </a:r>
            <a:r>
              <a:rPr lang="en-US" altLang="ko-KR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/</a:t>
            </a:r>
            <a:r>
              <a:rPr lang="ko-KR" altLang="en-US" sz="20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여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보다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좋아요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경험이 　　　　　 우리 일을 잘 알고 있겠네요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있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, ~(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으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니까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하루에 　　　　　 일하는데요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얼마나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평일은 하루에 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4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시간 주말은 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8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시간 일합니다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시간이 괜찮아요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? (</a:t>
            </a:r>
            <a:r>
              <a:rPr lang="ko-KR" alt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언제</a:t>
            </a:r>
            <a:r>
              <a:rPr lang="en-US" altLang="ko-KR" sz="20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endParaRPr lang="zh-CN" alt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717" y="118643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7115" y="1019265"/>
            <a:ext cx="3398527" cy="224638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2836" y="308098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1017" y="5427093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55535" y="3565725"/>
            <a:ext cx="5314340" cy="380408"/>
            <a:chOff x="1955535" y="3565725"/>
            <a:chExt cx="5314340" cy="380408"/>
          </a:xfrm>
        </p:grpSpPr>
        <p:grpSp>
          <p:nvGrpSpPr>
            <p:cNvPr id="12" name="组合 11"/>
            <p:cNvGrpSpPr/>
            <p:nvPr/>
          </p:nvGrpSpPr>
          <p:grpSpPr>
            <a:xfrm>
              <a:off x="1955535" y="3565725"/>
              <a:ext cx="2800211" cy="369332"/>
              <a:chOff x="1955535" y="3476176"/>
              <a:chExt cx="2800211" cy="36933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237382" y="3476176"/>
                <a:ext cx="15183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dirty="0">
                    <a:sym typeface="Symbol"/>
                  </a:rPr>
                  <a:t></a:t>
                </a:r>
                <a:r>
                  <a:rPr lang="ko-KR" altLang="en-US" dirty="0"/>
                  <a:t> 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955535" y="3476176"/>
                <a:ext cx="15183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dirty="0">
                    <a:sym typeface="Symbol"/>
                  </a:rPr>
                  <a:t></a:t>
                </a:r>
                <a:r>
                  <a:rPr lang="ko-KR" altLang="en-US" dirty="0"/>
                  <a:t> 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469664" y="3576801"/>
              <a:ext cx="2800211" cy="369332"/>
              <a:chOff x="1955535" y="3476176"/>
              <a:chExt cx="2800211" cy="36933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237382" y="3476176"/>
                <a:ext cx="15183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dirty="0">
                    <a:sym typeface="Symbol"/>
                  </a:rPr>
                  <a:t></a:t>
                </a:r>
                <a:r>
                  <a:rPr lang="ko-KR" altLang="en-US" dirty="0"/>
                  <a:t> 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955535" y="3476176"/>
                <a:ext cx="15183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dirty="0">
                    <a:sym typeface="Symbol"/>
                  </a:rPr>
                  <a:t></a:t>
                </a:r>
                <a:r>
                  <a:rPr lang="ko-KR" altLang="en-US" dirty="0"/>
                  <a:t> </a:t>
                </a:r>
                <a:endParaRPr lang="zh-CN" altLang="en-US" dirty="0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3237382" y="451627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6079" y="640721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02976" y="1121623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방학이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9735" y="3050202"/>
            <a:ext cx="12747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해 봤어요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87328" y="3450068"/>
            <a:ext cx="40414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전에 마트에서 물건을 팔아 봤어요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70812" y="4485492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있으니까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99422" y="5392901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얼마나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60090" y="6260788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언제</a:t>
            </a:r>
            <a:endParaRPr lang="zh-CN" altLang="en-US" sz="20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31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2860" y="1186960"/>
            <a:ext cx="78427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평일에는 시간이 　　　　　 주말에 일할게요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없다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그래요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한 시간에 　　　　　 원입니다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(5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알고 있습니다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사장님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종이에 연락처랑 이름을 　　　　　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(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쓰다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　　　　　 부터 일할 수 있어요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r>
              <a:rPr lang="ko-KR" altLang="en-US" sz="2400" dirty="0" smtClean="0"/>
              <a:t>카오리</a:t>
            </a:r>
            <a:r>
              <a:rPr lang="en-US" altLang="ko-KR" sz="2400" dirty="0" smtClean="0">
                <a:ea typeface="宋体" panose="02010600030101010101" pitchFamily="2" charset="-122"/>
              </a:rPr>
              <a:t>: </a:t>
            </a:r>
            <a:r>
              <a:rPr lang="ko-KR" altLang="en-US" sz="2400" dirty="0" smtClean="0"/>
              <a:t>예</a:t>
            </a:r>
            <a:r>
              <a:rPr lang="en-US" altLang="ko-KR" sz="2400" dirty="0" smtClean="0">
                <a:ea typeface="宋体" panose="02010600030101010101" pitchFamily="2" charset="-122"/>
              </a:rPr>
              <a:t>. </a:t>
            </a:r>
            <a:r>
              <a:rPr lang="ko-KR" altLang="en-US" sz="2400" dirty="0" smtClean="0"/>
              <a:t>　　　　　 일할 수 있습니다</a:t>
            </a:r>
            <a:r>
              <a:rPr lang="en-US" altLang="ko-KR" sz="2400" dirty="0" smtClean="0">
                <a:ea typeface="宋体" panose="02010600030101010101" pitchFamily="2" charset="-122"/>
              </a:rPr>
              <a:t>. (</a:t>
            </a:r>
            <a:r>
              <a:rPr lang="ko-KR" altLang="en-US" sz="2400" dirty="0" smtClean="0"/>
              <a:t>이번주</a:t>
            </a:r>
            <a:r>
              <a:rPr lang="en-US" altLang="ko-KR" sz="2400" dirty="0" smtClean="0">
                <a:ea typeface="宋体" panose="02010600030101010101" pitchFamily="2" charset="-122"/>
              </a:rPr>
              <a:t>, </a:t>
            </a:r>
            <a:r>
              <a:rPr lang="ko-KR" altLang="en-US" sz="2400" dirty="0" smtClean="0"/>
              <a:t>부터</a:t>
            </a:r>
            <a:r>
              <a:rPr lang="en-US" altLang="ko-KR" sz="2400" dirty="0" smtClean="0">
                <a:ea typeface="宋体" panose="02010600030101010101" pitchFamily="2" charset="-122"/>
              </a:rPr>
              <a:t>)</a:t>
            </a:r>
          </a:p>
          <a:p>
            <a:r>
              <a:rPr lang="ko-KR" altLang="en-US" sz="2400" dirty="0" smtClean="0"/>
              <a:t>사장님</a:t>
            </a:r>
            <a:r>
              <a:rPr lang="en-US" altLang="ko-KR" sz="2400" dirty="0">
                <a:ea typeface="宋体" panose="02010600030101010101" pitchFamily="2" charset="-122"/>
              </a:rPr>
              <a:t>: </a:t>
            </a:r>
            <a:r>
              <a:rPr lang="ko-KR" altLang="en-US" sz="2400" dirty="0"/>
              <a:t>좋아요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  <a:endParaRPr lang="zh-CN" altLang="en-US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3" name="矩形 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4204357" y="143554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0459" y="440166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31277" y="290470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109" y="5109067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91017" y="5670233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ym typeface="Symbol"/>
              </a:rPr>
              <a:t></a:t>
            </a:r>
            <a:r>
              <a:rPr lang="ko-KR" altLang="en-US" dirty="0"/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4251" y="138937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없고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57675" y="2803436"/>
            <a:ext cx="66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천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05261" y="4314234"/>
            <a:ext cx="1088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쓰세요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21791" y="5016734"/>
            <a:ext cx="1217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이번</a:t>
            </a:r>
            <a:r>
              <a:rPr lang="ko-KR" altLang="en-US" dirty="0"/>
              <a:t> </a:t>
            </a:r>
            <a:r>
              <a:rPr lang="ko-KR" altLang="en-US" dirty="0" smtClean="0"/>
              <a:t>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72394" y="5595313"/>
            <a:ext cx="1819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이번</a:t>
            </a:r>
            <a:r>
              <a:rPr lang="ko-KR" altLang="en-US" dirty="0"/>
              <a:t> </a:t>
            </a:r>
            <a:r>
              <a:rPr lang="ko-KR" altLang="en-US" dirty="0" smtClean="0"/>
              <a:t> </a:t>
            </a:r>
            <a:r>
              <a:rPr lang="ko-KR" altLang="en-US" sz="2400" b="1" dirty="0" smtClean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주부터</a:t>
            </a:r>
            <a:endParaRPr lang="zh-CN" altLang="en-US" sz="2400" b="1" dirty="0"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34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914" y="1006959"/>
            <a:ext cx="4075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4</a:t>
            </a:r>
            <a:r>
              <a:rPr lang="en-US" altLang="zh-CN" sz="2800" dirty="0" smtClean="0"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ea typeface="宋体" panose="02010600030101010101" pitchFamily="2" charset="-122"/>
              </a:rPr>
              <a:t>请看图进行对话练习。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3845" y="1421428"/>
            <a:ext cx="6300950" cy="1863508"/>
            <a:chOff x="544914" y="2035577"/>
            <a:chExt cx="6300950" cy="1863508"/>
          </a:xfrm>
        </p:grpSpPr>
        <p:sp>
          <p:nvSpPr>
            <p:cNvPr id="6" name="圆角矩形 5"/>
            <p:cNvSpPr/>
            <p:nvPr/>
          </p:nvSpPr>
          <p:spPr>
            <a:xfrm>
              <a:off x="544914" y="2144759"/>
              <a:ext cx="5296328" cy="175432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44914" y="2035577"/>
              <a:ext cx="630095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400" dirty="0" smtClean="0">
                  <a:ea typeface="宋体" panose="02010600030101010101" pitchFamily="2" charset="-122"/>
                </a:rPr>
                <a:t>1.</a:t>
              </a:r>
              <a:r>
                <a:rPr lang="ko-KR" altLang="en-US" sz="2400" dirty="0"/>
                <a:t> 양메이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웨이빈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아르바이트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소개</a:t>
              </a:r>
              <a:endParaRPr lang="en-US" altLang="ko-KR" sz="2400" dirty="0" smtClean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가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나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 smtClean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4" name="矩形 13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종합연습</a:t>
              </a:r>
              <a:endParaRPr lang="en-US" altLang="ko-KR" sz="24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00B0F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1992574" y="3212523"/>
            <a:ext cx="8117758" cy="1863508"/>
            <a:chOff x="544914" y="2035577"/>
            <a:chExt cx="6300950" cy="1863508"/>
          </a:xfrm>
        </p:grpSpPr>
        <p:sp>
          <p:nvSpPr>
            <p:cNvPr id="20" name="圆角矩形 19"/>
            <p:cNvSpPr/>
            <p:nvPr/>
          </p:nvSpPr>
          <p:spPr>
            <a:xfrm>
              <a:off x="544914" y="2144759"/>
              <a:ext cx="5709789" cy="175432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44914" y="2035577"/>
              <a:ext cx="630095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400" dirty="0" smtClean="0">
                  <a:ea typeface="宋体" panose="02010600030101010101" pitchFamily="2" charset="-122"/>
                </a:rPr>
                <a:t>2.</a:t>
              </a:r>
              <a:r>
                <a:rPr lang="ko-KR" altLang="en-US" sz="2400" dirty="0" smtClean="0"/>
                <a:t>정성민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과외 선생님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양메이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아르바이트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장점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 smtClean="0"/>
                <a:t>단점</a:t>
              </a:r>
              <a:endParaRPr lang="en-US" altLang="ko-KR" sz="2400" dirty="0" smtClean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가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나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 smtClean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3845" y="5021440"/>
            <a:ext cx="6300950" cy="1863508"/>
            <a:chOff x="544914" y="2035577"/>
            <a:chExt cx="6300950" cy="1863508"/>
          </a:xfrm>
        </p:grpSpPr>
        <p:sp>
          <p:nvSpPr>
            <p:cNvPr id="23" name="圆角矩形 22"/>
            <p:cNvSpPr/>
            <p:nvPr/>
          </p:nvSpPr>
          <p:spPr>
            <a:xfrm>
              <a:off x="544914" y="2144759"/>
              <a:ext cx="5697608" cy="175432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44914" y="2035577"/>
              <a:ext cx="630095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400" dirty="0" smtClean="0">
                  <a:ea typeface="宋体" panose="02010600030101010101" pitchFamily="2" charset="-122"/>
                </a:rPr>
                <a:t>3. </a:t>
              </a:r>
              <a:r>
                <a:rPr lang="ko-KR" altLang="en-US" sz="2400" dirty="0" smtClean="0"/>
                <a:t>헤럴드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아르바이트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카오리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/>
                <a:t>시간</a:t>
              </a:r>
              <a:r>
                <a:rPr lang="en-US" altLang="ko-KR" sz="2400" dirty="0">
                  <a:ea typeface="宋体" panose="02010600030101010101" pitchFamily="2" charset="-122"/>
                </a:rPr>
                <a:t>, </a:t>
              </a:r>
              <a:r>
                <a:rPr lang="ko-KR" altLang="en-US" sz="2400" dirty="0" smtClean="0"/>
                <a:t>돈</a:t>
              </a:r>
              <a:endParaRPr lang="en-US" altLang="ko-KR" sz="2400" dirty="0" smtClean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가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2400" dirty="0" smtClean="0"/>
                <a:t>나</a:t>
              </a:r>
              <a:r>
                <a:rPr lang="en-US" altLang="ko-KR" sz="2400" dirty="0" smtClean="0">
                  <a:ea typeface="宋体" panose="02010600030101010101" pitchFamily="2" charset="-122"/>
                </a:rPr>
                <a:t>:</a:t>
              </a:r>
              <a:r>
                <a:rPr lang="zh-CN" altLang="en-US" sz="2400" dirty="0" smtClean="0">
                  <a:ea typeface="宋体" panose="02010600030101010101" pitchFamily="2" charset="-122"/>
                  <a:sym typeface="Symbol"/>
                </a:rPr>
                <a:t></a:t>
              </a:r>
              <a:endParaRPr lang="zh-CN" altLang="en-US" sz="2400" dirty="0"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5583" y="1061381"/>
            <a:ext cx="1949722" cy="20237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21705"/>
            <a:ext cx="2090089" cy="16604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7465" y="4934976"/>
            <a:ext cx="1831191" cy="1927253"/>
          </a:xfrm>
          <a:prstGeom prst="rect">
            <a:avLst/>
          </a:prstGeom>
        </p:spPr>
      </p:pic>
      <p:sp>
        <p:nvSpPr>
          <p:cNvPr id="18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41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3888" y="4148039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7934" y="41689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7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8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29847" y="4786429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9" action="ppaction://hlinksldjump"/>
              </a:rPr>
              <a:t>1</a:t>
            </a:r>
            <a:endParaRPr kumimoji="1" lang="zh-CN" altLang="en-US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6160" y="4299509"/>
            <a:ext cx="1210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kumimoji="1" lang="ko-KR" altLang="en-US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latin typeface="Batang" panose="02030600000101010101" pitchFamily="18" charset="-127"/>
                <a:ea typeface="Batang" panose="02030600000101010101" pitchFamily="18" charset="-127"/>
                <a:hlinkClick r:id="rId10" action="ppaction://hlinksldjump"/>
              </a:rPr>
              <a:t>1</a:t>
            </a:r>
            <a:endParaRPr kumimoji="1" lang="zh-CN" altLang="en-US" sz="32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+mn-ea"/>
              <a:sym typeface="+mn-lt"/>
            </a:endParaRPr>
          </a:p>
        </p:txBody>
      </p:sp>
      <p:cxnSp>
        <p:nvCxnSpPr>
          <p:cNvPr id="30" name="直接连接符 25"/>
          <p:cNvCxnSpPr>
            <a:cxnSpLocks/>
          </p:cNvCxnSpPr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6154" y="1523092"/>
            <a:ext cx="4093149" cy="3193583"/>
            <a:chOff x="362392" y="1523092"/>
            <a:chExt cx="4093149" cy="3193583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389695" y="1523092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벌다 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挣，赚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신선하다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r>
                <a:rPr lang="en-US" altLang="ko-KR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 </a:t>
              </a:r>
              <a:r>
                <a:rPr lang="ko-KR" altLang="en-US" sz="20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新鲜，新潮</a:t>
              </a:r>
              <a:endParaRPr lang="zh-CN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에어컨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空调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마트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超市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914" y="250438"/>
            <a:ext cx="8108438" cy="769157"/>
            <a:chOff x="544914" y="250438"/>
            <a:chExt cx="8108438" cy="769157"/>
          </a:xfrm>
        </p:grpSpPr>
        <p:sp>
          <p:nvSpPr>
            <p:cNvPr id="16" name="矩形 15"/>
            <p:cNvSpPr/>
            <p:nvPr/>
          </p:nvSpPr>
          <p:spPr>
            <a:xfrm rot="21075228">
              <a:off x="6893965" y="250438"/>
              <a:ext cx="1759387" cy="7672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보충단어</a:t>
              </a:r>
              <a:endParaRPr lang="en-US" altLang="ko-KR" sz="28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799289" y="1523092"/>
            <a:ext cx="4344711" cy="3193583"/>
            <a:chOff x="362392" y="1523092"/>
            <a:chExt cx="4344711" cy="3193583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389695" y="1523092"/>
              <a:ext cx="4317408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연락처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联系方式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389695" y="23534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과외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业余，课外辅导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>
            <a:xfrm>
              <a:off x="389695" y="3247888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단점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缺点，不足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>
              <a:off x="362392" y="4154993"/>
              <a:ext cx="4065846" cy="56168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</a:rPr>
                <a:t>장점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长处，优点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0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0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8364" y="1199689"/>
            <a:ext cx="4312693" cy="3052870"/>
            <a:chOff x="-161842" y="1235955"/>
            <a:chExt cx="5346559" cy="3052870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-161842" y="1235955"/>
              <a:ext cx="5346559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 smtClean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아르바이트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打工，兼职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>
            <a:xfrm>
              <a:off x="503414" y="2066351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전자사전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电子词典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/>
            <p:cNvSpPr>
              <a:spLocks/>
            </p:cNvSpPr>
            <p:nvPr/>
          </p:nvSpPr>
          <p:spPr>
            <a:xfrm>
              <a:off x="503414" y="289674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구하다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求，得到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4" name="矩形 23"/>
            <p:cNvSpPr>
              <a:spLocks/>
            </p:cNvSpPr>
            <p:nvPr/>
          </p:nvSpPr>
          <p:spPr>
            <a:xfrm>
              <a:off x="503414" y="3727143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시간당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每小时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>
              <a:cxnSpLocks/>
            </p:cNvCxnSpPr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>
            <a:spLocks/>
          </p:cNvSpPr>
          <p:nvPr/>
        </p:nvSpPr>
        <p:spPr>
          <a:xfrm>
            <a:off x="4984644" y="4540146"/>
            <a:ext cx="3543548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대통령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【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名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】 </a:t>
            </a:r>
            <a:r>
              <a:rPr lang="ko-KR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总统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84126" y="1231662"/>
            <a:ext cx="3544066" cy="3052870"/>
            <a:chOff x="503414" y="1235955"/>
            <a:chExt cx="4393672" cy="3052870"/>
          </a:xfrm>
        </p:grpSpPr>
        <p:sp>
          <p:nvSpPr>
            <p:cNvPr id="13" name="矩形 12"/>
            <p:cNvSpPr>
              <a:spLocks/>
            </p:cNvSpPr>
            <p:nvPr/>
          </p:nvSpPr>
          <p:spPr>
            <a:xfrm>
              <a:off x="504056" y="1235955"/>
              <a:ext cx="4393030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결혼식</a:t>
              </a:r>
              <a:r>
                <a:rPr lang="ko-KR" altLang="en-US" sz="2400" dirty="0">
                  <a:solidFill>
                    <a:schemeClr val="tx1"/>
                  </a:solidFill>
                </a:rPr>
                <a:t>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婚礼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>
            <a:xfrm>
              <a:off x="503414" y="2066351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물가</a:t>
              </a:r>
              <a:r>
                <a:rPr lang="ko-KR" altLang="en-US" sz="2400" dirty="0">
                  <a:solidFill>
                    <a:schemeClr val="tx1"/>
                  </a:solidFill>
                </a:rPr>
                <a:t>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物价</a:t>
              </a:r>
              <a:endPara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5" name="矩形 14"/>
            <p:cNvSpPr>
              <a:spLocks/>
            </p:cNvSpPr>
            <p:nvPr/>
          </p:nvSpPr>
          <p:spPr>
            <a:xfrm>
              <a:off x="503414" y="2896747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추수</a:t>
              </a:r>
              <a:r>
                <a:rPr lang="ko-KR" altLang="en-US" sz="2400" dirty="0">
                  <a:solidFill>
                    <a:schemeClr val="tx1"/>
                  </a:solidFill>
                </a:rPr>
                <a:t>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名</a:t>
              </a:r>
              <a:r>
                <a:rPr lang="en-US" altLang="zh-CN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zh-CN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秋收</a:t>
              </a:r>
              <a:endParaRPr lang="zh-CN" altLang="zh-CN" sz="2400" dirty="0">
                <a:solidFill>
                  <a:schemeClr val="tx1"/>
                </a:solidFill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>
            <a:xfrm>
              <a:off x="503414" y="3727143"/>
              <a:ext cx="4393672" cy="5616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ko-KR" altLang="en-US" sz="2400" dirty="0">
                  <a:solidFill>
                    <a:schemeClr val="tx1"/>
                  </a:solidFill>
                  <a:latin typeface="Batang" panose="02030600000101010101" pitchFamily="18" charset="-127"/>
                  <a:ea typeface="Batang" panose="02030600000101010101" pitchFamily="18" charset="-127"/>
                </a:rPr>
                <a:t>입장하다</a:t>
              </a:r>
              <a:r>
                <a:rPr lang="ko-KR" altLang="en-US" sz="2400" dirty="0">
                  <a:solidFill>
                    <a:schemeClr val="tx1"/>
                  </a:solidFill>
                </a:rPr>
                <a:t> 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【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动</a:t>
              </a:r>
              <a:r>
                <a:rPr lang="en-US" altLang="ko-KR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】 </a:t>
              </a:r>
              <a:r>
                <a:rPr lang="ko-KR" altLang="en-US" sz="2400" dirty="0">
                  <a:solidFill>
                    <a:schemeClr val="tx1"/>
                  </a:solidFill>
                  <a:ea typeface="宋体" panose="02010600030101010101" pitchFamily="2" charset="-122"/>
                </a:rPr>
                <a:t>入场</a:t>
              </a:r>
            </a:p>
          </p:txBody>
        </p:sp>
      </p:grpSp>
      <p:sp>
        <p:nvSpPr>
          <p:cNvPr id="17" name="矩形 16"/>
          <p:cNvSpPr>
            <a:spLocks/>
          </p:cNvSpPr>
          <p:nvPr/>
        </p:nvSpPr>
        <p:spPr>
          <a:xfrm>
            <a:off x="754979" y="4549249"/>
            <a:ext cx="3544066" cy="6004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ko-KR" altLang="en-US" sz="2400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돕다 </a:t>
            </a:r>
            <a:r>
              <a:rPr lang="en-US" altLang="ko-KR" sz="2400" dirty="0">
                <a:solidFill>
                  <a:schemeClr val="tx1"/>
                </a:solidFill>
                <a:ea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动</a:t>
            </a:r>
            <a:r>
              <a:rPr lang="en-US" altLang="zh-CN" sz="2400" dirty="0">
                <a:solidFill>
                  <a:schemeClr val="tx1"/>
                </a:solidFill>
                <a:ea typeface="宋体" panose="02010600030101010101" pitchFamily="2" charset="-122"/>
              </a:rPr>
              <a:t>】 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帮助</a:t>
            </a:r>
            <a:endParaRPr lang="zh-CN" altLang="zh-CN" sz="2400" dirty="0">
              <a:solidFill>
                <a:schemeClr val="tx1"/>
              </a:solidFill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8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3" y="3060198"/>
            <a:ext cx="8415085" cy="37856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방학 때 뭘 할 거예요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아르바이트를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무슨 아르바이트를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저는 백화점에서 옷을 팔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hlinkClick r:id="rId3" action="ppaction://hlinksldjump"/>
              </a:rPr>
              <a:t>거나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슈퍼에서 물건을 파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는 아르바이트를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구하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려고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hlinkClick r:id="rId4" action="ppaction://hlinksldjump"/>
              </a:rPr>
              <a:t>해요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방학 때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아르바이트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안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sym typeface="Symbol"/>
              </a:rPr>
              <a:t></a:t>
            </a:r>
            <a:endParaRPr lang="en-US" altLang="ko-KR" sz="2400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4578" y="0"/>
            <a:ext cx="2987046" cy="306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5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843" y="1120763"/>
            <a:ext cx="8415085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안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방학 때 집에 가서 동생 공부를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도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와주고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용돈을 받을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그런데 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아르바이트는 얼마를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받아요</a:t>
            </a:r>
            <a:r>
              <a:rPr lang="en-US" altLang="ko-KR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시간당 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5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천원은 받겠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hlinkClick r:id="rId3" action="ppaction://hlinksldjump"/>
              </a:rPr>
              <a:t>지요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웨이빈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우아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~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돈을 벌어서 무엇을 할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? 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카오리 </a:t>
            </a:r>
            <a:r>
              <a:rPr lang="en-US" altLang="ko-KR" sz="2400" dirty="0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</a:t>
            </a:r>
            <a:r>
              <a:rPr lang="ko-KR" altLang="en-US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한국어 전자사전을 살 거예요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en-US" altLang="ko-KR" sz="24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00375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8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839" y="1451454"/>
            <a:ext cx="8171089" cy="39241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en-US" altLang="ko-KR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</a:t>
            </a:r>
            <a:r>
              <a:rPr lang="ko-KR" altLang="en-US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거나</a:t>
            </a: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连接词尾，用于谓词词干后，表示选择，相当于汉语的“或”、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“还是”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ko-KR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ko-KR" altLang="en-US" sz="2400" dirty="0">
              <a:latin typeface="宋体" panose="02010600030101010101" pitchFamily="2" charset="-122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+mj-ea"/>
              </a:rPr>
              <a:t>    </a:t>
            </a:r>
            <a:endParaRPr lang="en-US" altLang="ko-KR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ea typeface="宋体" panose="02010600030101010101" pitchFamily="2" charset="-122"/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04733" y="3279814"/>
            <a:ext cx="6159299" cy="1985159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endParaRPr lang="en-US" altLang="zh-CN" b="1" dirty="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ko-KR" altLang="en-US" sz="2400" dirty="0"/>
              <a:t>일요일에 소설책을 보거나 운동을 해요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星期天看小说或者运动。</a:t>
            </a:r>
          </a:p>
          <a:p>
            <a:r>
              <a:rPr lang="ko-KR" altLang="en-US" sz="2400" dirty="0"/>
              <a:t>그가 가거나 가지 않거나 나는 간다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不管他去不去，我都去。</a:t>
            </a:r>
          </a:p>
        </p:txBody>
      </p:sp>
    </p:spTree>
    <p:extLst>
      <p:ext uri="{BB962C8B-B14F-4D97-AF65-F5344CB8AC3E}">
        <p14:creationId xmlns:p14="http://schemas.microsoft.com/office/powerpoint/2010/main" xmlns="" val="33916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54" y="1130970"/>
            <a:ext cx="8197774" cy="36471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ko-KR" altLang="en-US" sz="2800" b="1" dirty="0"/>
              <a:t>～</a:t>
            </a:r>
            <a:r>
              <a:rPr lang="en-US" altLang="ko-KR" sz="2800" b="1" dirty="0">
                <a:ea typeface="宋体" panose="02010600030101010101" pitchFamily="2" charset="-122"/>
              </a:rPr>
              <a:t>(</a:t>
            </a:r>
            <a:r>
              <a:rPr lang="ko-KR" altLang="en-US" sz="2800" b="1" dirty="0"/>
              <a:t>으</a:t>
            </a:r>
            <a:r>
              <a:rPr lang="en-US" altLang="ko-KR" sz="2800" b="1" dirty="0">
                <a:ea typeface="宋体" panose="02010600030101010101" pitchFamily="2" charset="-122"/>
              </a:rPr>
              <a:t>)</a:t>
            </a:r>
            <a:r>
              <a:rPr lang="ko-KR" altLang="en-US" sz="2800" b="1" dirty="0"/>
              <a:t>려고 </a:t>
            </a:r>
            <a:r>
              <a:rPr lang="ko-KR" altLang="en-US" sz="2800" b="1" dirty="0" smtClean="0"/>
              <a:t> 하다</a:t>
            </a:r>
            <a:endParaRPr lang="ko-KR" altLang="en-US" sz="2800" b="1" dirty="0"/>
          </a:p>
          <a:p>
            <a:r>
              <a:rPr lang="zh-CN" altLang="en-US" sz="2800" dirty="0">
                <a:ea typeface="宋体" panose="02010600030101010101" pitchFamily="2" charset="-122"/>
              </a:rPr>
              <a:t>惯用型，用于动词词干后，表示说话人的意图、计划。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dirty="0" smtClean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58199" y="2495016"/>
            <a:ext cx="6227602" cy="1938992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C000"/>
                </a:solidFill>
                <a:ea typeface="宋体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FFC000"/>
              </a:solidFill>
              <a:ea typeface="宋体" panose="02010600030101010101" pitchFamily="2" charset="-122"/>
            </a:endParaRPr>
          </a:p>
          <a:p>
            <a:r>
              <a:rPr lang="ko-KR" altLang="en-US" sz="2400" dirty="0"/>
              <a:t>이번주에 언니 집에 가려고 해요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这个星期我打算去姐姐家。</a:t>
            </a:r>
          </a:p>
          <a:p>
            <a:r>
              <a:rPr lang="ko-KR" altLang="en-US" sz="2400" dirty="0"/>
              <a:t>주말에 친구 결혼식에 참석하려고 해요</a:t>
            </a:r>
            <a:r>
              <a:rPr lang="en-US" altLang="ko-KR" sz="2400" dirty="0">
                <a:ea typeface="宋体" panose="02010600030101010101" pitchFamily="2" charset="-122"/>
              </a:rPr>
              <a:t>.</a:t>
            </a:r>
          </a:p>
          <a:p>
            <a:r>
              <a:rPr lang="zh-CN" altLang="en-US" sz="2400" dirty="0">
                <a:ea typeface="宋体" panose="02010600030101010101" pitchFamily="2" charset="-122"/>
              </a:rPr>
              <a:t>周末我要参加朋友的婚礼</a:t>
            </a:r>
            <a:r>
              <a:rPr lang="zh-CN" altLang="en-US" sz="2400" dirty="0" smtClean="0">
                <a:ea typeface="宋体" panose="02010600030101010101" pitchFamily="2" charset="-122"/>
              </a:rPr>
              <a:t>。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3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3999</TotalTime>
  <Words>1977</Words>
  <Application>Microsoft Office PowerPoint</Application>
  <PresentationFormat>全屏显示(4:3)</PresentationFormat>
  <Paragraphs>424</Paragraphs>
  <Slides>40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Office 主题</vt:lpstr>
      <vt:lpstr>Office 主题​​</vt:lpstr>
      <vt:lpstr>1_Office 主题​​</vt:lpstr>
      <vt:lpstr>3_Office 主题​​</vt:lpstr>
      <vt:lpstr>4_Office 主题​​</vt:lpstr>
      <vt:lpstr>9_Office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339</cp:revision>
  <dcterms:created xsi:type="dcterms:W3CDTF">2016-11-30T01:22:09Z</dcterms:created>
  <dcterms:modified xsi:type="dcterms:W3CDTF">2018-05-11T07:36:28Z</dcterms:modified>
</cp:coreProperties>
</file>