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notesSlides/notesSlide3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Default Extension="mp4" ContentType="video/mpeg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74" r:id="rId3"/>
    <p:sldMasterId id="2147483678" r:id="rId4"/>
    <p:sldMasterId id="2147483680" r:id="rId5"/>
    <p:sldMasterId id="2147483684" r:id="rId6"/>
    <p:sldMasterId id="2147483692" r:id="rId7"/>
    <p:sldMasterId id="2147483702" r:id="rId8"/>
    <p:sldMasterId id="2147483704" r:id="rId9"/>
    <p:sldMasterId id="2147483706" r:id="rId10"/>
    <p:sldMasterId id="2147483708" r:id="rId11"/>
  </p:sldMasterIdLst>
  <p:notesMasterIdLst>
    <p:notesMasterId r:id="rId62"/>
  </p:notesMasterIdLst>
  <p:sldIdLst>
    <p:sldId id="256" r:id="rId12"/>
    <p:sldId id="257" r:id="rId13"/>
    <p:sldId id="258" r:id="rId14"/>
    <p:sldId id="328" r:id="rId15"/>
    <p:sldId id="260" r:id="rId16"/>
    <p:sldId id="321" r:id="rId17"/>
    <p:sldId id="322" r:id="rId18"/>
    <p:sldId id="314" r:id="rId19"/>
    <p:sldId id="264" r:id="rId20"/>
    <p:sldId id="268" r:id="rId21"/>
    <p:sldId id="317" r:id="rId22"/>
    <p:sldId id="269" r:id="rId23"/>
    <p:sldId id="340" r:id="rId24"/>
    <p:sldId id="338" r:id="rId25"/>
    <p:sldId id="339" r:id="rId26"/>
    <p:sldId id="277" r:id="rId27"/>
    <p:sldId id="278" r:id="rId28"/>
    <p:sldId id="279" r:id="rId29"/>
    <p:sldId id="280" r:id="rId30"/>
    <p:sldId id="281" r:id="rId31"/>
    <p:sldId id="282" r:id="rId32"/>
    <p:sldId id="323" r:id="rId33"/>
    <p:sldId id="324" r:id="rId34"/>
    <p:sldId id="342" r:id="rId35"/>
    <p:sldId id="284" r:id="rId36"/>
    <p:sldId id="285" r:id="rId37"/>
    <p:sldId id="337" r:id="rId38"/>
    <p:sldId id="336" r:id="rId39"/>
    <p:sldId id="286" r:id="rId40"/>
    <p:sldId id="318" r:id="rId41"/>
    <p:sldId id="319" r:id="rId42"/>
    <p:sldId id="290" r:id="rId43"/>
    <p:sldId id="291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25" r:id="rId53"/>
    <p:sldId id="326" r:id="rId54"/>
    <p:sldId id="302" r:id="rId55"/>
    <p:sldId id="303" r:id="rId56"/>
    <p:sldId id="304" r:id="rId57"/>
    <p:sldId id="305" r:id="rId58"/>
    <p:sldId id="306" r:id="rId59"/>
    <p:sldId id="308" r:id="rId60"/>
    <p:sldId id="330" r:id="rId6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6996"/>
    <a:srgbClr val="FC4628"/>
    <a:srgbClr val="93255C"/>
    <a:srgbClr val="27932E"/>
    <a:srgbClr val="F6B6E7"/>
    <a:srgbClr val="C085B8"/>
    <a:srgbClr val="FFFFFF"/>
    <a:srgbClr val="9D8A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955" autoAdjust="0"/>
    <p:restoredTop sz="94636"/>
  </p:normalViewPr>
  <p:slideViewPr>
    <p:cSldViewPr snapToGrid="0">
      <p:cViewPr>
        <p:scale>
          <a:sx n="80" d="100"/>
          <a:sy n="80" d="100"/>
        </p:scale>
        <p:origin x="-864" y="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63" Type="http://schemas.openxmlformats.org/officeDocument/2006/relationships/presProps" Target="presProps.xml"/><Relationship Id="rId76" Type="http://schemas.microsoft.com/office/2015/10/relationships/revisionInfo" Target="revisionInfo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66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61" Type="http://schemas.openxmlformats.org/officeDocument/2006/relationships/slide" Target="slides/slide50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slide" Target="slides/slide49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2F076-1907-4AC7-A8E0-78E7C362237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4051B-6DBA-4D4E-8287-134686DBA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5593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54320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75338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7837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3630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7117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13142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26735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32381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09140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26425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  <a:r>
              <a:rPr lang="zh-CN" altLang="en-US" sz="1200" b="1" dirty="0"/>
              <a:t>；点击小房子回到对话</a:t>
            </a:r>
            <a:r>
              <a:rPr lang="en-US" altLang="zh-CN" sz="1200" b="1" dirty="0"/>
              <a:t>1</a:t>
            </a:r>
            <a:r>
              <a:rPr lang="zh-CN" altLang="en-US" sz="1200" b="1" dirty="0"/>
              <a:t>分目录页</a:t>
            </a: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423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64041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</a:t>
            </a: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98020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95694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32654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49867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47442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90796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27785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41342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17315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1122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9256042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），点击‘小房子图标’回到‘对话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99539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5365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>
                <a:solidFill>
                  <a:prstClr val="black"/>
                </a:solidFill>
                <a:cs typeface="+mn-ea"/>
                <a:sym typeface="+mn-lt"/>
              </a:rPr>
              <a:t>点击箭头回到对话</a:t>
            </a:r>
            <a:r>
              <a:rPr lang="en-US" altLang="zh-CN" sz="1200" b="1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prstClr val="black"/>
                </a:solidFill>
                <a:cs typeface="+mn-ea"/>
                <a:sym typeface="+mn-lt"/>
              </a:rPr>
              <a:t>课文部分</a:t>
            </a: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88627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30383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>
                <a:solidFill>
                  <a:prstClr val="black"/>
                </a:solidFill>
                <a:cs typeface="+mn-ea"/>
                <a:sym typeface="+mn-lt"/>
              </a:rPr>
              <a:t>点击箭头回到对话</a:t>
            </a:r>
            <a:r>
              <a:rPr lang="en-US" altLang="zh-CN" sz="1200" b="1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prstClr val="black"/>
                </a:solidFill>
                <a:cs typeface="+mn-ea"/>
                <a:sym typeface="+mn-lt"/>
              </a:rPr>
              <a:t>课文部分（幻灯片</a:t>
            </a:r>
            <a:r>
              <a:rPr lang="en-US" altLang="zh-CN" sz="1200" b="1" dirty="0">
                <a:solidFill>
                  <a:prstClr val="black"/>
                </a:solidFill>
                <a:cs typeface="+mn-ea"/>
                <a:sym typeface="+mn-lt"/>
              </a:rPr>
              <a:t>29</a:t>
            </a:r>
            <a:r>
              <a:rPr lang="zh-CN" altLang="en-US" sz="1200" b="1" dirty="0">
                <a:solidFill>
                  <a:prstClr val="black"/>
                </a:solidFill>
                <a:cs typeface="+mn-ea"/>
                <a:sym typeface="+mn-lt"/>
              </a:rPr>
              <a:t>）</a:t>
            </a: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06002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26141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>
                <a:solidFill>
                  <a:prstClr val="black"/>
                </a:solidFill>
                <a:cs typeface="+mn-ea"/>
                <a:sym typeface="+mn-lt"/>
              </a:rPr>
              <a:t>点击箭头回到对话</a:t>
            </a:r>
            <a:r>
              <a:rPr lang="en-US" altLang="zh-CN" sz="1200" b="1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prstClr val="black"/>
                </a:solidFill>
                <a:cs typeface="+mn-ea"/>
                <a:sym typeface="+mn-lt"/>
              </a:rPr>
              <a:t>课文部分（幻灯片</a:t>
            </a:r>
            <a:r>
              <a:rPr lang="en-US" altLang="zh-CN" sz="1200" b="1" dirty="0">
                <a:solidFill>
                  <a:prstClr val="black"/>
                </a:solidFill>
                <a:cs typeface="+mn-ea"/>
                <a:sym typeface="+mn-lt"/>
              </a:rPr>
              <a:t>29</a:t>
            </a:r>
            <a:r>
              <a:rPr lang="zh-CN" altLang="en-US" sz="1200" b="1" dirty="0">
                <a:solidFill>
                  <a:prstClr val="black"/>
                </a:solidFill>
                <a:cs typeface="+mn-ea"/>
                <a:sym typeface="+mn-lt"/>
              </a:rPr>
              <a:t>）</a:t>
            </a: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62153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79995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>
                <a:solidFill>
                  <a:prstClr val="black"/>
                </a:solidFill>
                <a:cs typeface="+mn-ea"/>
                <a:sym typeface="+mn-lt"/>
              </a:rPr>
              <a:t>点击箭头回到对话</a:t>
            </a:r>
            <a:r>
              <a:rPr lang="en-US" altLang="zh-CN" sz="1200" b="1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prstClr val="black"/>
                </a:solidFill>
                <a:cs typeface="+mn-ea"/>
                <a:sym typeface="+mn-lt"/>
              </a:rPr>
              <a:t>课文部分（幻灯片</a:t>
            </a:r>
            <a:r>
              <a:rPr lang="en-US" altLang="zh-CN" sz="1200" b="1" dirty="0">
                <a:solidFill>
                  <a:prstClr val="black"/>
                </a:solidFill>
                <a:cs typeface="+mn-ea"/>
                <a:sym typeface="+mn-lt"/>
              </a:rPr>
              <a:t>29</a:t>
            </a:r>
            <a:r>
              <a:rPr lang="zh-CN" altLang="en-US" sz="1200" b="1" dirty="0">
                <a:solidFill>
                  <a:prstClr val="black"/>
                </a:solidFill>
                <a:cs typeface="+mn-ea"/>
                <a:sym typeface="+mn-lt"/>
              </a:rPr>
              <a:t>）</a:t>
            </a: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003099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</a:t>
            </a: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5464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36441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），点击‘小房子图标’回到‘综合练习分目录页’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831545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），点击‘小房子图标’回到‘综合练习分目录页’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0629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839478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296048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），点击‘小房子图标’回到‘综合练习分目录页’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2405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397615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50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2613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点击回到单词表（幻灯片</a:t>
            </a:r>
            <a:r>
              <a:rPr lang="en-US" altLang="zh-CN" b="1" dirty="0"/>
              <a:t>5</a:t>
            </a:r>
            <a:r>
              <a:rPr lang="zh-CN" altLang="en-US" b="1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7129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点击箭头回到单词表（幻灯片</a:t>
            </a:r>
            <a:r>
              <a:rPr lang="en-US" altLang="zh-CN" b="1" dirty="0"/>
              <a:t>5</a:t>
            </a:r>
            <a:r>
              <a:rPr lang="zh-CN" altLang="en-US" b="1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56038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2747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04606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9713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3825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2014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0026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3429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4343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62991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55008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3492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01906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15368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4009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78678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52576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819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0915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4950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922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2759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705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8314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617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2898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556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081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811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6191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1742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1103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0945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5501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4403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583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Relationship Id="rId5" Type="http://schemas.openxmlformats.org/officeDocument/2006/relationships/slide" Target="slide4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19.xml"/><Relationship Id="rId1" Type="http://schemas.openxmlformats.org/officeDocument/2006/relationships/video" Target="NULL" TargetMode="Externa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slide" Target="slide3.xml"/><Relationship Id="rId3" Type="http://schemas.openxmlformats.org/officeDocument/2006/relationships/image" Target="../media/image3.png"/><Relationship Id="rId7" Type="http://schemas.openxmlformats.org/officeDocument/2006/relationships/slide" Target="slide25.xml"/><Relationship Id="rId12" Type="http://schemas.openxmlformats.org/officeDocument/2006/relationships/slide" Target="slide4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.png"/><Relationship Id="rId11" Type="http://schemas.openxmlformats.org/officeDocument/2006/relationships/image" Target="../media/image7.png"/><Relationship Id="rId5" Type="http://schemas.openxmlformats.org/officeDocument/2006/relationships/image" Target="../media/image5.png"/><Relationship Id="rId10" Type="http://schemas.openxmlformats.org/officeDocument/2006/relationships/slide" Target="slide34.xml"/><Relationship Id="rId4" Type="http://schemas.openxmlformats.org/officeDocument/2006/relationships/image" Target="../media/image4.png"/><Relationship Id="rId9" Type="http://schemas.openxmlformats.org/officeDocument/2006/relationships/slide" Target="slide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" Target="slide10.xml"/><Relationship Id="rId7" Type="http://schemas.openxmlformats.org/officeDocument/2006/relationships/slide" Target="slide3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32.xml"/><Relationship Id="rId5" Type="http://schemas.openxmlformats.org/officeDocument/2006/relationships/slide" Target="slide29.xml"/><Relationship Id="rId4" Type="http://schemas.openxmlformats.org/officeDocument/2006/relationships/slide" Target="slide30.xml"/><Relationship Id="rId9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49.xml"/><Relationship Id="rId5" Type="http://schemas.openxmlformats.org/officeDocument/2006/relationships/slide" Target="slide24.xml"/><Relationship Id="rId4" Type="http://schemas.openxmlformats.org/officeDocument/2006/relationships/slide" Target="slide4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0.xml"/><Relationship Id="rId5" Type="http://schemas.openxmlformats.org/officeDocument/2006/relationships/hyperlink" Target="17/17&#35838;&#32451;&#20064;1.mp3" TargetMode="External"/><Relationship Id="rId4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3.xml"/><Relationship Id="rId3" Type="http://schemas.openxmlformats.org/officeDocument/2006/relationships/image" Target="../media/image3.png"/><Relationship Id="rId7" Type="http://schemas.openxmlformats.org/officeDocument/2006/relationships/slide" Target="slide5.xml"/><Relationship Id="rId12" Type="http://schemas.openxmlformats.org/officeDocument/2006/relationships/slide" Target="slide2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7.png"/><Relationship Id="rId5" Type="http://schemas.openxmlformats.org/officeDocument/2006/relationships/image" Target="../media/image5.png"/><Relationship Id="rId10" Type="http://schemas.openxmlformats.org/officeDocument/2006/relationships/slide" Target="slide13.xml"/><Relationship Id="rId4" Type="http://schemas.openxmlformats.org/officeDocument/2006/relationships/image" Target="../media/image4.png"/><Relationship Id="rId9" Type="http://schemas.openxmlformats.org/officeDocument/2006/relationships/slide" Target="slide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slide" Target="slide24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21.xml"/><Relationship Id="rId1" Type="http://schemas.openxmlformats.org/officeDocument/2006/relationships/video" Target="NULL" TargetMode="External"/><Relationship Id="rId4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1.xml"/><Relationship Id="rId4" Type="http://schemas.openxmlformats.org/officeDocument/2006/relationships/slide" Target="slide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slide" Target="slide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1" y="4487779"/>
            <a:ext cx="2189747" cy="794084"/>
          </a:xfrm>
          <a:prstGeom prst="rect">
            <a:avLst/>
          </a:prstGeom>
          <a:solidFill>
            <a:srgbClr val="F66996">
              <a:alpha val="5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 </a:t>
            </a:r>
            <a:r>
              <a:rPr kumimoji="1" lang="ko-KR" altLang="en-US" sz="4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제</a:t>
            </a:r>
            <a:r>
              <a:rPr kumimoji="1" lang="en-US" altLang="ko-KR" sz="4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9</a:t>
            </a:r>
            <a:r>
              <a:rPr kumimoji="1" lang="ko-KR" altLang="en-US" sz="4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과</a:t>
            </a:r>
            <a:endParaRPr kumimoji="1" lang="zh-CN" altLang="en-US" sz="4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9746" y="4487779"/>
            <a:ext cx="6954254" cy="794084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4400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전화 잘 못 걸었습니다</a:t>
            </a:r>
            <a:endParaRPr kumimoji="1" lang="zh-CN" altLang="en-US" sz="4400" b="1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55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099" y="1451454"/>
            <a:ext cx="5606774" cy="43858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ko-KR" altLang="en-US" sz="2800" b="1" dirty="0">
                <a:latin typeface="宋体" panose="02010600030101010101" pitchFamily="2" charset="-122"/>
                <a:ea typeface="+mj-ea"/>
              </a:rPr>
              <a:t>여보세요</a:t>
            </a:r>
            <a:r>
              <a:rPr lang="en-US" altLang="ko-KR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~</a:t>
            </a:r>
            <a:r>
              <a:rPr lang="ko-KR" altLang="en-US" sz="2800" b="1" dirty="0">
                <a:latin typeface="宋体" panose="02010600030101010101" pitchFamily="2" charset="-122"/>
                <a:ea typeface="+mj-ea"/>
              </a:rPr>
              <a:t>입니까</a:t>
            </a:r>
            <a:r>
              <a:rPr lang="en-US" altLang="ko-KR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ko-KR" altLang="en-US" sz="2400" dirty="0">
                <a:ea typeface="宋体" panose="02010600030101010101" pitchFamily="2" charset="-122"/>
                <a:cs typeface="+mn-ea"/>
              </a:rPr>
              <a:t>惯用型，表示疑问，相当于汉语的“喂，是</a:t>
            </a:r>
            <a:r>
              <a:rPr lang="en-US" altLang="ko-KR" sz="2400" dirty="0">
                <a:ea typeface="宋体" panose="02010600030101010101" pitchFamily="2" charset="-122"/>
                <a:cs typeface="+mn-ea"/>
              </a:rPr>
              <a:t>……</a:t>
            </a:r>
            <a:r>
              <a:rPr lang="ko-KR" altLang="en-US" sz="2400" dirty="0">
                <a:ea typeface="宋体" panose="02010600030101010101" pitchFamily="2" charset="-122"/>
                <a:cs typeface="+mn-ea"/>
              </a:rPr>
              <a:t>吗？”。</a:t>
            </a:r>
            <a:endParaRPr lang="en-US" altLang="ko-KR" sz="2400" dirty="0">
              <a:ea typeface="宋体" panose="02010600030101010101" pitchFamily="2" charset="-122"/>
              <a:cs typeface="+mn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ko-KR" altLang="en-US" sz="2400" dirty="0">
              <a:latin typeface="宋体" panose="02010600030101010101" pitchFamily="2" charset="-122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+mj-ea"/>
              </a:rPr>
              <a:t>    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873" y="1501290"/>
            <a:ext cx="2867891" cy="41563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27227" y="3210830"/>
            <a:ext cx="3549490" cy="257609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endParaRPr lang="en-US" altLang="zh-CN" b="1" dirty="0">
              <a:solidFill>
                <a:srgbClr val="FFC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0070C0"/>
                </a:solidFill>
                <a:latin typeface="宋体" panose="02010600030101010101" pitchFamily="2" charset="-122"/>
              </a:rPr>
              <a:t>여보세요</a:t>
            </a:r>
            <a:r>
              <a:rPr lang="ko-KR" altLang="en-US" dirty="0" smtClean="0">
                <a:latin typeface="宋体" panose="02010600030101010101" pitchFamily="2" charset="-122"/>
              </a:rPr>
              <a:t> </a:t>
            </a:r>
            <a:r>
              <a:rPr lang="en-US" altLang="ko-KR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ko-KR" altLang="en-US" dirty="0">
                <a:latin typeface="宋体" panose="02010600030101010101" pitchFamily="2" charset="-122"/>
              </a:rPr>
              <a:t> 도서관</a:t>
            </a:r>
            <a:r>
              <a:rPr lang="ko-KR" altLang="en-US" b="1" dirty="0">
                <a:solidFill>
                  <a:srgbClr val="0070C0"/>
                </a:solidFill>
                <a:latin typeface="宋体" panose="02010600030101010101" pitchFamily="2" charset="-122"/>
              </a:rPr>
              <a:t>입니까</a:t>
            </a:r>
            <a:r>
              <a:rPr lang="ko-KR" altLang="en-US" dirty="0">
                <a:latin typeface="宋体" panose="02010600030101010101" pitchFamily="2" charset="-122"/>
              </a:rPr>
              <a:t> </a:t>
            </a:r>
            <a:r>
              <a:rPr lang="en-US" altLang="ko-KR" dirty="0">
                <a:latin typeface="宋体" panose="02010600030101010101" pitchFamily="2" charset="-122"/>
                <a:ea typeface="宋体" panose="02010600030101010101" pitchFamily="2" charset="-122"/>
              </a:rPr>
              <a:t>? </a:t>
            </a:r>
          </a:p>
          <a:p>
            <a:pPr>
              <a:lnSpc>
                <a:spcPct val="130000"/>
              </a:lnSpc>
            </a:pPr>
            <a:r>
              <a:rPr lang="ko-KR" altLang="en-US" dirty="0">
                <a:latin typeface="宋体" panose="02010600030101010101" pitchFamily="2" charset="-122"/>
              </a:rPr>
              <a:t>    </a:t>
            </a:r>
            <a:r>
              <a:rPr lang="ko-KR" altLang="en-US" sz="2400" dirty="0">
                <a:ea typeface="宋体" panose="02010600030101010101" pitchFamily="2" charset="-122"/>
                <a:cs typeface="+mn-ea"/>
              </a:rPr>
              <a:t>喂，是图书馆吗？</a:t>
            </a:r>
          </a:p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0070C0"/>
                </a:solidFill>
                <a:latin typeface="宋体" panose="02010600030101010101" pitchFamily="2" charset="-122"/>
              </a:rPr>
              <a:t>여보세요</a:t>
            </a:r>
            <a:r>
              <a:rPr lang="en-US" altLang="ko-KR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ko-KR" altLang="en-US" dirty="0">
                <a:latin typeface="宋体" panose="02010600030101010101" pitchFamily="2" charset="-122"/>
              </a:rPr>
              <a:t>대사관</a:t>
            </a:r>
            <a:r>
              <a:rPr lang="ko-KR" altLang="en-US" b="1" dirty="0">
                <a:solidFill>
                  <a:srgbClr val="0070C0"/>
                </a:solidFill>
                <a:latin typeface="宋体" panose="02010600030101010101" pitchFamily="2" charset="-122"/>
              </a:rPr>
              <a:t>입니까</a:t>
            </a:r>
            <a:r>
              <a:rPr lang="en-US" altLang="ko-KR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ea typeface="宋体" panose="02010600030101010101" pitchFamily="2" charset="-122"/>
                <a:cs typeface="+mn-ea"/>
              </a:rPr>
              <a:t>     喂，是大使馆吗？</a:t>
            </a:r>
            <a:endParaRPr lang="en-US" altLang="ko-KR" sz="2400" dirty="0">
              <a:ea typeface="宋体" panose="02010600030101010101" pitchFamily="2" charset="-122"/>
              <a:cs typeface="+mn-ea"/>
            </a:endParaRPr>
          </a:p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163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55382" y="1760103"/>
            <a:ext cx="5417564" cy="295465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800" b="1" dirty="0" smtClean="0">
                <a:latin typeface="宋体" panose="02010600030101010101" pitchFamily="2" charset="-122"/>
                <a:ea typeface="+mj-ea"/>
              </a:rPr>
              <a:t>여보</a:t>
            </a:r>
            <a:endParaRPr lang="en-US" altLang="ko-KR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单独使用时，有“老公”、“老婆”的含义。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常见于（老夫老妻）日常对话中。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9618" y="1571535"/>
            <a:ext cx="2463800" cy="360879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0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5859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1334" y="1156700"/>
            <a:ext cx="7581331" cy="49859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ko-KR" altLang="en-US" sz="2800" b="1" dirty="0">
                <a:latin typeface="宋体" panose="02010600030101010101" pitchFamily="2" charset="-122"/>
              </a:rPr>
              <a:t>못 </a:t>
            </a:r>
            <a:r>
              <a:rPr lang="en-US" altLang="ko-KR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ko-KR" altLang="en-US" sz="2800" b="1" dirty="0">
                <a:latin typeface="宋体" panose="02010600030101010101" pitchFamily="2" charset="-122"/>
              </a:rPr>
              <a:t>否定形</a:t>
            </a:r>
            <a:r>
              <a:rPr lang="en-US" altLang="ko-KR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ea typeface="宋体" panose="02010600030101010101" pitchFamily="2" charset="-122"/>
              </a:rPr>
              <a:t>副词，一般用于动词前。</a:t>
            </a:r>
            <a:endParaRPr lang="en-US" altLang="zh-CN" sz="2400" dirty="0">
              <a:ea typeface="宋体" panose="02010600030101010101" pitchFamily="2" charset="-122"/>
            </a:endParaRPr>
          </a:p>
          <a:p>
            <a:pPr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ko-KR" altLang="en-US" sz="2400" dirty="0">
                <a:ea typeface="宋体" panose="02010600030101010101" pitchFamily="2" charset="-122"/>
                <a:cs typeface="+mn-ea"/>
              </a:rPr>
              <a:t>表示否定，相当于汉语的</a:t>
            </a:r>
            <a:r>
              <a:rPr lang="zh-CN" altLang="en-US" sz="2400" dirty="0">
                <a:ea typeface="宋体" panose="02010600030101010101" pitchFamily="2" charset="-122"/>
                <a:cs typeface="+mn-ea"/>
              </a:rPr>
              <a:t>“不</a:t>
            </a:r>
            <a:r>
              <a:rPr lang="en-US" altLang="zh-CN" sz="2400" dirty="0">
                <a:ea typeface="宋体" panose="02010600030101010101" pitchFamily="2" charset="-122"/>
                <a:cs typeface="+mn-ea"/>
              </a:rPr>
              <a:t>……</a:t>
            </a:r>
            <a:r>
              <a:rPr lang="zh-CN" altLang="en-US" sz="2400" dirty="0">
                <a:ea typeface="宋体" panose="02010600030101010101" pitchFamily="2" charset="-122"/>
                <a:cs typeface="+mn-ea"/>
              </a:rPr>
              <a:t>”、</a:t>
            </a:r>
            <a:r>
              <a:rPr lang="ko-KR" altLang="en-US" sz="2400" dirty="0">
                <a:ea typeface="宋体" panose="02010600030101010101" pitchFamily="2" charset="-122"/>
                <a:cs typeface="+mn-ea"/>
              </a:rPr>
              <a:t>“不能</a:t>
            </a:r>
            <a:r>
              <a:rPr lang="en-US" altLang="zh-CN" sz="2400" dirty="0">
                <a:ea typeface="宋体" panose="02010600030101010101" pitchFamily="2" charset="-122"/>
                <a:cs typeface="+mn-ea"/>
              </a:rPr>
              <a:t>……</a:t>
            </a:r>
            <a:r>
              <a:rPr lang="ko-KR" altLang="en-US" sz="2400" dirty="0">
                <a:ea typeface="宋体" panose="02010600030101010101" pitchFamily="2" charset="-122"/>
                <a:cs typeface="+mn-ea"/>
              </a:rPr>
              <a:t>”</a:t>
            </a:r>
            <a:r>
              <a:rPr lang="zh-CN" altLang="en-US" sz="2400" dirty="0">
                <a:ea typeface="宋体" panose="02010600030101010101" pitchFamily="2" charset="-122"/>
                <a:cs typeface="+mn-ea"/>
              </a:rPr>
              <a:t>、“没</a:t>
            </a:r>
            <a:r>
              <a:rPr lang="en-US" altLang="zh-CN" sz="2400" dirty="0">
                <a:ea typeface="宋体" panose="02010600030101010101" pitchFamily="2" charset="-122"/>
                <a:cs typeface="+mn-ea"/>
              </a:rPr>
              <a:t>……</a:t>
            </a:r>
            <a:r>
              <a:rPr lang="zh-CN" altLang="en-US" sz="2400" dirty="0">
                <a:ea typeface="宋体" panose="02010600030101010101" pitchFamily="2" charset="-122"/>
                <a:cs typeface="+mn-ea"/>
              </a:rPr>
              <a:t>”</a:t>
            </a:r>
            <a:r>
              <a:rPr lang="ko-KR" altLang="en-US" sz="2400" dirty="0">
                <a:ea typeface="宋体" panose="02010600030101010101" pitchFamily="2" charset="-122"/>
                <a:cs typeface="+mn-ea"/>
              </a:rPr>
              <a:t>。</a:t>
            </a:r>
            <a:endParaRPr lang="en-US" altLang="ko-KR" sz="2400" dirty="0">
              <a:ea typeface="宋体" panose="02010600030101010101" pitchFamily="2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ko-KR" altLang="en-US" sz="32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宋体" panose="02010600030101010101" pitchFamily="2" charset="-122"/>
              </a:rPr>
              <a:t>   </a:t>
            </a:r>
            <a:r>
              <a:rPr lang="en-US" altLang="ko-KR" sz="1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ko-KR" sz="1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940205" y="3684951"/>
            <a:ext cx="5263588" cy="168046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ea typeface="宋体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FFC000"/>
              </a:solidFill>
              <a:ea typeface="宋体" panose="02010600030101010101" pitchFamily="2" charset="-122"/>
            </a:endParaRPr>
          </a:p>
          <a:p>
            <a:r>
              <a:rPr lang="ko-KR" altLang="en-US" sz="2400" dirty="0" smtClean="0">
                <a:solidFill>
                  <a:srgbClr val="0070C0"/>
                </a:solidFill>
              </a:rPr>
              <a:t>못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봅니다</a:t>
            </a:r>
            <a:r>
              <a:rPr lang="en-US" altLang="ko-KR" sz="2400" dirty="0">
                <a:ea typeface="宋体" panose="02010600030101010101" pitchFamily="2" charset="-122"/>
              </a:rPr>
              <a:t>.          </a:t>
            </a:r>
            <a:r>
              <a:rPr lang="ko-KR" altLang="en-US" sz="2400" dirty="0">
                <a:ea typeface="宋体" panose="02010600030101010101" pitchFamily="2" charset="-122"/>
                <a:cs typeface="+mn-ea"/>
              </a:rPr>
              <a:t>不能看。</a:t>
            </a:r>
            <a:endParaRPr lang="en-US" altLang="ko-KR" sz="2400" dirty="0">
              <a:ea typeface="宋体" panose="02010600030101010101" pitchFamily="2" charset="-122"/>
              <a:cs typeface="+mn-ea"/>
            </a:endParaRPr>
          </a:p>
          <a:p>
            <a:r>
              <a:rPr lang="ko-KR" altLang="en-US" sz="2400" dirty="0" smtClean="0">
                <a:solidFill>
                  <a:srgbClr val="0070C0"/>
                </a:solidFill>
              </a:rPr>
              <a:t>못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씁니다</a:t>
            </a:r>
            <a:r>
              <a:rPr lang="en-US" altLang="ko-KR" sz="2400" dirty="0">
                <a:ea typeface="宋体" panose="02010600030101010101" pitchFamily="2" charset="-122"/>
              </a:rPr>
              <a:t>.          </a:t>
            </a:r>
            <a:r>
              <a:rPr lang="ko-KR" altLang="en-US" sz="2400" dirty="0">
                <a:ea typeface="宋体" panose="02010600030101010101" pitchFamily="2" charset="-122"/>
                <a:cs typeface="+mn-ea"/>
              </a:rPr>
              <a:t>不能用。</a:t>
            </a:r>
          </a:p>
          <a:p>
            <a:pPr>
              <a:lnSpc>
                <a:spcPct val="130000"/>
              </a:lnSpc>
            </a:pPr>
            <a:r>
              <a:rPr lang="ko-KR" altLang="en-US" sz="2400" dirty="0" smtClean="0"/>
              <a:t>잠을 </a:t>
            </a:r>
            <a:r>
              <a:rPr lang="ko-KR" altLang="en-US" sz="2400" dirty="0"/>
              <a:t>잘 </a:t>
            </a:r>
            <a:r>
              <a:rPr lang="ko-KR" altLang="en-US" sz="2400" dirty="0">
                <a:solidFill>
                  <a:srgbClr val="0070C0"/>
                </a:solidFill>
              </a:rPr>
              <a:t>못</a:t>
            </a:r>
            <a:r>
              <a:rPr lang="ko-KR" altLang="en-US" sz="2400" dirty="0"/>
              <a:t> 잤습니다</a:t>
            </a:r>
            <a:r>
              <a:rPr lang="en-US" altLang="ko-KR" sz="2400" dirty="0">
                <a:ea typeface="宋体" panose="02010600030101010101" pitchFamily="2" charset="-122"/>
              </a:rPr>
              <a:t>.        </a:t>
            </a:r>
            <a:r>
              <a:rPr lang="ko-KR" altLang="en-US" sz="2400" dirty="0">
                <a:ea typeface="宋体" panose="02010600030101010101" pitchFamily="2" charset="-122"/>
                <a:cs typeface="+mn-ea"/>
              </a:rPr>
              <a:t>没睡好。</a:t>
            </a:r>
          </a:p>
        </p:txBody>
      </p:sp>
      <p:sp>
        <p:nvSpPr>
          <p:cNvPr id="8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26430" y="294846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730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82878" y="3104556"/>
            <a:ext cx="5207071" cy="1222489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ko-KR" altLang="en-US" sz="2800" b="1" dirty="0" smtClean="0">
                <a:solidFill>
                  <a:srgbClr val="002060"/>
                </a:solidFill>
              </a:rPr>
              <a:t>가</a:t>
            </a:r>
            <a:r>
              <a:rPr kumimoji="1" lang="en-US" altLang="ko-KR" sz="2800" b="1" dirty="0" smtClean="0">
                <a:solidFill>
                  <a:srgbClr val="002060"/>
                </a:solidFill>
                <a:ea typeface="宋体" panose="02010600030101010101" pitchFamily="2" charset="-122"/>
              </a:rPr>
              <a:t>:</a:t>
            </a:r>
            <a:r>
              <a:rPr kumimoji="1" lang="ko-KR" altLang="en-US" sz="2800" b="1" dirty="0" smtClean="0">
                <a:solidFill>
                  <a:srgbClr val="002060"/>
                </a:solidFill>
              </a:rPr>
              <a:t> 여보세요</a:t>
            </a:r>
            <a:r>
              <a:rPr kumimoji="1" lang="en-US" altLang="ko-KR" sz="2800" b="1" dirty="0" smtClean="0">
                <a:solidFill>
                  <a:srgbClr val="002060"/>
                </a:solidFill>
                <a:ea typeface="宋体" panose="02010600030101010101" pitchFamily="2" charset="-122"/>
              </a:rPr>
              <a:t>.</a:t>
            </a:r>
            <a:r>
              <a:rPr kumimoji="1" lang="ko-KR" altLang="en-US" sz="2800" b="1" dirty="0" smtClean="0">
                <a:solidFill>
                  <a:srgbClr val="002060"/>
                </a:solidFill>
              </a:rPr>
              <a:t> 도서관입니까</a:t>
            </a:r>
            <a:r>
              <a:rPr kumimoji="1" lang="en-US" altLang="ko-KR" sz="2800" b="1" dirty="0" smtClean="0">
                <a:solidFill>
                  <a:srgbClr val="002060"/>
                </a:solidFill>
                <a:ea typeface="宋体" panose="02010600030101010101" pitchFamily="2" charset="-122"/>
              </a:rPr>
              <a:t>?</a:t>
            </a:r>
          </a:p>
          <a:p>
            <a:r>
              <a:rPr kumimoji="1" lang="ko-KR" altLang="en-US" sz="2800" b="1" dirty="0" smtClean="0">
                <a:solidFill>
                  <a:srgbClr val="002060"/>
                </a:solidFill>
              </a:rPr>
              <a:t>나</a:t>
            </a:r>
            <a:r>
              <a:rPr kumimoji="1" lang="en-US" altLang="ko-KR" sz="2800" b="1" dirty="0" smtClean="0">
                <a:solidFill>
                  <a:srgbClr val="002060"/>
                </a:solidFill>
                <a:ea typeface="宋体" panose="02010600030101010101" pitchFamily="2" charset="-122"/>
              </a:rPr>
              <a:t>:</a:t>
            </a:r>
            <a:r>
              <a:rPr kumimoji="1" lang="ko-KR" altLang="en-US" sz="2800" b="1" dirty="0" smtClean="0">
                <a:solidFill>
                  <a:srgbClr val="002060"/>
                </a:solidFill>
              </a:rPr>
              <a:t> 예</a:t>
            </a:r>
            <a:r>
              <a:rPr kumimoji="1" lang="en-US" altLang="ko-KR" sz="2800" b="1" dirty="0" smtClean="0">
                <a:solidFill>
                  <a:srgbClr val="002060"/>
                </a:solidFill>
                <a:ea typeface="宋体" panose="02010600030101010101" pitchFamily="2" charset="-122"/>
              </a:rPr>
              <a:t>,</a:t>
            </a:r>
            <a:r>
              <a:rPr kumimoji="1" lang="ko-KR" altLang="en-US" sz="2800" b="1" dirty="0" smtClean="0">
                <a:solidFill>
                  <a:srgbClr val="002060"/>
                </a:solidFill>
              </a:rPr>
              <a:t> 맞습니다</a:t>
            </a:r>
            <a:r>
              <a:rPr kumimoji="1" lang="en-US" altLang="ko-KR" sz="2800" b="1" dirty="0" smtClean="0">
                <a:solidFill>
                  <a:srgbClr val="002060"/>
                </a:solidFill>
                <a:ea typeface="宋体" panose="02010600030101010101" pitchFamily="2" charset="-122"/>
              </a:rPr>
              <a:t>.</a:t>
            </a:r>
            <a:endParaRPr kumimoji="1" lang="zh-CN" altLang="en-US" sz="2800" b="1" dirty="0">
              <a:solidFill>
                <a:srgbClr val="00206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7534" y="937224"/>
            <a:ext cx="4937760" cy="669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请仿照示例看图编对话。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62163" y="2088669"/>
            <a:ext cx="4565316" cy="283761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9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56837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8231" y="1425192"/>
            <a:ext cx="3255271" cy="23645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1387" y="3789754"/>
            <a:ext cx="3050478" cy="249433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圆角矩形 5"/>
          <p:cNvSpPr/>
          <p:nvPr/>
        </p:nvSpPr>
        <p:spPr>
          <a:xfrm>
            <a:off x="505737" y="1532068"/>
            <a:ext cx="4232366" cy="1464541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9086" y="1802674"/>
            <a:ext cx="34355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dirty="0" smtClean="0"/>
              <a:t>가</a:t>
            </a:r>
            <a:r>
              <a:rPr kumimoji="1" lang="en-US" altLang="ko-KR" dirty="0" smtClean="0">
                <a:ea typeface="宋体" panose="02010600030101010101" pitchFamily="2" charset="-122"/>
              </a:rPr>
              <a:t>:</a:t>
            </a:r>
            <a:r>
              <a:rPr kumimoji="1" lang="ko-KR" altLang="en-US" dirty="0" smtClean="0"/>
              <a:t>  </a:t>
            </a:r>
            <a:r>
              <a:rPr kumimoji="1" lang="ko-KR" altLang="en-US" u="sng" dirty="0" smtClean="0"/>
              <a:t> </a:t>
            </a:r>
            <a:r>
              <a:rPr kumimoji="1" lang="ko-KR" altLang="en-US" u="sng" dirty="0" smtClean="0">
                <a:solidFill>
                  <a:srgbClr val="002060"/>
                </a:solidFill>
              </a:rPr>
              <a:t> </a:t>
            </a:r>
            <a:r>
              <a:rPr kumimoji="1" lang="ko-KR" altLang="en-US" dirty="0" smtClean="0"/>
              <a:t> </a:t>
            </a:r>
            <a:r>
              <a:rPr kumimoji="1" lang="ko-KR" altLang="en-US" u="sng" dirty="0" smtClean="0"/>
              <a:t>                                        </a:t>
            </a:r>
            <a:endParaRPr kumimoji="1" lang="en-US" altLang="ko-KR" dirty="0" smtClean="0">
              <a:ea typeface="宋体" panose="02010600030101010101" pitchFamily="2" charset="-122"/>
            </a:endParaRPr>
          </a:p>
          <a:p>
            <a:endParaRPr kumimoji="1" lang="en-US" altLang="ko-KR" dirty="0" smtClean="0">
              <a:ea typeface="宋体" panose="02010600030101010101" pitchFamily="2" charset="-122"/>
            </a:endParaRPr>
          </a:p>
          <a:p>
            <a:r>
              <a:rPr kumimoji="1" lang="ko-KR" altLang="en-US" dirty="0" smtClean="0"/>
              <a:t>나</a:t>
            </a:r>
            <a:r>
              <a:rPr kumimoji="1" lang="en-US" altLang="ko-KR" dirty="0" smtClean="0">
                <a:ea typeface="宋体" panose="02010600030101010101" pitchFamily="2" charset="-122"/>
              </a:rPr>
              <a:t>:</a:t>
            </a:r>
            <a:endParaRPr kumimoji="1" lang="zh-CN" altLang="en-US" dirty="0">
              <a:ea typeface="宋体" panose="02010600030101010101" pitchFamily="2" charset="-122"/>
            </a:endParaRPr>
          </a:p>
        </p:txBody>
      </p:sp>
      <p:cxnSp>
        <p:nvCxnSpPr>
          <p:cNvPr id="17" name="直线连接符 16"/>
          <p:cNvCxnSpPr/>
          <p:nvPr/>
        </p:nvCxnSpPr>
        <p:spPr>
          <a:xfrm flipV="1">
            <a:off x="1332411" y="2063931"/>
            <a:ext cx="317419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线连接符 17"/>
          <p:cNvCxnSpPr/>
          <p:nvPr/>
        </p:nvCxnSpPr>
        <p:spPr>
          <a:xfrm flipV="1">
            <a:off x="1332411" y="2607473"/>
            <a:ext cx="3182786" cy="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423851" y="1473474"/>
            <a:ext cx="29824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ko-KR" b="1" dirty="0" smtClean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ko-KR" altLang="en-US" sz="2000" b="1" dirty="0" smtClean="0">
                <a:solidFill>
                  <a:srgbClr val="7030A0"/>
                </a:solidFill>
                <a:latin typeface="宋体" panose="02010600030101010101" pitchFamily="2" charset="-122"/>
              </a:rPr>
              <a:t>여보세요</a:t>
            </a:r>
            <a:r>
              <a:rPr lang="en-US" altLang="ko-KR" sz="2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ko-KR" altLang="en-US" sz="2000" b="1" dirty="0">
                <a:solidFill>
                  <a:srgbClr val="7030A0"/>
                </a:solidFill>
                <a:latin typeface="宋体" panose="02010600030101010101" pitchFamily="2" charset="-122"/>
              </a:rPr>
              <a:t>우체국입니까</a:t>
            </a:r>
            <a:r>
              <a:rPr lang="en-US" altLang="ko-KR" sz="2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endParaRPr kumimoji="1" lang="zh-CN" altLang="en-US" dirty="0"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50019" y="2264339"/>
            <a:ext cx="263869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</a:rPr>
              <a:t>예</a:t>
            </a:r>
            <a:r>
              <a:rPr lang="en-US" altLang="ko-KR" sz="2000" b="1" dirty="0">
                <a:solidFill>
                  <a:srgbClr val="7030A0"/>
                </a:solidFill>
                <a:ea typeface="宋体" panose="02010600030101010101" pitchFamily="2" charset="-122"/>
              </a:rPr>
              <a:t>,</a:t>
            </a:r>
            <a:r>
              <a:rPr lang="ko-KR" altLang="en-US" sz="2000" b="1" dirty="0">
                <a:solidFill>
                  <a:srgbClr val="7030A0"/>
                </a:solidFill>
              </a:rPr>
              <a:t>맞습니다</a:t>
            </a:r>
            <a:r>
              <a:rPr lang="en-US" altLang="ko-KR" sz="20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000" b="1" dirty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endParaRPr kumimoji="1" lang="zh-CN" altLang="en-US" dirty="0">
              <a:ea typeface="宋体" panose="02010600030101010101" pitchFamily="2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627101" y="4072014"/>
            <a:ext cx="4232366" cy="1464541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9086" y="4329239"/>
            <a:ext cx="34355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dirty="0" smtClean="0"/>
              <a:t>가</a:t>
            </a:r>
            <a:r>
              <a:rPr kumimoji="1" lang="en-US" altLang="ko-KR" dirty="0" smtClean="0">
                <a:ea typeface="宋体" panose="02010600030101010101" pitchFamily="2" charset="-122"/>
              </a:rPr>
              <a:t>:</a:t>
            </a:r>
            <a:r>
              <a:rPr kumimoji="1" lang="ko-KR" altLang="en-US" dirty="0" smtClean="0"/>
              <a:t>  </a:t>
            </a:r>
            <a:r>
              <a:rPr kumimoji="1" lang="ko-KR" altLang="en-US" u="sng" dirty="0" smtClean="0"/>
              <a:t> </a:t>
            </a:r>
            <a:r>
              <a:rPr kumimoji="1" lang="ko-KR" altLang="en-US" u="sng" dirty="0" smtClean="0">
                <a:solidFill>
                  <a:srgbClr val="002060"/>
                </a:solidFill>
              </a:rPr>
              <a:t> </a:t>
            </a:r>
            <a:r>
              <a:rPr kumimoji="1" lang="ko-KR" altLang="en-US" dirty="0" smtClean="0"/>
              <a:t> </a:t>
            </a:r>
            <a:r>
              <a:rPr kumimoji="1" lang="ko-KR" altLang="en-US" u="sng" dirty="0" smtClean="0"/>
              <a:t>                                        </a:t>
            </a:r>
            <a:endParaRPr kumimoji="1" lang="en-US" altLang="ko-KR" dirty="0" smtClean="0">
              <a:ea typeface="宋体" panose="02010600030101010101" pitchFamily="2" charset="-122"/>
            </a:endParaRPr>
          </a:p>
          <a:p>
            <a:endParaRPr kumimoji="1" lang="en-US" altLang="ko-KR" dirty="0" smtClean="0">
              <a:ea typeface="宋体" panose="02010600030101010101" pitchFamily="2" charset="-122"/>
            </a:endParaRPr>
          </a:p>
          <a:p>
            <a:r>
              <a:rPr kumimoji="1" lang="ko-KR" altLang="en-US" dirty="0" smtClean="0"/>
              <a:t>나</a:t>
            </a:r>
            <a:r>
              <a:rPr kumimoji="1" lang="en-US" altLang="ko-KR" dirty="0" smtClean="0">
                <a:ea typeface="宋体" panose="02010600030101010101" pitchFamily="2" charset="-122"/>
              </a:rPr>
              <a:t>:</a:t>
            </a:r>
            <a:endParaRPr kumimoji="1" lang="zh-CN" altLang="en-US" dirty="0">
              <a:ea typeface="宋体" panose="02010600030101010101" pitchFamily="2" charset="-122"/>
            </a:endParaRPr>
          </a:p>
        </p:txBody>
      </p:sp>
      <p:cxnSp>
        <p:nvCxnSpPr>
          <p:cNvPr id="27" name="直线连接符 26"/>
          <p:cNvCxnSpPr/>
          <p:nvPr/>
        </p:nvCxnSpPr>
        <p:spPr>
          <a:xfrm flipV="1">
            <a:off x="1327989" y="4659085"/>
            <a:ext cx="317419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线连接符 27"/>
          <p:cNvCxnSpPr/>
          <p:nvPr/>
        </p:nvCxnSpPr>
        <p:spPr>
          <a:xfrm flipV="1">
            <a:off x="1341006" y="5130627"/>
            <a:ext cx="317419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327989" y="4285294"/>
            <a:ext cx="316117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宋体" panose="02010600030101010101" pitchFamily="2" charset="-122"/>
              </a:rPr>
              <a:t>여보세요</a:t>
            </a:r>
            <a:r>
              <a:rPr lang="en-US" altLang="ko-KR" sz="2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ko-KR" altLang="en-US" sz="2000" b="1" dirty="0">
                <a:solidFill>
                  <a:srgbClr val="7030A0"/>
                </a:solidFill>
                <a:latin typeface="宋体" panose="02010600030101010101" pitchFamily="2" charset="-122"/>
              </a:rPr>
              <a:t>공항입니까</a:t>
            </a:r>
            <a:r>
              <a:rPr lang="en-US" altLang="ko-KR" sz="2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zh-CN" altLang="en-US" sz="20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kumimoji="1" lang="zh-CN" altLang="en-US" dirty="0"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27990" y="4794069"/>
            <a:ext cx="25878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</a:rPr>
              <a:t>예</a:t>
            </a:r>
            <a:r>
              <a:rPr lang="en-US" altLang="ko-KR" sz="2000" b="1" dirty="0">
                <a:solidFill>
                  <a:srgbClr val="7030A0"/>
                </a:solidFill>
                <a:ea typeface="宋体" panose="02010600030101010101" pitchFamily="2" charset="-122"/>
              </a:rPr>
              <a:t>,</a:t>
            </a:r>
            <a:r>
              <a:rPr lang="ko-KR" altLang="en-US" sz="2000" b="1" dirty="0">
                <a:solidFill>
                  <a:srgbClr val="7030A0"/>
                </a:solidFill>
              </a:rPr>
              <a:t>맞습니다</a:t>
            </a:r>
            <a:r>
              <a:rPr lang="en-US" altLang="ko-KR" sz="20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000" b="1" dirty="0">
              <a:solidFill>
                <a:srgbClr val="7030A0"/>
              </a:solidFill>
              <a:ea typeface="宋体" panose="02010600030101010101" pitchFamily="2" charset="-122"/>
            </a:endParaRPr>
          </a:p>
          <a:p>
            <a:endParaRPr kumimoji="1" lang="zh-CN" altLang="en-US" dirty="0"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 flipH="1">
            <a:off x="-8230" y="147347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宋体" panose="02010600030101010101" pitchFamily="2" charset="-122"/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6452" y="3992906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ea typeface="宋体" panose="02010600030101010101" pitchFamily="2" charset="-122"/>
              </a:rPr>
              <a:t>2</a:t>
            </a:r>
            <a:endParaRPr lang="ko-KR" alt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025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192" y="4251111"/>
            <a:ext cx="423068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192" y="1973923"/>
            <a:ext cx="423068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26564" y="2008333"/>
            <a:ext cx="4423127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prstClr val="black"/>
                </a:solidFill>
                <a:cs typeface="+mn-ea"/>
                <a:sym typeface="+mn-lt"/>
              </a:rPr>
              <a:t>   가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  나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____________________</a:t>
            </a:r>
          </a:p>
          <a:p>
            <a:pPr>
              <a:lnSpc>
                <a:spcPct val="150000"/>
              </a:lnSpc>
            </a:pPr>
            <a:endParaRPr lang="en-US" altLang="ko-KR" sz="28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ko-KR" sz="28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prstClr val="black"/>
                </a:solidFill>
                <a:cs typeface="+mn-ea"/>
                <a:sym typeface="+mn-lt"/>
              </a:rPr>
              <a:t>   가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  나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____________________ </a:t>
            </a:r>
            <a:endParaRPr lang="zh-CN" altLang="zh-CN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8254" y="2129632"/>
            <a:ext cx="3581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여보세요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기숙사입니까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8254" y="2665441"/>
            <a:ext cx="2033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예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,</a:t>
            </a:r>
            <a:r>
              <a:rPr lang="ko-KR" altLang="en-US" sz="2400" b="1" dirty="0">
                <a:solidFill>
                  <a:srgbClr val="7030A0"/>
                </a:solidFill>
              </a:rPr>
              <a:t>맞습니다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8430" y="4500931"/>
            <a:ext cx="3268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여보세요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병원입니까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68254" y="4982948"/>
            <a:ext cx="2033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예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,</a:t>
            </a:r>
            <a:r>
              <a:rPr lang="ko-KR" altLang="en-US" sz="2400" b="1" dirty="0">
                <a:solidFill>
                  <a:srgbClr val="7030A0"/>
                </a:solidFill>
              </a:rPr>
              <a:t>맞습니다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6704" y="2896274"/>
            <a:ext cx="3653221" cy="27096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92064" y="3750550"/>
            <a:ext cx="3439094" cy="241643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 rot="21075228">
            <a:off x="6980399" y="117317"/>
            <a:ext cx="1601742" cy="767210"/>
          </a:xfrm>
          <a:prstGeom prst="rect">
            <a:avLst/>
          </a:prstGeom>
          <a:solidFill>
            <a:srgbClr val="27932E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</a:p>
        </p:txBody>
      </p:sp>
      <p:cxnSp>
        <p:nvCxnSpPr>
          <p:cNvPr id="15" name="直接连接符 3"/>
          <p:cNvCxnSpPr/>
          <p:nvPr/>
        </p:nvCxnSpPr>
        <p:spPr>
          <a:xfrm>
            <a:off x="555192" y="856358"/>
            <a:ext cx="6511814" cy="31916"/>
          </a:xfrm>
          <a:prstGeom prst="line">
            <a:avLst/>
          </a:prstGeom>
          <a:ln w="44450">
            <a:solidFill>
              <a:srgbClr val="27932E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-93172" y="4158521"/>
            <a:ext cx="8060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ea typeface="宋体" panose="02010600030101010101" pitchFamily="2" charset="-122"/>
                <a:cs typeface="+mn-ea"/>
                <a:sym typeface="+mn-lt"/>
              </a:rPr>
              <a:t>4</a:t>
            </a:r>
            <a:endParaRPr lang="zh-CN" alt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098" y="2021911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ea typeface="宋体" panose="02010600030101010101" pitchFamily="2" charset="-122"/>
              </a:rPr>
              <a:t>3</a:t>
            </a:r>
            <a:endParaRPr lang="zh-CN" alt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2581" y="856358"/>
            <a:ext cx="3657600" cy="270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0234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12153" y="2759641"/>
            <a:ext cx="4485562" cy="1222489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ko-KR" sz="2800" b="1" dirty="0" smtClean="0">
              <a:solidFill>
                <a:srgbClr val="002060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7">
            <a:hlinkClick r:id="rId3" action="ppaction://hlinkfile"/>
          </p:cNvPr>
          <p:cNvSpPr/>
          <p:nvPr/>
        </p:nvSpPr>
        <p:spPr>
          <a:xfrm>
            <a:off x="312153" y="2748292"/>
            <a:ext cx="6041146" cy="1178721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ko-KR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가</a:t>
            </a:r>
            <a:r>
              <a:rPr lang="en-US" altLang="ko-KR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여보세요</a:t>
            </a:r>
            <a:r>
              <a:rPr lang="en-US" altLang="ko-KR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. </a:t>
            </a:r>
            <a:r>
              <a:rPr lang="ko-KR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도서관입니까</a:t>
            </a:r>
            <a:r>
              <a:rPr lang="en-US" altLang="ko-KR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?</a:t>
            </a:r>
          </a:p>
          <a:p>
            <a:pPr>
              <a:lnSpc>
                <a:spcPct val="160000"/>
              </a:lnSpc>
            </a:pPr>
            <a:r>
              <a:rPr lang="ko-KR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나</a:t>
            </a:r>
            <a:r>
              <a:rPr lang="en-US" altLang="ko-KR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아닙니다</a:t>
            </a:r>
            <a:r>
              <a:rPr lang="en-US" altLang="ko-KR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. </a:t>
            </a:r>
            <a:r>
              <a:rPr lang="ko-KR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병원입니다</a:t>
            </a:r>
            <a:r>
              <a:rPr lang="en-US" altLang="ko-KR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21075228">
            <a:off x="6659766" y="133448"/>
            <a:ext cx="1601742" cy="767210"/>
          </a:xfrm>
          <a:prstGeom prst="rect">
            <a:avLst/>
          </a:prstGeom>
          <a:solidFill>
            <a:srgbClr val="27932E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연습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153" y="825093"/>
            <a:ext cx="6578600" cy="128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651" y="1636832"/>
            <a:ext cx="4602227" cy="323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444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0567" y="4204414"/>
            <a:ext cx="423068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206" y="1882437"/>
            <a:ext cx="423068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643449" y="1882437"/>
            <a:ext cx="424492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 </a:t>
            </a:r>
            <a:r>
              <a:rPr lang="en-US" altLang="ko-KR" sz="2800" dirty="0" smtClean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 </a:t>
            </a:r>
            <a:r>
              <a:rPr lang="ko-KR" altLang="en-US" sz="2400" dirty="0" smtClean="0">
                <a:solidFill>
                  <a:prstClr val="black"/>
                </a:solidFill>
                <a:cs typeface="+mn-ea"/>
                <a:sym typeface="+mn-lt"/>
              </a:rPr>
              <a:t>가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  나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___________________</a:t>
            </a:r>
          </a:p>
          <a:p>
            <a:pPr>
              <a:lnSpc>
                <a:spcPct val="150000"/>
              </a:lnSpc>
            </a:pPr>
            <a:endParaRPr lang="en-US" altLang="ko-KR" sz="28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ko-KR" sz="28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ko-KR" sz="28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 </a:t>
            </a:r>
            <a:r>
              <a:rPr lang="en-US" altLang="ko-KR" sz="2800" dirty="0" smtClean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  </a:t>
            </a:r>
            <a:r>
              <a:rPr lang="ko-KR" altLang="en-US" sz="2400" dirty="0" smtClean="0">
                <a:solidFill>
                  <a:prstClr val="black"/>
                </a:solidFill>
                <a:cs typeface="+mn-ea"/>
                <a:sym typeface="+mn-lt"/>
              </a:rPr>
              <a:t>가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   나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___________________ </a:t>
            </a:r>
            <a:endParaRPr lang="zh-CN" altLang="zh-CN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8464" y="2055576"/>
            <a:ext cx="3282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여보세요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공항입니까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38464" y="2636519"/>
            <a:ext cx="3145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아닙니다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슈퍼입니다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5703" y="4543182"/>
            <a:ext cx="3282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여보세요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병원입니까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65703" y="5124125"/>
            <a:ext cx="3066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아닙니다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식당입니다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9778" y="1110453"/>
            <a:ext cx="3586163" cy="21397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9778" y="3775263"/>
            <a:ext cx="3767732" cy="265176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99205" y="133448"/>
            <a:ext cx="7762303" cy="767210"/>
            <a:chOff x="499205" y="133448"/>
            <a:chExt cx="7762303" cy="767210"/>
          </a:xfrm>
        </p:grpSpPr>
        <p:cxnSp>
          <p:nvCxnSpPr>
            <p:cNvPr id="12" name="直接连接符 3"/>
            <p:cNvCxnSpPr/>
            <p:nvPr/>
          </p:nvCxnSpPr>
          <p:spPr>
            <a:xfrm>
              <a:off x="499205" y="867307"/>
              <a:ext cx="6511814" cy="31916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 rot="21075228">
              <a:off x="6659766" y="133448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231157" y="1881613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ea typeface="宋体" panose="02010600030101010101" pitchFamily="2" charset="-122"/>
                <a:cs typeface="+mn-ea"/>
                <a:sym typeface="+mn-lt"/>
              </a:rPr>
              <a:t>5</a:t>
            </a:r>
            <a:endParaRPr lang="zh-CN" alt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45941" y="4204414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ea typeface="宋体" panose="02010600030101010101" pitchFamily="2" charset="-122"/>
              </a:rPr>
              <a:t>6</a:t>
            </a:r>
            <a:endParaRPr lang="zh-CN" alt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524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296" y="4040173"/>
            <a:ext cx="423068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圆角矩形 16"/>
          <p:cNvSpPr/>
          <p:nvPr/>
        </p:nvSpPr>
        <p:spPr>
          <a:xfrm>
            <a:off x="505737" y="1765861"/>
            <a:ext cx="4232366" cy="1464541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0680" y="1913980"/>
            <a:ext cx="3616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여보세요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기숙사입니까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0680" y="2502109"/>
            <a:ext cx="3788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아닙니다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영화관입니다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2191" y="4338575"/>
            <a:ext cx="3449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여보세요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우체국입니까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2190" y="4945611"/>
            <a:ext cx="3449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아닙니다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기숙사입니다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2531" r="1916" b="3275"/>
          <a:stretch/>
        </p:blipFill>
        <p:spPr>
          <a:xfrm>
            <a:off x="4965276" y="3406684"/>
            <a:ext cx="3551404" cy="25297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5275" y="1104403"/>
            <a:ext cx="3721525" cy="222611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99205" y="133448"/>
            <a:ext cx="7762303" cy="767210"/>
            <a:chOff x="499205" y="133448"/>
            <a:chExt cx="7762303" cy="767210"/>
          </a:xfrm>
        </p:grpSpPr>
        <p:cxnSp>
          <p:nvCxnSpPr>
            <p:cNvPr id="15" name="直接连接符 3"/>
            <p:cNvCxnSpPr/>
            <p:nvPr/>
          </p:nvCxnSpPr>
          <p:spPr>
            <a:xfrm>
              <a:off x="499205" y="867307"/>
              <a:ext cx="6511814" cy="31916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 rot="21075228">
              <a:off x="6659766" y="133448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105379" y="1718196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ea typeface="宋体" panose="02010600030101010101" pitchFamily="2" charset="-122"/>
                <a:cs typeface="+mn-ea"/>
                <a:sym typeface="+mn-lt"/>
              </a:rPr>
              <a:t>7</a:t>
            </a:r>
            <a:endParaRPr lang="zh-CN" alt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004" y="3971261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ea typeface="宋体" panose="02010600030101010101" pitchFamily="2" charset="-122"/>
                <a:cs typeface="+mn-ea"/>
                <a:sym typeface="+mn-lt"/>
              </a:rPr>
              <a:t>8</a:t>
            </a:r>
            <a:endParaRPr lang="zh-CN" alt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006" y="1718196"/>
            <a:ext cx="462397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 </a:t>
            </a:r>
            <a:r>
              <a:rPr lang="en-US" altLang="ko-KR" sz="2800" dirty="0" smtClean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 </a:t>
            </a:r>
            <a:r>
              <a:rPr lang="ko-KR" altLang="en-US" sz="2400" dirty="0" smtClean="0">
                <a:solidFill>
                  <a:prstClr val="black"/>
                </a:solidFill>
                <a:cs typeface="+mn-ea"/>
                <a:sym typeface="+mn-lt"/>
              </a:rPr>
              <a:t>가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  나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_____________________</a:t>
            </a:r>
          </a:p>
          <a:p>
            <a:pPr>
              <a:lnSpc>
                <a:spcPct val="150000"/>
              </a:lnSpc>
            </a:pPr>
            <a:endParaRPr lang="en-US" altLang="ko-KR" sz="28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ko-KR" sz="28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ko-KR" sz="28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 </a:t>
            </a:r>
            <a:r>
              <a:rPr lang="en-US" altLang="ko-KR" sz="2800" dirty="0" smtClean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  </a:t>
            </a:r>
            <a:r>
              <a:rPr lang="ko-KR" altLang="en-US" sz="2400" dirty="0" smtClean="0">
                <a:solidFill>
                  <a:prstClr val="black"/>
                </a:solidFill>
                <a:cs typeface="+mn-ea"/>
                <a:sym typeface="+mn-lt"/>
              </a:rPr>
              <a:t>가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   나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_____________________</a:t>
            </a:r>
            <a:endParaRPr lang="zh-CN" altLang="zh-CN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093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82879" y="2673705"/>
            <a:ext cx="3942619" cy="1897744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zh-CN" altLang="en-US" sz="2800" b="1" dirty="0">
              <a:solidFill>
                <a:srgbClr val="002060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056" y="875501"/>
            <a:ext cx="6579641" cy="687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请用所给的单词仿照例句编写对话。</a:t>
            </a:r>
            <a:endParaRPr lang="zh-CN" altLang="zh-CN" sz="2800" b="1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4914" y="2606915"/>
            <a:ext cx="2747726" cy="184665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800" b="1" dirty="0">
                <a:latin typeface="宋体" panose="02010600030101010101" pitchFamily="2" charset="-122"/>
              </a:rPr>
              <a:t>가다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가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>
                <a:latin typeface="宋体" panose="02010600030101010101" pitchFamily="2" charset="-122"/>
              </a:rPr>
              <a:t>내일 갑니까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나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>
                <a:latin typeface="宋体" panose="02010600030101010101" pitchFamily="2" charset="-122"/>
              </a:rPr>
              <a:t>못 갑니다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0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5498" y="1580887"/>
            <a:ext cx="4128983" cy="410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197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700" y="2701049"/>
            <a:ext cx="596900" cy="686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700" y="3850976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6400" y="2631189"/>
            <a:ext cx="662201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ea typeface="宋体" panose="02010600030101010101" pitchFamily="2" charset="-122"/>
              </a:rPr>
              <a:t>掌握有关打电话的词汇及方法 </a:t>
            </a:r>
          </a:p>
          <a:p>
            <a:endParaRPr lang="en-US" altLang="zh-CN" sz="3600" dirty="0">
              <a:ea typeface="宋体" panose="02010600030101010101" pitchFamily="2" charset="-122"/>
            </a:endParaRPr>
          </a:p>
          <a:p>
            <a:r>
              <a:rPr lang="zh-CN" altLang="en-US" sz="3600" dirty="0" smtClean="0">
                <a:ea typeface="宋体" panose="02010600030101010101" pitchFamily="2" charset="-122"/>
              </a:rPr>
              <a:t>熟悉</a:t>
            </a:r>
            <a:r>
              <a:rPr lang="zh-CN" altLang="en-US" sz="3600" dirty="0">
                <a:ea typeface="宋体" panose="02010600030101010101" pitchFamily="2" charset="-122"/>
              </a:rPr>
              <a:t>使用敬语 </a:t>
            </a:r>
          </a:p>
          <a:p>
            <a:endParaRPr kumimoji="1" lang="zh-CN" altLang="en-US" sz="2400" b="1" dirty="0"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학습목표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408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429882" y="4351427"/>
            <a:ext cx="3510579" cy="1843659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宋体" panose="02010600030101010101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70060" y="1314527"/>
            <a:ext cx="3510579" cy="1799292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3215" y="1314527"/>
            <a:ext cx="36353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1.</a:t>
            </a: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먹다</a:t>
            </a:r>
            <a:endParaRPr lang="en-US" altLang="ko-KR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  가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  나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</a:t>
            </a:r>
          </a:p>
          <a:p>
            <a:pPr>
              <a:lnSpc>
                <a:spcPct val="150000"/>
              </a:lnSpc>
            </a:pPr>
            <a:endParaRPr lang="en-US" altLang="ko-KR" sz="28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ko-KR" sz="28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sz="28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2.</a:t>
            </a: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사다</a:t>
            </a:r>
            <a:endParaRPr lang="en-US" altLang="ko-KR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   가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   나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 </a:t>
            </a:r>
            <a:endParaRPr lang="zh-CN" altLang="zh-CN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5222" y="1961158"/>
            <a:ext cx="2333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내일 먹습니까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5222" y="2502535"/>
            <a:ext cx="1889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못 먹습니다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88877" y="4970435"/>
            <a:ext cx="1963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내일 삽니까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88878" y="5543520"/>
            <a:ext cx="1672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못 삽니다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08714" y="1314527"/>
            <a:ext cx="4016829" cy="237219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8495" y="4023448"/>
            <a:ext cx="4187961" cy="235001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27932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613361" y="4133392"/>
            <a:ext cx="3510579" cy="1843659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宋体" panose="02010600030101010101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44914" y="1219194"/>
            <a:ext cx="3510579" cy="1843659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4689" y="1233022"/>
            <a:ext cx="382213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3.</a:t>
            </a: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보다</a:t>
            </a:r>
            <a:endParaRPr lang="en-US" altLang="ko-KR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  가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  나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________________</a:t>
            </a:r>
          </a:p>
          <a:p>
            <a:pPr>
              <a:lnSpc>
                <a:spcPct val="150000"/>
              </a:lnSpc>
            </a:pPr>
            <a:endParaRPr lang="en-US" altLang="ko-KR" sz="28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ko-KR" sz="28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4.</a:t>
            </a: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운동하다</a:t>
            </a:r>
            <a:endParaRPr lang="en-US" altLang="ko-KR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   가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    나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________________ </a:t>
            </a:r>
            <a:endParaRPr lang="zh-CN" altLang="zh-CN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28507" y="1896859"/>
            <a:ext cx="1937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내일 봅니까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8507" y="2438236"/>
            <a:ext cx="1596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못 봅니다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7165" y="4824390"/>
            <a:ext cx="2866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내일 운동합니까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07165" y="5376572"/>
            <a:ext cx="2647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운동을 못 합니다</a:t>
            </a:r>
            <a:r>
              <a:rPr lang="en-US" altLang="ko-KR" dirty="0">
                <a:ea typeface="宋体" panose="02010600030101010101" pitchFamily="2" charset="-122"/>
              </a:rPr>
              <a:t>.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77" t="4198" r="4239" b="4995"/>
          <a:stretch/>
        </p:blipFill>
        <p:spPr>
          <a:xfrm>
            <a:off x="4955041" y="1171525"/>
            <a:ext cx="3540372" cy="220867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205"/>
          <a:stretch/>
        </p:blipFill>
        <p:spPr>
          <a:xfrm>
            <a:off x="4936546" y="3745825"/>
            <a:ext cx="3569501" cy="2172746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6" name="矩形 15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7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webpage-home_81886">
            <a:hlinkClick r:id="rId5" action="ppaction://hlinksldjump"/>
          </p:cNvPr>
          <p:cNvSpPr>
            <a:spLocks noChangeAspect="1"/>
          </p:cNvSpPr>
          <p:nvPr/>
        </p:nvSpPr>
        <p:spPr bwMode="auto">
          <a:xfrm>
            <a:off x="526430" y="294846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1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anduan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9796" y="1298448"/>
            <a:ext cx="8244408" cy="49194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rot="21075228">
            <a:off x="6768194" y="155558"/>
            <a:ext cx="2104717" cy="767210"/>
          </a:xfrm>
          <a:prstGeom prst="rect">
            <a:avLst/>
          </a:prstGeom>
          <a:solidFill>
            <a:srgbClr val="93255C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드라마 보기</a:t>
            </a:r>
            <a:r>
              <a: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</a:p>
        </p:txBody>
      </p:sp>
      <p:cxnSp>
        <p:nvCxnSpPr>
          <p:cNvPr id="7" name="直接连接符 3"/>
          <p:cNvCxnSpPr/>
          <p:nvPr/>
        </p:nvCxnSpPr>
        <p:spPr>
          <a:xfrm flipV="1">
            <a:off x="660660" y="938243"/>
            <a:ext cx="6528935" cy="330"/>
          </a:xfrm>
          <a:prstGeom prst="line">
            <a:avLst/>
          </a:prstGeom>
          <a:ln w="44450">
            <a:solidFill>
              <a:srgbClr val="93255C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5990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91026" y="920630"/>
            <a:ext cx="6161949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어머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,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어머야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,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감짝이야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…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여보세요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남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오연주 씨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잘 지냈어요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우리 이제 만나야죠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네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남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혹시 오늘 시간 돼요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네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남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지금 어디 있어요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서울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네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남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어디요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병원 근처요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.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버스 정류장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남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기다려요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.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갈게요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여보세요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여보세요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 rot="21075228">
            <a:off x="6923895" y="143651"/>
            <a:ext cx="1948106" cy="767210"/>
          </a:xfrm>
          <a:prstGeom prst="rect">
            <a:avLst/>
          </a:prstGeom>
          <a:solidFill>
            <a:srgbClr val="93255C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드라마 보기</a:t>
            </a:r>
            <a:r>
              <a: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</a:p>
        </p:txBody>
      </p:sp>
      <p:cxnSp>
        <p:nvCxnSpPr>
          <p:cNvPr id="10" name="直接连接符 3"/>
          <p:cNvCxnSpPr/>
          <p:nvPr/>
        </p:nvCxnSpPr>
        <p:spPr>
          <a:xfrm flipV="1">
            <a:off x="660660" y="938243"/>
            <a:ext cx="6528935" cy="330"/>
          </a:xfrm>
          <a:prstGeom prst="line">
            <a:avLst/>
          </a:prstGeom>
          <a:ln w="44450">
            <a:solidFill>
              <a:srgbClr val="93255C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26430" y="294846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050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9847" y="1475961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4461" y="14512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200" y="4042351"/>
            <a:ext cx="1479454" cy="180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7054" y="4042351"/>
            <a:ext cx="1595318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04788" y="2058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7" action="ppaction://hlinksldjump"/>
              </a:rPr>
              <a:t>어휘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7" action="ppaction://hlinksldjump"/>
              </a:rPr>
              <a:t>2</a:t>
            </a:r>
            <a:endParaRPr kumimoji="1" lang="zh-CN" altLang="en-US" sz="2800" b="1" dirty="0"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91316" y="1998342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8" action="ppaction://hlinksldjump"/>
              </a:rPr>
              <a:t>대화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8" action="ppaction://hlinksldjump"/>
              </a:rPr>
              <a:t>2</a:t>
            </a:r>
            <a:endParaRPr kumimoji="1"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0650" y="4545731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9" action="ppaction://hlinksldjump"/>
              </a:rPr>
              <a:t>문법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9" action="ppaction://hlinksldjump"/>
              </a:rPr>
              <a:t>2</a:t>
            </a:r>
            <a:endParaRPr kumimoji="1" lang="zh-CN" altLang="en-US" sz="2800" b="1" dirty="0"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13896" y="4545731"/>
            <a:ext cx="1210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3200" b="1" dirty="0" smtClean="0"/>
              <a:t> </a:t>
            </a:r>
            <a:r>
              <a:rPr kumimoji="1" lang="ko-KR" altLang="en-US" sz="2800" b="1" dirty="0" smtClean="0">
                <a:hlinkClick r:id="rId10" action="ppaction://hlinksldjump"/>
              </a:rPr>
              <a:t>연습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10" action="ppaction://hlinksldjump"/>
              </a:rPr>
              <a:t>2</a:t>
            </a:r>
            <a:endParaRPr kumimoji="1"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30" name="直接连接符 25"/>
          <p:cNvCxnSpPr>
            <a:cxnSpLocks/>
          </p:cNvCxnSpPr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6850" y="4042351"/>
            <a:ext cx="1608589" cy="1800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44772" y="4409954"/>
            <a:ext cx="11848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ko-KR" altLang="en-US" sz="2400" b="1" dirty="0" smtClean="0">
                <a:hlinkClick r:id="rId12" action="ppaction://hlinksldjump"/>
              </a:rPr>
              <a:t>드라마 보기</a:t>
            </a:r>
            <a:r>
              <a:rPr kumimoji="1" lang="en-US" altLang="ko-KR" sz="2400" b="1" dirty="0" smtClean="0">
                <a:ea typeface="宋体" panose="02010600030101010101" pitchFamily="2" charset="-122"/>
                <a:hlinkClick r:id="rId12" action="ppaction://hlinksldjump"/>
              </a:rPr>
              <a:t>2</a:t>
            </a:r>
            <a:endParaRPr kumimoji="1" lang="zh-CN" altLang="en-US" sz="2400" b="1" dirty="0">
              <a:ea typeface="宋体" panose="02010600030101010101" pitchFamily="2" charset="-122"/>
            </a:endParaRPr>
          </a:p>
        </p:txBody>
      </p:sp>
      <p:sp>
        <p:nvSpPr>
          <p:cNvPr id="17" name="webpage-home_81886">
            <a:hlinkClick r:id="rId13" action="ppaction://hlinksldjump"/>
          </p:cNvPr>
          <p:cNvSpPr>
            <a:spLocks noChangeAspect="1"/>
          </p:cNvSpPr>
          <p:nvPr/>
        </p:nvSpPr>
        <p:spPr bwMode="auto">
          <a:xfrm>
            <a:off x="585806" y="259220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970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>
            <a:spLocks/>
          </p:cNvSpPr>
          <p:nvPr/>
        </p:nvSpPr>
        <p:spPr>
          <a:xfrm>
            <a:off x="503414" y="206635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실례합니다 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动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劳驾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3" name="矩形 22"/>
          <p:cNvSpPr>
            <a:spLocks/>
          </p:cNvSpPr>
          <p:nvPr/>
        </p:nvSpPr>
        <p:spPr>
          <a:xfrm>
            <a:off x="503414" y="289674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다시 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副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又，重新，再次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4" name="矩形 23"/>
          <p:cNvSpPr>
            <a:spLocks/>
          </p:cNvSpPr>
          <p:nvPr/>
        </p:nvSpPr>
        <p:spPr>
          <a:xfrm>
            <a:off x="4829093" y="289674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안 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副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不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( 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아니的缩略形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)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3" name="矩形 32"/>
          <p:cNvSpPr>
            <a:spLocks/>
          </p:cNvSpPr>
          <p:nvPr/>
        </p:nvSpPr>
        <p:spPr>
          <a:xfrm>
            <a:off x="4829093" y="206635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prstClr val="black"/>
                </a:solidFill>
                <a:cs typeface="+mn-ea"/>
                <a:sym typeface="+mn-lt"/>
              </a:rPr>
              <a:t>계시다 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动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“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在”的尊称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1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85806" y="259220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765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62251" y="1582467"/>
            <a:ext cx="6725676" cy="50783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양메이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>
                <a:latin typeface="宋体" panose="02010600030101010101" pitchFamily="2" charset="-122"/>
              </a:rPr>
              <a:t>여보세요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? </a:t>
            </a:r>
            <a:r>
              <a:rPr lang="ko-KR" altLang="en-US" sz="2400" dirty="0">
                <a:latin typeface="宋体" panose="02010600030101010101" pitchFamily="2" charset="-122"/>
              </a:rPr>
              <a:t>거기 김 선생님 댁이죠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사모님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>
                <a:latin typeface="宋体" panose="02010600030101010101" pitchFamily="2" charset="-122"/>
              </a:rPr>
              <a:t>네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ko-KR" altLang="en-US" sz="2400" b="1" dirty="0">
                <a:latin typeface="宋体" panose="02010600030101010101" pitchFamily="2" charset="-122"/>
                <a:hlinkClick r:id="rId4" action="ppaction://hlinksldjump"/>
              </a:rPr>
              <a:t>실례지만</a:t>
            </a:r>
            <a:r>
              <a:rPr lang="ko-KR" altLang="en-US" sz="2400" dirty="0">
                <a:latin typeface="宋体" panose="02010600030101010101" pitchFamily="2" charset="-122"/>
              </a:rPr>
              <a:t> 누구세요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양메이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>
                <a:latin typeface="宋体" panose="02010600030101010101" pitchFamily="2" charset="-122"/>
              </a:rPr>
              <a:t>저는 양메이입니다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ko-KR" altLang="en-US" sz="2400" dirty="0">
                <a:latin typeface="宋体" panose="02010600030101010101" pitchFamily="2" charset="-122"/>
              </a:rPr>
              <a:t>김 선생님 계십니까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사모님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>
                <a:latin typeface="宋体" panose="02010600030101010101" pitchFamily="2" charset="-122"/>
              </a:rPr>
              <a:t>아니요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ko-KR" altLang="en-US" sz="2400" dirty="0">
                <a:latin typeface="宋体" panose="02010600030101010101" pitchFamily="2" charset="-122"/>
              </a:rPr>
              <a:t>지금 </a:t>
            </a:r>
            <a:r>
              <a:rPr lang="ko-KR" altLang="en-US" sz="2400" b="1" dirty="0">
                <a:latin typeface="宋体" panose="02010600030101010101" pitchFamily="2" charset="-122"/>
                <a:hlinkClick r:id="rId5" action="ppaction://hlinksldjump"/>
              </a:rPr>
              <a:t>안</a:t>
            </a:r>
            <a:r>
              <a:rPr lang="ko-KR" altLang="en-US" sz="2400" dirty="0">
                <a:latin typeface="宋体" panose="02010600030101010101" pitchFamily="2" charset="-122"/>
              </a:rPr>
              <a:t> 계세요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ko-KR" altLang="en-US" sz="2400" dirty="0">
                <a:latin typeface="宋体" panose="02010600030101010101" pitchFamily="2" charset="-122"/>
              </a:rPr>
              <a:t>학교에 가</a:t>
            </a:r>
            <a:r>
              <a:rPr lang="ko-KR" altLang="en-US" sz="2400" b="1" dirty="0">
                <a:latin typeface="宋体" panose="02010600030101010101" pitchFamily="2" charset="-122"/>
                <a:hlinkClick r:id="rId6" action="ppaction://hlinksldjump"/>
              </a:rPr>
              <a:t>셨</a:t>
            </a:r>
            <a:r>
              <a:rPr lang="ko-KR" altLang="en-US" sz="2400" dirty="0">
                <a:latin typeface="宋体" panose="02010600030101010101" pitchFamily="2" charset="-122"/>
              </a:rPr>
              <a:t>어요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양메이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>
                <a:latin typeface="宋体" panose="02010600030101010101" pitchFamily="2" charset="-122"/>
              </a:rPr>
              <a:t>아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ko-KR" altLang="en-US" sz="2400" dirty="0">
                <a:latin typeface="宋体" panose="02010600030101010101" pitchFamily="2" charset="-122"/>
              </a:rPr>
              <a:t>그러면 저녁에 다시 전화하</a:t>
            </a:r>
            <a:r>
              <a:rPr lang="ko-KR" altLang="en-US" sz="2400" b="1" dirty="0">
                <a:latin typeface="宋体" panose="02010600030101010101" pitchFamily="2" charset="-122"/>
                <a:hlinkClick r:id="rId7" action="ppaction://hlinksldjump"/>
              </a:rPr>
              <a:t>겠</a:t>
            </a:r>
            <a:r>
              <a:rPr lang="ko-KR" altLang="en-US" sz="2400" dirty="0">
                <a:latin typeface="宋体" panose="02010600030101010101" pitchFamily="2" charset="-122"/>
              </a:rPr>
              <a:t>습니다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사모님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>
                <a:latin typeface="宋体" panose="02010600030101010101" pitchFamily="2" charset="-122"/>
              </a:rPr>
              <a:t>네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698543" y="4121624"/>
            <a:ext cx="354842" cy="327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2715904" y="4572000"/>
            <a:ext cx="232012" cy="450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" name="矩形 11">
            <a:hlinkClick r:id="rId7" action="ppaction://hlinksldjump"/>
          </p:cNvPr>
          <p:cNvSpPr/>
          <p:nvPr/>
        </p:nvSpPr>
        <p:spPr>
          <a:xfrm>
            <a:off x="2279176" y="5704764"/>
            <a:ext cx="300251" cy="384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5" name="图片 4" descr="屏幕剪辑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23" t="10354"/>
          <a:stretch/>
        </p:blipFill>
        <p:spPr>
          <a:xfrm>
            <a:off x="3271867" y="-64129"/>
            <a:ext cx="2733148" cy="1660917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3" name="webpage-home_81886">
            <a:hlinkClick r:id="rId9" action="ppaction://hlinksldjump"/>
          </p:cNvPr>
          <p:cNvSpPr>
            <a:spLocks noChangeAspect="1"/>
          </p:cNvSpPr>
          <p:nvPr/>
        </p:nvSpPr>
        <p:spPr bwMode="auto">
          <a:xfrm>
            <a:off x="585806" y="259220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101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4056" y="999172"/>
            <a:ext cx="8244408" cy="49859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ko-KR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실례지만</a:t>
            </a:r>
          </a:p>
          <a:p>
            <a:pPr latinLnBrk="1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惯用语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</a:rPr>
              <a:t>，</a:t>
            </a:r>
            <a:r>
              <a:rPr lang="ko-KR" altLang="en-US" sz="2400" dirty="0">
                <a:ea typeface="宋体" panose="02010600030101010101" pitchFamily="2" charset="-122"/>
                <a:cs typeface="+mn-ea"/>
              </a:rPr>
              <a:t>放在句子的最前面，表示礼节性的客气，类似于汉语的“劳驾”、“麻烦您”等。</a:t>
            </a:r>
            <a:endParaRPr lang="en-US" altLang="ko-KR" sz="2400" dirty="0">
              <a:ea typeface="宋体" panose="02010600030101010101" pitchFamily="2" charset="-122"/>
              <a:cs typeface="+mn-ea"/>
            </a:endParaRPr>
          </a:p>
          <a:p>
            <a:pPr latinLnBrk="1">
              <a:lnSpc>
                <a:spcPct val="150000"/>
              </a:lnSpc>
            </a:pPr>
            <a:endParaRPr lang="en-US" altLang="ko-KR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2400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29957" y="141387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462" y="2757488"/>
            <a:ext cx="7203915" cy="3693319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sz="2000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lang="ko-KR" altLang="en-US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실례지만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우체국이 어디 있습니까</a:t>
            </a:r>
            <a:r>
              <a:rPr lang="en-US" altLang="ko-KR" sz="2400" dirty="0">
                <a:ea typeface="宋体" panose="02010600030101010101" pitchFamily="2" charset="-122"/>
                <a:cs typeface="+mn-ea"/>
              </a:rPr>
              <a:t>?        </a:t>
            </a:r>
            <a:r>
              <a:rPr lang="ko-KR" altLang="en-US" sz="2400" dirty="0">
                <a:ea typeface="宋体" panose="02010600030101010101" pitchFamily="2" charset="-122"/>
                <a:cs typeface="+mn-ea"/>
              </a:rPr>
              <a:t>劳驾，邮局在哪儿？</a:t>
            </a:r>
          </a:p>
          <a:p>
            <a:pPr latinLnBrk="1">
              <a:lnSpc>
                <a:spcPct val="150000"/>
              </a:lnSpc>
            </a:pPr>
            <a:r>
              <a:rPr lang="ko-KR" altLang="en-US" sz="2000"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실례지만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먼저 갑니다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       </a:t>
            </a:r>
            <a:r>
              <a:rPr lang="ko-KR" altLang="en-US" sz="2400" dirty="0">
                <a:ea typeface="宋体" panose="02010600030101010101" pitchFamily="2" charset="-122"/>
                <a:cs typeface="+mn-ea"/>
              </a:rPr>
              <a:t>失陪了</a:t>
            </a:r>
            <a:r>
              <a:rPr lang="ko-KR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，</a:t>
            </a:r>
            <a:r>
              <a:rPr lang="ko-KR" altLang="en-US" sz="2400" dirty="0">
                <a:ea typeface="宋体" panose="02010600030101010101" pitchFamily="2" charset="-122"/>
                <a:cs typeface="+mn-ea"/>
              </a:rPr>
              <a:t>我先走了</a:t>
            </a:r>
            <a:r>
              <a:rPr lang="ko-KR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。</a:t>
            </a:r>
            <a:endParaRPr lang="en-US" altLang="ko-KR" sz="20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lang="ko-KR" altLang="en-US" sz="2000"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실례지만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길 좀 물읍시다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       </a:t>
            </a:r>
            <a:r>
              <a:rPr lang="zh-CN" altLang="en-US" sz="2400" dirty="0">
                <a:ea typeface="宋体" panose="02010600030101010101" pitchFamily="2" charset="-122"/>
                <a:cs typeface="+mn-ea"/>
              </a:rPr>
              <a:t>对不起</a:t>
            </a:r>
            <a:r>
              <a:rPr lang="zh-CN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，</a:t>
            </a:r>
            <a:r>
              <a:rPr lang="zh-CN" altLang="en-US" sz="2400" dirty="0">
                <a:ea typeface="宋体" panose="02010600030101010101" pitchFamily="2" charset="-122"/>
                <a:cs typeface="+mn-ea"/>
              </a:rPr>
              <a:t>问个路</a:t>
            </a:r>
            <a:r>
              <a:rPr lang="zh-CN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。</a:t>
            </a:r>
            <a:endParaRPr lang="en-US" altLang="ko-KR" sz="20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lang="ko-KR" altLang="en-US" sz="2000"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실례지만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어디 사람입니까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?        </a:t>
            </a:r>
            <a:r>
              <a:rPr lang="zh-CN" altLang="en-US" sz="2400" dirty="0">
                <a:ea typeface="宋体" panose="02010600030101010101" pitchFamily="2" charset="-122"/>
                <a:cs typeface="+mn-ea"/>
              </a:rPr>
              <a:t>劳驾，请问是哪里人？</a:t>
            </a:r>
            <a:endParaRPr lang="en-US" altLang="ko-KR" sz="2400" dirty="0">
              <a:ea typeface="宋体" panose="02010600030101010101" pitchFamily="2" charset="-122"/>
              <a:cs typeface="+mn-ea"/>
            </a:endParaRPr>
          </a:p>
          <a:p>
            <a:endParaRPr lang="zh-CN" altLang="en-US" sz="2400" dirty="0">
              <a:ea typeface="宋体" panose="02010600030101010101" pitchFamily="2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735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4056" y="1042886"/>
            <a:ext cx="6612340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056" y="1042886"/>
            <a:ext cx="8352420" cy="54476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ko-KR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• </a:t>
            </a:r>
            <a:r>
              <a:rPr lang="ko-KR" altLang="en-US" sz="2800" b="1" dirty="0">
                <a:latin typeface="宋体" panose="02010600030101010101" pitchFamily="2" charset="-122"/>
                <a:ea typeface="+mj-ea"/>
              </a:rPr>
              <a:t>～지만</a:t>
            </a:r>
            <a:endParaRPr lang="en-US" altLang="ko-KR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>
                <a:ea typeface="宋体" panose="02010600030101010101" pitchFamily="2" charset="-122"/>
                <a:cs typeface="+mn-ea"/>
              </a:rPr>
              <a:t>连接词尾，表示对立或转折，相当于汉语的“不过”、“然而”、“虽然</a:t>
            </a:r>
            <a:r>
              <a:rPr lang="en-US" altLang="ko-KR" sz="2400" dirty="0">
                <a:ea typeface="宋体" panose="02010600030101010101" pitchFamily="2" charset="-122"/>
                <a:cs typeface="+mn-ea"/>
              </a:rPr>
              <a:t>……</a:t>
            </a:r>
            <a:r>
              <a:rPr lang="ko-KR" altLang="en-US" sz="2400" dirty="0">
                <a:ea typeface="宋体" panose="02010600030101010101" pitchFamily="2" charset="-122"/>
                <a:cs typeface="+mn-ea"/>
              </a:rPr>
              <a:t>但是</a:t>
            </a:r>
            <a:r>
              <a:rPr lang="en-US" altLang="ko-KR" sz="2400" dirty="0">
                <a:ea typeface="宋体" panose="02010600030101010101" pitchFamily="2" charset="-122"/>
                <a:cs typeface="+mn-ea"/>
              </a:rPr>
              <a:t>……”</a:t>
            </a:r>
            <a:r>
              <a:rPr lang="ko-KR" altLang="en-US" sz="2400" dirty="0" smtClean="0">
                <a:latin typeface="宋体" panose="02010600030101010101" pitchFamily="2" charset="-122"/>
                <a:ea typeface="+mj-ea"/>
              </a:rPr>
              <a:t>。</a:t>
            </a: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899846" y="2852382"/>
            <a:ext cx="7870082" cy="3289362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>
                <a:latin typeface="宋体" panose="02010600030101010101" pitchFamily="2" charset="-122"/>
              </a:rPr>
              <a:t> </a:t>
            </a:r>
            <a:r>
              <a:rPr lang="ko-KR" altLang="en-US" dirty="0" smtClean="0">
                <a:latin typeface="宋体" panose="02010600030101010101" pitchFamily="2" charset="-122"/>
              </a:rPr>
              <a:t>   </a:t>
            </a:r>
            <a:r>
              <a:rPr lang="zh-CN" altLang="en-US" sz="2000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endParaRPr lang="en-US" altLang="zh-CN" sz="2000" dirty="0" smtClean="0">
              <a:solidFill>
                <a:srgbClr val="FFC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ko-KR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ko-KR" altLang="en-US" dirty="0" smtClean="0">
                <a:latin typeface="宋体" panose="02010600030101010101" pitchFamily="2" charset="-122"/>
              </a:rPr>
              <a:t>가</a:t>
            </a:r>
            <a:r>
              <a:rPr lang="en-US" altLang="ko-KR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dirty="0">
                <a:latin typeface="宋体" panose="02010600030101010101" pitchFamily="2" charset="-122"/>
              </a:rPr>
              <a:t>형도 대학생이고 여자 친구도 대학생입니까</a:t>
            </a:r>
            <a:r>
              <a:rPr lang="en-US" altLang="ko-KR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宋体" panose="02010600030101010101" pitchFamily="2" charset="-122"/>
              </a:rPr>
              <a:t>           </a:t>
            </a:r>
            <a:r>
              <a:rPr lang="ko-KR" altLang="en-US" dirty="0">
                <a:ea typeface="宋体" panose="02010600030101010101" pitchFamily="2" charset="-122"/>
                <a:cs typeface="+mn-ea"/>
              </a:rPr>
              <a:t>哥哥也是大学生，（他的）女朋友也是大学生吗？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宋体" panose="02010600030101010101" pitchFamily="2" charset="-122"/>
              </a:rPr>
              <a:t>     나</a:t>
            </a:r>
            <a:r>
              <a:rPr lang="en-US" altLang="ko-KR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dirty="0">
                <a:latin typeface="宋体" panose="02010600030101010101" pitchFamily="2" charset="-122"/>
              </a:rPr>
              <a:t>형은 대학생이</a:t>
            </a:r>
            <a:r>
              <a:rPr lang="ko-KR" altLang="en-US" b="1" dirty="0">
                <a:solidFill>
                  <a:srgbClr val="0070C0"/>
                </a:solidFill>
                <a:latin typeface="宋体" panose="02010600030101010101" pitchFamily="2" charset="-122"/>
              </a:rPr>
              <a:t>지만</a:t>
            </a:r>
            <a:r>
              <a:rPr lang="ko-KR" altLang="en-US" dirty="0">
                <a:latin typeface="宋体" panose="02010600030101010101" pitchFamily="2" charset="-122"/>
              </a:rPr>
              <a:t> 여자 친구는 대학생이 아닙니다</a:t>
            </a:r>
            <a:r>
              <a:rPr lang="en-US" altLang="ko-KR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宋体" panose="02010600030101010101" pitchFamily="2" charset="-122"/>
              </a:rPr>
              <a:t>           </a:t>
            </a:r>
            <a:r>
              <a:rPr lang="ko-KR" altLang="en-US" dirty="0">
                <a:ea typeface="宋体" panose="02010600030101010101" pitchFamily="2" charset="-122"/>
                <a:cs typeface="+mn-ea"/>
              </a:rPr>
              <a:t>哥哥是大学生，但是（他的）女朋友不是大学生。</a:t>
            </a:r>
            <a:endParaRPr lang="en-US" altLang="ko-KR" dirty="0">
              <a:ea typeface="宋体" panose="02010600030101010101" pitchFamily="2" charset="-122"/>
              <a:cs typeface="+mn-ea"/>
            </a:endParaRPr>
          </a:p>
          <a:p>
            <a:pPr>
              <a:lnSpc>
                <a:spcPct val="150000"/>
              </a:lnSpc>
            </a:pPr>
            <a:endParaRPr lang="en-US" altLang="zh-CN" sz="10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 가</a:t>
            </a:r>
            <a:r>
              <a:rPr lang="en-US" altLang="ko-KR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dirty="0">
                <a:solidFill>
                  <a:prstClr val="black"/>
                </a:solidFill>
                <a:latin typeface="宋体" panose="02010600030101010101" pitchFamily="2" charset="-122"/>
              </a:rPr>
              <a:t>이 치마가 싸고 품질도 좋습니다</a:t>
            </a:r>
            <a:r>
              <a:rPr lang="en-US" altLang="ko-KR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   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这条裙子便宜质量也好吗？</a:t>
            </a:r>
            <a:endParaRPr lang="en-US" altLang="ko-KR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宋体" panose="02010600030101010101" pitchFamily="2" charset="-122"/>
              </a:rPr>
              <a:t>     나</a:t>
            </a:r>
            <a:r>
              <a:rPr lang="en-US" altLang="ko-KR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dirty="0">
                <a:solidFill>
                  <a:prstClr val="black"/>
                </a:solidFill>
                <a:latin typeface="宋体" panose="02010600030101010101" pitchFamily="2" charset="-122"/>
              </a:rPr>
              <a:t>값이 싸</a:t>
            </a:r>
            <a:r>
              <a:rPr lang="ko-KR" altLang="en-US" b="1" dirty="0">
                <a:solidFill>
                  <a:srgbClr val="0070C0"/>
                </a:solidFill>
                <a:latin typeface="宋体" panose="02010600030101010101" pitchFamily="2" charset="-122"/>
              </a:rPr>
              <a:t>지만</a:t>
            </a:r>
            <a:r>
              <a:rPr lang="ko-KR" altLang="en-US" dirty="0">
                <a:solidFill>
                  <a:prstClr val="black"/>
                </a:solidFill>
                <a:latin typeface="宋体" panose="02010600030101010101" pitchFamily="2" charset="-122"/>
              </a:rPr>
              <a:t> 품질이 너무 나쁩니다</a:t>
            </a:r>
            <a:r>
              <a:rPr lang="en-US" altLang="ko-KR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   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价格便宜但质量很差。</a:t>
            </a:r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637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7001" y="1121121"/>
            <a:ext cx="7560839" cy="51706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ko-KR" altLang="en-US" sz="2800" b="1" dirty="0">
                <a:latin typeface="宋体" panose="02010600030101010101" pitchFamily="2" charset="-122"/>
              </a:rPr>
              <a:t>～안 </a:t>
            </a:r>
            <a:r>
              <a:rPr lang="en-US" altLang="ko-KR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+ V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ea typeface="宋体" panose="02010600030101010101" pitchFamily="2" charset="-122"/>
                <a:cs typeface="+mn-ea"/>
              </a:rPr>
              <a:t>表示否定，相等于汉语的“不”。</a:t>
            </a:r>
            <a:endParaRPr lang="en-US" altLang="ko-KR" sz="2400" dirty="0">
              <a:ea typeface="宋体" panose="02010600030101010101" pitchFamily="2" charset="-122"/>
              <a:cs typeface="+mn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671860" y="2606723"/>
            <a:ext cx="5691117" cy="2862322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smtClean="0">
                <a:latin typeface="宋体" panose="02010600030101010101" pitchFamily="2" charset="-122"/>
              </a:rPr>
              <a:t>    </a:t>
            </a:r>
            <a:r>
              <a:rPr lang="zh-CN" altLang="en-US" sz="2000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endParaRPr lang="en-US" altLang="zh-CN" sz="2000" dirty="0" smtClean="0">
              <a:solidFill>
                <a:srgbClr val="FFC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ko-KR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ko-KR" altLang="en-US" dirty="0" smtClean="0">
                <a:latin typeface="宋体" panose="02010600030101010101" pitchFamily="2" charset="-122"/>
              </a:rPr>
              <a:t>   </a:t>
            </a:r>
            <a:r>
              <a:rPr lang="ko-KR" altLang="en-US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가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강의실에 계십니까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?       </a:t>
            </a:r>
            <a:r>
              <a:rPr lang="en-US" altLang="ko-KR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lang="ko-KR" altLang="en-US" sz="2000" dirty="0">
                <a:ea typeface="宋体" panose="02010600030101010101" pitchFamily="2" charset="-122"/>
                <a:cs typeface="+mn-ea"/>
              </a:rPr>
              <a:t>在教室吗？</a:t>
            </a:r>
            <a:endParaRPr lang="ko-KR" altLang="en-US" sz="2400" dirty="0">
              <a:ea typeface="宋体" panose="02010600030101010101" pitchFamily="2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     나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강의실에 </a:t>
            </a:r>
            <a:r>
              <a:rPr lang="ko-KR" altLang="en-US" sz="2000"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안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 계십니다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.   </a:t>
            </a:r>
            <a:r>
              <a:rPr lang="en-US" altLang="ko-KR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r>
              <a:rPr lang="ko-KR" altLang="en-US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不在教室。</a:t>
            </a:r>
            <a:endParaRPr lang="en-US" altLang="ko-KR" sz="20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20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en-US" altLang="ko-KR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 </a:t>
            </a:r>
            <a:r>
              <a:rPr lang="ko-KR" altLang="en-US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가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술을 마십니까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?    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喝</a:t>
            </a:r>
            <a:r>
              <a:rPr lang="zh-CN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酒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吗？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      나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000"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안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 마십니다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.        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不喝了。</a:t>
            </a:r>
            <a:endParaRPr lang="zh-CN" altLang="en-US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998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322344"/>
              </p:ext>
            </p:extLst>
          </p:nvPr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458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545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宋体" panose="02010600030101010101" pitchFamily="2" charset="-122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종합 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宋体" panose="02010600030101010101" pitchFamily="2" charset="-122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3" action="ppaction://hlinksldjump"/>
              </a:rPr>
              <a:t>1</a:t>
            </a:r>
            <a:endParaRPr lang="zh-CN" altLang="en-US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  <a:hlinkClick r:id="rId4" action="ppaction://hlinksldjump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5" action="ppaction://hlinksldjump"/>
              </a:rPr>
              <a:t>2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4" action="ppaction://hlinksldjump"/>
              </a:rPr>
              <a:t>3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5193998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6" action="ppaction://hlinksldjump"/>
              </a:rPr>
              <a:t>4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cs typeface="+mn-ea"/>
                <a:sym typeface="+mn-lt"/>
              </a:rPr>
              <a:t>목차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5974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29533" y="1164404"/>
            <a:ext cx="6975774" cy="550535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ko-KR" altLang="en-US" sz="2400" b="1" dirty="0">
                <a:latin typeface="宋体" panose="02010600030101010101" pitchFamily="2" charset="-122"/>
              </a:rPr>
              <a:t>안</a:t>
            </a:r>
            <a:r>
              <a:rPr lang="en-US" altLang="ko-KR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ko-KR" altLang="en-US" sz="2400" b="1" dirty="0">
                <a:latin typeface="宋体" panose="02010600030101010101" pitchFamily="2" charset="-122"/>
              </a:rPr>
              <a:t>과 </a:t>
            </a:r>
            <a:r>
              <a:rPr lang="en-US" altLang="ko-KR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ko-KR" altLang="en-US" sz="2400" b="1" dirty="0">
                <a:latin typeface="宋体" panose="02010600030101010101" pitchFamily="2" charset="-122"/>
              </a:rPr>
              <a:t>못</a:t>
            </a:r>
            <a:r>
              <a:rPr lang="en-US" altLang="ko-KR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ko-KR" altLang="en-US" sz="2400" b="1" dirty="0">
                <a:latin typeface="宋体" panose="02010600030101010101" pitchFamily="2" charset="-122"/>
              </a:rPr>
              <a:t>의 </a:t>
            </a:r>
            <a:r>
              <a:rPr lang="ko-KR" altLang="en-US" sz="2400" b="1" dirty="0" smtClean="0">
                <a:latin typeface="宋体" panose="02010600030101010101" pitchFamily="2" charset="-122"/>
              </a:rPr>
              <a:t> 의미 비교</a:t>
            </a:r>
            <a:endParaRPr lang="en-US" altLang="ko-KR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ko-KR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相同点：</a:t>
            </a:r>
            <a:endParaRPr lang="ko-KR" altLang="en-US" sz="2200" b="1" dirty="0">
              <a:latin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r>
              <a:rPr lang="ko-KR" altLang="en-US" sz="2200" dirty="0">
                <a:latin typeface="宋体" panose="02010600030101010101" pitchFamily="2" charset="-122"/>
              </a:rPr>
              <a:t>ㄱ</a:t>
            </a:r>
            <a:r>
              <a:rPr lang="en-US" altLang="ko-KR" sz="2200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ko-KR" altLang="en-US" sz="2000" dirty="0">
                <a:ea typeface="宋体" panose="02010600030101010101" pitchFamily="2" charset="-122"/>
                <a:cs typeface="+mn-ea"/>
              </a:rPr>
              <a:t>两者都表示否定</a:t>
            </a:r>
            <a:r>
              <a:rPr lang="zh-CN" altLang="en-US" sz="2000" dirty="0">
                <a:ea typeface="宋体" panose="02010600030101010101" pitchFamily="2" charset="-122"/>
                <a:cs typeface="+mn-ea"/>
              </a:rPr>
              <a:t>，也可</a:t>
            </a:r>
            <a:r>
              <a:rPr lang="ko-KR" altLang="en-US" sz="2000" dirty="0">
                <a:ea typeface="宋体" panose="02010600030101010101" pitchFamily="2" charset="-122"/>
                <a:cs typeface="+mn-ea"/>
              </a:rPr>
              <a:t>用来对韩国语的陈述句和疑问句进行否定；</a:t>
            </a:r>
          </a:p>
          <a:p>
            <a:pPr latinLnBrk="1">
              <a:lnSpc>
                <a:spcPct val="150000"/>
              </a:lnSpc>
            </a:pPr>
            <a:r>
              <a:rPr lang="ko-KR" altLang="en-US" sz="2200" dirty="0">
                <a:latin typeface="宋体" panose="02010600030101010101" pitchFamily="2" charset="-122"/>
              </a:rPr>
              <a:t>ㄷ</a:t>
            </a:r>
            <a:r>
              <a:rPr lang="en-US" altLang="ko-KR" sz="2200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ko-KR" altLang="en-US" sz="2000" dirty="0">
                <a:ea typeface="宋体" panose="02010600030101010101" pitchFamily="2" charset="-122"/>
                <a:cs typeface="+mn-ea"/>
              </a:rPr>
              <a:t>短形否定</a:t>
            </a:r>
            <a:r>
              <a:rPr lang="ko-KR" altLang="en-US" sz="2200" dirty="0">
                <a:latin typeface="宋体" panose="02010600030101010101" pitchFamily="2" charset="-122"/>
              </a:rPr>
              <a:t>“안</a:t>
            </a:r>
            <a:r>
              <a:rPr lang="en-US" altLang="ko-KR" sz="22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ko-KR" altLang="en-US" sz="2200" dirty="0">
                <a:latin typeface="宋体" panose="02010600030101010101" pitchFamily="2" charset="-122"/>
              </a:rPr>
              <a:t>和</a:t>
            </a:r>
            <a:r>
              <a:rPr lang="en-US" altLang="ko-KR" sz="22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ko-KR" altLang="en-US" sz="2200" dirty="0">
                <a:latin typeface="宋体" panose="02010600030101010101" pitchFamily="2" charset="-122"/>
              </a:rPr>
              <a:t>못”</a:t>
            </a:r>
            <a:r>
              <a:rPr lang="ko-KR" altLang="en-US" sz="2000" dirty="0">
                <a:ea typeface="宋体" panose="02010600030101010101" pitchFamily="2" charset="-122"/>
                <a:cs typeface="+mn-ea"/>
              </a:rPr>
              <a:t>用于谓词前</a:t>
            </a:r>
            <a:r>
              <a:rPr lang="en-US" altLang="ko-KR" sz="2000" dirty="0">
                <a:ea typeface="宋体" panose="02010600030101010101" pitchFamily="2" charset="-122"/>
                <a:cs typeface="+mn-ea"/>
              </a:rPr>
              <a:t>, </a:t>
            </a:r>
            <a:r>
              <a:rPr lang="ko-KR" altLang="en-US" sz="2000" dirty="0">
                <a:ea typeface="宋体" panose="02010600030101010101" pitchFamily="2" charset="-122"/>
                <a:cs typeface="+mn-ea"/>
              </a:rPr>
              <a:t>长形否定</a:t>
            </a:r>
            <a:r>
              <a:rPr lang="zh-CN" altLang="en-US" sz="2000" dirty="0">
                <a:ea typeface="宋体" panose="02010600030101010101" pitchFamily="2" charset="-122"/>
                <a:cs typeface="+mn-ea"/>
              </a:rPr>
              <a:t>“</a:t>
            </a:r>
            <a:r>
              <a:rPr lang="en-US" altLang="ko-KR" sz="2000" dirty="0">
                <a:ea typeface="宋体" panose="02010600030101010101" pitchFamily="2" charset="-122"/>
                <a:cs typeface="+mn-ea"/>
              </a:rPr>
              <a:t>-</a:t>
            </a:r>
            <a:r>
              <a:rPr lang="ko-KR" altLang="en-US" sz="2000" dirty="0">
                <a:ea typeface="宋体" panose="02010600030101010101" pitchFamily="2" charset="-122"/>
                <a:cs typeface="+mn-ea"/>
              </a:rPr>
              <a:t>지 않다</a:t>
            </a:r>
            <a:r>
              <a:rPr lang="zh-CN" altLang="en-US" sz="2000" dirty="0">
                <a:ea typeface="宋体" panose="02010600030101010101" pitchFamily="2" charset="-122"/>
                <a:cs typeface="+mn-ea"/>
              </a:rPr>
              <a:t>”</a:t>
            </a:r>
            <a:r>
              <a:rPr lang="ko-KR" altLang="en-US" sz="2000" dirty="0">
                <a:ea typeface="宋体" panose="02010600030101010101" pitchFamily="2" charset="-122"/>
                <a:cs typeface="+mn-ea"/>
              </a:rPr>
              <a:t>和 </a:t>
            </a:r>
            <a:r>
              <a:rPr lang="zh-CN" altLang="en-US" sz="2000" dirty="0">
                <a:ea typeface="宋体" panose="02010600030101010101" pitchFamily="2" charset="-122"/>
                <a:cs typeface="+mn-ea"/>
              </a:rPr>
              <a:t>“</a:t>
            </a:r>
            <a:r>
              <a:rPr lang="en-US" altLang="ko-KR" sz="2000" dirty="0">
                <a:ea typeface="宋体" panose="02010600030101010101" pitchFamily="2" charset="-122"/>
                <a:cs typeface="+mn-ea"/>
              </a:rPr>
              <a:t>- </a:t>
            </a:r>
            <a:r>
              <a:rPr lang="ko-KR" altLang="en-US" sz="2000" dirty="0">
                <a:ea typeface="宋体" panose="02010600030101010101" pitchFamily="2" charset="-122"/>
                <a:cs typeface="+mn-ea"/>
              </a:rPr>
              <a:t>지 못하다</a:t>
            </a:r>
            <a:r>
              <a:rPr lang="zh-CN" altLang="en-US" sz="2000" dirty="0">
                <a:ea typeface="宋体" panose="02010600030101010101" pitchFamily="2" charset="-122"/>
                <a:cs typeface="+mn-ea"/>
              </a:rPr>
              <a:t>”</a:t>
            </a:r>
            <a:r>
              <a:rPr lang="ko-KR" altLang="en-US" sz="2000" dirty="0">
                <a:ea typeface="宋体" panose="02010600030101010101" pitchFamily="2" charset="-122"/>
                <a:cs typeface="+mn-ea"/>
              </a:rPr>
              <a:t>用在谓词后</a:t>
            </a:r>
            <a:r>
              <a:rPr lang="zh-CN" altLang="en-US" sz="2000" dirty="0">
                <a:ea typeface="宋体" panose="02010600030101010101" pitchFamily="2" charset="-122"/>
                <a:cs typeface="+mn-ea"/>
              </a:rPr>
              <a:t>。</a:t>
            </a:r>
            <a:endParaRPr lang="en-US" altLang="ko-KR" sz="2000" dirty="0">
              <a:ea typeface="宋体" panose="02010600030101010101" pitchFamily="2" charset="-122"/>
              <a:cs typeface="+mn-ea"/>
            </a:endParaRPr>
          </a:p>
          <a:p>
            <a:pPr latinLnBrk="1">
              <a:lnSpc>
                <a:spcPct val="150000"/>
              </a:lnSpc>
            </a:pPr>
            <a:endParaRPr lang="en-US" altLang="ko-KR" sz="10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ko-KR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ko-KR" altLang="en-US" sz="2400" b="1" dirty="0">
                <a:ea typeface="宋体" panose="02010600030101010101" pitchFamily="2" charset="-122"/>
                <a:cs typeface="+mn-ea"/>
              </a:rPr>
              <a:t>区别</a:t>
            </a:r>
            <a:r>
              <a:rPr lang="ko-KR" altLang="en-US" sz="2200" b="1" dirty="0">
                <a:latin typeface="宋体" panose="02010600030101010101" pitchFamily="2" charset="-122"/>
              </a:rPr>
              <a:t>：</a:t>
            </a:r>
            <a:endParaRPr lang="en-US" altLang="ko-KR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ko-KR" sz="22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ko-KR" altLang="en-US" sz="2200" dirty="0">
                <a:latin typeface="宋体" panose="02010600030101010101" pitchFamily="2" charset="-122"/>
              </a:rPr>
              <a:t>안</a:t>
            </a:r>
            <a:r>
              <a:rPr lang="en-US" altLang="ko-KR" sz="2200" dirty="0">
                <a:latin typeface="宋体" panose="02010600030101010101" pitchFamily="2" charset="-122"/>
                <a:ea typeface="宋体" panose="02010600030101010101" pitchFamily="2" charset="-122"/>
              </a:rPr>
              <a:t>/-</a:t>
            </a:r>
            <a:r>
              <a:rPr lang="ko-KR" altLang="en-US" sz="2200" dirty="0">
                <a:latin typeface="宋体" panose="02010600030101010101" pitchFamily="2" charset="-122"/>
              </a:rPr>
              <a:t>지 않다</a:t>
            </a:r>
            <a:r>
              <a:rPr lang="en-US" altLang="ko-KR" sz="22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ko-KR" altLang="en-US" sz="2000" dirty="0">
                <a:ea typeface="宋体" panose="02010600030101010101" pitchFamily="2" charset="-122"/>
                <a:cs typeface="+mn-ea"/>
              </a:rPr>
              <a:t>是主观否定，表达主观想法</a:t>
            </a:r>
            <a:r>
              <a:rPr lang="ko-KR" altLang="en-US" sz="2200" dirty="0">
                <a:latin typeface="宋体" panose="02010600030101010101" pitchFamily="2" charset="-122"/>
              </a:rPr>
              <a:t>；</a:t>
            </a:r>
            <a:endParaRPr lang="en-US" altLang="ko-KR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ko-KR" sz="22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ko-KR" altLang="en-US" sz="2200" dirty="0">
                <a:latin typeface="宋体" panose="02010600030101010101" pitchFamily="2" charset="-122"/>
              </a:rPr>
              <a:t>못</a:t>
            </a:r>
            <a:r>
              <a:rPr lang="en-US" altLang="ko-KR" sz="2200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ko-KR" altLang="en-US" sz="2200" dirty="0">
                <a:latin typeface="宋体" panose="02010600030101010101" pitchFamily="2" charset="-122"/>
              </a:rPr>
              <a:t>지 못하다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ko-KR" altLang="en-US" sz="2000" dirty="0">
                <a:ea typeface="宋体" panose="02010600030101010101" pitchFamily="2" charset="-122"/>
                <a:cs typeface="+mn-ea"/>
              </a:rPr>
              <a:t>是客观否定，与主观意志无关，是由客观原因导致的否定。</a:t>
            </a:r>
            <a:endParaRPr lang="en-US" altLang="ko-KR" sz="2000" dirty="0">
              <a:ea typeface="宋体" panose="02010600030101010101" pitchFamily="2" charset="-122"/>
              <a:cs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553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4001" y="1120763"/>
            <a:ext cx="8512125" cy="480131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2000" b="1" dirty="0">
                <a:latin typeface="宋体" panose="02010600030101010101" pitchFamily="2" charset="-122"/>
              </a:rPr>
              <a:t> </a:t>
            </a:r>
            <a:endParaRPr lang="en-US" altLang="ko-KR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两句话都是没写作业的意思，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例句（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ko-KR" altLang="en-US" sz="2400" dirty="0">
                <a:latin typeface="宋体" panose="02010600030101010101" pitchFamily="2" charset="-122"/>
              </a:rPr>
              <a:t>）用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“-</a:t>
            </a:r>
            <a:r>
              <a:rPr lang="ko-KR" altLang="en-US" sz="2400" dirty="0">
                <a:latin typeface="宋体" panose="02010600030101010101" pitchFamily="2" charset="-122"/>
              </a:rPr>
              <a:t>지 않다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ko-KR" altLang="en-US" sz="2400" dirty="0">
                <a:latin typeface="宋体" panose="02010600030101010101" pitchFamily="2" charset="-122"/>
              </a:rPr>
              <a:t>来否定，表示是主观上不想写不愿意写才没写；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例句（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ko-KR" altLang="en-US" sz="2400" dirty="0">
                <a:latin typeface="宋体" panose="02010600030101010101" pitchFamily="2" charset="-122"/>
              </a:rPr>
              <a:t>）用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“-</a:t>
            </a:r>
            <a:r>
              <a:rPr lang="ko-KR" altLang="en-US" sz="2400" dirty="0">
                <a:latin typeface="宋体" panose="02010600030101010101" pitchFamily="2" charset="-122"/>
              </a:rPr>
              <a:t>지 못하다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ko-KR" altLang="en-US" sz="2400" dirty="0">
                <a:latin typeface="宋体" panose="02010600030101010101" pitchFamily="2" charset="-122"/>
              </a:rPr>
              <a:t>来否定，意思是我昨天因为特别难受这一客观原因而没办法写作业（例句括号里是参考原因</a:t>
            </a:r>
            <a:r>
              <a:rPr lang="ko-KR" altLang="en-US" sz="2400" dirty="0" smtClean="0">
                <a:latin typeface="宋体" panose="02010600030101010101" pitchFamily="2" charset="-122"/>
              </a:rPr>
              <a:t>）。</a:t>
            </a: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699444" y="1392072"/>
            <a:ext cx="5841241" cy="216982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dirty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endParaRPr lang="en-US" altLang="zh-CN" dirty="0">
              <a:solidFill>
                <a:srgbClr val="FFC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ko-KR" sz="2000" dirty="0">
                <a:latin typeface="宋体" panose="02010600030101010101" pitchFamily="2" charset="-122"/>
                <a:ea typeface="宋体" panose="02010600030101010101" pitchFamily="2" charset="-122"/>
              </a:rPr>
              <a:t>(1). (</a:t>
            </a:r>
            <a:r>
              <a:rPr lang="ko-KR" altLang="en-US" sz="2000" dirty="0">
                <a:latin typeface="宋体" panose="02010600030101010101" pitchFamily="2" charset="-122"/>
              </a:rPr>
              <a:t>하기 싫어서</a:t>
            </a:r>
            <a:r>
              <a:rPr lang="en-US" altLang="ko-KR" sz="2000" dirty="0">
                <a:latin typeface="宋体" panose="02010600030101010101" pitchFamily="2" charset="-122"/>
                <a:ea typeface="宋体" panose="02010600030101010101" pitchFamily="2" charset="-122"/>
              </a:rPr>
              <a:t>) </a:t>
            </a:r>
            <a:r>
              <a:rPr lang="ko-KR" altLang="en-US" sz="2000" dirty="0">
                <a:latin typeface="宋体" panose="02010600030101010101" pitchFamily="2" charset="-122"/>
              </a:rPr>
              <a:t>숙제를 하</a:t>
            </a:r>
            <a:r>
              <a:rPr lang="ko-KR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지 않았어요</a:t>
            </a:r>
            <a:r>
              <a:rPr lang="en-US" altLang="ko-KR" sz="20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latinLnBrk="1">
              <a:lnSpc>
                <a:spcPct val="150000"/>
              </a:lnSpc>
            </a:pPr>
            <a:r>
              <a:rPr lang="en-US" altLang="ko-KR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(</a:t>
            </a:r>
            <a:r>
              <a:rPr lang="en-US" altLang="ko-KR" sz="2000" dirty="0">
                <a:latin typeface="宋体" panose="02010600030101010101" pitchFamily="2" charset="-122"/>
                <a:ea typeface="宋体" panose="02010600030101010101" pitchFamily="2" charset="-122"/>
              </a:rPr>
              <a:t>2). (</a:t>
            </a:r>
            <a:r>
              <a:rPr lang="ko-KR" altLang="en-US" sz="2000" dirty="0">
                <a:latin typeface="宋体" panose="02010600030101010101" pitchFamily="2" charset="-122"/>
              </a:rPr>
              <a:t>어제 많이 아파서</a:t>
            </a:r>
            <a:r>
              <a:rPr lang="en-US" altLang="ko-KR" sz="2000" dirty="0">
                <a:latin typeface="宋体" panose="02010600030101010101" pitchFamily="2" charset="-122"/>
                <a:ea typeface="宋体" panose="02010600030101010101" pitchFamily="2" charset="-122"/>
              </a:rPr>
              <a:t>) </a:t>
            </a:r>
            <a:r>
              <a:rPr lang="ko-KR" altLang="en-US" sz="2000" dirty="0">
                <a:latin typeface="宋体" panose="02010600030101010101" pitchFamily="2" charset="-122"/>
              </a:rPr>
              <a:t>숙제를 </a:t>
            </a:r>
            <a:r>
              <a:rPr lang="ko-KR" altLang="en-US" sz="2000" b="1" dirty="0">
                <a:solidFill>
                  <a:srgbClr val="0070C0"/>
                </a:solidFill>
                <a:latin typeface="宋体" panose="02010600030101010101" pitchFamily="2" charset="-122"/>
              </a:rPr>
              <a:t>하지 못했어요</a:t>
            </a:r>
            <a:r>
              <a:rPr lang="en-US" altLang="ko-KR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496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6948" y="1125421"/>
            <a:ext cx="8453060" cy="513602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ko-KR" altLang="en-US" sz="2800" b="1" dirty="0">
                <a:latin typeface="宋体" panose="02010600030101010101" pitchFamily="2" charset="-122"/>
              </a:rPr>
              <a:t>～시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dirty="0">
                <a:latin typeface="宋体" panose="02010600030101010101" pitchFamily="2" charset="-122"/>
              </a:rPr>
              <a:t>尊称词尾，直接接于谓词词干或体词的谓词形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ko-KR" altLang="en-US" sz="2400" dirty="0">
                <a:latin typeface="宋体" panose="02010600030101010101" pitchFamily="2" charset="-122"/>
              </a:rPr>
              <a:t>이다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ko-KR" altLang="en-US" sz="2400" dirty="0">
                <a:latin typeface="宋体" panose="02010600030101010101" pitchFamily="2" charset="-122"/>
              </a:rPr>
              <a:t>之后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dirty="0">
                <a:latin typeface="宋体" panose="02010600030101010101" pitchFamily="2" charset="-122"/>
              </a:rPr>
              <a:t>表示说话人对于该动作的发出者或该状态的保持者的尊敬。</a:t>
            </a:r>
          </a:p>
          <a:p>
            <a:pPr algn="ctr">
              <a:lnSpc>
                <a:spcPct val="150000"/>
              </a:lnSpc>
            </a:pPr>
            <a:r>
              <a:rPr lang="zh-CN" altLang="en-US" sz="2200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没有韵尾的用言（包括韵尾</a:t>
            </a:r>
            <a:r>
              <a:rPr lang="ko-KR" altLang="en-US" sz="2200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</a:rPr>
              <a:t>ㄹ</a:t>
            </a:r>
            <a:r>
              <a:rPr lang="zh-CN" altLang="en-US" sz="2200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200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 -</a:t>
            </a:r>
            <a:r>
              <a:rPr lang="ko-KR" altLang="en-US" sz="2200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</a:rPr>
              <a:t>시</a:t>
            </a:r>
            <a:r>
              <a:rPr lang="en-US" altLang="ko-KR" sz="2200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endParaRPr lang="en-US" altLang="zh-CN" sz="2200" dirty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200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有韵尾的用言（韵尾</a:t>
            </a:r>
            <a:r>
              <a:rPr lang="ko-KR" altLang="en-US" sz="2200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</a:rPr>
              <a:t>ㄹ</a:t>
            </a:r>
            <a:r>
              <a:rPr lang="zh-CN" altLang="en-US" sz="2200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除外）</a:t>
            </a:r>
            <a:r>
              <a:rPr lang="en-US" altLang="zh-CN" sz="2200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 -</a:t>
            </a:r>
            <a:r>
              <a:rPr lang="ko-KR" altLang="en-US" sz="2200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</a:rPr>
              <a:t>으시</a:t>
            </a:r>
            <a:r>
              <a:rPr lang="en-US" altLang="ko-KR" sz="2200" dirty="0" smtClean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</a:p>
          <a:p>
            <a:pPr algn="ctr">
              <a:lnSpc>
                <a:spcPct val="150000"/>
              </a:lnSpc>
            </a:pPr>
            <a:endParaRPr lang="en-US" altLang="ko-KR" sz="2200" dirty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ko-KR" sz="2200" dirty="0" smtClean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ko-KR" sz="2200" dirty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ko-KR" sz="2200" dirty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ko-KR" sz="105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371611" y="4189863"/>
            <a:ext cx="6291618" cy="1938992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sz="2000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선생님은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책을 </a:t>
            </a:r>
            <a:r>
              <a:rPr lang="ko-KR" altLang="en-US" sz="2000"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보십니다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.        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老师看书。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학교에 </a:t>
            </a:r>
            <a:r>
              <a:rPr lang="ko-KR" altLang="en-US" sz="2000"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가셨습니다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.        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去学校了。</a:t>
            </a:r>
            <a:endParaRPr lang="en-US" altLang="ko-KR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할아버지께서는 운동을 </a:t>
            </a:r>
            <a:r>
              <a:rPr lang="ko-KR" altLang="en-US" sz="2000"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하셨습니다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.        </a:t>
            </a:r>
            <a:r>
              <a:rPr lang="zh-CN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爷爷做运动</a:t>
            </a:r>
            <a:r>
              <a:rPr lang="zh-CN" altLang="en-US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。</a:t>
            </a:r>
            <a:endParaRPr lang="zh-CN" altLang="en-US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873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7761" y="1268760"/>
            <a:ext cx="8659916" cy="507831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ko-KR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ko-KR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～겠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时制词尾，用于谓词词干和体词谓词形后面，表示将来时制。</a:t>
            </a:r>
            <a:endParaRPr lang="en-US" altLang="zh-CN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常常用来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</a:rPr>
              <a:t>表示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话者的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</a:rPr>
              <a:t>主观意志、意图或决心，相当于“要</a:t>
            </a:r>
            <a:r>
              <a:rPr lang="ko-KR" altLang="en-US" sz="24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”。</a:t>
            </a:r>
            <a:endParaRPr lang="en-US" altLang="ko-KR" sz="2400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2400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</a:rPr>
              <a:t>   </a:t>
            </a:r>
            <a:endParaRPr lang="zh-CN" altLang="en-US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89143" y="3236288"/>
            <a:ext cx="7857153" cy="2846933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000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endParaRPr lang="en-US" altLang="zh-CN" sz="2000" dirty="0" smtClean="0">
              <a:solidFill>
                <a:srgbClr val="FFC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언제 전화하</a:t>
            </a:r>
            <a:r>
              <a:rPr lang="ko-KR" altLang="en-US" sz="2000"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겠</a:t>
            </a:r>
            <a:r>
              <a:rPr lang="ko-KR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습니까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?          </a:t>
            </a:r>
            <a:r>
              <a:rPr lang="ko-KR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（你）要什么时候打电话？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나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저녁에 전화하</a:t>
            </a:r>
            <a:r>
              <a:rPr lang="ko-KR" altLang="en-US" sz="2000"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겠</a:t>
            </a:r>
            <a:r>
              <a:rPr lang="ko-KR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습니다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      </a:t>
            </a:r>
            <a:r>
              <a:rPr lang="ko-KR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（我）要晚上打电话。</a:t>
            </a:r>
            <a:endParaRPr lang="en-US" altLang="ko-KR" sz="20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6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오늘까지 숙제를 완성하</a:t>
            </a:r>
            <a:r>
              <a:rPr lang="ko-KR" altLang="en-US" sz="2000"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겠</a:t>
            </a:r>
            <a:r>
              <a:rPr lang="ko-KR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습니다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 </a:t>
            </a:r>
            <a:r>
              <a:rPr lang="zh-CN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今天为止（我）要完成作业。</a:t>
            </a:r>
            <a:endParaRPr lang="en-US" altLang="ko-KR" sz="20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방학 때 여행을 하</a:t>
            </a:r>
            <a:r>
              <a:rPr lang="ko-KR" altLang="en-US" sz="2000"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겠</a:t>
            </a:r>
            <a:r>
              <a:rPr lang="ko-KR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습니다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  </a:t>
            </a:r>
            <a:r>
              <a:rPr lang="zh-CN" altLang="en-US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假期（我）要去旅游。</a:t>
            </a:r>
          </a:p>
          <a:p>
            <a:endParaRPr lang="zh-CN" altLang="en-US" sz="2000" dirty="0">
              <a:ea typeface="宋体" panose="02010600030101010101" pitchFamily="2" charset="-122"/>
            </a:endParaRP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85806" y="259220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060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634" y="5076578"/>
            <a:ext cx="5729454" cy="16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791697" y="1721930"/>
            <a:ext cx="7107761" cy="159440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130" y="3316334"/>
            <a:ext cx="5692407" cy="1654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>
            <a:hlinkClick r:id="rId5" action="ppaction://hlinkfile"/>
          </p:cNvPr>
          <p:cNvSpPr/>
          <p:nvPr/>
        </p:nvSpPr>
        <p:spPr>
          <a:xfrm>
            <a:off x="495301" y="984177"/>
            <a:ext cx="5992787" cy="669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请用所给的单词仿照示例编写对话。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5970" y="545910"/>
            <a:ext cx="262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78637" y="3912728"/>
            <a:ext cx="1951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지금 봅니까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8637" y="4462693"/>
            <a:ext cx="4975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지금 안 봅니다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아침에 봅니다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78637" y="5546066"/>
            <a:ext cx="2866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지금 듣습니까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78637" y="6114391"/>
            <a:ext cx="5793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지금 안 듣습니다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점심에 듭습니다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2" name="矩形 11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3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791697" y="1650852"/>
            <a:ext cx="575253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400" b="1" dirty="0" smtClean="0">
                <a:latin typeface="宋体" panose="02010600030101010101" pitchFamily="2" charset="-122"/>
              </a:rPr>
              <a:t>가다</a:t>
            </a:r>
            <a:r>
              <a:rPr lang="en-US" altLang="ko-KR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ko-KR" altLang="en-US" sz="2400" b="1" dirty="0" smtClean="0">
                <a:latin typeface="宋体" panose="02010600030101010101" pitchFamily="2" charset="-122"/>
              </a:rPr>
              <a:t>저녁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latin typeface="宋体" panose="02010600030101010101" pitchFamily="2" charset="-122"/>
              </a:rPr>
              <a:t>가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 smtClean="0">
                <a:latin typeface="宋体" panose="02010600030101010101" pitchFamily="2" charset="-122"/>
              </a:rPr>
              <a:t>지금 갑니까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latin typeface="宋体" panose="02010600030101010101" pitchFamily="2" charset="-122"/>
              </a:rPr>
              <a:t>나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 smtClean="0">
                <a:latin typeface="宋体" panose="02010600030101010101" pitchFamily="2" charset="-122"/>
              </a:rPr>
              <a:t>지금 안 갑니다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ko-KR" altLang="en-US" sz="2400" dirty="0" smtClean="0">
                <a:latin typeface="宋体" panose="02010600030101010101" pitchFamily="2" charset="-122"/>
              </a:rPr>
              <a:t>저녁에 갑니다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ko-KR" altLang="en-US" sz="2400" dirty="0">
                <a:latin typeface="宋体" panose="02010600030101010101" pitchFamily="2" charset="-122"/>
              </a:rPr>
              <a:t>보다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ko-KR" altLang="en-US" sz="2400" dirty="0">
                <a:latin typeface="宋体" panose="02010600030101010101" pitchFamily="2" charset="-122"/>
              </a:rPr>
              <a:t>아침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가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나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 </a:t>
            </a:r>
            <a:r>
              <a:rPr lang="ko-KR" altLang="en-US" sz="2400" dirty="0" smtClean="0">
                <a:latin typeface="宋体" panose="02010600030101010101" pitchFamily="2" charset="-122"/>
              </a:rPr>
              <a:t>듣다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ko-KR" altLang="en-US" sz="2400" dirty="0" smtClean="0">
                <a:latin typeface="宋体" panose="02010600030101010101" pitchFamily="2" charset="-122"/>
              </a:rPr>
              <a:t>점심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latin typeface="宋体" panose="02010600030101010101" pitchFamily="2" charset="-122"/>
              </a:rPr>
              <a:t>가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나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931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549" y="4578460"/>
            <a:ext cx="5630874" cy="1654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3669" y="1160188"/>
            <a:ext cx="5649753" cy="1654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3670" y="2866529"/>
            <a:ext cx="5649752" cy="1654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977935" y="1154599"/>
            <a:ext cx="532945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ko-KR" altLang="en-US" sz="2400" dirty="0">
                <a:latin typeface="宋体" panose="02010600030101010101" pitchFamily="2" charset="-122"/>
              </a:rPr>
              <a:t>먹다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ko-KR" altLang="en-US" sz="2400" dirty="0">
                <a:latin typeface="宋体" panose="02010600030101010101" pitchFamily="2" charset="-122"/>
              </a:rPr>
              <a:t>오후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가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나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4. </a:t>
            </a:r>
            <a:r>
              <a:rPr lang="ko-KR" altLang="en-US" sz="2400" dirty="0">
                <a:latin typeface="宋体" panose="02010600030101010101" pitchFamily="2" charset="-122"/>
              </a:rPr>
              <a:t>오다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ko-KR" altLang="en-US" sz="2400" dirty="0">
                <a:latin typeface="宋体" panose="02010600030101010101" pitchFamily="2" charset="-122"/>
              </a:rPr>
              <a:t>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가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나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5. </a:t>
            </a:r>
            <a:r>
              <a:rPr lang="ko-KR" altLang="en-US" sz="2400" dirty="0">
                <a:latin typeface="宋体" panose="02010600030101010101" pitchFamily="2" charset="-122"/>
              </a:rPr>
              <a:t>사다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ko-KR" altLang="en-US" sz="2400" dirty="0">
                <a:latin typeface="宋体" panose="02010600030101010101" pitchFamily="2" charset="-122"/>
              </a:rPr>
              <a:t>모레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가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나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71890" y="1803973"/>
            <a:ext cx="2361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지금 먹습니까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71889" y="2341542"/>
            <a:ext cx="4981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지금 안 먹습니다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오후에 먹습니다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72349" y="3452581"/>
            <a:ext cx="2490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지금 옵니까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1889" y="3993073"/>
            <a:ext cx="3971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지금 안 옵니다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밤에 옵니다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71889" y="5104112"/>
            <a:ext cx="2033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지금 삽니까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71889" y="5644604"/>
            <a:ext cx="4341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지금 안 삽니다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모레 삽니다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4" name="矩形 13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93413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1713" y="3726644"/>
            <a:ext cx="7635922" cy="1290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871713" y="2402006"/>
            <a:ext cx="7563003" cy="1214651"/>
          </a:xfrm>
          <a:prstGeom prst="rect">
            <a:avLst/>
          </a:prstGeom>
          <a:solidFill>
            <a:schemeClr val="bg1"/>
          </a:solidFill>
          <a:ln w="222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8794" y="1365139"/>
            <a:ext cx="7635922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ko-KR" altLang="en-US" sz="2800" b="1" dirty="0">
                <a:latin typeface="宋体" panose="02010600030101010101" pitchFamily="2" charset="-122"/>
              </a:rPr>
              <a:t>请用所给的单词仿照示例编写对话。</a:t>
            </a:r>
            <a:endParaRPr lang="en-US" altLang="ko-KR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ko-KR" altLang="en-US" sz="1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  가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학생도 한국 사람입니까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?   (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선생님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중국 사람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  나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선생님은 한국 사람이지만 학생은 중국 사람입니다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동생도 대학생입니까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   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형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중학생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__________________________________________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</a:t>
            </a:r>
            <a:r>
              <a:rPr lang="zh-CN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</a:t>
            </a:r>
            <a:endParaRPr lang="zh-CN" altLang="en-US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23005" y="4140851"/>
            <a:ext cx="5677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형은 대학생이지만 동생은 </a:t>
            </a:r>
            <a:r>
              <a:rPr lang="ko-KR" altLang="en-US" sz="2400" b="1" dirty="0" smtClean="0">
                <a:solidFill>
                  <a:srgbClr val="7030A0"/>
                </a:solidFill>
              </a:rPr>
              <a:t> 중학생입니다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7" name="矩形 6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8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89017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882" y="4751643"/>
            <a:ext cx="7635922" cy="1290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914" y="1597715"/>
            <a:ext cx="7635922" cy="1290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056" y="3164245"/>
            <a:ext cx="7635922" cy="1290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242848" y="2194590"/>
            <a:ext cx="6619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어머니는 선생님이지만 아버지는 의사입니다</a:t>
            </a:r>
            <a:r>
              <a:rPr lang="en-US" altLang="ko-KR" sz="2400" b="1" dirty="0" smtClean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29200" y="3809284"/>
            <a:ext cx="6537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남자는 슈퍼에 가지만 여자는 수영장에 갑니다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42848" y="5396682"/>
            <a:ext cx="6509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웨이빈은 오늘 오지만 양메이은 내일 옵니다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1" name="矩形 10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2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504056" y="1639459"/>
            <a:ext cx="7635922" cy="4253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2 .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아버지도 선생님입니까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?   (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어머니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의사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나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__________________________________________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3 .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여자도 슈퍼에 갑니까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?   (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남자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수영장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나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__________________________________________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4 .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양메이도 오늘 옵니까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?   (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내일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나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__________________________________________</a:t>
            </a:r>
            <a:endParaRPr lang="zh-CN" altLang="en-US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120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731" y="4666274"/>
            <a:ext cx="4484873" cy="1779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76759" y="2406170"/>
            <a:ext cx="4503845" cy="1591316"/>
          </a:xfrm>
          <a:prstGeom prst="rect">
            <a:avLst/>
          </a:prstGeom>
          <a:solidFill>
            <a:schemeClr val="bg1"/>
          </a:solidFill>
          <a:ln w="222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6759" y="1089994"/>
            <a:ext cx="4572000" cy="54476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ko-KR" altLang="en-US" sz="2800" b="1" dirty="0">
                <a:latin typeface="宋体" panose="02010600030101010101" pitchFamily="2" charset="-122"/>
              </a:rPr>
              <a:t>请仿照示例看图编写对话。</a:t>
            </a:r>
            <a:r>
              <a:rPr lang="ko-KR" altLang="en-US" sz="2400" dirty="0">
                <a:latin typeface="宋体" panose="02010600030101010101" pitchFamily="2" charset="-122"/>
              </a:rPr>
              <a:t>     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선생님</a:t>
            </a:r>
            <a:r>
              <a:rPr lang="en-US" altLang="ko-KR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무엇</a:t>
            </a:r>
            <a:r>
              <a:rPr lang="en-US" altLang="ko-KR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보다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선생님은 무엇을 보십니까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책을 보십니다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1.   </a:t>
            </a:r>
            <a:r>
              <a:rPr lang="ko-KR" altLang="en-US" sz="2400" dirty="0">
                <a:latin typeface="宋体" panose="02010600030101010101" pitchFamily="2" charset="-122"/>
              </a:rPr>
              <a:t>어머니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ko-KR" altLang="en-US" sz="2400" dirty="0">
                <a:latin typeface="宋体" panose="02010600030101010101" pitchFamily="2" charset="-122"/>
              </a:rPr>
              <a:t>무엇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ko-KR" altLang="en-US" sz="2400" dirty="0">
                <a:latin typeface="宋体" panose="02010600030101010101" pitchFamily="2" charset="-122"/>
              </a:rPr>
              <a:t>사다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가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나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6663" y="5299499"/>
            <a:ext cx="3712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어머니는 무엇을 사십니까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6663" y="5859061"/>
            <a:ext cx="3766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어머니는 꽃을 사십니다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0951" y="4102504"/>
            <a:ext cx="2880444" cy="26368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4477" y="1990246"/>
            <a:ext cx="2176779" cy="242316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1" name="矩形 10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3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58042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3288" y="2947211"/>
            <a:ext cx="4484873" cy="1779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115" y="1113024"/>
            <a:ext cx="4484873" cy="1779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816" y="4852533"/>
            <a:ext cx="4484873" cy="1779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504056" y="1639459"/>
            <a:ext cx="763592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6346" y="1020572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2.   </a:t>
            </a:r>
            <a:r>
              <a:rPr lang="ko-KR" altLang="en-US" sz="2400" dirty="0">
                <a:latin typeface="宋体" panose="02010600030101010101" pitchFamily="2" charset="-122"/>
              </a:rPr>
              <a:t>아버지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ko-KR" altLang="en-US" sz="2400" dirty="0">
                <a:latin typeface="宋体" panose="02010600030101010101" pitchFamily="2" charset="-122"/>
              </a:rPr>
              <a:t>어디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ko-KR" altLang="en-US" sz="2400" dirty="0">
                <a:latin typeface="宋体" panose="02010600030101010101" pitchFamily="2" charset="-122"/>
              </a:rPr>
              <a:t>가다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가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나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4.   </a:t>
            </a:r>
            <a:r>
              <a:rPr lang="ko-KR" altLang="en-US" sz="2400" dirty="0">
                <a:latin typeface="宋体" panose="02010600030101010101" pitchFamily="2" charset="-122"/>
              </a:rPr>
              <a:t>선생님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ko-KR" altLang="en-US" sz="2400" dirty="0">
                <a:latin typeface="宋体" panose="02010600030101010101" pitchFamily="2" charset="-122"/>
              </a:rPr>
              <a:t>언제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ko-KR" altLang="en-US" sz="2400" dirty="0">
                <a:latin typeface="宋体" panose="02010600030101010101" pitchFamily="2" charset="-122"/>
              </a:rPr>
              <a:t>오다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가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나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01194" y="1651789"/>
            <a:ext cx="465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아버지는 어디에 가십니까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01194" y="2235702"/>
            <a:ext cx="3998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아버지는 병원에 가십니다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97015" y="3647747"/>
            <a:ext cx="3583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오빠는 무엇을 치십니까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97015" y="4185463"/>
            <a:ext cx="3094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배드민턴을 치십니다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98667" y="5519280"/>
            <a:ext cx="3543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선생님은 언제 오십니까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58664" y="6071432"/>
            <a:ext cx="4030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선생님은 수요일에 오십니다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2726" y="926620"/>
            <a:ext cx="2381693" cy="196543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8680" y="2732568"/>
            <a:ext cx="1860698" cy="210524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80334" y="4593267"/>
            <a:ext cx="2147247" cy="217967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72000" y="2987767"/>
            <a:ext cx="43274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  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오빠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무엇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치다</a:t>
            </a:r>
          </a:p>
          <a:p>
            <a:pPr lvl="0"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________________________</a:t>
            </a:r>
          </a:p>
          <a:p>
            <a:pPr lvl="0"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나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________________________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9" name="矩形 18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22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51047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9847" y="1475961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4461" y="14512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200" y="4042351"/>
            <a:ext cx="1479454" cy="180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7054" y="4051708"/>
            <a:ext cx="1595318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04788" y="2058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7" action="ppaction://hlinksldjump"/>
              </a:rPr>
              <a:t>어휘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7" action="ppaction://hlinksldjump"/>
              </a:rPr>
              <a:t>1</a:t>
            </a:r>
            <a:endParaRPr kumimoji="1" lang="zh-CN" altLang="en-US" sz="2800" b="1" dirty="0"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91316" y="1998342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8" action="ppaction://hlinksldjump"/>
              </a:rPr>
              <a:t>대화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8" action="ppaction://hlinksldjump"/>
              </a:rPr>
              <a:t>1</a:t>
            </a:r>
            <a:endParaRPr kumimoji="1"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0650" y="4545731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9" action="ppaction://hlinksldjump"/>
              </a:rPr>
              <a:t>문법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9" action="ppaction://hlinksldjump"/>
              </a:rPr>
              <a:t>1</a:t>
            </a:r>
            <a:endParaRPr kumimoji="1" lang="zh-CN" altLang="en-US" sz="2800" b="1" dirty="0"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13896" y="4545731"/>
            <a:ext cx="1210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3200" b="1" dirty="0" smtClean="0"/>
              <a:t> </a:t>
            </a:r>
            <a:r>
              <a:rPr kumimoji="1" lang="ko-KR" altLang="en-US" sz="2800" b="1" dirty="0" smtClean="0">
                <a:hlinkClick r:id="rId10" action="ppaction://hlinksldjump"/>
              </a:rPr>
              <a:t>연습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10" action="ppaction://hlinksldjump"/>
              </a:rPr>
              <a:t>1</a:t>
            </a:r>
            <a:endParaRPr kumimoji="1"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30" name="直接连接符 25"/>
          <p:cNvCxnSpPr>
            <a:cxnSpLocks/>
          </p:cNvCxnSpPr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6850" y="4042351"/>
            <a:ext cx="1608589" cy="1800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44772" y="4409954"/>
            <a:ext cx="11848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ko-KR" altLang="en-US" sz="2400" b="1" dirty="0" smtClean="0">
                <a:hlinkClick r:id="rId12" action="ppaction://hlinksldjump"/>
              </a:rPr>
              <a:t>드라마 보기</a:t>
            </a:r>
            <a:r>
              <a:rPr kumimoji="1" lang="en-US" altLang="ko-KR" sz="2400" b="1" dirty="0" smtClean="0">
                <a:ea typeface="宋体" panose="02010600030101010101" pitchFamily="2" charset="-122"/>
                <a:hlinkClick r:id="rId12" action="ppaction://hlinksldjump"/>
              </a:rPr>
              <a:t>1</a:t>
            </a:r>
            <a:endParaRPr kumimoji="1" lang="zh-CN" altLang="en-US" sz="2400" b="1" dirty="0">
              <a:ea typeface="宋体" panose="02010600030101010101" pitchFamily="2" charset="-122"/>
            </a:endParaRPr>
          </a:p>
        </p:txBody>
      </p:sp>
      <p:sp>
        <p:nvSpPr>
          <p:cNvPr id="17" name="webpage-home_81886">
            <a:hlinkClick r:id="rId13" action="ppaction://hlinksldjump"/>
          </p:cNvPr>
          <p:cNvSpPr>
            <a:spLocks noChangeAspect="1"/>
          </p:cNvSpPr>
          <p:nvPr/>
        </p:nvSpPr>
        <p:spPr bwMode="auto">
          <a:xfrm>
            <a:off x="585806" y="259220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904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018" y="4295183"/>
            <a:ext cx="4343978" cy="1779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544914" y="2171893"/>
            <a:ext cx="4203081" cy="1622818"/>
          </a:xfrm>
          <a:prstGeom prst="rect">
            <a:avLst/>
          </a:prstGeom>
          <a:solidFill>
            <a:schemeClr val="bg1"/>
          </a:solidFill>
          <a:ln w="222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4056" y="903569"/>
            <a:ext cx="681114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请用所给的单词仿照示例看图编写对话。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</a:rPr>
              <a:t>      </a:t>
            </a:r>
            <a:endParaRPr lang="en-US" altLang="ko-KR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무엇</a:t>
            </a:r>
            <a:r>
              <a:rPr lang="en-US" altLang="ko-KR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ko-KR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사다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</a:rPr>
              <a:t>가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</a:rPr>
              <a:t>무엇을 사시겠습니까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</a:rPr>
              <a:t>나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</a:rPr>
              <a:t>꽃을 사겠습니다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</a:rPr>
              <a:t>   어디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</a:rPr>
              <a:t>가다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</a:rPr>
              <a:t>가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</a:rPr>
              <a:t>나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  <a:endParaRPr lang="zh-CN" altLang="en-US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2230" y="4944909"/>
            <a:ext cx="3227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어디에 가시겠습니까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2230" y="5509562"/>
            <a:ext cx="2794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슈퍼에 가겠습니다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8704" y="1812907"/>
            <a:ext cx="1280163" cy="214972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17174" y="4111959"/>
            <a:ext cx="4123952" cy="21397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0" name="矩形 9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1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9310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875" y="3029441"/>
            <a:ext cx="3931254" cy="1779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3074" y="1165504"/>
            <a:ext cx="4484873" cy="1779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3074" y="4911671"/>
            <a:ext cx="5010801" cy="1779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983074" y="1071201"/>
            <a:ext cx="48261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2.    </a:t>
            </a:r>
            <a:r>
              <a:rPr lang="ko-KR" altLang="en-US" sz="2400" dirty="0">
                <a:latin typeface="宋体" panose="02010600030101010101" pitchFamily="2" charset="-122"/>
              </a:rPr>
              <a:t>언제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ko-KR" altLang="en-US" sz="2400" dirty="0">
                <a:latin typeface="宋体" panose="02010600030101010101" pitchFamily="2" charset="-122"/>
              </a:rPr>
              <a:t>오다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가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나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</a:p>
          <a:p>
            <a:pPr>
              <a:lnSpc>
                <a:spcPct val="150000"/>
              </a:lnSpc>
            </a:pPr>
            <a:endParaRPr lang="en-US" altLang="ko-KR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4.    </a:t>
            </a:r>
            <a:r>
              <a:rPr lang="ko-KR" altLang="en-US" sz="2400" dirty="0">
                <a:latin typeface="宋体" panose="02010600030101010101" pitchFamily="2" charset="-122"/>
              </a:rPr>
              <a:t>누구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ko-KR" altLang="en-US" sz="2400" dirty="0">
                <a:latin typeface="宋体" panose="02010600030101010101" pitchFamily="2" charset="-122"/>
              </a:rPr>
              <a:t>영화를 보다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가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나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________________________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46603" y="1707162"/>
            <a:ext cx="2985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언제 오시겠습니까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46603" y="2280266"/>
            <a:ext cx="3198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AppleGothic"/>
              </a:rPr>
              <a:t>월요일에 오겠습니다</a:t>
            </a:r>
            <a:r>
              <a:rPr lang="en-US" altLang="ko-KR" sz="2400" b="1" dirty="0">
                <a:solidFill>
                  <a:srgbClr val="7030A0"/>
                </a:solidFill>
                <a:latin typeface="AppleGothic"/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4929" y="3646215"/>
            <a:ext cx="3412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무엇을 사시겠습니까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4929" y="4219319"/>
            <a:ext cx="3234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책 한 권을 사겠습니다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86111" y="5570355"/>
            <a:ext cx="4108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누구랑 영화를 보시겠습니까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64443" y="6114957"/>
            <a:ext cx="4355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여자 친구랑 영화를 보겠습니다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0215" y="1099226"/>
            <a:ext cx="2147778" cy="17252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35796" y="2945219"/>
            <a:ext cx="2753832" cy="177489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0305" y="4832641"/>
            <a:ext cx="2497807" cy="177017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2777" y="2998405"/>
            <a:ext cx="3795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 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무엇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사다</a:t>
            </a:r>
          </a:p>
          <a:p>
            <a:pPr lvl="0"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____________________</a:t>
            </a:r>
          </a:p>
          <a:p>
            <a:pPr lvl="0"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나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____________________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9" name="矩形 18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21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webpage-home_81886">
            <a:hlinkClick r:id="rId7" action="ppaction://hlinksldjump"/>
          </p:cNvPr>
          <p:cNvSpPr>
            <a:spLocks noChangeAspect="1"/>
          </p:cNvSpPr>
          <p:nvPr/>
        </p:nvSpPr>
        <p:spPr bwMode="auto">
          <a:xfrm>
            <a:off x="585806" y="259220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124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anduan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4056" y="1188720"/>
            <a:ext cx="8244408" cy="49103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1075228">
            <a:off x="6934850" y="130732"/>
            <a:ext cx="2094142" cy="767210"/>
          </a:xfrm>
          <a:prstGeom prst="rect">
            <a:avLst/>
          </a:prstGeom>
          <a:solidFill>
            <a:srgbClr val="93255C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드라마 보기</a:t>
            </a:r>
            <a:r>
              <a: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660660" y="938243"/>
            <a:ext cx="6528935" cy="330"/>
          </a:xfrm>
          <a:prstGeom prst="line">
            <a:avLst/>
          </a:prstGeom>
          <a:ln w="44450">
            <a:solidFill>
              <a:srgbClr val="93255C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5881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20125" y="1258903"/>
            <a:ext cx="7060620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남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누나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,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여보세요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제 말 듣고 있어요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     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여보세요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여보세요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여보세요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누나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여보세요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남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누구세요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어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핸드폰이 버스 정류장에 떨어져 있었어요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남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핸드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,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핸드폰 주인는요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핸드폰하고 가방만 있는데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남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아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,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이게 진짜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…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죄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,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죄송한데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,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제가 지금 </a:t>
            </a:r>
            <a:r>
              <a:rPr lang="ko-KR" altLang="en-US" sz="2200" dirty="0" smtClean="0">
                <a:solidFill>
                  <a:prstClr val="black"/>
                </a:solidFill>
                <a:cs typeface="+mn-ea"/>
                <a:sym typeface="+mn-lt"/>
              </a:rPr>
              <a:t>갈테니까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… </a:t>
            </a:r>
          </a:p>
          <a:p>
            <a:pPr>
              <a:lnSpc>
                <a:spcPct val="150000"/>
              </a:lnSpc>
            </a:pP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     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조금만 기다려 주시겠어요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?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예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,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알겠습니다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.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예</a:t>
            </a:r>
            <a:r>
              <a:rPr lang="en-US" altLang="ko-KR" sz="2200" dirty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lt"/>
              </a:rPr>
              <a:t>.</a:t>
            </a:r>
            <a:endParaRPr lang="zh-CN" altLang="zh-CN" sz="22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21075228">
            <a:off x="7054599" y="119391"/>
            <a:ext cx="2002082" cy="767210"/>
          </a:xfrm>
          <a:prstGeom prst="rect">
            <a:avLst/>
          </a:prstGeom>
          <a:solidFill>
            <a:srgbClr val="93255C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드라마 보기</a:t>
            </a:r>
            <a:r>
              <a: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</a:p>
        </p:txBody>
      </p:sp>
      <p:cxnSp>
        <p:nvCxnSpPr>
          <p:cNvPr id="7" name="直接连接符 3"/>
          <p:cNvCxnSpPr/>
          <p:nvPr/>
        </p:nvCxnSpPr>
        <p:spPr>
          <a:xfrm flipV="1">
            <a:off x="660660" y="938243"/>
            <a:ext cx="6528935" cy="330"/>
          </a:xfrm>
          <a:prstGeom prst="line">
            <a:avLst/>
          </a:prstGeom>
          <a:ln w="44450">
            <a:solidFill>
              <a:srgbClr val="93255C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85806" y="259220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755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602736" y="1548485"/>
            <a:ext cx="8039820" cy="426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请听录音练习发音。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60000"/>
              </a:lnSpc>
            </a:pPr>
            <a:endParaRPr lang="en-US" altLang="zh-CN" sz="1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① 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전화 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[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전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: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화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]                   ② 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다시 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[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다시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]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③ 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학생 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[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학쌩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]                    ④ 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찾다 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[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찯따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]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⑤ 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괜찮다 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[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괜찬타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]            ⑥ 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죄송하다 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[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죄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: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송하다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]</a:t>
            </a:r>
          </a:p>
          <a:p>
            <a:pPr>
              <a:lnSpc>
                <a:spcPct val="150000"/>
              </a:lnSpc>
            </a:pPr>
            <a:endParaRPr lang="en-US" altLang="ko-KR" sz="1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※ </a:t>
            </a:r>
            <a:r>
              <a:rPr lang="ko-KR" altLang="en-US" sz="2400" dirty="0">
                <a:ea typeface="宋体" panose="02010600030101010101" pitchFamily="2" charset="-122"/>
                <a:cs typeface="+mn-ea"/>
                <a:sym typeface="+mn-lt"/>
              </a:rPr>
              <a:t>括号中为单词的实际发音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，“：”</a:t>
            </a:r>
            <a:r>
              <a:rPr lang="ko-KR" altLang="en-US" sz="2400" dirty="0">
                <a:ea typeface="宋体" panose="02010600030101010101" pitchFamily="2" charset="-122"/>
                <a:cs typeface="+mn-ea"/>
                <a:sym typeface="+mn-lt"/>
              </a:rPr>
              <a:t>表示前一音节为长音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。</a:t>
            </a:r>
            <a:endParaRPr lang="en-US" altLang="zh-CN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0" name="矩形 9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1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2753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95219" y="1790090"/>
            <a:ext cx="8367534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请用句子后面括号里的单词完成句子。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1 .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여보세요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.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김 교수님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(           )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니까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? (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있다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/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계시다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2 .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교실에 학생이 몇 명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(           )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니까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? (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있다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/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계시다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3 .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거기는 영희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(       )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입니까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? (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집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/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댁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4 .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여보세요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. 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거기 박 선생님 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(      )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입니까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?(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집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/</a:t>
            </a: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댁</a:t>
            </a:r>
            <a:r>
              <a:rPr lang="en-US" altLang="ko-KR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)</a:t>
            </a:r>
            <a:endParaRPr lang="en-US" altLang="zh-CN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24937" y="2923532"/>
            <a:ext cx="908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계십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24937" y="3437622"/>
            <a:ext cx="908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있습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41960" y="3991884"/>
            <a:ext cx="472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집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41195" y="4459365"/>
            <a:ext cx="472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댁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cxnSp>
        <p:nvCxnSpPr>
          <p:cNvPr id="15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 rot="21075228">
            <a:off x="6915603" y="236162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049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1601573" y="4001343"/>
            <a:ext cx="5914733" cy="1799292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65027" y="2156347"/>
            <a:ext cx="5851279" cy="1651379"/>
          </a:xfrm>
          <a:prstGeom prst="rect">
            <a:avLst/>
          </a:prstGeom>
          <a:solidFill>
            <a:schemeClr val="bg1"/>
          </a:solidFill>
          <a:ln w="222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6276" y="1223046"/>
            <a:ext cx="5906576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请仿照示例回答问题。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      </a:t>
            </a:r>
            <a:r>
              <a:rPr lang="ko-KR" altLang="en-US" sz="20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가</a:t>
            </a:r>
            <a:r>
              <a:rPr lang="en-US" altLang="ko-KR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0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여보세요</a:t>
            </a:r>
            <a:r>
              <a:rPr lang="en-US" altLang="ko-KR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. </a:t>
            </a:r>
            <a:r>
              <a:rPr lang="ko-KR" altLang="en-US" sz="20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한국어학과 사무실입니까</a:t>
            </a:r>
            <a:r>
              <a:rPr lang="en-US" altLang="ko-KR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   나</a:t>
            </a:r>
            <a:r>
              <a:rPr lang="en-US" altLang="ko-KR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0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아닙니다</a:t>
            </a:r>
            <a:r>
              <a:rPr lang="en-US" altLang="ko-KR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. </a:t>
            </a:r>
            <a:r>
              <a:rPr lang="ko-KR" altLang="en-US" sz="20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전화 잘 </a:t>
            </a:r>
            <a:r>
              <a:rPr lang="ko-KR" altLang="en-US" sz="2000" dirty="0" smtClean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못 걸었습니다</a:t>
            </a:r>
            <a:r>
              <a:rPr lang="en-US" altLang="ko-KR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         여기는 일본어학과 사무실입니다</a:t>
            </a:r>
            <a:r>
              <a:rPr lang="en-US" altLang="ko-KR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1. 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가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: 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여보세요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. </a:t>
            </a: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베이징 공항입니까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宋体" panose="02010600030101010101" pitchFamily="2" charset="-122"/>
                <a:cs typeface="+mn-ea"/>
                <a:sym typeface="+mn-lt"/>
              </a:rPr>
              <a:t>    나</a:t>
            </a: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      ________________________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94179" y="4339117"/>
            <a:ext cx="4722127" cy="57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아닙니다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전화 잘 못 걸었습니다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cxnSp>
        <p:nvCxnSpPr>
          <p:cNvPr id="9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794179" y="4922218"/>
            <a:ext cx="408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宋体" panose="02010600030101010101" pitchFamily="2" charset="-122"/>
              </a:rPr>
              <a:t>여기는 상하이 공항입니다</a:t>
            </a:r>
            <a:r>
              <a:rPr lang="en-US" altLang="ko-KR" sz="2400" b="1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 rot="21075228">
            <a:off x="6915603" y="236162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850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1817132" y="4541173"/>
            <a:ext cx="5271927" cy="163715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宋体" panose="02010600030101010101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801921" y="2904106"/>
            <a:ext cx="5271927" cy="1492102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宋体" panose="0201060003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801922" y="1123802"/>
            <a:ext cx="5271927" cy="163715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01922" y="1100015"/>
            <a:ext cx="562029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여보세요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정성인 학생 집입니까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  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여보세요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학생 기숙사입니까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 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4.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여보세요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박 선생님 댁입니까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 ________________________ </a:t>
            </a:r>
            <a:endParaRPr lang="zh-CN" altLang="en-US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71572" y="1608528"/>
            <a:ext cx="4804012" cy="112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아닙니다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전화 잘 못 걸었습니다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여기는 웨이빈 집입니다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28031" y="3267565"/>
            <a:ext cx="4844955" cy="112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아닙니다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전화 잘 못 걸었습니다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여기는 교직원 기숙사입니다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03761" y="4904720"/>
            <a:ext cx="4617486" cy="112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아닙니다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전화 잘 못 걸었습니다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여기는 학생 기숙사입니다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cxnSp>
        <p:nvCxnSpPr>
          <p:cNvPr id="12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 rot="21075228">
            <a:off x="6915603" y="236162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234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804666" y="1244359"/>
            <a:ext cx="5010652" cy="1214651"/>
          </a:xfrm>
          <a:prstGeom prst="rect">
            <a:avLst/>
          </a:prstGeom>
          <a:solidFill>
            <a:schemeClr val="bg1"/>
          </a:solidFill>
          <a:ln w="222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198" y="2581057"/>
            <a:ext cx="5053508" cy="1137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198" y="3848669"/>
            <a:ext cx="4983120" cy="946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1810" y="4926842"/>
            <a:ext cx="5053508" cy="1137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832198" y="1244359"/>
            <a:ext cx="621927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    </a:t>
            </a:r>
            <a:r>
              <a:rPr lang="ko-KR" altLang="en-US" sz="2400" b="1" dirty="0">
                <a:latin typeface="宋体" panose="02010600030101010101" pitchFamily="2" charset="-122"/>
              </a:rPr>
              <a:t>가</a:t>
            </a:r>
            <a:r>
              <a:rPr lang="en-US" altLang="ko-KR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b="1" dirty="0">
                <a:latin typeface="宋体" panose="02010600030101010101" pitchFamily="2" charset="-122"/>
              </a:rPr>
              <a:t>지금 </a:t>
            </a:r>
            <a:r>
              <a:rPr lang="ko-KR" altLang="en-US" sz="2400" b="1" dirty="0" smtClean="0">
                <a:latin typeface="宋体" panose="02010600030101010101" pitchFamily="2" charset="-122"/>
              </a:rPr>
              <a:t>김선생님  계십니까</a:t>
            </a:r>
            <a:r>
              <a:rPr lang="en-US" altLang="ko-KR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b="1" dirty="0">
                <a:latin typeface="宋体" panose="02010600030101010101" pitchFamily="2" charset="-122"/>
              </a:rPr>
              <a:t>    나</a:t>
            </a:r>
            <a:r>
              <a:rPr lang="en-US" altLang="ko-KR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b="1" dirty="0">
                <a:latin typeface="宋体" panose="02010600030101010101" pitchFamily="2" charset="-122"/>
              </a:rPr>
              <a:t>아니요</a:t>
            </a:r>
            <a:r>
              <a:rPr lang="en-US" altLang="ko-KR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en-US" altLang="ko-KR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ko-KR" altLang="en-US" sz="2400" b="1" dirty="0" smtClean="0">
                <a:latin typeface="宋体" panose="02010600030101010101" pitchFamily="2" charset="-122"/>
              </a:rPr>
              <a:t>안  계세요</a:t>
            </a:r>
            <a:r>
              <a:rPr lang="en-US" altLang="ko-KR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내일 백화점에 가십니까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________________________</a:t>
            </a:r>
          </a:p>
          <a:p>
            <a:pPr marL="457200" indent="-457200">
              <a:lnSpc>
                <a:spcPct val="150000"/>
              </a:lnSpc>
              <a:buAutoNum type="arabicPlain" startAt="6"/>
            </a:pP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요즘 한국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드라마를 보십니까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________________________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7 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커피를 좋아하십니까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   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________________________</a:t>
            </a:r>
            <a:endParaRPr lang="zh-CN" altLang="en-US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94267" y="3257307"/>
            <a:ext cx="3493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아니요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안 가요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94267" y="4305785"/>
            <a:ext cx="2388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아니요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안 봐요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97384" y="5439603"/>
            <a:ext cx="3672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</a:rPr>
              <a:t>아니요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b="1" dirty="0">
                <a:solidFill>
                  <a:srgbClr val="7030A0"/>
                </a:solidFill>
              </a:rPr>
              <a:t>안 좋아해요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cxnSp>
        <p:nvCxnSpPr>
          <p:cNvPr id="1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rot="21075228">
            <a:off x="6915603" y="236162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2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85806" y="259220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857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>
            <a:spLocks/>
          </p:cNvSpPr>
          <p:nvPr/>
        </p:nvSpPr>
        <p:spPr>
          <a:xfrm>
            <a:off x="389695" y="1523092"/>
            <a:ext cx="4065846" cy="5616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보다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动</a:t>
            </a: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看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2" name="矩形 21"/>
          <p:cNvSpPr>
            <a:spLocks/>
          </p:cNvSpPr>
          <p:nvPr/>
        </p:nvSpPr>
        <p:spPr>
          <a:xfrm>
            <a:off x="389695" y="2353488"/>
            <a:ext cx="4065846" cy="5616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오다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动</a:t>
            </a: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来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3" name="矩形 22"/>
          <p:cNvSpPr>
            <a:spLocks/>
          </p:cNvSpPr>
          <p:nvPr/>
        </p:nvSpPr>
        <p:spPr>
          <a:xfrm>
            <a:off x="389695" y="3183884"/>
            <a:ext cx="4065846" cy="5616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커피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名</a:t>
            </a: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咖啡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4" name="矩形 23"/>
          <p:cNvSpPr>
            <a:spLocks/>
          </p:cNvSpPr>
          <p:nvPr/>
        </p:nvSpPr>
        <p:spPr>
          <a:xfrm>
            <a:off x="389695" y="4014280"/>
            <a:ext cx="4065846" cy="5616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어머니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名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妈妈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矩形 24"/>
          <p:cNvSpPr>
            <a:spLocks/>
          </p:cNvSpPr>
          <p:nvPr/>
        </p:nvSpPr>
        <p:spPr>
          <a:xfrm>
            <a:off x="389695" y="4844676"/>
            <a:ext cx="4065846" cy="5616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동생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名</a:t>
            </a: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弟弟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0" name="矩形 29"/>
          <p:cNvSpPr>
            <a:spLocks/>
          </p:cNvSpPr>
          <p:nvPr/>
        </p:nvSpPr>
        <p:spPr>
          <a:xfrm>
            <a:off x="4715374" y="1523092"/>
            <a:ext cx="4065846" cy="5616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듣다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动</a:t>
            </a: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听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1" name="矩形 30"/>
          <p:cNvSpPr>
            <a:spLocks/>
          </p:cNvSpPr>
          <p:nvPr/>
        </p:nvSpPr>
        <p:spPr>
          <a:xfrm>
            <a:off x="4715374" y="2353488"/>
            <a:ext cx="4065846" cy="5616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마시다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动</a:t>
            </a: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喝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2" name="矩形 31"/>
          <p:cNvSpPr>
            <a:spLocks/>
          </p:cNvSpPr>
          <p:nvPr/>
        </p:nvSpPr>
        <p:spPr>
          <a:xfrm>
            <a:off x="4715374" y="3183884"/>
            <a:ext cx="4065846" cy="5616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아버지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名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爸爸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3" name="矩形 32"/>
          <p:cNvSpPr>
            <a:spLocks/>
          </p:cNvSpPr>
          <p:nvPr/>
        </p:nvSpPr>
        <p:spPr>
          <a:xfrm>
            <a:off x="4715374" y="4014280"/>
            <a:ext cx="4065846" cy="5616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형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名</a:t>
            </a: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哥哥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보충단어</a:t>
            </a:r>
            <a:endParaRPr lang="en-US" altLang="ko-KR" sz="2800" b="1" dirty="0" smtClean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0204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>
            <a:spLocks/>
          </p:cNvSpPr>
          <p:nvPr/>
        </p:nvSpPr>
        <p:spPr>
          <a:xfrm>
            <a:off x="504056" y="123595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전화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名</a:t>
            </a: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电话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2" name="矩形 21"/>
          <p:cNvSpPr>
            <a:spLocks/>
          </p:cNvSpPr>
          <p:nvPr/>
        </p:nvSpPr>
        <p:spPr>
          <a:xfrm>
            <a:off x="503414" y="2066351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사무실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名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办公室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3" name="矩形 22"/>
          <p:cNvSpPr>
            <a:spLocks/>
          </p:cNvSpPr>
          <p:nvPr/>
        </p:nvSpPr>
        <p:spPr>
          <a:xfrm>
            <a:off x="503414" y="289674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못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副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不能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4" name="矩形 23"/>
          <p:cNvSpPr>
            <a:spLocks/>
          </p:cNvSpPr>
          <p:nvPr/>
        </p:nvSpPr>
        <p:spPr>
          <a:xfrm>
            <a:off x="503414" y="3727143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맞다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动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对，正确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0" name="矩形 29"/>
          <p:cNvSpPr>
            <a:spLocks/>
          </p:cNvSpPr>
          <p:nvPr/>
        </p:nvSpPr>
        <p:spPr>
          <a:xfrm>
            <a:off x="503414" y="4557539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무슨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代</a:t>
            </a: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什么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1" name="矩形 30"/>
          <p:cNvSpPr>
            <a:spLocks/>
          </p:cNvSpPr>
          <p:nvPr/>
        </p:nvSpPr>
        <p:spPr>
          <a:xfrm>
            <a:off x="503414" y="538793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모임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名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活动，聚会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2" name="矩形 31"/>
          <p:cNvSpPr>
            <a:spLocks/>
          </p:cNvSpPr>
          <p:nvPr/>
        </p:nvSpPr>
        <p:spPr>
          <a:xfrm>
            <a:off x="4829735" y="123595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걸다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动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打（电话）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3" name="矩形 32">
            <a:hlinkClick r:id="rId3" action="ppaction://hlinksldjump"/>
          </p:cNvPr>
          <p:cNvSpPr>
            <a:spLocks/>
          </p:cNvSpPr>
          <p:nvPr/>
        </p:nvSpPr>
        <p:spPr>
          <a:xfrm>
            <a:off x="4829093" y="2066351"/>
            <a:ext cx="4065846" cy="56168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죄송하다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形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对不起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4" name="矩形 33">
            <a:hlinkClick r:id="rId4" action="ppaction://hlinksldjump"/>
          </p:cNvPr>
          <p:cNvSpPr>
            <a:spLocks/>
          </p:cNvSpPr>
          <p:nvPr/>
        </p:nvSpPr>
        <p:spPr>
          <a:xfrm>
            <a:off x="4829093" y="2896747"/>
            <a:ext cx="4065846" cy="56168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괜찮다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形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不错，没关系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5" name="矩形 34"/>
          <p:cNvSpPr>
            <a:spLocks/>
          </p:cNvSpPr>
          <p:nvPr/>
        </p:nvSpPr>
        <p:spPr>
          <a:xfrm>
            <a:off x="4829093" y="3727143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찾다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动</a:t>
            </a: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找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6" name="矩形 35"/>
          <p:cNvSpPr>
            <a:spLocks/>
          </p:cNvSpPr>
          <p:nvPr/>
        </p:nvSpPr>
        <p:spPr>
          <a:xfrm>
            <a:off x="4829093" y="4557539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일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名</a:t>
            </a: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事情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>
              <a:cxnSpLocks/>
            </p:cNvCxnSpPr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7388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3816" y="856357"/>
            <a:ext cx="7516368" cy="60016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600" b="1" dirty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拓：副词格助词 </a:t>
            </a:r>
            <a:r>
              <a:rPr lang="ko-KR" altLang="en-US" sz="2600" b="1" dirty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</a:rPr>
              <a:t>에</a:t>
            </a:r>
            <a:endParaRPr lang="en-US" altLang="ko-KR" sz="2600" b="1" dirty="0">
              <a:solidFill>
                <a:schemeClr val="accent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接在体言后面，表示在前面的内容再加上别的内容，读电话号码时常用。</a:t>
            </a:r>
            <a:endParaRPr lang="en-US" altLang="zh-CN" sz="2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endParaRPr lang="en-US" altLang="ko-KR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endParaRPr lang="en-US" altLang="ko-KR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latin typeface="宋体" panose="02010600030101010101" pitchFamily="2" charset="-122"/>
              </a:rPr>
              <a:t>이삼사오에 육칠팔구입니다</a:t>
            </a:r>
            <a:r>
              <a:rPr lang="en-US" altLang="ko-KR" sz="2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indent="457200">
              <a:lnSpc>
                <a:spcPct val="150000"/>
              </a:lnSpc>
            </a:pPr>
            <a:r>
              <a:rPr lang="zh-CN" altLang="en-US" sz="2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en-US" altLang="zh-CN" sz="2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2345-6789</a:t>
            </a:r>
            <a:r>
              <a:rPr lang="zh-CN" altLang="en-US" sz="2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ko-KR" sz="2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latin typeface="宋体" panose="02010600030101010101" pitchFamily="2" charset="-122"/>
              </a:rPr>
              <a:t>집 전화번호는 </a:t>
            </a:r>
            <a:r>
              <a:rPr lang="en-US" altLang="ko-KR" sz="2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010,9876</a:t>
            </a:r>
            <a:r>
              <a:rPr lang="ko-KR" altLang="en-US" sz="2200" dirty="0">
                <a:solidFill>
                  <a:prstClr val="black"/>
                </a:solidFill>
                <a:latin typeface="宋体" panose="02010600030101010101" pitchFamily="2" charset="-122"/>
              </a:rPr>
              <a:t>에 </a:t>
            </a:r>
            <a:r>
              <a:rPr lang="en-US" altLang="ko-KR" sz="2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5432</a:t>
            </a:r>
            <a:r>
              <a:rPr lang="ko-KR" altLang="en-US" sz="2200" dirty="0">
                <a:solidFill>
                  <a:prstClr val="black"/>
                </a:solidFill>
                <a:latin typeface="宋体" panose="02010600030101010101" pitchFamily="2" charset="-122"/>
              </a:rPr>
              <a:t>입니다</a:t>
            </a:r>
            <a:r>
              <a:rPr lang="en-US" altLang="ko-KR" sz="2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indent="457200">
              <a:lnSpc>
                <a:spcPct val="150000"/>
              </a:lnSpc>
            </a:pPr>
            <a:r>
              <a:rPr lang="zh-CN" altLang="en-US" sz="2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家里的电话号码是</a:t>
            </a:r>
            <a:r>
              <a:rPr lang="en-US" altLang="zh-CN" sz="2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010-9876-5432</a:t>
            </a:r>
            <a:r>
              <a:rPr lang="zh-CN" altLang="en-US" sz="2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1398779" y="2640584"/>
          <a:ext cx="6346442" cy="1854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892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110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461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a typeface="宋体" panose="02010600030101010101" pitchFamily="2" charset="-122"/>
                        </a:rPr>
                        <a:t>种类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a typeface="宋体" panose="02010600030101010101" pitchFamily="2" charset="-122"/>
                        </a:rPr>
                        <a:t>电话号码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a typeface="宋体" panose="02010600030101010101" pitchFamily="2" charset="-122"/>
                        </a:rPr>
                        <a:t>读法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a typeface="宋体" panose="02010600030101010101" pitchFamily="2" charset="-122"/>
                        </a:rPr>
                        <a:t>固定电话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ea typeface="宋体" panose="02010600030101010101" pitchFamily="2" charset="-122"/>
                        </a:rPr>
                        <a:t>02</a:t>
                      </a:r>
                      <a:r>
                        <a:rPr lang="zh-CN" altLang="en-US" dirty="0"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en-US" altLang="zh-CN" dirty="0">
                          <a:ea typeface="宋体" panose="02010600030101010101" pitchFamily="2" charset="-122"/>
                        </a:rPr>
                        <a:t>123-4567</a:t>
                      </a:r>
                      <a:endParaRPr lang="zh-CN" altLang="en-US" dirty="0"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/>
                        <a:t>공이</a:t>
                      </a:r>
                      <a:r>
                        <a:rPr lang="en-US" altLang="ko-KR" dirty="0"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ko-KR" altLang="en-US" dirty="0"/>
                        <a:t>일이삼에 사오륙칠</a:t>
                      </a:r>
                      <a:endParaRPr lang="zh-CN" altLang="en-US" dirty="0"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ea typeface="宋体" panose="02010600030101010101" pitchFamily="2" charset="-122"/>
                        </a:rPr>
                        <a:t>051)</a:t>
                      </a:r>
                      <a:r>
                        <a:rPr lang="en-US" altLang="zh-CN" baseline="0" dirty="0">
                          <a:ea typeface="宋体" panose="02010600030101010101" pitchFamily="2" charset="-122"/>
                        </a:rPr>
                        <a:t> 123-4567</a:t>
                      </a:r>
                      <a:endParaRPr lang="zh-CN" altLang="en-US" dirty="0"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/>
                        <a:t>공오일</a:t>
                      </a:r>
                      <a:r>
                        <a:rPr lang="en-US" altLang="ko-KR" dirty="0"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ko-KR" altLang="en-US" dirty="0"/>
                        <a:t>일이삼에 사오륙칠</a:t>
                      </a:r>
                      <a:endParaRPr lang="zh-CN" altLang="en-US" dirty="0"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a typeface="宋体" panose="02010600030101010101" pitchFamily="2" charset="-122"/>
                        </a:rPr>
                        <a:t>移动电话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ea typeface="宋体" panose="02010600030101010101" pitchFamily="2" charset="-122"/>
                        </a:rPr>
                        <a:t>011-234-5678</a:t>
                      </a:r>
                      <a:endParaRPr lang="zh-CN" altLang="en-US" dirty="0"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/>
                        <a:t>공일일</a:t>
                      </a:r>
                      <a:r>
                        <a:rPr lang="en-US" altLang="ko-KR" dirty="0"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ko-KR" altLang="en-US" dirty="0"/>
                        <a:t>이삼사에 오륙칠팔</a:t>
                      </a:r>
                      <a:endParaRPr lang="zh-CN" altLang="en-US" dirty="0"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ea typeface="宋体" panose="02010600030101010101" pitchFamily="2" charset="-122"/>
                        </a:rPr>
                        <a:t>010-2345-6789</a:t>
                      </a:r>
                      <a:endParaRPr lang="zh-CN" altLang="en-US" dirty="0"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/>
                        <a:t>공일공</a:t>
                      </a:r>
                      <a:r>
                        <a:rPr lang="en-US" altLang="ko-KR" dirty="0"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ko-KR" altLang="en-US" dirty="0"/>
                        <a:t>이삼사오에 육칠팔구</a:t>
                      </a:r>
                      <a:endParaRPr lang="zh-CN" altLang="en-US" dirty="0"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 rot="21075228">
            <a:off x="6986562" y="166044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보충문법</a:t>
            </a:r>
            <a:endParaRPr lang="en-US" altLang="ko-KR" sz="2800" b="1" dirty="0" smtClean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85806" y="259220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868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/>
          </p:cNvSpPr>
          <p:nvPr/>
        </p:nvSpPr>
        <p:spPr>
          <a:xfrm>
            <a:off x="360748" y="340806"/>
            <a:ext cx="3555880" cy="56168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죄송하다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动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对不起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9866" y="1091554"/>
            <a:ext cx="8070112" cy="5509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 latinLnBrk="1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2200" b="1" dirty="0">
                <a:ea typeface="宋体" panose="02010600030101010101" pitchFamily="2" charset="-122"/>
              </a:rPr>
              <a:t>“</a:t>
            </a:r>
            <a:r>
              <a:rPr lang="ko-KR" altLang="en-US" sz="2200" b="1" dirty="0"/>
              <a:t>미안하다</a:t>
            </a:r>
            <a:r>
              <a:rPr lang="zh-CN" altLang="en-US" sz="2200" b="1" dirty="0">
                <a:ea typeface="宋体" panose="02010600030101010101" pitchFamily="2" charset="-122"/>
              </a:rPr>
              <a:t>”和“</a:t>
            </a:r>
            <a:r>
              <a:rPr lang="ko-KR" altLang="en-US" sz="2200" b="1" dirty="0"/>
              <a:t>죄송하다</a:t>
            </a:r>
            <a:r>
              <a:rPr lang="zh-CN" altLang="en-US" sz="2200" b="1" dirty="0">
                <a:ea typeface="宋体" panose="02010600030101010101" pitchFamily="2" charset="-122"/>
              </a:rPr>
              <a:t>”的区别：</a:t>
            </a:r>
            <a:endParaRPr lang="en-US" altLang="zh-CN" sz="2200" b="1" dirty="0">
              <a:ea typeface="宋体" panose="02010600030101010101" pitchFamily="2" charset="-122"/>
            </a:endParaRPr>
          </a:p>
          <a:p>
            <a:pPr latinLnBrk="1">
              <a:lnSpc>
                <a:spcPct val="160000"/>
              </a:lnSpc>
            </a:pPr>
            <a:r>
              <a:rPr lang="zh-CN" altLang="en-US" sz="2200" dirty="0">
                <a:ea typeface="宋体" panose="02010600030101010101" pitchFamily="2" charset="-122"/>
              </a:rPr>
              <a:t>    二者语义大体相同，但“</a:t>
            </a:r>
            <a:r>
              <a:rPr lang="ko-KR" altLang="en-US" sz="2200" dirty="0"/>
              <a:t>죄송하다</a:t>
            </a:r>
            <a:r>
              <a:rPr lang="zh-CN" altLang="en-US" sz="2200" dirty="0">
                <a:ea typeface="宋体" panose="02010600030101010101" pitchFamily="2" charset="-122"/>
              </a:rPr>
              <a:t>”表示的语气更强。此外，在向长辈或者上司表达歉意或表示比较郑重的道歉时一般更多用“</a:t>
            </a:r>
            <a:r>
              <a:rPr lang="ko-KR" altLang="en-US" sz="2200" dirty="0"/>
              <a:t>죄송하다</a:t>
            </a:r>
            <a:r>
              <a:rPr lang="zh-CN" altLang="en-US" sz="2200" dirty="0">
                <a:ea typeface="宋体" panose="02010600030101010101" pitchFamily="2" charset="-122"/>
              </a:rPr>
              <a:t>”。</a:t>
            </a:r>
            <a:endParaRPr lang="en-US" altLang="zh-CN" sz="2200" dirty="0">
              <a:ea typeface="宋体" panose="02010600030101010101" pitchFamily="2" charset="-122"/>
            </a:endParaRPr>
          </a:p>
          <a:p>
            <a:pPr marL="342900" indent="-342900" latinLnBrk="1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>
                <a:ea typeface="宋体" panose="02010600030101010101" pitchFamily="2" charset="-122"/>
              </a:rPr>
              <a:t>在句子的句首可以用</a:t>
            </a:r>
            <a:r>
              <a:rPr lang="zh-CN" altLang="en-US" sz="2200" b="1" dirty="0">
                <a:ea typeface="宋体" panose="02010600030101010101" pitchFamily="2" charset="-122"/>
              </a:rPr>
              <a:t>“</a:t>
            </a:r>
            <a:r>
              <a:rPr lang="ko-KR" altLang="en-US" sz="2200" b="1" dirty="0"/>
              <a:t>죄송하지만</a:t>
            </a:r>
            <a:r>
              <a:rPr lang="en-US" altLang="ko-KR" sz="2200" b="1" dirty="0">
                <a:ea typeface="宋体" panose="02010600030101010101" pitchFamily="2" charset="-122"/>
              </a:rPr>
              <a:t>/</a:t>
            </a:r>
            <a:r>
              <a:rPr lang="ko-KR" altLang="en-US" sz="2200" b="1" dirty="0"/>
              <a:t>미안하지만</a:t>
            </a:r>
            <a:r>
              <a:rPr lang="zh-CN" altLang="en-US" sz="2200" b="1" dirty="0">
                <a:ea typeface="宋体" panose="02010600030101010101" pitchFamily="2" charset="-122"/>
              </a:rPr>
              <a:t>”、“</a:t>
            </a:r>
            <a:r>
              <a:rPr lang="ko-KR" altLang="en-US" sz="2200" b="1" dirty="0"/>
              <a:t>죄송합니다만</a:t>
            </a:r>
            <a:r>
              <a:rPr lang="en-US" altLang="ko-KR" sz="2200" b="1" dirty="0">
                <a:ea typeface="宋体" panose="02010600030101010101" pitchFamily="2" charset="-122"/>
              </a:rPr>
              <a:t>/</a:t>
            </a:r>
            <a:r>
              <a:rPr lang="ko-KR" altLang="en-US" sz="2200" b="1" dirty="0"/>
              <a:t>미안합니다만</a:t>
            </a:r>
            <a:r>
              <a:rPr lang="zh-CN" altLang="en-US" sz="2200" b="1" dirty="0">
                <a:ea typeface="宋体" panose="02010600030101010101" pitchFamily="2" charset="-122"/>
              </a:rPr>
              <a:t>”</a:t>
            </a:r>
            <a:r>
              <a:rPr lang="zh-CN" altLang="en-US" sz="2200" dirty="0">
                <a:ea typeface="宋体" panose="02010600030101010101" pitchFamily="2" charset="-122"/>
              </a:rPr>
              <a:t>等形式，表示对对方提出某种请求。</a:t>
            </a:r>
            <a:endParaRPr lang="en-US" altLang="ko-KR" sz="2200" dirty="0">
              <a:ea typeface="宋体" panose="02010600030101010101" pitchFamily="2" charset="-122"/>
            </a:endParaRPr>
          </a:p>
          <a:p>
            <a:pPr latinLnBrk="1">
              <a:lnSpc>
                <a:spcPct val="160000"/>
              </a:lnSpc>
            </a:pPr>
            <a:r>
              <a:rPr lang="zh-CN" altLang="en-US" sz="2200" dirty="0">
                <a:ea typeface="宋体" panose="02010600030101010101" pitchFamily="2" charset="-122"/>
              </a:rPr>
              <a:t>     </a:t>
            </a:r>
            <a:r>
              <a:rPr lang="zh-CN" altLang="en-US" sz="2200" dirty="0">
                <a:solidFill>
                  <a:schemeClr val="accent1">
                    <a:lumMod val="50000"/>
                  </a:schemeClr>
                </a:solidFill>
                <a:ea typeface="宋体" panose="02010600030101010101" pitchFamily="2" charset="-122"/>
              </a:rPr>
              <a:t>例：</a:t>
            </a:r>
            <a:r>
              <a:rPr lang="ko-KR" altLang="en-US" sz="2200" u="sng" dirty="0">
                <a:solidFill>
                  <a:schemeClr val="accent2">
                    <a:lumMod val="75000"/>
                  </a:schemeClr>
                </a:solidFill>
              </a:rPr>
              <a:t>미안하지만</a:t>
            </a:r>
            <a:r>
              <a:rPr lang="en-US" altLang="ko-KR" sz="2200" dirty="0">
                <a:solidFill>
                  <a:schemeClr val="accent1">
                    <a:lumMod val="50000"/>
                  </a:schemeClr>
                </a:solidFill>
                <a:ea typeface="宋体" panose="02010600030101010101" pitchFamily="2" charset="-122"/>
              </a:rPr>
              <a:t> </a:t>
            </a:r>
            <a:r>
              <a:rPr lang="ko-KR" altLang="en-US" sz="2200" dirty="0">
                <a:solidFill>
                  <a:schemeClr val="accent1">
                    <a:lumMod val="50000"/>
                  </a:schemeClr>
                </a:solidFill>
              </a:rPr>
              <a:t>사전 좀 빌려 주시겠어요</a:t>
            </a:r>
            <a:r>
              <a:rPr lang="en-US" altLang="ko-KR" sz="2200" dirty="0">
                <a:solidFill>
                  <a:schemeClr val="accent1">
                    <a:lumMod val="50000"/>
                  </a:schemeClr>
                </a:solidFill>
                <a:ea typeface="宋体" panose="02010600030101010101" pitchFamily="2" charset="-122"/>
              </a:rPr>
              <a:t>? </a:t>
            </a:r>
          </a:p>
          <a:p>
            <a:pPr latinLnBrk="1">
              <a:lnSpc>
                <a:spcPct val="160000"/>
              </a:lnSpc>
            </a:pPr>
            <a:r>
              <a:rPr lang="zh-CN" altLang="en-US" sz="2200" dirty="0">
                <a:solidFill>
                  <a:schemeClr val="accent1">
                    <a:lumMod val="50000"/>
                  </a:schemeClr>
                </a:solidFill>
                <a:ea typeface="宋体" panose="02010600030101010101" pitchFamily="2" charset="-122"/>
              </a:rPr>
              <a:t>            不好意思，能借用一下词典吗？</a:t>
            </a:r>
            <a:endParaRPr lang="en-US" altLang="zh-CN" sz="2200" dirty="0">
              <a:solidFill>
                <a:schemeClr val="accent1">
                  <a:lumMod val="50000"/>
                </a:schemeClr>
              </a:solidFill>
              <a:ea typeface="宋体" panose="02010600030101010101" pitchFamily="2" charset="-122"/>
            </a:endParaRPr>
          </a:p>
          <a:p>
            <a:pPr latinLnBrk="1">
              <a:lnSpc>
                <a:spcPct val="160000"/>
              </a:lnSpc>
            </a:pPr>
            <a:r>
              <a:rPr lang="ko-KR" altLang="en-US" sz="2200" dirty="0">
                <a:solidFill>
                  <a:schemeClr val="accent1">
                    <a:lumMod val="50000"/>
                  </a:schemeClr>
                </a:solidFill>
              </a:rPr>
              <a:t>            </a:t>
            </a:r>
            <a:r>
              <a:rPr lang="ko-KR" altLang="en-US" sz="2200" u="sng" dirty="0">
                <a:solidFill>
                  <a:schemeClr val="accent2">
                    <a:lumMod val="75000"/>
                  </a:schemeClr>
                </a:solidFill>
              </a:rPr>
              <a:t>죄송합니다만</a:t>
            </a:r>
            <a:r>
              <a:rPr lang="en-US" altLang="ko-KR" sz="2200" dirty="0">
                <a:solidFill>
                  <a:schemeClr val="accent1">
                    <a:lumMod val="50000"/>
                  </a:schemeClr>
                </a:solidFill>
                <a:ea typeface="宋体" panose="02010600030101010101" pitchFamily="2" charset="-122"/>
              </a:rPr>
              <a:t> </a:t>
            </a:r>
            <a:r>
              <a:rPr lang="ko-KR" altLang="en-US" sz="2200" dirty="0">
                <a:solidFill>
                  <a:schemeClr val="accent1">
                    <a:lumMod val="50000"/>
                  </a:schemeClr>
                </a:solidFill>
              </a:rPr>
              <a:t>양메이 씨 좀 바꿔 주세요</a:t>
            </a:r>
            <a:r>
              <a:rPr lang="en-US" altLang="ko-KR" sz="2200" dirty="0">
                <a:solidFill>
                  <a:schemeClr val="accent1">
                    <a:lumMod val="50000"/>
                  </a:schemeClr>
                </a:solidFill>
                <a:ea typeface="宋体" panose="02010600030101010101" pitchFamily="2" charset="-122"/>
              </a:rPr>
              <a:t>.</a:t>
            </a:r>
            <a:endParaRPr lang="en-US" altLang="zh-CN" sz="2200" dirty="0">
              <a:solidFill>
                <a:schemeClr val="accent1">
                  <a:lumMod val="50000"/>
                </a:schemeClr>
              </a:solidFill>
              <a:ea typeface="宋体" panose="02010600030101010101" pitchFamily="2" charset="-122"/>
            </a:endParaRPr>
          </a:p>
          <a:p>
            <a:pPr latinLnBrk="1">
              <a:lnSpc>
                <a:spcPct val="160000"/>
              </a:lnSpc>
            </a:pPr>
            <a:r>
              <a:rPr lang="zh-CN" altLang="en-US" sz="2200" dirty="0">
                <a:solidFill>
                  <a:schemeClr val="accent1">
                    <a:lumMod val="50000"/>
                  </a:schemeClr>
                </a:solidFill>
                <a:ea typeface="宋体" panose="02010600030101010101" pitchFamily="2" charset="-122"/>
              </a:rPr>
              <a:t>            麻烦您请杨梅接电话。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6958394" y="268578"/>
            <a:ext cx="1889276" cy="76620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어휘설명</a:t>
            </a:r>
            <a:r>
              <a:rPr lang="en-US" altLang="ko-KR" sz="28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136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549776" y="932395"/>
            <a:ext cx="4022224" cy="5650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cs typeface="+mn-ea"/>
                <a:sym typeface="+mn-lt"/>
              </a:rPr>
              <a:t>괜찮다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形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】 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不错，没关系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2028" y="1709786"/>
            <a:ext cx="8639945" cy="49675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>
                <a:ea typeface="宋体" panose="02010600030101010101" pitchFamily="2" charset="-122"/>
              </a:rPr>
              <a:t>形容词“</a:t>
            </a:r>
            <a:r>
              <a:rPr lang="ko-KR" altLang="en-US" sz="2200" dirty="0"/>
              <a:t>괜찮다</a:t>
            </a:r>
            <a:r>
              <a:rPr lang="zh-CN" altLang="en-US" sz="2200" dirty="0">
                <a:ea typeface="宋体" panose="02010600030101010101" pitchFamily="2" charset="-122"/>
              </a:rPr>
              <a:t>”表示状态尚可、相当不错等含义，相当于汉语的“相当好”、“挺不错的”、“还可以”等。</a:t>
            </a:r>
            <a:endParaRPr lang="en-US" altLang="ko-KR" sz="2200" dirty="0"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ko-KR" altLang="en-US" sz="2200" dirty="0"/>
              <a:t>     </a:t>
            </a:r>
            <a:r>
              <a:rPr lang="ko-KR" altLang="en-US" sz="2200" dirty="0">
                <a:solidFill>
                  <a:schemeClr val="accent1">
                    <a:lumMod val="75000"/>
                  </a:schemeClr>
                </a:solidFill>
              </a:rPr>
              <a:t>전화 받기 괜찮으세요</a:t>
            </a:r>
            <a:r>
              <a:rPr lang="en-US" altLang="ko-KR" sz="2200" dirty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?  </a:t>
            </a:r>
            <a:r>
              <a:rPr lang="zh-CN" altLang="en-US" sz="2200" dirty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接电话方便吗？</a:t>
            </a:r>
            <a:endParaRPr lang="en-US" altLang="ko-KR" sz="2200" dirty="0">
              <a:solidFill>
                <a:schemeClr val="accent1">
                  <a:lumMod val="75000"/>
                </a:schemeClr>
              </a:solidFill>
              <a:ea typeface="宋体" panose="02010600030101010101" pitchFamily="2" charset="-122"/>
            </a:endParaRPr>
          </a:p>
          <a:p>
            <a:pPr marL="342900" indent="-342900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>
                <a:ea typeface="宋体" panose="02010600030101010101" pitchFamily="2" charset="-122"/>
              </a:rPr>
              <a:t>“</a:t>
            </a:r>
            <a:r>
              <a:rPr lang="ko-KR" altLang="en-US" sz="2200" dirty="0"/>
              <a:t>괜찮다</a:t>
            </a:r>
            <a:r>
              <a:rPr lang="zh-CN" altLang="en-US" sz="2200" dirty="0">
                <a:ea typeface="宋体" panose="02010600030101010101" pitchFamily="2" charset="-122"/>
              </a:rPr>
              <a:t>”可以用来回答别人的道歉，相当于汉语的“没关系”等。</a:t>
            </a:r>
            <a:endParaRPr lang="en-US" altLang="ko-KR" sz="2200" dirty="0"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200" dirty="0">
                <a:ea typeface="宋体" panose="02010600030101010101" pitchFamily="2" charset="-122"/>
              </a:rPr>
              <a:t>       </a:t>
            </a:r>
            <a:r>
              <a:rPr lang="en-US" altLang="zh-CN" sz="2200" dirty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- </a:t>
            </a:r>
            <a:r>
              <a:rPr lang="ko-KR" altLang="en-US" sz="2200" dirty="0">
                <a:solidFill>
                  <a:schemeClr val="accent1">
                    <a:lumMod val="75000"/>
                  </a:schemeClr>
                </a:solidFill>
              </a:rPr>
              <a:t>어제 연락 못해서 미안해요</a:t>
            </a:r>
            <a:r>
              <a:rPr lang="en-US" altLang="ko-KR" sz="2200" dirty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.     </a:t>
            </a:r>
            <a:r>
              <a:rPr lang="zh-CN" altLang="en-US" sz="2200" dirty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昨天没能与您联系，对不起。</a:t>
            </a:r>
            <a:endParaRPr lang="en-US" altLang="ko-KR" sz="2200" dirty="0">
              <a:solidFill>
                <a:schemeClr val="accent1">
                  <a:lumMod val="75000"/>
                </a:schemeClr>
              </a:solidFill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200" dirty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       - </a:t>
            </a:r>
            <a:r>
              <a:rPr lang="ko-KR" altLang="en-US" sz="2200" dirty="0">
                <a:solidFill>
                  <a:schemeClr val="accent1">
                    <a:lumMod val="75000"/>
                  </a:schemeClr>
                </a:solidFill>
              </a:rPr>
              <a:t>아니요</a:t>
            </a:r>
            <a:r>
              <a:rPr lang="en-US" altLang="ko-KR" sz="2200" dirty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. </a:t>
            </a:r>
            <a:r>
              <a:rPr lang="ko-KR" altLang="en-US" sz="2200" dirty="0">
                <a:solidFill>
                  <a:schemeClr val="accent1">
                    <a:lumMod val="75000"/>
                  </a:schemeClr>
                </a:solidFill>
              </a:rPr>
              <a:t>괜찮아요</a:t>
            </a:r>
            <a:r>
              <a:rPr lang="en-US" altLang="ko-KR" sz="2200" dirty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.    </a:t>
            </a:r>
            <a:r>
              <a:rPr lang="zh-CN" altLang="en-US" sz="2200" dirty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没关系</a:t>
            </a:r>
            <a:endParaRPr lang="en-US" altLang="ko-KR" sz="2200" dirty="0">
              <a:solidFill>
                <a:schemeClr val="accent1">
                  <a:lumMod val="75000"/>
                </a:schemeClr>
              </a:solidFill>
              <a:ea typeface="宋体" panose="02010600030101010101" pitchFamily="2" charset="-122"/>
            </a:endParaRPr>
          </a:p>
          <a:p>
            <a:pPr marL="342900" indent="-342900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>
                <a:ea typeface="宋体" panose="02010600030101010101" pitchFamily="2" charset="-122"/>
              </a:rPr>
              <a:t>“</a:t>
            </a:r>
            <a:r>
              <a:rPr lang="ko-KR" altLang="en-US" sz="2200" dirty="0"/>
              <a:t>괜찮다</a:t>
            </a:r>
            <a:r>
              <a:rPr lang="zh-CN" altLang="en-US" sz="2200" dirty="0">
                <a:ea typeface="宋体" panose="02010600030101010101" pitchFamily="2" charset="-122"/>
              </a:rPr>
              <a:t>”还可以用来婉拒别人的请求。</a:t>
            </a:r>
            <a:endParaRPr lang="en-US" altLang="ko-KR" sz="2200" dirty="0"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200" dirty="0">
                <a:ea typeface="宋体" panose="02010600030101010101" pitchFamily="2" charset="-122"/>
              </a:rPr>
              <a:t>       </a:t>
            </a:r>
            <a:r>
              <a:rPr lang="en-US" altLang="zh-CN" sz="2200" dirty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- </a:t>
            </a:r>
            <a:r>
              <a:rPr lang="ko-KR" altLang="en-US" sz="2200" dirty="0">
                <a:solidFill>
                  <a:schemeClr val="accent1">
                    <a:lumMod val="75000"/>
                  </a:schemeClr>
                </a:solidFill>
              </a:rPr>
              <a:t>커피 한잔 드시겠습니까</a:t>
            </a:r>
            <a:r>
              <a:rPr lang="en-US" altLang="ko-KR" sz="2200" dirty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?    </a:t>
            </a:r>
            <a:r>
              <a:rPr lang="zh-CN" altLang="en-US" sz="2200" dirty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您喝杯咖啡吧。</a:t>
            </a:r>
            <a:endParaRPr lang="en-US" altLang="ko-KR" sz="2200" dirty="0">
              <a:solidFill>
                <a:schemeClr val="accent1">
                  <a:lumMod val="75000"/>
                </a:schemeClr>
              </a:solidFill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200" dirty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       - </a:t>
            </a:r>
            <a:r>
              <a:rPr lang="ko-KR" altLang="en-US" sz="2200" dirty="0">
                <a:solidFill>
                  <a:schemeClr val="accent1">
                    <a:lumMod val="75000"/>
                  </a:schemeClr>
                </a:solidFill>
              </a:rPr>
              <a:t>괜찮아요</a:t>
            </a:r>
            <a:r>
              <a:rPr lang="en-US" altLang="ko-KR" sz="2200" dirty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.    </a:t>
            </a:r>
            <a:r>
              <a:rPr lang="zh-CN" altLang="en-US" sz="2200" dirty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不用了。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6955428" y="379724"/>
            <a:ext cx="1889276" cy="76620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어휘설명</a:t>
            </a:r>
            <a:r>
              <a:rPr lang="en-US" altLang="ko-KR" sz="28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26430" y="294846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622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2285" y="3211332"/>
            <a:ext cx="6822515" cy="28623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</a:rPr>
              <a:t>:</a:t>
            </a:r>
            <a:r>
              <a:rPr lang="en-US" altLang="ko-KR" sz="2400" dirty="0">
                <a:solidFill>
                  <a:schemeClr val="accent1"/>
                </a:solidFill>
                <a:ea typeface="宋体" panose="02010600030101010101" pitchFamily="2" charset="-122"/>
              </a:rPr>
              <a:t> </a:t>
            </a:r>
            <a:r>
              <a:rPr lang="ko-KR" altLang="en-US" sz="2400" b="1" u="sng" dirty="0">
                <a:solidFill>
                  <a:srgbClr val="0070C0"/>
                </a:solidFill>
                <a:hlinkClick r:id="rId3" action="ppaction://hlinksldjump"/>
              </a:rPr>
              <a:t>여보세요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</a:rPr>
              <a:t>? </a:t>
            </a:r>
            <a:r>
              <a:rPr lang="ko-KR" altLang="en-US" sz="2400" dirty="0">
                <a:solidFill>
                  <a:prstClr val="black"/>
                </a:solidFill>
              </a:rPr>
              <a:t>한국어학과 사무실</a:t>
            </a:r>
            <a:r>
              <a:rPr lang="ko-KR" altLang="en-US" sz="2400" b="1" u="sng" dirty="0"/>
              <a:t>입니까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</a:rPr>
              <a:t>조    교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</a:rPr>
              <a:t>: </a:t>
            </a:r>
            <a:r>
              <a:rPr lang="ko-KR" altLang="en-US" sz="2400" dirty="0">
                <a:solidFill>
                  <a:prstClr val="black"/>
                </a:solidFill>
              </a:rPr>
              <a:t>아닙니다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dirty="0">
                <a:solidFill>
                  <a:prstClr val="black"/>
                </a:solidFill>
              </a:rPr>
              <a:t>여기는 일본어학과 </a:t>
            </a:r>
            <a:endParaRPr lang="en-US" altLang="ko-KR" sz="24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</a:rPr>
              <a:t>             </a:t>
            </a:r>
            <a:r>
              <a:rPr lang="ko-KR" altLang="en-US" sz="2400" dirty="0">
                <a:solidFill>
                  <a:prstClr val="black"/>
                </a:solidFill>
              </a:rPr>
              <a:t>사무실입니다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</a:rPr>
              <a:t>웨이빈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</a:rPr>
              <a:t>: </a:t>
            </a:r>
            <a:r>
              <a:rPr lang="ko-KR" altLang="en-US" sz="2400" dirty="0">
                <a:solidFill>
                  <a:prstClr val="black"/>
                </a:solidFill>
              </a:rPr>
              <a:t>죄송합니다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</a:rPr>
              <a:t>. </a:t>
            </a:r>
            <a:r>
              <a:rPr lang="ko-KR" altLang="en-US" sz="2400" dirty="0">
                <a:solidFill>
                  <a:prstClr val="black"/>
                </a:solidFill>
              </a:rPr>
              <a:t>전화 잘 </a:t>
            </a:r>
            <a:r>
              <a:rPr lang="ko-KR" altLang="en-US" sz="2400" b="1" dirty="0">
                <a:hlinkClick r:id="rId4" action="ppaction://hlinksldjump"/>
              </a:rPr>
              <a:t>못</a:t>
            </a:r>
            <a:r>
              <a:rPr lang="ko-KR" altLang="en-US" sz="2400" dirty="0"/>
              <a:t> </a:t>
            </a:r>
            <a:r>
              <a:rPr lang="ko-KR" altLang="en-US" sz="2400" dirty="0">
                <a:solidFill>
                  <a:prstClr val="black"/>
                </a:solidFill>
              </a:rPr>
              <a:t>걸었습니다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</a:rPr>
              <a:t>조    교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</a:rPr>
              <a:t>: </a:t>
            </a:r>
            <a:r>
              <a:rPr lang="ko-KR" altLang="en-US" sz="2400" dirty="0">
                <a:solidFill>
                  <a:prstClr val="black"/>
                </a:solidFill>
              </a:rPr>
              <a:t>괜찮습니다</a:t>
            </a:r>
            <a:r>
              <a:rPr lang="en-US" altLang="ko-KR" sz="2400" dirty="0">
                <a:solidFill>
                  <a:prstClr val="black"/>
                </a:solidFill>
                <a:ea typeface="宋体" panose="02010600030101010101" pitchFamily="2" charset="-122"/>
              </a:rPr>
              <a:t>.</a:t>
            </a:r>
          </a:p>
        </p:txBody>
      </p:sp>
      <p:pic>
        <p:nvPicPr>
          <p:cNvPr id="11" name="图片 10" descr="屏幕剪辑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51" b="3258"/>
          <a:stretch/>
        </p:blipFill>
        <p:spPr>
          <a:xfrm>
            <a:off x="2560207" y="562228"/>
            <a:ext cx="3906669" cy="23851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395" b="29628"/>
          <a:stretch/>
        </p:blipFill>
        <p:spPr>
          <a:xfrm flipV="1">
            <a:off x="1609946" y="6285439"/>
            <a:ext cx="357077" cy="1124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535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5767" y="1013403"/>
            <a:ext cx="7362820" cy="50783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/>
              <a:t>웨이빈</a:t>
            </a:r>
            <a:r>
              <a:rPr lang="en-US" altLang="ko-KR" sz="2400" dirty="0"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여보세요</a:t>
            </a:r>
            <a:r>
              <a:rPr lang="en-US" altLang="ko-KR" sz="2400" dirty="0">
                <a:ea typeface="宋体" panose="02010600030101010101" pitchFamily="2" charset="-122"/>
              </a:rPr>
              <a:t>? </a:t>
            </a:r>
            <a:r>
              <a:rPr lang="ko-KR" altLang="en-US" sz="2400" dirty="0"/>
              <a:t>한국어학과 사무실입니까</a:t>
            </a:r>
            <a:r>
              <a:rPr lang="en-US" altLang="ko-KR" sz="2400" dirty="0"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선생님</a:t>
            </a:r>
            <a:r>
              <a:rPr lang="en-US" altLang="ko-KR" sz="2400" dirty="0"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예</a:t>
            </a:r>
            <a:r>
              <a:rPr lang="en-US" altLang="ko-KR" sz="2400" dirty="0">
                <a:ea typeface="宋体" panose="02010600030101010101" pitchFamily="2" charset="-122"/>
              </a:rPr>
              <a:t>, </a:t>
            </a:r>
            <a:r>
              <a:rPr lang="ko-KR" altLang="en-US" sz="2400" dirty="0"/>
              <a:t>맞습니다</a:t>
            </a:r>
            <a:r>
              <a:rPr lang="en-US" altLang="ko-KR" sz="2400" dirty="0">
                <a:ea typeface="宋体" panose="02010600030101010101" pitchFamily="2" charset="-122"/>
              </a:rPr>
              <a:t>. </a:t>
            </a:r>
            <a:r>
              <a:rPr lang="ko-KR" altLang="en-US" sz="2400" dirty="0"/>
              <a:t>누구를 찾으세요</a:t>
            </a:r>
            <a:r>
              <a:rPr lang="en-US" altLang="ko-KR" sz="2400" dirty="0"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웨이빈</a:t>
            </a:r>
            <a:r>
              <a:rPr lang="en-US" altLang="ko-KR" sz="2400" dirty="0"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저는 </a:t>
            </a:r>
            <a:r>
              <a:rPr lang="en-US" altLang="ko-KR" sz="2400" dirty="0">
                <a:ea typeface="宋体" panose="02010600030101010101" pitchFamily="2" charset="-122"/>
              </a:rPr>
              <a:t>1</a:t>
            </a:r>
            <a:r>
              <a:rPr lang="ko-KR" altLang="en-US" sz="2400" dirty="0"/>
              <a:t>학년 학생 웨이빈입니다</a:t>
            </a:r>
            <a:r>
              <a:rPr lang="en-US" altLang="ko-KR" sz="2400" dirty="0">
                <a:ea typeface="宋体" panose="02010600030101010101" pitchFamily="2" charset="-122"/>
              </a:rPr>
              <a:t>. </a:t>
            </a:r>
            <a:r>
              <a:rPr lang="ko-KR" altLang="en-US" sz="2400" dirty="0"/>
              <a:t>박진영 선생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             님을 찾습니다</a:t>
            </a:r>
            <a:r>
              <a:rPr lang="en-US" altLang="ko-KR" sz="2400" dirty="0"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선생님</a:t>
            </a:r>
            <a:r>
              <a:rPr lang="en-US" altLang="ko-KR" sz="2400" dirty="0"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제가 박 선생님이에요</a:t>
            </a:r>
            <a:r>
              <a:rPr lang="en-US" altLang="ko-KR" sz="2400" dirty="0">
                <a:ea typeface="宋体" panose="02010600030101010101" pitchFamily="2" charset="-122"/>
              </a:rPr>
              <a:t>. </a:t>
            </a:r>
            <a:r>
              <a:rPr lang="ko-KR" altLang="en-US" sz="2400" dirty="0"/>
              <a:t>무슨 일입니까</a:t>
            </a:r>
            <a:r>
              <a:rPr lang="en-US" altLang="ko-KR" sz="2400" dirty="0"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웨이빈</a:t>
            </a:r>
            <a:r>
              <a:rPr lang="en-US" altLang="ko-KR" sz="2400" dirty="0"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안녕하세요</a:t>
            </a:r>
            <a:r>
              <a:rPr lang="en-US" altLang="ko-KR" sz="2400" dirty="0">
                <a:ea typeface="宋体" panose="02010600030101010101" pitchFamily="2" charset="-122"/>
              </a:rPr>
              <a:t>? </a:t>
            </a:r>
            <a:r>
              <a:rPr lang="ko-KR" altLang="en-US" sz="2400" dirty="0"/>
              <a:t>선생님</a:t>
            </a:r>
            <a:r>
              <a:rPr lang="en-US" altLang="ko-KR" sz="2400" dirty="0">
                <a:ea typeface="宋体" panose="02010600030101010101" pitchFamily="2" charset="-122"/>
              </a:rPr>
              <a:t>! </a:t>
            </a:r>
            <a:r>
              <a:rPr lang="ko-KR" altLang="en-US" sz="2400" dirty="0"/>
              <a:t>오늘 저녁 </a:t>
            </a:r>
            <a:r>
              <a:rPr lang="en-US" altLang="ko-KR" sz="2400" dirty="0">
                <a:ea typeface="宋体" panose="02010600030101010101" pitchFamily="2" charset="-122"/>
              </a:rPr>
              <a:t>7</a:t>
            </a:r>
            <a:r>
              <a:rPr lang="ko-KR" altLang="en-US" sz="2400" dirty="0"/>
              <a:t>시에 학과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             모임이 있습니다</a:t>
            </a:r>
            <a:r>
              <a:rPr lang="en-US" altLang="ko-KR" sz="2400" dirty="0"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선생님</a:t>
            </a:r>
            <a:r>
              <a:rPr lang="en-US" altLang="ko-KR" sz="2400" dirty="0"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아</a:t>
            </a:r>
            <a:r>
              <a:rPr lang="en-US" altLang="ko-KR" sz="2400" dirty="0">
                <a:ea typeface="宋体" panose="02010600030101010101" pitchFamily="2" charset="-122"/>
              </a:rPr>
              <a:t>! </a:t>
            </a:r>
            <a:r>
              <a:rPr lang="ko-KR" altLang="en-US" sz="2400" dirty="0"/>
              <a:t>알고 있어요</a:t>
            </a:r>
            <a:r>
              <a:rPr lang="en-US" altLang="ko-KR" sz="2400" dirty="0">
                <a:ea typeface="宋体" panose="02010600030101010101" pitchFamily="2" charset="-122"/>
              </a:rPr>
              <a:t>, 7</a:t>
            </a:r>
            <a:r>
              <a:rPr lang="ko-KR" altLang="en-US" sz="2400" dirty="0"/>
              <a:t>시에 </a:t>
            </a:r>
            <a:r>
              <a:rPr lang="en-US" altLang="ko-KR" sz="2400" dirty="0">
                <a:ea typeface="宋体" panose="02010600030101010101" pitchFamily="2" charset="-122"/>
              </a:rPr>
              <a:t>105</a:t>
            </a:r>
            <a:r>
              <a:rPr lang="ko-KR" altLang="en-US" sz="2400" dirty="0"/>
              <a:t>교실에서 봅시다</a:t>
            </a:r>
            <a:r>
              <a:rPr lang="en-US" altLang="ko-KR" sz="2400" dirty="0"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웨이빈</a:t>
            </a:r>
            <a:r>
              <a:rPr lang="en-US" altLang="ko-KR" sz="2400" dirty="0"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네</a:t>
            </a:r>
            <a:r>
              <a:rPr lang="en-US" altLang="ko-KR" sz="2400" dirty="0">
                <a:ea typeface="宋体" panose="02010600030101010101" pitchFamily="2" charset="-122"/>
              </a:rPr>
              <a:t>. </a:t>
            </a:r>
            <a:r>
              <a:rPr lang="ko-KR" altLang="en-US" sz="2400" dirty="0"/>
              <a:t>그럼</a:t>
            </a:r>
            <a:r>
              <a:rPr lang="en-US" altLang="ko-KR" sz="2400" dirty="0">
                <a:ea typeface="宋体" panose="02010600030101010101" pitchFamily="2" charset="-122"/>
              </a:rPr>
              <a:t>, </a:t>
            </a:r>
            <a:r>
              <a:rPr lang="ko-KR" altLang="en-US" sz="2400" dirty="0"/>
              <a:t>안녕히 계세요</a:t>
            </a:r>
            <a:r>
              <a:rPr lang="en-US" altLang="ko-KR" sz="2400" dirty="0">
                <a:ea typeface="宋体" panose="02010600030101010101" pitchFamily="2" charset="-122"/>
              </a:rPr>
              <a:t>.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26430" y="294846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62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5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3037</TotalTime>
  <Words>2990</Words>
  <Application>Microsoft Office PowerPoint</Application>
  <PresentationFormat>全屏显示(4:3)</PresentationFormat>
  <Paragraphs>615</Paragraphs>
  <Slides>50</Slides>
  <Notes>46</Notes>
  <HiddenSlides>0</HiddenSlides>
  <MMClips>2</MMClips>
  <ScaleCrop>false</ScaleCrop>
  <HeadingPairs>
    <vt:vector size="4" baseType="variant">
      <vt:variant>
        <vt:lpstr>主题</vt:lpstr>
      </vt:variant>
      <vt:variant>
        <vt:i4>11</vt:i4>
      </vt:variant>
      <vt:variant>
        <vt:lpstr>幻灯片标题</vt:lpstr>
      </vt:variant>
      <vt:variant>
        <vt:i4>50</vt:i4>
      </vt:variant>
    </vt:vector>
  </HeadingPairs>
  <TitlesOfParts>
    <vt:vector size="61" baseType="lpstr">
      <vt:lpstr>Office 主题</vt:lpstr>
      <vt:lpstr>Office 主题​​</vt:lpstr>
      <vt:lpstr>1_Office 主题​​</vt:lpstr>
      <vt:lpstr>3_Office 主题​​</vt:lpstr>
      <vt:lpstr>4_Office 主题​​</vt:lpstr>
      <vt:lpstr>6_Office 主题​​</vt:lpstr>
      <vt:lpstr>9_Office 主题​​</vt:lpstr>
      <vt:lpstr>14_Office 主题​​</vt:lpstr>
      <vt:lpstr>15_Office 主题​​</vt:lpstr>
      <vt:lpstr>16_Office 主题​​</vt:lpstr>
      <vt:lpstr>17_Office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Admin</cp:lastModifiedBy>
  <cp:revision>233</cp:revision>
  <dcterms:created xsi:type="dcterms:W3CDTF">2016-11-30T01:22:09Z</dcterms:created>
  <dcterms:modified xsi:type="dcterms:W3CDTF">2018-05-11T06:34:52Z</dcterms:modified>
</cp:coreProperties>
</file>