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</p:sldMasterIdLst>
  <p:notesMasterIdLst>
    <p:notesMasterId r:id="rId44"/>
  </p:notesMasterIdLst>
  <p:sldIdLst>
    <p:sldId id="256" r:id="rId10"/>
    <p:sldId id="257" r:id="rId11"/>
    <p:sldId id="258" r:id="rId12"/>
    <p:sldId id="417" r:id="rId13"/>
    <p:sldId id="260" r:id="rId14"/>
    <p:sldId id="314" r:id="rId15"/>
    <p:sldId id="264" r:id="rId16"/>
    <p:sldId id="268" r:id="rId17"/>
    <p:sldId id="269" r:id="rId18"/>
    <p:sldId id="383" r:id="rId19"/>
    <p:sldId id="340" r:id="rId20"/>
    <p:sldId id="338" r:id="rId21"/>
    <p:sldId id="385" r:id="rId22"/>
    <p:sldId id="386" r:id="rId23"/>
    <p:sldId id="387" r:id="rId24"/>
    <p:sldId id="420" r:id="rId25"/>
    <p:sldId id="284" r:id="rId26"/>
    <p:sldId id="285" r:id="rId27"/>
    <p:sldId id="372" r:id="rId28"/>
    <p:sldId id="337" r:id="rId29"/>
    <p:sldId id="391" r:id="rId30"/>
    <p:sldId id="393" r:id="rId31"/>
    <p:sldId id="394" r:id="rId32"/>
    <p:sldId id="395" r:id="rId33"/>
    <p:sldId id="396" r:id="rId34"/>
    <p:sldId id="397" r:id="rId35"/>
    <p:sldId id="398" r:id="rId36"/>
    <p:sldId id="302" r:id="rId37"/>
    <p:sldId id="424" r:id="rId38"/>
    <p:sldId id="425" r:id="rId39"/>
    <p:sldId id="304" r:id="rId40"/>
    <p:sldId id="374" r:id="rId41"/>
    <p:sldId id="426" r:id="rId42"/>
    <p:sldId id="423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3185C0"/>
    <a:srgbClr val="D7E4BD"/>
    <a:srgbClr val="457DA5"/>
    <a:srgbClr val="FC4628"/>
    <a:srgbClr val="27932E"/>
    <a:srgbClr val="F66996"/>
    <a:srgbClr val="F6B6E7"/>
    <a:srgbClr val="C085B8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959" autoAdjust="0"/>
    <p:restoredTop sz="94636"/>
  </p:normalViewPr>
  <p:slideViewPr>
    <p:cSldViewPr snapToGrid="0">
      <p:cViewPr>
        <p:scale>
          <a:sx n="70" d="100"/>
          <a:sy n="70" d="100"/>
        </p:scale>
        <p:origin x="-1164" y="-30"/>
      </p:cViewPr>
      <p:guideLst>
        <p:guide orient="horz" pos="2160"/>
        <p:guide pos="28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2F076-1907-4AC7-A8E0-78E7C362237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4051B-6DBA-4D4E-8287-134686DBA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27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2</a:t>
            </a:r>
            <a:r>
              <a:rPr lang="zh-CN" altLang="en-US" b="1" dirty="0"/>
              <a:t>分目录页（幻灯片</a:t>
            </a:r>
            <a:r>
              <a:rPr lang="en-US" altLang="zh-CN" b="1" dirty="0"/>
              <a:t>27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点击箭头回到对话</a:t>
            </a:r>
            <a:r>
              <a:rPr lang="en-US" altLang="zh-CN" b="1" dirty="0"/>
              <a:t>2</a:t>
            </a:r>
            <a:r>
              <a:rPr lang="zh-CN" altLang="en-US" b="1" dirty="0"/>
              <a:t>课文部分（幻灯片</a:t>
            </a:r>
            <a:r>
              <a:rPr lang="en-US" altLang="zh-CN" b="1" dirty="0"/>
              <a:t>29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点击数字图标到达此部分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），点击‘小房子图标’回到‘综合练习分目录页’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点击‘小人图标’回到总目录页（幻灯片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点击对话</a:t>
            </a:r>
            <a:r>
              <a:rPr lang="en-US" altLang="zh-CN" b="1" dirty="0"/>
              <a:t>1</a:t>
            </a:r>
            <a:r>
              <a:rPr lang="zh-CN" altLang="en-US" b="1" dirty="0"/>
              <a:t>进入总目录页（幻灯片</a:t>
            </a:r>
            <a:r>
              <a:rPr lang="en-US" altLang="zh-CN" b="1" dirty="0"/>
              <a:t>3</a:t>
            </a:r>
            <a:r>
              <a:rPr lang="zh-CN" altLang="en-US" b="1" dirty="0"/>
              <a:t>）；点击剩余各色块进入相应部分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深颜色词条有拓展链接；点击小房子图标回到对话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目录页（幻灯片</a:t>
            </a:r>
            <a:r>
              <a:rPr lang="en-US" altLang="zh-CN" sz="1200" b="1" dirty="0">
                <a:solidFill>
                  <a:schemeClr val="tx1"/>
                </a:solidFill>
                <a:cs typeface="+mn-ea"/>
                <a:sym typeface="+mn-lt"/>
              </a:rPr>
              <a:t>4</a:t>
            </a:r>
            <a:r>
              <a:rPr lang="zh-CN" altLang="en-US" sz="1200" b="1" dirty="0">
                <a:solidFill>
                  <a:schemeClr val="tx1"/>
                </a:solidFill>
                <a:cs typeface="+mn-ea"/>
                <a:sym typeface="+mn-lt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点击蓝色语法出进入讲解；点击房子图标回到对话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/>
              <a:t>点击房子图标回到对话</a:t>
            </a:r>
            <a:r>
              <a:rPr lang="en-US" altLang="zh-CN" b="1" dirty="0"/>
              <a:t>1</a:t>
            </a:r>
            <a:r>
              <a:rPr lang="zh-CN" altLang="en-US" b="1" dirty="0"/>
              <a:t>目录页（幻灯片</a:t>
            </a:r>
            <a:r>
              <a:rPr lang="en-US" altLang="zh-CN" b="1" dirty="0"/>
              <a:t>4</a:t>
            </a:r>
            <a:r>
              <a:rPr lang="zh-CN" altLang="en-US" b="1" dirty="0"/>
              <a:t>）以进入练习部分，点击箭头可以查看译文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b="1" dirty="0"/>
              <a:t>点击小房子回到对话</a:t>
            </a:r>
            <a:r>
              <a:rPr lang="en-US" altLang="zh-CN" b="1" dirty="0"/>
              <a:t>1</a:t>
            </a:r>
            <a:r>
              <a:rPr lang="zh-CN" altLang="en-US" b="1" dirty="0"/>
              <a:t>分目录页；点击箭头回到对话</a:t>
            </a:r>
            <a:r>
              <a:rPr lang="en-US" altLang="zh-CN" b="1" dirty="0"/>
              <a:t>1</a:t>
            </a:r>
            <a:r>
              <a:rPr lang="zh-CN" altLang="en-US" b="1" dirty="0"/>
              <a:t>课文部分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4051B-6DBA-4D4E-8287-134686DBA68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0B5F-E43D-44EB-B31D-1EEB609F88FB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1B6B1-B95C-490C-AA02-FCEE877AE88A}" type="datetimeFigureOut">
              <a:rPr lang="zh-CN" altLang="en-US" smtClean="0"/>
              <a:pPr/>
              <a:t>2018/5/11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9B852-F455-4FB3-84DD-498F52E94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85BC-3D75-498B-B410-ACC9378575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036A-413E-4D0E-B40F-4A5C0955AD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3.png"/><Relationship Id="rId7" Type="http://schemas.openxmlformats.org/officeDocument/2006/relationships/slide" Target="slide1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slide" Target="slide3.xml"/><Relationship Id="rId5" Type="http://schemas.openxmlformats.org/officeDocument/2006/relationships/image" Target="../media/image5.png"/><Relationship Id="rId10" Type="http://schemas.openxmlformats.org/officeDocument/2006/relationships/slide" Target="slide22.xml"/><Relationship Id="rId4" Type="http://schemas.openxmlformats.org/officeDocument/2006/relationships/image" Target="../media/image4.png"/><Relationship Id="rId9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16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17/17&#35838;&#32451;&#20064;1.mp3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slide" Target="slide3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28.xml"/><Relationship Id="rId5" Type="http://schemas.openxmlformats.org/officeDocument/2006/relationships/slide" Target="slide16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3.xml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3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slide" Target="slide3.xml"/><Relationship Id="rId5" Type="http://schemas.openxmlformats.org/officeDocument/2006/relationships/image" Target="../media/image5.png"/><Relationship Id="rId10" Type="http://schemas.openxmlformats.org/officeDocument/2006/relationships/slide" Target="slide11.xml"/><Relationship Id="rId4" Type="http://schemas.openxmlformats.org/officeDocument/2006/relationships/image" Target="../media/image4.png"/><Relationship Id="rId9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4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12课"/>
          <p:cNvPicPr>
            <a:picLocks noChangeAspect="1"/>
          </p:cNvPicPr>
          <p:nvPr/>
        </p:nvPicPr>
        <p:blipFill>
          <a:blip r:embed="rId2"/>
          <a:srcRect r="11262" b="-9"/>
          <a:stretch>
            <a:fillRect/>
          </a:stretch>
        </p:blipFill>
        <p:spPr>
          <a:xfrm>
            <a:off x="0" y="-4445"/>
            <a:ext cx="9141460" cy="686689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1" y="4487779"/>
            <a:ext cx="2189747" cy="794084"/>
          </a:xfrm>
          <a:prstGeom prst="rect">
            <a:avLst/>
          </a:prstGeom>
          <a:solidFill>
            <a:srgbClr val="F66996">
              <a:alpha val="5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 </a:t>
            </a:r>
            <a:r>
              <a:rPr kumimoji="1" lang="ko-KR" altLang="en-US" sz="4400" b="1" dirty="0" smtClean="0">
                <a:latin typeface="+mj-ea"/>
                <a:ea typeface="+mj-ea"/>
              </a:rPr>
              <a:t>제</a:t>
            </a:r>
            <a:r>
              <a:rPr kumimoji="1" lang="en-US" altLang="ko-KR" sz="4400" b="1" dirty="0" smtClean="0">
                <a:latin typeface="+mj-ea"/>
                <a:ea typeface="+mj-ea"/>
              </a:rPr>
              <a:t>12</a:t>
            </a:r>
            <a:r>
              <a:rPr kumimoji="1" lang="ko-KR" altLang="en-US" sz="4400" b="1" dirty="0" smtClean="0">
                <a:latin typeface="+mj-ea"/>
                <a:ea typeface="+mj-ea"/>
              </a:rPr>
              <a:t>과</a:t>
            </a:r>
            <a:endParaRPr kumimoji="1" lang="zh-CN" altLang="en-US" sz="44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9746" y="4487779"/>
            <a:ext cx="6954254" cy="794084"/>
          </a:xfrm>
          <a:prstGeom prst="rect">
            <a:avLst/>
          </a:prstGeom>
          <a:solidFill>
            <a:schemeClr val="accent1">
              <a:lumMod val="60000"/>
              <a:lumOff val="40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4400" b="1" dirty="0" smtClean="0">
                <a:solidFill>
                  <a:schemeClr val="tx1"/>
                </a:solidFill>
              </a:rPr>
              <a:t>취미가 뭐예요？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81050" y="1149985"/>
            <a:ext cx="7780020" cy="461581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n-ea"/>
              </a:rPr>
              <a:t>3.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~(으)ㄹ게요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终结词尾，用于动词词干后，表示说话人要做某事的意图或向对方承诺做某事。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~ㄹ게요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用于开音节后，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~을게요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用于闭音节后。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+mn-ea"/>
              </a:rPr>
              <a:t>   </a:t>
            </a:r>
            <a:r>
              <a:rPr lang="en-US" altLang="ko-KR" sz="1400" dirty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                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29995" y="3823335"/>
            <a:ext cx="6882765" cy="922020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例</a:t>
            </a:r>
            <a:endParaRPr lang="en-US" altLang="zh-CN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일요일에 갈게요.</a:t>
            </a:r>
            <a:r>
              <a:rPr dirty="0"/>
              <a:t>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（我）会星期一去的。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집에 있을게요.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（我）会在家的。</a:t>
            </a:r>
          </a:p>
        </p:txBody>
      </p:sp>
      <p:sp>
        <p:nvSpPr>
          <p:cNvPr id="11" name="webpage-home_81886">
            <a:hlinkClick r:id="rId2" action="ppaction://hlinksldjump"/>
          </p:cNvPr>
          <p:cNvSpPr>
            <a:spLocks noChangeAspect="1"/>
          </p:cNvSpPr>
          <p:nvPr/>
        </p:nvSpPr>
        <p:spPr bwMode="auto">
          <a:xfrm>
            <a:off x="759683" y="411826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867410" y="1788160"/>
            <a:ext cx="5224145" cy="109220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sz="2000" b="1" dirty="0" smtClean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내일, 오다</a:t>
            </a:r>
          </a:p>
          <a:p>
            <a:r>
              <a:rPr kumimoji="1" sz="2000" b="1" dirty="0" smtClean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가: 언제 오실 거예요?</a:t>
            </a:r>
          </a:p>
          <a:p>
            <a:r>
              <a:rPr kumimoji="1" sz="2000" b="1" dirty="0" smtClean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나: 내일 올 거예요.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7500" y="937260"/>
            <a:ext cx="6755765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请用所给的单词仿照示例编写对话。</a:t>
            </a:r>
            <a:endParaRPr lang="en-US" altLang="zh-CN" sz="2800" b="1" dirty="0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9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圆角矩形 1"/>
          <p:cNvSpPr/>
          <p:nvPr/>
        </p:nvSpPr>
        <p:spPr>
          <a:xfrm>
            <a:off x="867410" y="3510280"/>
            <a:ext cx="522414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34" name="矩形 33"/>
          <p:cNvSpPr/>
          <p:nvPr/>
        </p:nvSpPr>
        <p:spPr>
          <a:xfrm flipH="1">
            <a:off x="231800" y="3033669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867410" y="5213985"/>
            <a:ext cx="5224145" cy="108712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  <a:p>
            <a:pPr algn="ctr"/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95372" y="4737126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endParaRPr lang="ko-KR" alt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57910" y="484568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일요일, 탁구 치다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400991" y="3618504"/>
            <a:ext cx="298246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언제 쇼핑 가실 거예요?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400810" y="4108450"/>
            <a:ext cx="30645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주말에 갈 거예요.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00991" y="5214259"/>
            <a:ext cx="298246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언제 탁구 치실 거예요?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00810" y="5673090"/>
            <a:ext cx="30645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일요일에 칠 거예요.</a:t>
            </a:r>
          </a:p>
        </p:txBody>
      </p:sp>
      <p:sp>
        <p:nvSpPr>
          <p:cNvPr id="15" name="矩形 14"/>
          <p:cNvSpPr/>
          <p:nvPr/>
        </p:nvSpPr>
        <p:spPr>
          <a:xfrm flipH="1">
            <a:off x="232435" y="303430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2185" y="314261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주말, 쇼핑 가다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圆角矩形 5"/>
          <p:cNvSpPr/>
          <p:nvPr/>
        </p:nvSpPr>
        <p:spPr>
          <a:xfrm>
            <a:off x="965835" y="1983105"/>
            <a:ext cx="5093970" cy="115379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34531" y="1828074"/>
            <a:ext cx="343553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ko-KR" altLang="en-US" dirty="0" smtClean="0"/>
          </a:p>
          <a:p>
            <a:r>
              <a:rPr kumimoji="1" lang="ko-KR" altLang="en-US" dirty="0" smtClean="0"/>
              <a:t>가</a:t>
            </a:r>
            <a:r>
              <a:rPr kumimoji="1" lang="en-US" altLang="ko-KR" dirty="0" smtClean="0"/>
              <a:t>:</a:t>
            </a:r>
            <a:r>
              <a:rPr kumimoji="1" lang="ko-KR" altLang="en-US" dirty="0" smtClean="0"/>
              <a:t>  </a:t>
            </a:r>
            <a:r>
              <a:rPr kumimoji="1" lang="ko-KR" altLang="en-US" u="sng" dirty="0" smtClean="0">
                <a:solidFill>
                  <a:srgbClr val="002060"/>
                </a:solidFill>
              </a:rPr>
              <a:t> </a:t>
            </a:r>
            <a:r>
              <a:rPr kumimoji="1" lang="ko-KR" altLang="en-US" dirty="0" smtClean="0"/>
              <a:t> </a:t>
            </a:r>
            <a:r>
              <a:rPr kumimoji="1" lang="ko-KR" altLang="en-US" u="sng" dirty="0" smtClean="0"/>
              <a:t>                                        </a:t>
            </a:r>
            <a:endParaRPr kumimoji="1" lang="en-US" altLang="ko-KR" dirty="0" smtClean="0"/>
          </a:p>
          <a:p>
            <a:endParaRPr kumimoji="1" lang="en-US" altLang="ko-KR" dirty="0" smtClean="0"/>
          </a:p>
          <a:p>
            <a:r>
              <a:rPr kumimoji="1" lang="ko-KR" altLang="en-US" dirty="0" smtClean="0"/>
              <a:t>나</a:t>
            </a:r>
            <a:r>
              <a:rPr kumimoji="1" lang="en-US" altLang="ko-KR" dirty="0" smtClean="0"/>
              <a:t>:</a:t>
            </a:r>
            <a:endParaRPr kumimoji="1" lang="zh-CN" altLang="en-US" dirty="0"/>
          </a:p>
        </p:txBody>
      </p:sp>
      <p:cxnSp>
        <p:nvCxnSpPr>
          <p:cNvPr id="17" name="直线连接符 16"/>
          <p:cNvCxnSpPr/>
          <p:nvPr/>
        </p:nvCxnSpPr>
        <p:spPr>
          <a:xfrm flipV="1">
            <a:off x="1651181" y="2427786"/>
            <a:ext cx="317419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线连接符 17"/>
          <p:cNvCxnSpPr/>
          <p:nvPr/>
        </p:nvCxnSpPr>
        <p:spPr>
          <a:xfrm flipV="1">
            <a:off x="1662611" y="2907193"/>
            <a:ext cx="3182786" cy="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695631" y="2058309"/>
            <a:ext cx="298246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n-ea"/>
              </a:rPr>
              <a:t>언제 만나실 거예요?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679575" y="2566035"/>
            <a:ext cx="30645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모레 만날 거예요.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1015365" y="4577715"/>
            <a:ext cx="5045075" cy="124650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292316" y="4658804"/>
            <a:ext cx="343553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dirty="0" smtClean="0"/>
              <a:t>가</a:t>
            </a:r>
            <a:r>
              <a:rPr kumimoji="1" lang="en-US" altLang="ko-KR" dirty="0" smtClean="0"/>
              <a:t>:</a:t>
            </a:r>
            <a:r>
              <a:rPr kumimoji="1" lang="ko-KR" altLang="en-US" dirty="0" smtClean="0"/>
              <a:t> </a:t>
            </a:r>
            <a:r>
              <a:rPr kumimoji="1" lang="ko-KR" altLang="en-US" u="sng" dirty="0" smtClean="0">
                <a:solidFill>
                  <a:srgbClr val="002060"/>
                </a:solidFill>
              </a:rPr>
              <a:t> </a:t>
            </a:r>
            <a:r>
              <a:rPr kumimoji="1" lang="ko-KR" altLang="en-US" dirty="0" smtClean="0"/>
              <a:t> </a:t>
            </a:r>
            <a:r>
              <a:rPr kumimoji="1" lang="ko-KR" altLang="en-US" u="sng" dirty="0" smtClean="0"/>
              <a:t>                                        </a:t>
            </a:r>
            <a:endParaRPr kumimoji="1" lang="en-US" altLang="ko-KR" dirty="0" smtClean="0"/>
          </a:p>
          <a:p>
            <a:endParaRPr kumimoji="1" lang="en-US" altLang="ko-KR" dirty="0" smtClean="0"/>
          </a:p>
          <a:p>
            <a:r>
              <a:rPr kumimoji="1" lang="ko-KR" altLang="en-US" dirty="0" smtClean="0"/>
              <a:t>나</a:t>
            </a:r>
            <a:r>
              <a:rPr kumimoji="1" lang="en-US" altLang="ko-KR" dirty="0" smtClean="0"/>
              <a:t>:</a:t>
            </a:r>
            <a:endParaRPr kumimoji="1" lang="zh-CN" altLang="en-US" dirty="0"/>
          </a:p>
        </p:txBody>
      </p:sp>
      <p:cxnSp>
        <p:nvCxnSpPr>
          <p:cNvPr id="27" name="直线连接符 26"/>
          <p:cNvCxnSpPr/>
          <p:nvPr/>
        </p:nvCxnSpPr>
        <p:spPr>
          <a:xfrm flipV="1">
            <a:off x="1729309" y="5005795"/>
            <a:ext cx="317419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线连接符 27"/>
          <p:cNvCxnSpPr/>
          <p:nvPr/>
        </p:nvCxnSpPr>
        <p:spPr>
          <a:xfrm flipV="1">
            <a:off x="1728991" y="5580842"/>
            <a:ext cx="317419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630680" y="4658995"/>
            <a:ext cx="3654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latin typeface="+mj-ea"/>
              </a:rPr>
              <a:t>언제 식사하실 거예요?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744980" y="5182235"/>
            <a:ext cx="2846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  <a:sym typeface="+mn-ea"/>
              </a:rPr>
              <a:t>12시에 먹을 거예요.</a:t>
            </a:r>
          </a:p>
        </p:txBody>
      </p:sp>
      <p:sp>
        <p:nvSpPr>
          <p:cNvPr id="34" name="矩形 33"/>
          <p:cNvSpPr/>
          <p:nvPr/>
        </p:nvSpPr>
        <p:spPr>
          <a:xfrm flipH="1">
            <a:off x="330225" y="147347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36113" y="3992906"/>
            <a:ext cx="40894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42695" y="158115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모레, 만나다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2225" y="41014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12시, 식사하다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229995" y="2486660"/>
            <a:ext cx="5535295" cy="208026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내일, 가다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가: 지금 오실 거예요?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나: 아니요. 내일 갈게요.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056" y="875501"/>
            <a:ext cx="6579641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请用所给的单词仿照示例编写对话。</a:t>
            </a:r>
            <a:endParaRPr lang="zh-CN" altLang="zh-CN" sz="2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0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916940" y="4335145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89738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88745" y="2004060"/>
            <a:ext cx="33210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지금 운동할 거예요?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88745" y="2477770"/>
            <a:ext cx="42265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아니요. 오후에 운동할게요.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88877" y="4461800"/>
            <a:ext cx="226123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지금 보실 거예요?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63675" y="4850765"/>
            <a:ext cx="37604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아니요. 저녁에 볼게요.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 flipH="1">
            <a:off x="544855" y="131472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8875" y="14230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오후, 운동하다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544855" y="37524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58875" y="38608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저녁, 보다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916940" y="4335145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89738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88745" y="2004060"/>
            <a:ext cx="33210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지금 줄 거예요?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63675" y="2464435"/>
            <a:ext cx="30575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아니요. 내일 드릴게요.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88877" y="4461800"/>
            <a:ext cx="226123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지금 사실 거예요?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63675" y="4860290"/>
            <a:ext cx="2928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아니요. 주말에 살게요.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 flipH="1">
            <a:off x="544855" y="131472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58875" y="14230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내일, 드리다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544855" y="37524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58875" y="38608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주말, 사다</a:t>
            </a:r>
          </a:p>
        </p:txBody>
      </p:sp>
      <p:sp>
        <p:nvSpPr>
          <p:cNvPr id="16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609558" y="384531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9847" y="1475961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4461" y="14512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200" y="4042351"/>
            <a:ext cx="1479454" cy="180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7054" y="4042351"/>
            <a:ext cx="1595318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04788" y="2058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어휘</a:t>
            </a:r>
            <a:r>
              <a:rPr kumimoji="1" lang="en-US" altLang="ko-KR" sz="2800" b="1" dirty="0" smtClean="0">
                <a:hlinkClick r:id="rId7" action="ppaction://hlinksldjump"/>
              </a:rPr>
              <a:t>2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5491316" y="1998342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대화</a:t>
            </a:r>
            <a:r>
              <a:rPr kumimoji="1" lang="en-US" altLang="ko-KR" sz="2800" b="1" dirty="0" smtClean="0">
                <a:hlinkClick r:id="rId8" action="ppaction://hlinksldjump"/>
              </a:rPr>
              <a:t>2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920650" y="4545731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9" action="ppaction://hlinksldjump"/>
              </a:rPr>
              <a:t>문법</a:t>
            </a:r>
            <a:r>
              <a:rPr kumimoji="1" lang="en-US" altLang="ko-KR" sz="2800" b="1" dirty="0" smtClean="0">
                <a:hlinkClick r:id="rId9" action="ppaction://hlinksldjump"/>
              </a:rPr>
              <a:t>2</a:t>
            </a:r>
            <a:endParaRPr kumimoji="1" lang="zh-CN" altLang="en-US" sz="28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3977419" y="4545731"/>
            <a:ext cx="1210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3200" b="1" dirty="0" smtClean="0"/>
              <a:t> </a:t>
            </a:r>
            <a:r>
              <a:rPr kumimoji="1" lang="ko-KR" altLang="en-US" sz="2800" b="1" dirty="0" smtClean="0">
                <a:hlinkClick r:id="rId10" action="ppaction://hlinksldjump"/>
              </a:rPr>
              <a:t>연습</a:t>
            </a:r>
            <a:r>
              <a:rPr kumimoji="1" lang="en-US" altLang="ko-KR" sz="2800" b="1" dirty="0" smtClean="0">
                <a:hlinkClick r:id="rId10" action="ppaction://hlinksldjump"/>
              </a:rPr>
              <a:t>2</a:t>
            </a:r>
            <a:endParaRPr kumimoji="1" lang="zh-CN" altLang="en-US" sz="32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C462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webpage-home_81886">
            <a:hlinkClick r:id="rId11" action="ppaction://hlinksldjump"/>
          </p:cNvPr>
          <p:cNvSpPr>
            <a:spLocks noChangeAspect="1"/>
          </p:cNvSpPr>
          <p:nvPr/>
        </p:nvSpPr>
        <p:spPr bwMode="auto">
          <a:xfrm>
            <a:off x="582262" y="261701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3414" y="133038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prstClr val="black"/>
                </a:solidFill>
                <a:cs typeface="+mn-ea"/>
                <a:sym typeface="+mn-lt"/>
              </a:rPr>
              <a:t>여러분 【名】 各位，诸位</a:t>
            </a:r>
          </a:p>
        </p:txBody>
      </p:sp>
      <p:sp>
        <p:nvSpPr>
          <p:cNvPr id="23" name="矩形 22"/>
          <p:cNvSpPr/>
          <p:nvPr/>
        </p:nvSpPr>
        <p:spPr>
          <a:xfrm>
            <a:off x="503414" y="232143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보통 【副】 一般</a:t>
            </a:r>
          </a:p>
        </p:txBody>
      </p:sp>
      <p:sp>
        <p:nvSpPr>
          <p:cNvPr id="33" name="矩形 32"/>
          <p:cNvSpPr/>
          <p:nvPr/>
        </p:nvSpPr>
        <p:spPr>
          <a:xfrm>
            <a:off x="503473" y="3333176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복습하다 【动】 复习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03473" y="4344731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빨래하다 【动】 洗衣服</a:t>
            </a:r>
          </a:p>
        </p:txBody>
      </p:sp>
      <p:sp>
        <p:nvSpPr>
          <p:cNvPr id="3" name="矩形 2"/>
          <p:cNvSpPr/>
          <p:nvPr/>
        </p:nvSpPr>
        <p:spPr>
          <a:xfrm>
            <a:off x="503414" y="533895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여가 【名】 业余</a:t>
            </a:r>
          </a:p>
        </p:txBody>
      </p:sp>
      <p:sp>
        <p:nvSpPr>
          <p:cNvPr id="4" name="矩形 3"/>
          <p:cNvSpPr/>
          <p:nvPr/>
        </p:nvSpPr>
        <p:spPr>
          <a:xfrm>
            <a:off x="4742815" y="1330325"/>
            <a:ext cx="4065905" cy="8978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것 【依名】 表示某种事物或现象</a:t>
            </a:r>
          </a:p>
        </p:txBody>
      </p:sp>
      <p:sp>
        <p:nvSpPr>
          <p:cNvPr id="5" name="矩形 4"/>
          <p:cNvSpPr/>
          <p:nvPr/>
        </p:nvSpPr>
        <p:spPr>
          <a:xfrm>
            <a:off x="4742674" y="2670052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금방 【副】 很快地</a:t>
            </a:r>
          </a:p>
        </p:txBody>
      </p:sp>
      <p:sp>
        <p:nvSpPr>
          <p:cNvPr id="6" name="矩形 5"/>
          <p:cNvSpPr/>
          <p:nvPr/>
        </p:nvSpPr>
        <p:spPr>
          <a:xfrm>
            <a:off x="4742674" y="3723517"/>
            <a:ext cx="4065846" cy="5616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열심히 【副】 认真地</a:t>
            </a:r>
          </a:p>
        </p:txBody>
      </p:sp>
      <p:sp>
        <p:nvSpPr>
          <p:cNvPr id="7" name="矩形 6"/>
          <p:cNvSpPr/>
          <p:nvPr/>
        </p:nvSpPr>
        <p:spPr>
          <a:xfrm>
            <a:off x="4742815" y="4777740"/>
            <a:ext cx="4065905" cy="8820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prstClr val="black"/>
                </a:solidFill>
                <a:cs typeface="+mn-ea"/>
                <a:sym typeface="+mn-lt"/>
              </a:rPr>
              <a:t>재미없다 【形】 没意思，无聊</a:t>
            </a:r>
          </a:p>
        </p:txBody>
      </p:sp>
      <p:sp>
        <p:nvSpPr>
          <p:cNvPr id="1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82262" y="261701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005015" y="1596788"/>
            <a:ext cx="818866" cy="464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9162" y="2720711"/>
            <a:ext cx="6725676" cy="34150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선생님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여러분은 보통 주말에 뭘 해요?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저는 친구와 같이 농구를 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선생님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취미가 농구예요?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헤럴드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네, 그리고 영화 보는 것도 좋아해요.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선생님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:그래요? 카오리 씨도 시간이 있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4" action="ppaction://hlinksldjump"/>
              </a:rPr>
              <a:t>을 때 </a:t>
            </a:r>
            <a:endParaRPr lang="en-US" altLang="ko-KR" sz="2400" dirty="0">
              <a:latin typeface="Batang" panose="02030600000101010101" pitchFamily="18" charset="-127"/>
              <a:ea typeface="Batang" panose="02030600000101010101" pitchFamily="18" charset="-127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취미 생활을 </a:t>
            </a: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많이 하세요？</a:t>
            </a:r>
            <a:endParaRPr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698543" y="4121624"/>
            <a:ext cx="354842" cy="327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15654" y="2292824"/>
            <a:ext cx="1282889" cy="57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715904" y="4572000"/>
            <a:ext cx="232012" cy="45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519776" y="6491179"/>
            <a:ext cx="357077" cy="112495"/>
          </a:xfrm>
          <a:prstGeom prst="rect">
            <a:avLst/>
          </a:prstGeom>
        </p:spPr>
      </p:pic>
      <p:pic>
        <p:nvPicPr>
          <p:cNvPr id="4" name="图片 3" descr="140-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47670" y="523240"/>
            <a:ext cx="2938780" cy="219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6397" y="1567123"/>
            <a:ext cx="7362820" cy="34150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저는 취미가 없어요. 주말에 복습하고 빨래  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하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  <a:hlinkClick r:id="rId2" action="ppaction://hlinksldjump"/>
              </a:rPr>
              <a:t>면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시간이 금방 지나가요.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선생님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: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공부를 열심히 하는 것도 좋지만 여가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  활동이 없으면 생활이 재미없어요.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</a:t>
            </a:r>
            <a:r>
              <a:rPr lang="en-US" altLang="ko-KR" sz="2400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맞아요. 그럼 저도 오늘부터 취미 생활을 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Batang" panose="02030600000101010101" pitchFamily="18" charset="-127"/>
                <a:ea typeface="Batang" panose="02030600000101010101" pitchFamily="18" charset="-127"/>
              </a:rPr>
              <a:t>           해야겠어요.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82262" y="261701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700" y="2701049"/>
            <a:ext cx="596900" cy="68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700" y="3850976"/>
            <a:ext cx="596900" cy="6869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6400" y="2631189"/>
            <a:ext cx="6622014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掌握有关兴趣爱好的词汇</a:t>
            </a:r>
          </a:p>
          <a:p>
            <a:endParaRPr lang="en-US" altLang="zh-CN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掌握对于将来的表述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01782" y="969818"/>
            <a:ext cx="6442364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21075228">
            <a:off x="6730031" y="220871"/>
            <a:ext cx="2020291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학습목표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056" y="1096702"/>
            <a:ext cx="8244408" cy="50774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800" b="1" dirty="0">
                <a:solidFill>
                  <a:prstClr val="black"/>
                </a:solidFill>
                <a:latin typeface="华文楷体"/>
              </a:rPr>
              <a:t>1. </a:t>
            </a:r>
            <a:r>
              <a:rPr lang="ko-KR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~(으)ㄹ 때</a:t>
            </a:r>
          </a:p>
          <a:p>
            <a:pPr latinLnBrk="1">
              <a:lnSpc>
                <a:spcPct val="150000"/>
              </a:lnSpc>
            </a:pP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惯用型，用于谓词词干后，表示某种行为进行或某种状态持续的时候，相当于汉语的“……的时候”、“……时”。</a:t>
            </a:r>
            <a:r>
              <a:rPr lang="ko-KR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~ㄹ 때</a:t>
            </a: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用于开音节后，</a:t>
            </a:r>
            <a:r>
              <a:rPr lang="ko-KR" altLang="en-US" sz="28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~을 때</a:t>
            </a:r>
            <a:r>
              <a:rPr lang="ko-KR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用于闭音节后。</a:t>
            </a:r>
          </a:p>
          <a:p>
            <a:pPr latinLnBrk="1">
              <a:lnSpc>
                <a:spcPct val="150000"/>
              </a:lnSpc>
            </a:pPr>
            <a:endParaRPr lang="ko-KR" altLang="en-US" sz="28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69692" y="4546614"/>
            <a:ext cx="7203915" cy="133794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시간 있을 때 여행합니다.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有时间的时候旅行。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밥을 먹을 때 소리를 안 낸다.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吃饭时不出声音。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00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81" y="1120832"/>
            <a:ext cx="8244408" cy="49847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ko-KR" sz="2400" b="1" dirty="0">
                <a:solidFill>
                  <a:prstClr val="black"/>
                </a:solidFill>
                <a:latin typeface="华文楷体"/>
              </a:rPr>
              <a:t>2. </a:t>
            </a:r>
            <a:r>
              <a:rPr lang="ko-KR" altLang="en-US" sz="2400" b="1" dirty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~(으)면</a:t>
            </a:r>
          </a:p>
          <a:p>
            <a:pPr latinLnBrk="1">
              <a:lnSpc>
                <a:spcPct val="150000"/>
              </a:lnSpc>
            </a:pPr>
            <a:r>
              <a:rPr lang="ko-KR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连接词尾，用于谓词词干后，表示假设或条件，相当于汉语的“如果……就……”。</a:t>
            </a:r>
          </a:p>
          <a:p>
            <a:pPr latinLnBrk="1">
              <a:lnSpc>
                <a:spcPct val="150000"/>
              </a:lnSpc>
            </a:pPr>
            <a:endParaRPr lang="ko-KR" altLang="en-US" sz="28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ko-KR" altLang="en-US" sz="3200" b="1" dirty="0" smtClean="0">
              <a:solidFill>
                <a:prstClr val="black"/>
              </a:solidFill>
              <a:latin typeface="华文楷体"/>
            </a:endParaRPr>
          </a:p>
          <a:p>
            <a:pPr latinLnBrk="1">
              <a:lnSpc>
                <a:spcPct val="150000"/>
              </a:lnSpc>
            </a:pPr>
            <a:endParaRPr lang="en-US" altLang="ko-KR" sz="1600" dirty="0" smtClean="0">
              <a:solidFill>
                <a:prstClr val="black"/>
              </a:solidFill>
              <a:latin typeface="华文楷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15717" y="3064524"/>
            <a:ext cx="7203915" cy="2168525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例</a:t>
            </a:r>
            <a:endParaRPr lang="en-US" altLang="zh-CN" b="1" dirty="0" smtClean="0">
              <a:solidFill>
                <a:srgbClr val="FFC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봄이 오면 꽃이 핀다.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春天花开。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시간이 있으면 놀러 오세요.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有时间的话，来玩儿吧。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오늘 시간이 없으면 다음에 만나요.</a:t>
            </a:r>
          </a:p>
          <a:p>
            <a:pPr latinLnBrk="1">
              <a:lnSpc>
                <a:spcPct val="150000"/>
              </a:lnSpc>
            </a:pP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如果今天没有时间，就下次见面吧。</a:t>
            </a:r>
          </a:p>
        </p:txBody>
      </p:sp>
      <p:sp>
        <p:nvSpPr>
          <p:cNvPr id="9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82262" y="261701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960120" y="2725420"/>
            <a:ext cx="3924935" cy="189801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가: 언제 기분이 좋아요? (식사하다)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나: 식사할 때 기분이 좋아요.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056" y="875501"/>
            <a:ext cx="6579641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请用所给的单词仿照示例编写对话。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0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142-1（晚饭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68875" y="2158365"/>
            <a:ext cx="2670175" cy="254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916940" y="4335145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2.</a:t>
            </a: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가: 언제 추워요? (바람이 불다)</a:t>
            </a:r>
          </a:p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  </a:t>
            </a: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89738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1.</a:t>
            </a: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가: 언제 노래를 들어요? (운동하다)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  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18640" y="2495550"/>
            <a:ext cx="3343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운동할 때 노래를 들어요.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11325" y="4902835"/>
            <a:ext cx="3342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바람이 불 때 추워요.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 descr="143-1（跑男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1748155"/>
            <a:ext cx="767080" cy="1435735"/>
          </a:xfrm>
          <a:prstGeom prst="rect">
            <a:avLst/>
          </a:prstGeom>
        </p:spPr>
      </p:pic>
      <p:pic>
        <p:nvPicPr>
          <p:cNvPr id="11" name="图片 10" descr="143-2（风吹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91810" y="4178935"/>
            <a:ext cx="1622425" cy="1448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916940" y="314833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4.</a:t>
            </a: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가: 언제 행복해요? (학교 가다)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  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35636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3.</a:t>
            </a: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가: 언제 약을 먹어요? (머리가 아프다)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  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71320" y="1929765"/>
            <a:ext cx="3343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머리가 아플 때 약을 먹어요.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671320" y="3699510"/>
            <a:ext cx="39484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학교 갈 때 행복해요.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圆角矩形 15"/>
          <p:cNvSpPr/>
          <p:nvPr/>
        </p:nvSpPr>
        <p:spPr>
          <a:xfrm>
            <a:off x="916940" y="513715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5.</a:t>
            </a: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가: 언제 친구를 만나요? (쇼핑하다)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  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729105" y="5705475"/>
            <a:ext cx="39484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쇼핑할 때 친구를 만나요.</a:t>
            </a:r>
          </a:p>
        </p:txBody>
      </p:sp>
      <p:pic>
        <p:nvPicPr>
          <p:cNvPr id="21" name="图片 20" descr="143-3（头疼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82995" y="1123950"/>
            <a:ext cx="890905" cy="1506220"/>
          </a:xfrm>
          <a:prstGeom prst="rect">
            <a:avLst/>
          </a:prstGeom>
        </p:spPr>
      </p:pic>
      <p:pic>
        <p:nvPicPr>
          <p:cNvPr id="22" name="图片 21" descr="143-4（平顶楼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19750" y="3246120"/>
            <a:ext cx="1828800" cy="1038860"/>
          </a:xfrm>
          <a:prstGeom prst="rect">
            <a:avLst/>
          </a:prstGeom>
        </p:spPr>
      </p:pic>
      <p:pic>
        <p:nvPicPr>
          <p:cNvPr id="23" name="图片 22" descr="143-5（女孩水果摊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7700" y="4997450"/>
            <a:ext cx="1801495" cy="141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969010" y="2486025"/>
            <a:ext cx="4097655" cy="2080260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노래를 듣다</a:t>
            </a:r>
          </a:p>
          <a:p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가: 언제 기분이 좋아요?</a:t>
            </a:r>
          </a:p>
          <a:p>
            <a:r>
              <a:rPr kumimoji="1" lang="zh-CN" altLang="en-US" sz="2800" b="1" dirty="0">
                <a:solidFill>
                  <a:srgbClr val="00206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나: 노래를 들으면 기분이 좋아요.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056" y="875501"/>
            <a:ext cx="6579641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请用所给的词组仿照示例编写对话。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8" name="矩形 7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0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144-1（戴耳机男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96890" y="2216150"/>
            <a:ext cx="1170305" cy="2350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916940" y="4335145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가: 저녁에 언제 자요?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16940" y="1897380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가: 언제 인사해요?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9060" y="2477770"/>
            <a:ext cx="33610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선생님을 만나면 인사해요.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88745" y="4860290"/>
            <a:ext cx="31286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잠이 오면 자요.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 flipH="1">
            <a:off x="544855" y="131472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8875" y="14230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선생님을 만나다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544855" y="375248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58875" y="38608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잠이 오다</a:t>
            </a:r>
          </a:p>
        </p:txBody>
      </p:sp>
      <p:pic>
        <p:nvPicPr>
          <p:cNvPr id="6" name="图片 5" descr="144-2（女人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09615" y="1423035"/>
            <a:ext cx="1137920" cy="2117090"/>
          </a:xfrm>
          <a:prstGeom prst="rect">
            <a:avLst/>
          </a:prstGeom>
        </p:spPr>
      </p:pic>
      <p:pic>
        <p:nvPicPr>
          <p:cNvPr id="8" name="图片 7" descr="144-3（女孩睡觉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61000" y="3923030"/>
            <a:ext cx="1835785" cy="1618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864870" y="4543425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가: 언제 물을 마셔요?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864870" y="2079625"/>
            <a:ext cx="6429375" cy="1136650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가: 언제 기분이 좋아요?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나</a:t>
            </a: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: _______________________</a:t>
            </a:r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11605" y="2620645"/>
            <a:ext cx="35941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책을 보면 기분이 좋아요.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11605" y="5119370"/>
            <a:ext cx="33439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>
                <a:solidFill>
                  <a:srgbClr val="7030A0"/>
                </a:solidFill>
              </a:rPr>
              <a:t>목이 마르면 물을 마셔요.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4914" y="239274"/>
            <a:ext cx="7951710" cy="780321"/>
            <a:chOff x="544914" y="239274"/>
            <a:chExt cx="7951710" cy="780321"/>
          </a:xfrm>
        </p:grpSpPr>
        <p:sp>
          <p:nvSpPr>
            <p:cNvPr id="13" name="矩形 12"/>
            <p:cNvSpPr/>
            <p:nvPr/>
          </p:nvSpPr>
          <p:spPr>
            <a:xfrm rot="21075228">
              <a:off x="6894882" y="239274"/>
              <a:ext cx="1601742" cy="767210"/>
            </a:xfrm>
            <a:prstGeom prst="rect">
              <a:avLst/>
            </a:prstGeom>
            <a:solidFill>
              <a:srgbClr val="27932E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연습</a:t>
              </a:r>
              <a:r>
                <a:rPr lang="en-US" altLang="ko-KR" sz="32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3"/>
            <p:cNvCxnSpPr/>
            <p:nvPr/>
          </p:nvCxnSpPr>
          <p:spPr>
            <a:xfrm flipV="1">
              <a:off x="544914" y="1019265"/>
              <a:ext cx="6528935" cy="330"/>
            </a:xfrm>
            <a:prstGeom prst="line">
              <a:avLst/>
            </a:prstGeom>
            <a:ln w="44450">
              <a:solidFill>
                <a:srgbClr val="27932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 flipH="1">
            <a:off x="492785" y="149696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06805" y="160528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책을 보다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492785" y="396076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06805" y="406908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목이 마르다</a:t>
            </a:r>
          </a:p>
        </p:txBody>
      </p:sp>
      <p:pic>
        <p:nvPicPr>
          <p:cNvPr id="14" name="图片 13" descr="144-4（女孩上课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44820" y="1827530"/>
            <a:ext cx="1861185" cy="1640205"/>
          </a:xfrm>
          <a:prstGeom prst="rect">
            <a:avLst/>
          </a:prstGeom>
        </p:spPr>
      </p:pic>
      <p:pic>
        <p:nvPicPr>
          <p:cNvPr id="16" name="图片 15" descr="144-5（男孩喝水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76925" y="4069080"/>
            <a:ext cx="1196975" cy="1834515"/>
          </a:xfrm>
          <a:prstGeom prst="rect">
            <a:avLst/>
          </a:prstGeom>
        </p:spPr>
      </p:pic>
      <p:sp>
        <p:nvSpPr>
          <p:cNvPr id="17" name="webpage-home_81886">
            <a:hlinkClick r:id="rId5" action="ppaction://hlinksldjump"/>
          </p:cNvPr>
          <p:cNvSpPr>
            <a:spLocks noChangeAspect="1"/>
          </p:cNvSpPr>
          <p:nvPr/>
        </p:nvSpPr>
        <p:spPr bwMode="auto">
          <a:xfrm>
            <a:off x="582262" y="261701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52571" y="1418310"/>
            <a:ext cx="8039820" cy="4914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请听录音练习发音。</a:t>
            </a:r>
            <a:endParaRPr lang="en-US" altLang="zh-CN" sz="2800" b="1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  <a:p>
            <a:pPr>
              <a:lnSpc>
                <a:spcPct val="16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❶ 취미 [취:미]</a:t>
            </a:r>
          </a:p>
          <a:p>
            <a:pPr>
              <a:lnSpc>
                <a:spcPct val="16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❷ 생활 [생활]</a:t>
            </a:r>
          </a:p>
          <a:p>
            <a:pPr>
              <a:lnSpc>
                <a:spcPct val="16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❸ 날씨 [날씨]</a:t>
            </a:r>
          </a:p>
          <a:p>
            <a:pPr>
              <a:lnSpc>
                <a:spcPct val="16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❹ 복습 [복씁]</a:t>
            </a:r>
          </a:p>
          <a:p>
            <a:pPr>
              <a:lnSpc>
                <a:spcPct val="16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❺ 활동 [활똥]</a:t>
            </a:r>
          </a:p>
          <a:p>
            <a:pPr>
              <a:lnSpc>
                <a:spcPct val="16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❻ 열심히 [열씸히]</a:t>
            </a:r>
          </a:p>
          <a:p>
            <a:pPr>
              <a:lnSpc>
                <a:spcPct val="160000"/>
              </a:lnSpc>
            </a:pPr>
            <a:r>
              <a:rPr sz="2400" dirty="0">
                <a:solidFill>
                  <a:prstClr val="black"/>
                </a:solidFill>
                <a:latin typeface="+mn-ea"/>
                <a:cs typeface="+mn-ea"/>
                <a:sym typeface="+mn-lt"/>
              </a:rPr>
              <a:t>※ 括号中为单词的实际发音，“：”表示前一音节为长音。</a:t>
            </a:r>
            <a:endParaRPr lang="en-US" altLang="zh-CN" sz="2400" dirty="0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964055" y="1656080"/>
            <a:ext cx="4401820" cy="1525905"/>
          </a:xfrm>
          <a:prstGeom prst="roundRect">
            <a:avLst/>
          </a:prstGeom>
          <a:solidFill>
            <a:schemeClr val="bg1">
              <a:lumMod val="8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2400" b="1" dirty="0">
                <a:solidFill>
                  <a:srgbClr val="002060"/>
                </a:solidFill>
              </a:rPr>
              <a:t>먹다</a:t>
            </a:r>
          </a:p>
          <a:p>
            <a:r>
              <a:rPr kumimoji="1" lang="zh-CN" altLang="en-US" sz="2400" b="1" dirty="0">
                <a:solidFill>
                  <a:srgbClr val="002060"/>
                </a:solidFill>
              </a:rPr>
              <a:t>→ 사과도 먹겠어요.</a:t>
            </a:r>
          </a:p>
        </p:txBody>
      </p:sp>
      <p:sp>
        <p:nvSpPr>
          <p:cNvPr id="6" name="矩形 5">
            <a:hlinkClick r:id="rId3" action="ppaction://hlinkfile"/>
          </p:cNvPr>
          <p:cNvSpPr/>
          <p:nvPr/>
        </p:nvSpPr>
        <p:spPr>
          <a:xfrm>
            <a:off x="504056" y="875501"/>
            <a:ext cx="6579641" cy="7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请仿照示例完成下面的练习。</a:t>
            </a:r>
          </a:p>
        </p:txBody>
      </p:sp>
      <p:sp>
        <p:nvSpPr>
          <p:cNvPr id="3" name="矩形 2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1115695" y="39154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→_______________________________</a:t>
            </a:r>
            <a:endParaRPr kumimoji="1" lang="en-US" altLang="ko-KR" u="sng" dirty="0">
              <a:solidFill>
                <a:prstClr val="black"/>
              </a:solidFill>
              <a:latin typeface="华文楷体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68755" y="4017010"/>
            <a:ext cx="3321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olidFill>
                  <a:srgbClr val="7030A0"/>
                </a:solidFill>
              </a:rPr>
              <a:t>책도 보겠어요.</a:t>
            </a:r>
          </a:p>
        </p:txBody>
      </p:sp>
      <p:sp>
        <p:nvSpPr>
          <p:cNvPr id="11" name="矩形 10"/>
          <p:cNvSpPr/>
          <p:nvPr/>
        </p:nvSpPr>
        <p:spPr>
          <a:xfrm flipH="1">
            <a:off x="743610" y="3332754"/>
            <a:ext cx="74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1" lang="en-US" altLang="ko-KR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zh-CN" alt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57630" y="34410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보다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1115695" y="547497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40642" y="5560985"/>
            <a:ext cx="21062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책상도 사겠어요.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743610" y="497740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57630" y="510667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사다</a:t>
            </a:r>
          </a:p>
        </p:txBody>
      </p:sp>
      <p:pic>
        <p:nvPicPr>
          <p:cNvPr id="2" name="图片 1" descr="145-1（苹果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5530" y="1656080"/>
            <a:ext cx="1490345" cy="1408430"/>
          </a:xfrm>
          <a:prstGeom prst="rect">
            <a:avLst/>
          </a:prstGeom>
        </p:spPr>
      </p:pic>
      <p:pic>
        <p:nvPicPr>
          <p:cNvPr id="7" name="图片 6" descr="145-2（书本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77865" y="3581400"/>
            <a:ext cx="1701165" cy="1238885"/>
          </a:xfrm>
          <a:prstGeom prst="rect">
            <a:avLst/>
          </a:prstGeom>
        </p:spPr>
      </p:pic>
      <p:pic>
        <p:nvPicPr>
          <p:cNvPr id="8" name="图片 7" descr="145-3（桌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63590" y="5121910"/>
            <a:ext cx="161544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72270" y="1861546"/>
          <a:ext cx="7611324" cy="321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2545844"/>
                <a:gridCol w="504056"/>
                <a:gridCol w="1008112"/>
                <a:gridCol w="2545200"/>
              </a:tblGrid>
              <a:tr h="878860">
                <a:tc>
                  <a:txBody>
                    <a:bodyPr/>
                    <a:lstStyle/>
                    <a:p>
                      <a:pPr algn="ctr"/>
                      <a:endParaRPr lang="en-US" altLang="zh-CN" sz="40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r>
                        <a:rPr lang="ko-KR" altLang="en-US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en-US" altLang="ko-KR" sz="2800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l"/>
                      <a:endParaRPr lang="en-US" altLang="zh-CN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종합 연습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65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본문</a:t>
                      </a:r>
                      <a:r>
                        <a:rPr lang="en-US" altLang="ko-KR" sz="2800" b="1" kern="1200" dirty="0" smtClean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4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2800" b="1" kern="1200" dirty="0">
                          <a:solidFill>
                            <a:srgbClr val="F66996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보충 내용</a:t>
                      </a:r>
                      <a:endParaRPr lang="zh-CN" altLang="en-US" sz="2800" b="1" kern="1200" dirty="0">
                        <a:solidFill>
                          <a:srgbClr val="F66996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669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7101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4" action="ppaction://hlinksldjump"/>
              </a:rPr>
              <a:t>1</a:t>
            </a:r>
            <a:endParaRPr lang="zh-CN" altLang="en-US" sz="2800" b="1" dirty="0">
              <a:solidFill>
                <a:prstClr val="white"/>
              </a:solidFill>
              <a:cs typeface="+mn-ea"/>
              <a:sym typeface="+mn-lt"/>
              <a:hlinkClick r:id="rId5" action="ppaction://hlinksldjump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167101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5" action="ppaction://hlinksldjump"/>
              </a:rPr>
              <a:t>2</a:t>
            </a:r>
            <a:endParaRPr lang="en-US" altLang="zh-CN" sz="28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5193998" y="2164449"/>
            <a:ext cx="457200" cy="457200"/>
          </a:xfrm>
          <a:prstGeom prst="rect">
            <a:avLst/>
          </a:prstGeom>
          <a:solidFill>
            <a:srgbClr val="F66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6" action="ppaction://hlinksldjump"/>
              </a:rPr>
              <a:t>3</a:t>
            </a:r>
            <a:endParaRPr lang="en-US" altLang="zh-CN" sz="28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5193998" y="4319570"/>
            <a:ext cx="457200" cy="457200"/>
          </a:xfrm>
          <a:prstGeom prst="rect">
            <a:avLst/>
          </a:prstGeom>
          <a:solidFill>
            <a:srgbClr val="F66996"/>
          </a:solidFill>
          <a:ln>
            <a:solidFill>
              <a:srgbClr val="F66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prstClr val="white"/>
                </a:solidFill>
                <a:cs typeface="+mn-ea"/>
                <a:sym typeface="+mn-lt"/>
                <a:hlinkClick r:id="rId7" action="ppaction://hlinksldjump"/>
              </a:rPr>
              <a:t>4</a:t>
            </a:r>
            <a:endParaRPr lang="en-US" altLang="zh-CN" sz="28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 rot="21075228">
            <a:off x="7157315" y="232528"/>
            <a:ext cx="1521022" cy="774306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cs typeface="+mn-ea"/>
                <a:sym typeface="+mn-lt"/>
              </a:rPr>
              <a:t>목차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1782" y="969818"/>
            <a:ext cx="7022600" cy="22058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1096010" y="214757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520957" y="2233585"/>
            <a:ext cx="21062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모자도 쓰겠어요.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605180" y="1670959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219200" y="177927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전화, 걸다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1096010" y="5007610"/>
            <a:ext cx="6429375" cy="570865"/>
          </a:xfrm>
          <a:prstGeom prst="roundRect">
            <a:avLst/>
          </a:prstGeom>
          <a:solidFill>
            <a:schemeClr val="accent5">
              <a:lumMod val="40000"/>
              <a:lumOff val="6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→______________________________</a:t>
            </a:r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563502" y="5093625"/>
            <a:ext cx="236093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콜라도 마시겠어요.</a:t>
            </a:r>
          </a:p>
        </p:txBody>
      </p:sp>
      <p:sp>
        <p:nvSpPr>
          <p:cNvPr id="3" name="矩形 2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 flipH="1">
            <a:off x="605815" y="4531634"/>
            <a:ext cx="740243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19835" y="463994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영화, 보다</a:t>
            </a:r>
          </a:p>
        </p:txBody>
      </p:sp>
      <p:pic>
        <p:nvPicPr>
          <p:cNvPr id="5" name="图片 4" descr="145-4（帽子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78145" y="1752600"/>
            <a:ext cx="1703070" cy="1360170"/>
          </a:xfrm>
          <a:prstGeom prst="rect">
            <a:avLst/>
          </a:prstGeom>
        </p:spPr>
      </p:pic>
      <p:pic>
        <p:nvPicPr>
          <p:cNvPr id="7" name="图片 6" descr="145-5（瓶子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9495" y="4441825"/>
            <a:ext cx="726440" cy="1423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68985" y="1123950"/>
            <a:ext cx="690308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请用所给的单词或词尾完成下面的对话。</a:t>
            </a:r>
          </a:p>
        </p:txBody>
      </p:sp>
      <p:sp>
        <p:nvSpPr>
          <p:cNvPr id="10" name="矩形 9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705485" y="3523615"/>
            <a:ext cx="796036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웨이빈: 두 분은 주말(　　　　) 뭐 하세요? 무슨 취미 생활을 하세요?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           (~에/에서)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양메이: 저는 취미가 별로 없어요. 주말에 집에서 빨래도 하고, 책도 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           좀 보(　　　　) 금방 시간이 지나갑니다. (~면/ 으면)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웨이빈: 취미가 별로 없는 편(　　　　). (~네요/이네요)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양메이: 네, 맞아요. 취미는 별로 없(　　　　), 등산은 좋아해서 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           자주 갑니다. (~지만/이지만)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웨이빈: 그래요? 저도 등산 좋아해요. 저는 밖에 나가는 것을 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           좋아하는 편이에요. </a:t>
            </a:r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65962" y="3523905"/>
            <a:ext cx="4375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에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669672" y="4444020"/>
            <a:ext cx="4375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면</a:t>
            </a:r>
          </a:p>
        </p:txBody>
      </p:sp>
      <p:pic>
        <p:nvPicPr>
          <p:cNvPr id="4" name="图片 3" descr="146-1（聚会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6245" y="1607185"/>
            <a:ext cx="3191510" cy="20643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98422" y="4755170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이네요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58212" y="505616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지만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03580" y="1123950"/>
            <a:ext cx="769048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주말에는 친구랑 농구도 하고, 탁구도 쳐요. 카오리 씨는취미가 뭐(　　　　)? (~예요/이에요)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카오리: 저는 주말에 집에서 티브이를 (　　　　) 때도 있고, 밖에 나가 쇼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핑도 하고 (　　　　) 때도 있어요. (보다, 운동하다)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양메이: 그럼, 운동은 뭘 좋아해요?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카오리: 배드민턴도 치고 수영도 하고, 등산도 좋아해요.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양메이: 그럼, 언제 시간 있으면 우리 같이 (　　　　)까요? (등산하다)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카오리: 좋아요. 웨이빈 씨도 같이 (　　　　) 거예요? 토요일이 어때요?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(가다)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웨이빈: 토요일은 좀 (　　　　) 일요일이 어때요? (바쁘다)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카오리: 예, 좋아요.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양메이: 그래요. 그 때 (　　　　)요.（보다）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  <a:sym typeface="+mn-ea"/>
              </a:rPr>
              <a:t>웨이빈: 예, 그 때 (　　　　)요. (만나다)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050422" y="141888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예요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491612" y="1681135"/>
            <a:ext cx="4375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볼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115317" y="2318040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운동할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57677" y="3229900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등산할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10892" y="3856645"/>
            <a:ext cx="4375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29742" y="4774220"/>
            <a:ext cx="9467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바빠서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80567" y="5371755"/>
            <a:ext cx="4375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62102" y="5681000"/>
            <a:ext cx="692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>
                <a:solidFill>
                  <a:srgbClr val="7030A0"/>
                </a:solidFill>
              </a:rPr>
              <a:t>만나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" grpId="0"/>
      <p:bldP spid="3" grpId="0"/>
      <p:bldP spid="4" grpId="0"/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5980" y="1123950"/>
            <a:ext cx="695388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华文楷体"/>
                <a:cs typeface="+mn-ea"/>
                <a:sym typeface="+mn-lt"/>
              </a:rPr>
              <a:t>请看图并用所给的单词或词组进行对话。</a:t>
            </a:r>
          </a:p>
        </p:txBody>
      </p:sp>
      <p:sp>
        <p:nvSpPr>
          <p:cNvPr id="10" name="矩形 9"/>
          <p:cNvSpPr/>
          <p:nvPr/>
        </p:nvSpPr>
        <p:spPr>
          <a:xfrm rot="21075228">
            <a:off x="6894882" y="239274"/>
            <a:ext cx="1601742" cy="76721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종합연습</a:t>
            </a:r>
            <a:endParaRPr lang="en-US" altLang="ko-KR" sz="24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rgbClr val="00B0F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911860" y="1971675"/>
            <a:ext cx="698119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❶ 헤럴드 취미: 농구를 하다, 야구를 하다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카오리 취미: 그림을 그리다,티브이를 보다, 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배드민턴을 치다, 쇼핑 하다</a:t>
            </a:r>
          </a:p>
          <a:p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zh-CN" altLang="en-US" sz="200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❷ 선생님: 책을 보다, 등산하다, 티브이를 보다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정성민: 탁구를 치다, 축구, 농구, 컴퓨터</a:t>
            </a:r>
          </a:p>
          <a:p>
            <a:r>
              <a:rPr lang="zh-CN" altLang="en-US" sz="2000">
                <a:latin typeface="Batang" panose="02030600000101010101" pitchFamily="18" charset="-127"/>
                <a:ea typeface="Batang" panose="02030600000101010101" pitchFamily="18" charset="-127"/>
              </a:rPr>
              <a:t>양메이: 쇼핑하다, 그림을 그리다, 수영하다</a:t>
            </a:r>
          </a:p>
        </p:txBody>
      </p:sp>
      <p:pic>
        <p:nvPicPr>
          <p:cNvPr id="3" name="图片 2" descr="147-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4205" y="1668780"/>
            <a:ext cx="2188845" cy="2188845"/>
          </a:xfrm>
          <a:prstGeom prst="rect">
            <a:avLst/>
          </a:prstGeom>
        </p:spPr>
      </p:pic>
      <p:pic>
        <p:nvPicPr>
          <p:cNvPr id="5" name="图片 4" descr="147-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7725" y="4351020"/>
            <a:ext cx="2180590" cy="2180590"/>
          </a:xfrm>
          <a:prstGeom prst="rect">
            <a:avLst/>
          </a:prstGeom>
        </p:spPr>
      </p:pic>
      <p:sp>
        <p:nvSpPr>
          <p:cNvPr id="8" name="webpage-home_81886">
            <a:hlinkClick r:id="rId5" action="ppaction://hlinksldjump"/>
          </p:cNvPr>
          <p:cNvSpPr>
            <a:spLocks noChangeAspect="1"/>
          </p:cNvSpPr>
          <p:nvPr/>
        </p:nvSpPr>
        <p:spPr bwMode="auto">
          <a:xfrm>
            <a:off x="636853" y="370883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89890" y="1523365"/>
            <a:ext cx="4065905" cy="777875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식사하다 【动】 吃（먹다的敬语）</a:t>
            </a:r>
          </a:p>
        </p:txBody>
      </p:sp>
      <p:sp>
        <p:nvSpPr>
          <p:cNvPr id="2" name="矩形 1"/>
          <p:cNvSpPr/>
          <p:nvPr/>
        </p:nvSpPr>
        <p:spPr>
          <a:xfrm rot="21075228">
            <a:off x="6893965" y="250438"/>
            <a:ext cx="1759387" cy="7672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보충단어</a:t>
            </a:r>
            <a:endParaRPr lang="en-US" altLang="ko-KR" sz="28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3"/>
          <p:cNvCxnSpPr/>
          <p:nvPr/>
        </p:nvCxnSpPr>
        <p:spPr>
          <a:xfrm flipV="1">
            <a:off x="544914" y="1019265"/>
            <a:ext cx="6528935" cy="330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89890" y="2613025"/>
            <a:ext cx="4065905" cy="864870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소리를 내다 【词组】 出声音</a:t>
            </a:r>
          </a:p>
        </p:txBody>
      </p:sp>
      <p:sp>
        <p:nvSpPr>
          <p:cNvPr id="5" name="矩形 4"/>
          <p:cNvSpPr/>
          <p:nvPr/>
        </p:nvSpPr>
        <p:spPr>
          <a:xfrm>
            <a:off x="389695" y="3746494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여행하다 【动】 旅行</a:t>
            </a:r>
          </a:p>
        </p:txBody>
      </p:sp>
      <p:sp>
        <p:nvSpPr>
          <p:cNvPr id="6" name="矩形 5"/>
          <p:cNvSpPr/>
          <p:nvPr/>
        </p:nvSpPr>
        <p:spPr>
          <a:xfrm>
            <a:off x="389695" y="4576255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신다 【动】 穿</a:t>
            </a:r>
          </a:p>
        </p:txBody>
      </p:sp>
      <p:sp>
        <p:nvSpPr>
          <p:cNvPr id="7" name="矩形 6"/>
          <p:cNvSpPr/>
          <p:nvPr/>
        </p:nvSpPr>
        <p:spPr>
          <a:xfrm>
            <a:off x="389695" y="5406651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시작하다 【动】 开始</a:t>
            </a:r>
          </a:p>
        </p:txBody>
      </p:sp>
      <p:sp>
        <p:nvSpPr>
          <p:cNvPr id="8" name="矩形 7"/>
          <p:cNvSpPr/>
          <p:nvPr/>
        </p:nvSpPr>
        <p:spPr>
          <a:xfrm>
            <a:off x="4715374" y="1631042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목이 마르다 【词组】 口渴</a:t>
            </a:r>
          </a:p>
        </p:txBody>
      </p:sp>
      <p:sp>
        <p:nvSpPr>
          <p:cNvPr id="9" name="矩形 8"/>
          <p:cNvSpPr/>
          <p:nvPr/>
        </p:nvSpPr>
        <p:spPr>
          <a:xfrm>
            <a:off x="4715374" y="2613203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그림 【名】 画</a:t>
            </a:r>
            <a:endParaRPr lang="zh-CN" altLang="zh-CN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5374" y="3594729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그리다 【动】 画</a:t>
            </a:r>
          </a:p>
        </p:txBody>
      </p:sp>
      <p:sp>
        <p:nvSpPr>
          <p:cNvPr id="11" name="矩形 10"/>
          <p:cNvSpPr/>
          <p:nvPr/>
        </p:nvSpPr>
        <p:spPr>
          <a:xfrm>
            <a:off x="4715374" y="450069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티브이 【名】 电视</a:t>
            </a:r>
          </a:p>
        </p:txBody>
      </p:sp>
      <p:sp>
        <p:nvSpPr>
          <p:cNvPr id="12" name="矩形 11"/>
          <p:cNvSpPr/>
          <p:nvPr/>
        </p:nvSpPr>
        <p:spPr>
          <a:xfrm>
            <a:off x="4715374" y="5406200"/>
            <a:ext cx="4065846" cy="56168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>
                <a:solidFill>
                  <a:schemeClr val="tx1"/>
                </a:solidFill>
                <a:cs typeface="+mn-ea"/>
                <a:sym typeface="+mn-lt"/>
              </a:rPr>
              <a:t>수영하다 【动】 游泳</a:t>
            </a:r>
          </a:p>
        </p:txBody>
      </p:sp>
      <p:sp>
        <p:nvSpPr>
          <p:cNvPr id="14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595910" y="439122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9847" y="1475961"/>
            <a:ext cx="1518436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4461" y="1451265"/>
            <a:ext cx="1502264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200" y="4042351"/>
            <a:ext cx="1479454" cy="180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7054" y="4051708"/>
            <a:ext cx="1595318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04788" y="2058877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7" action="ppaction://hlinksldjump"/>
              </a:rPr>
              <a:t>어휘</a:t>
            </a:r>
            <a:r>
              <a:rPr kumimoji="1" lang="en-US" altLang="ko-KR" sz="2800" b="1" dirty="0" smtClean="0">
                <a:hlinkClick r:id="rId7" action="ppaction://hlinksldjump"/>
              </a:rPr>
              <a:t>1</a:t>
            </a:r>
            <a:endParaRPr kumimoji="1"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5491316" y="1998342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8" action="ppaction://hlinksldjump"/>
              </a:rPr>
              <a:t>대화</a:t>
            </a:r>
            <a:r>
              <a:rPr kumimoji="1" lang="en-US" altLang="ko-KR" sz="2800" b="1" dirty="0" smtClean="0">
                <a:hlinkClick r:id="rId8" action="ppaction://hlinksldjump"/>
              </a:rPr>
              <a:t>1</a:t>
            </a:r>
            <a:endParaRPr kumimoji="1" lang="zh-CN" altLang="en-US" sz="32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920650" y="4545731"/>
            <a:ext cx="11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800" b="1" dirty="0" smtClean="0">
                <a:hlinkClick r:id="rId9" action="ppaction://hlinksldjump"/>
              </a:rPr>
              <a:t>문법</a:t>
            </a:r>
            <a:r>
              <a:rPr kumimoji="1" lang="en-US" altLang="ko-KR" sz="2800" b="1" dirty="0" smtClean="0">
                <a:hlinkClick r:id="rId9" action="ppaction://hlinksldjump"/>
              </a:rPr>
              <a:t>1</a:t>
            </a:r>
            <a:endParaRPr kumimoji="1" lang="zh-CN" altLang="en-US" sz="28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4004714" y="4545731"/>
            <a:ext cx="1210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3200" b="1" dirty="0" smtClean="0"/>
              <a:t> </a:t>
            </a:r>
            <a:r>
              <a:rPr kumimoji="1" lang="ko-KR" altLang="en-US" sz="2800" b="1" dirty="0" smtClean="0">
                <a:hlinkClick r:id="rId10" action="ppaction://hlinksldjump"/>
              </a:rPr>
              <a:t>연습</a:t>
            </a:r>
            <a:r>
              <a:rPr kumimoji="1" lang="en-US" altLang="ko-KR" sz="2800" b="1" dirty="0" smtClean="0">
                <a:hlinkClick r:id="rId10" action="ppaction://hlinksldjump"/>
              </a:rPr>
              <a:t>1</a:t>
            </a:r>
            <a:endParaRPr kumimoji="1" lang="zh-CN" altLang="en-US" sz="3200" b="1" dirty="0"/>
          </a:p>
        </p:txBody>
      </p:sp>
      <p:sp>
        <p:nvSpPr>
          <p:cNvPr id="29" name="矩形 28"/>
          <p:cNvSpPr/>
          <p:nvPr/>
        </p:nvSpPr>
        <p:spPr>
          <a:xfrm rot="21075228">
            <a:off x="7286459" y="243490"/>
            <a:ext cx="1559292" cy="766207"/>
          </a:xfrm>
          <a:prstGeom prst="rect">
            <a:avLst/>
          </a:prstGeom>
          <a:solidFill>
            <a:srgbClr val="F66996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본문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5"/>
          <p:cNvCxnSpPr/>
          <p:nvPr/>
        </p:nvCxnSpPr>
        <p:spPr>
          <a:xfrm flipV="1">
            <a:off x="484385" y="886691"/>
            <a:ext cx="6927797" cy="1542"/>
          </a:xfrm>
          <a:prstGeom prst="line">
            <a:avLst/>
          </a:prstGeom>
          <a:ln w="44450">
            <a:solidFill>
              <a:srgbClr val="F6699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webpage-home_81886">
            <a:hlinkClick r:id="rId11" action="ppaction://hlinksldjump"/>
          </p:cNvPr>
          <p:cNvSpPr>
            <a:spLocks noChangeAspect="1"/>
          </p:cNvSpPr>
          <p:nvPr/>
        </p:nvSpPr>
        <p:spPr bwMode="auto">
          <a:xfrm>
            <a:off x="582262" y="261701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04190" y="1235710"/>
            <a:ext cx="4065905" cy="8312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뭐 【代】 什么（무엇的缩略形）</a:t>
            </a:r>
          </a:p>
        </p:txBody>
      </p:sp>
      <p:sp>
        <p:nvSpPr>
          <p:cNvPr id="22" name="矩形 21"/>
          <p:cNvSpPr/>
          <p:nvPr/>
        </p:nvSpPr>
        <p:spPr>
          <a:xfrm>
            <a:off x="504049" y="3062031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자주 【副】 常常</a:t>
            </a:r>
          </a:p>
        </p:txBody>
      </p:sp>
      <p:sp>
        <p:nvSpPr>
          <p:cNvPr id="23" name="矩形 22"/>
          <p:cNvSpPr/>
          <p:nvPr/>
        </p:nvSpPr>
        <p:spPr>
          <a:xfrm>
            <a:off x="504049" y="4758567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취미 【名】 兴趣，爱好</a:t>
            </a:r>
          </a:p>
        </p:txBody>
      </p:sp>
      <p:sp>
        <p:nvSpPr>
          <p:cNvPr id="31" name="矩形 30"/>
          <p:cNvSpPr/>
          <p:nvPr/>
        </p:nvSpPr>
        <p:spPr>
          <a:xfrm>
            <a:off x="4733784" y="1370290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탁구 【名】 乒乓球</a:t>
            </a:r>
          </a:p>
        </p:txBody>
      </p:sp>
      <p:sp>
        <p:nvSpPr>
          <p:cNvPr id="32" name="矩形 31"/>
          <p:cNvSpPr/>
          <p:nvPr/>
        </p:nvSpPr>
        <p:spPr>
          <a:xfrm>
            <a:off x="4733850" y="306221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지하 【名】 地下</a:t>
            </a:r>
          </a:p>
        </p:txBody>
      </p:sp>
      <p:sp>
        <p:nvSpPr>
          <p:cNvPr id="16" name="webpage-home_81886">
            <a:hlinkClick r:id="rId3" action="ppaction://hlinksldjump"/>
          </p:cNvPr>
          <p:cNvSpPr>
            <a:spLocks noChangeAspect="1"/>
          </p:cNvSpPr>
          <p:nvPr/>
        </p:nvSpPr>
        <p:spPr bwMode="auto">
          <a:xfrm>
            <a:off x="8004266" y="6130967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484385" y="243490"/>
            <a:ext cx="8361366" cy="766207"/>
            <a:chOff x="484385" y="243490"/>
            <a:chExt cx="8361366" cy="766207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484385" y="886691"/>
              <a:ext cx="6927797" cy="1542"/>
            </a:xfrm>
            <a:prstGeom prst="line">
              <a:avLst/>
            </a:prstGeom>
            <a:ln w="44450">
              <a:solidFill>
                <a:srgbClr val="FC462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 rot="21075228">
              <a:off x="7286459" y="243490"/>
              <a:ext cx="1559292" cy="76620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어휘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733850" y="4758935"/>
            <a:ext cx="4065846" cy="5616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하지만 【副】 可是</a:t>
            </a:r>
          </a:p>
        </p:txBody>
      </p:sp>
      <p:sp>
        <p:nvSpPr>
          <p:cNvPr id="12" name="webpage-home_81886">
            <a:hlinkClick r:id="rId4" action="ppaction://hlinksldjump"/>
          </p:cNvPr>
          <p:cNvSpPr>
            <a:spLocks noChangeAspect="1"/>
          </p:cNvSpPr>
          <p:nvPr/>
        </p:nvSpPr>
        <p:spPr bwMode="auto">
          <a:xfrm>
            <a:off x="582262" y="261701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2285" y="3211332"/>
            <a:ext cx="6822515" cy="28613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</a:rPr>
              <a:t>웨이</a:t>
            </a:r>
            <a:r>
              <a:rPr sz="2400" dirty="0">
                <a:solidFill>
                  <a:prstClr val="black"/>
                </a:solidFill>
                <a:sym typeface="+mn-ea"/>
              </a:rPr>
              <a:t>빈</a:t>
            </a:r>
            <a:r>
              <a:rPr lang="en-US" altLang="ko-KR" sz="2400" dirty="0">
                <a:solidFill>
                  <a:prstClr val="black"/>
                </a:solidFill>
              </a:rPr>
              <a:t>:</a:t>
            </a:r>
            <a:r>
              <a:rPr lang="en-US" altLang="ko-KR" sz="2400" dirty="0">
                <a:solidFill>
                  <a:schemeClr val="accent1"/>
                </a:solidFill>
              </a:rPr>
              <a:t> </a:t>
            </a:r>
            <a:r>
              <a:rPr sz="2400" dirty="0"/>
              <a:t>일요일에 뭐 해요?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>
                <a:solidFill>
                  <a:prstClr val="black"/>
                </a:solidFill>
              </a:rPr>
              <a:t>저는 등산을 </a:t>
            </a:r>
            <a:r>
              <a:rPr sz="2400" dirty="0">
                <a:solidFill>
                  <a:prstClr val="black"/>
                </a:solidFill>
                <a:hlinkClick r:id="rId3" action="ppaction://hlinksldjump"/>
              </a:rPr>
              <a:t>갈 거예요</a:t>
            </a:r>
            <a:r>
              <a:rPr sz="2400" dirty="0">
                <a:solidFill>
                  <a:prstClr val="black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</a:t>
            </a:r>
            <a:r>
              <a:rPr sz="2400" dirty="0">
                <a:solidFill>
                  <a:prstClr val="black"/>
                </a:solidFill>
                <a:sym typeface="+mn-ea"/>
              </a:rPr>
              <a:t>빈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/>
              <a:t>등산을 자주 해요?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양메이</a:t>
            </a:r>
            <a:r>
              <a:rPr lang="en-US" altLang="ko-KR" sz="2400" dirty="0">
                <a:solidFill>
                  <a:prstClr val="black"/>
                </a:solidFill>
              </a:rPr>
              <a:t>: </a:t>
            </a:r>
            <a:r>
              <a:rPr sz="2400" dirty="0">
                <a:solidFill>
                  <a:prstClr val="black"/>
                </a:solidFill>
              </a:rPr>
              <a:t>네, 저는 등산을 좋아해요.</a:t>
            </a:r>
          </a:p>
          <a:p>
            <a:pPr>
              <a:lnSpc>
                <a:spcPct val="150000"/>
              </a:lnSpc>
            </a:pPr>
            <a:r>
              <a:rPr sz="2400" dirty="0">
                <a:solidFill>
                  <a:prstClr val="black"/>
                </a:solidFill>
              </a:rPr>
              <a:t>            웨이빈 씨는 취미가 뭐예요?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395" b="29628"/>
          <a:stretch>
            <a:fillRect/>
          </a:stretch>
        </p:blipFill>
        <p:spPr>
          <a:xfrm flipV="1">
            <a:off x="1601056" y="6285439"/>
            <a:ext cx="357077" cy="1124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pic>
        <p:nvPicPr>
          <p:cNvPr id="2" name="图片 1" descr="135-1（封面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18815" y="361950"/>
            <a:ext cx="2589530" cy="2653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5767" y="1013403"/>
            <a:ext cx="7362820" cy="45231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</a:t>
            </a:r>
            <a:r>
              <a:rPr sz="2400" dirty="0">
                <a:solidFill>
                  <a:prstClr val="black"/>
                </a:solidFill>
                <a:sym typeface="+mn-ea"/>
              </a:rPr>
              <a:t>빈</a:t>
            </a:r>
            <a:r>
              <a:rPr lang="en-US" altLang="ko-KR" sz="2400" dirty="0"/>
              <a:t>: </a:t>
            </a:r>
            <a:r>
              <a:rPr sz="2400" dirty="0"/>
              <a:t>제 취미는 탁구예요. 전 운동을 좋아해요.</a:t>
            </a:r>
          </a:p>
          <a:p>
            <a:pPr>
              <a:lnSpc>
                <a:spcPct val="150000"/>
              </a:lnSpc>
            </a:pPr>
            <a:r>
              <a:rPr sz="2400" dirty="0"/>
              <a:t>            양메이 씨도 운동 좋아해요?</a:t>
            </a:r>
          </a:p>
          <a:p>
            <a:pPr>
              <a:lnSpc>
                <a:spcPct val="150000"/>
              </a:lnSpc>
            </a:pPr>
            <a:r>
              <a:rPr sz="2400" dirty="0">
                <a:sym typeface="+mn-ea"/>
              </a:rPr>
              <a:t>양메이</a:t>
            </a:r>
            <a:r>
              <a:rPr lang="en-US" altLang="ko-KR" sz="2400" dirty="0"/>
              <a:t>: </a:t>
            </a:r>
            <a:r>
              <a:rPr sz="2400" dirty="0"/>
              <a:t>네, 좋아</a:t>
            </a:r>
            <a:r>
              <a:rPr sz="2400" dirty="0">
                <a:hlinkClick r:id="rId3" action="ppaction://hlinksldjump"/>
              </a:rPr>
              <a:t>하지만</a:t>
            </a:r>
            <a:r>
              <a:rPr sz="2400" dirty="0"/>
              <a:t> 잘 못해요. 하지만 탁구는 잘  </a:t>
            </a:r>
          </a:p>
          <a:p>
            <a:pPr>
              <a:lnSpc>
                <a:spcPct val="150000"/>
              </a:lnSpc>
            </a:pPr>
            <a:r>
              <a:rPr sz="2400" dirty="0"/>
              <a:t>             쳐요.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</a:t>
            </a:r>
            <a:r>
              <a:rPr sz="2400" dirty="0">
                <a:solidFill>
                  <a:prstClr val="black"/>
                </a:solidFill>
                <a:sym typeface="+mn-ea"/>
              </a:rPr>
              <a:t>빈</a:t>
            </a:r>
            <a:r>
              <a:rPr lang="en-US" altLang="ko-KR" sz="2400" dirty="0"/>
              <a:t>: </a:t>
            </a:r>
            <a:r>
              <a:rPr sz="2400" dirty="0"/>
              <a:t>그럼, 우리 언제 같이 탁구 칠까요?</a:t>
            </a:r>
          </a:p>
          <a:p>
            <a:pPr>
              <a:lnSpc>
                <a:spcPct val="150000"/>
              </a:lnSpc>
            </a:pPr>
            <a:r>
              <a:rPr sz="2400" dirty="0">
                <a:sym typeface="+mn-ea"/>
              </a:rPr>
              <a:t>양메이</a:t>
            </a:r>
            <a:r>
              <a:rPr lang="en-US" altLang="ko-KR" sz="2400" dirty="0">
                <a:sym typeface="+mn-ea"/>
              </a:rPr>
              <a:t>:좋아요. 내일 저녁 식사하고 만날까요?</a:t>
            </a:r>
          </a:p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prstClr val="black"/>
                </a:solidFill>
                <a:sym typeface="+mn-ea"/>
              </a:rPr>
              <a:t>웨이</a:t>
            </a:r>
            <a:r>
              <a:rPr sz="2400" dirty="0">
                <a:solidFill>
                  <a:prstClr val="black"/>
                </a:solidFill>
                <a:sym typeface="+mn-ea"/>
              </a:rPr>
              <a:t>빈</a:t>
            </a:r>
            <a:r>
              <a:rPr lang="en-US" altLang="ko-KR" sz="2400" dirty="0">
                <a:sym typeface="+mn-ea"/>
              </a:rPr>
              <a:t>:좋아요. 학교 식당 지하 1층에서 봐요.</a:t>
            </a:r>
          </a:p>
          <a:p>
            <a:pPr>
              <a:lnSpc>
                <a:spcPct val="150000"/>
              </a:lnSpc>
            </a:pPr>
            <a:r>
              <a:rPr sz="2400" dirty="0">
                <a:sym typeface="+mn-ea"/>
              </a:rPr>
              <a:t>양메이</a:t>
            </a:r>
            <a:r>
              <a:rPr lang="en-US" altLang="ko-KR" sz="2400" dirty="0">
                <a:sym typeface="+mn-ea"/>
              </a:rPr>
              <a:t>:네, 7시까지 </a:t>
            </a:r>
            <a:r>
              <a:rPr lang="en-US" altLang="ko-KR" sz="2400" dirty="0">
                <a:sym typeface="+mn-ea"/>
                <a:hlinkClick r:id="rId4" action="ppaction://hlinksldjump"/>
              </a:rPr>
              <a:t>갈게요</a:t>
            </a:r>
            <a:r>
              <a:rPr lang="en-US" altLang="ko-KR" sz="2400" dirty="0">
                <a:sym typeface="+mn-ea"/>
              </a:rPr>
              <a:t>.</a:t>
            </a:r>
          </a:p>
        </p:txBody>
      </p:sp>
      <p:sp>
        <p:nvSpPr>
          <p:cNvPr id="8" name="矩形 7"/>
          <p:cNvSpPr/>
          <p:nvPr/>
        </p:nvSpPr>
        <p:spPr>
          <a:xfrm rot="21075228">
            <a:off x="7154528" y="262978"/>
            <a:ext cx="1568035" cy="74288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대화</a:t>
            </a:r>
            <a:r>
              <a:rPr lang="en-US" altLang="ko-KR" sz="32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webpage-home_81886">
            <a:hlinkClick r:id="rId5" action="ppaction://hlinksldjump"/>
          </p:cNvPr>
          <p:cNvSpPr>
            <a:spLocks noChangeAspect="1"/>
          </p:cNvSpPr>
          <p:nvPr/>
        </p:nvSpPr>
        <p:spPr bwMode="auto">
          <a:xfrm>
            <a:off x="582262" y="261701"/>
            <a:ext cx="609685" cy="520649"/>
          </a:xfrm>
          <a:custGeom>
            <a:avLst/>
            <a:gdLst>
              <a:gd name="connsiteX0" fmla="*/ 231504 w 331000"/>
              <a:gd name="connsiteY0" fmla="*/ 138982 h 282662"/>
              <a:gd name="connsiteX1" fmla="*/ 274911 w 331000"/>
              <a:gd name="connsiteY1" fmla="*/ 138982 h 282662"/>
              <a:gd name="connsiteX2" fmla="*/ 274911 w 331000"/>
              <a:gd name="connsiteY2" fmla="*/ 141522 h 282662"/>
              <a:gd name="connsiteX3" fmla="*/ 231504 w 331000"/>
              <a:gd name="connsiteY3" fmla="*/ 141522 h 282662"/>
              <a:gd name="connsiteX4" fmla="*/ 231504 w 331000"/>
              <a:gd name="connsiteY4" fmla="*/ 138982 h 282662"/>
              <a:gd name="connsiteX5" fmla="*/ 314325 w 331000"/>
              <a:gd name="connsiteY5" fmla="*/ 115169 h 282662"/>
              <a:gd name="connsiteX6" fmla="*/ 285750 w 331000"/>
              <a:gd name="connsiteY6" fmla="*/ 116360 h 282662"/>
              <a:gd name="connsiteX7" fmla="*/ 307522 w 331000"/>
              <a:gd name="connsiteY7" fmla="*/ 124694 h 282662"/>
              <a:gd name="connsiteX8" fmla="*/ 314325 w 331000"/>
              <a:gd name="connsiteY8" fmla="*/ 115169 h 282662"/>
              <a:gd name="connsiteX9" fmla="*/ 164953 w 331000"/>
              <a:gd name="connsiteY9" fmla="*/ 4044 h 282662"/>
              <a:gd name="connsiteX10" fmla="*/ 164953 w 331000"/>
              <a:gd name="connsiteY10" fmla="*/ 5338 h 282662"/>
              <a:gd name="connsiteX11" fmla="*/ 12514 w 331000"/>
              <a:gd name="connsiteY11" fmla="*/ 94629 h 282662"/>
              <a:gd name="connsiteX12" fmla="*/ 6055 w 331000"/>
              <a:gd name="connsiteY12" fmla="*/ 98511 h 282662"/>
              <a:gd name="connsiteX13" fmla="*/ 4763 w 331000"/>
              <a:gd name="connsiteY13" fmla="*/ 98511 h 282662"/>
              <a:gd name="connsiteX14" fmla="*/ 9930 w 331000"/>
              <a:gd name="connsiteY14" fmla="*/ 106276 h 282662"/>
              <a:gd name="connsiteX15" fmla="*/ 15098 w 331000"/>
              <a:gd name="connsiteY15" fmla="*/ 112746 h 282662"/>
              <a:gd name="connsiteX16" fmla="*/ 26724 w 331000"/>
              <a:gd name="connsiteY16" fmla="*/ 129569 h 282662"/>
              <a:gd name="connsiteX17" fmla="*/ 34475 w 331000"/>
              <a:gd name="connsiteY17" fmla="*/ 121805 h 282662"/>
              <a:gd name="connsiteX18" fmla="*/ 46102 w 331000"/>
              <a:gd name="connsiteY18" fmla="*/ 115334 h 282662"/>
              <a:gd name="connsiteX19" fmla="*/ 48686 w 331000"/>
              <a:gd name="connsiteY19" fmla="*/ 117923 h 282662"/>
              <a:gd name="connsiteX20" fmla="*/ 48686 w 331000"/>
              <a:gd name="connsiteY20" fmla="*/ 119217 h 282662"/>
              <a:gd name="connsiteX21" fmla="*/ 55145 w 331000"/>
              <a:gd name="connsiteY21" fmla="*/ 275800 h 282662"/>
              <a:gd name="connsiteX22" fmla="*/ 57729 w 331000"/>
              <a:gd name="connsiteY22" fmla="*/ 275800 h 282662"/>
              <a:gd name="connsiteX23" fmla="*/ 70647 w 331000"/>
              <a:gd name="connsiteY23" fmla="*/ 275800 h 282662"/>
              <a:gd name="connsiteX24" fmla="*/ 90025 w 331000"/>
              <a:gd name="connsiteY24" fmla="*/ 275800 h 282662"/>
              <a:gd name="connsiteX25" fmla="*/ 131364 w 331000"/>
              <a:gd name="connsiteY25" fmla="*/ 275800 h 282662"/>
              <a:gd name="connsiteX26" fmla="*/ 132656 w 331000"/>
              <a:gd name="connsiteY26" fmla="*/ 277094 h 282662"/>
              <a:gd name="connsiteX27" fmla="*/ 130073 w 331000"/>
              <a:gd name="connsiteY27" fmla="*/ 242154 h 282662"/>
              <a:gd name="connsiteX28" fmla="*/ 128781 w 331000"/>
              <a:gd name="connsiteY28" fmla="*/ 202038 h 282662"/>
              <a:gd name="connsiteX29" fmla="*/ 128781 w 331000"/>
              <a:gd name="connsiteY29" fmla="*/ 200744 h 282662"/>
              <a:gd name="connsiteX30" fmla="*/ 130073 w 331000"/>
              <a:gd name="connsiteY30" fmla="*/ 198155 h 282662"/>
              <a:gd name="connsiteX31" fmla="*/ 195957 w 331000"/>
              <a:gd name="connsiteY31" fmla="*/ 198155 h 282662"/>
              <a:gd name="connsiteX32" fmla="*/ 197249 w 331000"/>
              <a:gd name="connsiteY32" fmla="*/ 199450 h 282662"/>
              <a:gd name="connsiteX33" fmla="*/ 199833 w 331000"/>
              <a:gd name="connsiteY33" fmla="*/ 200744 h 282662"/>
              <a:gd name="connsiteX34" fmla="*/ 202416 w 331000"/>
              <a:gd name="connsiteY34" fmla="*/ 277094 h 282662"/>
              <a:gd name="connsiteX35" fmla="*/ 241173 w 331000"/>
              <a:gd name="connsiteY35" fmla="*/ 275800 h 282662"/>
              <a:gd name="connsiteX36" fmla="*/ 278636 w 331000"/>
              <a:gd name="connsiteY36" fmla="*/ 275800 h 282662"/>
              <a:gd name="connsiteX37" fmla="*/ 279928 w 331000"/>
              <a:gd name="connsiteY37" fmla="*/ 274506 h 282662"/>
              <a:gd name="connsiteX38" fmla="*/ 282512 w 331000"/>
              <a:gd name="connsiteY38" fmla="*/ 274506 h 282662"/>
              <a:gd name="connsiteX39" fmla="*/ 281220 w 331000"/>
              <a:gd name="connsiteY39" fmla="*/ 261565 h 282662"/>
              <a:gd name="connsiteX40" fmla="*/ 279928 w 331000"/>
              <a:gd name="connsiteY40" fmla="*/ 261565 h 282662"/>
              <a:gd name="connsiteX41" fmla="*/ 278636 w 331000"/>
              <a:gd name="connsiteY41" fmla="*/ 262859 h 282662"/>
              <a:gd name="connsiteX42" fmla="*/ 228254 w 331000"/>
              <a:gd name="connsiteY42" fmla="*/ 262859 h 282662"/>
              <a:gd name="connsiteX43" fmla="*/ 228254 w 331000"/>
              <a:gd name="connsiteY43" fmla="*/ 261565 h 282662"/>
              <a:gd name="connsiteX44" fmla="*/ 272177 w 331000"/>
              <a:gd name="connsiteY44" fmla="*/ 260271 h 282662"/>
              <a:gd name="connsiteX45" fmla="*/ 281220 w 331000"/>
              <a:gd name="connsiteY45" fmla="*/ 258977 h 282662"/>
              <a:gd name="connsiteX46" fmla="*/ 279928 w 331000"/>
              <a:gd name="connsiteY46" fmla="*/ 248624 h 282662"/>
              <a:gd name="connsiteX47" fmla="*/ 228254 w 331000"/>
              <a:gd name="connsiteY47" fmla="*/ 248624 h 282662"/>
              <a:gd name="connsiteX48" fmla="*/ 228254 w 331000"/>
              <a:gd name="connsiteY48" fmla="*/ 246036 h 282662"/>
              <a:gd name="connsiteX49" fmla="*/ 279928 w 331000"/>
              <a:gd name="connsiteY49" fmla="*/ 244742 h 282662"/>
              <a:gd name="connsiteX50" fmla="*/ 279928 w 331000"/>
              <a:gd name="connsiteY50" fmla="*/ 233095 h 282662"/>
              <a:gd name="connsiteX51" fmla="*/ 233421 w 331000"/>
              <a:gd name="connsiteY51" fmla="*/ 234390 h 282662"/>
              <a:gd name="connsiteX52" fmla="*/ 233421 w 331000"/>
              <a:gd name="connsiteY52" fmla="*/ 233095 h 282662"/>
              <a:gd name="connsiteX53" fmla="*/ 279928 w 331000"/>
              <a:gd name="connsiteY53" fmla="*/ 229213 h 282662"/>
              <a:gd name="connsiteX54" fmla="*/ 278636 w 331000"/>
              <a:gd name="connsiteY54" fmla="*/ 218861 h 282662"/>
              <a:gd name="connsiteX55" fmla="*/ 236005 w 331000"/>
              <a:gd name="connsiteY55" fmla="*/ 220155 h 282662"/>
              <a:gd name="connsiteX56" fmla="*/ 236005 w 331000"/>
              <a:gd name="connsiteY56" fmla="*/ 217567 h 282662"/>
              <a:gd name="connsiteX57" fmla="*/ 278636 w 331000"/>
              <a:gd name="connsiteY57" fmla="*/ 216273 h 282662"/>
              <a:gd name="connsiteX58" fmla="*/ 278636 w 331000"/>
              <a:gd name="connsiteY58" fmla="*/ 203332 h 282662"/>
              <a:gd name="connsiteX59" fmla="*/ 234713 w 331000"/>
              <a:gd name="connsiteY59" fmla="*/ 204626 h 282662"/>
              <a:gd name="connsiteX60" fmla="*/ 234713 w 331000"/>
              <a:gd name="connsiteY60" fmla="*/ 203332 h 282662"/>
              <a:gd name="connsiteX61" fmla="*/ 278636 w 331000"/>
              <a:gd name="connsiteY61" fmla="*/ 200744 h 282662"/>
              <a:gd name="connsiteX62" fmla="*/ 278636 w 331000"/>
              <a:gd name="connsiteY62" fmla="*/ 187803 h 282662"/>
              <a:gd name="connsiteX63" fmla="*/ 232130 w 331000"/>
              <a:gd name="connsiteY63" fmla="*/ 186509 h 282662"/>
              <a:gd name="connsiteX64" fmla="*/ 232130 w 331000"/>
              <a:gd name="connsiteY64" fmla="*/ 183921 h 282662"/>
              <a:gd name="connsiteX65" fmla="*/ 278636 w 331000"/>
              <a:gd name="connsiteY65" fmla="*/ 183921 h 282662"/>
              <a:gd name="connsiteX66" fmla="*/ 277344 w 331000"/>
              <a:gd name="connsiteY66" fmla="*/ 172274 h 282662"/>
              <a:gd name="connsiteX67" fmla="*/ 233421 w 331000"/>
              <a:gd name="connsiteY67" fmla="*/ 173568 h 282662"/>
              <a:gd name="connsiteX68" fmla="*/ 233421 w 331000"/>
              <a:gd name="connsiteY68" fmla="*/ 170980 h 282662"/>
              <a:gd name="connsiteX69" fmla="*/ 277344 w 331000"/>
              <a:gd name="connsiteY69" fmla="*/ 168392 h 282662"/>
              <a:gd name="connsiteX70" fmla="*/ 277344 w 331000"/>
              <a:gd name="connsiteY70" fmla="*/ 155451 h 282662"/>
              <a:gd name="connsiteX71" fmla="*/ 234713 w 331000"/>
              <a:gd name="connsiteY71" fmla="*/ 155451 h 282662"/>
              <a:gd name="connsiteX72" fmla="*/ 234713 w 331000"/>
              <a:gd name="connsiteY72" fmla="*/ 152863 h 282662"/>
              <a:gd name="connsiteX73" fmla="*/ 277344 w 331000"/>
              <a:gd name="connsiteY73" fmla="*/ 151569 h 282662"/>
              <a:gd name="connsiteX74" fmla="*/ 277344 w 331000"/>
              <a:gd name="connsiteY74" fmla="*/ 128275 h 282662"/>
              <a:gd name="connsiteX75" fmla="*/ 232130 w 331000"/>
              <a:gd name="connsiteY75" fmla="*/ 125687 h 282662"/>
              <a:gd name="connsiteX76" fmla="*/ 232130 w 331000"/>
              <a:gd name="connsiteY76" fmla="*/ 124393 h 282662"/>
              <a:gd name="connsiteX77" fmla="*/ 277344 w 331000"/>
              <a:gd name="connsiteY77" fmla="*/ 124393 h 282662"/>
              <a:gd name="connsiteX78" fmla="*/ 276053 w 331000"/>
              <a:gd name="connsiteY78" fmla="*/ 117923 h 282662"/>
              <a:gd name="connsiteX79" fmla="*/ 277344 w 331000"/>
              <a:gd name="connsiteY79" fmla="*/ 115334 h 282662"/>
              <a:gd name="connsiteX80" fmla="*/ 233421 w 331000"/>
              <a:gd name="connsiteY80" fmla="*/ 114040 h 282662"/>
              <a:gd name="connsiteX81" fmla="*/ 233421 w 331000"/>
              <a:gd name="connsiteY81" fmla="*/ 111452 h 282662"/>
              <a:gd name="connsiteX82" fmla="*/ 313516 w 331000"/>
              <a:gd name="connsiteY82" fmla="*/ 112746 h 282662"/>
              <a:gd name="connsiteX83" fmla="*/ 314808 w 331000"/>
              <a:gd name="connsiteY83" fmla="*/ 114040 h 282662"/>
              <a:gd name="connsiteX84" fmla="*/ 322559 w 331000"/>
              <a:gd name="connsiteY84" fmla="*/ 98511 h 282662"/>
              <a:gd name="connsiteX85" fmla="*/ 230838 w 331000"/>
              <a:gd name="connsiteY85" fmla="*/ 95923 h 282662"/>
              <a:gd name="connsiteX86" fmla="*/ 230838 w 331000"/>
              <a:gd name="connsiteY86" fmla="*/ 93335 h 282662"/>
              <a:gd name="connsiteX87" fmla="*/ 323851 w 331000"/>
              <a:gd name="connsiteY87" fmla="*/ 94629 h 282662"/>
              <a:gd name="connsiteX88" fmla="*/ 323851 w 331000"/>
              <a:gd name="connsiteY88" fmla="*/ 92041 h 282662"/>
              <a:gd name="connsiteX89" fmla="*/ 316100 w 331000"/>
              <a:gd name="connsiteY89" fmla="*/ 90747 h 282662"/>
              <a:gd name="connsiteX90" fmla="*/ 307057 w 331000"/>
              <a:gd name="connsiteY90" fmla="*/ 85571 h 282662"/>
              <a:gd name="connsiteX91" fmla="*/ 298014 w 331000"/>
              <a:gd name="connsiteY91" fmla="*/ 81688 h 282662"/>
              <a:gd name="connsiteX92" fmla="*/ 296722 w 331000"/>
              <a:gd name="connsiteY92" fmla="*/ 81688 h 282662"/>
              <a:gd name="connsiteX93" fmla="*/ 232130 w 331000"/>
              <a:gd name="connsiteY93" fmla="*/ 81688 h 282662"/>
              <a:gd name="connsiteX94" fmla="*/ 232130 w 331000"/>
              <a:gd name="connsiteY94" fmla="*/ 79100 h 282662"/>
              <a:gd name="connsiteX95" fmla="*/ 290263 w 331000"/>
              <a:gd name="connsiteY95" fmla="*/ 77806 h 282662"/>
              <a:gd name="connsiteX96" fmla="*/ 268302 w 331000"/>
              <a:gd name="connsiteY96" fmla="*/ 64865 h 282662"/>
              <a:gd name="connsiteX97" fmla="*/ 221794 w 331000"/>
              <a:gd name="connsiteY97" fmla="*/ 63571 h 282662"/>
              <a:gd name="connsiteX98" fmla="*/ 221794 w 331000"/>
              <a:gd name="connsiteY98" fmla="*/ 60983 h 282662"/>
              <a:gd name="connsiteX99" fmla="*/ 263134 w 331000"/>
              <a:gd name="connsiteY99" fmla="*/ 62277 h 282662"/>
              <a:gd name="connsiteX100" fmla="*/ 263134 w 331000"/>
              <a:gd name="connsiteY100" fmla="*/ 59689 h 282662"/>
              <a:gd name="connsiteX101" fmla="*/ 263134 w 331000"/>
              <a:gd name="connsiteY101" fmla="*/ 49337 h 282662"/>
              <a:gd name="connsiteX102" fmla="*/ 229545 w 331000"/>
              <a:gd name="connsiteY102" fmla="*/ 49337 h 282662"/>
              <a:gd name="connsiteX103" fmla="*/ 229545 w 331000"/>
              <a:gd name="connsiteY103" fmla="*/ 46748 h 282662"/>
              <a:gd name="connsiteX104" fmla="*/ 263134 w 331000"/>
              <a:gd name="connsiteY104" fmla="*/ 46748 h 282662"/>
              <a:gd name="connsiteX105" fmla="*/ 264426 w 331000"/>
              <a:gd name="connsiteY105" fmla="*/ 35102 h 282662"/>
              <a:gd name="connsiteX106" fmla="*/ 242464 w 331000"/>
              <a:gd name="connsiteY106" fmla="*/ 33808 h 282662"/>
              <a:gd name="connsiteX107" fmla="*/ 242464 w 331000"/>
              <a:gd name="connsiteY107" fmla="*/ 31220 h 282662"/>
              <a:gd name="connsiteX108" fmla="*/ 264426 w 331000"/>
              <a:gd name="connsiteY108" fmla="*/ 31220 h 282662"/>
              <a:gd name="connsiteX109" fmla="*/ 264426 w 331000"/>
              <a:gd name="connsiteY109" fmla="*/ 24749 h 282662"/>
              <a:gd name="connsiteX110" fmla="*/ 255383 w 331000"/>
              <a:gd name="connsiteY110" fmla="*/ 23455 h 282662"/>
              <a:gd name="connsiteX111" fmla="*/ 246340 w 331000"/>
              <a:gd name="connsiteY111" fmla="*/ 23455 h 282662"/>
              <a:gd name="connsiteX112" fmla="*/ 228254 w 331000"/>
              <a:gd name="connsiteY112" fmla="*/ 22161 h 282662"/>
              <a:gd name="connsiteX113" fmla="*/ 226962 w 331000"/>
              <a:gd name="connsiteY113" fmla="*/ 37690 h 282662"/>
              <a:gd name="connsiteX114" fmla="*/ 226962 w 331000"/>
              <a:gd name="connsiteY114" fmla="*/ 38984 h 282662"/>
              <a:gd name="connsiteX115" fmla="*/ 224378 w 331000"/>
              <a:gd name="connsiteY115" fmla="*/ 40278 h 282662"/>
              <a:gd name="connsiteX116" fmla="*/ 223086 w 331000"/>
              <a:gd name="connsiteY116" fmla="*/ 40278 h 282662"/>
              <a:gd name="connsiteX117" fmla="*/ 189498 w 331000"/>
              <a:gd name="connsiteY117" fmla="*/ 20867 h 282662"/>
              <a:gd name="connsiteX118" fmla="*/ 164953 w 331000"/>
              <a:gd name="connsiteY118" fmla="*/ 4044 h 282662"/>
              <a:gd name="connsiteX119" fmla="*/ 162006 w 331000"/>
              <a:gd name="connsiteY119" fmla="*/ 574 h 282662"/>
              <a:gd name="connsiteX120" fmla="*/ 165894 w 331000"/>
              <a:gd name="connsiteY120" fmla="*/ 574 h 282662"/>
              <a:gd name="connsiteX121" fmla="*/ 194407 w 331000"/>
              <a:gd name="connsiteY121" fmla="*/ 17365 h 282662"/>
              <a:gd name="connsiteX122" fmla="*/ 222920 w 331000"/>
              <a:gd name="connsiteY122" fmla="*/ 34156 h 282662"/>
              <a:gd name="connsiteX123" fmla="*/ 221624 w 331000"/>
              <a:gd name="connsiteY123" fmla="*/ 22532 h 282662"/>
              <a:gd name="connsiteX124" fmla="*/ 224216 w 331000"/>
              <a:gd name="connsiteY124" fmla="*/ 19948 h 282662"/>
              <a:gd name="connsiteX125" fmla="*/ 225512 w 331000"/>
              <a:gd name="connsiteY125" fmla="*/ 18657 h 282662"/>
              <a:gd name="connsiteX126" fmla="*/ 255321 w 331000"/>
              <a:gd name="connsiteY126" fmla="*/ 18657 h 282662"/>
              <a:gd name="connsiteX127" fmla="*/ 266986 w 331000"/>
              <a:gd name="connsiteY127" fmla="*/ 19948 h 282662"/>
              <a:gd name="connsiteX128" fmla="*/ 269578 w 331000"/>
              <a:gd name="connsiteY128" fmla="*/ 21240 h 282662"/>
              <a:gd name="connsiteX129" fmla="*/ 269578 w 331000"/>
              <a:gd name="connsiteY129" fmla="*/ 25115 h 282662"/>
              <a:gd name="connsiteX130" fmla="*/ 269578 w 331000"/>
              <a:gd name="connsiteY130" fmla="*/ 32865 h 282662"/>
              <a:gd name="connsiteX131" fmla="*/ 269578 w 331000"/>
              <a:gd name="connsiteY131" fmla="*/ 34156 h 282662"/>
              <a:gd name="connsiteX132" fmla="*/ 268282 w 331000"/>
              <a:gd name="connsiteY132" fmla="*/ 61281 h 282662"/>
              <a:gd name="connsiteX133" fmla="*/ 303275 w 331000"/>
              <a:gd name="connsiteY133" fmla="*/ 78073 h 282662"/>
              <a:gd name="connsiteX134" fmla="*/ 327900 w 331000"/>
              <a:gd name="connsiteY134" fmla="*/ 90989 h 282662"/>
              <a:gd name="connsiteX135" fmla="*/ 330492 w 331000"/>
              <a:gd name="connsiteY135" fmla="*/ 96156 h 282662"/>
              <a:gd name="connsiteX136" fmla="*/ 311051 w 331000"/>
              <a:gd name="connsiteY136" fmla="*/ 128447 h 282662"/>
              <a:gd name="connsiteX137" fmla="*/ 309755 w 331000"/>
              <a:gd name="connsiteY137" fmla="*/ 129739 h 282662"/>
              <a:gd name="connsiteX138" fmla="*/ 305867 w 331000"/>
              <a:gd name="connsiteY138" fmla="*/ 131030 h 282662"/>
              <a:gd name="connsiteX139" fmla="*/ 282538 w 331000"/>
              <a:gd name="connsiteY139" fmla="*/ 119405 h 282662"/>
              <a:gd name="connsiteX140" fmla="*/ 287723 w 331000"/>
              <a:gd name="connsiteY140" fmla="*/ 275695 h 282662"/>
              <a:gd name="connsiteX141" fmla="*/ 286427 w 331000"/>
              <a:gd name="connsiteY141" fmla="*/ 278278 h 282662"/>
              <a:gd name="connsiteX142" fmla="*/ 282538 w 331000"/>
              <a:gd name="connsiteY142" fmla="*/ 280862 h 282662"/>
              <a:gd name="connsiteX143" fmla="*/ 198295 w 331000"/>
              <a:gd name="connsiteY143" fmla="*/ 282153 h 282662"/>
              <a:gd name="connsiteX144" fmla="*/ 196999 w 331000"/>
              <a:gd name="connsiteY144" fmla="*/ 279570 h 282662"/>
              <a:gd name="connsiteX145" fmla="*/ 195703 w 331000"/>
              <a:gd name="connsiteY145" fmla="*/ 278278 h 282662"/>
              <a:gd name="connsiteX146" fmla="*/ 195703 w 331000"/>
              <a:gd name="connsiteY146" fmla="*/ 203363 h 282662"/>
              <a:gd name="connsiteX147" fmla="*/ 133493 w 331000"/>
              <a:gd name="connsiteY147" fmla="*/ 202071 h 282662"/>
              <a:gd name="connsiteX148" fmla="*/ 134789 w 331000"/>
              <a:gd name="connsiteY148" fmla="*/ 239529 h 282662"/>
              <a:gd name="connsiteX149" fmla="*/ 134789 w 331000"/>
              <a:gd name="connsiteY149" fmla="*/ 276987 h 282662"/>
              <a:gd name="connsiteX150" fmla="*/ 133493 w 331000"/>
              <a:gd name="connsiteY150" fmla="*/ 276987 h 282662"/>
              <a:gd name="connsiteX151" fmla="*/ 130900 w 331000"/>
              <a:gd name="connsiteY151" fmla="*/ 280862 h 282662"/>
              <a:gd name="connsiteX152" fmla="*/ 51842 w 331000"/>
              <a:gd name="connsiteY152" fmla="*/ 279570 h 282662"/>
              <a:gd name="connsiteX153" fmla="*/ 47953 w 331000"/>
              <a:gd name="connsiteY153" fmla="*/ 278278 h 282662"/>
              <a:gd name="connsiteX154" fmla="*/ 44065 w 331000"/>
              <a:gd name="connsiteY154" fmla="*/ 121989 h 282662"/>
              <a:gd name="connsiteX155" fmla="*/ 37585 w 331000"/>
              <a:gd name="connsiteY155" fmla="*/ 125864 h 282662"/>
              <a:gd name="connsiteX156" fmla="*/ 27217 w 331000"/>
              <a:gd name="connsiteY156" fmla="*/ 133614 h 282662"/>
              <a:gd name="connsiteX157" fmla="*/ 24625 w 331000"/>
              <a:gd name="connsiteY157" fmla="*/ 133614 h 282662"/>
              <a:gd name="connsiteX158" fmla="*/ 22033 w 331000"/>
              <a:gd name="connsiteY158" fmla="*/ 132322 h 282662"/>
              <a:gd name="connsiteX159" fmla="*/ 9072 w 331000"/>
              <a:gd name="connsiteY159" fmla="*/ 114239 h 282662"/>
              <a:gd name="connsiteX160" fmla="*/ 0 w 331000"/>
              <a:gd name="connsiteY160" fmla="*/ 97447 h 282662"/>
              <a:gd name="connsiteX161" fmla="*/ 2592 w 331000"/>
              <a:gd name="connsiteY161" fmla="*/ 94864 h 282662"/>
              <a:gd name="connsiteX162" fmla="*/ 2592 w 331000"/>
              <a:gd name="connsiteY162" fmla="*/ 93572 h 282662"/>
              <a:gd name="connsiteX163" fmla="*/ 11664 w 331000"/>
              <a:gd name="connsiteY163" fmla="*/ 89697 h 282662"/>
              <a:gd name="connsiteX164" fmla="*/ 162006 w 331000"/>
              <a:gd name="connsiteY164" fmla="*/ 574 h 28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31000" h="282662">
                <a:moveTo>
                  <a:pt x="231504" y="138982"/>
                </a:moveTo>
                <a:cubicBezTo>
                  <a:pt x="245973" y="140252"/>
                  <a:pt x="260442" y="138982"/>
                  <a:pt x="274911" y="138982"/>
                </a:cubicBezTo>
                <a:cubicBezTo>
                  <a:pt x="276226" y="138982"/>
                  <a:pt x="276226" y="141522"/>
                  <a:pt x="274911" y="141522"/>
                </a:cubicBezTo>
                <a:cubicBezTo>
                  <a:pt x="261757" y="145332"/>
                  <a:pt x="244657" y="144062"/>
                  <a:pt x="231504" y="141522"/>
                </a:cubicBezTo>
                <a:cubicBezTo>
                  <a:pt x="230188" y="141522"/>
                  <a:pt x="230188" y="138982"/>
                  <a:pt x="231504" y="138982"/>
                </a:cubicBezTo>
                <a:close/>
                <a:moveTo>
                  <a:pt x="314325" y="115169"/>
                </a:moveTo>
                <a:cubicBezTo>
                  <a:pt x="304800" y="116360"/>
                  <a:pt x="295275" y="116360"/>
                  <a:pt x="285750" y="116360"/>
                </a:cubicBezTo>
                <a:cubicBezTo>
                  <a:pt x="293915" y="118741"/>
                  <a:pt x="300718" y="121122"/>
                  <a:pt x="307522" y="124694"/>
                </a:cubicBezTo>
                <a:cubicBezTo>
                  <a:pt x="310243" y="121122"/>
                  <a:pt x="311604" y="118741"/>
                  <a:pt x="314325" y="115169"/>
                </a:cubicBezTo>
                <a:close/>
                <a:moveTo>
                  <a:pt x="164953" y="4044"/>
                </a:moveTo>
                <a:cubicBezTo>
                  <a:pt x="164953" y="4044"/>
                  <a:pt x="164953" y="5338"/>
                  <a:pt x="164953" y="5338"/>
                </a:cubicBezTo>
                <a:cubicBezTo>
                  <a:pt x="115862" y="36396"/>
                  <a:pt x="65480" y="71336"/>
                  <a:pt x="12514" y="94629"/>
                </a:cubicBezTo>
                <a:cubicBezTo>
                  <a:pt x="9930" y="95923"/>
                  <a:pt x="8638" y="97217"/>
                  <a:pt x="6055" y="98511"/>
                </a:cubicBezTo>
                <a:cubicBezTo>
                  <a:pt x="6055" y="98511"/>
                  <a:pt x="4763" y="98511"/>
                  <a:pt x="4763" y="98511"/>
                </a:cubicBezTo>
                <a:cubicBezTo>
                  <a:pt x="6055" y="101100"/>
                  <a:pt x="8638" y="103688"/>
                  <a:pt x="9930" y="106276"/>
                </a:cubicBezTo>
                <a:cubicBezTo>
                  <a:pt x="12514" y="108864"/>
                  <a:pt x="13806" y="110158"/>
                  <a:pt x="15098" y="112746"/>
                </a:cubicBezTo>
                <a:cubicBezTo>
                  <a:pt x="18973" y="117923"/>
                  <a:pt x="24141" y="124393"/>
                  <a:pt x="26724" y="129569"/>
                </a:cubicBezTo>
                <a:cubicBezTo>
                  <a:pt x="29308" y="126981"/>
                  <a:pt x="31892" y="124393"/>
                  <a:pt x="34475" y="121805"/>
                </a:cubicBezTo>
                <a:cubicBezTo>
                  <a:pt x="38351" y="119217"/>
                  <a:pt x="42227" y="116629"/>
                  <a:pt x="46102" y="115334"/>
                </a:cubicBezTo>
                <a:cubicBezTo>
                  <a:pt x="47394" y="115334"/>
                  <a:pt x="48686" y="116629"/>
                  <a:pt x="48686" y="117923"/>
                </a:cubicBezTo>
                <a:cubicBezTo>
                  <a:pt x="48686" y="117923"/>
                  <a:pt x="48686" y="117923"/>
                  <a:pt x="48686" y="119217"/>
                </a:cubicBezTo>
                <a:cubicBezTo>
                  <a:pt x="53853" y="170980"/>
                  <a:pt x="53853" y="224037"/>
                  <a:pt x="55145" y="275800"/>
                </a:cubicBezTo>
                <a:cubicBezTo>
                  <a:pt x="55145" y="275800"/>
                  <a:pt x="56437" y="275800"/>
                  <a:pt x="57729" y="275800"/>
                </a:cubicBezTo>
                <a:cubicBezTo>
                  <a:pt x="61604" y="275800"/>
                  <a:pt x="66772" y="275800"/>
                  <a:pt x="70647" y="275800"/>
                </a:cubicBezTo>
                <a:cubicBezTo>
                  <a:pt x="77107" y="275800"/>
                  <a:pt x="83566" y="275800"/>
                  <a:pt x="90025" y="275800"/>
                </a:cubicBezTo>
                <a:cubicBezTo>
                  <a:pt x="102944" y="275800"/>
                  <a:pt x="117154" y="275800"/>
                  <a:pt x="131364" y="275800"/>
                </a:cubicBezTo>
                <a:cubicBezTo>
                  <a:pt x="131364" y="275800"/>
                  <a:pt x="132656" y="275800"/>
                  <a:pt x="132656" y="277094"/>
                </a:cubicBezTo>
                <a:cubicBezTo>
                  <a:pt x="130073" y="265447"/>
                  <a:pt x="130073" y="253801"/>
                  <a:pt x="130073" y="242154"/>
                </a:cubicBezTo>
                <a:cubicBezTo>
                  <a:pt x="128781" y="229213"/>
                  <a:pt x="127489" y="214978"/>
                  <a:pt x="128781" y="202038"/>
                </a:cubicBezTo>
                <a:cubicBezTo>
                  <a:pt x="128781" y="200744"/>
                  <a:pt x="128781" y="200744"/>
                  <a:pt x="128781" y="200744"/>
                </a:cubicBezTo>
                <a:cubicBezTo>
                  <a:pt x="128781" y="199450"/>
                  <a:pt x="128781" y="198155"/>
                  <a:pt x="130073" y="198155"/>
                </a:cubicBezTo>
                <a:cubicBezTo>
                  <a:pt x="152034" y="196861"/>
                  <a:pt x="173996" y="198155"/>
                  <a:pt x="195957" y="198155"/>
                </a:cubicBezTo>
                <a:cubicBezTo>
                  <a:pt x="195957" y="198155"/>
                  <a:pt x="197249" y="198155"/>
                  <a:pt x="197249" y="199450"/>
                </a:cubicBezTo>
                <a:cubicBezTo>
                  <a:pt x="198541" y="199450"/>
                  <a:pt x="198541" y="199450"/>
                  <a:pt x="199833" y="200744"/>
                </a:cubicBezTo>
                <a:cubicBezTo>
                  <a:pt x="202416" y="226625"/>
                  <a:pt x="201125" y="252507"/>
                  <a:pt x="202416" y="277094"/>
                </a:cubicBezTo>
                <a:cubicBezTo>
                  <a:pt x="205000" y="274506"/>
                  <a:pt x="237297" y="275800"/>
                  <a:pt x="241173" y="275800"/>
                </a:cubicBezTo>
                <a:cubicBezTo>
                  <a:pt x="241173" y="275800"/>
                  <a:pt x="241173" y="275800"/>
                  <a:pt x="278636" y="275800"/>
                </a:cubicBezTo>
                <a:cubicBezTo>
                  <a:pt x="278636" y="274506"/>
                  <a:pt x="278636" y="274506"/>
                  <a:pt x="279928" y="274506"/>
                </a:cubicBezTo>
                <a:cubicBezTo>
                  <a:pt x="279928" y="274506"/>
                  <a:pt x="279928" y="274506"/>
                  <a:pt x="282512" y="274506"/>
                </a:cubicBezTo>
                <a:cubicBezTo>
                  <a:pt x="282512" y="270624"/>
                  <a:pt x="281220" y="265447"/>
                  <a:pt x="281220" y="261565"/>
                </a:cubicBezTo>
                <a:cubicBezTo>
                  <a:pt x="281220" y="261565"/>
                  <a:pt x="279928" y="261565"/>
                  <a:pt x="279928" y="261565"/>
                </a:cubicBezTo>
                <a:cubicBezTo>
                  <a:pt x="279928" y="261565"/>
                  <a:pt x="278636" y="262859"/>
                  <a:pt x="278636" y="262859"/>
                </a:cubicBezTo>
                <a:cubicBezTo>
                  <a:pt x="261842" y="265447"/>
                  <a:pt x="245048" y="262859"/>
                  <a:pt x="228254" y="262859"/>
                </a:cubicBezTo>
                <a:cubicBezTo>
                  <a:pt x="226962" y="262859"/>
                  <a:pt x="226962" y="261565"/>
                  <a:pt x="228254" y="261565"/>
                </a:cubicBezTo>
                <a:cubicBezTo>
                  <a:pt x="242464" y="260271"/>
                  <a:pt x="257967" y="258977"/>
                  <a:pt x="272177" y="260271"/>
                </a:cubicBezTo>
                <a:cubicBezTo>
                  <a:pt x="274761" y="258977"/>
                  <a:pt x="278636" y="258977"/>
                  <a:pt x="281220" y="258977"/>
                </a:cubicBezTo>
                <a:cubicBezTo>
                  <a:pt x="281220" y="255095"/>
                  <a:pt x="281220" y="252507"/>
                  <a:pt x="279928" y="248624"/>
                </a:cubicBezTo>
                <a:cubicBezTo>
                  <a:pt x="263134" y="248624"/>
                  <a:pt x="245048" y="248624"/>
                  <a:pt x="228254" y="248624"/>
                </a:cubicBezTo>
                <a:cubicBezTo>
                  <a:pt x="226962" y="248624"/>
                  <a:pt x="226962" y="246036"/>
                  <a:pt x="228254" y="246036"/>
                </a:cubicBezTo>
                <a:cubicBezTo>
                  <a:pt x="245048" y="246036"/>
                  <a:pt x="263134" y="244742"/>
                  <a:pt x="279928" y="244742"/>
                </a:cubicBezTo>
                <a:cubicBezTo>
                  <a:pt x="279928" y="240860"/>
                  <a:pt x="279928" y="236978"/>
                  <a:pt x="279928" y="233095"/>
                </a:cubicBezTo>
                <a:cubicBezTo>
                  <a:pt x="264426" y="234390"/>
                  <a:pt x="248924" y="235684"/>
                  <a:pt x="233421" y="234390"/>
                </a:cubicBezTo>
                <a:cubicBezTo>
                  <a:pt x="232130" y="234390"/>
                  <a:pt x="232130" y="233095"/>
                  <a:pt x="233421" y="233095"/>
                </a:cubicBezTo>
                <a:cubicBezTo>
                  <a:pt x="248924" y="233095"/>
                  <a:pt x="264426" y="231801"/>
                  <a:pt x="279928" y="229213"/>
                </a:cubicBezTo>
                <a:cubicBezTo>
                  <a:pt x="279928" y="226625"/>
                  <a:pt x="279928" y="222743"/>
                  <a:pt x="278636" y="218861"/>
                </a:cubicBezTo>
                <a:cubicBezTo>
                  <a:pt x="265718" y="221449"/>
                  <a:pt x="250216" y="221449"/>
                  <a:pt x="236005" y="220155"/>
                </a:cubicBezTo>
                <a:cubicBezTo>
                  <a:pt x="234713" y="220155"/>
                  <a:pt x="234713" y="217567"/>
                  <a:pt x="236005" y="217567"/>
                </a:cubicBezTo>
                <a:cubicBezTo>
                  <a:pt x="250216" y="217567"/>
                  <a:pt x="264426" y="216273"/>
                  <a:pt x="278636" y="216273"/>
                </a:cubicBezTo>
                <a:cubicBezTo>
                  <a:pt x="278636" y="212390"/>
                  <a:pt x="278636" y="207214"/>
                  <a:pt x="278636" y="203332"/>
                </a:cubicBezTo>
                <a:cubicBezTo>
                  <a:pt x="264426" y="205920"/>
                  <a:pt x="248924" y="204626"/>
                  <a:pt x="234713" y="204626"/>
                </a:cubicBezTo>
                <a:cubicBezTo>
                  <a:pt x="233421" y="204626"/>
                  <a:pt x="233421" y="203332"/>
                  <a:pt x="234713" y="203332"/>
                </a:cubicBezTo>
                <a:cubicBezTo>
                  <a:pt x="248924" y="202038"/>
                  <a:pt x="264426" y="199450"/>
                  <a:pt x="278636" y="200744"/>
                </a:cubicBezTo>
                <a:cubicBezTo>
                  <a:pt x="278636" y="196861"/>
                  <a:pt x="278636" y="191685"/>
                  <a:pt x="278636" y="187803"/>
                </a:cubicBezTo>
                <a:cubicBezTo>
                  <a:pt x="263134" y="187803"/>
                  <a:pt x="247632" y="186509"/>
                  <a:pt x="232130" y="186509"/>
                </a:cubicBezTo>
                <a:cubicBezTo>
                  <a:pt x="230838" y="186509"/>
                  <a:pt x="230838" y="183921"/>
                  <a:pt x="232130" y="183921"/>
                </a:cubicBezTo>
                <a:cubicBezTo>
                  <a:pt x="247632" y="183921"/>
                  <a:pt x="263134" y="183921"/>
                  <a:pt x="278636" y="183921"/>
                </a:cubicBezTo>
                <a:cubicBezTo>
                  <a:pt x="278636" y="180038"/>
                  <a:pt x="277344" y="176156"/>
                  <a:pt x="277344" y="172274"/>
                </a:cubicBezTo>
                <a:cubicBezTo>
                  <a:pt x="263134" y="174862"/>
                  <a:pt x="247632" y="174862"/>
                  <a:pt x="233421" y="173568"/>
                </a:cubicBezTo>
                <a:cubicBezTo>
                  <a:pt x="232130" y="172274"/>
                  <a:pt x="232130" y="170980"/>
                  <a:pt x="233421" y="170980"/>
                </a:cubicBezTo>
                <a:cubicBezTo>
                  <a:pt x="248924" y="170980"/>
                  <a:pt x="263134" y="169686"/>
                  <a:pt x="277344" y="168392"/>
                </a:cubicBezTo>
                <a:lnTo>
                  <a:pt x="277344" y="155451"/>
                </a:lnTo>
                <a:cubicBezTo>
                  <a:pt x="263134" y="156745"/>
                  <a:pt x="248924" y="156745"/>
                  <a:pt x="234713" y="155451"/>
                </a:cubicBezTo>
                <a:cubicBezTo>
                  <a:pt x="233421" y="155451"/>
                  <a:pt x="233421" y="152863"/>
                  <a:pt x="234713" y="152863"/>
                </a:cubicBezTo>
                <a:cubicBezTo>
                  <a:pt x="248924" y="152863"/>
                  <a:pt x="263134" y="152863"/>
                  <a:pt x="277344" y="151569"/>
                </a:cubicBezTo>
                <a:cubicBezTo>
                  <a:pt x="277344" y="143804"/>
                  <a:pt x="277344" y="136040"/>
                  <a:pt x="277344" y="128275"/>
                </a:cubicBezTo>
                <a:cubicBezTo>
                  <a:pt x="261842" y="128275"/>
                  <a:pt x="247632" y="128275"/>
                  <a:pt x="232130" y="125687"/>
                </a:cubicBezTo>
                <a:cubicBezTo>
                  <a:pt x="230838" y="125687"/>
                  <a:pt x="230838" y="124393"/>
                  <a:pt x="232130" y="124393"/>
                </a:cubicBezTo>
                <a:cubicBezTo>
                  <a:pt x="247632" y="124393"/>
                  <a:pt x="261842" y="124393"/>
                  <a:pt x="277344" y="124393"/>
                </a:cubicBezTo>
                <a:cubicBezTo>
                  <a:pt x="277344" y="123099"/>
                  <a:pt x="277344" y="120511"/>
                  <a:pt x="276053" y="117923"/>
                </a:cubicBezTo>
                <a:cubicBezTo>
                  <a:pt x="276053" y="116629"/>
                  <a:pt x="277344" y="116629"/>
                  <a:pt x="277344" y="115334"/>
                </a:cubicBezTo>
                <a:cubicBezTo>
                  <a:pt x="263134" y="115334"/>
                  <a:pt x="247632" y="114040"/>
                  <a:pt x="233421" y="114040"/>
                </a:cubicBezTo>
                <a:cubicBezTo>
                  <a:pt x="232130" y="114040"/>
                  <a:pt x="232130" y="111452"/>
                  <a:pt x="233421" y="111452"/>
                </a:cubicBezTo>
                <a:cubicBezTo>
                  <a:pt x="260550" y="111452"/>
                  <a:pt x="286387" y="110158"/>
                  <a:pt x="313516" y="112746"/>
                </a:cubicBezTo>
                <a:cubicBezTo>
                  <a:pt x="313516" y="112746"/>
                  <a:pt x="314808" y="112746"/>
                  <a:pt x="314808" y="114040"/>
                </a:cubicBezTo>
                <a:cubicBezTo>
                  <a:pt x="317392" y="108864"/>
                  <a:pt x="319976" y="103688"/>
                  <a:pt x="322559" y="98511"/>
                </a:cubicBezTo>
                <a:cubicBezTo>
                  <a:pt x="292847" y="98511"/>
                  <a:pt x="261842" y="95923"/>
                  <a:pt x="230838" y="95923"/>
                </a:cubicBezTo>
                <a:cubicBezTo>
                  <a:pt x="229545" y="95923"/>
                  <a:pt x="229545" y="93335"/>
                  <a:pt x="230838" y="93335"/>
                </a:cubicBezTo>
                <a:cubicBezTo>
                  <a:pt x="261842" y="93335"/>
                  <a:pt x="292847" y="92041"/>
                  <a:pt x="323851" y="94629"/>
                </a:cubicBezTo>
                <a:cubicBezTo>
                  <a:pt x="322559" y="94629"/>
                  <a:pt x="322559" y="93335"/>
                  <a:pt x="323851" y="92041"/>
                </a:cubicBezTo>
                <a:cubicBezTo>
                  <a:pt x="321268" y="93335"/>
                  <a:pt x="317392" y="92041"/>
                  <a:pt x="316100" y="90747"/>
                </a:cubicBezTo>
                <a:cubicBezTo>
                  <a:pt x="312225" y="89453"/>
                  <a:pt x="309641" y="86865"/>
                  <a:pt x="307057" y="85571"/>
                </a:cubicBezTo>
                <a:cubicBezTo>
                  <a:pt x="303182" y="84277"/>
                  <a:pt x="300598" y="82983"/>
                  <a:pt x="298014" y="81688"/>
                </a:cubicBezTo>
                <a:cubicBezTo>
                  <a:pt x="298014" y="81688"/>
                  <a:pt x="296722" y="81688"/>
                  <a:pt x="296722" y="81688"/>
                </a:cubicBezTo>
                <a:cubicBezTo>
                  <a:pt x="274761" y="80394"/>
                  <a:pt x="254091" y="80394"/>
                  <a:pt x="232130" y="81688"/>
                </a:cubicBezTo>
                <a:cubicBezTo>
                  <a:pt x="230838" y="81688"/>
                  <a:pt x="230838" y="79100"/>
                  <a:pt x="232130" y="79100"/>
                </a:cubicBezTo>
                <a:cubicBezTo>
                  <a:pt x="251507" y="76512"/>
                  <a:pt x="270885" y="76512"/>
                  <a:pt x="290263" y="77806"/>
                </a:cubicBezTo>
                <a:cubicBezTo>
                  <a:pt x="283804" y="73924"/>
                  <a:pt x="276053" y="70042"/>
                  <a:pt x="268302" y="64865"/>
                </a:cubicBezTo>
                <a:cubicBezTo>
                  <a:pt x="254091" y="67454"/>
                  <a:pt x="237297" y="64865"/>
                  <a:pt x="221794" y="63571"/>
                </a:cubicBezTo>
                <a:cubicBezTo>
                  <a:pt x="220502" y="63571"/>
                  <a:pt x="220502" y="60983"/>
                  <a:pt x="221794" y="60983"/>
                </a:cubicBezTo>
                <a:cubicBezTo>
                  <a:pt x="236005" y="62277"/>
                  <a:pt x="250216" y="62277"/>
                  <a:pt x="263134" y="62277"/>
                </a:cubicBezTo>
                <a:cubicBezTo>
                  <a:pt x="263134" y="60983"/>
                  <a:pt x="263134" y="59689"/>
                  <a:pt x="263134" y="59689"/>
                </a:cubicBezTo>
                <a:cubicBezTo>
                  <a:pt x="263134" y="55807"/>
                  <a:pt x="263134" y="51925"/>
                  <a:pt x="263134" y="49337"/>
                </a:cubicBezTo>
                <a:cubicBezTo>
                  <a:pt x="252799" y="51925"/>
                  <a:pt x="239881" y="50631"/>
                  <a:pt x="229545" y="49337"/>
                </a:cubicBezTo>
                <a:cubicBezTo>
                  <a:pt x="228254" y="49337"/>
                  <a:pt x="228254" y="46748"/>
                  <a:pt x="229545" y="46748"/>
                </a:cubicBezTo>
                <a:cubicBezTo>
                  <a:pt x="241173" y="46748"/>
                  <a:pt x="251507" y="45454"/>
                  <a:pt x="263134" y="46748"/>
                </a:cubicBezTo>
                <a:cubicBezTo>
                  <a:pt x="263134" y="42866"/>
                  <a:pt x="264426" y="38984"/>
                  <a:pt x="264426" y="35102"/>
                </a:cubicBezTo>
                <a:cubicBezTo>
                  <a:pt x="256675" y="35102"/>
                  <a:pt x="248924" y="35102"/>
                  <a:pt x="242464" y="33808"/>
                </a:cubicBezTo>
                <a:cubicBezTo>
                  <a:pt x="239881" y="33808"/>
                  <a:pt x="239881" y="31220"/>
                  <a:pt x="242464" y="31220"/>
                </a:cubicBezTo>
                <a:cubicBezTo>
                  <a:pt x="248924" y="31220"/>
                  <a:pt x="256675" y="29925"/>
                  <a:pt x="264426" y="31220"/>
                </a:cubicBezTo>
                <a:cubicBezTo>
                  <a:pt x="264426" y="28631"/>
                  <a:pt x="264426" y="27337"/>
                  <a:pt x="264426" y="24749"/>
                </a:cubicBezTo>
                <a:cubicBezTo>
                  <a:pt x="261842" y="23455"/>
                  <a:pt x="256675" y="24749"/>
                  <a:pt x="255383" y="23455"/>
                </a:cubicBezTo>
                <a:cubicBezTo>
                  <a:pt x="252799" y="23455"/>
                  <a:pt x="248924" y="23455"/>
                  <a:pt x="246340" y="23455"/>
                </a:cubicBezTo>
                <a:cubicBezTo>
                  <a:pt x="239881" y="23455"/>
                  <a:pt x="233421" y="22161"/>
                  <a:pt x="228254" y="22161"/>
                </a:cubicBezTo>
                <a:cubicBezTo>
                  <a:pt x="226962" y="27337"/>
                  <a:pt x="226962" y="32514"/>
                  <a:pt x="226962" y="37690"/>
                </a:cubicBezTo>
                <a:cubicBezTo>
                  <a:pt x="226962" y="37690"/>
                  <a:pt x="226962" y="38984"/>
                  <a:pt x="226962" y="38984"/>
                </a:cubicBezTo>
                <a:cubicBezTo>
                  <a:pt x="226962" y="41572"/>
                  <a:pt x="225670" y="41572"/>
                  <a:pt x="224378" y="40278"/>
                </a:cubicBezTo>
                <a:cubicBezTo>
                  <a:pt x="224378" y="40278"/>
                  <a:pt x="224378" y="40278"/>
                  <a:pt x="223086" y="40278"/>
                </a:cubicBezTo>
                <a:cubicBezTo>
                  <a:pt x="211459" y="35102"/>
                  <a:pt x="199833" y="28631"/>
                  <a:pt x="189498" y="20867"/>
                </a:cubicBezTo>
                <a:cubicBezTo>
                  <a:pt x="181747" y="16985"/>
                  <a:pt x="171412" y="11808"/>
                  <a:pt x="164953" y="4044"/>
                </a:cubicBezTo>
                <a:close/>
                <a:moveTo>
                  <a:pt x="162006" y="574"/>
                </a:moveTo>
                <a:cubicBezTo>
                  <a:pt x="163302" y="-718"/>
                  <a:pt x="164598" y="574"/>
                  <a:pt x="165894" y="574"/>
                </a:cubicBezTo>
                <a:cubicBezTo>
                  <a:pt x="176262" y="4449"/>
                  <a:pt x="185334" y="12198"/>
                  <a:pt x="194407" y="17365"/>
                </a:cubicBezTo>
                <a:cubicBezTo>
                  <a:pt x="203479" y="23823"/>
                  <a:pt x="212551" y="28990"/>
                  <a:pt x="222920" y="34156"/>
                </a:cubicBezTo>
                <a:cubicBezTo>
                  <a:pt x="221624" y="30282"/>
                  <a:pt x="221624" y="26407"/>
                  <a:pt x="221624" y="22532"/>
                </a:cubicBezTo>
                <a:cubicBezTo>
                  <a:pt x="221624" y="21240"/>
                  <a:pt x="222920" y="21240"/>
                  <a:pt x="224216" y="19948"/>
                </a:cubicBezTo>
                <a:cubicBezTo>
                  <a:pt x="224216" y="19948"/>
                  <a:pt x="224216" y="18657"/>
                  <a:pt x="225512" y="18657"/>
                </a:cubicBezTo>
                <a:cubicBezTo>
                  <a:pt x="235881" y="17365"/>
                  <a:pt x="244953" y="17365"/>
                  <a:pt x="255321" y="18657"/>
                </a:cubicBezTo>
                <a:cubicBezTo>
                  <a:pt x="257914" y="18657"/>
                  <a:pt x="263098" y="18657"/>
                  <a:pt x="266986" y="19948"/>
                </a:cubicBezTo>
                <a:cubicBezTo>
                  <a:pt x="268282" y="18657"/>
                  <a:pt x="269578" y="18657"/>
                  <a:pt x="269578" y="21240"/>
                </a:cubicBezTo>
                <a:cubicBezTo>
                  <a:pt x="270874" y="22532"/>
                  <a:pt x="270874" y="23823"/>
                  <a:pt x="269578" y="25115"/>
                </a:cubicBezTo>
                <a:cubicBezTo>
                  <a:pt x="269578" y="27698"/>
                  <a:pt x="269578" y="30282"/>
                  <a:pt x="269578" y="32865"/>
                </a:cubicBezTo>
                <a:cubicBezTo>
                  <a:pt x="269578" y="32865"/>
                  <a:pt x="269578" y="32865"/>
                  <a:pt x="269578" y="34156"/>
                </a:cubicBezTo>
                <a:cubicBezTo>
                  <a:pt x="269578" y="43198"/>
                  <a:pt x="269578" y="52240"/>
                  <a:pt x="268282" y="61281"/>
                </a:cubicBezTo>
                <a:cubicBezTo>
                  <a:pt x="279946" y="66448"/>
                  <a:pt x="291611" y="71614"/>
                  <a:pt x="303275" y="78073"/>
                </a:cubicBezTo>
                <a:cubicBezTo>
                  <a:pt x="309755" y="81948"/>
                  <a:pt x="322716" y="85822"/>
                  <a:pt x="327900" y="90989"/>
                </a:cubicBezTo>
                <a:cubicBezTo>
                  <a:pt x="330492" y="90989"/>
                  <a:pt x="331788" y="93572"/>
                  <a:pt x="330492" y="96156"/>
                </a:cubicBezTo>
                <a:cubicBezTo>
                  <a:pt x="325308" y="107781"/>
                  <a:pt x="318828" y="118114"/>
                  <a:pt x="311051" y="128447"/>
                </a:cubicBezTo>
                <a:cubicBezTo>
                  <a:pt x="311051" y="129739"/>
                  <a:pt x="309755" y="129739"/>
                  <a:pt x="309755" y="129739"/>
                </a:cubicBezTo>
                <a:cubicBezTo>
                  <a:pt x="308459" y="131030"/>
                  <a:pt x="307163" y="132322"/>
                  <a:pt x="305867" y="131030"/>
                </a:cubicBezTo>
                <a:cubicBezTo>
                  <a:pt x="298091" y="127155"/>
                  <a:pt x="290315" y="123280"/>
                  <a:pt x="282538" y="119405"/>
                </a:cubicBezTo>
                <a:cubicBezTo>
                  <a:pt x="283834" y="172363"/>
                  <a:pt x="286427" y="224029"/>
                  <a:pt x="287723" y="275695"/>
                </a:cubicBezTo>
                <a:cubicBezTo>
                  <a:pt x="287723" y="276987"/>
                  <a:pt x="286427" y="278278"/>
                  <a:pt x="286427" y="278278"/>
                </a:cubicBezTo>
                <a:cubicBezTo>
                  <a:pt x="285131" y="279570"/>
                  <a:pt x="285131" y="280862"/>
                  <a:pt x="282538" y="280862"/>
                </a:cubicBezTo>
                <a:cubicBezTo>
                  <a:pt x="255321" y="280862"/>
                  <a:pt x="226808" y="283445"/>
                  <a:pt x="198295" y="282153"/>
                </a:cubicBezTo>
                <a:cubicBezTo>
                  <a:pt x="196999" y="282153"/>
                  <a:pt x="195703" y="280862"/>
                  <a:pt x="196999" y="279570"/>
                </a:cubicBezTo>
                <a:cubicBezTo>
                  <a:pt x="195703" y="278278"/>
                  <a:pt x="195703" y="278278"/>
                  <a:pt x="195703" y="278278"/>
                </a:cubicBezTo>
                <a:cubicBezTo>
                  <a:pt x="195703" y="252445"/>
                  <a:pt x="194407" y="227904"/>
                  <a:pt x="195703" y="203363"/>
                </a:cubicBezTo>
                <a:cubicBezTo>
                  <a:pt x="176262" y="205946"/>
                  <a:pt x="152933" y="207238"/>
                  <a:pt x="133493" y="202071"/>
                </a:cubicBezTo>
                <a:cubicBezTo>
                  <a:pt x="134789" y="213696"/>
                  <a:pt x="134789" y="226612"/>
                  <a:pt x="134789" y="239529"/>
                </a:cubicBezTo>
                <a:cubicBezTo>
                  <a:pt x="136085" y="251154"/>
                  <a:pt x="137381" y="264070"/>
                  <a:pt x="134789" y="276987"/>
                </a:cubicBezTo>
                <a:cubicBezTo>
                  <a:pt x="134789" y="276987"/>
                  <a:pt x="133493" y="278278"/>
                  <a:pt x="133493" y="276987"/>
                </a:cubicBezTo>
                <a:cubicBezTo>
                  <a:pt x="133493" y="278278"/>
                  <a:pt x="133493" y="280862"/>
                  <a:pt x="130900" y="280862"/>
                </a:cubicBezTo>
                <a:cubicBezTo>
                  <a:pt x="104980" y="283445"/>
                  <a:pt x="77763" y="283445"/>
                  <a:pt x="51842" y="279570"/>
                </a:cubicBezTo>
                <a:cubicBezTo>
                  <a:pt x="50546" y="280862"/>
                  <a:pt x="47953" y="280862"/>
                  <a:pt x="47953" y="278278"/>
                </a:cubicBezTo>
                <a:cubicBezTo>
                  <a:pt x="46657" y="226612"/>
                  <a:pt x="42769" y="173655"/>
                  <a:pt x="44065" y="121989"/>
                </a:cubicBezTo>
                <a:cubicBezTo>
                  <a:pt x="42769" y="123280"/>
                  <a:pt x="40177" y="124572"/>
                  <a:pt x="37585" y="125864"/>
                </a:cubicBezTo>
                <a:cubicBezTo>
                  <a:pt x="33697" y="128447"/>
                  <a:pt x="31105" y="131030"/>
                  <a:pt x="27217" y="133614"/>
                </a:cubicBezTo>
                <a:cubicBezTo>
                  <a:pt x="25921" y="134905"/>
                  <a:pt x="24625" y="133614"/>
                  <a:pt x="24625" y="133614"/>
                </a:cubicBezTo>
                <a:cubicBezTo>
                  <a:pt x="23329" y="133614"/>
                  <a:pt x="23329" y="133614"/>
                  <a:pt x="22033" y="132322"/>
                </a:cubicBezTo>
                <a:cubicBezTo>
                  <a:pt x="16848" y="127155"/>
                  <a:pt x="12960" y="119405"/>
                  <a:pt x="9072" y="114239"/>
                </a:cubicBezTo>
                <a:cubicBezTo>
                  <a:pt x="5184" y="109072"/>
                  <a:pt x="0" y="102614"/>
                  <a:pt x="0" y="97447"/>
                </a:cubicBezTo>
                <a:cubicBezTo>
                  <a:pt x="0" y="96156"/>
                  <a:pt x="1296" y="94864"/>
                  <a:pt x="2592" y="94864"/>
                </a:cubicBezTo>
                <a:cubicBezTo>
                  <a:pt x="2592" y="94864"/>
                  <a:pt x="2592" y="94864"/>
                  <a:pt x="2592" y="93572"/>
                </a:cubicBezTo>
                <a:cubicBezTo>
                  <a:pt x="6480" y="92281"/>
                  <a:pt x="9072" y="90989"/>
                  <a:pt x="11664" y="89697"/>
                </a:cubicBezTo>
                <a:cubicBezTo>
                  <a:pt x="59618" y="57406"/>
                  <a:pt x="112756" y="31573"/>
                  <a:pt x="162006" y="57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190" y="1268730"/>
            <a:ext cx="7980045" cy="50774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j-ea"/>
                <a:ea typeface="+mj-ea"/>
              </a:rPr>
              <a:t>1. 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~(으)ㄹ 거예요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惯用型，用于动词词干后，表示说话人的推测或意志。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~ㄹ 거예요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用于开音节后，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~을 거예요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用于闭音节后。</a:t>
            </a:r>
          </a:p>
          <a:p>
            <a:pPr>
              <a:lnSpc>
                <a:spcPct val="150000"/>
              </a:lnSpc>
            </a:pPr>
            <a:endParaRPr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2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56" y="262978"/>
            <a:ext cx="8218507" cy="742888"/>
            <a:chOff x="504056" y="262978"/>
            <a:chExt cx="8218507" cy="74288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504056" y="886691"/>
              <a:ext cx="6741871" cy="1542"/>
            </a:xfrm>
            <a:prstGeom prst="line">
              <a:avLst/>
            </a:prstGeom>
            <a:ln w="44450"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rot="21075228">
              <a:off x="7154528" y="262978"/>
              <a:ext cx="1568035" cy="7428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bIns="108000" rtlCol="0" anchor="ctr">
              <a:noAutofit/>
            </a:bodyPr>
            <a:lstStyle/>
            <a:p>
              <a:pPr algn="ctr"/>
              <a:r>
                <a:rPr lang="ko-KR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문법</a:t>
              </a:r>
              <a:r>
                <a:rPr lang="en-US" altLang="ko-KR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608455" y="4102100"/>
            <a:ext cx="5185410" cy="175323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+mj-ea"/>
              </a:rPr>
              <a:t>例</a:t>
            </a:r>
            <a:endParaRPr lang="en-US" altLang="zh-CN" b="1" dirty="0">
              <a:solidFill>
                <a:srgbClr val="FFC000"/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저녁에 그가 올 거예요.</a:t>
            </a:r>
            <a:r>
              <a:rPr dirty="0"/>
              <a:t>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晚上他会来的。</a:t>
            </a:r>
          </a:p>
          <a:p>
            <a:pPr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아마 한국에 갔을 거예요.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可能去韩国了。</a:t>
            </a:r>
          </a:p>
          <a:p>
            <a:pPr>
              <a:lnSpc>
                <a:spcPct val="150000"/>
              </a:lnSpc>
            </a:pPr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내일 날씨가 좋을 거예요.</a:t>
            </a:r>
            <a:r>
              <a:rPr dirty="0"/>
              <a:t> 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明天天气会好的。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1" y="1268760"/>
            <a:ext cx="7560839" cy="60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1334" y="1156700"/>
            <a:ext cx="7581331" cy="4292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latin typeface="+mn-ea"/>
              </a:rPr>
              <a:t>2.</a:t>
            </a:r>
            <a:r>
              <a:rPr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하지만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副词，表示转折，相当于汉语的“可是、然而、不过、但是”等。</a:t>
            </a:r>
            <a:r>
              <a:rPr lang="ko-KR" altLang="en-US" sz="1400" dirty="0">
                <a:latin typeface="+mn-ea"/>
              </a:rPr>
              <a:t>   </a:t>
            </a:r>
            <a:r>
              <a:rPr lang="en-US" altLang="ko-KR" sz="1400" dirty="0">
                <a:latin typeface="+mn-ea"/>
              </a:rPr>
              <a:t> </a:t>
            </a:r>
            <a:r>
              <a:rPr lang="en-US" altLang="ko-KR" sz="1400" dirty="0" smtClean="0">
                <a:latin typeface="+mn-ea"/>
              </a:rPr>
              <a:t>                                     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 rot="21075228">
            <a:off x="7122867" y="265399"/>
            <a:ext cx="1601742" cy="7672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bIns="108000" rtlCol="0" anchor="ctr">
            <a:noAutofit/>
          </a:bodyPr>
          <a:lstStyle/>
          <a:p>
            <a:pPr algn="ctr"/>
            <a:r>
              <a:rPr lang="ko-KR" altLang="en-US" sz="3200" b="1" smtClean="0">
                <a:solidFill>
                  <a:schemeClr val="bg1"/>
                </a:solidFill>
                <a:cs typeface="+mn-ea"/>
                <a:sym typeface="+mn-lt"/>
              </a:rPr>
              <a:t>문법</a:t>
            </a:r>
            <a:r>
              <a:rPr lang="en-US" altLang="ko-KR" sz="3200" b="1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ko-KR" sz="3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 flipV="1">
            <a:off x="544914" y="1018053"/>
            <a:ext cx="6741871" cy="1542"/>
          </a:xfrm>
          <a:prstGeom prst="line">
            <a:avLst/>
          </a:prstGeom>
          <a:ln w="44450">
            <a:solidFill>
              <a:srgbClr val="FFC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810665" y="3555411"/>
            <a:ext cx="5263588" cy="1476375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例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탁구는 좋아해요. 하지만 농구는 좋아하지 않아요.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喜欢乒乓球，但是不喜欢篮球。</a:t>
            </a:r>
          </a:p>
          <a:p>
            <a:r>
              <a:rPr dirty="0">
                <a:latin typeface="Batang" panose="02030600000101010101" pitchFamily="18" charset="-127"/>
                <a:ea typeface="Batang" panose="02030600000101010101" pitchFamily="18" charset="-127"/>
              </a:rPr>
              <a:t>커피는 좋아해요. 하지만 녹차는 좋아하지 않아요.</a:t>
            </a:r>
          </a:p>
          <a:p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喜欢咖啡，但是不喜欢绿茶。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1528</Words>
  <Application>WPS 演示</Application>
  <PresentationFormat>全屏显示(4:3)</PresentationFormat>
  <Paragraphs>367</Paragraphs>
  <Slides>34</Slides>
  <Notes>29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Office 主题</vt:lpstr>
      <vt:lpstr>Office 主题​​</vt:lpstr>
      <vt:lpstr>1_Office 主题​​</vt:lpstr>
      <vt:lpstr>3_Office 主题​​</vt:lpstr>
      <vt:lpstr>4_Office 主题​​</vt:lpstr>
      <vt:lpstr>6_Office 主题​​</vt:lpstr>
      <vt:lpstr>9_Office 主题​​</vt:lpstr>
      <vt:lpstr>16_Office 主题​​</vt:lpstr>
      <vt:lpstr>17_Office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Admin</cp:lastModifiedBy>
  <cp:revision>246</cp:revision>
  <dcterms:created xsi:type="dcterms:W3CDTF">2016-11-30T01:22:00Z</dcterms:created>
  <dcterms:modified xsi:type="dcterms:W3CDTF">2018-05-11T07:09:15Z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