
<file path=[Content_Types].xml><?xml version="1.0" encoding="utf-8"?>
<Types xmlns="http://schemas.openxmlformats.org/package/2006/content-types">
  <Default Extension="jpeg" ContentType="image/jpeg"/>
  <Default Extension="JPG" ContentType="image/.jpg"/>
  <Default Extension="tiff" ContentType="image/tiff"/>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8"/>
  </p:notesMasterIdLst>
  <p:handoutMasterIdLst>
    <p:handoutMasterId r:id="rId69"/>
  </p:handoutMasterIdLst>
  <p:sldIdLst>
    <p:sldId id="276" r:id="rId3"/>
    <p:sldId id="593" r:id="rId4"/>
    <p:sldId id="596" r:id="rId5"/>
    <p:sldId id="275" r:id="rId6"/>
    <p:sldId id="617" r:id="rId7"/>
    <p:sldId id="792" r:id="rId8"/>
    <p:sldId id="597" r:id="rId9"/>
    <p:sldId id="650" r:id="rId10"/>
    <p:sldId id="794" r:id="rId11"/>
    <p:sldId id="795" r:id="rId12"/>
    <p:sldId id="624" r:id="rId13"/>
    <p:sldId id="797" r:id="rId14"/>
    <p:sldId id="725" r:id="rId15"/>
    <p:sldId id="653" r:id="rId16"/>
    <p:sldId id="602" r:id="rId17"/>
    <p:sldId id="654" r:id="rId18"/>
    <p:sldId id="604" r:id="rId19"/>
    <p:sldId id="605" r:id="rId20"/>
    <p:sldId id="607" r:id="rId21"/>
    <p:sldId id="800" r:id="rId22"/>
    <p:sldId id="608" r:id="rId23"/>
    <p:sldId id="606" r:id="rId24"/>
    <p:sldId id="609" r:id="rId25"/>
    <p:sldId id="610" r:id="rId26"/>
    <p:sldId id="622" r:id="rId27"/>
    <p:sldId id="490" r:id="rId28"/>
    <p:sldId id="801" r:id="rId29"/>
    <p:sldId id="802" r:id="rId30"/>
    <p:sldId id="629" r:id="rId31"/>
    <p:sldId id="630" r:id="rId32"/>
    <p:sldId id="852" r:id="rId33"/>
    <p:sldId id="803" r:id="rId34"/>
    <p:sldId id="671" r:id="rId35"/>
    <p:sldId id="804" r:id="rId36"/>
    <p:sldId id="805" r:id="rId37"/>
    <p:sldId id="806" r:id="rId38"/>
    <p:sldId id="809" r:id="rId39"/>
    <p:sldId id="810" r:id="rId40"/>
    <p:sldId id="675" r:id="rId41"/>
    <p:sldId id="811" r:id="rId42"/>
    <p:sldId id="676" r:id="rId43"/>
    <p:sldId id="677" r:id="rId44"/>
    <p:sldId id="812" r:id="rId45"/>
    <p:sldId id="813" r:id="rId46"/>
    <p:sldId id="814" r:id="rId47"/>
    <p:sldId id="815" r:id="rId48"/>
    <p:sldId id="816" r:id="rId49"/>
    <p:sldId id="817" r:id="rId50"/>
    <p:sldId id="818" r:id="rId51"/>
    <p:sldId id="819" r:id="rId52"/>
    <p:sldId id="820" r:id="rId53"/>
    <p:sldId id="657" r:id="rId54"/>
    <p:sldId id="613" r:id="rId55"/>
    <p:sldId id="678" r:id="rId56"/>
    <p:sldId id="627" r:id="rId57"/>
    <p:sldId id="825" r:id="rId58"/>
    <p:sldId id="822" r:id="rId59"/>
    <p:sldId id="826" r:id="rId60"/>
    <p:sldId id="823" r:id="rId61"/>
    <p:sldId id="827" r:id="rId62"/>
    <p:sldId id="824" r:id="rId63"/>
    <p:sldId id="828" r:id="rId64"/>
    <p:sldId id="829" r:id="rId65"/>
    <p:sldId id="636" r:id="rId66"/>
    <p:sldId id="485" r:id="rId67"/>
  </p:sldIdLst>
  <p:sldSz cx="12192000" cy="6858000"/>
  <p:notesSz cx="6858000" cy="9144000"/>
  <p:custDataLst>
    <p:tags r:id="rId73"/>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F4B673"/>
    <a:srgbClr val="FF99FF"/>
    <a:srgbClr val="9B1D23"/>
    <a:srgbClr val="34568C"/>
    <a:srgbClr val="AE8E45"/>
    <a:srgbClr val="C6A654"/>
    <a:srgbClr val="C3905D"/>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89" d="100"/>
          <a:sy n="89" d="100"/>
        </p:scale>
        <p:origin x="211" y="67"/>
      </p:cViewPr>
      <p:guideLst>
        <p:guide orient="horz" pos="208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tags" Target="tags/tag14.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5.xml"/><Relationship Id="rId69" Type="http://schemas.openxmlformats.org/officeDocument/2006/relationships/handoutMaster" Target="handoutMasters/handoutMaster1.xml"/><Relationship Id="rId68" Type="http://schemas.openxmlformats.org/officeDocument/2006/relationships/notesMaster" Target="notesMasters/notesMaster1.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endPar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xml"/><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image" Target="../media/image4.emf"/></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4.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slide" Target="slide1.xml"/><Relationship Id="rId2" Type="http://schemas.openxmlformats.org/officeDocument/2006/relationships/image" Target="../media/image7.emf"/><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tags" Target="../tags/tag3.xml"/><Relationship Id="rId1" Type="http://schemas.openxmlformats.org/officeDocument/2006/relationships/image" Target="../media/image4.emf"/></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4.xml"/><Relationship Id="rId1" Type="http://schemas.openxmlformats.org/officeDocument/2006/relationships/image" Target="../media/image4.emf"/></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5.xml"/><Relationship Id="rId1" Type="http://schemas.openxmlformats.org/officeDocument/2006/relationships/image" Target="../media/image4.emf"/></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6.xml"/><Relationship Id="rId1" Type="http://schemas.openxmlformats.org/officeDocument/2006/relationships/image" Target="../media/image4.emf"/></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7.xml"/><Relationship Id="rId1" Type="http://schemas.openxmlformats.org/officeDocument/2006/relationships/image" Target="../media/image4.emf"/></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8.xml"/><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9.xml"/><Relationship Id="rId1" Type="http://schemas.openxmlformats.org/officeDocument/2006/relationships/image" Target="../media/image4.emf"/></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image" Target="../media/image4.emf"/></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1.xml"/><Relationship Id="rId1" Type="http://schemas.openxmlformats.org/officeDocument/2006/relationships/image" Target="../media/image4.emf"/></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2.xml"/><Relationship Id="rId1" Type="http://schemas.openxmlformats.org/officeDocument/2006/relationships/image" Target="../media/image4.emf"/></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3.xml"/><Relationship Id="rId1" Type="http://schemas.openxmlformats.org/officeDocument/2006/relationships/image" Target="../media/image4.emf"/></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1105535"/>
          </a:xfrm>
          <a:prstGeom prst="rect">
            <a:avLst/>
          </a:prstGeom>
          <a:noFill/>
        </p:spPr>
        <p:txBody>
          <a:bodyPr wrap="square" lIns="91438" tIns="45719" rIns="91438" bIns="45719" rtlCol="0">
            <a:spAutoFit/>
          </a:bodyPr>
          <a:lstStyle/>
          <a:p>
            <a:pPr algn="ctr" fontAlgn="auto">
              <a:lnSpc>
                <a:spcPct val="150000"/>
              </a:lnSpc>
            </a:pPr>
            <a:r>
              <a:rPr lang="zh-CN" altLang="en-US" sz="44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rPr>
              <a:t>党政军民学，东西南北中， 党是领导一切的 </a:t>
            </a:r>
            <a:endParaRPr lang="zh-CN" altLang="en-US" sz="44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rPr>
              <a:t>第一单元</a:t>
            </a:r>
            <a:endParaRPr lang="zh-CN" altLang="en-US" sz="3600" b="1" dirty="0">
              <a:solidFill>
                <a:srgbClr val="2050A1"/>
              </a:solidFill>
              <a:latin typeface="Times New Roman" panose="02020603050405020304" pitchFamily="18" charset="0"/>
              <a:ea typeface="方正兰亭黑简体" panose="02000000000000000000" pitchFamily="2" charset="-122"/>
              <a:sym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3"/>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5" name="圆角矩形 34"/>
          <p:cNvSpPr/>
          <p:nvPr/>
        </p:nvSpPr>
        <p:spPr>
          <a:xfrm>
            <a:off x="3857743" y="36018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对译</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圆角矩形 33"/>
          <p:cNvSpPr/>
          <p:nvPr/>
        </p:nvSpPr>
        <p:spPr>
          <a:xfrm>
            <a:off x="3880488" y="485131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ko-KR"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显化</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2" name="组合 1"/>
          <p:cNvGrpSpPr/>
          <p:nvPr/>
        </p:nvGrpSpPr>
        <p:grpSpPr>
          <a:xfrm>
            <a:off x="1014730" y="1676387"/>
            <a:ext cx="9220200" cy="1151721"/>
            <a:chOff x="1407" y="3451"/>
            <a:chExt cx="12996" cy="1614"/>
          </a:xfrm>
        </p:grpSpPr>
        <p:grpSp>
          <p:nvGrpSpPr>
            <p:cNvPr id="8" name="组合 7"/>
            <p:cNvGrpSpPr/>
            <p:nvPr/>
          </p:nvGrpSpPr>
          <p:grpSpPr>
            <a:xfrm>
              <a:off x="3393" y="3451"/>
              <a:ext cx="11010" cy="1614"/>
              <a:chOff x="2054" y="2297"/>
              <a:chExt cx="11010" cy="1614"/>
            </a:xfrm>
          </p:grpSpPr>
          <p:sp>
            <p:nvSpPr>
              <p:cNvPr id="11" name="圆角矩形 10"/>
              <p:cNvSpPr/>
              <p:nvPr/>
            </p:nvSpPr>
            <p:spPr>
              <a:xfrm>
                <a:off x="2054" y="2297"/>
                <a:ext cx="11010" cy="161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3" y="2419"/>
                <a:ext cx="10321" cy="1404"/>
              </a:xfrm>
              <a:prstGeom prst="rect">
                <a:avLst/>
              </a:prstGeom>
              <a:noFill/>
            </p:spPr>
            <p:txBody>
              <a:bodyPr wrap="square" rtlCol="0">
                <a:no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6. 党的全面领导 </a:t>
                </a:r>
                <a:r>
                  <a:rPr lang="en-US" altLang="zh-CN" sz="28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sym typeface="+mn-ea"/>
                  </a:rPr>
                  <a:t>——</a:t>
                </a:r>
                <a:r>
                  <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당의 전면적인 영도</a:t>
                </a:r>
                <a:endParaRPr lang="ko-KR" altLang="en-US" sz="2800" b="1" dirty="0">
                  <a:solidFill>
                    <a:schemeClr val="accent1"/>
                  </a:solidFill>
                  <a:latin typeface="Times New Roman" panose="02020603050405020304" pitchFamily="18" charset="0"/>
                  <a:ea typeface="方正兰亭黑简体" panose="02000000000000000000" pitchFamily="2" charset="-122"/>
                  <a:cs typeface="Times New Roman" panose="02020603050405020304" pitchFamily="18" charset="0"/>
                </a:endParaRPr>
              </a:p>
              <a:p>
                <a:pPr>
                  <a:lnSpc>
                    <a:spcPct val="150000"/>
                  </a:lnSpc>
                </a:pPr>
                <a:endParaRPr lang="ko-KR" altLang="en-US" sz="2800" b="1" dirty="0">
                  <a:solidFill>
                    <a:schemeClr val="accent1"/>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34356"/>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7" name="组合 6"/>
          <p:cNvGrpSpPr/>
          <p:nvPr/>
        </p:nvGrpSpPr>
        <p:grpSpPr>
          <a:xfrm>
            <a:off x="949325" y="1854835"/>
            <a:ext cx="8232775" cy="873157"/>
            <a:chOff x="1407" y="3348"/>
            <a:chExt cx="13818" cy="1340"/>
          </a:xfrm>
        </p:grpSpPr>
        <p:grpSp>
          <p:nvGrpSpPr>
            <p:cNvPr id="9" name="组合 8"/>
            <p:cNvGrpSpPr/>
            <p:nvPr/>
          </p:nvGrpSpPr>
          <p:grpSpPr>
            <a:xfrm>
              <a:off x="3363" y="3348"/>
              <a:ext cx="11862" cy="1340"/>
              <a:chOff x="2024" y="2194"/>
              <a:chExt cx="11862" cy="1340"/>
            </a:xfrm>
          </p:grpSpPr>
          <p:sp>
            <p:nvSpPr>
              <p:cNvPr id="12" name="圆角矩形 11"/>
              <p:cNvSpPr/>
              <p:nvPr/>
            </p:nvSpPr>
            <p:spPr>
              <a:xfrm>
                <a:off x="2024" y="2194"/>
                <a:ext cx="11861" cy="134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401" y="2194"/>
                <a:ext cx="11485" cy="1206"/>
              </a:xfrm>
              <a:prstGeom prst="rect">
                <a:avLst/>
              </a:prstGeom>
              <a:noFill/>
            </p:spPr>
            <p:txBody>
              <a:bodyPr wrap="square" rtlCol="0">
                <a:no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7.党的领导方式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——당의 영도 방식</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16055" y="3575445"/>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191176" y="4432611"/>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 name="圆角矩形 33"/>
          <p:cNvSpPr/>
          <p:nvPr/>
        </p:nvSpPr>
        <p:spPr>
          <a:xfrm>
            <a:off x="3697142" y="4367999"/>
            <a:ext cx="2891953"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0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000000000000000" pitchFamily="2" charset="-122"/>
              </a:rPr>
              <a:t>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34356"/>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7" name="组合 6"/>
          <p:cNvGrpSpPr/>
          <p:nvPr/>
        </p:nvGrpSpPr>
        <p:grpSpPr>
          <a:xfrm>
            <a:off x="949418" y="1855004"/>
            <a:ext cx="9490313" cy="1587970"/>
            <a:chOff x="1407" y="3348"/>
            <a:chExt cx="13377" cy="2597"/>
          </a:xfrm>
        </p:grpSpPr>
        <p:grpSp>
          <p:nvGrpSpPr>
            <p:cNvPr id="9" name="组合 8"/>
            <p:cNvGrpSpPr/>
            <p:nvPr/>
          </p:nvGrpSpPr>
          <p:grpSpPr>
            <a:xfrm>
              <a:off x="3363" y="3348"/>
              <a:ext cx="11421" cy="2597"/>
              <a:chOff x="2024" y="2194"/>
              <a:chExt cx="11421" cy="2597"/>
            </a:xfrm>
          </p:grpSpPr>
          <p:sp>
            <p:nvSpPr>
              <p:cNvPr id="12" name="圆角矩形 11"/>
              <p:cNvSpPr/>
              <p:nvPr/>
            </p:nvSpPr>
            <p:spPr>
              <a:xfrm>
                <a:off x="2024" y="2194"/>
                <a:ext cx="11421" cy="259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82" y="2194"/>
                <a:ext cx="11008" cy="2179"/>
              </a:xfrm>
              <a:prstGeom prst="rect">
                <a:avLst/>
              </a:prstGeom>
              <a:noFill/>
            </p:spPr>
            <p:txBody>
              <a:bodyPr wrap="square" rtlCol="0">
                <a:no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8.党的执政能力和领导水平</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——당의 집권 능력과 영도 수준</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16055" y="3575445"/>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191176" y="4432611"/>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 name="圆角矩形 33"/>
          <p:cNvSpPr/>
          <p:nvPr/>
        </p:nvSpPr>
        <p:spPr>
          <a:xfrm>
            <a:off x="3697142" y="4367999"/>
            <a:ext cx="2891953"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000000000000000" pitchFamily="2" charset="-122"/>
              </a:rPr>
              <a:t>词语的选择</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方正兰亭黑简体" panose="02000000000000000000" pitchFamily="2" charset="-122"/>
                <a:ea typeface="方正兰亭黑简体" panose="02000000000000000000" pitchFamily="2" charset="-122"/>
                <a:sym typeface="方正兰亭黑简体" panose="02000000000000000000" pitchFamily="2" charset="-122"/>
              </a:rPr>
              <a:t>任务说明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78715" y="2868150"/>
            <a:ext cx="6713857" cy="1476375"/>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1.如何将汉语中的“所在”“所系”翻译成韩国语？</a:t>
            </a:r>
            <a:endPar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2.并列词组的翻译方法有哪些？</a:t>
            </a:r>
            <a:endPar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3.并列句的翻译方法有哪些？</a:t>
            </a:r>
            <a:endPar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tx1"/>
                </a:solidFill>
              </a:rPr>
              <a:t>请</a:t>
            </a:r>
            <a:r>
              <a:rPr lang="zh-CN" altLang="zh-CN" b="1" dirty="0" smtClean="0">
                <a:solidFill>
                  <a:schemeClr val="tx1"/>
                </a:solidFill>
              </a:rPr>
              <a:t>对</a:t>
            </a:r>
            <a:r>
              <a:rPr lang="zh-CN" altLang="zh-CN" b="1" dirty="0">
                <a:solidFill>
                  <a:schemeClr val="tx1"/>
                </a:solidFill>
              </a:rPr>
              <a:t>以下几个</a:t>
            </a:r>
            <a:r>
              <a:rPr lang="zh-CN" altLang="zh-CN" b="1" dirty="0" smtClean="0">
                <a:solidFill>
                  <a:schemeClr val="tx1"/>
                </a:solidFill>
              </a:rPr>
              <a:t>问题进行</a:t>
            </a:r>
            <a:r>
              <a:rPr lang="zh-CN" altLang="zh-CN" b="1" dirty="0">
                <a:solidFill>
                  <a:schemeClr val="tx1"/>
                </a:solidFill>
              </a:rPr>
              <a:t>思考</a:t>
            </a:r>
            <a:r>
              <a:rPr lang="zh-CN" altLang="zh-CN" b="1" dirty="0" smtClean="0">
                <a:solidFill>
                  <a:schemeClr val="tx1"/>
                </a:solidFill>
              </a:rPr>
              <a:t>与</a:t>
            </a:r>
            <a:r>
              <a:rPr lang="zh-CN" altLang="en-US" b="1" dirty="0" smtClean="0">
                <a:solidFill>
                  <a:schemeClr val="tx1"/>
                </a:solidFill>
              </a:rPr>
              <a:t>讨论：</a:t>
            </a:r>
            <a:endParaRPr lang="zh-CN" altLang="en-US" sz="2000" b="1" dirty="0">
              <a:solidFill>
                <a:schemeClr val="tx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969223" y="1259465"/>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285" y="2324735"/>
            <a:ext cx="6713855" cy="1453515"/>
          </a:xfrm>
          <a:prstGeom prst="rect">
            <a:avLst/>
          </a:prstGeom>
          <a:noFill/>
        </p:spPr>
        <p:txBody>
          <a:bodyPr wrap="square" rtlCol="0">
            <a:no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1. 中国共产党是中国特色社会主义事业的</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领导核心</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중국공산당은 중국 특색 사회주의 위업을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이끄는 핵</a:t>
            </a:r>
            <a:endPar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심</a:t>
            </a: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입니다.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001000" y="2292350"/>
            <a:ext cx="3479165" cy="2940050"/>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ja-JP" sz="2000" b="1" dirty="0" smtClean="0">
                <a:solidFill>
                  <a:srgbClr val="FF0000"/>
                </a:solidFill>
                <a:latin typeface="方正兰亭黑简体" panose="02000000000000000000" pitchFamily="2" charset="-122"/>
                <a:ea typeface="方正兰亭黑简体" panose="02000000000000000000" pitchFamily="2" charset="-122"/>
                <a:sym typeface="+mn-ea"/>
              </a:rPr>
              <a:t>换译</a:t>
            </a:r>
            <a:endParaRPr lang="zh-CN" altLang="ja-JP" sz="2000" b="1" dirty="0" smtClean="0">
              <a:solidFill>
                <a:srgbClr val="FF0000"/>
              </a:solidFill>
              <a:latin typeface="方正兰亭黑简体" panose="02000000000000000000" pitchFamily="2" charset="-122"/>
              <a:ea typeface="方正兰亭黑简体" panose="02000000000000000000" pitchFamily="2" charset="-122"/>
              <a:sym typeface="+mn-ea"/>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746378"/>
            <a:ext cx="6713857" cy="2861310"/>
          </a:xfrm>
          <a:prstGeom prst="rect">
            <a:avLst/>
          </a:prstGeom>
          <a:noFill/>
        </p:spPr>
        <p:txBody>
          <a:bodyPr wrap="square" rtlCol="0">
            <a:spAutoFit/>
          </a:bodyPr>
          <a:lstStyle/>
          <a:p>
            <a:r>
              <a:rPr lang="en-US" sz="2000" b="1" dirty="0">
                <a:solidFill>
                  <a:srgbClr val="1E50A2"/>
                </a:solidFill>
                <a:ea typeface="方正兰亭黑简体" panose="02000000000000000000" pitchFamily="2" charset="-122"/>
              </a:rPr>
              <a:t>2.</a:t>
            </a:r>
            <a:r>
              <a:rPr sz="2000" b="1" dirty="0">
                <a:solidFill>
                  <a:srgbClr val="1E50A2"/>
                </a:solidFill>
                <a:ea typeface="方正兰亭黑简体" panose="02000000000000000000" pitchFamily="2" charset="-122"/>
              </a:rPr>
              <a:t>中国共产党的领导是中国特色社会主义最本质的特征。</a:t>
            </a:r>
            <a:endParaRPr sz="2000" b="1" dirty="0">
              <a:solidFill>
                <a:srgbClr val="1E50A2"/>
              </a:solidFill>
              <a:ea typeface="方正兰亭黑简体" panose="02000000000000000000" pitchFamily="2" charset="-122"/>
            </a:endParaRPr>
          </a:p>
          <a:p>
            <a:endParaRPr sz="2000" b="1" dirty="0">
              <a:solidFill>
                <a:srgbClr val="1E50A2"/>
              </a:solidFill>
              <a:ea typeface="方正兰亭黑简体" panose="02000000000000000000" pitchFamily="2" charset="-122"/>
            </a:endParaRPr>
          </a:p>
          <a:p>
            <a:r>
              <a:rPr sz="2000" b="1" dirty="0">
                <a:solidFill>
                  <a:srgbClr val="FF0000"/>
                </a:solidFill>
                <a:ea typeface="方正兰亭黑简体" panose="02000000000000000000" pitchFamily="2" charset="-122"/>
              </a:rPr>
              <a:t>没有共产党，就没有新中国</a:t>
            </a:r>
            <a:r>
              <a:rPr sz="2000" b="1" dirty="0">
                <a:solidFill>
                  <a:srgbClr val="1E50A2"/>
                </a:solidFill>
                <a:ea typeface="方正兰亭黑简体" panose="02000000000000000000" pitchFamily="2" charset="-122"/>
              </a:rPr>
              <a:t>，就没有新中国的繁荣富强。</a:t>
            </a:r>
            <a:endParaRPr sz="2000" b="1" dirty="0">
              <a:solidFill>
                <a:srgbClr val="1E50A2"/>
              </a:solidFill>
              <a:ea typeface="方正兰亭黑简体" panose="02000000000000000000" pitchFamily="2" charset="-122"/>
            </a:endParaRPr>
          </a:p>
          <a:p>
            <a:endParaRPr sz="2000" b="1" dirty="0">
              <a:solidFill>
                <a:srgbClr val="1E50A2"/>
              </a:solidFill>
              <a:ea typeface="方正兰亭黑简体" panose="02000000000000000000" pitchFamily="2" charset="-122"/>
            </a:endParaRPr>
          </a:p>
          <a:p>
            <a:r>
              <a:rPr lang="en-US" sz="2000" b="1" dirty="0">
                <a:solidFill>
                  <a:srgbClr val="1E50A2"/>
                </a:solidFill>
                <a:ea typeface="方正兰亭黑简体" panose="02000000000000000000" pitchFamily="2" charset="-122"/>
              </a:rPr>
              <a:t>   </a:t>
            </a:r>
            <a:r>
              <a:rPr sz="2000" b="1" dirty="0">
                <a:solidFill>
                  <a:srgbClr val="1E50A2"/>
                </a:solidFill>
                <a:ea typeface="方正兰亭黑简体" panose="02000000000000000000" pitchFamily="2" charset="-122"/>
              </a:rPr>
              <a:t>중국공산당의 영도는 중국 특색 사회주의의 가장 본질적</a:t>
            </a:r>
            <a:endParaRPr sz="2000" b="1" dirty="0">
              <a:solidFill>
                <a:srgbClr val="1E50A2"/>
              </a:solidFill>
              <a:ea typeface="方正兰亭黑简体" panose="02000000000000000000" pitchFamily="2" charset="-122"/>
            </a:endParaRPr>
          </a:p>
          <a:p>
            <a:endParaRPr sz="2000" b="1" dirty="0">
              <a:solidFill>
                <a:srgbClr val="1E50A2"/>
              </a:solidFill>
              <a:ea typeface="方正兰亭黑简体" panose="02000000000000000000" pitchFamily="2" charset="-122"/>
            </a:endParaRPr>
          </a:p>
          <a:p>
            <a:r>
              <a:rPr sz="2000" b="1" dirty="0">
                <a:solidFill>
                  <a:srgbClr val="1E50A2"/>
                </a:solidFill>
                <a:ea typeface="方正兰亭黑简体" panose="02000000000000000000" pitchFamily="2" charset="-122"/>
              </a:rPr>
              <a:t>인 특징입니다. </a:t>
            </a:r>
            <a:r>
              <a:rPr sz="2000" b="1" dirty="0">
                <a:solidFill>
                  <a:srgbClr val="FF0000"/>
                </a:solidFill>
                <a:ea typeface="方正兰亭黑简体" panose="02000000000000000000" pitchFamily="2" charset="-122"/>
              </a:rPr>
              <a:t>공산당이 없으면 신중국도 있을 수 없으며</a:t>
            </a:r>
            <a:r>
              <a:rPr sz="2000" b="1" dirty="0">
                <a:solidFill>
                  <a:srgbClr val="1E50A2"/>
                </a:solidFill>
                <a:ea typeface="方正兰亭黑简体" panose="02000000000000000000" pitchFamily="2" charset="-122"/>
              </a:rPr>
              <a:t>, </a:t>
            </a:r>
            <a:endParaRPr sz="2000" b="1" dirty="0">
              <a:solidFill>
                <a:srgbClr val="1E50A2"/>
              </a:solidFill>
              <a:ea typeface="方正兰亭黑简体" panose="02000000000000000000" pitchFamily="2" charset="-122"/>
            </a:endParaRPr>
          </a:p>
          <a:p>
            <a:endParaRPr sz="2000" b="1" dirty="0">
              <a:solidFill>
                <a:srgbClr val="1E50A2"/>
              </a:solidFill>
              <a:ea typeface="方正兰亭黑简体" panose="02000000000000000000" pitchFamily="2" charset="-122"/>
            </a:endParaRPr>
          </a:p>
          <a:p>
            <a:r>
              <a:rPr sz="2000" b="1" dirty="0">
                <a:solidFill>
                  <a:srgbClr val="1E50A2"/>
                </a:solidFill>
                <a:ea typeface="方正兰亭黑简体" panose="02000000000000000000" pitchFamily="2" charset="-122"/>
              </a:rPr>
              <a:t>신중국의 번영과 부강도 있을 수 없습니다.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逻辑显化</a:t>
            </a: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1682" y="2018691"/>
            <a:ext cx="6681293" cy="2245360"/>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3. 坚持中国共产党这一坚强领导核心，是中华民族的命</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运</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所系</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중국공산당의 튼튼한 영도 핵심을 견지하는 것은 중</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화민족의 운명</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과 직결됩니다</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换译</a:t>
            </a: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3241" y="1819961"/>
            <a:ext cx="6990715" cy="2861310"/>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4.坚持和完善党的领导，是党和国家的</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根本所在、命脉所在</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是全国各族人民的</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利益所在、幸福所在</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당의 영도를 견지하고 보완하는 것은 당과 국가를 운영</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함에 있어서의 </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근본이고 명맥이며</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이는 전국 각 민족 인</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민의 </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이익과 행복과 직결되어 있습니다</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减译</a:t>
            </a: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、换译</a:t>
            </a: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68627" y="1563479"/>
            <a:ext cx="6700049" cy="2861310"/>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5.保证全党令行禁止，是党和国家前途命运</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所系</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，是全国</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各族人民根本利益</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所在</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endParaRPr lang="en-US" altLang="zh-CN" sz="2000" b="1" dirty="0">
              <a:solidFill>
                <a:srgbClr val="1E50A2"/>
              </a:solidFill>
              <a:ea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전당에 걸쳐 명령이 막힘없이 집행되도록 보장하는 것은 </a:t>
            </a:r>
            <a:endParaRPr lang="zh-CN" altLang="en-US" sz="2000" b="1" dirty="0">
              <a:solidFill>
                <a:srgbClr val="1E50A2"/>
              </a:solidFill>
              <a:ea typeface="方正兰亭黑简体" panose="02000000000000000000" pitchFamily="2" charset="-122"/>
            </a:endParaRPr>
          </a:p>
          <a:p>
            <a:endParaRPr lang="zh-CN" altLang="en-US" sz="2000" b="1" dirty="0">
              <a:solidFill>
                <a:srgbClr val="1E50A2"/>
              </a:solidFill>
              <a:ea typeface="方正兰亭黑简体" panose="02000000000000000000" pitchFamily="2" charset="-122"/>
            </a:endParaRPr>
          </a:p>
          <a:p>
            <a:r>
              <a:rPr lang="zh-CN" altLang="en-US" sz="2000" b="1" dirty="0">
                <a:solidFill>
                  <a:srgbClr val="1E50A2"/>
                </a:solidFill>
                <a:ea typeface="方正兰亭黑简体" panose="02000000000000000000" pitchFamily="2" charset="-122"/>
              </a:rPr>
              <a:t>당과 국가의 앞날과 운명</a:t>
            </a:r>
            <a:r>
              <a:rPr lang="zh-CN" altLang="en-US" sz="2000" b="1" dirty="0">
                <a:solidFill>
                  <a:srgbClr val="FF0000"/>
                </a:solidFill>
                <a:ea typeface="方正兰亭黑简体" panose="02000000000000000000" pitchFamily="2" charset="-122"/>
              </a:rPr>
              <a:t>에 관계되고</a:t>
            </a:r>
            <a:r>
              <a:rPr lang="zh-CN" altLang="en-US" sz="2000" b="1" dirty="0">
                <a:solidFill>
                  <a:srgbClr val="1E50A2"/>
                </a:solidFill>
                <a:ea typeface="方正兰亭黑简体" panose="02000000000000000000" pitchFamily="2" charset="-122"/>
              </a:rPr>
              <a:t> 전국 각 민족 인민들</a:t>
            </a:r>
            <a:endParaRPr lang="zh-CN" altLang="en-US" sz="2000" b="1" dirty="0">
              <a:solidFill>
                <a:srgbClr val="1E50A2"/>
              </a:solidFill>
              <a:ea typeface="方正兰亭黑简体" panose="02000000000000000000" pitchFamily="2" charset="-122"/>
            </a:endParaRPr>
          </a:p>
          <a:p>
            <a:endParaRPr lang="zh-CN" altLang="en-US" sz="2000" b="1" dirty="0">
              <a:solidFill>
                <a:srgbClr val="1E50A2"/>
              </a:solidFill>
              <a:ea typeface="方正兰亭黑简体" panose="02000000000000000000" pitchFamily="2" charset="-122"/>
            </a:endParaRPr>
          </a:p>
          <a:p>
            <a:r>
              <a:rPr lang="zh-CN" altLang="en-US" sz="2000" b="1" dirty="0">
                <a:solidFill>
                  <a:srgbClr val="1E50A2"/>
                </a:solidFill>
                <a:ea typeface="方正兰亭黑简体" panose="02000000000000000000" pitchFamily="2" charset="-122"/>
              </a:rPr>
              <a:t>의 근본적 이익</a:t>
            </a:r>
            <a:r>
              <a:rPr lang="zh-CN" altLang="en-US" sz="2000" b="1" dirty="0">
                <a:solidFill>
                  <a:srgbClr val="FF0000"/>
                </a:solidFill>
                <a:ea typeface="方正兰亭黑简体" panose="02000000000000000000" pitchFamily="2" charset="-122"/>
              </a:rPr>
              <a:t>과도</a:t>
            </a:r>
            <a:r>
              <a:rPr lang="zh-CN" altLang="en-US" sz="2000" b="1" dirty="0">
                <a:solidFill>
                  <a:srgbClr val="1E50A2"/>
                </a:solidFill>
                <a:ea typeface="方正兰亭黑简体" panose="02000000000000000000" pitchFamily="2" charset="-122"/>
              </a:rPr>
              <a:t> </a:t>
            </a:r>
            <a:r>
              <a:rPr lang="zh-CN" altLang="en-US" sz="2000" b="1" dirty="0">
                <a:solidFill>
                  <a:srgbClr val="FF0000"/>
                </a:solidFill>
                <a:ea typeface="方正兰亭黑简体" panose="02000000000000000000" pitchFamily="2" charset="-122"/>
              </a:rPr>
              <a:t>관계됩니다</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换译</a:t>
            </a: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37245" y="1892822"/>
            <a:ext cx="6774852" cy="2245360"/>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6.党中央</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是大脑和中枢，</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党中央必须有</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定于一尊、一锤定</a:t>
            </a:r>
            <a:endPar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音的权威</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zh-CN" altLang="en-US" sz="2000" b="1" dirty="0">
              <a:solidFill>
                <a:srgbClr val="1E50A2"/>
              </a:solidFill>
              <a:ea typeface="方正兰亭黑简体" panose="02000000000000000000" pitchFamily="2" charset="-122"/>
            </a:endParaRPr>
          </a:p>
          <a:p>
            <a:r>
              <a:rPr lang="zh-CN" altLang="en-US" sz="2000" b="1" dirty="0">
                <a:solidFill>
                  <a:srgbClr val="1E50A2"/>
                </a:solidFill>
                <a:ea typeface="方正兰亭黑简体" panose="02000000000000000000" pitchFamily="2" charset="-122"/>
              </a:rPr>
              <a:t> </a:t>
            </a:r>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당 중앙은 </a:t>
            </a:r>
            <a:r>
              <a:rPr lang="zh-CN" altLang="en-US" sz="2000" b="1" dirty="0">
                <a:solidFill>
                  <a:srgbClr val="FF0000"/>
                </a:solidFill>
                <a:ea typeface="方正兰亭黑简体" panose="02000000000000000000" pitchFamily="2" charset="-122"/>
              </a:rPr>
              <a:t>두뇌이자 중추로서</a:t>
            </a:r>
            <a:r>
              <a:rPr lang="zh-CN" altLang="en-US" sz="2000" b="1" dirty="0">
                <a:solidFill>
                  <a:srgbClr val="1E50A2"/>
                </a:solidFill>
                <a:ea typeface="方正兰亭黑简体" panose="02000000000000000000" pitchFamily="2" charset="-122"/>
              </a:rPr>
              <a:t> 반드시 모든 것을 </a:t>
            </a:r>
            <a:r>
              <a:rPr lang="zh-CN" altLang="en-US" sz="2000" b="1" dirty="0">
                <a:solidFill>
                  <a:srgbClr val="FF0000"/>
                </a:solidFill>
                <a:ea typeface="方正兰亭黑简体" panose="02000000000000000000" pitchFamily="2" charset="-122"/>
              </a:rPr>
              <a:t>단번에 </a:t>
            </a:r>
            <a:endParaRPr lang="zh-CN" altLang="en-US" sz="2000" b="1" dirty="0">
              <a:solidFill>
                <a:srgbClr val="FF0000"/>
              </a:solidFill>
              <a:ea typeface="方正兰亭黑简体" panose="02000000000000000000" pitchFamily="2" charset="-122"/>
            </a:endParaRPr>
          </a:p>
          <a:p>
            <a:endParaRPr lang="zh-CN" altLang="en-US" sz="2000" b="1" dirty="0">
              <a:solidFill>
                <a:srgbClr val="FF0000"/>
              </a:solidFill>
              <a:ea typeface="方正兰亭黑简体" panose="02000000000000000000" pitchFamily="2" charset="-122"/>
            </a:endParaRPr>
          </a:p>
          <a:p>
            <a:r>
              <a:rPr lang="zh-CN" altLang="en-US" sz="2000" b="1" dirty="0">
                <a:solidFill>
                  <a:srgbClr val="FF0000"/>
                </a:solidFill>
                <a:ea typeface="方正兰亭黑简体" panose="02000000000000000000" pitchFamily="2" charset="-122"/>
              </a:rPr>
              <a:t>결정할 권위</a:t>
            </a:r>
            <a:r>
              <a:rPr lang="zh-CN" altLang="en-US" sz="2000" b="1" dirty="0">
                <a:solidFill>
                  <a:srgbClr val="1E50A2"/>
                </a:solidFill>
                <a:ea typeface="方正兰亭黑简体" panose="02000000000000000000" pitchFamily="2" charset="-122"/>
              </a:rPr>
              <a:t>를 가져야 합니다. </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换译、意译</a:t>
            </a:r>
            <a:endParaRPr lang="en-US" altLang="zh-CN" sz="2000" b="1" dirty="0">
              <a:solidFill>
                <a:srgbClr val="00B05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ctr">
              <a:lnSpc>
                <a:spcPct val="150000"/>
              </a:lnSpc>
            </a:pP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952982" y="1858170"/>
            <a:ext cx="10602410"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学习目标</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8" name="矩形 7"/>
          <p:cNvSpPr/>
          <p:nvPr/>
        </p:nvSpPr>
        <p:spPr>
          <a:xfrm>
            <a:off x="1400633"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1. </a:t>
            </a:r>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思政目标</a:t>
            </a:r>
            <a:endParaRPr lang="en-GB"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11" name="文本框 10"/>
          <p:cNvSpPr txBox="1"/>
          <p:nvPr/>
        </p:nvSpPr>
        <p:spPr>
          <a:xfrm>
            <a:off x="3193415" y="1692910"/>
            <a:ext cx="8361680" cy="6036310"/>
          </a:xfrm>
          <a:prstGeom prst="rect">
            <a:avLst/>
          </a:prstGeom>
          <a:noFill/>
        </p:spPr>
        <p:txBody>
          <a:bodyPr wrap="square" rtlCol="0">
            <a:noAutofit/>
          </a:bodyPr>
          <a:lstStyle/>
          <a:p>
            <a:pPr>
              <a:lnSpc>
                <a:spcPct val="150000"/>
              </a:lnSpc>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明确中国特色社会主义最本质的特征是中国共产党领导，  中国特色社会主义制度的最大优势是中国共产党领导，中 国共产党是最高政治领导力量，全党必须增强“四个意 识”、坚定“四个自信”、做到“两个维护”。</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a:lnSpc>
                <a:spcPct val="150000"/>
              </a:lnSpc>
            </a:pPr>
            <a:r>
              <a:rPr kumimoji="1" lang="en-US" altLang="zh-CN"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理解领导核心、“四个意识”、“四个自信”、“两个维 护”、党中央集中统一领导、党的全面领导、党的领导方 式、党的执政能力和领导水平等核心概念和关键语句的含义，掌握其韩译方法并运用到实际翻译活动当中。</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145504" y="2313958"/>
            <a:ext cx="3767308" cy="3767308"/>
          </a:xfrm>
          <a:prstGeom prst="rect">
            <a:avLst/>
          </a:prstGeom>
        </p:spPr>
      </p:pic>
      <p:sp>
        <p:nvSpPr>
          <p:cNvPr id="2" name="矩形 1"/>
          <p:cNvSpPr/>
          <p:nvPr/>
        </p:nvSpPr>
        <p:spPr>
          <a:xfrm>
            <a:off x="3096260" y="4033465"/>
            <a:ext cx="8130540" cy="645160"/>
          </a:xfrm>
          <a:prstGeom prst="rect">
            <a:avLst/>
          </a:prstGeom>
        </p:spPr>
        <p:txBody>
          <a:bodyPr wrap="square">
            <a:spAutoFit/>
          </a:bodyPr>
          <a:lstStyle/>
          <a:p>
            <a:pPr lvl="0">
              <a:lnSpc>
                <a:spcPct val="150000"/>
              </a:lnSpc>
            </a:pPr>
            <a:r>
              <a:rPr kumimoji="1" lang="zh-CN" altLang="en-US" sz="2400" dirty="0" smtClean="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a:t>
            </a:r>
            <a:endParaRPr kumimoji="1" lang="en-US" altLang="zh-CN"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70202" y="2245469"/>
            <a:ext cx="6700049" cy="2553335"/>
          </a:xfrm>
          <a:prstGeom prst="rect">
            <a:avLst/>
          </a:prstGeom>
          <a:noFill/>
        </p:spPr>
        <p:txBody>
          <a:bodyPr wrap="square" rtlCol="0">
            <a:spAutoFit/>
          </a:bodyPr>
          <a:lstStyle/>
          <a:p>
            <a:endParaRPr lang="zh-CN" altLang="en-US"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7.中国共产党的领导，就是支持和保证人民实现</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当家作主</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중국공산당의 영도는 인민이 </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나라의 주인이 되도록</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지지하고 보장하는 것입니다.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增译</a:t>
            </a:r>
            <a:r>
              <a:rPr lang="zh-CN" altLang="en-US" sz="2000" b="1" dirty="0">
                <a:solidFill>
                  <a:schemeClr val="tx1"/>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减译</a:t>
            </a:r>
            <a:endPar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8330" y="1554480"/>
            <a:ext cx="7067550" cy="3456940"/>
          </a:xfrm>
          <a:prstGeom prst="rect">
            <a:avLst/>
          </a:prstGeom>
          <a:noFill/>
        </p:spPr>
        <p:txBody>
          <a:bodyPr wrap="square" rtlCol="0">
            <a:no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8.中国共产党领导</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是中国特色社会主义最本质的特征，是全党全国各族人民共同意志和根本利益的体现，是决胜全面建成小康社会、夺取新时代中国特色社会主义伟大胜利的根本保证</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중국공산당의 영도는 </a:t>
            </a:r>
            <a:r>
              <a:rPr lang="zh-CN" altLang="en-US" sz="2000" b="1" dirty="0">
                <a:solidFill>
                  <a:srgbClr val="FF0000"/>
                </a:solidFill>
                <a:ea typeface="方正兰亭黑简体" panose="02000000000000000000" pitchFamily="2" charset="-122"/>
              </a:rPr>
              <a:t>중국 특색 사회주의의 가장 본질적인 특징이며 전당과</a:t>
            </a:r>
            <a:r>
              <a:rPr lang="en-US" altLang="zh-CN" sz="2000" b="1" dirty="0">
                <a:solidFill>
                  <a:srgbClr val="FF0000"/>
                </a:solidFill>
                <a:ea typeface="方正兰亭黑简体" panose="02000000000000000000" pitchFamily="2" charset="-122"/>
              </a:rPr>
              <a:t> 전국 각 민족 인민의 공동 의지와 근본 이익의 구현이며 소강사회의 전면적 실현에서 결정적 승리를 이룩하고 신시대 중국 특색 사회주의의 위대한 승리를 이룩하기 위한 근본적인 기반</a:t>
            </a:r>
            <a:r>
              <a:rPr lang="en-US" altLang="zh-CN" sz="2000" b="1" dirty="0">
                <a:solidFill>
                  <a:srgbClr val="1E50A2"/>
                </a:solidFill>
                <a:ea typeface="方正兰亭黑简体" panose="02000000000000000000" pitchFamily="2" charset="-122"/>
              </a:rPr>
              <a:t>입니다.</a:t>
            </a:r>
            <a:endParaRPr lang="en-US" altLang="zh-CN"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排比、文化负载词</a:t>
            </a:r>
            <a:endPar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2918" y="2407232"/>
            <a:ext cx="7172960" cy="2245360"/>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9.</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党政军民学</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，东西南北中，党是领导一切的。</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0070C0"/>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a:solidFill>
                <a:srgbClr val="0070C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0070C0"/>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당은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당정군민학(党政军民学)</a:t>
            </a:r>
            <a:r>
              <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동서남북중(东西南北中)</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을 망라한 모든</a:t>
            </a:r>
            <a:r>
              <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분야를 영도합니다.</a:t>
            </a:r>
            <a:endPar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당은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당과 정치, 군사, 민간, 학계</a:t>
            </a:r>
            <a:r>
              <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동서남북중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모든</a:t>
            </a:r>
            <a:r>
              <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rPr>
              <a:t> 분야를 영도해야 합니다.</a:t>
            </a:r>
            <a:endParaRPr lang="zh-CN" altLang="en-US" sz="2000" b="1" dirty="0">
              <a:solidFill>
                <a:srgbClr val="2050A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对译、增</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译</a:t>
            </a: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ctr">
              <a:lnSpc>
                <a:spcPct val="150000"/>
              </a:lnSpc>
            </a:pPr>
            <a:endParaRPr lang="en-US" altLang="zh-CN" sz="2000" b="1" dirty="0">
              <a:solidFill>
                <a:schemeClr val="tx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6" name="图片 15"/>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rPr>
              <a:t>翻译说明</a:t>
            </a:r>
            <a:endParaRPr kumimoji="1" lang="zh-CN" altLang="en-US" sz="2800" b="1"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二、关键语句</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mn-ea"/>
              </a:rPr>
              <a:t>教学建议：</a:t>
            </a:r>
            <a:endParaRPr lang="zh-CN" altLang="en-US" sz="2200" b="1" dirty="0">
              <a:solidFill>
                <a:schemeClr val="bg1"/>
              </a:solidFill>
              <a:latin typeface="方正兰亭黑简体" panose="02000000000000000000" pitchFamily="2" charset="-122"/>
              <a:ea typeface="方正兰亭黑简体" panose="02000000000000000000" pitchFamily="2" charset="-122"/>
              <a:cs typeface="+mn-lt"/>
              <a:sym typeface="方正兰亭黑简体" panose="02000000000000000000" pitchFamily="2" charset="-122"/>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3093" y="1702857"/>
            <a:ext cx="7105650" cy="2553335"/>
          </a:xfrm>
          <a:prstGeom prst="rect">
            <a:avLst/>
          </a:prstGeom>
          <a:noFill/>
        </p:spPr>
        <p:txBody>
          <a:bodyPr wrap="square" rtlCol="0">
            <a:spAutoFit/>
          </a:bodyPr>
          <a:lstStyle/>
          <a:p>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10.在坚持党的领导这个重大原则问题上，我们</a:t>
            </a:r>
            <a:r>
              <a:rPr lang="en-US" altLang="zh-CN"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脑子要特别清醒、眼睛要特别明亮、立场要特别坚定，</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绝不能有任何含糊和动摇。</a:t>
            </a:r>
            <a:endPar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zh-CN" altLang="en-US"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en-US"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당의 영도를 견지한다는 이 중대한 원칙 문제에 있어서 우리의 </a:t>
            </a: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머리는 더욱 명석해야 하고 눈은 더욱 밝아야 하며 입장은 더욱 확고하여</a:t>
            </a:r>
            <a:r>
              <a:rPr lang="zh-CN" altLang="en-US"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절대로 어떠한 모호함과 흔들림도 있어서는 안 됩니다.</a:t>
            </a:r>
            <a:endParaRPr lang="zh-CN" altLang="en-US" sz="2000" b="1" dirty="0">
              <a:solidFill>
                <a:srgbClr val="1E50A2"/>
              </a:solidFill>
              <a:ea typeface="方正兰亭黑简体" panose="020000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排比</a:t>
            </a:r>
            <a:endPar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5" name="图片 14"/>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三、课前试译</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试译要求</a:t>
            </a:r>
            <a:endPar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17" name="直线连接符 16"/>
          <p:cNvCxnSpPr/>
          <p:nvPr/>
        </p:nvCxnSpPr>
        <p:spPr>
          <a:xfrm>
            <a:off x="350506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rPr>
              <a:t>文本一</a:t>
            </a:r>
            <a:endParaRPr kumimoji="1"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13" name="文本框 12"/>
          <p:cNvSpPr txBox="1"/>
          <p:nvPr/>
        </p:nvSpPr>
        <p:spPr>
          <a:xfrm>
            <a:off x="374015" y="2278380"/>
            <a:ext cx="3227070" cy="3415030"/>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本节课上：</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）请阅读一遍后合上本书</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）请凭记忆复述关键信息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3</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）讨论翻译思路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ctr">
              <a:lnSpc>
                <a:spcPct val="150000"/>
              </a:lnSpc>
            </a:pP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下节课前：</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）每位同学自行试译</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）小组代表朗读译文</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pic>
        <p:nvPicPr>
          <p:cNvPr id="8" name="图片 7"/>
          <p:cNvPicPr>
            <a:picLocks noChangeAspect="1"/>
          </p:cNvPicPr>
          <p:nvPr/>
        </p:nvPicPr>
        <p:blipFill>
          <a:blip r:embed="rId3"/>
          <a:stretch>
            <a:fillRect/>
          </a:stretch>
        </p:blipFill>
        <p:spPr>
          <a:xfrm>
            <a:off x="4311015" y="850900"/>
            <a:ext cx="1071880" cy="363220"/>
          </a:xfrm>
          <a:prstGeom prst="rect">
            <a:avLst/>
          </a:prstGeom>
        </p:spPr>
      </p:pic>
      <p:graphicFrame>
        <p:nvGraphicFramePr>
          <p:cNvPr id="10" name="表格 9"/>
          <p:cNvGraphicFramePr/>
          <p:nvPr>
            <p:custDataLst>
              <p:tags r:id="rId4"/>
            </p:custDataLst>
          </p:nvPr>
        </p:nvGraphicFramePr>
        <p:xfrm>
          <a:off x="2921000" y="1214120"/>
          <a:ext cx="9214485" cy="5599430"/>
        </p:xfrm>
        <a:graphic>
          <a:graphicData uri="http://schemas.openxmlformats.org/drawingml/2006/table">
            <a:tbl>
              <a:tblPr/>
              <a:tblGrid>
                <a:gridCol w="9214485"/>
              </a:tblGrid>
              <a:tr h="5599430">
                <a:tc>
                  <a:txBody>
                    <a:bodyPr/>
                    <a:p>
                      <a:pPr marL="134620" indent="276860" algn="just" eaLnBrk="0" fontAlgn="base">
                        <a:lnSpc>
                          <a:spcPct val="135000"/>
                        </a:lnSpc>
                        <a:spcBef>
                          <a:spcPct val="0"/>
                        </a:spcBef>
                        <a:spcAft>
                          <a:spcPct val="0"/>
                        </a:spcAft>
                      </a:pPr>
                      <a:r>
                        <a:rPr lang="zh-CN" sz="1600">
                          <a:solidFill>
                            <a:srgbClr val="231F20"/>
                          </a:solidFill>
                          <a:latin typeface="宋体" panose="02010600030101010101" pitchFamily="2" charset="-122"/>
                          <a:ea typeface="宋体" panose="02010600030101010101" pitchFamily="2" charset="-122"/>
                        </a:rPr>
                        <a:t>中国有了中国共产党执政，是中国、中国人民、中华民族的一大幸事。只要我们</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深入了解中国近代史、中国现代史、中国革命史，就不难发现，如果没有中国共产党</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领导，我们的国家、我们的民族不可能取得今天这样的成就，也不可能具有今天这样</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的国际地位。在坚持党的领导这个重大原则问题上，我们脑子要特别清醒、眼睛要特</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别明亮、立场要特别坚定，绝不能有任何含糊和动摇。</a:t>
                      </a:r>
                      <a:endParaRPr lang="zh-CN" sz="1600">
                        <a:solidFill>
                          <a:srgbClr val="231F20"/>
                        </a:solidFill>
                        <a:latin typeface="宋体" panose="02010600030101010101" pitchFamily="2" charset="-122"/>
                        <a:ea typeface="宋体" panose="02010600030101010101" pitchFamily="2" charset="-122"/>
                      </a:endParaRPr>
                    </a:p>
                    <a:p>
                      <a:pPr marL="2112645" indent="0" algn="l" eaLnBrk="0" fontAlgn="base">
                        <a:lnSpc>
                          <a:spcPct val="135000"/>
                        </a:lnSpc>
                        <a:spcBef>
                          <a:spcPct val="0"/>
                        </a:spcBef>
                        <a:spcAft>
                          <a:spcPct val="0"/>
                        </a:spcAft>
                      </a:pPr>
                      <a:r>
                        <a:rPr lang="zh-CN" sz="1600">
                          <a:solidFill>
                            <a:srgbClr val="231F20"/>
                          </a:solidFill>
                          <a:latin typeface="宋体" panose="02010600030101010101" pitchFamily="2" charset="-122"/>
                          <a:ea typeface="宋体" panose="02010600030101010101" pitchFamily="2" charset="-122"/>
                        </a:rPr>
                        <a:t>（</a:t>
                      </a:r>
                      <a:r>
                        <a:rPr lang="en-US" altLang="zh-CN" sz="1600">
                          <a:solidFill>
                            <a:srgbClr val="231F20"/>
                          </a:solidFill>
                          <a:latin typeface="Calibri" panose="020F0502020204030204"/>
                          <a:ea typeface="Calibri" panose="020F0502020204030204"/>
                        </a:rPr>
                        <a:t>2015</a:t>
                      </a:r>
                      <a:r>
                        <a:rPr lang="zh-CN" sz="1600">
                          <a:solidFill>
                            <a:srgbClr val="231F20"/>
                          </a:solidFill>
                          <a:latin typeface="宋体" panose="02010600030101010101" pitchFamily="2" charset="-122"/>
                          <a:ea typeface="宋体" panose="02010600030101010101" pitchFamily="2" charset="-122"/>
                        </a:rPr>
                        <a:t>年</a:t>
                      </a:r>
                      <a:r>
                        <a:rPr lang="en-US" altLang="zh-CN" sz="1600">
                          <a:solidFill>
                            <a:srgbClr val="231F20"/>
                          </a:solidFill>
                          <a:latin typeface="Calibri" panose="020F0502020204030204"/>
                          <a:ea typeface="Calibri" panose="020F0502020204030204"/>
                        </a:rPr>
                        <a:t>12</a:t>
                      </a:r>
                      <a:r>
                        <a:rPr lang="zh-CN" sz="1600">
                          <a:solidFill>
                            <a:srgbClr val="231F20"/>
                          </a:solidFill>
                          <a:latin typeface="宋体" panose="02010600030101010101" pitchFamily="2" charset="-122"/>
                          <a:ea typeface="宋体" panose="02010600030101010101" pitchFamily="2" charset="-122"/>
                        </a:rPr>
                        <a:t>月</a:t>
                      </a:r>
                      <a:r>
                        <a:rPr lang="en-US" altLang="zh-CN" sz="1600">
                          <a:solidFill>
                            <a:srgbClr val="231F20"/>
                          </a:solidFill>
                          <a:latin typeface="Calibri" panose="020F0502020204030204"/>
                          <a:ea typeface="Calibri" panose="020F0502020204030204"/>
                        </a:rPr>
                        <a:t>11 </a:t>
                      </a:r>
                      <a:r>
                        <a:rPr lang="zh-CN" sz="1600">
                          <a:solidFill>
                            <a:srgbClr val="231F20"/>
                          </a:solidFill>
                          <a:latin typeface="宋体" panose="02010600030101010101" pitchFamily="2" charset="-122"/>
                          <a:ea typeface="宋体" panose="02010600030101010101" pitchFamily="2" charset="-122"/>
                        </a:rPr>
                        <a:t>日，习近平在全国党校工作会议上的讲话）</a:t>
                      </a:r>
                      <a:endParaRPr lang="zh-CN" sz="1600">
                        <a:solidFill>
                          <a:srgbClr val="231F20"/>
                        </a:solidFill>
                        <a:latin typeface="宋体" panose="02010600030101010101" pitchFamily="2" charset="-122"/>
                        <a:ea typeface="宋体" panose="02010600030101010101" pitchFamily="2" charset="-122"/>
                      </a:endParaRPr>
                    </a:p>
                    <a:p>
                      <a:pPr marL="84455" indent="0" algn="r" eaLnBrk="0" fontAlgn="base">
                        <a:lnSpc>
                          <a:spcPct val="164000"/>
                        </a:lnSpc>
                        <a:spcBef>
                          <a:spcPct val="0"/>
                        </a:spcBef>
                        <a:spcAft>
                          <a:spcPct val="0"/>
                        </a:spcAft>
                      </a:pPr>
                      <a:r>
                        <a:rPr lang="en-US" altLang="zh-CN" sz="1600">
                          <a:solidFill>
                            <a:srgbClr val="000000"/>
                          </a:solidFill>
                          <a:latin typeface="Arial" panose="020B0604020202020204"/>
                          <a:ea typeface="Arial" panose="020B0604020202020204"/>
                        </a:rPr>
                        <a:t> </a:t>
                      </a:r>
                      <a:r>
                        <a:rPr lang="zh-CN" sz="1600">
                          <a:solidFill>
                            <a:srgbClr val="231F20"/>
                          </a:solidFill>
                          <a:latin typeface="宋体" panose="02010600030101010101" pitchFamily="2" charset="-122"/>
                          <a:ea typeface="宋体" panose="02010600030101010101" pitchFamily="2" charset="-122"/>
                        </a:rPr>
                        <a:t>坚持党中央集中统一领导，确立和维护党的领导核心，是全党全国各族人民的共</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同愿望，是推进全面从严治党、提高党的创造力凝聚力战斗力的迫切要求，是保持党</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和国家事业发展正确方向的根本保证（</a:t>
                      </a:r>
                      <a:r>
                        <a:rPr lang="en-US" altLang="zh-CN" sz="1600">
                          <a:solidFill>
                            <a:srgbClr val="231F20"/>
                          </a:solidFill>
                          <a:latin typeface="Calibri" panose="020F0502020204030204"/>
                          <a:ea typeface="Calibri" panose="020F0502020204030204"/>
                        </a:rPr>
                        <a:t>2016</a:t>
                      </a:r>
                      <a:r>
                        <a:rPr lang="zh-CN" sz="1600">
                          <a:solidFill>
                            <a:srgbClr val="231F20"/>
                          </a:solidFill>
                          <a:latin typeface="宋体" panose="02010600030101010101" pitchFamily="2" charset="-122"/>
                          <a:ea typeface="宋体" panose="02010600030101010101" pitchFamily="2" charset="-122"/>
                        </a:rPr>
                        <a:t>年</a:t>
                      </a:r>
                      <a:r>
                        <a:rPr lang="en-US" altLang="zh-CN" sz="1600">
                          <a:solidFill>
                            <a:srgbClr val="231F20"/>
                          </a:solidFill>
                          <a:latin typeface="Calibri" panose="020F0502020204030204"/>
                          <a:ea typeface="Calibri" panose="020F0502020204030204"/>
                        </a:rPr>
                        <a:t>10</a:t>
                      </a:r>
                      <a:r>
                        <a:rPr lang="zh-CN" sz="1600">
                          <a:solidFill>
                            <a:srgbClr val="231F20"/>
                          </a:solidFill>
                          <a:latin typeface="宋体" panose="02010600030101010101" pitchFamily="2" charset="-122"/>
                          <a:ea typeface="宋体" panose="02010600030101010101" pitchFamily="2" charset="-122"/>
                        </a:rPr>
                        <a:t>月</a:t>
                      </a:r>
                      <a:r>
                        <a:rPr lang="en-US" altLang="zh-CN" sz="1600">
                          <a:solidFill>
                            <a:srgbClr val="231F20"/>
                          </a:solidFill>
                          <a:latin typeface="Calibri" panose="020F0502020204030204"/>
                          <a:ea typeface="Calibri" panose="020F0502020204030204"/>
                        </a:rPr>
                        <a:t>24 </a:t>
                      </a:r>
                      <a:r>
                        <a:rPr lang="zh-CN" sz="1600">
                          <a:solidFill>
                            <a:srgbClr val="231F20"/>
                          </a:solidFill>
                          <a:latin typeface="宋体" panose="02010600030101010101" pitchFamily="2" charset="-122"/>
                          <a:ea typeface="宋体" panose="02010600030101010101" pitchFamily="2" charset="-122"/>
                        </a:rPr>
                        <a:t>日，习近平在中共十八届六中全会上所作的《关于〈关于新形势下党内政治生活</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的若干准则〉和〈中国共产党党内监督条例〉的说明》）</a:t>
                      </a:r>
                      <a:endParaRPr lang="zh-CN" sz="1600">
                        <a:solidFill>
                          <a:srgbClr val="231F20"/>
                        </a:solidFill>
                        <a:latin typeface="宋体" panose="02010600030101010101" pitchFamily="2" charset="-122"/>
                        <a:ea typeface="宋体" panose="02010600030101010101" pitchFamily="2" charset="-122"/>
                      </a:endParaRPr>
                    </a:p>
                    <a:p>
                      <a:pPr marL="84455" indent="0" algn="l" eaLnBrk="0" fontAlgn="base">
                        <a:lnSpc>
                          <a:spcPct val="126000"/>
                        </a:lnSpc>
                        <a:spcBef>
                          <a:spcPct val="0"/>
                        </a:spcBef>
                        <a:spcAft>
                          <a:spcPct val="0"/>
                        </a:spcAft>
                      </a:pPr>
                      <a:r>
                        <a:rPr lang="en-US" altLang="zh-CN" sz="1600">
                          <a:solidFill>
                            <a:srgbClr val="000000"/>
                          </a:solidFill>
                          <a:latin typeface="Arial" panose="020B0604020202020204"/>
                          <a:ea typeface="Arial" panose="020B0604020202020204"/>
                        </a:rPr>
                        <a:t> </a:t>
                      </a:r>
                      <a:r>
                        <a:rPr lang="zh-CN" sz="1600">
                          <a:solidFill>
                            <a:srgbClr val="231F20"/>
                          </a:solidFill>
                          <a:latin typeface="宋体" panose="02010600030101010101" pitchFamily="2" charset="-122"/>
                          <a:ea typeface="宋体" panose="02010600030101010101" pitchFamily="2" charset="-122"/>
                        </a:rPr>
                        <a:t>古人云：令之不行，政之不立。党政军民学，东西南北中，党是领导一切的。党</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中央制定的理论和路线方针政策，是全党全国各族人民统一思想、统一意志、统一行</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动的依据和基础。只有党中央有权威，才能把全党牢固凝聚起来，进而把全国各族人</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民紧密团结起来，形成万众一心、无坚不摧的磅礴力量。如果党中央没有权威，党的</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理论和路线方针政策可以随意不执行，</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大家各自为政、各行其是，</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想干什么就干什么，</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想不干什么就不干什么，</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党就会变成一盘散沙，就会成为自行其是的</a:t>
                      </a:r>
                      <a:r>
                        <a:rPr lang="zh-CN" altLang="en-US" sz="1600">
                          <a:solidFill>
                            <a:srgbClr val="231F20"/>
                          </a:solidFill>
                          <a:latin typeface="宋体" panose="02010600030101010101" pitchFamily="2" charset="-122"/>
                          <a:ea typeface="宋体" panose="02010600030101010101" pitchFamily="2" charset="-122"/>
                        </a:rPr>
                        <a:t>“私人俱乐</a:t>
                      </a:r>
                      <a:r>
                        <a:rPr lang="zh-CN" sz="1600">
                          <a:solidFill>
                            <a:srgbClr val="231F20"/>
                          </a:solidFill>
                          <a:latin typeface="宋体" panose="02010600030101010101" pitchFamily="2" charset="-122"/>
                          <a:ea typeface="宋体" panose="02010600030101010101" pitchFamily="2" charset="-122"/>
                        </a:rPr>
                        <a:t>部</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党的领导就会成为一句空话。</a:t>
                      </a:r>
                      <a:endParaRPr lang="zh-CN" sz="1600">
                        <a:solidFill>
                          <a:srgbClr val="231F20"/>
                        </a:solidFill>
                        <a:latin typeface="宋体" panose="02010600030101010101" pitchFamily="2" charset="-122"/>
                        <a:ea typeface="宋体" panose="02010600030101010101" pitchFamily="2" charset="-122"/>
                      </a:endParaRPr>
                    </a:p>
                    <a:p>
                      <a:pPr marL="84455" indent="0" algn="r" eaLnBrk="0" fontAlgn="base">
                        <a:lnSpc>
                          <a:spcPct val="126000"/>
                        </a:lnSpc>
                        <a:spcBef>
                          <a:spcPct val="0"/>
                        </a:spcBef>
                        <a:spcAft>
                          <a:spcPct val="0"/>
                        </a:spcAft>
                      </a:pPr>
                      <a:r>
                        <a:rPr lang="zh-CN" sz="1600">
                          <a:solidFill>
                            <a:srgbClr val="231F20"/>
                          </a:solidFill>
                          <a:latin typeface="宋体" panose="02010600030101010101" pitchFamily="2" charset="-122"/>
                          <a:ea typeface="宋体" panose="02010600030101010101" pitchFamily="2" charset="-122"/>
                        </a:rPr>
                        <a:t>（</a:t>
                      </a:r>
                      <a:r>
                        <a:rPr lang="en-US" altLang="zh-CN" sz="1600">
                          <a:solidFill>
                            <a:srgbClr val="231F20"/>
                          </a:solidFill>
                          <a:latin typeface="Calibri" panose="020F0502020204030204"/>
                          <a:ea typeface="Calibri" panose="020F0502020204030204"/>
                        </a:rPr>
                        <a:t>2017</a:t>
                      </a:r>
                      <a:r>
                        <a:rPr lang="zh-CN" sz="1600">
                          <a:solidFill>
                            <a:srgbClr val="231F20"/>
                          </a:solidFill>
                          <a:latin typeface="宋体" panose="02010600030101010101" pitchFamily="2" charset="-122"/>
                          <a:ea typeface="宋体" panose="02010600030101010101" pitchFamily="2" charset="-122"/>
                        </a:rPr>
                        <a:t>年</a:t>
                      </a:r>
                      <a:r>
                        <a:rPr lang="en-US" altLang="zh-CN" sz="1600">
                          <a:solidFill>
                            <a:srgbClr val="231F20"/>
                          </a:solidFill>
                          <a:latin typeface="Calibri" panose="020F0502020204030204"/>
                          <a:ea typeface="Calibri" panose="020F0502020204030204"/>
                        </a:rPr>
                        <a:t>2</a:t>
                      </a:r>
                      <a:r>
                        <a:rPr lang="zh-CN" sz="1600">
                          <a:solidFill>
                            <a:srgbClr val="231F20"/>
                          </a:solidFill>
                          <a:latin typeface="宋体" panose="02010600030101010101" pitchFamily="2" charset="-122"/>
                          <a:ea typeface="宋体" panose="02010600030101010101" pitchFamily="2" charset="-122"/>
                        </a:rPr>
                        <a:t>月</a:t>
                      </a:r>
                      <a:r>
                        <a:rPr lang="en-US" altLang="zh-CN" sz="1600">
                          <a:solidFill>
                            <a:srgbClr val="231F20"/>
                          </a:solidFill>
                          <a:latin typeface="Calibri" panose="020F0502020204030204"/>
                          <a:ea typeface="Calibri" panose="020F0502020204030204"/>
                        </a:rPr>
                        <a:t>13 </a:t>
                      </a:r>
                      <a:r>
                        <a:rPr lang="zh-CN" sz="1600">
                          <a:solidFill>
                            <a:srgbClr val="231F20"/>
                          </a:solidFill>
                          <a:latin typeface="宋体" panose="02010600030101010101" pitchFamily="2" charset="-122"/>
                          <a:ea typeface="宋体" panose="02010600030101010101" pitchFamily="2" charset="-122"/>
                        </a:rPr>
                        <a:t>日，习近平在省部级主要领导干部学习贯彻党的十八届六中全会精神专题研讨班上的讲话）</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12700" cap="flat" cmpd="sng">
                      <a:solidFill>
                        <a:srgbClr val="275CAA"/>
                      </a:solidFill>
                      <a:prstDash val="solid"/>
                      <a:headEnd type="none" w="med" len="med"/>
                      <a:tailEnd type="none" w="med" len="med"/>
                    </a:lnL>
                    <a:lnR w="12700" cap="flat" cmpd="sng">
                      <a:solidFill>
                        <a:srgbClr val="275CAA"/>
                      </a:solidFill>
                      <a:prstDash val="solid"/>
                      <a:headEnd type="none" w="med" len="med"/>
                      <a:tailEnd type="none" w="med" len="med"/>
                    </a:lnR>
                    <a:lnT w="12700" cap="flat" cmpd="sng">
                      <a:solidFill>
                        <a:srgbClr val="275CAA"/>
                      </a:solidFill>
                      <a:prstDash val="solid"/>
                      <a:headEnd type="none" w="med" len="med"/>
                      <a:tailEnd type="none" w="med" len="med"/>
                    </a:lnT>
                    <a:lnB w="12700" cap="flat" cmpd="sng">
                      <a:solidFill>
                        <a:srgbClr val="275CAA"/>
                      </a:solidFill>
                      <a:prstDash val="solid"/>
                      <a:headEnd type="none" w="med" len="med"/>
                      <a:tailEnd type="none" w="med" len="med"/>
                    </a:lnB>
                    <a:solidFill>
                      <a:schemeClr val="bg2"/>
                    </a:solidFill>
                  </a:tcPr>
                </a:tc>
              </a:tr>
            </a:tbl>
          </a:graphicData>
        </a:graphic>
      </p:graphicFrame>
      <p:sp>
        <p:nvSpPr>
          <p:cNvPr id="11" name="文本框 10"/>
          <p:cNvSpPr txBox="1"/>
          <p:nvPr/>
        </p:nvSpPr>
        <p:spPr>
          <a:xfrm>
            <a:off x="3458845" y="5849303"/>
            <a:ext cx="5080000" cy="337185"/>
          </a:xfrm>
          <a:prstGeom prst="rect">
            <a:avLst/>
          </a:prstGeom>
        </p:spPr>
        <p:txBody>
          <a:bodyPr>
            <a:spAutoFit/>
          </a:bodyPr>
          <a:p>
            <a:pPr marL="0" indent="0" algn="l" defTabSz="266700" eaLnBrk="0" fontAlgn="base">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三、课前试译</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试译要求</a:t>
            </a:r>
            <a:endParaRPr lang="zh-CN" altLang="en-US" sz="2000" b="1" dirty="0">
              <a:solidFill>
                <a:schemeClr val="bg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rPr>
              <a:t>文本二</a:t>
            </a:r>
            <a:endParaRPr kumimoji="1"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495935" y="2278380"/>
            <a:ext cx="2609850" cy="3415030"/>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本节课上：</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）请阅读一遍后合上本书</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）请凭记忆复述关键信息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3</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）讨论翻译思路</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ctr">
              <a:lnSpc>
                <a:spcPct val="150000"/>
              </a:lnSpc>
            </a:pP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just">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下节课前：</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）每位同学自行试译</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nSpc>
                <a:spcPct val="150000"/>
              </a:lnSpc>
            </a:pPr>
            <a:r>
              <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2</a:t>
            </a:r>
            <a:r>
              <a:rPr lang="zh-CN" altLang="en-US"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）小组代表朗读译文</a:t>
            </a:r>
            <a:endParaRPr lang="en-US" altLang="zh-CN" sz="1600" b="1" dirty="0">
              <a:solidFill>
                <a:schemeClr val="accent1">
                  <a:lumMod val="75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endParaRPr>
          </a:p>
        </p:txBody>
      </p:sp>
      <p:pic>
        <p:nvPicPr>
          <p:cNvPr id="8" name="图片 7"/>
          <p:cNvPicPr/>
          <p:nvPr/>
        </p:nvPicPr>
        <p:blipFill>
          <a:blip r:embed="rId3"/>
        </p:blipFill>
        <p:spPr>
          <a:xfrm>
            <a:off x="4145280" y="923925"/>
            <a:ext cx="1199515" cy="443865"/>
          </a:xfrm>
          <a:prstGeom prst="rect">
            <a:avLst/>
          </a:prstGeom>
        </p:spPr>
      </p:pic>
      <p:sp>
        <p:nvSpPr>
          <p:cNvPr id="10" name="文本框 9"/>
          <p:cNvSpPr txBox="1"/>
          <p:nvPr/>
        </p:nvSpPr>
        <p:spPr>
          <a:xfrm>
            <a:off x="5046027" y="2694146"/>
            <a:ext cx="5080000" cy="435610"/>
          </a:xfrm>
          <a:prstGeom prst="rect">
            <a:avLst/>
          </a:prstGeom>
        </p:spPr>
        <p:txBody>
          <a:bodyPr>
            <a:spAutoFit/>
          </a:bodyPr>
          <a:p>
            <a:pPr marL="0" indent="0" algn="l" defTabSz="266700" eaLnBrk="0" fontAlgn="base">
              <a:lnSpc>
                <a:spcPct val="140000"/>
              </a:lnSpc>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p:txBody>
      </p:sp>
      <p:graphicFrame>
        <p:nvGraphicFramePr>
          <p:cNvPr id="11" name="表格 10"/>
          <p:cNvGraphicFramePr/>
          <p:nvPr>
            <p:custDataLst>
              <p:tags r:id="rId4"/>
            </p:custDataLst>
          </p:nvPr>
        </p:nvGraphicFramePr>
        <p:xfrm>
          <a:off x="3152775" y="1288415"/>
          <a:ext cx="8755380" cy="5081270"/>
        </p:xfrm>
        <a:graphic>
          <a:graphicData uri="http://schemas.openxmlformats.org/drawingml/2006/table">
            <a:tbl>
              <a:tblPr/>
              <a:tblGrid>
                <a:gridCol w="8755380"/>
              </a:tblGrid>
              <a:tr h="5081270">
                <a:tc>
                  <a:txBody>
                    <a:bodyPr/>
                    <a:p>
                      <a:pPr marL="135255" indent="266700" algn="just" eaLnBrk="0" fontAlgn="base">
                        <a:lnSpc>
                          <a:spcPts val="2220"/>
                        </a:lnSpc>
                        <a:spcBef>
                          <a:spcPct val="0"/>
                        </a:spcBef>
                        <a:spcAft>
                          <a:spcPct val="0"/>
                        </a:spcAft>
                      </a:pPr>
                      <a:r>
                        <a:rPr lang="en-US" altLang="zh-CN"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坚持和加强党的全面领导，首先要维护党中央权威和集中统一领导。保证全党令行禁止，是党和国家前途命运所系，是全国各族人民根本利益所在。中央政治局的同志对此必须保持十分清醒的认识。党的十九大在新时代党的建设总要求中明确提出加强党的政治建设，把保证全党服从中央、坚持党中央权威和集中统一领导作为党的</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政治建设的首要任务。维护党中央权威和集中统一领导，是我国革命、建设、改革的重要经验，是一个成熟的马克思主义执政党的重大建党原则。中央政治局的同志要把</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维护党中央权威和集中统一领导作为明确的政治准则和根本的政治要求，在思想上高度认同，政治上坚决维护，组织上自觉服从，行动上紧紧跟随，在政治立场、政治方向、政治原则、政治道路上同党中央保持高度一致，自觉维护党中央权威。这是对大家党性的考验，也是根本的政治纪律和政治规矩。</a:t>
                      </a:r>
                      <a:endParaRPr lang="zh-CN" sz="1600">
                        <a:solidFill>
                          <a:srgbClr val="231F20"/>
                        </a:solidFill>
                        <a:latin typeface="宋体" panose="02010600030101010101" pitchFamily="2" charset="-122"/>
                        <a:ea typeface="宋体" panose="02010600030101010101" pitchFamily="2" charset="-122"/>
                      </a:endParaRPr>
                    </a:p>
                    <a:p>
                      <a:pPr marL="831850" indent="0" algn="r" eaLnBrk="0" fontAlgn="base">
                        <a:lnSpc>
                          <a:spcPts val="2220"/>
                        </a:lnSpc>
                        <a:spcBef>
                          <a:spcPct val="0"/>
                        </a:spcBef>
                        <a:spcAft>
                          <a:spcPct val="0"/>
                        </a:spcAft>
                      </a:pPr>
                      <a:r>
                        <a:rPr lang="zh-CN" sz="1600">
                          <a:solidFill>
                            <a:srgbClr val="231F20"/>
                          </a:solidFill>
                          <a:latin typeface="宋体" panose="02010600030101010101" pitchFamily="2" charset="-122"/>
                          <a:ea typeface="宋体" panose="02010600030101010101" pitchFamily="2" charset="-122"/>
                        </a:rPr>
                        <a:t>（</a:t>
                      </a:r>
                      <a:r>
                        <a:rPr lang="en-US" altLang="zh-CN" sz="1600">
                          <a:solidFill>
                            <a:srgbClr val="231F20"/>
                          </a:solidFill>
                          <a:latin typeface="Calibri" panose="020F0502020204030204"/>
                          <a:ea typeface="Calibri" panose="020F0502020204030204"/>
                        </a:rPr>
                        <a:t>2017</a:t>
                      </a:r>
                      <a:r>
                        <a:rPr lang="zh-CN" sz="1600">
                          <a:solidFill>
                            <a:srgbClr val="231F20"/>
                          </a:solidFill>
                          <a:latin typeface="宋体" panose="02010600030101010101" pitchFamily="2" charset="-122"/>
                          <a:ea typeface="宋体" panose="02010600030101010101" pitchFamily="2" charset="-122"/>
                        </a:rPr>
                        <a:t>年</a:t>
                      </a:r>
                      <a:r>
                        <a:rPr lang="en-US" altLang="zh-CN" sz="1600">
                          <a:solidFill>
                            <a:srgbClr val="231F20"/>
                          </a:solidFill>
                          <a:latin typeface="Calibri" panose="020F0502020204030204"/>
                          <a:ea typeface="Calibri" panose="020F0502020204030204"/>
                        </a:rPr>
                        <a:t>12</a:t>
                      </a:r>
                      <a:r>
                        <a:rPr lang="zh-CN" sz="1600">
                          <a:solidFill>
                            <a:srgbClr val="231F20"/>
                          </a:solidFill>
                          <a:latin typeface="宋体" panose="02010600030101010101" pitchFamily="2" charset="-122"/>
                          <a:ea typeface="宋体" panose="02010600030101010101" pitchFamily="2" charset="-122"/>
                        </a:rPr>
                        <a:t>月</a:t>
                      </a:r>
                      <a:r>
                        <a:rPr lang="en-US" altLang="zh-CN" sz="1600">
                          <a:solidFill>
                            <a:srgbClr val="231F20"/>
                          </a:solidFill>
                          <a:latin typeface="Calibri" panose="020F0502020204030204"/>
                          <a:ea typeface="Calibri" panose="020F0502020204030204"/>
                        </a:rPr>
                        <a:t>25</a:t>
                      </a:r>
                      <a:r>
                        <a:rPr lang="zh-CN" sz="1600">
                          <a:solidFill>
                            <a:srgbClr val="231F20"/>
                          </a:solidFill>
                          <a:latin typeface="宋体" panose="02010600030101010101" pitchFamily="2" charset="-122"/>
                          <a:ea typeface="宋体" panose="02010600030101010101" pitchFamily="2" charset="-122"/>
                        </a:rPr>
                        <a:t>日</a:t>
                      </a:r>
                      <a:r>
                        <a:rPr lang="en-US" altLang="zh-CN" sz="1600">
                          <a:solidFill>
                            <a:srgbClr val="231F20"/>
                          </a:solidFill>
                          <a:latin typeface="宋体" panose="02010600030101010101" pitchFamily="2" charset="-122"/>
                          <a:ea typeface="宋体" panose="02010600030101010101" pitchFamily="2" charset="-122"/>
                        </a:rPr>
                        <a:t>—</a:t>
                      </a:r>
                      <a:r>
                        <a:rPr lang="en-US" altLang="zh-CN" sz="1600">
                          <a:solidFill>
                            <a:srgbClr val="231F20"/>
                          </a:solidFill>
                          <a:latin typeface="Calibri" panose="020F0502020204030204"/>
                          <a:ea typeface="Calibri" panose="020F0502020204030204"/>
                        </a:rPr>
                        <a:t>26</a:t>
                      </a:r>
                      <a:r>
                        <a:rPr lang="zh-CN" sz="1600">
                          <a:solidFill>
                            <a:srgbClr val="231F20"/>
                          </a:solidFill>
                          <a:latin typeface="宋体" panose="02010600030101010101" pitchFamily="2" charset="-122"/>
                          <a:ea typeface="宋体" panose="02010600030101010101" pitchFamily="2" charset="-122"/>
                        </a:rPr>
                        <a:t>日，习近平在主持中共中央政治局民主生活会时的讲话要点）</a:t>
                      </a:r>
                      <a:endParaRPr lang="zh-CN" sz="1600">
                        <a:solidFill>
                          <a:srgbClr val="231F20"/>
                        </a:solidFill>
                        <a:latin typeface="宋体" panose="02010600030101010101" pitchFamily="2" charset="-122"/>
                        <a:ea typeface="宋体" panose="02010600030101010101" pitchFamily="2" charset="-122"/>
                      </a:endParaRPr>
                    </a:p>
                    <a:p>
                      <a:pPr marL="84455" indent="0" algn="just" eaLnBrk="0" fontAlgn="base">
                        <a:lnSpc>
                          <a:spcPts val="2220"/>
                        </a:lnSpc>
                        <a:spcBef>
                          <a:spcPct val="0"/>
                        </a:spcBef>
                        <a:spcAft>
                          <a:spcPct val="0"/>
                        </a:spcAft>
                      </a:pPr>
                      <a:r>
                        <a:rPr lang="en-US" altLang="zh-CN" sz="1600">
                          <a:solidFill>
                            <a:srgbClr val="000000"/>
                          </a:solidFill>
                          <a:latin typeface="Arial" panose="020B0604020202020204"/>
                          <a:ea typeface="Arial" panose="020B0604020202020204"/>
                        </a:rPr>
                        <a:t>        </a:t>
                      </a:r>
                      <a:r>
                        <a:rPr lang="zh-CN" sz="1600">
                          <a:solidFill>
                            <a:srgbClr val="231F20"/>
                          </a:solidFill>
                          <a:latin typeface="宋体" panose="02010600030101010101" pitchFamily="2" charset="-122"/>
                          <a:ea typeface="宋体" panose="02010600030101010101" pitchFamily="2" charset="-122"/>
                        </a:rPr>
                        <a:t>坚持党的领导是方向性问题，必须旗帜鲜明、立场坚定，决不能羞羞答答、语焉不详，决不能遮遮掩掩、搞自我麻痹。坚持党的领导，最根本的是坚持党中央权威</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和集中统一领导。党章规定</a:t>
                      </a:r>
                      <a:r>
                        <a:rPr lang="zh-CN" altLang="en-US" sz="1600">
                          <a:solidFill>
                            <a:srgbClr val="231F20"/>
                          </a:solidFill>
                          <a:latin typeface="宋体" panose="02010600030101010101" pitchFamily="2" charset="-122"/>
                          <a:ea typeface="宋体" panose="02010600030101010101" pitchFamily="2" charset="-122"/>
                        </a:rPr>
                        <a:t>“四个服从”，最根本的是全党各个组织</a:t>
                      </a:r>
                      <a:r>
                        <a:rPr lang="zh-CN" sz="1600">
                          <a:solidFill>
                            <a:srgbClr val="231F20"/>
                          </a:solidFill>
                          <a:latin typeface="宋体" panose="02010600030101010101" pitchFamily="2" charset="-122"/>
                          <a:ea typeface="宋体" panose="02010600030101010101" pitchFamily="2" charset="-122"/>
                        </a:rPr>
                        <a:t>和全体党员服从</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党的全国代表大会和中央委员会；党中央强调</a:t>
                      </a:r>
                      <a:r>
                        <a:rPr lang="zh-CN" altLang="en-US" sz="1600">
                          <a:solidFill>
                            <a:srgbClr val="231F20"/>
                          </a:solidFill>
                          <a:latin typeface="宋体" panose="02010600030101010101" pitchFamily="2" charset="-122"/>
                          <a:ea typeface="宋体" panose="02010600030101010101" pitchFamily="2" charset="-122"/>
                        </a:rPr>
                        <a:t>“四个意识”，最根本</a:t>
                      </a:r>
                      <a:r>
                        <a:rPr lang="zh-CN" sz="1600">
                          <a:solidFill>
                            <a:srgbClr val="231F20"/>
                          </a:solidFill>
                          <a:latin typeface="宋体" panose="02010600030101010101" pitchFamily="2" charset="-122"/>
                          <a:ea typeface="宋体" panose="02010600030101010101" pitchFamily="2" charset="-122"/>
                        </a:rPr>
                        <a:t>的是坚决维护党</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中央权威和集中统一领导。这都不是空洞的口号，不能只停留在口头表态上，要落实到行动上。党中央要求各级领导干部特别是高级干部当政治上的明白人，做到心中有党，就是要自觉把工作放在党中央工作大局中考量和部署，自觉做到党中央提倡的坚</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决响应、党中央决定的坚决执行、党中央禁止的坚决不做，执行党中央决策部署不讲</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条件、不打折扣、不搞变通。</a:t>
                      </a:r>
                      <a:endParaRPr lang="zh-CN" sz="1600">
                        <a:solidFill>
                          <a:srgbClr val="231F20"/>
                        </a:solidFill>
                        <a:latin typeface="宋体" panose="02010600030101010101" pitchFamily="2" charset="-122"/>
                        <a:ea typeface="宋体" panose="02010600030101010101" pitchFamily="2" charset="-122"/>
                      </a:endParaRPr>
                    </a:p>
                    <a:p>
                      <a:pPr marL="1584325" indent="0" algn="r" eaLnBrk="0" fontAlgn="base">
                        <a:lnSpc>
                          <a:spcPts val="2220"/>
                        </a:lnSpc>
                        <a:spcBef>
                          <a:spcPct val="0"/>
                        </a:spcBef>
                        <a:spcAft>
                          <a:spcPct val="0"/>
                        </a:spcAft>
                      </a:pPr>
                      <a:r>
                        <a:rPr lang="zh-CN" sz="1600">
                          <a:solidFill>
                            <a:srgbClr val="231F20"/>
                          </a:solidFill>
                          <a:latin typeface="宋体" panose="02010600030101010101" pitchFamily="2" charset="-122"/>
                          <a:ea typeface="宋体" panose="02010600030101010101" pitchFamily="2" charset="-122"/>
                        </a:rPr>
                        <a:t>（</a:t>
                      </a:r>
                      <a:r>
                        <a:rPr lang="en-US" altLang="zh-CN" sz="1600">
                          <a:solidFill>
                            <a:srgbClr val="231F20"/>
                          </a:solidFill>
                          <a:latin typeface="Calibri" panose="020F0502020204030204"/>
                          <a:ea typeface="Calibri" panose="020F0502020204030204"/>
                        </a:rPr>
                        <a:t>2018</a:t>
                      </a:r>
                      <a:r>
                        <a:rPr lang="zh-CN" sz="1600">
                          <a:solidFill>
                            <a:srgbClr val="231F20"/>
                          </a:solidFill>
                          <a:latin typeface="宋体" panose="02010600030101010101" pitchFamily="2" charset="-122"/>
                          <a:ea typeface="宋体" panose="02010600030101010101" pitchFamily="2" charset="-122"/>
                        </a:rPr>
                        <a:t>年</a:t>
                      </a:r>
                      <a:r>
                        <a:rPr lang="en-US" altLang="zh-CN" sz="1600">
                          <a:solidFill>
                            <a:srgbClr val="231F20"/>
                          </a:solidFill>
                          <a:latin typeface="Calibri" panose="020F0502020204030204"/>
                          <a:ea typeface="Calibri" panose="020F0502020204030204"/>
                        </a:rPr>
                        <a:t>1</a:t>
                      </a:r>
                      <a:r>
                        <a:rPr lang="zh-CN" sz="1600">
                          <a:solidFill>
                            <a:srgbClr val="231F20"/>
                          </a:solidFill>
                          <a:latin typeface="宋体" panose="02010600030101010101" pitchFamily="2" charset="-122"/>
                          <a:ea typeface="宋体" panose="02010600030101010101" pitchFamily="2" charset="-122"/>
                        </a:rPr>
                        <a:t>月</a:t>
                      </a:r>
                      <a:r>
                        <a:rPr lang="en-US" altLang="zh-CN" sz="1600">
                          <a:solidFill>
                            <a:srgbClr val="231F20"/>
                          </a:solidFill>
                          <a:latin typeface="Calibri" panose="020F0502020204030204"/>
                          <a:ea typeface="Calibri" panose="020F0502020204030204"/>
                        </a:rPr>
                        <a:t>11 </a:t>
                      </a:r>
                      <a:r>
                        <a:rPr lang="zh-CN" sz="1600">
                          <a:solidFill>
                            <a:srgbClr val="231F20"/>
                          </a:solidFill>
                          <a:latin typeface="宋体" panose="02010600030101010101" pitchFamily="2" charset="-122"/>
                          <a:ea typeface="宋体" panose="02010600030101010101" pitchFamily="2" charset="-122"/>
                        </a:rPr>
                        <a:t>日，习近平在中共十九届中央纪委二次全会上的讲话）</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12700" cap="flat" cmpd="sng">
                      <a:solidFill>
                        <a:srgbClr val="275CAA"/>
                      </a:solidFill>
                      <a:prstDash val="solid"/>
                      <a:headEnd type="none" w="med" len="med"/>
                      <a:tailEnd type="none" w="med" len="med"/>
                    </a:lnL>
                    <a:lnR w="12700" cap="flat" cmpd="sng">
                      <a:solidFill>
                        <a:srgbClr val="275CAA"/>
                      </a:solidFill>
                      <a:prstDash val="solid"/>
                      <a:headEnd type="none" w="med" len="med"/>
                      <a:tailEnd type="none" w="med" len="med"/>
                    </a:lnR>
                    <a:lnT w="12700" cap="flat" cmpd="sng">
                      <a:solidFill>
                        <a:srgbClr val="275CAA"/>
                      </a:solidFill>
                      <a:prstDash val="solid"/>
                      <a:headEnd type="none" w="med" len="med"/>
                      <a:tailEnd type="none" w="med" len="med"/>
                    </a:lnT>
                    <a:lnB w="12700" cap="flat" cmpd="sng">
                      <a:solidFill>
                        <a:srgbClr val="275CAA"/>
                      </a:solidFill>
                      <a:prstDash val="solid"/>
                      <a:headEnd type="none" w="med" len="med"/>
                      <a:tailEnd type="none" w="med" len="med"/>
                    </a:lnB>
                    <a:solidFill>
                      <a:schemeClr val="bg2"/>
                    </a:solidFill>
                  </a:tcPr>
                </a:tc>
              </a:tr>
            </a:tbl>
          </a:graphicData>
        </a:graphic>
      </p:graphicFrame>
      <p:sp>
        <p:nvSpPr>
          <p:cNvPr id="12" name="文本框 11"/>
          <p:cNvSpPr txBox="1"/>
          <p:nvPr/>
        </p:nvSpPr>
        <p:spPr>
          <a:xfrm>
            <a:off x="3503295" y="5916295"/>
            <a:ext cx="8054340" cy="304165"/>
          </a:xfrm>
          <a:prstGeom prst="rect">
            <a:avLst/>
          </a:prstGeom>
        </p:spPr>
        <p:txBody>
          <a:bodyPr>
            <a:noAutofit/>
          </a:bodyPr>
          <a:p>
            <a:pPr marL="0" indent="0" algn="l" defTabSz="266700" eaLnBrk="0" fontAlgn="base">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855345" y="1990090"/>
            <a:ext cx="5152390" cy="4096385"/>
          </a:xfrm>
          <a:prstGeom prst="rect">
            <a:avLst/>
          </a:prstGeom>
          <a:noFill/>
        </p:spPr>
        <p:txBody>
          <a:bodyPr wrap="square" rtlCol="0" anchor="t">
            <a:noAutofit/>
          </a:bodyPr>
          <a:p>
            <a:pPr marL="134620" indent="276860" algn="just" eaLnBrk="0" fontAlgn="base">
              <a:lnSpc>
                <a:spcPct val="135000"/>
              </a:lnSpc>
              <a:spcBef>
                <a:spcPct val="0"/>
              </a:spcBef>
              <a:spcAft>
                <a:spcPct val="0"/>
              </a:spcAft>
            </a:pPr>
            <a:r>
              <a:rPr lang="zh-CN" sz="1800">
                <a:solidFill>
                  <a:srgbClr val="231F20"/>
                </a:solidFill>
                <a:latin typeface="宋体" panose="02010600030101010101" pitchFamily="2" charset="-122"/>
                <a:ea typeface="宋体" panose="02010600030101010101" pitchFamily="2" charset="-122"/>
                <a:sym typeface="+mn-ea"/>
              </a:rPr>
              <a:t>中国有了中国共产党执政，是中国、中国人民、中华民族的一大幸事。只要我们</a:t>
            </a:r>
            <a:r>
              <a:rPr lang="zh-CN" altLang="en-US" sz="1800">
                <a:solidFill>
                  <a:srgbClr val="231F20"/>
                </a:solidFill>
                <a:latin typeface="宋体" panose="02010600030101010101" pitchFamily="2" charset="-122"/>
                <a:ea typeface="宋体" panose="02010600030101010101" pitchFamily="2" charset="-122"/>
                <a:sym typeface="+mn-ea"/>
              </a:rPr>
              <a:t> </a:t>
            </a:r>
            <a:r>
              <a:rPr lang="zh-CN" sz="1800">
                <a:solidFill>
                  <a:srgbClr val="231F20"/>
                </a:solidFill>
                <a:latin typeface="宋体" panose="02010600030101010101" pitchFamily="2" charset="-122"/>
                <a:ea typeface="宋体" panose="02010600030101010101" pitchFamily="2" charset="-122"/>
                <a:sym typeface="+mn-ea"/>
              </a:rPr>
              <a:t>深入了解中国近代史、中国现代史、中国革命史，就不难发现，如果没有中国共产党</a:t>
            </a:r>
            <a:r>
              <a:rPr lang="zh-CN" altLang="en-US" sz="1800">
                <a:solidFill>
                  <a:srgbClr val="231F20"/>
                </a:solidFill>
                <a:latin typeface="宋体" panose="02010600030101010101" pitchFamily="2" charset="-122"/>
                <a:ea typeface="宋体" panose="02010600030101010101" pitchFamily="2" charset="-122"/>
                <a:sym typeface="+mn-ea"/>
              </a:rPr>
              <a:t> </a:t>
            </a:r>
            <a:r>
              <a:rPr lang="zh-CN" sz="1800">
                <a:solidFill>
                  <a:srgbClr val="231F20"/>
                </a:solidFill>
                <a:latin typeface="宋体" panose="02010600030101010101" pitchFamily="2" charset="-122"/>
                <a:ea typeface="宋体" panose="02010600030101010101" pitchFamily="2" charset="-122"/>
                <a:sym typeface="+mn-ea"/>
              </a:rPr>
              <a:t>领导，我们的国家、我们的民族不可能取得今天这样的成就，也不可能具有今天这样</a:t>
            </a:r>
            <a:r>
              <a:rPr lang="zh-CN" altLang="en-US" sz="1800">
                <a:solidFill>
                  <a:srgbClr val="231F20"/>
                </a:solidFill>
                <a:latin typeface="宋体" panose="02010600030101010101" pitchFamily="2" charset="-122"/>
                <a:ea typeface="宋体" panose="02010600030101010101" pitchFamily="2" charset="-122"/>
                <a:sym typeface="+mn-ea"/>
              </a:rPr>
              <a:t> </a:t>
            </a:r>
            <a:r>
              <a:rPr lang="zh-CN" sz="1800">
                <a:solidFill>
                  <a:srgbClr val="231F20"/>
                </a:solidFill>
                <a:latin typeface="宋体" panose="02010600030101010101" pitchFamily="2" charset="-122"/>
                <a:ea typeface="宋体" panose="02010600030101010101" pitchFamily="2" charset="-122"/>
                <a:sym typeface="+mn-ea"/>
              </a:rPr>
              <a:t>的国际地位。在坚持党的领导这个重大原则问题上，我们脑子要特别清醒、眼睛要特</a:t>
            </a:r>
            <a:r>
              <a:rPr lang="zh-CN" altLang="en-US" sz="1800">
                <a:solidFill>
                  <a:srgbClr val="231F20"/>
                </a:solidFill>
                <a:latin typeface="宋体" panose="02010600030101010101" pitchFamily="2" charset="-122"/>
                <a:ea typeface="宋体" panose="02010600030101010101" pitchFamily="2" charset="-122"/>
                <a:sym typeface="+mn-ea"/>
              </a:rPr>
              <a:t> </a:t>
            </a:r>
            <a:r>
              <a:rPr lang="zh-CN" sz="1800">
                <a:solidFill>
                  <a:srgbClr val="231F20"/>
                </a:solidFill>
                <a:latin typeface="宋体" panose="02010600030101010101" pitchFamily="2" charset="-122"/>
                <a:ea typeface="宋体" panose="02010600030101010101" pitchFamily="2" charset="-122"/>
                <a:sym typeface="+mn-ea"/>
              </a:rPr>
              <a:t>别明亮、立场要特别坚定，绝不能有任何含糊和动摇。（</a:t>
            </a:r>
            <a:r>
              <a:rPr lang="en-US" altLang="zh-CN" sz="1800">
                <a:solidFill>
                  <a:srgbClr val="231F20"/>
                </a:solidFill>
                <a:latin typeface="Calibri" panose="020F0502020204030204"/>
                <a:ea typeface="Calibri" panose="020F0502020204030204"/>
                <a:sym typeface="+mn-ea"/>
              </a:rPr>
              <a:t>2015</a:t>
            </a:r>
            <a:r>
              <a:rPr lang="zh-CN" sz="1800">
                <a:solidFill>
                  <a:srgbClr val="231F20"/>
                </a:solidFill>
                <a:latin typeface="宋体" panose="02010600030101010101" pitchFamily="2" charset="-122"/>
                <a:ea typeface="宋体" panose="02010600030101010101" pitchFamily="2" charset="-122"/>
                <a:sym typeface="+mn-ea"/>
              </a:rPr>
              <a:t>年</a:t>
            </a:r>
            <a:r>
              <a:rPr lang="en-US" altLang="zh-CN" sz="1800">
                <a:solidFill>
                  <a:srgbClr val="231F20"/>
                </a:solidFill>
                <a:latin typeface="Calibri" panose="020F0502020204030204"/>
                <a:ea typeface="Calibri" panose="020F0502020204030204"/>
                <a:sym typeface="+mn-ea"/>
              </a:rPr>
              <a:t>12</a:t>
            </a:r>
            <a:r>
              <a:rPr lang="zh-CN" sz="1800">
                <a:solidFill>
                  <a:srgbClr val="231F20"/>
                </a:solidFill>
                <a:latin typeface="宋体" panose="02010600030101010101" pitchFamily="2" charset="-122"/>
                <a:ea typeface="宋体" panose="02010600030101010101" pitchFamily="2" charset="-122"/>
                <a:sym typeface="+mn-ea"/>
              </a:rPr>
              <a:t>月</a:t>
            </a:r>
            <a:r>
              <a:rPr lang="en-US" altLang="zh-CN" sz="1800">
                <a:solidFill>
                  <a:srgbClr val="231F20"/>
                </a:solidFill>
                <a:latin typeface="Calibri" panose="020F0502020204030204"/>
                <a:ea typeface="Calibri" panose="020F0502020204030204"/>
                <a:sym typeface="+mn-ea"/>
              </a:rPr>
              <a:t>11 </a:t>
            </a:r>
            <a:r>
              <a:rPr lang="zh-CN" sz="1800">
                <a:solidFill>
                  <a:srgbClr val="231F20"/>
                </a:solidFill>
                <a:latin typeface="宋体" panose="02010600030101010101" pitchFamily="2" charset="-122"/>
                <a:ea typeface="宋体" panose="02010600030101010101" pitchFamily="2" charset="-122"/>
                <a:sym typeface="+mn-ea"/>
              </a:rPr>
              <a:t>日，习近平在全国党校工作会议上的讲话）</a:t>
            </a:r>
            <a:endParaRPr lang="zh-CN" sz="1800">
              <a:solidFill>
                <a:srgbClr val="231F20"/>
              </a:solidFill>
              <a:latin typeface="宋体" panose="02010600030101010101" pitchFamily="2" charset="-122"/>
              <a:ea typeface="宋体" panose="02010600030101010101" pitchFamily="2" charset="-122"/>
            </a:endParaRPr>
          </a:p>
          <a:p>
            <a:pPr marL="84455" indent="0" algn="l" eaLnBrk="0" fontAlgn="base">
              <a:lnSpc>
                <a:spcPct val="164000"/>
              </a:lnSpc>
              <a:spcBef>
                <a:spcPct val="0"/>
              </a:spcBef>
              <a:spcAft>
                <a:spcPct val="0"/>
              </a:spcAft>
            </a:pPr>
            <a:r>
              <a:rPr lang="en-US" altLang="zh-CN" sz="1800">
                <a:solidFill>
                  <a:srgbClr val="000000"/>
                </a:solidFill>
                <a:latin typeface="Arial" panose="020B0604020202020204"/>
                <a:ea typeface="Arial" panose="020B0604020202020204"/>
                <a:sym typeface="+mn-ea"/>
              </a:rPr>
              <a:t> </a:t>
            </a:r>
            <a:endParaRPr lang="zh-CN" altLang="en-US" sz="1800">
              <a:solidFill>
                <a:srgbClr val="231F20"/>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6029960" y="1889760"/>
            <a:ext cx="5608955" cy="4157345"/>
          </a:xfrm>
          <a:prstGeom prst="rect">
            <a:avLst/>
          </a:prstGeom>
        </p:spPr>
        <p:txBody>
          <a:bodyPr>
            <a:noAutofit/>
          </a:bodyPr>
          <a:p>
            <a:pPr indent="266700" algn="just" defTabSz="266700" fontAlgn="auto" latinLnBrk="1">
              <a:lnSpc>
                <a:spcPts val="2700"/>
              </a:lnSpc>
              <a:spcAft>
                <a:spcPct val="0"/>
              </a:spcAft>
            </a:pPr>
            <a:r>
              <a:rPr lang="zh-CN" altLang="en-US" sz="1800">
                <a:solidFill>
                  <a:srgbClr val="000000"/>
                </a:solidFill>
                <a:latin typeface="宋体" panose="02010600030101010101" pitchFamily="2" charset="-122"/>
                <a:ea typeface="宋体" panose="02010600030101010101" pitchFamily="2" charset="-122"/>
              </a:rPr>
              <a:t>중국공산당이중국을</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집권하는</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것은</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중국과</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중국인민</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나아가 중화민족에게 매우 다행스러운 일입니다</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우리가중국의근대사와</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현대사</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중국 혁명사를 깊이 이해한다면</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중국공산당의</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영도없이는</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우리의국가</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우리의 민족이 오늘과 같은 성과를 이룰</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수없고</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오늘과</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같은</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국제적</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지위도</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가질</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수</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없다는</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사실을</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쉽게</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발견할수있습니다</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당의</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영도를</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견지한다는</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이</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중대한</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원칙</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문제에</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있어서</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우리의</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머리는</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더욱</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명석해야</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하고</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눈은</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더욱</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밝아야</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하며</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입장은</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더욱</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확고하여</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절대로</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어떠한</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모호함과흔들림도</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있어서는</a:t>
            </a:r>
            <a:r>
              <a:rPr lang="en-US" altLang="zh-CN" sz="1800">
                <a:solidFill>
                  <a:srgbClr val="000000"/>
                </a:solidFill>
                <a:latin typeface="宋体" panose="02010600030101010101" pitchFamily="2" charset="-122"/>
                <a:ea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rPr>
              <a:t>안됩니다</a:t>
            </a:r>
            <a:r>
              <a:rPr lang="en-US" altLang="zh-CN" sz="1800">
                <a:solidFill>
                  <a:srgbClr val="000000"/>
                </a:solidFill>
                <a:latin typeface="宋体" panose="02010600030101010101" pitchFamily="2" charset="-122"/>
                <a:ea typeface="宋体" panose="02010600030101010101" pitchFamily="2" charset="-122"/>
              </a:rPr>
              <a:t>.(2015년 12월 11일, 시진핑 주석이 전국 당교업무회의에서 한 연설에서)</a:t>
            </a:r>
            <a:endParaRPr lang="en-US" altLang="zh-CN" sz="180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855345" y="1990090"/>
            <a:ext cx="5240655" cy="4096385"/>
          </a:xfrm>
          <a:prstGeom prst="rect">
            <a:avLst/>
          </a:prstGeom>
          <a:noFill/>
        </p:spPr>
        <p:txBody>
          <a:bodyPr wrap="square" rtlCol="0" anchor="t">
            <a:noAutofit/>
          </a:bodyPr>
          <a:p>
            <a:pPr marL="134620" indent="276860" algn="just" eaLnBrk="0" fontAlgn="base">
              <a:lnSpc>
                <a:spcPct val="135000"/>
              </a:lnSpc>
              <a:spcBef>
                <a:spcPct val="0"/>
              </a:spcBef>
              <a:spcAft>
                <a:spcPct val="0"/>
              </a:spcAft>
            </a:pPr>
            <a:r>
              <a:rPr lang="zh-CN" sz="2000">
                <a:solidFill>
                  <a:srgbClr val="231F20"/>
                </a:solidFill>
                <a:latin typeface="宋体" panose="02010600030101010101" pitchFamily="2" charset="-122"/>
                <a:ea typeface="宋体" panose="02010600030101010101" pitchFamily="2" charset="-122"/>
                <a:sym typeface="+mn-ea"/>
              </a:rPr>
              <a:t>坚持党中央集中统一领导，确立和维护党的领导核心，是全党全国各族人民的共</a:t>
            </a:r>
            <a:r>
              <a:rPr lang="zh-CN" altLang="en-US" sz="2000">
                <a:solidFill>
                  <a:srgbClr val="231F20"/>
                </a:solidFill>
                <a:latin typeface="宋体" panose="02010600030101010101" pitchFamily="2" charset="-122"/>
                <a:ea typeface="宋体" panose="02010600030101010101" pitchFamily="2" charset="-122"/>
                <a:sym typeface="+mn-ea"/>
              </a:rPr>
              <a:t> </a:t>
            </a:r>
            <a:r>
              <a:rPr lang="zh-CN" sz="2000">
                <a:solidFill>
                  <a:srgbClr val="231F20"/>
                </a:solidFill>
                <a:latin typeface="宋体" panose="02010600030101010101" pitchFamily="2" charset="-122"/>
                <a:ea typeface="宋体" panose="02010600030101010101" pitchFamily="2" charset="-122"/>
                <a:sym typeface="+mn-ea"/>
              </a:rPr>
              <a:t>同愿望，是推进全面从严治党、提高党的创造力凝聚力战斗力的迫切要求，是保持党</a:t>
            </a:r>
            <a:r>
              <a:rPr lang="zh-CN" altLang="en-US" sz="2000">
                <a:solidFill>
                  <a:srgbClr val="231F20"/>
                </a:solidFill>
                <a:latin typeface="宋体" panose="02010600030101010101" pitchFamily="2" charset="-122"/>
                <a:ea typeface="宋体" panose="02010600030101010101" pitchFamily="2" charset="-122"/>
                <a:sym typeface="+mn-ea"/>
              </a:rPr>
              <a:t> </a:t>
            </a:r>
            <a:r>
              <a:rPr lang="zh-CN" sz="2000">
                <a:solidFill>
                  <a:srgbClr val="231F20"/>
                </a:solidFill>
                <a:latin typeface="宋体" panose="02010600030101010101" pitchFamily="2" charset="-122"/>
                <a:ea typeface="宋体" panose="02010600030101010101" pitchFamily="2" charset="-122"/>
                <a:sym typeface="+mn-ea"/>
              </a:rPr>
              <a:t>和国家事业发展正确方向的根本保证。（</a:t>
            </a:r>
            <a:r>
              <a:rPr lang="en-US" altLang="zh-CN" sz="2000">
                <a:solidFill>
                  <a:srgbClr val="231F20"/>
                </a:solidFill>
                <a:latin typeface="Calibri" panose="020F0502020204030204"/>
                <a:ea typeface="Calibri" panose="020F0502020204030204"/>
                <a:sym typeface="+mn-ea"/>
              </a:rPr>
              <a:t>2016</a:t>
            </a:r>
            <a:r>
              <a:rPr lang="zh-CN" sz="2000">
                <a:solidFill>
                  <a:srgbClr val="231F20"/>
                </a:solidFill>
                <a:latin typeface="宋体" panose="02010600030101010101" pitchFamily="2" charset="-122"/>
                <a:ea typeface="宋体" panose="02010600030101010101" pitchFamily="2" charset="-122"/>
                <a:sym typeface="+mn-ea"/>
              </a:rPr>
              <a:t>年</a:t>
            </a:r>
            <a:r>
              <a:rPr lang="en-US" altLang="zh-CN" sz="2000">
                <a:solidFill>
                  <a:srgbClr val="231F20"/>
                </a:solidFill>
                <a:latin typeface="Calibri" panose="020F0502020204030204"/>
                <a:ea typeface="Calibri" panose="020F0502020204030204"/>
                <a:sym typeface="+mn-ea"/>
              </a:rPr>
              <a:t>10</a:t>
            </a:r>
            <a:r>
              <a:rPr lang="zh-CN" sz="2000">
                <a:solidFill>
                  <a:srgbClr val="231F20"/>
                </a:solidFill>
                <a:latin typeface="宋体" panose="02010600030101010101" pitchFamily="2" charset="-122"/>
                <a:ea typeface="宋体" panose="02010600030101010101" pitchFamily="2" charset="-122"/>
                <a:sym typeface="+mn-ea"/>
              </a:rPr>
              <a:t>月</a:t>
            </a:r>
            <a:r>
              <a:rPr lang="en-US" altLang="zh-CN" sz="2000">
                <a:solidFill>
                  <a:srgbClr val="231F20"/>
                </a:solidFill>
                <a:latin typeface="Calibri" panose="020F0502020204030204"/>
                <a:ea typeface="Calibri" panose="020F0502020204030204"/>
                <a:sym typeface="+mn-ea"/>
              </a:rPr>
              <a:t>24 </a:t>
            </a:r>
            <a:r>
              <a:rPr lang="zh-CN" sz="2000">
                <a:solidFill>
                  <a:srgbClr val="231F20"/>
                </a:solidFill>
                <a:latin typeface="宋体" panose="02010600030101010101" pitchFamily="2" charset="-122"/>
                <a:ea typeface="宋体" panose="02010600030101010101" pitchFamily="2" charset="-122"/>
                <a:sym typeface="+mn-ea"/>
              </a:rPr>
              <a:t>日，习近平在中共十八届六中全会上所作的《关于〈关于新形势下党内政治生活</a:t>
            </a:r>
            <a:r>
              <a:rPr lang="zh-CN" altLang="en-US" sz="2000">
                <a:solidFill>
                  <a:srgbClr val="231F20"/>
                </a:solidFill>
                <a:latin typeface="宋体" panose="02010600030101010101" pitchFamily="2" charset="-122"/>
                <a:ea typeface="宋体" panose="02010600030101010101" pitchFamily="2" charset="-122"/>
                <a:sym typeface="+mn-ea"/>
              </a:rPr>
              <a:t> </a:t>
            </a:r>
            <a:r>
              <a:rPr lang="zh-CN" sz="2000">
                <a:solidFill>
                  <a:srgbClr val="231F20"/>
                </a:solidFill>
                <a:latin typeface="宋体" panose="02010600030101010101" pitchFamily="2" charset="-122"/>
                <a:ea typeface="宋体" panose="02010600030101010101" pitchFamily="2" charset="-122"/>
                <a:sym typeface="+mn-ea"/>
              </a:rPr>
              <a:t>的若干准则〉和〈中国共产党党内监督条例〉的说明》）</a:t>
            </a:r>
            <a:endParaRPr lang="zh-CN" sz="2000">
              <a:solidFill>
                <a:srgbClr val="231F20"/>
              </a:solidFill>
              <a:latin typeface="宋体" panose="02010600030101010101" pitchFamily="2" charset="-122"/>
              <a:ea typeface="宋体" panose="02010600030101010101" pitchFamily="2" charset="-122"/>
            </a:endParaRPr>
          </a:p>
          <a:p>
            <a:pPr marL="84455" indent="0" algn="l" eaLnBrk="0" fontAlgn="base">
              <a:lnSpc>
                <a:spcPct val="126000"/>
              </a:lnSpc>
              <a:spcBef>
                <a:spcPct val="0"/>
              </a:spcBef>
              <a:spcAft>
                <a:spcPct val="0"/>
              </a:spcAft>
            </a:pPr>
            <a:r>
              <a:rPr lang="en-US" altLang="zh-CN" sz="2000">
                <a:solidFill>
                  <a:srgbClr val="000000"/>
                </a:solidFill>
                <a:latin typeface="Arial" panose="020B0604020202020204"/>
                <a:ea typeface="Arial" panose="020B0604020202020204"/>
                <a:sym typeface="+mn-ea"/>
              </a:rPr>
              <a:t> </a:t>
            </a:r>
            <a:endParaRPr lang="en-US" altLang="zh-CN" sz="2000">
              <a:solidFill>
                <a:srgbClr val="000000"/>
              </a:solidFill>
              <a:latin typeface="Arial" panose="020B0604020202020204"/>
              <a:ea typeface="Arial" panose="020B0604020202020204"/>
            </a:endParaRPr>
          </a:p>
          <a:p>
            <a:pPr marL="136525" indent="264160" algn="l" eaLnBrk="0" fontAlgn="base">
              <a:lnSpc>
                <a:spcPct val="135000"/>
              </a:lnSpc>
              <a:spcBef>
                <a:spcPct val="0"/>
              </a:spcBef>
              <a:spcAft>
                <a:spcPct val="0"/>
              </a:spcAft>
            </a:pPr>
            <a:endParaRPr lang="zh-CN" altLang="en-US" sz="2000">
              <a:solidFill>
                <a:srgbClr val="231F2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6084570" y="1968500"/>
            <a:ext cx="5497830" cy="4117975"/>
          </a:xfrm>
          <a:prstGeom prst="rect">
            <a:avLst/>
          </a:prstGeom>
          <a:noFill/>
        </p:spPr>
        <p:txBody>
          <a:bodyPr wrap="square" rtlCol="0" anchor="t">
            <a:noAutofit/>
          </a:bodyPr>
          <a:p>
            <a:pPr indent="0" algn="just" fontAlgn="auto"/>
            <a:r>
              <a:rPr lang="en-US" altLang="zh-CN"/>
              <a:t>  </a:t>
            </a:r>
            <a:r>
              <a:rPr lang="en-US" altLang="zh-CN" sz="2400"/>
              <a:t> </a:t>
            </a:r>
            <a:r>
              <a:rPr lang="zh-CN" sz="2000">
                <a:solidFill>
                  <a:srgbClr val="231F20"/>
                </a:solidFill>
                <a:latin typeface="宋体" panose="02010600030101010101" pitchFamily="2" charset="-122"/>
                <a:ea typeface="宋体" panose="02010600030101010101" pitchFamily="2" charset="-122"/>
              </a:rPr>
              <a:t>당 중앙의 집중적 통일 영도를 견지하고 당의 영도 핵심을 확립하며 수호하는 것은 전당(全党)과 전국 각 민족 인민의 한결같은 염원이고 당을 전면적으로 엄하게 다스리고 당의 창발력과 응집력, 전투력을 제고하는 절박한 요구이며, 당과 국가 위업의 발전을 올바른 방향으로 유지하는 데서의 근본적 담보입니다.</a:t>
            </a:r>
            <a:r>
              <a:rPr lang="en-US" altLang="zh-CN" sz="2000">
                <a:solidFill>
                  <a:srgbClr val="231F20"/>
                </a:solidFill>
                <a:latin typeface="宋体" panose="02010600030101010101" pitchFamily="2" charset="-122"/>
                <a:ea typeface="宋体" panose="02010600030101010101" pitchFamily="2" charset="-122"/>
              </a:rPr>
              <a:t> </a:t>
            </a:r>
            <a:r>
              <a:rPr lang="zh-CN" altLang="en-US" sz="2000"/>
              <a:t>(2016</a:t>
            </a:r>
            <a:r>
              <a:rPr lang="zh-CN" sz="2000">
                <a:solidFill>
                  <a:srgbClr val="231F20"/>
                </a:solidFill>
                <a:latin typeface="宋体" panose="02010600030101010101" pitchFamily="2" charset="-122"/>
                <a:ea typeface="宋体" panose="02010600030101010101" pitchFamily="2" charset="-122"/>
              </a:rPr>
              <a:t>년 10월 24일, 시진핑 주석이 중공 제18기 6중전회에서 한《〈새로운 정세에서의 당내 정 치생활에 관한 몇 가지 준칙〉과〈중국공산당 당내 감독조례〉에 관한 설명》에서</a:t>
            </a:r>
            <a:r>
              <a:rPr lang="zh-CN" altLang="en-US" sz="2000"/>
              <a:t>)</a:t>
            </a:r>
            <a:endParaRPr lang="zh-CN" altLang="en-US" sz="20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751840" y="2032000"/>
            <a:ext cx="4601210" cy="4096385"/>
          </a:xfrm>
          <a:prstGeom prst="rect">
            <a:avLst/>
          </a:prstGeom>
          <a:noFill/>
        </p:spPr>
        <p:txBody>
          <a:bodyPr wrap="square" rtlCol="0" anchor="t">
            <a:noAutofit/>
          </a:bodyPr>
          <a:p>
            <a:pPr marL="134620" indent="276860" algn="just" eaLnBrk="0" fontAlgn="base">
              <a:lnSpc>
                <a:spcPct val="135000"/>
              </a:lnSpc>
              <a:spcBef>
                <a:spcPct val="0"/>
              </a:spcBef>
              <a:spcAft>
                <a:spcPct val="0"/>
              </a:spcAft>
            </a:pPr>
            <a:r>
              <a:rPr lang="zh-CN" sz="1400">
                <a:solidFill>
                  <a:srgbClr val="231F20"/>
                </a:solidFill>
                <a:latin typeface="宋体" panose="02010600030101010101" pitchFamily="2" charset="-122"/>
                <a:ea typeface="宋体" panose="02010600030101010101" pitchFamily="2" charset="-122"/>
                <a:sym typeface="+mn-ea"/>
              </a:rPr>
              <a:t>古人云：令之不行，政之不立。党政军民学，东西南北中，党是领导一切的。党</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中央制定的理论和路线方针政策，是全党全国各族人民统一思想、统一意志、统一行</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动的依据和基础。只有党中央有权威，才能把全党牢固凝聚起来，进而把全国各族人</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民紧密团结起来，形成万众一心、无坚不摧的磅礴力量。如果党中央没有权威，党的</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理论和路线方针政策可以随意不执行，</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大家各自为政、各行其是，</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想干什么就干什么，</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想不干什么就不干什么，</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党就会变成一盘散沙，就会成为自行其是的</a:t>
            </a:r>
            <a:r>
              <a:rPr lang="zh-CN" altLang="en-US" sz="1400">
                <a:solidFill>
                  <a:srgbClr val="231F20"/>
                </a:solidFill>
                <a:latin typeface="宋体" panose="02010600030101010101" pitchFamily="2" charset="-122"/>
                <a:ea typeface="宋体" panose="02010600030101010101" pitchFamily="2" charset="-122"/>
                <a:sym typeface="+mn-ea"/>
              </a:rPr>
              <a:t>“私人俱乐</a:t>
            </a:r>
            <a:r>
              <a:rPr lang="zh-CN" sz="1400">
                <a:solidFill>
                  <a:srgbClr val="231F20"/>
                </a:solidFill>
                <a:latin typeface="宋体" panose="02010600030101010101" pitchFamily="2" charset="-122"/>
                <a:ea typeface="宋体" panose="02010600030101010101" pitchFamily="2" charset="-122"/>
                <a:sym typeface="+mn-ea"/>
              </a:rPr>
              <a:t>部</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党的领导就会成为一句空话。（</a:t>
            </a:r>
            <a:r>
              <a:rPr lang="en-US" altLang="zh-CN" sz="1400">
                <a:solidFill>
                  <a:srgbClr val="231F20"/>
                </a:solidFill>
                <a:latin typeface="Calibri" panose="020F0502020204030204"/>
                <a:ea typeface="Calibri" panose="020F0502020204030204"/>
                <a:sym typeface="+mn-ea"/>
              </a:rPr>
              <a:t>2017</a:t>
            </a:r>
            <a:r>
              <a:rPr lang="zh-CN" sz="1400">
                <a:solidFill>
                  <a:srgbClr val="231F20"/>
                </a:solidFill>
                <a:latin typeface="宋体" panose="02010600030101010101" pitchFamily="2" charset="-122"/>
                <a:ea typeface="宋体" panose="02010600030101010101" pitchFamily="2" charset="-122"/>
                <a:sym typeface="+mn-ea"/>
              </a:rPr>
              <a:t>年</a:t>
            </a:r>
            <a:r>
              <a:rPr lang="en-US" altLang="zh-CN" sz="1400">
                <a:solidFill>
                  <a:srgbClr val="231F20"/>
                </a:solidFill>
                <a:latin typeface="Calibri" panose="020F0502020204030204"/>
                <a:ea typeface="Calibri" panose="020F0502020204030204"/>
                <a:sym typeface="+mn-ea"/>
              </a:rPr>
              <a:t>2</a:t>
            </a:r>
            <a:r>
              <a:rPr lang="zh-CN" sz="1400">
                <a:solidFill>
                  <a:srgbClr val="231F20"/>
                </a:solidFill>
                <a:latin typeface="宋体" panose="02010600030101010101" pitchFamily="2" charset="-122"/>
                <a:ea typeface="宋体" panose="02010600030101010101" pitchFamily="2" charset="-122"/>
                <a:sym typeface="+mn-ea"/>
              </a:rPr>
              <a:t>月</a:t>
            </a:r>
            <a:r>
              <a:rPr lang="en-US" altLang="zh-CN" sz="1400">
                <a:solidFill>
                  <a:srgbClr val="231F20"/>
                </a:solidFill>
                <a:latin typeface="Calibri" panose="020F0502020204030204"/>
                <a:ea typeface="Calibri" panose="020F0502020204030204"/>
                <a:sym typeface="+mn-ea"/>
              </a:rPr>
              <a:t>13 </a:t>
            </a:r>
            <a:r>
              <a:rPr lang="zh-CN" sz="1400">
                <a:solidFill>
                  <a:srgbClr val="231F20"/>
                </a:solidFill>
                <a:latin typeface="宋体" panose="02010600030101010101" pitchFamily="2" charset="-122"/>
                <a:ea typeface="宋体" panose="02010600030101010101" pitchFamily="2" charset="-122"/>
                <a:sym typeface="+mn-ea"/>
              </a:rPr>
              <a:t>日，习近平在省部级主要领导干部学习贯彻党的十八届六中全会精神专题研讨班上</a:t>
            </a:r>
            <a:r>
              <a:rPr lang="zh-CN" altLang="en-US" sz="1400">
                <a:solidFill>
                  <a:srgbClr val="231F20"/>
                </a:solidFill>
                <a:latin typeface="宋体" panose="02010600030101010101" pitchFamily="2" charset="-122"/>
                <a:ea typeface="宋体" panose="02010600030101010101" pitchFamily="2" charset="-122"/>
                <a:sym typeface="+mn-ea"/>
              </a:rPr>
              <a:t> </a:t>
            </a:r>
            <a:r>
              <a:rPr lang="zh-CN" sz="1400">
                <a:solidFill>
                  <a:srgbClr val="231F20"/>
                </a:solidFill>
                <a:latin typeface="宋体" panose="02010600030101010101" pitchFamily="2" charset="-122"/>
                <a:ea typeface="宋体" panose="02010600030101010101" pitchFamily="2" charset="-122"/>
                <a:sym typeface="+mn-ea"/>
              </a:rPr>
              <a:t>的讲</a:t>
            </a:r>
            <a:endParaRPr lang="zh-CN" altLang="en-US" sz="1400">
              <a:solidFill>
                <a:srgbClr val="231F2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5340985" y="2019935"/>
            <a:ext cx="6292850" cy="4108450"/>
          </a:xfrm>
          <a:prstGeom prst="rect">
            <a:avLst/>
          </a:prstGeom>
          <a:noFill/>
        </p:spPr>
        <p:txBody>
          <a:bodyPr wrap="square" rtlCol="0" anchor="t">
            <a:noAutofit/>
          </a:bodyPr>
          <a:p>
            <a:pPr algn="just"/>
            <a:r>
              <a:rPr lang="en-US" altLang="zh-CN" sz="1600"/>
              <a:t>    </a:t>
            </a:r>
            <a:r>
              <a:rPr lang="zh-CN" altLang="en-US" sz="1600"/>
              <a:t>옛말에 이르기를 “명령이 시행되지 않으면 정치가 바로 서지 못한다(令之不行, 政之不立)”고 하였습니다. 당은 당정군민학(党政军民学), 동서남북중(东西南北中)을 망라한 모든 분야를 영도합니다. 당 중앙이 제정한 이론과 노선, 방침, 정책은 전당과 전국 각 민족 인민의 통일된 사상, 통일된 의지, 통일된 행동의 근거이고 기초입니다. 오직 당 중앙이 권위가 있어야 전당을 굳게 응집시킬 수 있고 나아가 전국 각 민족의 인민을 긴밀하게 단합시켜 모든 사람이 한마음 한뜻이 되는 강력한 힘을 형성할 수 있습니다. 만약 당 중앙이 권위가 없다면, 당의 이론과 노선, 방침, 정책을 임의로 집행하지 않을 수 있고 모두가 각자의 생각대로 일하고 각자의 주장대로 일하며, 하고 싶은 것은 하고 하기 싫은 것은 하지 않게 됩니다. 당은 ⑦흩어진 모래알처럼 될 것이고 각자 주장대로 일하는 ‘사적 클럽’이 될 것이며 당의 영도는 그저 빈말이 되고 말 것입니다.(2017년 2월 13일 , 시진핑 주석이 성부급(省部级) 주요 지도간부들의 당 제18기 6중전회 정신 학습 및 관철 세미나에서 한 연설에서)</a:t>
            </a:r>
            <a:endParaRPr lang="zh-CN" altLang="en-US" sz="16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49070" y="1366520"/>
            <a:ext cx="1285240" cy="521970"/>
          </a:xfrm>
          <a:prstGeom prst="rect">
            <a:avLst/>
          </a:prstGeom>
        </p:spPr>
        <p:txBody>
          <a:bodyPr wrap="squar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 name="テキスト ボックス 1"/>
          <p:cNvSpPr txBox="1"/>
          <p:nvPr/>
        </p:nvSpPr>
        <p:spPr>
          <a:xfrm>
            <a:off x="1207135" y="2433320"/>
            <a:ext cx="9784715" cy="3169285"/>
          </a:xfrm>
          <a:prstGeom prst="rect">
            <a:avLst/>
          </a:prstGeom>
          <a:noFill/>
        </p:spPr>
        <p:txBody>
          <a:bodyPr wrap="square" rtlCol="0">
            <a:spAutoFit/>
          </a:bodyPr>
          <a:lstStyle/>
          <a:p>
            <a:pPr algn="just"/>
            <a:r>
              <a:rPr lang="zh-CN" altLang="en-US" sz="2800" b="1" dirty="0">
                <a:solidFill>
                  <a:srgbClr val="2050A1"/>
                </a:solidFill>
                <a:ea typeface="方正兰亭黑简体" panose="02000000000000000000" pitchFamily="2" charset="-122"/>
                <a:cs typeface="Calibri" panose="020F0502020204030204" pitchFamily="34" charset="0"/>
                <a:sym typeface="+mn-ea"/>
              </a:rPr>
              <a:t>排比的翻译</a:t>
            </a:r>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000000000000000" pitchFamily="2" charset="-122"/>
                <a:cs typeface="Calibri" panose="020F0502020204030204" pitchFamily="34" charset="0"/>
                <a:sym typeface="+mn-ea"/>
              </a:rPr>
              <a:t>——排比是把结构相同或相似、意思相关或相近、语气一 致的词语或句子并排三句或三句以上的修辞方法</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zh-CN" altLang="en-US" sz="2400"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a:solidFill>
                  <a:srgbClr val="2050A1"/>
                </a:solidFill>
                <a:ea typeface="方正兰亭黑简体" panose="02000000000000000000" pitchFamily="2" charset="-122"/>
                <a:cs typeface="Calibri" panose="020F0502020204030204" pitchFamily="34" charset="0"/>
                <a:sym typeface="+mn-ea"/>
              </a:rPr>
              <a:t>——从修辞效果上来讲，句中连续使用三个以上的排比项，形成整齐的节奏，使文章更具气势，更有感染力。</a:t>
            </a:r>
            <a:endParaRPr lang="en-US" altLang="zh-CN" sz="2400" dirty="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a:solidFill>
                  <a:srgbClr val="2050A1"/>
                </a:solidFill>
                <a:ea typeface="方正兰亭黑简体" panose="02000000000000000000" pitchFamily="2" charset="-122"/>
                <a:cs typeface="Calibri" panose="020F0502020204030204" pitchFamily="34" charset="0"/>
                <a:sym typeface="+mn-ea"/>
              </a:rPr>
              <a:t>——排比广泛应用于提出见解或主张并说明理由以使读者信服的政论文中</a:t>
            </a:r>
            <a:r>
              <a:rPr lang="zh-CN" altLang="en-US" sz="2400" dirty="0">
                <a:solidFill>
                  <a:srgbClr val="2050A1"/>
                </a:solidFill>
                <a:ea typeface="方正兰亭黑简体" panose="02000000000000000000" pitchFamily="2" charset="-122"/>
                <a:cs typeface="Calibri" panose="020F0502020204030204" pitchFamily="34" charset="0"/>
                <a:sym typeface="+mn-ea"/>
              </a:rPr>
              <a:t>。</a:t>
            </a:r>
            <a:endParaRPr lang="zh-CN" altLang="en-US" sz="2400" dirty="0">
              <a:solidFill>
                <a:srgbClr val="2050A1"/>
              </a:solidFill>
              <a:ea typeface="方正兰亭黑简体" panose="020000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02798"/>
            <a:ext cx="1657906" cy="165979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学习目标</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2. </a:t>
            </a:r>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翻译目标</a:t>
            </a:r>
            <a:endParaRPr lang="en-GB" altLang="zh-CN"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11" name="文本框 10"/>
          <p:cNvSpPr txBox="1"/>
          <p:nvPr/>
        </p:nvSpPr>
        <p:spPr>
          <a:xfrm>
            <a:off x="3005150" y="2735068"/>
            <a:ext cx="8319908" cy="2861310"/>
          </a:xfrm>
          <a:prstGeom prst="rect">
            <a:avLst/>
          </a:prstGeom>
          <a:noFill/>
        </p:spPr>
        <p:txBody>
          <a:bodyPr wrap="square" rtlCol="0">
            <a:spAutoFit/>
          </a:bodyPr>
          <a:lstStyle/>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要求学生着重关注和掌握排比修辞的翻译方法；</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着重关注和掌握把字句、使动句、被动句等特殊句式的翻译方法</a:t>
            </a: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rPr>
              <a:t>要求学生着重关注“所在”“所系”的翻译方法</a:t>
            </a: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endParaRPr kumimoji="1" lang="zh-CN" altLang="en-US" sz="2400" dirty="0">
              <a:solidFill>
                <a:schemeClr val="bg2">
                  <a:lumMod val="10000"/>
                </a:schemeClr>
              </a:solidFill>
              <a:latin typeface="Times New Roman" panose="02020603050405020304" pitchFamily="18" charset="0"/>
              <a:ea typeface="方正兰亭黑简体" panose="02000000000000000000" pitchFamily="2" charset="-122"/>
              <a:cs typeface="微软雅黑 Light" panose="020B0502040204020203" charset="-122"/>
              <a:sym typeface="Times New Roman" panose="02020603050405020304" pitchFamily="18" charset="0"/>
            </a:endParaRP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 name="テキスト ボックス 1"/>
          <p:cNvSpPr txBox="1"/>
          <p:nvPr/>
        </p:nvSpPr>
        <p:spPr>
          <a:xfrm>
            <a:off x="1051560" y="2085340"/>
            <a:ext cx="10230485" cy="3919220"/>
          </a:xfrm>
          <a:prstGeom prst="rect">
            <a:avLst/>
          </a:prstGeom>
          <a:noFill/>
        </p:spPr>
        <p:txBody>
          <a:bodyPr wrap="square" rtlCol="0">
            <a:noAutofit/>
          </a:bodyPr>
          <a:lstStyle/>
          <a:p>
            <a:r>
              <a:rPr lang="zh-CN" altLang="en-US" sz="2400" b="1" dirty="0">
                <a:solidFill>
                  <a:srgbClr val="2050A1"/>
                </a:solidFill>
                <a:ea typeface="方正兰亭黑简体" panose="02000000000000000000" pitchFamily="2" charset="-122"/>
                <a:cs typeface="Calibri" panose="020F0502020204030204" pitchFamily="34" charset="0"/>
                <a:sym typeface="+mn-ea"/>
              </a:rPr>
              <a:t>排比</a:t>
            </a:r>
            <a:r>
              <a:rPr lang="zh-CN" altLang="en-US" sz="2400" b="1" dirty="0" smtClean="0">
                <a:solidFill>
                  <a:srgbClr val="2050A1"/>
                </a:solidFill>
                <a:ea typeface="方正兰亭黑简体" panose="02000000000000000000" pitchFamily="2" charset="-122"/>
                <a:cs typeface="Calibri" panose="020F0502020204030204" pitchFamily="34" charset="0"/>
                <a:sym typeface="+mn-ea"/>
              </a:rPr>
              <a:t>的翻译方法</a:t>
            </a:r>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200" dirty="0" smtClean="0">
                <a:solidFill>
                  <a:srgbClr val="2050A1"/>
                </a:solidFill>
                <a:ea typeface="方正兰亭黑简体" panose="02000000000000000000" pitchFamily="2" charset="-122"/>
                <a:cs typeface="Calibri" panose="020F0502020204030204" pitchFamily="34" charset="0"/>
                <a:sym typeface="+mn-ea"/>
              </a:rPr>
              <a:t>1. 对于名词或名词短语形成的排比可以直译，排比项之间用标点符号“,”或助词 “과/와”连接</a:t>
            </a:r>
            <a:r>
              <a:rPr lang="zh-CN" altLang="en-US" sz="22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200" dirty="0">
              <a:solidFill>
                <a:srgbClr val="2050A1"/>
              </a:solidFill>
              <a:ea typeface="方正兰亭黑简体" panose="02000000000000000000" pitchFamily="2" charset="-122"/>
              <a:cs typeface="Calibri" panose="020F0502020204030204" pitchFamily="34" charset="0"/>
              <a:sym typeface="+mn-ea"/>
            </a:endParaRPr>
          </a:p>
          <a:p>
            <a:r>
              <a:rPr lang="en-US" altLang="zh-CN" sz="2200" dirty="0" smtClean="0">
                <a:solidFill>
                  <a:srgbClr val="2050A1"/>
                </a:solidFill>
                <a:ea typeface="方正兰亭黑简体" panose="02000000000000000000" pitchFamily="2" charset="-122"/>
                <a:cs typeface="Calibri" panose="020F0502020204030204" pitchFamily="34" charset="0"/>
                <a:sym typeface="+mn-ea"/>
              </a:rPr>
              <a:t>2.  对于动宾短语或主谓短语组成的排比可以转译为名词短语，各排比项之间用 “,”或“과/와”连接</a:t>
            </a:r>
            <a:r>
              <a:rPr lang="zh-CN" altLang="en-US" sz="22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2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200" dirty="0" smtClean="0">
                <a:solidFill>
                  <a:srgbClr val="2050A1"/>
                </a:solidFill>
                <a:ea typeface="方正兰亭黑简体" panose="02000000000000000000" pitchFamily="2" charset="-122"/>
                <a:cs typeface="Calibri" panose="020F0502020204030204" pitchFamily="34" charset="0"/>
                <a:sym typeface="+mn-ea"/>
              </a:rPr>
              <a:t>3. 对于单句形成的排比项，可以采用直译方法，中间以连接词尾“-고”“ -(으) 며”连接</a:t>
            </a:r>
            <a:r>
              <a:rPr lang="zh-CN" altLang="en-US" sz="22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2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200" dirty="0" smtClean="0">
                <a:solidFill>
                  <a:srgbClr val="2050A1"/>
                </a:solidFill>
                <a:ea typeface="方正兰亭黑简体" panose="02000000000000000000" pitchFamily="2" charset="-122"/>
                <a:cs typeface="Calibri" panose="020F0502020204030204" pitchFamily="34" charset="0"/>
                <a:sym typeface="+mn-ea"/>
              </a:rPr>
              <a:t>4. 对于结构复杂或数量多的排比项组成的排比句，需灵活使用减译、分译、合 译、换译、改译等多种方法翻译。</a:t>
            </a:r>
            <a:endParaRPr lang="en-US" altLang="zh-CN" sz="2200" dirty="0" smtClean="0">
              <a:solidFill>
                <a:srgbClr val="2050A1"/>
              </a:solidFill>
              <a:ea typeface="方正兰亭黑简体" panose="02000000000000000000" pitchFamily="2" charset="-122"/>
              <a:cs typeface="Calibri" panose="020F0502020204030204" pitchFamily="34" charset="0"/>
              <a:sym typeface="+mn-ea"/>
            </a:endParaRPr>
          </a:p>
          <a:p>
            <a:endParaRPr lang="en-US" altLang="zh-CN" sz="2200" dirty="0" smtClean="0">
              <a:solidFill>
                <a:srgbClr val="2050A1"/>
              </a:solidFill>
              <a:ea typeface="方正兰亭黑简体" panose="020000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885049" y="1889561"/>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3377846" y="474304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3425"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3202"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751330" y="3138805"/>
            <a:ext cx="9336405" cy="354965"/>
          </a:xfrm>
          <a:prstGeom prst="rect">
            <a:avLst/>
          </a:prstGeom>
          <a:noFill/>
        </p:spPr>
        <p:txBody>
          <a:bodyPr wrap="square" rtlCol="0">
            <a:noAutofit/>
          </a:bodyPr>
          <a:lstStyle/>
          <a:p>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例1 中国有了中国共产党执政，是</a:t>
            </a:r>
            <a:r>
              <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中国、中国人民、中华民族</a:t>
            </a:r>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的一大幸事。</a:t>
            </a:r>
            <a:endPar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endPar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중국공산당이 중국을 집권하는 것은 </a:t>
            </a:r>
            <a:r>
              <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중국과 중국 인민, 나아가 중화민족</a:t>
            </a:r>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에게 매우 다행스러운 일입니다.</a:t>
            </a:r>
            <a:r>
              <a:rPr lang="en-US" altLang="zh-CN" sz="24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sz="2000" b="1" dirty="0">
              <a:solidFill>
                <a:srgbClr val="1E50A2"/>
              </a:solidFill>
              <a:latin typeface="方正兰亭黑简体" panose="02000000000000000000" pitchFamily="2" charset="-122"/>
              <a:ea typeface="方正兰亭黑简体" panose="02000000000000000000" pitchFamily="2" charset="-122"/>
              <a:sym typeface="+mn-ea"/>
            </a:endParaRPr>
          </a:p>
          <a:p>
            <a:endParaRPr 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77620" y="1990725"/>
            <a:ext cx="9808845" cy="3611880"/>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对于名词或名词短语形成的排比可以直译，排比项之间用标点符号“,”或助词 “과/와”连接</a:t>
            </a:r>
            <a:r>
              <a:rPr lang="en-US" altLang="zh-CN" sz="2400" b="1" dirty="0">
                <a:solidFill>
                  <a:srgbClr val="2050A1"/>
                </a:solidFill>
                <a:ea typeface="方正兰亭黑简体" panose="02000000000000000000" pitchFamily="2" charset="-122"/>
                <a:cs typeface="Calibri" panose="020F0502020204030204" pitchFamily="34" charset="0"/>
                <a:sym typeface="+mn-ea"/>
              </a:rPr>
              <a:t>。</a:t>
            </a:r>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885049" y="1889561"/>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3377846" y="474304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3425"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3202"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78890" y="3138805"/>
            <a:ext cx="9856470" cy="354965"/>
          </a:xfrm>
          <a:prstGeom prst="rect">
            <a:avLst/>
          </a:prstGeom>
          <a:noFill/>
        </p:spPr>
        <p:txBody>
          <a:bodyPr wrap="square" rtlCol="0">
            <a:noAutofit/>
          </a:bodyPr>
          <a:lstStyle/>
          <a:p>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例2 只要我们深入了解 </a:t>
            </a:r>
            <a:r>
              <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中国近代史、中国现代史、中国革命史</a:t>
            </a:r>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，就不难发现，如果没有中国共产党领导，我们的国家、我们的民族不可能取得今天这样的成就，也不可能具有今天这样的国际地位。</a:t>
            </a:r>
            <a:endPar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우리가 </a:t>
            </a:r>
            <a:r>
              <a:rPr lang="en-US" altLang="zh-CN"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중국의 근대사와 현대사, 중국 혁명사</a:t>
            </a:r>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를 깊이 이해한다면 중국공산당 의 영도 없이는 우리의 국가, 우리의 민족이 오늘과 같은 성과를 이룰 수 없 고 오늘과 같은 국제적 지위도 가질 수 없다는 사실을 쉽게 발견할 수 있습니다.</a:t>
            </a:r>
            <a:r>
              <a:rPr lang="en-US" altLang="zh-CN" sz="24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sz="2000" b="1" dirty="0">
              <a:solidFill>
                <a:srgbClr val="1E50A2"/>
              </a:solidFill>
              <a:latin typeface="方正兰亭黑简体" panose="02000000000000000000" pitchFamily="2" charset="-122"/>
              <a:ea typeface="方正兰亭黑简体" panose="02000000000000000000" pitchFamily="2" charset="-122"/>
              <a:sym typeface="+mn-ea"/>
            </a:endParaRPr>
          </a:p>
          <a:p>
            <a:endParaRPr 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340485" y="1990725"/>
            <a:ext cx="9745980" cy="3611880"/>
          </a:xfrm>
          <a:prstGeom prst="rect">
            <a:avLst/>
          </a:prstGeom>
        </p:spPr>
        <p:txBody>
          <a:bodyPr wrap="square">
            <a:no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对于名词或名词短语形成的排比可以直译，排比项之间用标点符号“,”或助词 “과/와”连接。</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61884" y="211625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81430" y="3350895"/>
            <a:ext cx="9810115" cy="1938020"/>
          </a:xfrm>
          <a:prstGeom prst="rect">
            <a:avLst/>
          </a:prstGeom>
          <a:noFill/>
        </p:spPr>
        <p:txBody>
          <a:bodyPr wrap="square" rtlCol="0">
            <a:spAutoFit/>
          </a:bodyPr>
          <a:lstStyle/>
          <a:p>
            <a:r>
              <a:rPr lang="zh-CN" altLang="en-US" sz="2000" b="1" dirty="0">
                <a:solidFill>
                  <a:srgbClr val="1E50A2"/>
                </a:solidFill>
                <a:ea typeface="方正兰亭黑简体" panose="02000000000000000000" pitchFamily="2" charset="-122"/>
              </a:rPr>
              <a:t>例2 各级党委要旗帜鲜明地反对腐败，更加科学有效地防治腐败，做到</a:t>
            </a:r>
            <a:r>
              <a:rPr lang="zh-CN" altLang="en-US" sz="2000" b="1" dirty="0">
                <a:solidFill>
                  <a:srgbClr val="FF0000"/>
                </a:solidFill>
                <a:ea typeface="方正兰亭黑简体" panose="02000000000000000000" pitchFamily="2" charset="-122"/>
              </a:rPr>
              <a:t>干部清正、政府清廉、政治清明</a:t>
            </a:r>
            <a:r>
              <a:rPr lang="zh-CN" altLang="en-US" sz="2000" b="1" dirty="0">
                <a:solidFill>
                  <a:srgbClr val="1E50A2"/>
                </a:solidFill>
                <a:ea typeface="方正兰亭黑简体" panose="02000000000000000000" pitchFamily="2" charset="-122"/>
              </a:rPr>
              <a:t>，永葆共产党人清正廉洁的政治本色。</a:t>
            </a:r>
            <a:endParaRPr lang="zh-CN" altLang="en-US" sz="2000" b="1" dirty="0">
              <a:solidFill>
                <a:srgbClr val="1E50A2"/>
              </a:solidFill>
              <a:ea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endParaRPr lang="en-US" altLang="zh-CN" sz="2000" b="1" dirty="0">
              <a:solidFill>
                <a:srgbClr val="1E50A2"/>
              </a:solidFill>
              <a:ea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각급 당위원회는 부패 척결의 기치를 높이 들고 과학적이고 효과적으로 부정부패를 막아야 하며, </a:t>
            </a:r>
            <a:r>
              <a:rPr lang="zh-CN" altLang="en-US" sz="2000" b="1" dirty="0">
                <a:solidFill>
                  <a:srgbClr val="FF0000"/>
                </a:solidFill>
                <a:ea typeface="方正兰亭黑简体" panose="02000000000000000000" pitchFamily="2" charset="-122"/>
              </a:rPr>
              <a:t>청렴한 간부, 청렴한 정부, 투명한 정치</a:t>
            </a:r>
            <a:r>
              <a:rPr lang="zh-CN" altLang="en-US" sz="2000" b="1" dirty="0">
                <a:solidFill>
                  <a:srgbClr val="1E50A2"/>
                </a:solidFill>
                <a:ea typeface="方正兰亭黑简体" panose="02000000000000000000" pitchFamily="2" charset="-122"/>
              </a:rPr>
              <a:t>를 실천하여 공산주의자로서 떳떳하고 청렴한 정치적 면모를 유지해야 합니다 .</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2065" y="2332355"/>
            <a:ext cx="9809480" cy="706755"/>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2. 对于动宾短语或主谓短语组成的排比，可以转译为名词短语，各排比项之间用 “,”或“과/와”连接。</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82065" y="3350895"/>
            <a:ext cx="9798685" cy="1938020"/>
          </a:xfrm>
          <a:prstGeom prst="rect">
            <a:avLst/>
          </a:prstGeom>
          <a:noFill/>
        </p:spPr>
        <p:txBody>
          <a:bodyPr wrap="square" rtlCol="0">
            <a:spAutoFit/>
          </a:bodyPr>
          <a:lstStyle/>
          <a:p>
            <a:r>
              <a:rPr lang="zh-CN" altLang="en-US" sz="2000" b="1" dirty="0">
                <a:solidFill>
                  <a:srgbClr val="1E50A2"/>
                </a:solidFill>
                <a:ea typeface="方正兰亭黑简体" panose="02000000000000000000" pitchFamily="2" charset="-122"/>
              </a:rPr>
              <a:t>例1 在坚持党的领导这个重大原则问题上，我们</a:t>
            </a:r>
            <a:r>
              <a:rPr lang="zh-CN" altLang="en-US" sz="2000" b="1" dirty="0">
                <a:solidFill>
                  <a:srgbClr val="FF0000"/>
                </a:solidFill>
                <a:ea typeface="方正兰亭黑简体" panose="02000000000000000000" pitchFamily="2" charset="-122"/>
              </a:rPr>
              <a:t>脑子要特别清醒、眼睛要特别明 亮、立场要特别坚定</a:t>
            </a:r>
            <a:r>
              <a:rPr lang="zh-CN" altLang="en-US" sz="2000" b="1" dirty="0">
                <a:solidFill>
                  <a:srgbClr val="1E50A2"/>
                </a:solidFill>
                <a:ea typeface="方正兰亭黑简体" panose="02000000000000000000" pitchFamily="2" charset="-122"/>
              </a:rPr>
              <a:t>，绝不能有任何含糊和动摇。</a:t>
            </a:r>
            <a:endParaRPr lang="zh-CN" altLang="en-US" sz="2000" b="1" dirty="0">
              <a:solidFill>
                <a:srgbClr val="1E50A2"/>
              </a:solidFill>
              <a:ea typeface="方正兰亭黑简体" panose="02000000000000000000" pitchFamily="2" charset="-122"/>
            </a:endParaRPr>
          </a:p>
          <a:p>
            <a:endParaRPr lang="zh-CN" altLang="en-US" sz="2000" b="1" dirty="0">
              <a:solidFill>
                <a:srgbClr val="1E50A2"/>
              </a:solidFill>
              <a:ea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당의 영도를 견지한다는 이 중대한 원칙 문제에 있어서 우리의 </a:t>
            </a:r>
            <a:r>
              <a:rPr lang="zh-CN" altLang="en-US" sz="2000" b="1" dirty="0">
                <a:solidFill>
                  <a:srgbClr val="FF0000"/>
                </a:solidFill>
                <a:ea typeface="方正兰亭黑简体" panose="02000000000000000000" pitchFamily="2" charset="-122"/>
              </a:rPr>
              <a:t>머리는 더욱 명석해야 하고 눈은 더욱 밝아야 하며 입장은 더욱 확고하여</a:t>
            </a:r>
            <a:r>
              <a:rPr lang="zh-CN" altLang="en-US" sz="2000" b="1" dirty="0">
                <a:solidFill>
                  <a:srgbClr val="1E50A2"/>
                </a:solidFill>
                <a:ea typeface="方正兰亭黑简体" panose="02000000000000000000" pitchFamily="2" charset="-122"/>
              </a:rPr>
              <a:t> 절대로 어떠한 모호함과 흔들림도 있어서는 안 됩니다 .</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124710"/>
            <a:ext cx="9809480" cy="706755"/>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3. 对于单句形成的排比项，可以采用直译方法，中间以连接词尾“-고”“ -(으) 며”连接。</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82065" y="3350895"/>
            <a:ext cx="9798685" cy="1938020"/>
          </a:xfrm>
          <a:prstGeom prst="rect">
            <a:avLst/>
          </a:prstGeom>
          <a:noFill/>
        </p:spPr>
        <p:txBody>
          <a:bodyPr wrap="square" rtlCol="0">
            <a:spAutoFit/>
          </a:bodyPr>
          <a:lstStyle/>
          <a:p>
            <a:r>
              <a:rPr lang="zh-CN" altLang="en-US" sz="2000" b="1" dirty="0">
                <a:solidFill>
                  <a:srgbClr val="1E50A2"/>
                </a:solidFill>
                <a:ea typeface="方正兰亭黑简体" panose="02000000000000000000" pitchFamily="2" charset="-122"/>
              </a:rPr>
              <a:t>例2 长期以来，各地区各部门按照中央要求，</a:t>
            </a:r>
            <a:r>
              <a:rPr lang="zh-CN" altLang="en-US" sz="2000" b="1" dirty="0">
                <a:solidFill>
                  <a:srgbClr val="FF0000"/>
                </a:solidFill>
                <a:ea typeface="方正兰亭黑简体" panose="02000000000000000000" pitchFamily="2" charset="-122"/>
              </a:rPr>
              <a:t>不断推进公民道德建设，弘扬中华传统美德，培育时代新风</a:t>
            </a:r>
            <a:r>
              <a:rPr lang="zh-CN" altLang="en-US" sz="2000" b="1" dirty="0">
                <a:solidFill>
                  <a:srgbClr val="1E50A2"/>
                </a:solidFill>
                <a:ea typeface="方正兰亭黑简体" panose="02000000000000000000" pitchFamily="2" charset="-122"/>
              </a:rPr>
              <a:t>，中华大地涌现出一大批道德模范、最美人物。</a:t>
            </a:r>
            <a:endParaRPr lang="zh-CN" altLang="en-US" sz="2000" b="1" dirty="0">
              <a:solidFill>
                <a:srgbClr val="1E50A2"/>
              </a:solidFill>
              <a:ea typeface="方正兰亭黑简体" panose="02000000000000000000" pitchFamily="2" charset="-122"/>
            </a:endParaRPr>
          </a:p>
          <a:p>
            <a:endParaRPr lang="zh-CN" altLang="en-US" sz="2000" b="1" dirty="0">
              <a:solidFill>
                <a:srgbClr val="1E50A2"/>
              </a:solidFill>
              <a:ea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장기간에 걸쳐 각 지역과 각 부서는 중앙의 요구에 따라 </a:t>
            </a:r>
            <a:r>
              <a:rPr lang="zh-CN" altLang="en-US" sz="2000" b="1" dirty="0">
                <a:solidFill>
                  <a:srgbClr val="FF0000"/>
                </a:solidFill>
                <a:ea typeface="方正兰亭黑简体" panose="02000000000000000000" pitchFamily="2" charset="-122"/>
              </a:rPr>
              <a:t>인민의 도덕적 무장을 끊임없이 추진하고 중화의 전통적 미덕을 드높였으며</a:t>
            </a:r>
            <a:r>
              <a:rPr lang="zh-CN" altLang="en-US" sz="2000" b="1" dirty="0">
                <a:solidFill>
                  <a:srgbClr val="1E50A2"/>
                </a:solidFill>
                <a:ea typeface="方正兰亭黑简体" panose="02000000000000000000" pitchFamily="2" charset="-122"/>
              </a:rPr>
              <a:t> 새로운 시대 기풍 을 조성하여 수많은 도덕모범과 가장 훌륭한 인물들이 등장하게 되었습니다 .</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124710"/>
            <a:ext cx="9809480" cy="706755"/>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3. 对于单句形成的排比项，可以采用直译方法，中间以连接词尾“-고”“ -(으) 며”连接。</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82065" y="3137535"/>
            <a:ext cx="10049510" cy="2458720"/>
          </a:xfrm>
          <a:prstGeom prst="rect">
            <a:avLst/>
          </a:prstGeom>
          <a:noFill/>
        </p:spPr>
        <p:txBody>
          <a:bodyPr wrap="square" rtlCol="0">
            <a:noAutofit/>
          </a:bodyPr>
          <a:lstStyle/>
          <a:p>
            <a:pPr algn="just"/>
            <a:r>
              <a:rPr lang="zh-CN" altLang="en-US" sz="2000" b="1" dirty="0">
                <a:solidFill>
                  <a:srgbClr val="1E50A2"/>
                </a:solidFill>
                <a:ea typeface="方正兰亭黑简体" panose="02000000000000000000" pitchFamily="2" charset="-122"/>
              </a:rPr>
              <a:t>例1 坚持党中央集中统一领导，确立和维护党的领导核心，</a:t>
            </a:r>
            <a:r>
              <a:rPr lang="zh-CN" altLang="en-US" sz="2000" b="1" dirty="0">
                <a:solidFill>
                  <a:srgbClr val="FF0000"/>
                </a:solidFill>
                <a:ea typeface="方正兰亭黑简体" panose="02000000000000000000" pitchFamily="2" charset="-122"/>
              </a:rPr>
              <a:t>是全党全国各族人民的共同愿望，是推进全面从严治党、提高党的创造力凝聚力战斗力的迫切要求，是保持党和国家事业发展正确方向的根本保证</a:t>
            </a:r>
            <a:r>
              <a:rPr lang="zh-CN" altLang="en-US" sz="2000" b="1" dirty="0">
                <a:solidFill>
                  <a:srgbClr val="1E50A2"/>
                </a:solidFill>
                <a:ea typeface="方正兰亭黑简体" panose="02000000000000000000" pitchFamily="2" charset="-122"/>
              </a:rPr>
              <a:t>。</a:t>
            </a:r>
            <a:endParaRPr lang="zh-CN" altLang="en-US" sz="2000" b="1" dirty="0">
              <a:solidFill>
                <a:srgbClr val="1E50A2"/>
              </a:solidFill>
              <a:ea typeface="方正兰亭黑简体" panose="02000000000000000000" pitchFamily="2" charset="-122"/>
            </a:endParaRPr>
          </a:p>
          <a:p>
            <a:endParaRPr lang="zh-CN" altLang="en-US" sz="2000" b="1" dirty="0">
              <a:solidFill>
                <a:srgbClr val="1E50A2"/>
              </a:solidFill>
              <a:ea typeface="方正兰亭黑简体" panose="02000000000000000000" pitchFamily="2" charset="-122"/>
            </a:endParaRPr>
          </a:p>
          <a:p>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당 중앙의 집중적 통일 영도를 견지하고 당의 영도 핵심을 확립하며 수호하 는 것은 </a:t>
            </a:r>
            <a:r>
              <a:rPr lang="zh-CN" altLang="en-US" sz="2000" b="1" dirty="0">
                <a:solidFill>
                  <a:srgbClr val="FF0000"/>
                </a:solidFill>
                <a:ea typeface="方正兰亭黑简体" panose="02000000000000000000" pitchFamily="2" charset="-122"/>
              </a:rPr>
              <a:t>전당(全党)과 전국 각 민족 인민의 한결같은 염원이고 당을 전면적으 로 엄하게 다스리고 당의 창발력과 응집력, 전투력을 제고하는 절박한 요구이며, 당과 국가 위업의 발전을 올바른 방향으로 유지하는 데서의 근본적 담 보입니다.</a:t>
            </a:r>
            <a:endParaRPr lang="zh-CN" altLang="en-US" sz="2000" b="1" dirty="0">
              <a:solidFill>
                <a:srgbClr val="FF0000"/>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81430" y="2124710"/>
            <a:ext cx="10356850" cy="706755"/>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4. 对于结构复杂或数量多的排比项组成的排比句，需灵活使用减译、分译、合译、换译、改译等多种方法翻译。</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984885" y="2989580"/>
            <a:ext cx="10648315" cy="2458720"/>
          </a:xfrm>
          <a:prstGeom prst="rect">
            <a:avLst/>
          </a:prstGeom>
          <a:noFill/>
        </p:spPr>
        <p:txBody>
          <a:bodyPr wrap="square" rtlCol="0">
            <a:noAutofit/>
          </a:bodyPr>
          <a:lstStyle/>
          <a:p>
            <a:pPr algn="just"/>
            <a:r>
              <a:rPr lang="zh-CN" altLang="en-US" sz="2000" b="1" dirty="0">
                <a:solidFill>
                  <a:schemeClr val="accent1"/>
                </a:solidFill>
                <a:ea typeface="方正兰亭黑简体" panose="02000000000000000000" pitchFamily="2" charset="-122"/>
              </a:rPr>
              <a:t>例2 我们要适应新形势下群众工作的新特点新要求，深入做好</a:t>
            </a:r>
            <a:r>
              <a:rPr lang="zh-CN" altLang="en-US" sz="2000" b="1" dirty="0">
                <a:solidFill>
                  <a:srgbClr val="FF0000"/>
                </a:solidFill>
                <a:ea typeface="方正兰亭黑简体" panose="02000000000000000000" pitchFamily="2" charset="-122"/>
              </a:rPr>
              <a:t>组织群众、宣传群众、教育群众、服务群众</a:t>
            </a:r>
            <a:r>
              <a:rPr lang="zh-CN" altLang="en-US" sz="2000" b="1" dirty="0">
                <a:solidFill>
                  <a:schemeClr val="accent1"/>
                </a:solidFill>
                <a:ea typeface="方正兰亭黑简体" panose="02000000000000000000" pitchFamily="2" charset="-122"/>
              </a:rPr>
              <a:t>工作，虚心向群众学习，诚心接受群众监督， </a:t>
            </a:r>
            <a:r>
              <a:rPr lang="zh-CN" altLang="en-US" sz="2000" b="1" dirty="0">
                <a:solidFill>
                  <a:srgbClr val="FF0000"/>
                </a:solidFill>
                <a:ea typeface="方正兰亭黑简体" panose="02000000000000000000" pitchFamily="2" charset="-122"/>
              </a:rPr>
              <a:t>始终植根人民、造福人民，始终保持党同人民群众的血肉联系，始终与人民心连心、同呼吸、共命运</a:t>
            </a:r>
            <a:r>
              <a:rPr lang="zh-CN" altLang="en-US" sz="2000" b="1" dirty="0">
                <a:solidFill>
                  <a:schemeClr val="accent1"/>
                </a:solidFill>
                <a:ea typeface="方正兰亭黑简体" panose="02000000000000000000" pitchFamily="2" charset="-122"/>
              </a:rPr>
              <a:t>。</a:t>
            </a:r>
            <a:endParaRPr lang="zh-CN" altLang="en-US" sz="2000" b="1" dirty="0">
              <a:solidFill>
                <a:schemeClr val="accent1"/>
              </a:solidFill>
              <a:ea typeface="方正兰亭黑简体" panose="02000000000000000000" pitchFamily="2" charset="-122"/>
            </a:endParaRPr>
          </a:p>
          <a:p>
            <a:pPr algn="just"/>
            <a:r>
              <a:rPr lang="en-US" altLang="zh-CN" sz="2000" b="1" dirty="0">
                <a:solidFill>
                  <a:schemeClr val="accent1"/>
                </a:solidFill>
                <a:ea typeface="方正兰亭黑简体" panose="02000000000000000000" pitchFamily="2" charset="-122"/>
              </a:rPr>
              <a:t>    </a:t>
            </a:r>
            <a:r>
              <a:rPr lang="zh-CN" altLang="en-US" sz="2000" b="1" dirty="0">
                <a:solidFill>
                  <a:schemeClr val="accent1"/>
                </a:solidFill>
                <a:ea typeface="方正兰亭黑简体" panose="02000000000000000000" pitchFamily="2" charset="-122"/>
              </a:rPr>
              <a:t>우리는 새로운 정세하에서 대중 사업의 새로운 특징과 새로운 요구에 부응 하여 </a:t>
            </a:r>
            <a:r>
              <a:rPr lang="zh-CN" altLang="en-US" sz="2000" b="1" dirty="0">
                <a:solidFill>
                  <a:srgbClr val="FF0000"/>
                </a:solidFill>
                <a:ea typeface="方正兰亭黑简体" panose="02000000000000000000" pitchFamily="2" charset="-122"/>
              </a:rPr>
              <a:t>대중을 조직하는 업무, 대중을 상대로 한 선전 및 교육, 대중에 대한 봉사</a:t>
            </a:r>
            <a:r>
              <a:rPr lang="zh-CN" altLang="en-US" sz="2000" b="1" dirty="0">
                <a:solidFill>
                  <a:schemeClr val="accent1"/>
                </a:solidFill>
                <a:ea typeface="方正兰亭黑简体" panose="02000000000000000000" pitchFamily="2" charset="-122"/>
              </a:rPr>
              <a:t>를 제대로 수행해야 하며 , 겸허한 마음으로 대중에게 배우고 그들의 감독 을 진심으로 받아들여야 합니다 . 이를 통해 </a:t>
            </a:r>
            <a:r>
              <a:rPr lang="zh-CN" altLang="en-US" sz="2000" b="1" dirty="0">
                <a:solidFill>
                  <a:srgbClr val="FF0000"/>
                </a:solidFill>
                <a:ea typeface="方正兰亭黑简体" panose="02000000000000000000" pitchFamily="2" charset="-122"/>
              </a:rPr>
              <a:t>인민대중 속에 뿌리내리고 인민들이 혜택을 누릴 수 있게 하며, 당과 인민대중의 혈연적 연계를 항상 유지하 고, 인민대중과</a:t>
            </a:r>
            <a:r>
              <a:rPr lang="zh-CN" altLang="en-US" sz="2000" b="1" dirty="0">
                <a:solidFill>
                  <a:schemeClr val="accent1"/>
                </a:solidFill>
                <a:ea typeface="方正兰亭黑简体" panose="02000000000000000000" pitchFamily="2" charset="-122"/>
              </a:rPr>
              <a:t> </a:t>
            </a:r>
            <a:r>
              <a:rPr lang="zh-CN" altLang="en-US" sz="2000" b="1" dirty="0">
                <a:solidFill>
                  <a:srgbClr val="FF0000"/>
                </a:solidFill>
                <a:ea typeface="方正兰亭黑简体" panose="02000000000000000000" pitchFamily="2" charset="-122"/>
              </a:rPr>
              <a:t>한마음이 되어 함께 호흡하는 공동운명체</a:t>
            </a:r>
            <a:r>
              <a:rPr lang="en-US" altLang="zh-CN" sz="2000" b="1" dirty="0">
                <a:solidFill>
                  <a:srgbClr val="FF0000"/>
                </a:solidFill>
                <a:ea typeface="方正兰亭黑简体" panose="02000000000000000000" pitchFamily="2" charset="-122"/>
              </a:rPr>
              <a:t>를 만들어야 합니다 .</a:t>
            </a:r>
            <a:endParaRPr lang="en-US" altLang="zh-CN" sz="2000" b="1" dirty="0">
              <a:solidFill>
                <a:srgbClr val="FF0000"/>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867410" y="2124710"/>
            <a:ext cx="10770870" cy="706755"/>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4. 对于结构复杂或数量多的排比项组成的排比句，需灵活使用减译、分译、合译、换译、改译等多种方法翻译。</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887730" y="2989580"/>
            <a:ext cx="10751185" cy="2458720"/>
          </a:xfrm>
          <a:prstGeom prst="rect">
            <a:avLst/>
          </a:prstGeom>
          <a:noFill/>
        </p:spPr>
        <p:txBody>
          <a:bodyPr wrap="square" rtlCol="0">
            <a:noAutofit/>
          </a:bodyPr>
          <a:lstStyle/>
          <a:p>
            <a:pPr algn="just"/>
            <a:r>
              <a:rPr lang="en-US" altLang="zh-CN" sz="2000" b="1" dirty="0">
                <a:solidFill>
                  <a:schemeClr val="accent1"/>
                </a:solidFill>
                <a:ea typeface="方正兰亭黑简体" panose="02000000000000000000" pitchFamily="2" charset="-122"/>
              </a:rPr>
              <a:t>例3 你们</a:t>
            </a:r>
            <a:r>
              <a:rPr lang="en-US" altLang="zh-CN" sz="2000" b="1" dirty="0">
                <a:solidFill>
                  <a:srgbClr val="FF0000"/>
                </a:solidFill>
                <a:ea typeface="方正兰亭黑简体" panose="02000000000000000000" pitchFamily="2" charset="-122"/>
              </a:rPr>
              <a:t>或充满爱心、助人为乐，或见义勇为、舍生忘死，或诚实守信、坚守正 道，或敬业奉献、虔诚勤勉，或孝老爱亲、血脉情深</a:t>
            </a:r>
            <a:r>
              <a:rPr lang="en-US" altLang="zh-CN" sz="2000" b="1" dirty="0">
                <a:solidFill>
                  <a:schemeClr val="accent1"/>
                </a:solidFill>
                <a:ea typeface="方正兰亭黑简体" panose="02000000000000000000" pitchFamily="2" charset="-122"/>
              </a:rPr>
              <a:t>。</a:t>
            </a:r>
            <a:endParaRPr lang="en-US" altLang="zh-CN" sz="2000" b="1" dirty="0">
              <a:solidFill>
                <a:schemeClr val="accent1"/>
              </a:solidFill>
              <a:ea typeface="方正兰亭黑简体" panose="02000000000000000000" pitchFamily="2" charset="-122"/>
            </a:endParaRPr>
          </a:p>
          <a:p>
            <a:pPr algn="just"/>
            <a:endParaRPr lang="en-US" altLang="zh-CN" sz="2000" b="1" dirty="0">
              <a:solidFill>
                <a:schemeClr val="accent1"/>
              </a:solidFill>
              <a:ea typeface="方正兰亭黑简体" panose="02000000000000000000" pitchFamily="2" charset="-122"/>
            </a:endParaRPr>
          </a:p>
          <a:p>
            <a:pPr algn="just"/>
            <a:r>
              <a:rPr lang="en-US" altLang="zh-CN" sz="2000" b="1" dirty="0">
                <a:solidFill>
                  <a:schemeClr val="accent1"/>
                </a:solidFill>
                <a:ea typeface="方正兰亭黑简体" panose="02000000000000000000" pitchFamily="2" charset="-122"/>
              </a:rPr>
              <a:t>여러분은 </a:t>
            </a:r>
            <a:r>
              <a:rPr lang="en-US" altLang="zh-CN" sz="2000" b="1" dirty="0">
                <a:solidFill>
                  <a:srgbClr val="FF0000"/>
                </a:solidFill>
                <a:ea typeface="方正兰亭黑简体" panose="02000000000000000000" pitchFamily="2" charset="-122"/>
              </a:rPr>
              <a:t>박애 정신이 충만하여 사람을 돕는 것을 낙으로 삼고 정의로운 일 에는 자신의 안위를 돌보지 않고 서슴없이 나서는 사람들입니다 . 또한 성실 과 신용을 가지고 바른 길을 고집하며, 투철한 직업 정신, 근면과 성실함으로 사회에 기여하며, 부모에게 효도하고 형제간에 우애가 두터운</a:t>
            </a:r>
            <a:r>
              <a:rPr lang="en-US" altLang="zh-CN" sz="2000" b="1" dirty="0">
                <a:solidFill>
                  <a:schemeClr val="accent1"/>
                </a:solidFill>
                <a:ea typeface="方正兰亭黑简体" panose="02000000000000000000" pitchFamily="2" charset="-122"/>
              </a:rPr>
              <a:t> </a:t>
            </a:r>
            <a:r>
              <a:rPr lang="en-US" altLang="zh-CN" sz="2000" b="1" dirty="0">
                <a:solidFill>
                  <a:srgbClr val="FF0000"/>
                </a:solidFill>
                <a:ea typeface="方正兰亭黑简体" panose="02000000000000000000" pitchFamily="2" charset="-122"/>
              </a:rPr>
              <a:t>분들입니다.</a:t>
            </a:r>
            <a:endParaRPr lang="zh-CN" altLang="en-US" sz="2000" b="1" dirty="0">
              <a:solidFill>
                <a:srgbClr val="FF0000"/>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867410" y="2124710"/>
            <a:ext cx="10770870" cy="706755"/>
          </a:xfrm>
          <a:prstGeom prst="rect">
            <a:avLst/>
          </a:prstGeom>
        </p:spPr>
        <p:txBody>
          <a:bodyPr wrap="square">
            <a:spAutoFit/>
          </a:bodyPr>
          <a:lstStyle/>
          <a:p>
            <a:r>
              <a:rPr lang="zh-CN" altLang="en-US" sz="2000" b="1" dirty="0">
                <a:solidFill>
                  <a:srgbClr val="2050A1"/>
                </a:solidFill>
                <a:ea typeface="方正兰亭黑简体" panose="02000000000000000000" pitchFamily="2" charset="-122"/>
                <a:cs typeface="Calibri" panose="020F0502020204030204" pitchFamily="34" charset="0"/>
                <a:sym typeface="+mn-ea"/>
              </a:rPr>
              <a:t>4. 对于结构复杂或数量多的排比项组成的排比句，需灵活使用减译、分译、合译、换译、改译等多种方法翻译。</a:t>
            </a:r>
            <a:endParaRPr lang="zh-CN" altLang="en-US"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grpSp>
        <p:nvGrpSpPr>
          <p:cNvPr id="1073743178" name="组合 1073743177"/>
          <p:cNvGrpSpPr/>
          <p:nvPr/>
        </p:nvGrpSpPr>
        <p:grpSpPr>
          <a:xfrm>
            <a:off x="958215" y="1972945"/>
            <a:ext cx="4950460" cy="4031390"/>
            <a:chOff x="0" y="0"/>
            <a:chExt cx="8329" cy="9273"/>
          </a:xfrm>
        </p:grpSpPr>
        <p:sp>
          <p:nvSpPr>
            <p:cNvPr id="1073743179" name="矩形 1073743178"/>
            <p:cNvSpPr/>
            <p:nvPr/>
          </p:nvSpPr>
          <p:spPr>
            <a:xfrm>
              <a:off x="4" y="4"/>
              <a:ext cx="7347" cy="9269"/>
            </a:xfrm>
            <a:prstGeom prst="rect">
              <a:avLst/>
            </a:prstGeom>
            <a:solidFill>
              <a:srgbClr val="E4E6F3"/>
            </a:solidFill>
            <a:ln w="9525">
              <a:noFill/>
            </a:ln>
          </p:spPr>
          <p:txBody>
            <a:bodyPr/>
            <a:p>
              <a:pPr algn="just"/>
              <a:r>
                <a:rPr lang="en-US" altLang="zh-CN" sz="1500"/>
                <a:t>       </a:t>
              </a:r>
              <a:r>
                <a:rPr lang="zh-CN" altLang="en-US" sz="1500"/>
                <a:t>坚持和加强党的全面领导，首先要维护党中央权威和集中统一领导。保证全党令 行禁止，是党和国家前途命运所系，是全国各族人民根本利益所在。中央政治局的同 志对此必须保持十分清醒的认识。 党的十九大在新时代党的建设总要求中明确提出加 强党的政治建设，把保证全党服从中央、坚持党中央权威和集中统一领导作为党的政 治建设的首要任务。 维护党中央权威和集中统一领导，是我国革命、建设、改革的重要 经验，是一个成熟的马克思主义执政党的重大建党原则。 中央政治局的同志要把维护 党中央权威和集中统一领导作为明确的政治准则和根本的政治要求，在思想上高度认 同，政治上坚决维护，组织上自觉服从，行动上紧紧跟随，在政治立场、政治方向、政治原则、政治道路上同党中央保持高度一致，自觉维护党中央权威。 这是对大家党性 的考验，也是根本的政治纪律和政治规矩。（2017年12月25日—26日，习近平在主持中共中央政治局民主生活会时的讲话要点）</a:t>
              </a:r>
              <a:endParaRPr lang="zh-CN" altLang="en-US" sz="1500"/>
            </a:p>
          </p:txBody>
        </p:sp>
        <p:sp>
          <p:nvSpPr>
            <p:cNvPr id="1073743181" name="任意多边形 1073743180"/>
            <p:cNvSpPr/>
            <p:nvPr/>
          </p:nvSpPr>
          <p:spPr>
            <a:xfrm>
              <a:off x="0" y="0"/>
              <a:ext cx="8329" cy="10"/>
            </a:xfrm>
            <a:custGeom>
              <a:avLst/>
              <a:gdLst/>
              <a:ahLst/>
              <a:cxnLst/>
              <a:pathLst>
                <a:path w="8329" h="10">
                  <a:moveTo>
                    <a:pt x="0" y="4"/>
                  </a:moveTo>
                  <a:lnTo>
                    <a:pt x="8328" y="4"/>
                  </a:lnTo>
                </a:path>
              </a:pathLst>
            </a:custGeom>
            <a:noFill/>
            <a:ln w="6350" cap="flat" cmpd="sng">
              <a:solidFill>
                <a:srgbClr val="275CAA"/>
              </a:solidFill>
              <a:prstDash val="solid"/>
              <a:miter lim="1000000"/>
              <a:headEnd type="none" w="med" len="med"/>
              <a:tailEnd type="none" w="med" len="med"/>
            </a:ln>
          </p:spPr>
          <p:txBody>
            <a:bodyPr/>
            <a:p>
              <a:endParaRPr lang="zh-CN" altLang="en-US"/>
            </a:p>
          </p:txBody>
        </p:sp>
      </p:grpSp>
      <p:sp>
        <p:nvSpPr>
          <p:cNvPr id="6" name="文本框 5"/>
          <p:cNvSpPr txBox="1"/>
          <p:nvPr/>
        </p:nvSpPr>
        <p:spPr>
          <a:xfrm>
            <a:off x="5327015" y="2012950"/>
            <a:ext cx="6307455" cy="3540125"/>
          </a:xfrm>
          <a:prstGeom prst="rect">
            <a:avLst/>
          </a:prstGeom>
          <a:noFill/>
        </p:spPr>
        <p:txBody>
          <a:bodyPr wrap="square" rtlCol="0" anchor="t">
            <a:noAutofit/>
          </a:bodyPr>
          <a:p>
            <a:pPr algn="just"/>
            <a:r>
              <a:rPr lang="en-US" altLang="zh-CN" sz="1400"/>
              <a:t>   </a:t>
            </a:r>
            <a:r>
              <a:rPr lang="zh-CN" altLang="en-US" sz="1400"/>
              <a:t>당의 전면적 영도를 견지하고 강화하기 위해서는 먼저 당 중앙의 권위와 집중적 통 일 영도를 수호해야 합니다 . 전당에 걸쳐 명령이 막힘없이 집행되도록 보장하는 것은 당과 국가의 앞날과 운명에 관계되고 전국 각 민족 인민들의 근본적 이익과도 관계됩 니다 . 따라서 중앙정치국 동지들은 반드시 이에 대해 매우 분명한 인식을 가지고 있 어야 합니다 . 19차 당대회는 신시대 당 건설에 대한 총체적 요구에서 당의 정치 건설 을 강화하고 전당이 중앙에 복종하도록 보장하며 당 중앙의 권위와 집중적 통일 영도 를 수호하는 것을 당의 정치 건설의 최우선 과업으로 삼을 것을 명확히 제시하였습니</a:t>
            </a:r>
            <a:r>
              <a:rPr lang="en-US" altLang="zh-CN" sz="1400"/>
              <a:t>다. 당 중앙의 권위와 집중적 통일 영도를 수호하는 것은 우리 나라 혁명과 건설, 개 혁에서 얻은 중요한 경험이며 성숙한 마르크스주의 집권당으로서 준수해야 할 당 건 설의 중대한 원칙입니다 . 중앙정치국의 동지들은 당 중앙의 권위와 집중적 통일 영도 를 수호하는 것을 명확한 정치 준칙과 근본적인 정치 요구로 삼아 사상적으로 고도의 일치를 인정하고 정치적으로 결연히 수호하며 조직적으로 흔연히 복종하며 행동에서 긴밀히 따르며 정치적 입장과 정치적 방향, 정치적 원칙, 정치적 노선에서 당 중앙과 고도의 일치를 유지하고 당 중앙의 권위를 수호해야 합니다 . 이것은 모든 당원들의 당성에 대한 검증 기준이며 근본적인 정치적 규율이자 정치 규범입니다.(2017년 12월 25일~26일, 시진핑 주석이 중공중앙정치국 민주생활회의를 주재하면서 한 연설 요지에서)</a:t>
            </a:r>
            <a:endParaRPr lang="en-US" altLang="zh-CN" sz="1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1"/>
          <a:stretch>
            <a:fillRect/>
          </a:stretch>
        </p:blipFill>
        <p:spPr>
          <a:xfrm>
            <a:off x="1" y="0"/>
            <a:ext cx="12191999" cy="6858000"/>
          </a:xfrm>
          <a:prstGeom prst="rect">
            <a:avLst/>
          </a:prstGeom>
        </p:spPr>
      </p:pic>
      <p:pic>
        <p:nvPicPr>
          <p:cNvPr id="24" name="图片 23"/>
          <p:cNvPicPr>
            <a:picLocks noChangeAspect="1"/>
          </p:cNvPicPr>
          <p:nvPr/>
        </p:nvPicPr>
        <p:blipFill>
          <a:blip r:embed="rId2"/>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37" name="文本框 36">
            <a:hlinkClick r:id="rId3"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一、核心概念</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目  录</a:t>
            </a:r>
            <a:endParaRPr kumimoji="1" lang="zh-CN" altLang="en-US" sz="44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19" name="文本框 18">
            <a:hlinkClick r:id="rId3"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二、关键语句</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2" name="文本框 11">
            <a:hlinkClick r:id="rId3"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三、课前试译</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13" name="文本框 12">
            <a:hlinkClick r:id="rId3"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四、译文评析</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6" name="文本框 15">
            <a:hlinkClick r:id="rId3"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五、点评练习</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22" name="文本框 21">
            <a:hlinkClick r:id="rId3"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六、课后</a:t>
            </a:r>
            <a:r>
              <a:rPr lang="zh-CN" altLang="en-US" sz="2800" b="1" dirty="0" smtClean="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rPr>
              <a:t>练习</a:t>
            </a:r>
            <a:endParaRPr lang="zh-CN" altLang="en-US" sz="2800" b="1" dirty="0">
              <a:solidFill>
                <a:schemeClr val="bg1"/>
              </a:solidFill>
              <a:latin typeface="Times New Roman" panose="02020603050405020304" pitchFamily="18" charset="0"/>
              <a:ea typeface="方正兰亭黑简体" panose="02000000000000000000" pitchFamily="2" charset="-122"/>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4"/>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grpSp>
        <p:nvGrpSpPr>
          <p:cNvPr id="1073743178" name="组合 1073743177"/>
          <p:cNvGrpSpPr/>
          <p:nvPr/>
        </p:nvGrpSpPr>
        <p:grpSpPr>
          <a:xfrm>
            <a:off x="958215" y="1972945"/>
            <a:ext cx="4950460" cy="4031390"/>
            <a:chOff x="0" y="0"/>
            <a:chExt cx="8329" cy="9273"/>
          </a:xfrm>
        </p:grpSpPr>
        <p:sp>
          <p:nvSpPr>
            <p:cNvPr id="1073743179" name="矩形 1073743178"/>
            <p:cNvSpPr/>
            <p:nvPr/>
          </p:nvSpPr>
          <p:spPr>
            <a:xfrm>
              <a:off x="4" y="4"/>
              <a:ext cx="7347" cy="9269"/>
            </a:xfrm>
            <a:prstGeom prst="rect">
              <a:avLst/>
            </a:prstGeom>
            <a:solidFill>
              <a:srgbClr val="E4E6F3"/>
            </a:solidFill>
            <a:ln w="9525">
              <a:noFill/>
            </a:ln>
          </p:spPr>
          <p:txBody>
            <a:bodyPr/>
            <a:p>
              <a:pPr indent="0" algn="just" fontAlgn="auto">
                <a:lnSpc>
                  <a:spcPts val="2000"/>
                </a:lnSpc>
              </a:pPr>
              <a:r>
                <a:rPr lang="en-US" altLang="zh-CN" sz="1500"/>
                <a:t>        坚持党的领导是方向性问题，必须旗帜鲜明、立场坚定，决不能羞羞答答、语 焉不详，决不能遮遮掩掩、搞自我麻痹。坚持党的领导，最根本的是坚持党中央权威 和集中统一领导。党章规定“四个服从”，最根本的是全党各个组织和全体党员服从 党的全国代表大会和中央委员会；党中央强调“四个意识”，最根本的是坚决维护党 中央权威和集中统一领导。这都不是空洞的口号，不能只停留在口头表态上，要落实 到行动上。 党中央要求各级领导干部特别是高级干部当政治上的明白人，做到心中有 党，就是要自觉把工作放在党中央工作大局中考量和部署，自觉做到党中央提倡的坚 决响应、党中央决定的坚决执行、党中央禁止的坚决不做，执行党中央决策部署不讲 条件、不打折扣、不搞变通。</a:t>
              </a:r>
              <a:r>
                <a:rPr lang="zh-CN" altLang="en-US" sz="1500"/>
                <a:t>（2018年1月11 日，习近平在中共十九届中央纪委二次全会上的讲话））</a:t>
              </a:r>
              <a:endParaRPr lang="zh-CN" altLang="en-US" sz="1500"/>
            </a:p>
          </p:txBody>
        </p:sp>
        <p:sp>
          <p:nvSpPr>
            <p:cNvPr id="1073743181" name="任意多边形 1073743180"/>
            <p:cNvSpPr/>
            <p:nvPr/>
          </p:nvSpPr>
          <p:spPr>
            <a:xfrm>
              <a:off x="0" y="0"/>
              <a:ext cx="8329" cy="10"/>
            </a:xfrm>
            <a:custGeom>
              <a:avLst/>
              <a:gdLst/>
              <a:ahLst/>
              <a:cxnLst/>
              <a:pathLst>
                <a:path w="8329" h="10">
                  <a:moveTo>
                    <a:pt x="0" y="4"/>
                  </a:moveTo>
                  <a:lnTo>
                    <a:pt x="8328" y="4"/>
                  </a:lnTo>
                </a:path>
              </a:pathLst>
            </a:custGeom>
            <a:noFill/>
            <a:ln w="6350" cap="flat" cmpd="sng">
              <a:solidFill>
                <a:srgbClr val="275CAA"/>
              </a:solidFill>
              <a:prstDash val="solid"/>
              <a:miter lim="1000000"/>
              <a:headEnd type="none" w="med" len="med"/>
              <a:tailEnd type="none" w="med" len="med"/>
            </a:ln>
          </p:spPr>
          <p:txBody>
            <a:bodyPr/>
            <a:p>
              <a:endParaRPr lang="zh-CN" altLang="en-US"/>
            </a:p>
          </p:txBody>
        </p:sp>
      </p:grpSp>
      <p:sp>
        <p:nvSpPr>
          <p:cNvPr id="6" name="文本框 5"/>
          <p:cNvSpPr txBox="1"/>
          <p:nvPr/>
        </p:nvSpPr>
        <p:spPr>
          <a:xfrm>
            <a:off x="5391150" y="2012950"/>
            <a:ext cx="6222365" cy="3540125"/>
          </a:xfrm>
          <a:prstGeom prst="rect">
            <a:avLst/>
          </a:prstGeom>
          <a:noFill/>
        </p:spPr>
        <p:txBody>
          <a:bodyPr wrap="square" rtlCol="0" anchor="t">
            <a:noAutofit/>
          </a:bodyPr>
          <a:p>
            <a:pPr algn="just"/>
            <a:r>
              <a:rPr lang="en-US" altLang="zh-CN" sz="1400"/>
              <a:t>    </a:t>
            </a:r>
            <a:r>
              <a:rPr lang="en-US" altLang="zh-CN" sz="1500"/>
              <a:t>당의 영도를 견지하는 것은 방향성의 문제이므로 반드시 선명한 기치와 확고한 입 장을 가져야 하며 머뭇거리거나 모호한 태도를 취해서는 절대 안 되고 숨기거나 스 스로 마비되어서도 결코 안 됩니다 . 당의 영도를 견지함에 있어서 가장 근본적인 것 은 당 중앙의 권위와 집중적 통일 영도를 견지하는 것입니다 . 당헌에 규정된 ‘4가지 복종’에서 가장 근본적인 것은 전당의 각 조직과 모든 당원들이 당의 전국대표대회와 중앙위원회에 복종하는 것이며, 당 중앙이 강조하는 ‘4가지 의식’에서 가장 근본적인 것은 당 중앙의 권위와 집중적 통일 영도를 확고히 수호하는 것입니다 . 이는 모두 텅 빈 구호가 아니며 입으로 말하는 것에만 그쳐서는 안 되며 실제 행동으로 실행되어야 합니다 . 당 중앙은 각급 지도간부, 특히 고위급 간부들이 정치적으로 해박하고 마음 속에 당을 품고 있을 것을 요구하고 있는데, 이는 우리가 항상 의식적으로 당 중앙 업 무의 큰 국면에 놓고 업무를 계획하고 배치하며 의식적으로 당 중앙이 제창한 내용에 호응하고 당 중앙의 결정을 철저히 집행하며 당 중앙이 금지한 것은 절대 하지 않으 며 당 중앙의 정책 결정과 배치를 집행할 때는 조건을 붙이거나 대충 하거나 변통하 지 말아야 한다는 것입니다.(2018년 1월 11일, 시진핑 주석이 중공 제19기 중앙 기율검사위원회 2차 전체회의에서 한 연설에서) </a:t>
            </a:r>
            <a:r>
              <a:rPr lang="en-US" altLang="zh-CN" sz="1400"/>
              <a:t> </a:t>
            </a:r>
            <a:endParaRPr lang="en-US" altLang="zh-CN" sz="14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 name="テキスト ボックス 1"/>
          <p:cNvSpPr txBox="1"/>
          <p:nvPr/>
        </p:nvSpPr>
        <p:spPr>
          <a:xfrm>
            <a:off x="2122430" y="2701505"/>
            <a:ext cx="8356138" cy="2430145"/>
          </a:xfrm>
          <a:prstGeom prst="rect">
            <a:avLst/>
          </a:prstGeom>
          <a:noFill/>
        </p:spPr>
        <p:txBody>
          <a:bodyPr wrap="square" rtlCol="0">
            <a:spAutoFit/>
          </a:bodyPr>
          <a:lstStyle/>
          <a:p>
            <a:pPr algn="just"/>
            <a:r>
              <a:rPr lang="zh-CN" altLang="en-US" sz="2800" b="1" dirty="0" smtClean="0">
                <a:solidFill>
                  <a:srgbClr val="2050A1"/>
                </a:solidFill>
                <a:ea typeface="方正兰亭黑简体" panose="02000000000000000000" pitchFamily="2" charset="-122"/>
                <a:cs typeface="Calibri" panose="020F0502020204030204" pitchFamily="34" charset="0"/>
                <a:sym typeface="+mn-ea"/>
              </a:rPr>
              <a:t>特殊句式的翻译方法</a:t>
            </a:r>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000000000000000" pitchFamily="2" charset="-122"/>
                <a:cs typeface="Calibri" panose="020F0502020204030204" pitchFamily="34" charset="0"/>
                <a:sym typeface="+mn-ea"/>
              </a:rPr>
              <a:t>——</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把字句</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000000000000000" pitchFamily="2" charset="-122"/>
                <a:cs typeface="Calibri" panose="020F0502020204030204" pitchFamily="34" charset="0"/>
                <a:sym typeface="+mn-ea"/>
              </a:rPr>
              <a:t>——</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使动句</a:t>
            </a:r>
            <a:endParaRPr lang="zh-CN" altLang="en-US" sz="2400" dirty="0" smtClean="0">
              <a:solidFill>
                <a:srgbClr val="2050A1"/>
              </a:solidFill>
              <a:ea typeface="方正兰亭黑简体" panose="020000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000000000000000" pitchFamily="2" charset="-122"/>
                <a:cs typeface="Calibri" panose="020F0502020204030204" pitchFamily="34" charset="0"/>
                <a:sym typeface="+mn-ea"/>
              </a:rPr>
              <a:t>——</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被动句</a:t>
            </a:r>
            <a:endParaRPr lang="zh-CN" altLang="en-US" sz="2400" dirty="0" smtClean="0">
              <a:solidFill>
                <a:srgbClr val="2050A1"/>
              </a:solidFill>
              <a:ea typeface="方正兰亭黑简体" panose="02000000000000000000" pitchFamily="2" charset="-122"/>
              <a:cs typeface="Calibri" panose="020F0502020204030204" pitchFamily="34" charset="0"/>
              <a:sym typeface="+mn-ea"/>
            </a:endParaRPr>
          </a:p>
          <a:p>
            <a:pPr algn="just"/>
            <a:endParaRPr kumimoji="1" lang="ja-JP" altLang="en-US" sz="2400" dirty="0"/>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文本一</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 name="テキスト ボックス 1"/>
          <p:cNvSpPr txBox="1"/>
          <p:nvPr/>
        </p:nvSpPr>
        <p:spPr>
          <a:xfrm>
            <a:off x="1130935" y="2458085"/>
            <a:ext cx="10533380" cy="2372995"/>
          </a:xfrm>
          <a:prstGeom prst="rect">
            <a:avLst/>
          </a:prstGeom>
          <a:noFill/>
        </p:spPr>
        <p:txBody>
          <a:bodyPr wrap="square" rtlCol="0">
            <a:noAutofit/>
          </a:bodyPr>
          <a:lstStyle/>
          <a:p>
            <a:r>
              <a:rPr lang="zh-CN" altLang="en-US" sz="2400" b="1" dirty="0" smtClean="0">
                <a:solidFill>
                  <a:srgbClr val="2050A1"/>
                </a:solidFill>
                <a:ea typeface="方正兰亭黑简体" panose="02000000000000000000" pitchFamily="2" charset="-122"/>
                <a:cs typeface="Calibri" panose="020F0502020204030204" pitchFamily="34" charset="0"/>
                <a:sym typeface="+mn-ea"/>
              </a:rPr>
              <a:t>特殊句式的翻译方法</a:t>
            </a:r>
            <a:endParaRPr lang="en-US" altLang="zh-CN" sz="24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1. 根据应用的句型和搭配的动词，将把字句翻译为不同的句型</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2. 将使动句转换为主动句，把间接宾语改译为主语</a:t>
            </a:r>
            <a:r>
              <a:rPr lang="zh-CN" altLang="en-US" sz="2400" dirty="0" smtClean="0">
                <a:solidFill>
                  <a:srgbClr val="2050A1"/>
                </a:solidFill>
                <a:ea typeface="方正兰亭黑简体" panose="020000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000000000000000" pitchFamily="2" charset="-122"/>
                <a:cs typeface="Calibri" panose="020F0502020204030204" pitchFamily="34" charset="0"/>
                <a:sym typeface="+mn-ea"/>
              </a:rPr>
              <a:t>3. 根据情况，将被动句直译为被动形态，或改变主语将被动句转换为主动句。</a:t>
            </a:r>
            <a:endParaRPr lang="en-US" altLang="zh-CN" sz="2400" dirty="0" smtClean="0">
              <a:solidFill>
                <a:srgbClr val="2050A1"/>
              </a:solidFill>
              <a:ea typeface="方正兰亭黑简体" panose="020000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150620" y="3013075"/>
            <a:ext cx="10278745" cy="2861310"/>
          </a:xfrm>
          <a:prstGeom prst="rect">
            <a:avLst/>
          </a:prstGeom>
          <a:noFill/>
        </p:spPr>
        <p:txBody>
          <a:bodyPr wrap="square" rtlCol="0">
            <a:spAutoFit/>
          </a:bodyPr>
          <a:lstStyle/>
          <a:p>
            <a:pPr algn="just"/>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例</a:t>
            </a:r>
            <a:r>
              <a:rPr lang="en-US" altLang="zh-CN" sz="2000" b="1" dirty="0" smtClean="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1</a:t>
            </a: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党中央要求各级领导干部特别是高级干部当政治上的明白人，做到心中有党， 就是要自觉</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把工作放在党中央工作大局中考量和部署</a:t>
            </a: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，自觉做到党中央提倡的坚决响应、党中央决定的坚决执行、党中央禁止的坚决不做，执行党中央决策 部署不讲条件、不打折扣、不搞变通。</a:t>
            </a:r>
            <a:endPar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당 중앙은 각급 지도간부, 특히 고위급 간부들이 정치적으로 해박하고 마음 속에 당을 품고 있을 것을 요구하고 있는데, 이는 우리가 항상 의식적으로 </a:t>
            </a:r>
            <a:r>
              <a:rPr lang="zh-CN" altLang="en-US" sz="2000" b="1" dirty="0">
                <a:solidFill>
                  <a:srgbClr val="FF0000"/>
                </a:solidFill>
                <a:ea typeface="方正兰亭黑简体" panose="02000000000000000000" pitchFamily="2" charset="-122"/>
              </a:rPr>
              <a:t>당</a:t>
            </a:r>
            <a:r>
              <a:rPr lang="en-US" altLang="zh-CN" sz="2000" b="1" dirty="0">
                <a:solidFill>
                  <a:srgbClr val="FF0000"/>
                </a:solidFill>
                <a:ea typeface="方正兰亭黑简体" panose="02000000000000000000" pitchFamily="2" charset="-122"/>
              </a:rPr>
              <a:t> </a:t>
            </a:r>
            <a:r>
              <a:rPr lang="zh-CN" altLang="en-US" sz="2000" b="1" dirty="0">
                <a:solidFill>
                  <a:srgbClr val="FF0000"/>
                </a:solidFill>
                <a:ea typeface="方正兰亭黑简体" panose="02000000000000000000" pitchFamily="2" charset="-122"/>
              </a:rPr>
              <a:t>중앙 업무의 큰 국면에 놓고 업무를 계획하고 배치하며</a:t>
            </a:r>
            <a:r>
              <a:rPr lang="zh-CN" altLang="en-US" sz="2000" b="1" dirty="0">
                <a:solidFill>
                  <a:srgbClr val="1E50A2"/>
                </a:solidFill>
                <a:ea typeface="方正兰亭黑简体" panose="02000000000000000000" pitchFamily="2" charset="-122"/>
              </a:rPr>
              <a:t> 의식적으로 당 중앙 이 제창한 내용에 호응하고 당 중앙의 결정을 철저히 집행하며 당 중앙이 금 지한 것은 절대 하지 않으며 당 중앙의 정책 결정과 배치를 집행할 때는 조 건을 붙이거나 대충 하거나 변통하지 말아야 한다는 것입니다 .</a:t>
            </a:r>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25" y="2124710"/>
            <a:ext cx="8115300" cy="101473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根据应用的句型和搭配的动词，将把字句翻译为不同的句型。</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zh-CN" altLang="en-US" sz="2000" b="1" dirty="0">
                <a:solidFill>
                  <a:srgbClr val="2050A1"/>
                </a:solidFill>
                <a:ea typeface="方正兰亭黑简体" panose="02000000000000000000" pitchFamily="2" charset="-122"/>
                <a:cs typeface="Calibri" panose="020F0502020204030204" pitchFamily="34" charset="0"/>
                <a:sym typeface="+mn-ea"/>
              </a:rPr>
              <a:t>（</a:t>
            </a:r>
            <a:r>
              <a:rPr lang="en-US" altLang="zh-CN" sz="2000" b="1" dirty="0">
                <a:solidFill>
                  <a:srgbClr val="2050A1"/>
                </a:solidFill>
                <a:ea typeface="方正兰亭黑简体" panose="02000000000000000000" pitchFamily="2" charset="-122"/>
                <a:cs typeface="Calibri" panose="020F0502020204030204" pitchFamily="34" charset="0"/>
                <a:sym typeface="+mn-ea"/>
              </a:rPr>
              <a:t>1</a:t>
            </a:r>
            <a:r>
              <a:rPr lang="zh-CN" altLang="en-US" sz="2000" b="1" dirty="0">
                <a:solidFill>
                  <a:srgbClr val="2050A1"/>
                </a:solidFill>
                <a:ea typeface="方正兰亭黑简体" panose="02000000000000000000" pitchFamily="2" charset="-122"/>
                <a:cs typeface="Calibri" panose="020F0502020204030204" pitchFamily="34" charset="0"/>
                <a:sym typeface="+mn-ea"/>
              </a:rPr>
              <a:t>）</a:t>
            </a:r>
            <a:r>
              <a:rPr lang="en-US" altLang="zh-CN" sz="2000" b="1" dirty="0">
                <a:solidFill>
                  <a:srgbClr val="2050A1"/>
                </a:solidFill>
                <a:ea typeface="方正兰亭黑简体" panose="02000000000000000000" pitchFamily="2" charset="-122"/>
                <a:cs typeface="Calibri" panose="020F0502020204030204" pitchFamily="34" charset="0"/>
                <a:sym typeface="+mn-ea"/>
              </a:rPr>
              <a:t>省略“把”的翻译，将“把+宾语+动词”译为“宾语+动词”。</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07135" y="2429510"/>
            <a:ext cx="10154285" cy="316928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根据应用的句型和搭配的动词，将把字句翻译为不同的句型。</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（2）“把+宾语+动词+起来”译为“宾语+动词使动态”。</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例2 只有党中央有权威，才能</a:t>
            </a:r>
            <a:r>
              <a:rPr lang="en-US" altLang="zh-CN" sz="2000" b="1" dirty="0">
                <a:solidFill>
                  <a:srgbClr val="FF0000"/>
                </a:solidFill>
                <a:ea typeface="方正兰亭黑简体" panose="02000000000000000000" pitchFamily="2" charset="-122"/>
                <a:cs typeface="Calibri" panose="020F0502020204030204" pitchFamily="34" charset="0"/>
                <a:sym typeface="+mn-ea"/>
              </a:rPr>
              <a:t>把全党牢固凝聚起来</a:t>
            </a:r>
            <a:r>
              <a:rPr lang="en-US" altLang="zh-CN" sz="2000" b="1" dirty="0">
                <a:solidFill>
                  <a:srgbClr val="2050A1"/>
                </a:solidFill>
                <a:ea typeface="方正兰亭黑简体" panose="02000000000000000000" pitchFamily="2" charset="-122"/>
                <a:cs typeface="Calibri" panose="020F0502020204030204" pitchFamily="34" charset="0"/>
                <a:sym typeface="+mn-ea"/>
              </a:rPr>
              <a:t>，进而</a:t>
            </a:r>
            <a:r>
              <a:rPr lang="en-US" altLang="zh-CN" sz="2000" b="1" dirty="0">
                <a:solidFill>
                  <a:srgbClr val="FF0000"/>
                </a:solidFill>
                <a:ea typeface="方正兰亭黑简体" panose="02000000000000000000" pitchFamily="2" charset="-122"/>
                <a:cs typeface="Calibri" panose="020F0502020204030204" pitchFamily="34" charset="0"/>
                <a:sym typeface="+mn-ea"/>
              </a:rPr>
              <a:t>把全国各族人民紧密团结起来</a:t>
            </a:r>
            <a:r>
              <a:rPr lang="en-US" altLang="zh-CN" sz="2000" b="1" dirty="0">
                <a:solidFill>
                  <a:srgbClr val="2050A1"/>
                </a:solidFill>
                <a:ea typeface="方正兰亭黑简体" panose="02000000000000000000" pitchFamily="2" charset="-122"/>
                <a:cs typeface="Calibri" panose="020F0502020204030204" pitchFamily="34" charset="0"/>
                <a:sym typeface="+mn-ea"/>
              </a:rPr>
              <a:t>，形成万众一心、无坚不摧的磅礴力量。</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오직 당 중앙이 권위가 있어야 </a:t>
            </a:r>
            <a:r>
              <a:rPr lang="en-US" altLang="zh-CN" sz="2000" b="1" dirty="0">
                <a:solidFill>
                  <a:srgbClr val="FF0000"/>
                </a:solidFill>
                <a:ea typeface="方正兰亭黑简体" panose="02000000000000000000" pitchFamily="2" charset="-122"/>
                <a:cs typeface="Calibri" panose="020F0502020204030204" pitchFamily="34" charset="0"/>
                <a:sym typeface="+mn-ea"/>
              </a:rPr>
              <a:t>전당을 굳게 응집시킬</a:t>
            </a:r>
            <a:r>
              <a:rPr lang="en-US" altLang="zh-CN" sz="2000" b="1" dirty="0">
                <a:solidFill>
                  <a:srgbClr val="2050A1"/>
                </a:solidFill>
                <a:ea typeface="方正兰亭黑简体" panose="02000000000000000000" pitchFamily="2" charset="-122"/>
                <a:cs typeface="Calibri" panose="020F0502020204030204" pitchFamily="34" charset="0"/>
                <a:sym typeface="+mn-ea"/>
              </a:rPr>
              <a:t> 수 있고 나아가 </a:t>
            </a:r>
            <a:r>
              <a:rPr lang="en-US" altLang="zh-CN" sz="2000" b="1" dirty="0">
                <a:solidFill>
                  <a:srgbClr val="FF0000"/>
                </a:solidFill>
                <a:ea typeface="方正兰亭黑简体" panose="02000000000000000000" pitchFamily="2" charset="-122"/>
                <a:cs typeface="Calibri" panose="020F0502020204030204" pitchFamily="34" charset="0"/>
                <a:sym typeface="+mn-ea"/>
              </a:rPr>
              <a:t>전국 각 민족의 인민을 긴밀하게 단합시켜</a:t>
            </a:r>
            <a:r>
              <a:rPr lang="en-US" altLang="zh-CN" sz="2000" b="1" dirty="0">
                <a:solidFill>
                  <a:srgbClr val="2050A1"/>
                </a:solidFill>
                <a:ea typeface="方正兰亭黑简体" panose="02000000000000000000" pitchFamily="2" charset="-122"/>
                <a:cs typeface="Calibri" panose="020F0502020204030204" pitchFamily="34" charset="0"/>
                <a:sym typeface="+mn-ea"/>
              </a:rPr>
              <a:t> 모든 사람이 한마음 한뜻이 되는 강력 한 힘을 형성할 수 있습니다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84250" y="2124710"/>
            <a:ext cx="10246360" cy="532320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根据应用的句型和搭配的动词，将把字句翻译为不同的句型。</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（3）“把+宾语1+变成+宾语2 ”译为“宾语（原文的宾语1를/을) +状语 [原文的 宾语2(으)로]+변화시키다”</a:t>
            </a:r>
            <a:r>
              <a:rPr lang="zh-CN" altLang="en-US"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例3 中国共产党成立后，团结带领人民前仆后继、顽强奋斗，把</a:t>
            </a:r>
            <a:r>
              <a:rPr lang="en-US" altLang="zh-CN" sz="2000" b="1" dirty="0">
                <a:solidFill>
                  <a:srgbClr val="FF0000"/>
                </a:solidFill>
                <a:ea typeface="方正兰亭黑简体" panose="02000000000000000000" pitchFamily="2" charset="-122"/>
                <a:cs typeface="Calibri" panose="020F0502020204030204" pitchFamily="34" charset="0"/>
                <a:sym typeface="+mn-ea"/>
              </a:rPr>
              <a:t>贫穷落后的旧中国变成日益走向繁荣富强的新中国</a:t>
            </a:r>
            <a:r>
              <a:rPr lang="en-US" altLang="zh-CN" sz="2000" b="1" dirty="0">
                <a:solidFill>
                  <a:srgbClr val="2050A1"/>
                </a:solidFill>
                <a:ea typeface="方正兰亭黑简体" panose="02000000000000000000" pitchFamily="2" charset="-122"/>
                <a:cs typeface="Calibri" panose="020F0502020204030204" pitchFamily="34" charset="0"/>
                <a:sym typeface="+mn-ea"/>
              </a:rPr>
              <a:t>，中华民族伟大复兴展现出前所未有的光明前景。</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오로지 중국공산당이 탄생한 이후 인민을 단합, 영도하여 희생을 무릅쓰고 맹렬하게 싸운 결과 </a:t>
            </a:r>
            <a:r>
              <a:rPr lang="en-US" altLang="zh-CN" sz="2000" b="1" dirty="0">
                <a:solidFill>
                  <a:srgbClr val="FF0000"/>
                </a:solidFill>
                <a:ea typeface="方正兰亭黑简体" panose="02000000000000000000" pitchFamily="2" charset="-122"/>
                <a:cs typeface="Calibri" panose="020F0502020204030204" pitchFamily="34" charset="0"/>
                <a:sym typeface="+mn-ea"/>
              </a:rPr>
              <a:t>가난하고 낙후한 중국을 번영하고 부강한 신중국으로 변화시켰고</a:t>
            </a:r>
            <a:r>
              <a:rPr lang="en-US" altLang="zh-CN" sz="2000" b="1" dirty="0">
                <a:solidFill>
                  <a:srgbClr val="2050A1"/>
                </a:solidFill>
                <a:ea typeface="方正兰亭黑简体" panose="02000000000000000000" pitchFamily="2" charset="-122"/>
                <a:cs typeface="Calibri" panose="020F0502020204030204" pitchFamily="34" charset="0"/>
                <a:sym typeface="+mn-ea"/>
              </a:rPr>
              <a:t> , 중화민족의 위대한 부응을 실현하기 위한 유례없는 밝은 전망을 펼쳐 놓았습니다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0120" y="2124710"/>
            <a:ext cx="10502900" cy="59391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根据应用的句型和搭配的动词，将把字句翻译为不同的句型。</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（4）“把+宾语1+作为+宾语2 ”译为“宾语（原文的宾语1를/을) +状语 [原文的 宾语2(으)로]+삼다”。</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例4 中央政治局的同志要把</a:t>
            </a:r>
            <a:r>
              <a:rPr lang="en-US" altLang="zh-CN" sz="2000" b="1" dirty="0">
                <a:solidFill>
                  <a:srgbClr val="FF0000"/>
                </a:solidFill>
                <a:ea typeface="方正兰亭黑简体" panose="02000000000000000000" pitchFamily="2" charset="-122"/>
                <a:cs typeface="Calibri" panose="020F0502020204030204" pitchFamily="34" charset="0"/>
                <a:sym typeface="+mn-ea"/>
              </a:rPr>
              <a:t>维护党中央权威和集中统一领导作为明确的政治准则和根本的政治要求</a:t>
            </a:r>
            <a:r>
              <a:rPr lang="en-US" altLang="zh-CN" sz="2000" b="1" dirty="0">
                <a:solidFill>
                  <a:srgbClr val="2050A1"/>
                </a:solidFill>
                <a:ea typeface="方正兰亭黑简体" panose="02000000000000000000" pitchFamily="2" charset="-122"/>
                <a:cs typeface="Calibri" panose="020F0502020204030204" pitchFamily="34" charset="0"/>
                <a:sym typeface="+mn-ea"/>
              </a:rPr>
              <a:t>，在思想上高度认同，政治上坚决维护，组织上自觉服从，行动上紧紧跟随，在政治立场、政治方向、政治原则、政治道路上同党中央保持 高度一致，自觉维护党中央权威。</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중앙정치국의 동지들은 </a:t>
            </a:r>
            <a:r>
              <a:rPr lang="en-US" altLang="zh-CN" sz="2000" b="1" dirty="0">
                <a:solidFill>
                  <a:srgbClr val="FF0000"/>
                </a:solidFill>
                <a:ea typeface="方正兰亭黑简体" panose="02000000000000000000" pitchFamily="2" charset="-122"/>
                <a:cs typeface="Calibri" panose="020F0502020204030204" pitchFamily="34" charset="0"/>
                <a:sym typeface="+mn-ea"/>
              </a:rPr>
              <a:t>당 중앙의 권위와 집중적 통일 영도를 수호하는 것 을 명확한 정치 준칙과 근본적인 정치 요구로 삼아</a:t>
            </a:r>
            <a:r>
              <a:rPr lang="en-US" altLang="zh-CN" sz="2000" b="1" dirty="0">
                <a:solidFill>
                  <a:srgbClr val="2050A1"/>
                </a:solidFill>
                <a:ea typeface="方正兰亭黑简体" panose="02000000000000000000" pitchFamily="2" charset="-122"/>
                <a:cs typeface="Calibri" panose="020F0502020204030204" pitchFamily="34" charset="0"/>
                <a:sym typeface="+mn-ea"/>
              </a:rPr>
              <a:t> 사상적으로 고도의 일치를 인정하고 정치적으로 결연히 수호하며 조직적으로 흔연히 복종하며 행동 에서 긴밀히 따르며 정치적 입장과 정치적 방향, 정치적 원칙, 정치적 노선에 서 당 중앙과 고도의 일치를 유지하고 당 중앙의 권위를 수호해야 합니다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07770" y="3615055"/>
            <a:ext cx="9786620" cy="1440815"/>
          </a:xfrm>
          <a:prstGeom prst="rect">
            <a:avLst/>
          </a:prstGeom>
          <a:noFill/>
        </p:spPr>
        <p:txBody>
          <a:bodyPr wrap="square" rtlCol="0">
            <a:noAutofit/>
          </a:bodyPr>
          <a:lstStyle/>
          <a:p>
            <a:pPr algn="just"/>
            <a:r>
              <a:rPr lang="zh-CN" altLang="en-US" sz="2000" b="1" dirty="0">
                <a:solidFill>
                  <a:srgbClr val="1E50A2"/>
                </a:solidFill>
                <a:ea typeface="方正兰亭黑简体" panose="02000000000000000000" pitchFamily="2" charset="-122"/>
              </a:rPr>
              <a:t>例5 党的十九大在新时代党的建设总要求中明确提出加强党的政治建设， </a:t>
            </a:r>
            <a:r>
              <a:rPr lang="zh-CN" altLang="en-US" sz="2000" b="1" dirty="0">
                <a:solidFill>
                  <a:srgbClr val="FF0000"/>
                </a:solidFill>
                <a:ea typeface="方正兰亭黑简体" panose="02000000000000000000" pitchFamily="2" charset="-122"/>
              </a:rPr>
              <a:t>把保证全党服从中央、坚持党中央权威和集中统一领导作为党的政治建设的首要任务</a:t>
            </a:r>
            <a:r>
              <a:rPr lang="zh-CN" altLang="en-US" sz="2000" b="1" dirty="0">
                <a:solidFill>
                  <a:srgbClr val="1E50A2"/>
                </a:solidFill>
                <a:ea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r>
              <a:rPr lang="en-US" altLang="zh-CN" sz="2000" b="1" dirty="0">
                <a:solidFill>
                  <a:srgbClr val="1E50A2"/>
                </a:solidFill>
                <a:ea typeface="方正兰亭黑简体" panose="02000000000000000000" pitchFamily="2" charset="-122"/>
              </a:rPr>
              <a:t>   </a:t>
            </a:r>
            <a:r>
              <a:rPr lang="zh-CN" altLang="en-US" sz="2000" b="1" dirty="0">
                <a:solidFill>
                  <a:srgbClr val="1E50A2"/>
                </a:solidFill>
                <a:ea typeface="方正兰亭黑简体" panose="02000000000000000000" pitchFamily="2" charset="-122"/>
              </a:rPr>
              <a:t>19차 당대회는 신시대 당 건설에 대한 총체적 요구에서 당의 정치 건설을 강 화하고 전당이 중앙에 복종하도록 보장하며 </a:t>
            </a:r>
            <a:r>
              <a:rPr lang="zh-CN" altLang="en-US" sz="2000" b="1" dirty="0">
                <a:solidFill>
                  <a:srgbClr val="FF0000"/>
                </a:solidFill>
                <a:ea typeface="方正兰亭黑简体" panose="02000000000000000000" pitchFamily="2" charset="-122"/>
              </a:rPr>
              <a:t>당 중앙의 권위와 집중적 통일 영도를 수호하는 것을 당의 정치 건설의 최우선 과업으로 삼을 것</a:t>
            </a:r>
            <a:r>
              <a:rPr lang="zh-CN" altLang="en-US" sz="2000" b="1" dirty="0">
                <a:solidFill>
                  <a:srgbClr val="1E50A2"/>
                </a:solidFill>
                <a:ea typeface="方正兰亭黑简体" panose="02000000000000000000" pitchFamily="2" charset="-122"/>
              </a:rPr>
              <a:t>을 명확히 제시하였습니다 .</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r>
              <a:rPr lang="zh-CN" altLang="en-US" sz="2000" b="1" dirty="0">
                <a:solidFill>
                  <a:srgbClr val="1E50A2"/>
                </a:solidFill>
                <a:ea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a:p>
            <a:pPr algn="just"/>
            <a:r>
              <a:rPr lang="zh-CN" altLang="en-US" sz="2000" b="1" dirty="0">
                <a:solidFill>
                  <a:srgbClr val="1E50A2"/>
                </a:solidFill>
                <a:ea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a:p>
            <a:pPr algn="just"/>
            <a:r>
              <a:rPr lang="zh-CN" altLang="en-US" sz="2000" b="1" dirty="0">
                <a:solidFill>
                  <a:srgbClr val="1E50A2"/>
                </a:solidFill>
                <a:ea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a:p>
            <a:pPr algn="just"/>
            <a:r>
              <a:rPr lang="zh-CN" altLang="en-US" sz="2000" b="1" dirty="0">
                <a:solidFill>
                  <a:srgbClr val="1E50A2"/>
                </a:solidFill>
                <a:ea typeface="方正兰亭黑简体" panose="02000000000000000000" pitchFamily="2" charset="-122"/>
              </a:rPr>
              <a:t>	</a:t>
            </a:r>
            <a:endParaRPr lang="zh-CN" altLang="en-US" sz="2000" b="1" dirty="0">
              <a:solidFill>
                <a:srgbClr val="1E50A2"/>
              </a:solidFill>
              <a:ea typeface="方正兰亭黑简体" panose="02000000000000000000" pitchFamily="2" charset="-122"/>
            </a:endParaRPr>
          </a:p>
          <a:p>
            <a:pPr algn="just"/>
            <a:endParaRPr lang="zh-CN" altLang="en-US" sz="2000" b="1" dirty="0">
              <a:solidFill>
                <a:srgbClr val="1E50A2"/>
              </a:solidFill>
              <a:ea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62025" y="2116455"/>
            <a:ext cx="10543540" cy="163004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1. 根据应用的句型和搭配的动词，将把字句翻译为不同的句型。</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（4）“把+宾语1+作为+宾语2 ”译为“宾语（原文的宾语1를/을) +状语 [原文的 宾语2(으)로]+삼다”。</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84250" y="2124710"/>
            <a:ext cx="10246360" cy="5631180"/>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2. 将使动句转换为主动句，把间接宾语改译为主语。</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例1 全党要增强紧迫感和责任感，牢牢把握党的建设总要求，不断提高党的领导水平和执政水平、提高拒腐防变和抵御风险能力，</a:t>
            </a:r>
            <a:r>
              <a:rPr lang="en-US" altLang="zh-CN" sz="2000" b="1" dirty="0">
                <a:solidFill>
                  <a:srgbClr val="FF0000"/>
                </a:solidFill>
                <a:ea typeface="方正兰亭黑简体" panose="02000000000000000000" pitchFamily="2" charset="-122"/>
                <a:cs typeface="Calibri" panose="020F0502020204030204" pitchFamily="34" charset="0"/>
                <a:sym typeface="+mn-ea"/>
              </a:rPr>
              <a:t>使我们党在世界形势深刻变化的历史进程中始终走在时代前列</a:t>
            </a:r>
            <a:r>
              <a:rPr lang="en-US" altLang="zh-CN" sz="2000" b="1" dirty="0">
                <a:solidFill>
                  <a:srgbClr val="2050A1"/>
                </a:solidFill>
                <a:ea typeface="方正兰亭黑简体" panose="02000000000000000000" pitchFamily="2" charset="-122"/>
                <a:cs typeface="Calibri" panose="020F0502020204030204" pitchFamily="34" charset="0"/>
                <a:sym typeface="+mn-ea"/>
              </a:rPr>
              <a:t>，在应对国内外各种风险和考验的历史进程中始终成为全国人民的主心骨，在坚持和发展中国特色社会主义的历史进程中始终成为坚强领导核心。</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전당은 긴박감과 책임감을 가지고 당 건설과 관련된 총체적 요구를 철저히 파악하며, 당의 영도 수준과 집정 능력을 끊임없이 제고하고, 부정부패 방지 와 위험 예방 능력을 강화해야 합니다 . </a:t>
            </a:r>
            <a:r>
              <a:rPr lang="en-US" altLang="zh-CN" sz="2000" b="1" dirty="0">
                <a:solidFill>
                  <a:srgbClr val="FF0000"/>
                </a:solidFill>
                <a:ea typeface="方正兰亭黑简体" panose="02000000000000000000" pitchFamily="2" charset="-122"/>
                <a:cs typeface="Calibri" panose="020F0502020204030204" pitchFamily="34" charset="0"/>
                <a:sym typeface="+mn-ea"/>
              </a:rPr>
              <a:t>이를 통해 세계 정세가 복잡하게 변화 하는 과정에서 우리 당이 항상 시대에 앞장설 수 있어야 하며</a:t>
            </a:r>
            <a:r>
              <a:rPr lang="en-US" altLang="zh-CN" sz="2000" b="1" dirty="0">
                <a:solidFill>
                  <a:srgbClr val="2050A1"/>
                </a:solidFill>
                <a:ea typeface="方正兰亭黑简体" panose="02000000000000000000" pitchFamily="2" charset="-122"/>
                <a:cs typeface="Calibri" panose="020F0502020204030204" pitchFamily="34" charset="0"/>
                <a:sym typeface="+mn-ea"/>
              </a:rPr>
              <a:t>, 국내외의 각종 위험과 시련을 이겨 내는 과정에서 언제나 전 국민의 핵심 역량이 되어야 </a:t>
            </a:r>
            <a:r>
              <a:rPr lang="en-US" altLang="zh-CN" sz="2000" b="1" dirty="0">
                <a:solidFill>
                  <a:srgbClr val="FF0000"/>
                </a:solidFill>
                <a:ea typeface="方正兰亭黑简体" panose="02000000000000000000" pitchFamily="2" charset="-122"/>
                <a:cs typeface="Calibri" panose="020F0502020204030204" pitchFamily="34" charset="0"/>
                <a:sym typeface="+mn-ea"/>
              </a:rPr>
              <a:t>하며</a:t>
            </a:r>
            <a:r>
              <a:rPr lang="en-US" altLang="zh-CN" sz="2000" b="1" dirty="0">
                <a:solidFill>
                  <a:srgbClr val="2050A1"/>
                </a:solidFill>
                <a:ea typeface="方正兰亭黑简体" panose="02000000000000000000" pitchFamily="2" charset="-122"/>
                <a:cs typeface="Calibri" panose="020F0502020204030204" pitchFamily="34" charset="0"/>
                <a:sym typeface="+mn-ea"/>
              </a:rPr>
              <a:t>, 중국 특색 사회주의를 견지하고 발전시키는 과정에서 시종일관 강력한 지도 핵심이 되어야 합니다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84250" y="2124710"/>
            <a:ext cx="10246360" cy="409257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2. 将使动句转换为主动句，把间接宾语改译为主语。</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例2 </a:t>
            </a:r>
            <a:r>
              <a:rPr lang="en-US" altLang="zh-CN" sz="2000" b="1" dirty="0">
                <a:solidFill>
                  <a:srgbClr val="FF0000"/>
                </a:solidFill>
                <a:ea typeface="方正兰亭黑简体" panose="02000000000000000000" pitchFamily="2" charset="-122"/>
                <a:cs typeface="Calibri" panose="020F0502020204030204" pitchFamily="34" charset="0"/>
                <a:sym typeface="+mn-ea"/>
              </a:rPr>
              <a:t>要让每一个干部牢记“手莫伸，伸手必被捉”的道理。“见善如不及，见不善如探汤。 ”</a:t>
            </a:r>
            <a:endParaRPr lang="en-US" altLang="zh-CN" sz="2000" b="1" dirty="0">
              <a:solidFill>
                <a:srgbClr val="FF0000"/>
              </a:solidFill>
              <a:ea typeface="方正兰亭黑简体" panose="02000000000000000000" pitchFamily="2" charset="-122"/>
              <a:cs typeface="Calibri" panose="020F0502020204030204" pitchFamily="34" charset="0"/>
              <a:sym typeface="+mn-ea"/>
            </a:endParaRPr>
          </a:p>
          <a:p>
            <a:endParaRPr lang="en-US" altLang="zh-CN" sz="2000" b="1" dirty="0">
              <a:solidFill>
                <a:srgbClr val="FF0000"/>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r>
              <a:rPr lang="en-US" altLang="zh-CN" sz="2000" b="1" dirty="0">
                <a:solidFill>
                  <a:srgbClr val="FF0000"/>
                </a:solidFill>
                <a:ea typeface="方正兰亭黑简体" panose="02000000000000000000" pitchFamily="2" charset="-122"/>
                <a:cs typeface="Calibri" panose="020F0502020204030204" pitchFamily="34" charset="0"/>
                <a:sym typeface="+mn-ea"/>
              </a:rPr>
              <a:t>모든 간부들은 “손을 함부로 뻗치지 말 것이며 뻗치면 반드시 잡히게 마련이 다”, “좋은 일을 보면 미처 따르지 못할까 두려워하고, 좋지 못한 일을 보면 끓는 물에 손을 담근 듯 냉큼 빼내야 한다(见善如不及, 见不善如探汤)”는 이치 를 명심해야 합니다 </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5" name="圆角矩形 34"/>
          <p:cNvSpPr/>
          <p:nvPr/>
        </p:nvSpPr>
        <p:spPr>
          <a:xfrm>
            <a:off x="3697088" y="35764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对译</a:t>
            </a:r>
            <a:endParaRPr lang="zh-CN" altLang="ja-JP"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圆角矩形 33"/>
          <p:cNvSpPr/>
          <p:nvPr/>
        </p:nvSpPr>
        <p:spPr>
          <a:xfrm>
            <a:off x="3719833" y="487925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en-US" sz="2400" b="1" dirty="0" smtClean="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汉字词</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2" name="组合 1"/>
          <p:cNvGrpSpPr/>
          <p:nvPr/>
        </p:nvGrpSpPr>
        <p:grpSpPr>
          <a:xfrm>
            <a:off x="1014730" y="1664970"/>
            <a:ext cx="9220200" cy="1499235"/>
            <a:chOff x="1407" y="3435"/>
            <a:chExt cx="12996" cy="2101"/>
          </a:xfrm>
        </p:grpSpPr>
        <p:grpSp>
          <p:nvGrpSpPr>
            <p:cNvPr id="8" name="组合 7"/>
            <p:cNvGrpSpPr/>
            <p:nvPr/>
          </p:nvGrpSpPr>
          <p:grpSpPr>
            <a:xfrm>
              <a:off x="3393" y="3435"/>
              <a:ext cx="11010" cy="2101"/>
              <a:chOff x="2054" y="2281"/>
              <a:chExt cx="11010" cy="2101"/>
            </a:xfrm>
          </p:grpSpPr>
          <p:sp>
            <p:nvSpPr>
              <p:cNvPr id="11" name="圆角矩形 10"/>
              <p:cNvSpPr/>
              <p:nvPr/>
            </p:nvSpPr>
            <p:spPr>
              <a:xfrm>
                <a:off x="2054" y="2281"/>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322" y="2734"/>
                <a:ext cx="10321" cy="103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1. 领导核心 </a:t>
                </a: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영도 핵심</a:t>
                </a:r>
                <a:endPar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84250" y="2124710"/>
            <a:ext cx="10246360" cy="409257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2. 将使动句转换为主动句，把间接宾语改译为主语。</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例3 要以踏石留印、抓铁有痕的劲头抓下去，善始善终、善作善成，防止虎头蛇 尾，</a:t>
            </a:r>
            <a:r>
              <a:rPr lang="en-US" altLang="zh-CN" sz="2000" b="1" dirty="0">
                <a:solidFill>
                  <a:srgbClr val="FF0000"/>
                </a:solidFill>
                <a:ea typeface="方正兰亭黑简体" panose="02000000000000000000" pitchFamily="2" charset="-122"/>
                <a:cs typeface="Calibri" panose="020F0502020204030204" pitchFamily="34" charset="0"/>
                <a:sym typeface="+mn-ea"/>
              </a:rPr>
              <a:t>让全党全体人民来监督，让人民群众不断看到实实在在的成效和变化。</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돌을 밟으면 자국이 남고, 쇠를 잡으면 흔적이 남을 정도로 힘을 기울여 끝까 지 유종의 미를 거둬야 하며, 용두사미로 끝나지 않아야 합니다 . </a:t>
            </a:r>
            <a:r>
              <a:rPr lang="en-US" altLang="zh-CN" sz="2000" b="1" dirty="0">
                <a:solidFill>
                  <a:srgbClr val="FF0000"/>
                </a:solidFill>
                <a:ea typeface="方正兰亭黑简体" panose="02000000000000000000" pitchFamily="2" charset="-122"/>
                <a:cs typeface="Calibri" panose="020F0502020204030204" pitchFamily="34" charset="0"/>
                <a:sym typeface="+mn-ea"/>
              </a:rPr>
              <a:t>전당과 전체 인민의 감독을 받고 인민대중이 실질적인 성과와 변화를 계속 확인할 수 있 도록 해야 합니다 </a:t>
            </a:r>
            <a:r>
              <a:rPr lang="en-US" altLang="zh-CN" sz="2000" b="1" dirty="0">
                <a:solidFill>
                  <a:srgbClr val="2050A1"/>
                </a:solidFill>
                <a:ea typeface="方正兰亭黑简体" panose="02000000000000000000" pitchFamily="2" charset="-122"/>
                <a:cs typeface="Calibri" panose="020F0502020204030204" pitchFamily="34" charset="0"/>
                <a:sym typeface="+mn-ea"/>
              </a:rPr>
              <a:t>.</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984250" y="2124710"/>
            <a:ext cx="10246360" cy="409257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 根据情况，将被动句直译为被动形态，或改变主语将被动句转换为主动句。</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例1 检验我们一切工作的成效，最终都要看</a:t>
            </a:r>
            <a:r>
              <a:rPr lang="en-US" altLang="zh-CN" sz="2000" b="1" dirty="0">
                <a:solidFill>
                  <a:schemeClr val="tx1"/>
                </a:solidFill>
                <a:ea typeface="方正兰亭黑简体" panose="02000000000000000000" pitchFamily="2" charset="-122"/>
                <a:cs typeface="Calibri" panose="020F0502020204030204" pitchFamily="34" charset="0"/>
                <a:sym typeface="+mn-ea"/>
              </a:rPr>
              <a:t>人民是否真正得到了实惠，</a:t>
            </a:r>
            <a:r>
              <a:rPr lang="en-US" altLang="zh-CN" sz="2000" b="1" dirty="0">
                <a:solidFill>
                  <a:srgbClr val="FF0000"/>
                </a:solidFill>
                <a:ea typeface="方正兰亭黑简体" panose="02000000000000000000" pitchFamily="2" charset="-122"/>
                <a:cs typeface="Calibri" panose="020F0502020204030204" pitchFamily="34" charset="0"/>
                <a:sym typeface="+mn-ea"/>
              </a:rPr>
              <a:t> 人民生活是否真正得到了改善，人民权益是否真正得到了保障。</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우리의 모든 업무 성과를 검증할 때도 종국에는</a:t>
            </a:r>
            <a:r>
              <a:rPr lang="en-US" altLang="zh-CN" sz="2000" b="1" dirty="0">
                <a:solidFill>
                  <a:schemeClr val="tx1"/>
                </a:solidFill>
                <a:ea typeface="方正兰亭黑简体" panose="02000000000000000000" pitchFamily="2" charset="-122"/>
                <a:cs typeface="Calibri" panose="020F0502020204030204" pitchFamily="34" charset="0"/>
                <a:sym typeface="+mn-ea"/>
              </a:rPr>
              <a:t>  </a:t>
            </a:r>
            <a:r>
              <a:rPr lang="en-US" altLang="zh-CN" sz="2000" b="1" dirty="0">
                <a:solidFill>
                  <a:schemeClr val="accent1"/>
                </a:solidFill>
                <a:ea typeface="方正兰亭黑简体" panose="02000000000000000000" pitchFamily="2" charset="-122"/>
                <a:cs typeface="Calibri" panose="020F0502020204030204" pitchFamily="34" charset="0"/>
                <a:sym typeface="+mn-ea"/>
              </a:rPr>
              <a:t>인민에게 진정한 혜택이 돌 아갔는지, </a:t>
            </a:r>
            <a:r>
              <a:rPr lang="en-US" altLang="zh-CN" sz="2000" b="1" dirty="0">
                <a:solidFill>
                  <a:srgbClr val="FF0000"/>
                </a:solidFill>
                <a:ea typeface="方正兰亭黑简体" panose="02000000000000000000" pitchFamily="2" charset="-122"/>
                <a:cs typeface="Calibri" panose="020F0502020204030204" pitchFamily="34" charset="0"/>
                <a:sym typeface="+mn-ea"/>
              </a:rPr>
              <a:t>인민의 생활이 진정으로 개선되었는지 , 인민의 권익이 진정으로 보장되었는지</a:t>
            </a:r>
            <a:r>
              <a:rPr lang="en-US" altLang="zh-CN" sz="2000" b="1" dirty="0">
                <a:solidFill>
                  <a:srgbClr val="2050A1"/>
                </a:solidFill>
                <a:ea typeface="方正兰亭黑简体" panose="02000000000000000000" pitchFamily="2" charset="-122"/>
                <a:cs typeface="Calibri" panose="020F0502020204030204" pitchFamily="34" charset="0"/>
                <a:sym typeface="+mn-ea"/>
              </a:rPr>
              <a:t> 확인해 보아야 합니다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四、译文评析</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文本二</a:t>
            </a:r>
            <a:endParaRPr kumimoji="1" lang="zh-CN" altLang="en-US" sz="28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23" name="文本框 22"/>
          <p:cNvSpPr txBox="1"/>
          <p:nvPr/>
        </p:nvSpPr>
        <p:spPr>
          <a:xfrm>
            <a:off x="1298575" y="2985770"/>
            <a:ext cx="9525635" cy="3555365"/>
          </a:xfrm>
          <a:prstGeom prst="rect">
            <a:avLst/>
          </a:prstGeom>
          <a:noFill/>
        </p:spPr>
        <p:txBody>
          <a:bodyPr wrap="square" rtlCol="0">
            <a:noAutofit/>
          </a:bodyPr>
          <a:lstStyle/>
          <a:p>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例2 这些年来，我们全面推进党的建设新的伟大工程，</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党的执政能力得到新的提 高，党的先进性和纯洁性得到保持和发展，党的领导得到加强和改善。</a:t>
            </a:r>
            <a:endPar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just"/>
            <a:r>
              <a:rPr lang="en-US" altLang="zh-CN"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r>
              <a:rPr lang="zh-CN" altLang="en-US" sz="2000" b="1" dirty="0">
                <a:solidFill>
                  <a:srgbClr val="1E50A2"/>
                </a:solidFill>
                <a:latin typeface="方正兰亭黑简体" panose="02000000000000000000" pitchFamily="2" charset="-122"/>
                <a:ea typeface="方正兰亭黑简体" panose="02000000000000000000" pitchFamily="2" charset="-122"/>
                <a:sym typeface="方正兰亭黑简体" panose="02000000000000000000" pitchFamily="2" charset="-122"/>
              </a:rPr>
              <a:t>지난 몇 년간 우리는 당 건설의 새로운 위업을 전면적으로 추진함으로써 </a:t>
            </a:r>
            <a:r>
              <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rPr>
              <a:t>당 의 집권 능력을 더욱 강화하였고, 당의 선진성과 순결성을 유지하고 발전해 나갔으며, 당의 지도력을 강화하고 개선했습니다.</a:t>
            </a:r>
            <a:endParaRPr lang="zh-CN" altLang="en-US" sz="2000" b="1" dirty="0">
              <a:solidFill>
                <a:srgbClr val="FF0000"/>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7" name="矩形 6"/>
          <p:cNvSpPr/>
          <p:nvPr/>
        </p:nvSpPr>
        <p:spPr>
          <a:xfrm>
            <a:off x="1207770" y="2390775"/>
            <a:ext cx="9915525" cy="706755"/>
          </a:xfrm>
          <a:prstGeom prst="rect">
            <a:avLst/>
          </a:prstGeom>
        </p:spPr>
        <p:txBody>
          <a:bodyPr wrap="square">
            <a:spAutoFit/>
          </a:bodyPr>
          <a:lstStyle/>
          <a:p>
            <a:r>
              <a:rPr lang="en-US" altLang="zh-CN" sz="2000" b="1" dirty="0">
                <a:solidFill>
                  <a:srgbClr val="2050A1"/>
                </a:solidFill>
                <a:ea typeface="方正兰亭黑简体" panose="02000000000000000000" pitchFamily="2" charset="-122"/>
                <a:cs typeface="Calibri" panose="020F0502020204030204" pitchFamily="34" charset="0"/>
                <a:sym typeface="+mn-ea"/>
              </a:rPr>
              <a:t>3. 根据情况，将被动句直译为被动形态，或改变主语将被动句转换为主动句。</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a:p>
            <a:r>
              <a:rPr lang="en-US" altLang="zh-CN" sz="2000" b="1" dirty="0">
                <a:solidFill>
                  <a:srgbClr val="2050A1"/>
                </a:solidFill>
                <a:ea typeface="方正兰亭黑简体" panose="02000000000000000000" pitchFamily="2" charset="-122"/>
                <a:cs typeface="Calibri" panose="020F0502020204030204" pitchFamily="34" charset="0"/>
                <a:sym typeface="+mn-ea"/>
              </a:rPr>
              <a:t> </a:t>
            </a:r>
            <a:endParaRPr lang="en-US" altLang="zh-CN" sz="2000" b="1" dirty="0">
              <a:solidFill>
                <a:srgbClr val="2050A1"/>
              </a:solidFill>
              <a:ea typeface="方正兰亭黑简体" panose="020000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五、点评练习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6" name="矩形 5"/>
          <p:cNvSpPr/>
          <p:nvPr/>
        </p:nvSpPr>
        <p:spPr>
          <a:xfrm>
            <a:off x="901386" y="1226747"/>
            <a:ext cx="1989160" cy="384721"/>
          </a:xfrm>
          <a:prstGeom prst="rect">
            <a:avLst/>
          </a:prstGeom>
        </p:spPr>
        <p:txBody>
          <a:bodyPr wrap="square">
            <a:spAutoFit/>
          </a:bodyPr>
          <a:lstStyle/>
          <a:p>
            <a:pPr algn="ctr"/>
            <a:r>
              <a:rPr kumimoji="1" lang="zh-CN" altLang="en-US" dirty="0">
                <a:solidFill>
                  <a:schemeClr val="lt1"/>
                </a:solidFill>
                <a:ea typeface="方正兰亭黑简体" panose="02000000000000000000" pitchFamily="2" charset="-122"/>
              </a:rPr>
              <a:t>原文</a:t>
            </a:r>
            <a:endParaRPr kumimoji="1" lang="zh-CN" altLang="en-US" dirty="0">
              <a:solidFill>
                <a:schemeClr val="lt1"/>
              </a:solidFill>
              <a:ea typeface="方正兰亭黑简体" panose="02000000000000000000" pitchFamily="2" charset="-122"/>
            </a:endParaRPr>
          </a:p>
        </p:txBody>
      </p:sp>
      <p:cxnSp>
        <p:nvCxnSpPr>
          <p:cNvPr id="17" name="直线连接符 16"/>
          <p:cNvCxnSpPr/>
          <p:nvPr/>
        </p:nvCxnSpPr>
        <p:spPr>
          <a:xfrm>
            <a:off x="6189790" y="1883481"/>
            <a:ext cx="13354" cy="420876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pic>
        <p:nvPicPr>
          <p:cNvPr id="19" name="図 18"/>
          <p:cNvPicPr>
            <a:picLocks noChangeAspect="1"/>
          </p:cNvPicPr>
          <p:nvPr>
            <p:custDataLst>
              <p:tags r:id="rId2"/>
            </p:custDataLst>
          </p:nvPr>
        </p:nvPicPr>
        <p:blipFill>
          <a:blip r:embed="rId3"/>
          <a:stretch>
            <a:fillRect/>
          </a:stretch>
        </p:blipFill>
        <p:spPr>
          <a:xfrm>
            <a:off x="91259" y="5454148"/>
            <a:ext cx="742754" cy="1276186"/>
          </a:xfrm>
          <a:prstGeom prst="rect">
            <a:avLst/>
          </a:prstGeom>
        </p:spPr>
      </p:pic>
      <p:sp>
        <p:nvSpPr>
          <p:cNvPr id="8" name="文本框 7"/>
          <p:cNvSpPr txBox="1"/>
          <p:nvPr/>
        </p:nvSpPr>
        <p:spPr>
          <a:xfrm>
            <a:off x="6153785" y="1423035"/>
            <a:ext cx="5746750" cy="5174615"/>
          </a:xfrm>
          <a:prstGeom prst="rect">
            <a:avLst/>
          </a:prstGeom>
          <a:noFill/>
        </p:spPr>
        <p:txBody>
          <a:bodyPr wrap="square" rtlCol="0" anchor="t">
            <a:noAutofit/>
          </a:bodyPr>
          <a:p>
            <a:pPr algn="just"/>
            <a:r>
              <a:rPr lang="en-US" altLang="zh-CN" sz="1700"/>
              <a:t>  </a:t>
            </a:r>
            <a:r>
              <a:rPr lang="en-US" altLang="zh-CN" sz="1600"/>
              <a:t> </a:t>
            </a:r>
            <a:r>
              <a:rPr lang="zh-CN" altLang="en-US" sz="1600"/>
              <a:t>지난 몇 년간 우리는 당 건설의 새로운 위업을 전면적으로 추진함으로써 당의 집권 능력을 더욱 강화하였고, 당의 선진성과 순결성을 유지하고 발전해 나갔으며, 당의 지 도력을 강화하고 개선했습니다 . 그러나 당의 영도 수준과 집권 수준, 당 조직 건설 상 황과 당원 간부의 자질과 능력, 당내 기풍은 국내외 정세의 변화에 대응하고 당에 주어 진 역사적 임무를 감당하기에는 아직도 미비한 점들이 많습니다 . 특히 새로운 정세 속 에서 당 건설을 강화하고 개선하는 데는 ‘4대 시련’과 ‘4종 위험’이 존재합니다 . 따라서 당을 관리하고 당을 엄격히 다스리는 과업이 과거 어느 때보다 시급하고도 막중한 임 무로 대두되고 있습니다 . 전당은 긴박감과 책임감을 가지고 당 건설과 관련된 총체적 요구를 철저히 파악하며, 당의 영도 수준과 집정 능력을 끊임없이 제고하고, 부정부패 방지와 위험 예방 능력을 강화해야 합니다 . 이를 통해 세계 정세가 복잡하게 변화하는 과정에서 우리 당이 항상 시대에 앞장설 수 있어야 하며, 국내외의 각종 위험과 시련을</a:t>
            </a:r>
            <a:r>
              <a:rPr lang="en-US" altLang="zh-CN" sz="1600"/>
              <a:t> 이겨 내는 과정에서 언제나 전 국민의 핵심 역량이 되어야 하며, 중국 특색 사회주의를 견지하고 발전시키는 과정에서 시종일관 강력한 지도 핵심이 되어야 합니다.(2012년 11월 17일, 시진핑 주석이 제18기 중앙정치국 제1차 집단학습에 참가하여 연설한 내용에서)</a:t>
            </a:r>
            <a:endParaRPr lang="en-US" altLang="zh-CN" sz="1600"/>
          </a:p>
        </p:txBody>
      </p:sp>
      <p:sp>
        <p:nvSpPr>
          <p:cNvPr id="12" name="文本框 11"/>
          <p:cNvSpPr txBox="1"/>
          <p:nvPr/>
        </p:nvSpPr>
        <p:spPr>
          <a:xfrm>
            <a:off x="343535" y="1423670"/>
            <a:ext cx="5795010" cy="5244465"/>
          </a:xfrm>
          <a:prstGeom prst="rect">
            <a:avLst/>
          </a:prstGeom>
        </p:spPr>
        <p:txBody>
          <a:bodyPr>
            <a:noAutofit/>
          </a:bodyPr>
          <a:p>
            <a:pPr marL="12700" indent="265430" algn="just" defTabSz="266700" eaLnBrk="0" fontAlgn="base">
              <a:lnSpc>
                <a:spcPct val="137000"/>
              </a:lnSpc>
              <a:spcAft>
                <a:spcPct val="0"/>
              </a:spcAft>
            </a:pPr>
            <a:r>
              <a:rPr lang="en-US" altLang="zh-CN" sz="1500">
                <a:solidFill>
                  <a:schemeClr val="tx1"/>
                </a:solidFill>
                <a:latin typeface="宋体" panose="02010600030101010101" pitchFamily="2" charset="-122"/>
                <a:ea typeface="宋体" panose="02010600030101010101" pitchFamily="2" charset="-122"/>
              </a:rPr>
              <a:t> </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这些年来，我们全面推进党的建设新的伟大工程，党的执政能力得到新的提高，党的先进性和纯洁性得到保持和发展，党的领导得到加强和改善。同时，与国内外形势发展变化相比，与党所承担的历史任务相比，党的领导水平和执政水平、党组织建设状况和党员干部素质、能力、作风都还有不小差距。</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特别是新形势下加强和改进</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党的建设面临“四大考验”、“四种危险”，落实党要管党、从严治党的任务比以往任何时候都更为繁重更为紧迫。全党要增强紧迫感和责任感，牢牢把握党的建设总要</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求，不断提高党的领导水平和执政水平、提高拒腐防变和抵御风险能力，使我们党在</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世界形势深刻变化的历史进程中始终走在时代前列，在应对国内外各种风险和考验的</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历史进程中始终成为全国人民的主心骨，在坚持和发展中国特色社会主义的历史进程</a:t>
            </a:r>
            <a:r>
              <a:rPr lang="en-US" altLang="zh-CN" sz="1600">
                <a:solidFill>
                  <a:schemeClr val="tx1"/>
                </a:solidFill>
                <a:latin typeface="宋体" panose="02010600030101010101" pitchFamily="2" charset="-122"/>
                <a:ea typeface="宋体" panose="02010600030101010101" pitchFamily="2" charset="-122"/>
              </a:rPr>
              <a:t> </a:t>
            </a:r>
            <a:r>
              <a:rPr lang="zh-CN" altLang="en-US" sz="1600">
                <a:solidFill>
                  <a:schemeClr val="tx1"/>
                </a:solidFill>
                <a:latin typeface="宋体" panose="02010600030101010101" pitchFamily="2" charset="-122"/>
                <a:ea typeface="宋体" panose="02010600030101010101" pitchFamily="2" charset="-122"/>
              </a:rPr>
              <a:t>中始终成为坚强领导核心。（</a:t>
            </a:r>
            <a:r>
              <a:rPr lang="en-US" altLang="zh-CN" sz="1600">
                <a:solidFill>
                  <a:schemeClr val="tx1"/>
                </a:solidFill>
                <a:latin typeface="Calibri" panose="020F0502020204030204"/>
                <a:ea typeface="Calibri" panose="020F0502020204030204"/>
              </a:rPr>
              <a:t>2012</a:t>
            </a:r>
            <a:r>
              <a:rPr lang="zh-CN" altLang="en-US" sz="1600">
                <a:solidFill>
                  <a:schemeClr val="tx1"/>
                </a:solidFill>
                <a:latin typeface="宋体" panose="02010600030101010101" pitchFamily="2" charset="-122"/>
                <a:ea typeface="宋体" panose="02010600030101010101" pitchFamily="2" charset="-122"/>
              </a:rPr>
              <a:t>年</a:t>
            </a:r>
            <a:r>
              <a:rPr lang="en-US" altLang="zh-CN" sz="1600">
                <a:solidFill>
                  <a:schemeClr val="tx1"/>
                </a:solidFill>
                <a:latin typeface="Calibri" panose="020F0502020204030204"/>
                <a:ea typeface="Calibri" panose="020F0502020204030204"/>
              </a:rPr>
              <a:t>11</a:t>
            </a:r>
            <a:r>
              <a:rPr lang="zh-CN" altLang="en-US" sz="1600">
                <a:solidFill>
                  <a:schemeClr val="tx1"/>
                </a:solidFill>
                <a:latin typeface="宋体" panose="02010600030101010101" pitchFamily="2" charset="-122"/>
                <a:ea typeface="宋体" panose="02010600030101010101" pitchFamily="2" charset="-122"/>
              </a:rPr>
              <a:t>月</a:t>
            </a:r>
            <a:r>
              <a:rPr lang="en-US" altLang="zh-CN" sz="1600">
                <a:solidFill>
                  <a:schemeClr val="tx1"/>
                </a:solidFill>
                <a:latin typeface="Calibri" panose="020F0502020204030204"/>
                <a:ea typeface="Calibri" panose="020F0502020204030204"/>
              </a:rPr>
              <a:t>17 </a:t>
            </a:r>
            <a:r>
              <a:rPr lang="zh-CN" altLang="en-US" sz="1600">
                <a:solidFill>
                  <a:schemeClr val="tx1"/>
                </a:solidFill>
                <a:latin typeface="宋体" panose="02010600030101010101" pitchFamily="2" charset="-122"/>
                <a:ea typeface="宋体" panose="02010600030101010101" pitchFamily="2" charset="-122"/>
              </a:rPr>
              <a:t>日，习近平在主持十八届中央政治局第一次集体学习时的讲话）</a:t>
            </a:r>
            <a:endParaRPr lang="zh-CN" altLang="en-US" sz="1600">
              <a:solidFill>
                <a:schemeClr val="bg2"/>
              </a:solidFill>
              <a:latin typeface="宋体" panose="02010600030101010101" pitchFamily="2" charset="-122"/>
              <a:ea typeface="宋体" panose="02010600030101010101" pitchFamily="2" charset="-122"/>
            </a:endParaRPr>
          </a:p>
        </p:txBody>
      </p:sp>
      <p:sp>
        <p:nvSpPr>
          <p:cNvPr id="13" name="矩形 12"/>
          <p:cNvSpPr/>
          <p:nvPr/>
        </p:nvSpPr>
        <p:spPr>
          <a:xfrm>
            <a:off x="1452880" y="1112520"/>
            <a:ext cx="1279525" cy="614045"/>
          </a:xfrm>
          <a:prstGeom prst="rect">
            <a:avLst/>
          </a:prstGeom>
        </p:spPr>
        <p:txBody>
          <a:bodyPr wrap="square">
            <a:noAutofit/>
          </a:bodyPr>
          <a:p>
            <a:r>
              <a:rPr lang="zh-CN" altLang="en-US" sz="24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文本三</a:t>
            </a:r>
            <a:endParaRPr kumimoji="1" lang="zh-CN" altLang="en-US" sz="24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622425" y="2564130"/>
            <a:ext cx="10114280" cy="242125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ja-JP" sz="2000" b="1" kern="100" dirty="0" smtClean="0">
                <a:latin typeface="方正兰亭黑简体" panose="02000000000000000000" pitchFamily="2" charset="-122"/>
                <a:ea typeface="方正兰亭黑简体" panose="02000000000000000000" pitchFamily="2" charset="-122"/>
                <a:sym typeface="方正兰亭黑简体" panose="02000000000000000000" pitchFamily="2" charset="-122"/>
              </a:rPr>
              <a:t>步骤</a:t>
            </a:r>
            <a:r>
              <a:rPr lang="zh-CN" altLang="ja-JP" sz="2000" b="1"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a:t>
            </a:r>
            <a:endParaRPr lang="ja-JP" altLang="ja-JP" sz="2000" b="1"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按照课中所提出的翻译策略，个人分别进行翻译、修改，拟定初稿；</a:t>
            </a:r>
            <a:endParaRPr lang="ja-JP"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小组内进行讨论，统一术语，检查错漏，整理出定稿；</a:t>
            </a:r>
            <a:endParaRPr lang="ja-JP"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各组分别由代表进行报告演示，说明本组翻译策略选择的依据；</a:t>
            </a:r>
            <a:endParaRPr lang="ja-JP"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所有同学对各组提出的翻译策略进行讨论；</a:t>
            </a:r>
            <a:endParaRPr lang="ja-JP"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indent="304800" algn="l">
              <a:lnSpc>
                <a:spcPct val="150000"/>
              </a:lnSpc>
            </a:pPr>
            <a:r>
              <a:rPr lang="zh-CN"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对比参考译文，结合自己的译文进行评析，总结相关翻译技巧。</a:t>
            </a:r>
            <a:endParaRPr lang="en-US"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000000000000000" pitchFamily="2" charset="-122"/>
              </a:rPr>
              <a:t>翻译</a:t>
            </a:r>
            <a:r>
              <a:rPr lang="zh-CN" altLang="en-US" sz="2000" b="1" dirty="0">
                <a:ea typeface="方正兰亭黑简体" panose="02000000000000000000" pitchFamily="2" charset="-122"/>
              </a:rPr>
              <a:t>实践</a:t>
            </a:r>
            <a:endParaRPr lang="zh-CN" altLang="en-US" sz="2000" b="1" dirty="0">
              <a:ea typeface="方正兰亭黑简体" panose="02000000000000000000" pitchFamily="2" charset="-122"/>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106637" y="2182812"/>
            <a:ext cx="10298241"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1.  </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请根据课文中提到的多种翻译方法，翻译以下句子。</a:t>
            </a:r>
            <a:endPar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方正兰亭黑简体" panose="02000000000000000000" pitchFamily="2" charset="-122"/>
            </a:endParaRPr>
          </a:p>
          <a:p>
            <a:pPr indent="304800" algn="just">
              <a:lnSpc>
                <a:spcPct val="150000"/>
              </a:lnSpc>
            </a:pP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方正兰亭黑简体" panose="02000000000000000000" pitchFamily="2" charset="-122"/>
              </a:rPr>
              <a:t>（1）要认真汲取中华优秀传统文化的思想精华和道德精髓，大力弘扬以爱国主义为 核心的民族精神和以改革创新为核心的时代精神，深入挖掘和阐发中华优秀传 统文化讲仁爱、重民本、守诚信、崇正义、尚和合、求大同的时代价值，使中 华优秀传统文化成为涵养社会主义核心价值观的重要源泉。</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161415" y="2700020"/>
            <a:ext cx="10191115" cy="2848610"/>
          </a:xfrm>
          <a:prstGeom prst="rect">
            <a:avLst/>
          </a:prstGeom>
          <a:noFill/>
        </p:spPr>
        <p:txBody>
          <a:bodyPr wrap="square" rtlCol="0" anchor="t">
            <a:noAutofit/>
          </a:bodyPr>
          <a:p>
            <a:pPr indent="0" algn="just" fontAlgn="auto">
              <a:lnSpc>
                <a:spcPts val="2600"/>
              </a:lnSpc>
            </a:pPr>
            <a:r>
              <a:rPr lang="en-US" altLang="zh-CN"/>
              <a:t>    </a:t>
            </a:r>
            <a:r>
              <a:rPr lang="zh-CN" altLang="en-US" sz="2000"/>
              <a:t>우수한 중화 전통문화의 역사적 연원과 발전 맥락, 기본 방향을 분명히 설명해야 하며 중화문화의 독특한 창조성과 가치 이념, 뚜렷한 특색을 분명히 소개하여 사람들의 문화와 가치관에 대한 자신감을 높여 주어야 합니다. 우수한 중화 전통문화의 사상적 정수와 도덕적 진수를 열심히 받아들이고 애국주의를 핵심으로 하는 민족정신과 개혁 혁신을 핵심으로 하는 시대정신을 널리 알리며, 우수한 중화 전통문화에 담긴 인애（仁爱）를 강조하고 민본（民本）을 중시하며, 신용을 지키고 정의와 화합을 숭상하며 대동을 추구하는 시대 가치를 깊이 발굴하고 해명하여, 우수한 중화의 전통문화가 사회주의 핵심가치관을 함양하는 중요한 원천이 되도록 해야 합니다.</a:t>
            </a:r>
            <a:endParaRPr lang="zh-CN" altLang="en-US" sz="200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106637" y="1889442"/>
            <a:ext cx="10298241" cy="3784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zh-CN"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1.  </a:t>
            </a: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请根据课文中提到的多种翻译方法，翻译以下句子。</a:t>
            </a:r>
            <a:endPar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方正兰亭黑简体" panose="02000000000000000000" pitchFamily="2" charset="-122"/>
            </a:endParaRPr>
          </a:p>
          <a:p>
            <a:pPr indent="304800" algn="just">
              <a:lnSpc>
                <a:spcPct val="150000"/>
              </a:lnSpc>
            </a:pPr>
            <a:r>
              <a:rPr lang="zh-CN" altLang="en-US" sz="2000" kern="100" dirty="0">
                <a:latin typeface="方正兰亭黑简体" panose="02000000000000000000" pitchFamily="2" charset="-122"/>
                <a:ea typeface="方正兰亭黑简体" panose="02000000000000000000" pitchFamily="2" charset="-122"/>
                <a:cs typeface="仿宋" panose="02010609060101010101" pitchFamily="49" charset="-122"/>
                <a:sym typeface="+mn-ea"/>
              </a:rPr>
              <a:t>（2）我们必须坚持党总揽全局、协调各方的领导核心作用，通过人民代表大会制 度，保证党的路线方针政策和决策部署在国家工作中得到全面贯彻和有效执 行。要支持和保证国家政权机关依照宪法法律积极主动、独立负责、协调一致 开展工作。要不断加强和改善党的领导，善于使党的主张通过法定程序成为国 家意志，善于使党组织推荐的人选通过法定程序成为国家政权机关的领导人 员，善于通过国家政权机关实施党对国家和社会的领导，善于运用民主集中制 原则维护党和国家权威、维护全党全国团结统一。</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021715" y="2564130"/>
            <a:ext cx="10289540" cy="3705860"/>
          </a:xfrm>
          <a:prstGeom prst="rect">
            <a:avLst/>
          </a:prstGeom>
          <a:noFill/>
        </p:spPr>
        <p:txBody>
          <a:bodyPr wrap="square" rtlCol="0" anchor="t">
            <a:noAutofit/>
          </a:bodyPr>
          <a:p>
            <a:pPr indent="0" algn="just" fontAlgn="auto">
              <a:lnSpc>
                <a:spcPts val="2800"/>
              </a:lnSpc>
            </a:pPr>
            <a:r>
              <a:rPr lang="en-US" altLang="zh-CN"/>
              <a:t>   </a:t>
            </a:r>
            <a:r>
              <a:rPr lang="en-US" altLang="zh-CN" sz="2000"/>
              <a:t> </a:t>
            </a:r>
            <a:r>
              <a:rPr lang="zh-CN" altLang="en-US" sz="2000"/>
              <a:t>우리는 전체 국면을 총괄하고 각 방면을 조율하는 당의 영도적 핵심 역할을 견지하여 당의 노선과 방침, 정책, 정책 결정 및 안배가 인민대표대회 제도를 통해 국가 업무에서 전면적이고 철저하게 실행되고 효율적으로 집행되도록 보장해야 합니다. 우리는 국가 정권기관이 헌법과 법률에 따라 적극적이고 능동적이며 독립적이고 책임감있으며 조화롭게 업무를 수행하도록 지지하고 보장해야 합니다. 우리는 끊임없이 당의 영도를 강화하고 개선하여 능숙하게 당의 주장이 법정 절차를 통해 국가의 의지가 되게 하고, 능숙하게 당조직이 추천한 사람이 법정 절차를 통해 국가 정권 기관의 지도자가 되게 하며, 능숙하게 국가기관을 통해 국가와 사회에 대한 당의 영도가 실시되도록 하고 능숙하게 민주집중제 원칙을 적용하여 당과 국가의 권위를 수호하고 전당, 전국의 단결과 통일을 수호해야 합니다.</a:t>
            </a:r>
            <a:endParaRPr lang="zh-CN" altLang="en-US" sz="200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106637" y="2182812"/>
            <a:ext cx="10298241"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rPr>
              <a:t>2. </a:t>
            </a: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rPr>
              <a:t>请翻译以下段落。</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281430" y="3007360"/>
            <a:ext cx="10151110" cy="2118995"/>
          </a:xfrm>
          <a:prstGeom prst="rect">
            <a:avLst/>
          </a:prstGeom>
          <a:noFill/>
        </p:spPr>
        <p:txBody>
          <a:bodyPr wrap="square" rtlCol="0" anchor="t">
            <a:noAutofit/>
          </a:bodyPr>
          <a:p>
            <a:pPr indent="0" fontAlgn="auto">
              <a:lnSpc>
                <a:spcPts val="2800"/>
              </a:lnSpc>
            </a:pPr>
            <a:r>
              <a:rPr lang="zh-CN" altLang="en-US" sz="2000">
                <a:latin typeface="方正兰亭黑简体" panose="02000000000000000000" pitchFamily="2" charset="-122"/>
                <a:ea typeface="方正兰亭黑简体" panose="02000000000000000000" pitchFamily="2" charset="-122"/>
                <a:cs typeface="方正兰亭黑简体" panose="02000000000000000000" pitchFamily="2" charset="-122"/>
                <a:sym typeface="方正兰亭黑简体" panose="02000000000000000000" pitchFamily="2" charset="-122"/>
              </a:rPr>
              <a:t>（ 1 ）在新的长征路上，全党必须牢记，为什么人、靠什么人的问题，是检验一个政 党、一个政权性质的试金石。我们要始终把人民立场作为根本政治立场，把人 民利益摆在至高无上的地位，不断把为人民造福事业推向前进。我们要团结带 领全体人民， 以自己的辛勤劳动和不懈努力，不断保障和改善民生，让改革 发展成果更多更公平惠及全体人民，朝着实现全体人民共同富裕的目标稳步迈 进。（2016年10月21 日，习近平在纪念红军长征胜利80周年大会上的讲话）</a:t>
            </a:r>
            <a:endParaRPr lang="zh-CN" altLang="en-US" sz="2000">
              <a:latin typeface="方正兰亭黑简体" panose="02000000000000000000" pitchFamily="2" charset="-122"/>
              <a:ea typeface="方正兰亭黑简体" panose="02000000000000000000" pitchFamily="2" charset="-122"/>
              <a:cs typeface="方正兰亭黑简体" panose="02000000000000000000" pitchFamily="2" charset="-122"/>
              <a:sym typeface="方正兰亭黑简体" panose="02000000000000000000"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5" name="圆角矩形 34"/>
          <p:cNvSpPr/>
          <p:nvPr/>
        </p:nvSpPr>
        <p:spPr>
          <a:xfrm>
            <a:off x="3857743" y="36018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ja-JP"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标点的转换</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圆角矩形 33"/>
          <p:cNvSpPr/>
          <p:nvPr/>
        </p:nvSpPr>
        <p:spPr>
          <a:xfrm>
            <a:off x="3880488" y="485131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ko-KR"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词语的选择</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2" name="组合 1"/>
          <p:cNvGrpSpPr/>
          <p:nvPr/>
        </p:nvGrpSpPr>
        <p:grpSpPr>
          <a:xfrm>
            <a:off x="1014730" y="1664970"/>
            <a:ext cx="9220200" cy="1499235"/>
            <a:chOff x="1407" y="3435"/>
            <a:chExt cx="12996" cy="2101"/>
          </a:xfrm>
        </p:grpSpPr>
        <p:grpSp>
          <p:nvGrpSpPr>
            <p:cNvPr id="8" name="组合 7"/>
            <p:cNvGrpSpPr/>
            <p:nvPr/>
          </p:nvGrpSpPr>
          <p:grpSpPr>
            <a:xfrm>
              <a:off x="3393" y="3435"/>
              <a:ext cx="11010" cy="2101"/>
              <a:chOff x="2054" y="2281"/>
              <a:chExt cx="11010" cy="2101"/>
            </a:xfrm>
          </p:grpSpPr>
          <p:sp>
            <p:nvSpPr>
              <p:cNvPr id="11" name="圆角矩形 10"/>
              <p:cNvSpPr/>
              <p:nvPr/>
            </p:nvSpPr>
            <p:spPr>
              <a:xfrm>
                <a:off x="2054" y="2281"/>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322" y="2734"/>
                <a:ext cx="10321" cy="1033"/>
              </a:xfrm>
              <a:prstGeom prst="rect">
                <a:avLst/>
              </a:prstGeom>
              <a:noFill/>
            </p:spPr>
            <p:txBody>
              <a:bodyPr wrap="square" rtlCol="0">
                <a:sp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2. “四个意识”</a:t>
                </a: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sym typeface="+mn-ea"/>
                  </a:rPr>
                  <a:t>——</a:t>
                </a:r>
                <a:r>
                  <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‘4가지 의식’</a:t>
                </a:r>
                <a:endPar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208405" y="2498090"/>
            <a:ext cx="10378440" cy="27914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fontAlgn="auto">
              <a:lnSpc>
                <a:spcPts val="2600"/>
              </a:lnSpc>
            </a:pPr>
            <a:r>
              <a:rPr lang="en-US"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새로운 장정의 길에서 전당은 누구를 위하고 누구를 의지해야 하는지의 문제가 하나의 정당, 하나의 정권을 검증하는 시금석이라는 사실을 명심해야 합니다.우리는 항상 인민대중의 입장을 근본적인 정치적 입장으로 삼고,인민의 이익을 최우선 순위에 놓으며, 끊임없이 인민을 행복하게 하는 사업을 앞으로 밀고나가야 합니다. 우리는 전체 인민대중을 단합하고 인솔하여 자신의 근면한 노동과 꾸준한 노력으로 민생을 지속적으로 보장하고 개선해야 합니다. 이로써 개혁 발전의 성과에 따른 혜택이 보다 많이, 보다 공평하게 인민대중에게 돌아가게 하고 모든 인민들이 풍요로운 생활을 누리는 목표를 향해 안정적으로 나아가도록 해야 합니다.</a:t>
            </a:r>
            <a:endParaRPr lang="en-US"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106805" y="1993265"/>
            <a:ext cx="10298430" cy="3683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2. </a:t>
            </a: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请翻译以下段落。</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rPr>
              <a:t>（2）全面加强党的领导同坚持以人民为中心是高度统一的。深化党和国家机构改革的目的是更好推进党和国家事业发展，更好满足人民日益增长的美好生活需要，更好推动人的全面发展、社会全面进步、人民共同富裕。要坚持人民主体地位，坚持立党为公、执政为民，贯彻党的群众路线，健全人民当家作主制度体系，完善为民谋利、为民办事、为民解忧和保障人民权益、接受人民监督的体制机制，为人民管理国家事务、管理经济文化事业、管理社会事务提供更有力的保障。(2018年2月26 日，习近平在中共十九届三中全会上所作的《关于深 化党和国家机构改革决定稿和方案稿的说明》）</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962660" y="2348230"/>
            <a:ext cx="10640695" cy="5080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fontAlgn="auto">
              <a:lnSpc>
                <a:spcPts val="2600"/>
              </a:lnSpc>
            </a:pPr>
            <a:r>
              <a:rPr lang="en-US"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rPr>
              <a:t>당의 영도를 전면적으로 강화하는 것과 인민 중심을 견지하는 것은 고도로 일치된 것입니다. 당과 국가의 기구 개혁을 심화하는 목적은 당과 국가 위업의 발전을 보다 잘 추진하고 인민의 날로 늘어나는 아름다운 생활에 대한 수요를 더욱 잘 충족시키고 인간의 전면적인 발전과 사회의 전면적인 진보, 인민의 공동 부유를 더욱 잘 추진하는 것입니다. 이를 위해서는 인민의 주체적인 지위를 견지하며 당이 인민을 위해 존재하고 집권하며 군중 노선을 관철하고 인민이 주인이 되는 제도와 시스템을 건전히 하고 인민을 위해 이익을 도모하며 인민을 위해 일하고 인민의 고충을 덜어주고 인민의 권익을 보장하고 인민의 감독을 받아들이는 체제 메커니즘을 수립하고 인민이 국가 사무를 관리하고 경제 문화 사업을 관리하며 사회 업무를 관리하도록 더욱 강력한 보장을 제공해야 합니다.</a:t>
            </a:r>
            <a:endParaRPr lang="en-US" altLang="ja-JP" sz="2000" kern="100"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106637" y="2182812"/>
            <a:ext cx="10298241" cy="414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endParaRPr lang="ja-JP" altLang="ja-JP" sz="14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方正兰亭黑简体" panose="02000000000000000000" pitchFamily="2"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106805" y="2112645"/>
            <a:ext cx="9982200" cy="3322955"/>
          </a:xfrm>
          <a:prstGeom prst="rect">
            <a:avLst/>
          </a:prstGeom>
          <a:noFill/>
        </p:spPr>
        <p:txBody>
          <a:bodyPr wrap="square" rtlCol="0" anchor="t">
            <a:spAutoFit/>
          </a:bodyPr>
          <a:p>
            <a:pPr indent="304800" algn="just">
              <a:lnSpc>
                <a:spcPct val="150000"/>
              </a:lnSpc>
            </a:pPr>
            <a:r>
              <a:rPr lang="en-US"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2. </a:t>
            </a: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请翻译以下段落。</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3）弘扬伟大长征精神，走好今天的长征路，是新的时代条件下我们面临的一个重大课题。伟大长征精神，是党和人民付出巨大代价、进行伟大斗争获得的宝贵精神财富，我们世世代代都要牢记伟大长征精神、学习伟大长征精神、弘扬伟大长征精神，使之成为我们党、我们国家、我们人民、我们军队、我们民族不断走向未来的强大精神动力。</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r>
              <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rPr>
              <a:t>（2016年10月21 日，习近平在纪念红军长征胜利 80周年大会上的讲话）</a:t>
            </a: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indent="304800" algn="just">
              <a:lnSpc>
                <a:spcPct val="150000"/>
              </a:lnSpc>
            </a:pPr>
            <a:endParaRPr lang="ja-JP" altLang="ja-JP" sz="2000" kern="100" dirty="0">
              <a:effectLst/>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六、课后</a:t>
            </a:r>
            <a:r>
              <a:rPr kumimoji="1" lang="zh-CN" altLang="en-US" sz="3200" b="1" dirty="0" smtClean="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练习</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sp>
        <p:nvSpPr>
          <p:cNvPr id="18" name="文本框 17"/>
          <p:cNvSpPr txBox="1"/>
          <p:nvPr/>
        </p:nvSpPr>
        <p:spPr>
          <a:xfrm>
            <a:off x="1409700" y="2444750"/>
            <a:ext cx="10027920" cy="24511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en-US" altLang="ja-JP" sz="2000" kern="100" dirty="0">
                <a:latin typeface="komorebi gothic" pitchFamily="49" charset="-128"/>
                <a:ea typeface="komorebi gothic" pitchFamily="49" charset="-128"/>
              </a:rPr>
              <a:t>위대한 장정정신을 발양하여 오늘의 장정 길을 잘 걸어나가는 것은 새로운 시대적 조건에서 우리에게 주어진 중대 과제입니다. 위대한 장정정신은 당과 인민이 막대한 대가를 치르고 위대한 투쟁을 진행하여 이룩한 귀중한 정신적 부입니다. 그러므로 위대한 </a:t>
            </a:r>
            <a:r>
              <a:rPr lang="ko-KR" altLang="en-US" sz="2000" kern="100" dirty="0">
                <a:latin typeface="komorebi gothic" pitchFamily="49" charset="-128"/>
                <a:ea typeface="komorebi gothic" pitchFamily="49" charset="-128"/>
              </a:rPr>
              <a:t>장정</a:t>
            </a:r>
            <a:r>
              <a:rPr lang="en-US" altLang="ko-KR" sz="2000" kern="100" dirty="0">
                <a:latin typeface="komorebi gothic" pitchFamily="49" charset="-128"/>
                <a:ea typeface="komorebi gothic" pitchFamily="49" charset="-128"/>
              </a:rPr>
              <a:t> </a:t>
            </a:r>
            <a:r>
              <a:rPr lang="en-US" altLang="ja-JP" sz="2000" kern="100" dirty="0">
                <a:latin typeface="komorebi gothic" pitchFamily="49" charset="-128"/>
                <a:ea typeface="komorebi gothic" pitchFamily="49" charset="-128"/>
              </a:rPr>
              <a:t>정신을 대를 이어가며 명심하고 배우고 발양하여 위대한 장정정신이 우리 당, 우리 나라, 우리 인민, 우리 군대, 우리 민족을 끊임없이 미래로 나아가게 하는 강력한 정신적 동력이 되게 해야 합니다.</a:t>
            </a:r>
            <a:endParaRPr lang="en-US" altLang="ja-JP" sz="2000"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000000000000000" pitchFamily="2" charset="-122"/>
              </a:rPr>
              <a:t>参考译文</a:t>
            </a:r>
            <a:endParaRPr lang="zh-CN" altLang="en-US" sz="2000" b="1" dirty="0">
              <a:ea typeface="方正兰亭黑简体" panose="020000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smtClean="0">
                <a:solidFill>
                  <a:srgbClr val="2050A1"/>
                </a:solidFill>
                <a:latin typeface="komorebi gothic" pitchFamily="49" charset="-128"/>
                <a:ea typeface="komorebi gothic" pitchFamily="49" charset="-128"/>
              </a:rPr>
              <a:t>감사합니다</a:t>
            </a:r>
            <a:r>
              <a:rPr lang="en-US" altLang="ko-KR" sz="4400" b="1" i="1" dirty="0" smtClean="0">
                <a:solidFill>
                  <a:srgbClr val="2050A1"/>
                </a:solidFill>
                <a:latin typeface="komorebi gothic" pitchFamily="49" charset="-128"/>
                <a:ea typeface="komorebi gothic" pitchFamily="49" charset="-128"/>
              </a:rPr>
              <a:t>!</a:t>
            </a:r>
            <a:endParaRPr lang="ja-JP" altLang="en-GB" sz="4400" b="1" i="1" dirty="0">
              <a:solidFill>
                <a:srgbClr val="2050A1"/>
              </a:solidFill>
              <a:latin typeface="komorebi gothic" pitchFamily="49" charset="-128"/>
              <a:ea typeface="komorebi gothic"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7" name="组合 6"/>
          <p:cNvGrpSpPr/>
          <p:nvPr/>
        </p:nvGrpSpPr>
        <p:grpSpPr>
          <a:xfrm>
            <a:off x="949419" y="1728215"/>
            <a:ext cx="10540438" cy="1342163"/>
            <a:chOff x="1407" y="3366"/>
            <a:chExt cx="14596" cy="2195"/>
          </a:xfrm>
        </p:grpSpPr>
        <p:grpSp>
          <p:nvGrpSpPr>
            <p:cNvPr id="9" name="组合 8"/>
            <p:cNvGrpSpPr/>
            <p:nvPr/>
          </p:nvGrpSpPr>
          <p:grpSpPr>
            <a:xfrm>
              <a:off x="2986" y="3366"/>
              <a:ext cx="13017" cy="2195"/>
              <a:chOff x="1647" y="2212"/>
              <a:chExt cx="13017" cy="2195"/>
            </a:xfrm>
          </p:grpSpPr>
          <p:sp>
            <p:nvSpPr>
              <p:cNvPr id="12" name="圆角矩形 11"/>
              <p:cNvSpPr/>
              <p:nvPr/>
            </p:nvSpPr>
            <p:spPr>
              <a:xfrm>
                <a:off x="1647" y="2212"/>
                <a:ext cx="12675"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1206"/>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3.</a:t>
                </a:r>
                <a:r>
                  <a:rPr lang="zh-CN" altLang="en-US"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 “四个自信”</a:t>
                </a:r>
                <a:r>
                  <a:rPr lang="en-US" altLang="zh-CN" sz="28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rPr>
                  <a:t>——</a:t>
                </a:r>
                <a:r>
                  <a:rPr lang="zh-CN" altLang="en-US"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‘4가지 자신감</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rPr>
              <a:t>词语的选择</a:t>
            </a:r>
            <a:endPar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7" name="组合 6"/>
          <p:cNvGrpSpPr/>
          <p:nvPr/>
        </p:nvGrpSpPr>
        <p:grpSpPr>
          <a:xfrm>
            <a:off x="949419" y="1728215"/>
            <a:ext cx="10540438" cy="1473628"/>
            <a:chOff x="1407" y="3366"/>
            <a:chExt cx="14596" cy="2410"/>
          </a:xfrm>
        </p:grpSpPr>
        <p:grpSp>
          <p:nvGrpSpPr>
            <p:cNvPr id="9" name="组合 8"/>
            <p:cNvGrpSpPr/>
            <p:nvPr/>
          </p:nvGrpSpPr>
          <p:grpSpPr>
            <a:xfrm>
              <a:off x="2986" y="3366"/>
              <a:ext cx="13017" cy="2410"/>
              <a:chOff x="1647" y="2212"/>
              <a:chExt cx="13017" cy="2410"/>
            </a:xfrm>
          </p:grpSpPr>
          <p:sp>
            <p:nvSpPr>
              <p:cNvPr id="12" name="圆角矩形 11"/>
              <p:cNvSpPr/>
              <p:nvPr/>
            </p:nvSpPr>
            <p:spPr>
              <a:xfrm>
                <a:off x="1647" y="2212"/>
                <a:ext cx="12675" cy="241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1206"/>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4.“两个维护”</a:t>
                </a:r>
                <a:r>
                  <a:rPr lang="en-US" altLang="zh-CN" sz="2800" b="1" dirty="0" smtClean="0">
                    <a:solidFill>
                      <a:schemeClr val="accent1">
                        <a:lumMod val="75000"/>
                      </a:schemeClr>
                    </a:solidFill>
                    <a:latin typeface="Times New Roman" panose="02020603050405020304" pitchFamily="18" charset="0"/>
                    <a:ea typeface="方正兰亭黑简体" panose="02000000000000000000" pitchFamily="2" charset="-122"/>
                    <a:cs typeface="Times New Roman" panose="02020603050405020304" pitchFamily="18" charset="0"/>
                  </a:rPr>
                  <a:t>——</a:t>
                </a:r>
                <a:r>
                  <a:rPr lang="zh-CN" altLang="en-US" sz="2800" b="1" dirty="0">
                    <a:latin typeface="方正兰亭黑简体" panose="02000000000000000000" pitchFamily="2" charset="-122"/>
                    <a:ea typeface="方正兰亭黑简体" panose="02000000000000000000" pitchFamily="2" charset="-122"/>
                    <a:cs typeface="Times New Roman" panose="02020603050405020304" pitchFamily="18" charset="0"/>
                    <a:sym typeface="+mn-ea"/>
                  </a:rPr>
                  <a:t>‘</a:t>
                </a:r>
                <a:r>
                  <a:rPr lang="zh-CN" altLang="en-US" sz="2800" b="1" dirty="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두 가지 수호’</a:t>
                </a:r>
                <a:endParaRPr lang="zh-CN" altLang="en-US" sz="2800" b="1" dirty="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rPr>
              <a:t>词语的选择</a:t>
            </a:r>
            <a:endParaRPr lang="zh-CN" sz="2000" b="1" dirty="0">
              <a:solidFill>
                <a:schemeClr val="bg2">
                  <a:lumMod val="10000"/>
                </a:schemeClr>
              </a:solidFill>
              <a:latin typeface="Times New Roman" panose="02020603050405020304" pitchFamily="18" charset="0"/>
              <a:ea typeface="方正兰亭黑简体" panose="020000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0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rPr>
              <a:t>一、核心概念</a:t>
            </a:r>
            <a:endParaRPr kumimoji="1" lang="zh-CN" altLang="en-US" sz="3200" b="1" dirty="0">
              <a:solidFill>
                <a:schemeClr val="bg1"/>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rPr>
              <a:t> 翻译说明</a:t>
            </a:r>
            <a:endParaRPr kumimoji="1" lang="zh-CN" altLang="en-US" sz="2600" b="1" dirty="0">
              <a:solidFill>
                <a:srgbClr val="2050A1"/>
              </a:solidFill>
              <a:latin typeface="方正兰亭黑简体" panose="02000000000000000000" pitchFamily="2" charset="-122"/>
              <a:ea typeface="方正兰亭黑简体" panose="02000000000000000000" pitchFamily="2" charset="-122"/>
              <a:cs typeface="Calibri" panose="020F0502020204030204" pitchFamily="34" charset="0"/>
              <a:sym typeface="方正兰亭黑简体" panose="02000000000000000000" pitchFamily="2" charset="-122"/>
            </a:endParaRP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5" name="圆角矩形 34"/>
          <p:cNvSpPr/>
          <p:nvPr/>
        </p:nvSpPr>
        <p:spPr>
          <a:xfrm>
            <a:off x="3857743" y="36018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ja-JP"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隔写</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sp>
        <p:nvSpPr>
          <p:cNvPr id="3" name="圆角矩形 33"/>
          <p:cNvSpPr/>
          <p:nvPr/>
        </p:nvSpPr>
        <p:spPr>
          <a:xfrm>
            <a:off x="3880488" y="485131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r>
              <a:rPr lang="zh-CN" altLang="ko-KR"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显化</a:t>
            </a:r>
            <a:r>
              <a:rPr lang="en-US" altLang="zh-CN"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rPr>
              <a:t> </a:t>
            </a:r>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a:p>
            <a:pPr algn="l"/>
            <a:endParaRPr lang="zh-CN" altLang="en-US" sz="2400" b="1" dirty="0">
              <a:solidFill>
                <a:schemeClr val="bg2">
                  <a:lumMod val="10000"/>
                </a:schemeClr>
              </a:solidFill>
              <a:latin typeface="方正兰亭黑简体" panose="02000000000000000000" pitchFamily="2" charset="-122"/>
              <a:ea typeface="方正兰亭黑简体" panose="02000000000000000000" pitchFamily="2" charset="-122"/>
              <a:sym typeface="方正兰亭黑简体" panose="02000000000000000000" pitchFamily="2" charset="-122"/>
            </a:endParaRPr>
          </a:p>
        </p:txBody>
      </p:sp>
      <p:grpSp>
        <p:nvGrpSpPr>
          <p:cNvPr id="2" name="组合 1"/>
          <p:cNvGrpSpPr/>
          <p:nvPr/>
        </p:nvGrpSpPr>
        <p:grpSpPr>
          <a:xfrm>
            <a:off x="1014730" y="1664970"/>
            <a:ext cx="9260639" cy="1499235"/>
            <a:chOff x="1407" y="3435"/>
            <a:chExt cx="13053" cy="2101"/>
          </a:xfrm>
        </p:grpSpPr>
        <p:grpSp>
          <p:nvGrpSpPr>
            <p:cNvPr id="8" name="组合 7"/>
            <p:cNvGrpSpPr/>
            <p:nvPr/>
          </p:nvGrpSpPr>
          <p:grpSpPr>
            <a:xfrm>
              <a:off x="3393" y="3435"/>
              <a:ext cx="11067" cy="2101"/>
              <a:chOff x="2054" y="2281"/>
              <a:chExt cx="11067" cy="2101"/>
            </a:xfrm>
          </p:grpSpPr>
          <p:sp>
            <p:nvSpPr>
              <p:cNvPr id="11" name="圆角矩形 10"/>
              <p:cNvSpPr/>
              <p:nvPr/>
            </p:nvSpPr>
            <p:spPr>
              <a:xfrm>
                <a:off x="2054" y="2281"/>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3" y="2419"/>
                <a:ext cx="10958" cy="1939"/>
              </a:xfrm>
              <a:prstGeom prst="rect">
                <a:avLst/>
              </a:prstGeom>
              <a:noFill/>
            </p:spPr>
            <p:txBody>
              <a:bodyPr wrap="square" rtlCol="0">
                <a:spAutoFit/>
              </a:bodyPr>
              <a:lstStyle/>
              <a:p>
                <a:pPr>
                  <a:lnSpc>
                    <a:spcPct val="150000"/>
                  </a:lnSpc>
                </a:pPr>
                <a:r>
                  <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rPr>
                  <a:t>5. 党中央集中统一领导</a:t>
                </a:r>
                <a:endParaRPr lang="en-US" altLang="zh-CN" sz="2800" b="1" dirty="0" smtClean="0">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sym typeface="+mn-ea"/>
                  </a:rPr>
                  <a:t>                    ——</a:t>
                </a:r>
                <a:r>
                  <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rPr>
                  <a:t>당 중앙의 집중적 통일 영도</a:t>
                </a:r>
                <a:endParaRPr lang="en-US" altLang="zh-CN" sz="2800" b="1" dirty="0" smtClean="0">
                  <a:solidFill>
                    <a:schemeClr val="accent1"/>
                  </a:solidFill>
                  <a:latin typeface="方正兰亭黑简体" panose="02000000000000000000" pitchFamily="2" charset="-122"/>
                  <a:ea typeface="方正兰亭黑简体" panose="02000000000000000000" pitchFamily="2" charset="-122"/>
                  <a:cs typeface="Times New Roman" panose="02020603050405020304" pitchFamily="18" charset="0"/>
                  <a:sym typeface="+mn-ea"/>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tags/tag1.xml><?xml version="1.0" encoding="utf-8"?>
<p:tagLst xmlns:p="http://schemas.openxmlformats.org/presentationml/2006/main">
  <p:tag name="TABLE_ENDDRAG_ORIGIN_RECT" val="725*424"/>
  <p:tag name="TABLE_ENDDRAG_RECT" val="217*95*725*424"/>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PP_MARK_KEY" val="e0e2b6bd-bc31-4ce3-87aa-f075d16f3e77"/>
  <p:tag name="COMMONDATA" val="eyJoZGlkIjoiNTM0MTIzOTVjNGJiMGU2Y2YwNjZmZGQzOWUzYjc0MTAifQ=="/>
  <p:tag name="commondata" val="eyJoZGlkIjoiMzk1ZjI3Y2I4Yzk3NWQ4ZGFjNjU1NTg3MjMzZjE4MmMifQ=="/>
</p:tagLst>
</file>

<file path=ppt/tags/tag2.xml><?xml version="1.0" encoding="utf-8"?>
<p:tagLst xmlns:p="http://schemas.openxmlformats.org/presentationml/2006/main">
  <p:tag name="TABLE_ENDDRAG_ORIGIN_RECT" val="661*400"/>
  <p:tag name="TABLE_ENDDRAG_RECT" val="276*101*661*400"/>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17805</Words>
  <Application>WPS 演示</Application>
  <PresentationFormat>宽屏</PresentationFormat>
  <Paragraphs>741</Paragraphs>
  <Slides>65</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65</vt:i4>
      </vt:variant>
    </vt:vector>
  </HeadingPairs>
  <TitlesOfParts>
    <vt:vector size="84" baseType="lpstr">
      <vt:lpstr>Arial</vt:lpstr>
      <vt:lpstr>宋体</vt:lpstr>
      <vt:lpstr>Wingdings</vt:lpstr>
      <vt:lpstr>微软雅黑</vt:lpstr>
      <vt:lpstr>Times New Roman</vt:lpstr>
      <vt:lpstr>方正兰亭黑简体</vt:lpstr>
      <vt:lpstr>黑体</vt:lpstr>
      <vt:lpstr>Calibri</vt:lpstr>
      <vt:lpstr>微软雅黑 Light</vt:lpstr>
      <vt:lpstr>komorebi gothic</vt:lpstr>
      <vt:lpstr>Arial Unicode MS</vt:lpstr>
      <vt:lpstr>等线 Light</vt:lpstr>
      <vt:lpstr>等线</vt:lpstr>
      <vt:lpstr>Calibri</vt:lpstr>
      <vt:lpstr>Arial</vt:lpstr>
      <vt:lpstr>仿宋</vt:lpstr>
      <vt:lpstr>Yu Gothic</vt:lpstr>
      <vt:lpstr>BatangChe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Administrator</cp:lastModifiedBy>
  <cp:revision>880</cp:revision>
  <dcterms:created xsi:type="dcterms:W3CDTF">2022-06-22T00:29:00Z</dcterms:created>
  <dcterms:modified xsi:type="dcterms:W3CDTF">2024-08-23T07:30:51Z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554DBAE0A5AE4B47A56332C145E50DCA_13</vt:lpwstr>
  </property>
  <property fmtid="{D5CDD505-2E9C-101B-9397-08002B2CF9AE}" pid="3" name="KSOProductBuildVer">
    <vt:lpwstr>2052-12.1.0.17857</vt:lpwstr>
  </property>
</Properties>
</file>