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85"/>
  </p:notesMasterIdLst>
  <p:sldIdLst>
    <p:sldId id="276" r:id="rId2"/>
    <p:sldId id="593" r:id="rId3"/>
    <p:sldId id="596" r:id="rId4"/>
    <p:sldId id="275" r:id="rId5"/>
    <p:sldId id="617" r:id="rId6"/>
    <p:sldId id="649" r:id="rId7"/>
    <p:sldId id="458" r:id="rId8"/>
    <p:sldId id="597" r:id="rId9"/>
    <p:sldId id="650" r:id="rId10"/>
    <p:sldId id="726" r:id="rId11"/>
    <p:sldId id="624" r:id="rId12"/>
    <p:sldId id="727" r:id="rId13"/>
    <p:sldId id="728" r:id="rId14"/>
    <p:sldId id="725" r:id="rId15"/>
    <p:sldId id="653" r:id="rId16"/>
    <p:sldId id="602" r:id="rId17"/>
    <p:sldId id="603" r:id="rId18"/>
    <p:sldId id="654" r:id="rId19"/>
    <p:sldId id="604" r:id="rId20"/>
    <p:sldId id="605" r:id="rId21"/>
    <p:sldId id="607" r:id="rId22"/>
    <p:sldId id="608" r:id="rId23"/>
    <p:sldId id="606" r:id="rId24"/>
    <p:sldId id="609" r:id="rId25"/>
    <p:sldId id="610" r:id="rId26"/>
    <p:sldId id="622" r:id="rId27"/>
    <p:sldId id="490" r:id="rId28"/>
    <p:sldId id="629" r:id="rId29"/>
    <p:sldId id="759" r:id="rId30"/>
    <p:sldId id="743" r:id="rId31"/>
    <p:sldId id="744" r:id="rId32"/>
    <p:sldId id="745" r:id="rId33"/>
    <p:sldId id="746" r:id="rId34"/>
    <p:sldId id="747" r:id="rId35"/>
    <p:sldId id="748" r:id="rId36"/>
    <p:sldId id="749" r:id="rId37"/>
    <p:sldId id="750" r:id="rId38"/>
    <p:sldId id="751" r:id="rId39"/>
    <p:sldId id="752" r:id="rId40"/>
    <p:sldId id="753" r:id="rId41"/>
    <p:sldId id="754" r:id="rId42"/>
    <p:sldId id="755" r:id="rId43"/>
    <p:sldId id="756" r:id="rId44"/>
    <p:sldId id="757" r:id="rId45"/>
    <p:sldId id="758" r:id="rId46"/>
    <p:sldId id="761" r:id="rId47"/>
    <p:sldId id="760" r:id="rId48"/>
    <p:sldId id="630" r:id="rId49"/>
    <p:sldId id="631" r:id="rId50"/>
    <p:sldId id="671" r:id="rId51"/>
    <p:sldId id="691" r:id="rId52"/>
    <p:sldId id="712" r:id="rId53"/>
    <p:sldId id="692" r:id="rId54"/>
    <p:sldId id="693" r:id="rId55"/>
    <p:sldId id="672" r:id="rId56"/>
    <p:sldId id="674" r:id="rId57"/>
    <p:sldId id="695" r:id="rId58"/>
    <p:sldId id="696" r:id="rId59"/>
    <p:sldId id="697" r:id="rId60"/>
    <p:sldId id="698" r:id="rId61"/>
    <p:sldId id="739" r:id="rId62"/>
    <p:sldId id="740" r:id="rId63"/>
    <p:sldId id="741" r:id="rId64"/>
    <p:sldId id="742" r:id="rId65"/>
    <p:sldId id="699" r:id="rId66"/>
    <p:sldId id="655" r:id="rId67"/>
    <p:sldId id="613" r:id="rId68"/>
    <p:sldId id="632" r:id="rId69"/>
    <p:sldId id="679" r:id="rId70"/>
    <p:sldId id="680" r:id="rId71"/>
    <p:sldId id="687" r:id="rId72"/>
    <p:sldId id="688" r:id="rId73"/>
    <p:sldId id="689" r:id="rId74"/>
    <p:sldId id="690" r:id="rId75"/>
    <p:sldId id="681" r:id="rId76"/>
    <p:sldId id="678" r:id="rId77"/>
    <p:sldId id="627" r:id="rId78"/>
    <p:sldId id="738" r:id="rId79"/>
    <p:sldId id="633" r:id="rId80"/>
    <p:sldId id="636" r:id="rId81"/>
    <p:sldId id="762" r:id="rId82"/>
    <p:sldId id="637" r:id="rId83"/>
    <p:sldId id="485" r:id="rId84"/>
  </p:sldIdLst>
  <p:sldSz cx="12192000" cy="6858000"/>
  <p:notesSz cx="6858000" cy="9144000"/>
  <p:custDataLst>
    <p:tags r:id="rId86"/>
  </p:custDataLst>
  <p:defaultText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50A1"/>
    <a:srgbClr val="C62533"/>
    <a:srgbClr val="AE8E45"/>
    <a:srgbClr val="C3905D"/>
    <a:srgbClr val="F4B673"/>
    <a:srgbClr val="FF99FF"/>
    <a:srgbClr val="9B1D23"/>
    <a:srgbClr val="34568C"/>
    <a:srgbClr val="C6A654"/>
    <a:srgbClr val="DFC07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502" autoAdjust="0"/>
    <p:restoredTop sz="94674"/>
  </p:normalViewPr>
  <p:slideViewPr>
    <p:cSldViewPr snapToGrid="0" snapToObjects="1" showGuides="1">
      <p:cViewPr varScale="1">
        <p:scale>
          <a:sx n="89" d="100"/>
          <a:sy n="89" d="100"/>
        </p:scale>
        <p:origin x="211" y="67"/>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tableStyles" Target="tableStyles.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presProps" Target="presProp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2024/8/5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5799841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p>
        </p:txBody>
      </p:sp>
      <p:sp>
        <p:nvSpPr>
          <p:cNvPr id="3" name="副标题 2"/>
          <p:cNvSpPr>
            <a:spLocks noGrp="1"/>
          </p:cNvSpPr>
          <p:nvPr>
            <p:ph type="subTitle" idx="1"/>
          </p:nvPr>
        </p:nvSpPr>
        <p:spPr>
          <a:xfrm>
            <a:off x="1524000" y="3602037"/>
            <a:ext cx="9144000" cy="1655763"/>
          </a:xfrm>
        </p:spPr>
        <p:txBody>
          <a:bodyPr/>
          <a:lstStyle>
            <a:lvl1pPr marL="0" indent="0" algn="ctr">
              <a:buNone/>
              <a:defRPr sz="2400"/>
            </a:lvl1pPr>
            <a:lvl2pPr marL="457200" indent="0" algn="ctr">
              <a:buNone/>
              <a:defRPr sz="2000"/>
            </a:lvl2pPr>
            <a:lvl3pPr marL="914400" indent="0" algn="ctr">
              <a:buNone/>
              <a:defRPr sz="19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t>2024/8/5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t>‹#›</a:t>
            </a:fld>
            <a:endParaRPr kumimoji="1"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竖排文字占位符 2"/>
          <p:cNvSpPr>
            <a:spLocks noGrp="1"/>
          </p:cNvSpPr>
          <p:nvPr>
            <p:ph type="body" orient="vert" idx="1"/>
          </p:nvPr>
        </p:nvSpPr>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t>2024/8/5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t>‹#›</a:t>
            </a:fld>
            <a:endParaRPr kumimoji="1"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1" y="365126"/>
            <a:ext cx="2628900" cy="5811839"/>
          </a:xfrm>
        </p:spPr>
        <p:txBody>
          <a:bodyPr vert="eaVert"/>
          <a:lstStyle/>
          <a:p>
            <a:r>
              <a:rPr kumimoji="1" lang="zh-CN" altLang="en-US"/>
              <a:t>单击此处编辑母版标题样式</a:t>
            </a:r>
          </a:p>
        </p:txBody>
      </p:sp>
      <p:sp>
        <p:nvSpPr>
          <p:cNvPr id="3" name="竖排文字占位符 2"/>
          <p:cNvSpPr>
            <a:spLocks noGrp="1"/>
          </p:cNvSpPr>
          <p:nvPr>
            <p:ph type="body" orient="vert" idx="1"/>
          </p:nvPr>
        </p:nvSpPr>
        <p:spPr>
          <a:xfrm>
            <a:off x="838201" y="365126"/>
            <a:ext cx="7734300" cy="5811839"/>
          </a:xfrm>
        </p:spPr>
        <p:txBody>
          <a:bodyPr vert="eaVert"/>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t>2024/8/5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t>‹#›</a:t>
            </a:fld>
            <a:endParaRPr kumimoji="1"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仅标题">
    <p:spTree>
      <p:nvGrpSpPr>
        <p:cNvPr id="1" name=""/>
        <p:cNvGrpSpPr/>
        <p:nvPr/>
      </p:nvGrpSpPr>
      <p:grpSpPr>
        <a:xfrm>
          <a:off x="0" y="0"/>
          <a:ext cx="0" cy="0"/>
          <a:chOff x="0" y="0"/>
          <a:chExt cx="0" cy="0"/>
        </a:xfrm>
      </p:grpSpPr>
      <p:sp>
        <p:nvSpPr>
          <p:cNvPr id="3" name="文本框 32"/>
          <p:cNvSpPr txBox="1"/>
          <p:nvPr userDrawn="1"/>
        </p:nvSpPr>
        <p:spPr>
          <a:xfrm>
            <a:off x="353496" y="342817"/>
            <a:ext cx="1507490" cy="357505"/>
          </a:xfrm>
          <a:prstGeom prst="rect">
            <a:avLst/>
          </a:prstGeom>
          <a:noFill/>
        </p:spPr>
        <p:txBody>
          <a:bodyPr wrap="none" lIns="91422" tIns="45711" rIns="91422" bIns="45711">
            <a:spAutoFit/>
          </a:bodyPr>
          <a:lstStyle/>
          <a:p>
            <a:pPr defTabSz="685800">
              <a:defRPr/>
            </a:pPr>
            <a:r>
              <a:rPr lang="zh-CN" altLang="en-US" sz="1735" dirty="0">
                <a:solidFill>
                  <a:schemeClr val="tx1">
                    <a:lumMod val="50000"/>
                    <a:lumOff val="50000"/>
                  </a:schemeClr>
                </a:solidFill>
                <a:latin typeface="微软雅黑" panose="020B0503020204020204" charset="-122"/>
                <a:ea typeface="微软雅黑" panose="020B0503020204020204" charset="-122"/>
                <a:cs typeface="+mn-ea"/>
                <a:sym typeface="+mn-lt"/>
              </a:rPr>
              <a:t>成功项目展示</a:t>
            </a:r>
          </a:p>
        </p:txBody>
      </p:sp>
      <p:sp>
        <p:nvSpPr>
          <p:cNvPr id="4" name="文本框 33"/>
          <p:cNvSpPr txBox="1"/>
          <p:nvPr userDrawn="1"/>
        </p:nvSpPr>
        <p:spPr>
          <a:xfrm>
            <a:off x="353496" y="620032"/>
            <a:ext cx="2207895" cy="274320"/>
          </a:xfrm>
          <a:prstGeom prst="rect">
            <a:avLst/>
          </a:prstGeom>
          <a:noFill/>
        </p:spPr>
        <p:txBody>
          <a:bodyPr wrap="none" lIns="91422" tIns="45711" rIns="91422" bIns="45711">
            <a:spAutoFit/>
          </a:bodyPr>
          <a:lstStyle/>
          <a:p>
            <a:pPr defTabSz="685800">
              <a:defRPr/>
            </a:pPr>
            <a:r>
              <a:rPr lang="en-US" altLang="zh-CN" sz="1200" dirty="0">
                <a:solidFill>
                  <a:schemeClr val="tx1">
                    <a:lumMod val="50000"/>
                    <a:lumOff val="50000"/>
                  </a:schemeClr>
                </a:solidFill>
                <a:cs typeface="+mn-ea"/>
                <a:sym typeface="+mn-lt"/>
              </a:rPr>
              <a:t>Successful project presentation</a:t>
            </a:r>
            <a:endParaRPr lang="zh-CN" altLang="en-US" sz="1200" dirty="0">
              <a:solidFill>
                <a:schemeClr val="tx1">
                  <a:lumMod val="50000"/>
                  <a:lumOff val="50000"/>
                </a:schemeClr>
              </a:solidFill>
              <a:cs typeface="+mn-ea"/>
              <a:sym typeface="+mn-lt"/>
            </a:endParaRPr>
          </a:p>
        </p:txBody>
      </p:sp>
      <p:sp>
        <p:nvSpPr>
          <p:cNvPr id="6" name="日期占位符 2"/>
          <p:cNvSpPr>
            <a:spLocks noGrp="1"/>
          </p:cNvSpPr>
          <p:nvPr>
            <p:ph type="dt" sz="half" idx="10"/>
          </p:nvPr>
        </p:nvSpPr>
        <p:spPr/>
        <p:txBody>
          <a:bodyPr/>
          <a:lstStyle>
            <a:lvl1pPr>
              <a:defRPr/>
            </a:lvl1pPr>
          </a:lstStyle>
          <a:p>
            <a:pPr>
              <a:defRPr/>
            </a:pPr>
            <a:fld id="{2062C1E6-100B-44D2-A1C7-A34E3BD9A12C}" type="datetimeFigureOut">
              <a:rPr lang="zh-CN" altLang="en-US"/>
              <a:t>2024/8/5</a:t>
            </a:fld>
            <a:endParaRPr lang="zh-CN" altLang="en-US"/>
          </a:p>
        </p:txBody>
      </p:sp>
      <p:sp>
        <p:nvSpPr>
          <p:cNvPr id="7" name="页脚占位符 3"/>
          <p:cNvSpPr>
            <a:spLocks noGrp="1"/>
          </p:cNvSpPr>
          <p:nvPr>
            <p:ph type="ftr" sz="quarter" idx="11"/>
          </p:nvPr>
        </p:nvSpPr>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p:txBody>
          <a:bodyPr/>
          <a:lstStyle>
            <a:lvl1pPr>
              <a:defRPr/>
            </a:lvl1pPr>
          </a:lstStyle>
          <a:p>
            <a:pPr>
              <a:defRPr/>
            </a:pPr>
            <a:fld id="{C14A6F88-39AC-442E-B372-2FEBDC340D1D}" type="slidenum">
              <a:rPr lang="zh-CN" altLang="en-US"/>
              <a:t>‹#›</a:t>
            </a:fld>
            <a:endParaRPr lang="zh-CN" altLang="en-US"/>
          </a:p>
        </p:txBody>
      </p:sp>
    </p:spTree>
  </p:cSld>
  <p:clrMapOvr>
    <a:masterClrMapping/>
  </p:clrMapOvr>
  <p:transition spd="med" advClick="0" advTm="0">
    <p:push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idx="1"/>
          </p:nvPr>
        </p:nvSpPr>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t>2024/8/5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t>‹#›</a:t>
            </a:fld>
            <a:endParaRPr kumimoji="1"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1" y="1709740"/>
            <a:ext cx="10515600" cy="2852737"/>
          </a:xfrm>
        </p:spPr>
        <p:txBody>
          <a:bodyPr anchor="b"/>
          <a:lstStyle>
            <a:lvl1pPr>
              <a:defRPr sz="6000"/>
            </a:lvl1pPr>
          </a:lstStyle>
          <a:p>
            <a:r>
              <a:rPr kumimoji="1" lang="zh-CN" altLang="en-US"/>
              <a:t>单击此处编辑母版标题样式</a:t>
            </a:r>
          </a:p>
        </p:txBody>
      </p:sp>
      <p:sp>
        <p:nvSpPr>
          <p:cNvPr id="3" name="文本占位符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9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zh-CN" altLang="en-US"/>
              <a:t>单击此处编辑母版文本样式</a:t>
            </a:r>
          </a:p>
        </p:txBody>
      </p:sp>
      <p:sp>
        <p:nvSpPr>
          <p:cNvPr id="4" name="日期占位符 3"/>
          <p:cNvSpPr>
            <a:spLocks noGrp="1"/>
          </p:cNvSpPr>
          <p:nvPr>
            <p:ph type="dt" sz="half" idx="10"/>
          </p:nvPr>
        </p:nvSpPr>
        <p:spPr/>
        <p:txBody>
          <a:bodyPr/>
          <a:lstStyle/>
          <a:p>
            <a:fld id="{87C1CE3A-8381-7346-9817-75918C3C0922}" type="datetimeFigureOut">
              <a:rPr kumimoji="1" lang="zh-CN" altLang="en-US" smtClean="0"/>
              <a:t>2024/8/5</a:t>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80E295EE-109B-1448-BA56-B7F987B5EA65}" type="slidenum">
              <a:rPr kumimoji="1" lang="zh-CN" altLang="en-US" smtClean="0"/>
              <a:t>‹#›</a:t>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内容占位符 2"/>
          <p:cNvSpPr>
            <a:spLocks noGrp="1"/>
          </p:cNvSpPr>
          <p:nvPr>
            <p:ph sz="half" idx="1"/>
          </p:nvPr>
        </p:nvSpPr>
        <p:spPr>
          <a:xfrm>
            <a:off x="838200" y="1825625"/>
            <a:ext cx="5181600" cy="4351339"/>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内容占位符 3"/>
          <p:cNvSpPr>
            <a:spLocks noGrp="1"/>
          </p:cNvSpPr>
          <p:nvPr>
            <p:ph sz="half" idx="2"/>
          </p:nvPr>
        </p:nvSpPr>
        <p:spPr>
          <a:xfrm>
            <a:off x="6172200" y="1825625"/>
            <a:ext cx="5181600" cy="4351339"/>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日期占位符 4"/>
          <p:cNvSpPr>
            <a:spLocks noGrp="1"/>
          </p:cNvSpPr>
          <p:nvPr>
            <p:ph type="dt" sz="half" idx="10"/>
          </p:nvPr>
        </p:nvSpPr>
        <p:spPr/>
        <p:txBody>
          <a:bodyPr/>
          <a:lstStyle/>
          <a:p>
            <a:fld id="{87C1CE3A-8381-7346-9817-75918C3C0922}" type="datetimeFigureOut">
              <a:rPr kumimoji="1" lang="zh-CN" altLang="en-US" smtClean="0"/>
              <a:t>2024/8/5</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0E295EE-109B-1448-BA56-B7F987B5EA65}" type="slidenum">
              <a:rPr kumimoji="1" lang="zh-CN" altLang="en-US" smtClean="0"/>
              <a:t>‹#›</a:t>
            </a:fld>
            <a:endParaRPr kumimoji="1"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kumimoji="1" lang="zh-CN" altLang="en-US"/>
              <a:t>单击此处编辑母版标题样式</a:t>
            </a:r>
          </a:p>
        </p:txBody>
      </p:sp>
      <p:sp>
        <p:nvSpPr>
          <p:cNvPr id="3" name="文本占位符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4" name="内容占位符 3"/>
          <p:cNvSpPr>
            <a:spLocks noGrp="1"/>
          </p:cNvSpPr>
          <p:nvPr>
            <p:ph sz="half" idx="2"/>
          </p:nvPr>
        </p:nvSpPr>
        <p:spPr>
          <a:xfrm>
            <a:off x="839789" y="2505075"/>
            <a:ext cx="5157787"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5" name="文本占位符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9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zh-CN" altLang="en-US"/>
              <a:t>单击此处编辑母版文本样式</a:t>
            </a:r>
          </a:p>
        </p:txBody>
      </p:sp>
      <p:sp>
        <p:nvSpPr>
          <p:cNvPr id="6" name="内容占位符 5"/>
          <p:cNvSpPr>
            <a:spLocks noGrp="1"/>
          </p:cNvSpPr>
          <p:nvPr>
            <p:ph sz="quarter" idx="4"/>
          </p:nvPr>
        </p:nvSpPr>
        <p:spPr>
          <a:xfrm>
            <a:off x="6172201" y="2505075"/>
            <a:ext cx="5183188" cy="3684588"/>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日期占位符 6"/>
          <p:cNvSpPr>
            <a:spLocks noGrp="1"/>
          </p:cNvSpPr>
          <p:nvPr>
            <p:ph type="dt" sz="half" idx="10"/>
          </p:nvPr>
        </p:nvSpPr>
        <p:spPr/>
        <p:txBody>
          <a:bodyPr/>
          <a:lstStyle/>
          <a:p>
            <a:fld id="{87C1CE3A-8381-7346-9817-75918C3C0922}" type="datetimeFigureOut">
              <a:rPr kumimoji="1" lang="zh-CN" altLang="en-US" smtClean="0"/>
              <a:t>2024/8/5</a:t>
            </a:fld>
            <a:endParaRPr kumimoji="1" lang="zh-CN" altLang="en-US"/>
          </a:p>
        </p:txBody>
      </p:sp>
      <p:sp>
        <p:nvSpPr>
          <p:cNvPr id="8" name="页脚占位符 7"/>
          <p:cNvSpPr>
            <a:spLocks noGrp="1"/>
          </p:cNvSpPr>
          <p:nvPr>
            <p:ph type="ftr" sz="quarter" idx="11"/>
          </p:nvPr>
        </p:nvSpPr>
        <p:spPr/>
        <p:txBody>
          <a:bodyPr/>
          <a:lstStyle/>
          <a:p>
            <a:endParaRPr kumimoji="1" lang="zh-CN" altLang="en-US"/>
          </a:p>
        </p:txBody>
      </p:sp>
      <p:sp>
        <p:nvSpPr>
          <p:cNvPr id="9" name="灯片编号占位符 8"/>
          <p:cNvSpPr>
            <a:spLocks noGrp="1"/>
          </p:cNvSpPr>
          <p:nvPr>
            <p:ph type="sldNum" sz="quarter" idx="12"/>
          </p:nvPr>
        </p:nvSpPr>
        <p:spPr/>
        <p:txBody>
          <a:bodyPr/>
          <a:lstStyle/>
          <a:p>
            <a:fld id="{80E295EE-109B-1448-BA56-B7F987B5EA65}" type="slidenum">
              <a:rPr kumimoji="1" lang="zh-CN" altLang="en-US" smtClean="0"/>
              <a:t>‹#›</a:t>
            </a:fld>
            <a:endParaRPr kumimoji="1"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3" name="日期占位符 2"/>
          <p:cNvSpPr>
            <a:spLocks noGrp="1"/>
          </p:cNvSpPr>
          <p:nvPr>
            <p:ph type="dt" sz="half" idx="10"/>
          </p:nvPr>
        </p:nvSpPr>
        <p:spPr/>
        <p:txBody>
          <a:bodyPr/>
          <a:lstStyle/>
          <a:p>
            <a:fld id="{87C1CE3A-8381-7346-9817-75918C3C0922}" type="datetimeFigureOut">
              <a:rPr kumimoji="1" lang="zh-CN" altLang="en-US" smtClean="0"/>
              <a:t>2024/8/5</a:t>
            </a:fld>
            <a:endParaRPr kumimoji="1" lang="zh-CN" altLang="en-US"/>
          </a:p>
        </p:txBody>
      </p:sp>
      <p:sp>
        <p:nvSpPr>
          <p:cNvPr id="4" name="页脚占位符 3"/>
          <p:cNvSpPr>
            <a:spLocks noGrp="1"/>
          </p:cNvSpPr>
          <p:nvPr>
            <p:ph type="ftr" sz="quarter" idx="11"/>
          </p:nvPr>
        </p:nvSpPr>
        <p:spPr/>
        <p:txBody>
          <a:bodyPr/>
          <a:lstStyle/>
          <a:p>
            <a:endParaRPr kumimoji="1" lang="zh-CN" altLang="en-US"/>
          </a:p>
        </p:txBody>
      </p:sp>
      <p:sp>
        <p:nvSpPr>
          <p:cNvPr id="5" name="灯片编号占位符 4"/>
          <p:cNvSpPr>
            <a:spLocks noGrp="1"/>
          </p:cNvSpPr>
          <p:nvPr>
            <p:ph type="sldNum" sz="quarter" idx="12"/>
          </p:nvPr>
        </p:nvSpPr>
        <p:spPr/>
        <p:txBody>
          <a:bodyPr/>
          <a:lstStyle/>
          <a:p>
            <a:fld id="{80E295EE-109B-1448-BA56-B7F987B5EA65}" type="slidenum">
              <a:rPr kumimoji="1" lang="zh-CN" altLang="en-US" smtClean="0"/>
              <a:t>‹#›</a:t>
            </a:fld>
            <a:endParaRPr kumimoji="1"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7C1CE3A-8381-7346-9817-75918C3C0922}" type="datetimeFigureOut">
              <a:rPr kumimoji="1" lang="zh-CN" altLang="en-US" smtClean="0"/>
              <a:t>2024/8/5</a:t>
            </a:fld>
            <a:endParaRPr kumimoji="1" lang="zh-CN" altLang="en-US"/>
          </a:p>
        </p:txBody>
      </p:sp>
      <p:sp>
        <p:nvSpPr>
          <p:cNvPr id="3" name="页脚占位符 2"/>
          <p:cNvSpPr>
            <a:spLocks noGrp="1"/>
          </p:cNvSpPr>
          <p:nvPr>
            <p:ph type="ftr" sz="quarter" idx="11"/>
          </p:nvPr>
        </p:nvSpPr>
        <p:spPr/>
        <p:txBody>
          <a:bodyPr/>
          <a:lstStyle/>
          <a:p>
            <a:endParaRPr kumimoji="1" lang="zh-CN" altLang="en-US"/>
          </a:p>
        </p:txBody>
      </p:sp>
      <p:sp>
        <p:nvSpPr>
          <p:cNvPr id="4" name="灯片编号占位符 3"/>
          <p:cNvSpPr>
            <a:spLocks noGrp="1"/>
          </p:cNvSpPr>
          <p:nvPr>
            <p:ph type="sldNum" sz="quarter" idx="12"/>
          </p:nvPr>
        </p:nvSpPr>
        <p:spPr/>
        <p:txBody>
          <a:bodyPr/>
          <a:lstStyle/>
          <a:p>
            <a:fld id="{80E295EE-109B-1448-BA56-B7F987B5EA65}" type="slidenum">
              <a:rPr kumimoji="1" lang="zh-CN" altLang="en-US" smtClean="0"/>
              <a:t>‹#›</a:t>
            </a:fld>
            <a:endParaRPr kumimoji="1"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内容占位符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文本占位符 3"/>
          <p:cNvSpPr>
            <a:spLocks noGrp="1"/>
          </p:cNvSpPr>
          <p:nvPr>
            <p:ph type="body" sz="half" idx="2"/>
          </p:nvPr>
        </p:nvSpPr>
        <p:spPr>
          <a:xfrm>
            <a:off x="839788" y="2057401"/>
            <a:ext cx="3932237" cy="3811588"/>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87C1CE3A-8381-7346-9817-75918C3C0922}" type="datetimeFigureOut">
              <a:rPr kumimoji="1" lang="zh-CN" altLang="en-US" smtClean="0"/>
              <a:t>2024/8/5</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0E295EE-109B-1448-BA56-B7F987B5EA65}" type="slidenum">
              <a:rPr kumimoji="1" lang="zh-CN" altLang="en-US" smtClean="0"/>
              <a:t>‹#›</a:t>
            </a:fld>
            <a:endParaRPr kumimoji="1"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kumimoji="1" lang="zh-CN" altLang="en-US"/>
              <a:t>单击此处编辑母版标题样式</a:t>
            </a:r>
          </a:p>
        </p:txBody>
      </p:sp>
      <p:sp>
        <p:nvSpPr>
          <p:cNvPr id="3" name="图片占位符 2"/>
          <p:cNvSpPr>
            <a:spLocks noGrp="1"/>
          </p:cNvSpPr>
          <p:nvPr>
            <p:ph type="pic" idx="1"/>
          </p:nvPr>
        </p:nvSpPr>
        <p:spPr>
          <a:xfrm>
            <a:off x="5183188"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zh-CN" altLang="en-US"/>
          </a:p>
        </p:txBody>
      </p:sp>
      <p:sp>
        <p:nvSpPr>
          <p:cNvPr id="4" name="文本占位符 3"/>
          <p:cNvSpPr>
            <a:spLocks noGrp="1"/>
          </p:cNvSpPr>
          <p:nvPr>
            <p:ph type="body" sz="half" idx="2"/>
          </p:nvPr>
        </p:nvSpPr>
        <p:spPr>
          <a:xfrm>
            <a:off x="839788" y="2057401"/>
            <a:ext cx="3932237" cy="3811588"/>
          </a:xfrm>
        </p:spPr>
        <p:txBody>
          <a:bodyPr/>
          <a:lstStyle>
            <a:lvl1pPr marL="0" indent="0">
              <a:buNone/>
              <a:defRPr sz="1600"/>
            </a:lvl1pPr>
            <a:lvl2pPr marL="457200" indent="0">
              <a:buNone/>
              <a:defRPr sz="1500"/>
            </a:lvl2pPr>
            <a:lvl3pPr marL="914400" indent="0">
              <a:buNone/>
              <a:defRPr sz="1200"/>
            </a:lvl3pPr>
            <a:lvl4pPr marL="1371600" indent="0">
              <a:buNone/>
              <a:defRPr sz="1100"/>
            </a:lvl4pPr>
            <a:lvl5pPr marL="1828800" indent="0">
              <a:buNone/>
              <a:defRPr sz="1100"/>
            </a:lvl5pPr>
            <a:lvl6pPr marL="2286000" indent="0">
              <a:buNone/>
              <a:defRPr sz="1100"/>
            </a:lvl6pPr>
            <a:lvl7pPr marL="2743200" indent="0">
              <a:buNone/>
              <a:defRPr sz="1100"/>
            </a:lvl7pPr>
            <a:lvl8pPr marL="3200400" indent="0">
              <a:buNone/>
              <a:defRPr sz="1100"/>
            </a:lvl8pPr>
            <a:lvl9pPr marL="3657600" indent="0">
              <a:buNone/>
              <a:defRPr sz="1100"/>
            </a:lvl9pPr>
          </a:lstStyle>
          <a:p>
            <a:pPr lvl="0"/>
            <a:r>
              <a:rPr kumimoji="1" lang="zh-CN" altLang="en-US"/>
              <a:t>单击此处编辑母版文本样式</a:t>
            </a:r>
          </a:p>
        </p:txBody>
      </p:sp>
      <p:sp>
        <p:nvSpPr>
          <p:cNvPr id="5" name="日期占位符 4"/>
          <p:cNvSpPr>
            <a:spLocks noGrp="1"/>
          </p:cNvSpPr>
          <p:nvPr>
            <p:ph type="dt" sz="half" idx="10"/>
          </p:nvPr>
        </p:nvSpPr>
        <p:spPr/>
        <p:txBody>
          <a:bodyPr/>
          <a:lstStyle/>
          <a:p>
            <a:fld id="{87C1CE3A-8381-7346-9817-75918C3C0922}" type="datetimeFigureOut">
              <a:rPr kumimoji="1" lang="zh-CN" altLang="en-US" smtClean="0"/>
              <a:t>2024/8/5</a:t>
            </a:fld>
            <a:endParaRPr kumimoji="1" lang="zh-CN" altLang="en-US"/>
          </a:p>
        </p:txBody>
      </p:sp>
      <p:sp>
        <p:nvSpPr>
          <p:cNvPr id="6" name="页脚占位符 5"/>
          <p:cNvSpPr>
            <a:spLocks noGrp="1"/>
          </p:cNvSpPr>
          <p:nvPr>
            <p:ph type="ftr" sz="quarter" idx="11"/>
          </p:nvPr>
        </p:nvSpPr>
        <p:spPr/>
        <p:txBody>
          <a:bodyPr/>
          <a:lstStyle/>
          <a:p>
            <a:endParaRPr kumimoji="1" lang="zh-CN" altLang="en-US"/>
          </a:p>
        </p:txBody>
      </p:sp>
      <p:sp>
        <p:nvSpPr>
          <p:cNvPr id="7" name="灯片编号占位符 6"/>
          <p:cNvSpPr>
            <a:spLocks noGrp="1"/>
          </p:cNvSpPr>
          <p:nvPr>
            <p:ph type="sldNum" sz="quarter" idx="12"/>
          </p:nvPr>
        </p:nvSpPr>
        <p:spPr/>
        <p:txBody>
          <a:bodyPr/>
          <a:lstStyle/>
          <a:p>
            <a:fld id="{80E295EE-109B-1448-BA56-B7F987B5EA65}" type="slidenum">
              <a:rPr kumimoji="1" lang="zh-CN" altLang="en-US" smtClean="0"/>
              <a:t>‹#›</a:t>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38" tIns="45719" rIns="91438" bIns="45719" rtlCol="0" anchor="ctr">
            <a:normAutofit/>
          </a:bodyPr>
          <a:lstStyle/>
          <a:p>
            <a:r>
              <a:rPr kumimoji="1" lang="zh-CN" altLang="en-US"/>
              <a:t>单击此处编辑母版标题样式</a:t>
            </a:r>
          </a:p>
        </p:txBody>
      </p:sp>
      <p:sp>
        <p:nvSpPr>
          <p:cNvPr id="3" name="文本占位符 2"/>
          <p:cNvSpPr>
            <a:spLocks noGrp="1"/>
          </p:cNvSpPr>
          <p:nvPr>
            <p:ph type="body" idx="1"/>
          </p:nvPr>
        </p:nvSpPr>
        <p:spPr>
          <a:xfrm>
            <a:off x="838200" y="1825625"/>
            <a:ext cx="10515600" cy="4351339"/>
          </a:xfrm>
          <a:prstGeom prst="rect">
            <a:avLst/>
          </a:prstGeom>
        </p:spPr>
        <p:txBody>
          <a:bodyPr vert="horz" lIns="91438" tIns="45719" rIns="91438" bIns="45719" rtlCol="0">
            <a:normAutofit/>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4" name="日期占位符 3"/>
          <p:cNvSpPr>
            <a:spLocks noGrp="1"/>
          </p:cNvSpPr>
          <p:nvPr>
            <p:ph type="dt" sz="half" idx="2"/>
          </p:nvPr>
        </p:nvSpPr>
        <p:spPr>
          <a:xfrm>
            <a:off x="838200" y="6356351"/>
            <a:ext cx="2743200" cy="365125"/>
          </a:xfrm>
          <a:prstGeom prst="rect">
            <a:avLst/>
          </a:prstGeom>
        </p:spPr>
        <p:txBody>
          <a:bodyPr vert="horz" lIns="91438" tIns="45719" rIns="91438" bIns="45719" rtlCol="0" anchor="ctr"/>
          <a:lstStyle>
            <a:lvl1pPr algn="l">
              <a:defRPr sz="1200">
                <a:solidFill>
                  <a:schemeClr val="tx1">
                    <a:tint val="75000"/>
                  </a:schemeClr>
                </a:solidFill>
              </a:defRPr>
            </a:lvl1pPr>
          </a:lstStyle>
          <a:p>
            <a:fld id="{87C1CE3A-8381-7346-9817-75918C3C0922}" type="datetimeFigureOut">
              <a:rPr kumimoji="1" lang="zh-CN" altLang="en-US" smtClean="0"/>
              <a:t>2024/8/5</a:t>
            </a:fld>
            <a:endParaRPr kumimoji="1" lang="zh-CN" altLang="en-US"/>
          </a:p>
        </p:txBody>
      </p:sp>
      <p:sp>
        <p:nvSpPr>
          <p:cNvPr id="5" name="页脚占位符 4"/>
          <p:cNvSpPr>
            <a:spLocks noGrp="1"/>
          </p:cNvSpPr>
          <p:nvPr>
            <p:ph type="ftr" sz="quarter" idx="3"/>
          </p:nvPr>
        </p:nvSpPr>
        <p:spPr>
          <a:xfrm>
            <a:off x="4038600" y="6356351"/>
            <a:ext cx="4114800" cy="365125"/>
          </a:xfrm>
          <a:prstGeom prst="rect">
            <a:avLst/>
          </a:prstGeom>
        </p:spPr>
        <p:txBody>
          <a:bodyPr vert="horz" lIns="91438" tIns="45719" rIns="91438" bIns="45719" rtlCol="0" anchor="ctr"/>
          <a:lstStyle>
            <a:lvl1pPr algn="ctr">
              <a:defRPr sz="1200">
                <a:solidFill>
                  <a:schemeClr val="tx1">
                    <a:tint val="75000"/>
                  </a:schemeClr>
                </a:solidFill>
              </a:defRPr>
            </a:lvl1pPr>
          </a:lstStyle>
          <a:p>
            <a:endParaRPr kumimoji="1" lang="zh-CN" altLang="en-US"/>
          </a:p>
        </p:txBody>
      </p:sp>
      <p:sp>
        <p:nvSpPr>
          <p:cNvPr id="6" name="灯片编号占位符 5"/>
          <p:cNvSpPr>
            <a:spLocks noGrp="1"/>
          </p:cNvSpPr>
          <p:nvPr>
            <p:ph type="sldNum" sz="quarter" idx="4"/>
          </p:nvPr>
        </p:nvSpPr>
        <p:spPr>
          <a:xfrm>
            <a:off x="8610600" y="6356351"/>
            <a:ext cx="2743200" cy="365125"/>
          </a:xfrm>
          <a:prstGeom prst="rect">
            <a:avLst/>
          </a:prstGeom>
        </p:spPr>
        <p:txBody>
          <a:bodyPr vert="horz" lIns="91438" tIns="45719" rIns="91438" bIns="45719" rtlCol="0" anchor="ctr"/>
          <a:lstStyle>
            <a:lvl1pPr algn="r">
              <a:defRPr sz="1200">
                <a:solidFill>
                  <a:schemeClr val="tx1">
                    <a:tint val="75000"/>
                  </a:schemeClr>
                </a:solidFill>
              </a:defRPr>
            </a:lvl1pPr>
          </a:lstStyle>
          <a:p>
            <a:fld id="{80E295EE-109B-1448-BA56-B7F987B5EA65}" type="slidenum">
              <a:rPr kumimoji="1" lang="zh-CN" altLang="en-US" smtClean="0"/>
              <a:t>‹#›</a:t>
            </a:fld>
            <a:endParaRPr kumimoji="1"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900" kern="1200">
          <a:solidFill>
            <a:schemeClr val="tx1"/>
          </a:solidFill>
          <a:latin typeface="+mn-lt"/>
          <a:ea typeface="+mn-ea"/>
          <a:cs typeface="+mn-cs"/>
        </a:defRPr>
      </a:lvl9pPr>
    </p:bodyStyle>
    <p:otherStyle>
      <a:defPPr>
        <a:defRPr lang="zh-CN"/>
      </a:defPPr>
      <a:lvl1pPr marL="0" algn="l" defTabSz="914400" rtl="0" eaLnBrk="1" latinLnBrk="0" hangingPunct="1">
        <a:defRPr sz="1900" kern="1200">
          <a:solidFill>
            <a:schemeClr val="tx1"/>
          </a:solidFill>
          <a:latin typeface="+mn-lt"/>
          <a:ea typeface="+mn-ea"/>
          <a:cs typeface="+mn-cs"/>
        </a:defRPr>
      </a:lvl1pPr>
      <a:lvl2pPr marL="457200" algn="l" defTabSz="914400" rtl="0" eaLnBrk="1" latinLnBrk="0" hangingPunct="1">
        <a:defRPr sz="1900" kern="1200">
          <a:solidFill>
            <a:schemeClr val="tx1"/>
          </a:solidFill>
          <a:latin typeface="+mn-lt"/>
          <a:ea typeface="+mn-ea"/>
          <a:cs typeface="+mn-cs"/>
        </a:defRPr>
      </a:lvl2pPr>
      <a:lvl3pPr marL="914400" algn="l" defTabSz="914400" rtl="0" eaLnBrk="1" latinLnBrk="0" hangingPunct="1">
        <a:defRPr sz="1900" kern="1200">
          <a:solidFill>
            <a:schemeClr val="tx1"/>
          </a:solidFill>
          <a:latin typeface="+mn-lt"/>
          <a:ea typeface="+mn-ea"/>
          <a:cs typeface="+mn-cs"/>
        </a:defRPr>
      </a:lvl3pPr>
      <a:lvl4pPr marL="1371600" algn="l" defTabSz="914400" rtl="0" eaLnBrk="1" latinLnBrk="0" hangingPunct="1">
        <a:defRPr sz="1900" kern="1200">
          <a:solidFill>
            <a:schemeClr val="tx1"/>
          </a:solidFill>
          <a:latin typeface="+mn-lt"/>
          <a:ea typeface="+mn-ea"/>
          <a:cs typeface="+mn-cs"/>
        </a:defRPr>
      </a:lvl4pPr>
      <a:lvl5pPr marL="1828800" algn="l" defTabSz="914400" rtl="0" eaLnBrk="1" latinLnBrk="0" hangingPunct="1">
        <a:defRPr sz="1900" kern="1200">
          <a:solidFill>
            <a:schemeClr val="tx1"/>
          </a:solidFill>
          <a:latin typeface="+mn-lt"/>
          <a:ea typeface="+mn-ea"/>
          <a:cs typeface="+mn-cs"/>
        </a:defRPr>
      </a:lvl5pPr>
      <a:lvl6pPr marL="2286000" algn="l" defTabSz="914400" rtl="0" eaLnBrk="1" latinLnBrk="0" hangingPunct="1">
        <a:defRPr sz="1900" kern="1200">
          <a:solidFill>
            <a:schemeClr val="tx1"/>
          </a:solidFill>
          <a:latin typeface="+mn-lt"/>
          <a:ea typeface="+mn-ea"/>
          <a:cs typeface="+mn-cs"/>
        </a:defRPr>
      </a:lvl6pPr>
      <a:lvl7pPr marL="2743200" algn="l" defTabSz="914400" rtl="0" eaLnBrk="1" latinLnBrk="0" hangingPunct="1">
        <a:defRPr sz="1900" kern="1200">
          <a:solidFill>
            <a:schemeClr val="tx1"/>
          </a:solidFill>
          <a:latin typeface="+mn-lt"/>
          <a:ea typeface="+mn-ea"/>
          <a:cs typeface="+mn-cs"/>
        </a:defRPr>
      </a:lvl7pPr>
      <a:lvl8pPr marL="3200400" algn="l" defTabSz="914400" rtl="0" eaLnBrk="1" latinLnBrk="0" hangingPunct="1">
        <a:defRPr sz="1900" kern="1200">
          <a:solidFill>
            <a:schemeClr val="tx1"/>
          </a:solidFill>
          <a:latin typeface="+mn-lt"/>
          <a:ea typeface="+mn-ea"/>
          <a:cs typeface="+mn-cs"/>
        </a:defRPr>
      </a:lvl8pPr>
      <a:lvl9pPr marL="3657600" algn="l" defTabSz="914400" rtl="0" eaLnBrk="1" latinLnBrk="0" hangingPunct="1">
        <a:defRPr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tiff"/><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slide" Target="slide1.xml"/></Relationships>
</file>

<file path=ppt/slides/_rels/slide4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8.png"/><Relationship Id="rId2" Type="http://schemas.openxmlformats.org/officeDocument/2006/relationships/image" Target="../media/image4.emf"/><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4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jpeg"/></Relationships>
</file>

<file path=ppt/slides/_rels/slide6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22.png"/></Relationships>
</file>

<file path=ppt/slides/_rels/slide78.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22.png"/></Relationships>
</file>

<file path=ppt/slides/_rels/slide7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Layout" Target="../slideLayouts/slideLayout2.xml"/><Relationship Id="rId1" Type="http://schemas.openxmlformats.org/officeDocument/2006/relationships/tags" Target="../tags/tag5.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Layout" Target="../slideLayouts/slideLayout2.xml"/><Relationship Id="rId1" Type="http://schemas.openxmlformats.org/officeDocument/2006/relationships/tags" Target="../tags/tag6.xml"/><Relationship Id="rId4" Type="http://schemas.openxmlformats.org/officeDocument/2006/relationships/image" Target="../media/image22.png"/></Relationships>
</file>

<file path=ppt/slides/_rels/slide8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Layout" Target="../slideLayouts/slideLayout2.xml"/><Relationship Id="rId1" Type="http://schemas.openxmlformats.org/officeDocument/2006/relationships/tags" Target="../tags/tag7.xml"/><Relationship Id="rId4" Type="http://schemas.openxmlformats.org/officeDocument/2006/relationships/image" Target="../media/image22.png"/></Relationships>
</file>

<file path=ppt/slides/_rels/slide8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slideLayout" Target="../slideLayouts/slideLayout2.xml"/><Relationship Id="rId1" Type="http://schemas.openxmlformats.org/officeDocument/2006/relationships/tags" Target="../tags/tag8.xml"/><Relationship Id="rId4" Type="http://schemas.openxmlformats.org/officeDocument/2006/relationships/image" Target="../media/image22.png"/></Relationships>
</file>

<file path=ppt/slides/_rels/slide8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a:alphaModFix amt="15000"/>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a:xfrm>
            <a:off x="-17145" y="-172121"/>
            <a:ext cx="12192000" cy="6858000"/>
          </a:xfrm>
          <a:prstGeom prst="rect">
            <a:avLst/>
          </a:prstGeom>
        </p:spPr>
      </p:pic>
      <p:sp>
        <p:nvSpPr>
          <p:cNvPr id="9" name="文本框 8"/>
          <p:cNvSpPr txBox="1"/>
          <p:nvPr/>
        </p:nvSpPr>
        <p:spPr>
          <a:xfrm>
            <a:off x="17145" y="4116070"/>
            <a:ext cx="12174855" cy="987961"/>
          </a:xfrm>
          <a:prstGeom prst="rect">
            <a:avLst/>
          </a:prstGeom>
          <a:noFill/>
        </p:spPr>
        <p:txBody>
          <a:bodyPr wrap="square" lIns="91438" tIns="45719" rIns="91438" bIns="45719" rtlCol="0">
            <a:spAutoFit/>
          </a:bodyPr>
          <a:lstStyle/>
          <a:p>
            <a:pPr algn="ctr" fontAlgn="auto">
              <a:lnSpc>
                <a:spcPct val="150000"/>
              </a:lnSpc>
            </a:pPr>
            <a:r>
              <a:rPr lang="zh-CN" altLang="en-US" sz="4400" b="1" dirty="0">
                <a:solidFill>
                  <a:srgbClr val="2050A1"/>
                </a:solidFill>
                <a:latin typeface="Times New Roman" panose="02020603050405020304" pitchFamily="18" charset="0"/>
                <a:ea typeface="方正兰亭黑简体" panose="02000500000000000000" pitchFamily="2" charset="-122"/>
                <a:sym typeface="Times New Roman" panose="02020603050405020304" pitchFamily="18" charset="0"/>
              </a:rPr>
              <a:t>打铁必须自身硬</a:t>
            </a:r>
          </a:p>
        </p:txBody>
      </p:sp>
      <p:sp>
        <p:nvSpPr>
          <p:cNvPr id="10" name="文本框 9"/>
          <p:cNvSpPr txBox="1"/>
          <p:nvPr/>
        </p:nvSpPr>
        <p:spPr>
          <a:xfrm>
            <a:off x="635" y="3107055"/>
            <a:ext cx="12175490" cy="643890"/>
          </a:xfrm>
          <a:prstGeom prst="rect">
            <a:avLst/>
          </a:prstGeom>
          <a:noFill/>
        </p:spPr>
        <p:txBody>
          <a:bodyPr wrap="square" lIns="91438" tIns="45719" rIns="91438" bIns="45719" rtlCol="0">
            <a:spAutoFit/>
          </a:bodyPr>
          <a:lstStyle/>
          <a:p>
            <a:pPr algn="ctr"/>
            <a:r>
              <a:rPr lang="zh-CN" altLang="en-US" sz="3600" b="1" dirty="0" smtClean="0">
                <a:solidFill>
                  <a:srgbClr val="2050A1"/>
                </a:solidFill>
                <a:latin typeface="Times New Roman" panose="02020603050405020304" pitchFamily="18" charset="0"/>
                <a:ea typeface="方正兰亭黑简体" panose="02000500000000000000" pitchFamily="2" charset="-122"/>
                <a:sym typeface="Times New Roman" panose="02020603050405020304" pitchFamily="18" charset="0"/>
              </a:rPr>
              <a:t>第十单元</a:t>
            </a:r>
            <a:endParaRPr lang="zh-CN" altLang="en-US" sz="3600" b="1" dirty="0">
              <a:solidFill>
                <a:srgbClr val="2050A1"/>
              </a:solidFill>
              <a:latin typeface="Times New Roman" panose="02020603050405020304" pitchFamily="18" charset="0"/>
              <a:ea typeface="方正兰亭黑简体" panose="02000500000000000000" pitchFamily="2" charset="-122"/>
              <a:sym typeface="Times New Roman" panose="02020603050405020304" pitchFamily="18" charset="0"/>
            </a:endParaRPr>
          </a:p>
        </p:txBody>
      </p:sp>
      <p:pic>
        <p:nvPicPr>
          <p:cNvPr id="3" name="图片 2"/>
          <p:cNvPicPr>
            <a:picLocks noChangeAspect="1"/>
          </p:cNvPicPr>
          <p:nvPr/>
        </p:nvPicPr>
        <p:blipFill>
          <a:blip r:embed="rId3"/>
          <a:stretch>
            <a:fillRect/>
          </a:stretch>
        </p:blipFill>
        <p:spPr>
          <a:xfrm>
            <a:off x="-3" y="6685879"/>
            <a:ext cx="12192000" cy="191484"/>
          </a:xfrm>
          <a:prstGeom prst="rect">
            <a:avLst/>
          </a:prstGeom>
        </p:spPr>
      </p:pic>
      <p:pic>
        <p:nvPicPr>
          <p:cNvPr id="7" name="图片 6" descr="高级翻译最终改OK改尺寸定稿"/>
          <p:cNvPicPr>
            <a:picLocks noChangeAspect="1"/>
          </p:cNvPicPr>
          <p:nvPr/>
        </p:nvPicPr>
        <p:blipFill>
          <a:blip r:embed="rId4"/>
          <a:stretch>
            <a:fillRect/>
          </a:stretch>
        </p:blipFill>
        <p:spPr>
          <a:xfrm>
            <a:off x="0" y="0"/>
            <a:ext cx="12192000" cy="319722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0"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49" y="1525730"/>
            <a:ext cx="11347699"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p>
        </p:txBody>
      </p:sp>
      <p:grpSp>
        <p:nvGrpSpPr>
          <p:cNvPr id="7" name="组合 6"/>
          <p:cNvGrpSpPr/>
          <p:nvPr/>
        </p:nvGrpSpPr>
        <p:grpSpPr>
          <a:xfrm>
            <a:off x="949418" y="1438329"/>
            <a:ext cx="11294444" cy="1472404"/>
            <a:chOff x="1407" y="2899"/>
            <a:chExt cx="15920" cy="2408"/>
          </a:xfrm>
        </p:grpSpPr>
        <p:grpSp>
          <p:nvGrpSpPr>
            <p:cNvPr id="9" name="组合 8"/>
            <p:cNvGrpSpPr/>
            <p:nvPr/>
          </p:nvGrpSpPr>
          <p:grpSpPr>
            <a:xfrm>
              <a:off x="3339" y="2899"/>
              <a:ext cx="13988" cy="2408"/>
              <a:chOff x="2000" y="1745"/>
              <a:chExt cx="13988" cy="2408"/>
            </a:xfrm>
          </p:grpSpPr>
          <p:sp>
            <p:nvSpPr>
              <p:cNvPr id="12" name="圆角矩形 11"/>
              <p:cNvSpPr/>
              <p:nvPr/>
            </p:nvSpPr>
            <p:spPr>
              <a:xfrm>
                <a:off x="2000" y="1922"/>
                <a:ext cx="13648" cy="2231"/>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340" y="1745"/>
                <a:ext cx="13648" cy="2265"/>
              </a:xfrm>
              <a:prstGeom prst="rect">
                <a:avLst/>
              </a:prstGeom>
              <a:noFill/>
            </p:spPr>
            <p:txBody>
              <a:bodyPr wrap="square" rtlCol="0">
                <a:spAutoFit/>
              </a:bodyPr>
              <a:lstStyle/>
              <a:p>
                <a:pPr>
                  <a:lnSpc>
                    <a:spcPct val="150000"/>
                  </a:lnSpc>
                </a:pPr>
                <a:r>
                  <a:rPr lang="en-US" altLang="zh-CN"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6.</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纪律建设</a:t>
                </a:r>
                <a:endParaRPr lang="en-US" altLang="zh-CN"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endParaRPr>
              </a:p>
              <a:p>
                <a:pPr>
                  <a:lnSpc>
                    <a:spcPct val="150000"/>
                  </a:lnSpc>
                </a:pPr>
                <a:r>
                  <a:rPr lang="en-US" altLang="zh-CN" sz="2800" b="1" dirty="0" smtClean="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a:t>
                </a:r>
                <a:r>
                  <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rPr>
                  <a:t>기율 건설</a:t>
                </a:r>
                <a:endParaRPr lang="ja-JP" altLang="en-US" sz="2800" b="1" dirty="0">
                  <a:solidFill>
                    <a:srgbClr val="FF0000"/>
                  </a:solidFill>
                  <a:latin typeface="Times New Roman" panose="02020603050405020304" pitchFamily="18" charset="0"/>
                  <a:ea typeface="方正兰亭黑简体" panose="02000500000000000000" pitchFamily="2" charset="-122"/>
                  <a:cs typeface="Times New Roman" panose="02020603050405020304" pitchFamily="18" charset="0"/>
                </a:endParaRPr>
              </a:p>
            </p:txBody>
          </p:sp>
        </p:grpSp>
        <p:pic>
          <p:nvPicPr>
            <p:cNvPr id="18" name="图片 17" descr="32313536333434333b32313536333435303bbcc6bbaeb1eac7a9"/>
            <p:cNvPicPr>
              <a:picLocks noChangeAspect="1"/>
            </p:cNvPicPr>
            <p:nvPr/>
          </p:nvPicPr>
          <p:blipFill>
            <a:blip r:embed="rId3"/>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1095636" y="3604370"/>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1249634" y="4418083"/>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 翻译说明</a:t>
            </a:r>
          </a:p>
        </p:txBody>
      </p:sp>
      <p:sp>
        <p:nvSpPr>
          <p:cNvPr id="3" name="圆角矩形 33"/>
          <p:cNvSpPr/>
          <p:nvPr/>
        </p:nvSpPr>
        <p:spPr>
          <a:xfrm>
            <a:off x="3777466" y="4567927"/>
            <a:ext cx="2419686"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500000000000000" pitchFamily="2" charset="-122"/>
              <a:ea typeface="方正兰亭黑简体" panose="02000500000000000000" pitchFamily="2" charset="-122"/>
            </a:endParaRPr>
          </a:p>
          <a:p>
            <a:r>
              <a:rPr lang="zh-CN" altLang="en-US" sz="2400" b="1" dirty="0">
                <a:solidFill>
                  <a:schemeClr val="bg2">
                    <a:lumMod val="10000"/>
                  </a:schemeClr>
                </a:solidFill>
                <a:latin typeface="Times New Roman" panose="02020603050405020304" pitchFamily="18" charset="0"/>
                <a:ea typeface="方正兰亭黑简体" panose="02000500000000000000" pitchFamily="2" charset="-122"/>
              </a:rPr>
              <a:t>对</a:t>
            </a:r>
            <a:r>
              <a:rPr lang="zh-CN" altLang="en-US" sz="2400" b="1" dirty="0" smtClean="0">
                <a:solidFill>
                  <a:schemeClr val="bg2">
                    <a:lumMod val="10000"/>
                  </a:schemeClr>
                </a:solidFill>
                <a:latin typeface="Times New Roman" panose="02020603050405020304" pitchFamily="18" charset="0"/>
                <a:ea typeface="方正兰亭黑简体" panose="02000500000000000000" pitchFamily="2" charset="-122"/>
              </a:rPr>
              <a:t>译</a:t>
            </a:r>
            <a:endParaRPr lang="ru-RU" altLang="zh-CN" sz="2400" b="1" dirty="0">
              <a:solidFill>
                <a:schemeClr val="tx1"/>
              </a:solidFill>
              <a:latin typeface="Times New Roman" panose="02020603050405020304" pitchFamily="18" charset="0"/>
              <a:cs typeface="Times New Roman" panose="02020603050405020304" pitchFamily="18" charset="0"/>
            </a:endParaRPr>
          </a:p>
          <a:p>
            <a:pPr algn="l"/>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p:txBody>
      </p:sp>
    </p:spTree>
    <p:extLst>
      <p:ext uri="{BB962C8B-B14F-4D97-AF65-F5344CB8AC3E}">
        <p14:creationId xmlns:p14="http://schemas.microsoft.com/office/powerpoint/2010/main" val="3201088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p>
        </p:txBody>
      </p:sp>
      <p:grpSp>
        <p:nvGrpSpPr>
          <p:cNvPr id="7" name="组合 6"/>
          <p:cNvGrpSpPr/>
          <p:nvPr/>
        </p:nvGrpSpPr>
        <p:grpSpPr>
          <a:xfrm>
            <a:off x="949418" y="1585744"/>
            <a:ext cx="10394152" cy="1616709"/>
            <a:chOff x="1407" y="3133"/>
            <a:chExt cx="14651" cy="2644"/>
          </a:xfrm>
        </p:grpSpPr>
        <p:grpSp>
          <p:nvGrpSpPr>
            <p:cNvPr id="9" name="组合 8"/>
            <p:cNvGrpSpPr/>
            <p:nvPr/>
          </p:nvGrpSpPr>
          <p:grpSpPr>
            <a:xfrm>
              <a:off x="3465" y="3133"/>
              <a:ext cx="12593" cy="2644"/>
              <a:chOff x="2126" y="1979"/>
              <a:chExt cx="12593" cy="2644"/>
            </a:xfrm>
          </p:grpSpPr>
          <p:sp>
            <p:nvSpPr>
              <p:cNvPr id="12" name="圆角矩形 11"/>
              <p:cNvSpPr/>
              <p:nvPr/>
            </p:nvSpPr>
            <p:spPr>
              <a:xfrm>
                <a:off x="2126" y="1979"/>
                <a:ext cx="12593" cy="2644"/>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401" y="2194"/>
                <a:ext cx="12318" cy="2265"/>
              </a:xfrm>
              <a:prstGeom prst="rect">
                <a:avLst/>
              </a:prstGeom>
              <a:noFill/>
            </p:spPr>
            <p:txBody>
              <a:bodyPr wrap="square" rtlCol="0">
                <a:spAutoFit/>
              </a:bodyPr>
              <a:lstStyle/>
              <a:p>
                <a:pPr>
                  <a:lnSpc>
                    <a:spcPct val="150000"/>
                  </a:lnSpc>
                </a:pPr>
                <a:r>
                  <a:rPr lang="en-US" altLang="zh-CN" sz="2800" b="1" dirty="0" smtClean="0">
                    <a:latin typeface="方正兰亭黑简体" panose="02000500000000000000" pitchFamily="2" charset="-122"/>
                    <a:ea typeface="方正兰亭黑简体" panose="02000500000000000000" pitchFamily="2" charset="-122"/>
                    <a:cs typeface="Times New Roman" panose="02020603050405020304" pitchFamily="18" charset="0"/>
                    <a:sym typeface="+mn-ea"/>
                  </a:rPr>
                  <a:t>7</a:t>
                </a:r>
                <a:r>
                  <a:rPr lang="en-US" altLang="zh-CN"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制度</a:t>
                </a:r>
                <a:r>
                  <a:rPr lang="zh-CN" altLang="en-US" sz="2800" b="1" dirty="0" smtClean="0">
                    <a:latin typeface="方正兰亭黑简体" panose="02000500000000000000" pitchFamily="2" charset="-122"/>
                    <a:ea typeface="方正兰亭黑简体" panose="02000500000000000000" pitchFamily="2" charset="-122"/>
                    <a:cs typeface="Times New Roman" panose="02020603050405020304" pitchFamily="18" charset="0"/>
                    <a:sym typeface="+mn-ea"/>
                  </a:rPr>
                  <a:t>建设</a:t>
                </a:r>
                <a:endParaRPr lang="en-US" altLang="zh-CN" sz="2800" b="1" dirty="0" smtClean="0">
                  <a:latin typeface="方正兰亭黑简体" panose="02000500000000000000" pitchFamily="2" charset="-122"/>
                  <a:ea typeface="方正兰亭黑简体" panose="02000500000000000000" pitchFamily="2" charset="-122"/>
                  <a:cs typeface="Times New Roman" panose="02020603050405020304" pitchFamily="18" charset="0"/>
                  <a:sym typeface="+mn-ea"/>
                </a:endParaRPr>
              </a:p>
              <a:p>
                <a:pPr>
                  <a:lnSpc>
                    <a:spcPct val="150000"/>
                  </a:lnSpc>
                </a:pPr>
                <a:r>
                  <a:rPr lang="en-US" altLang="zh-CN" sz="2800" b="1" dirty="0" smtClean="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a:t>
                </a:r>
                <a:r>
                  <a:rPr lang="ko-KR"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제도 건설</a:t>
                </a:r>
                <a:endParaRPr lang="ja-JP" altLang="en-US" sz="2800" b="1" dirty="0">
                  <a:solidFill>
                    <a:srgbClr val="FF0000"/>
                  </a:solidFill>
                  <a:latin typeface="Times New Roman" panose="02020603050405020304" pitchFamily="18" charset="0"/>
                  <a:ea typeface="方正兰亭黑简体" panose="02000500000000000000" pitchFamily="2" charset="-122"/>
                  <a:cs typeface="Times New Roman" panose="02020603050405020304" pitchFamily="18" charset="0"/>
                </a:endParaRPr>
              </a:p>
            </p:txBody>
          </p:sp>
        </p:grpSp>
        <p:pic>
          <p:nvPicPr>
            <p:cNvPr id="18" name="图片 17" descr="32313536333434333b32313536333435303bbcc6bbaeb1eac7a9"/>
            <p:cNvPicPr>
              <a:picLocks noChangeAspect="1"/>
            </p:cNvPicPr>
            <p:nvPr/>
          </p:nvPicPr>
          <p:blipFill>
            <a:blip r:embed="rId3"/>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1042089" y="3650161"/>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1217456" y="4592064"/>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 翻译说明</a:t>
            </a:r>
          </a:p>
        </p:txBody>
      </p:sp>
      <p:sp>
        <p:nvSpPr>
          <p:cNvPr id="3" name="圆角矩形 33"/>
          <p:cNvSpPr/>
          <p:nvPr/>
        </p:nvSpPr>
        <p:spPr>
          <a:xfrm>
            <a:off x="3697088" y="4368476"/>
            <a:ext cx="2060245" cy="713808"/>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500000000000000" pitchFamily="2" charset="-122"/>
              <a:ea typeface="方正兰亭黑简体" panose="02000500000000000000" pitchFamily="2" charset="-122"/>
            </a:endParaRPr>
          </a:p>
          <a:p>
            <a:r>
              <a:rPr lang="zh-CN" altLang="en-US" sz="2400" b="1" dirty="0" smtClean="0">
                <a:solidFill>
                  <a:schemeClr val="bg2">
                    <a:lumMod val="10000"/>
                  </a:schemeClr>
                </a:solidFill>
                <a:latin typeface="Times New Roman" panose="02020603050405020304" pitchFamily="18" charset="0"/>
                <a:ea typeface="方正兰亭黑简体" panose="02000500000000000000" pitchFamily="2" charset="-122"/>
              </a:rPr>
              <a:t>对译</a:t>
            </a:r>
            <a:endParaRPr lang="ru-RU" altLang="zh-CN" sz="2400" b="1" dirty="0">
              <a:solidFill>
                <a:schemeClr val="tx1"/>
              </a:solidFill>
              <a:latin typeface="Times New Roman" panose="02020603050405020304" pitchFamily="18" charset="0"/>
              <a:cs typeface="Times New Roman" panose="02020603050405020304" pitchFamily="18" charset="0"/>
            </a:endParaRPr>
          </a:p>
          <a:p>
            <a:pPr algn="l"/>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49" y="1525730"/>
            <a:ext cx="11347699"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p>
        </p:txBody>
      </p:sp>
      <p:grpSp>
        <p:nvGrpSpPr>
          <p:cNvPr id="7" name="组合 6"/>
          <p:cNvGrpSpPr/>
          <p:nvPr/>
        </p:nvGrpSpPr>
        <p:grpSpPr>
          <a:xfrm>
            <a:off x="949418" y="1438330"/>
            <a:ext cx="11294444" cy="1472404"/>
            <a:chOff x="1407" y="2899"/>
            <a:chExt cx="15920" cy="2408"/>
          </a:xfrm>
        </p:grpSpPr>
        <p:grpSp>
          <p:nvGrpSpPr>
            <p:cNvPr id="9" name="组合 8"/>
            <p:cNvGrpSpPr/>
            <p:nvPr/>
          </p:nvGrpSpPr>
          <p:grpSpPr>
            <a:xfrm>
              <a:off x="3339" y="2899"/>
              <a:ext cx="13988" cy="2408"/>
              <a:chOff x="2000" y="1745"/>
              <a:chExt cx="13988" cy="2408"/>
            </a:xfrm>
          </p:grpSpPr>
          <p:sp>
            <p:nvSpPr>
              <p:cNvPr id="12" name="圆角矩形 11"/>
              <p:cNvSpPr/>
              <p:nvPr/>
            </p:nvSpPr>
            <p:spPr>
              <a:xfrm>
                <a:off x="2000" y="1922"/>
                <a:ext cx="13648" cy="2231"/>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340" y="1745"/>
                <a:ext cx="13648" cy="2265"/>
              </a:xfrm>
              <a:prstGeom prst="rect">
                <a:avLst/>
              </a:prstGeom>
              <a:noFill/>
            </p:spPr>
            <p:txBody>
              <a:bodyPr wrap="square" rtlCol="0">
                <a:spAutoFit/>
              </a:bodyPr>
              <a:lstStyle/>
              <a:p>
                <a:pPr>
                  <a:lnSpc>
                    <a:spcPct val="150000"/>
                  </a:lnSpc>
                </a:pPr>
                <a:r>
                  <a:rPr lang="en-US" altLang="zh-CN"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8.</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反腐败斗争 </a:t>
                </a:r>
                <a:endParaRPr lang="en-US" altLang="zh-CN"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endParaRPr>
              </a:p>
              <a:p>
                <a:pPr>
                  <a:lnSpc>
                    <a:spcPct val="150000"/>
                  </a:lnSpc>
                </a:pPr>
                <a:r>
                  <a:rPr lang="en-US" altLang="zh-CN" sz="2800" b="1" dirty="0" smtClean="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a:t>
                </a:r>
                <a:r>
                  <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rPr>
                  <a:t>부패 척결 </a:t>
                </a:r>
                <a:r>
                  <a:rPr lang="ko-KR" altLang="en-US"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투쟁</a:t>
                </a:r>
                <a:r>
                  <a:rPr lang="en-US" altLang="ko-KR"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a:t>
                </a:r>
                <a:r>
                  <a:rPr lang="ko-KR" altLang="en-US"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반부패 투쟁</a:t>
                </a:r>
                <a:endParaRPr lang="ja-JP" altLang="en-US" sz="2800" b="1" dirty="0">
                  <a:solidFill>
                    <a:srgbClr val="FF0000"/>
                  </a:solidFill>
                  <a:latin typeface="Times New Roman" panose="02020603050405020304" pitchFamily="18" charset="0"/>
                  <a:ea typeface="方正兰亭黑简体" panose="02000500000000000000" pitchFamily="2" charset="-122"/>
                  <a:cs typeface="Times New Roman" panose="02020603050405020304" pitchFamily="18" charset="0"/>
                </a:endParaRPr>
              </a:p>
            </p:txBody>
          </p:sp>
        </p:grpSp>
        <p:pic>
          <p:nvPicPr>
            <p:cNvPr id="18" name="图片 17" descr="32313536333434333b32313536333435303bbcc6bbaeb1eac7a9"/>
            <p:cNvPicPr>
              <a:picLocks noChangeAspect="1"/>
            </p:cNvPicPr>
            <p:nvPr/>
          </p:nvPicPr>
          <p:blipFill>
            <a:blip r:embed="rId3"/>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1095636" y="3604370"/>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1249634" y="4418083"/>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 翻译说明</a:t>
            </a:r>
          </a:p>
        </p:txBody>
      </p:sp>
      <p:sp>
        <p:nvSpPr>
          <p:cNvPr id="3" name="圆角矩形 33"/>
          <p:cNvSpPr/>
          <p:nvPr/>
        </p:nvSpPr>
        <p:spPr>
          <a:xfrm>
            <a:off x="3777466" y="4567927"/>
            <a:ext cx="2419686"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500000000000000" pitchFamily="2" charset="-122"/>
              <a:ea typeface="方正兰亭黑简体" panose="02000500000000000000" pitchFamily="2" charset="-122"/>
            </a:endParaRPr>
          </a:p>
          <a:p>
            <a:r>
              <a:rPr lang="zh-CN" altLang="en-US" sz="2400" b="1" dirty="0" smtClean="0">
                <a:solidFill>
                  <a:schemeClr val="bg2">
                    <a:lumMod val="10000"/>
                  </a:schemeClr>
                </a:solidFill>
                <a:latin typeface="Times New Roman" panose="02020603050405020304" pitchFamily="18" charset="0"/>
                <a:ea typeface="方正兰亭黑简体" panose="02000500000000000000" pitchFamily="2" charset="-122"/>
              </a:rPr>
              <a:t>“反”的翻译</a:t>
            </a:r>
            <a:endParaRPr lang="ru-RU" altLang="zh-CN" sz="2400" b="1" dirty="0">
              <a:solidFill>
                <a:schemeClr val="tx1"/>
              </a:solidFill>
              <a:latin typeface="Times New Roman" panose="02020603050405020304" pitchFamily="18" charset="0"/>
              <a:cs typeface="Times New Roman" panose="02020603050405020304" pitchFamily="18" charset="0"/>
            </a:endParaRPr>
          </a:p>
          <a:p>
            <a:pPr algn="l"/>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p:txBody>
      </p:sp>
    </p:spTree>
    <p:extLst>
      <p:ext uri="{BB962C8B-B14F-4D97-AF65-F5344CB8AC3E}">
        <p14:creationId xmlns:p14="http://schemas.microsoft.com/office/powerpoint/2010/main" val="12034833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49" y="1525730"/>
            <a:ext cx="11347699"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p>
        </p:txBody>
      </p:sp>
      <p:grpSp>
        <p:nvGrpSpPr>
          <p:cNvPr id="7" name="组合 6"/>
          <p:cNvGrpSpPr/>
          <p:nvPr/>
        </p:nvGrpSpPr>
        <p:grpSpPr>
          <a:xfrm>
            <a:off x="949418" y="1438329"/>
            <a:ext cx="11294444" cy="1564735"/>
            <a:chOff x="1407" y="2899"/>
            <a:chExt cx="15920" cy="2559"/>
          </a:xfrm>
        </p:grpSpPr>
        <p:grpSp>
          <p:nvGrpSpPr>
            <p:cNvPr id="9" name="组合 8"/>
            <p:cNvGrpSpPr/>
            <p:nvPr/>
          </p:nvGrpSpPr>
          <p:grpSpPr>
            <a:xfrm>
              <a:off x="3339" y="2899"/>
              <a:ext cx="13988" cy="2559"/>
              <a:chOff x="2000" y="1745"/>
              <a:chExt cx="13988" cy="2559"/>
            </a:xfrm>
          </p:grpSpPr>
          <p:sp>
            <p:nvSpPr>
              <p:cNvPr id="12" name="圆角矩形 11"/>
              <p:cNvSpPr/>
              <p:nvPr/>
            </p:nvSpPr>
            <p:spPr>
              <a:xfrm>
                <a:off x="2000" y="1922"/>
                <a:ext cx="13648" cy="2382"/>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340" y="1745"/>
                <a:ext cx="13648" cy="1913"/>
              </a:xfrm>
              <a:prstGeom prst="rect">
                <a:avLst/>
              </a:prstGeom>
              <a:noFill/>
            </p:spPr>
            <p:txBody>
              <a:bodyPr wrap="square" rtlCol="0">
                <a:spAutoFit/>
              </a:bodyPr>
              <a:lstStyle/>
              <a:p>
                <a:pPr>
                  <a:lnSpc>
                    <a:spcPct val="150000"/>
                  </a:lnSpc>
                </a:pPr>
                <a:r>
                  <a:rPr lang="en-US" altLang="zh-CN"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9.</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自我革命</a:t>
                </a:r>
                <a:endParaRPr lang="en-US" altLang="zh-CN"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endParaRPr>
              </a:p>
              <a:p>
                <a:r>
                  <a:rPr lang="en-US" altLang="zh-CN" sz="2800" b="1" dirty="0" smtClean="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a:t>
                </a:r>
                <a:r>
                  <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rPr>
                  <a:t>자기 </a:t>
                </a:r>
                <a:r>
                  <a:rPr lang="ko-KR" altLang="en-US"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혁명</a:t>
                </a:r>
                <a:r>
                  <a:rPr lang="en-US" altLang="ko-KR" sz="2800" b="1" dirty="0">
                    <a:solidFill>
                      <a:schemeClr val="accent1">
                        <a:lumMod val="75000"/>
                      </a:schemeClr>
                    </a:solidFill>
                    <a:latin typeface="komorebi gothic" pitchFamily="49" charset="-128"/>
                    <a:ea typeface="komorebi gothic" pitchFamily="49" charset="-128"/>
                    <a:cs typeface="Times New Roman" panose="02020603050405020304" pitchFamily="18" charset="0"/>
                  </a:rPr>
                  <a:t>/</a:t>
                </a:r>
                <a:r>
                  <a:rPr lang="ko-KR" altLang="en-US"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자체 혁명</a:t>
                </a:r>
                <a:r>
                  <a:rPr lang="en-US" altLang="ko-KR"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a:t>
                </a:r>
                <a:r>
                  <a:rPr lang="ko-KR" altLang="en-US"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자아혁명</a:t>
                </a:r>
                <a:endPar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endParaRPr>
              </a:p>
            </p:txBody>
          </p:sp>
        </p:grpSp>
        <p:pic>
          <p:nvPicPr>
            <p:cNvPr id="18" name="图片 17" descr="32313536333434333b32313536333435303bbcc6bbaeb1eac7a9"/>
            <p:cNvPicPr>
              <a:picLocks noChangeAspect="1"/>
            </p:cNvPicPr>
            <p:nvPr/>
          </p:nvPicPr>
          <p:blipFill>
            <a:blip r:embed="rId3"/>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1095636" y="3604370"/>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1249634" y="4418083"/>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 翻译说明</a:t>
            </a:r>
          </a:p>
        </p:txBody>
      </p:sp>
      <p:sp>
        <p:nvSpPr>
          <p:cNvPr id="3" name="圆角矩形 33"/>
          <p:cNvSpPr/>
          <p:nvPr/>
        </p:nvSpPr>
        <p:spPr>
          <a:xfrm>
            <a:off x="3777465" y="4567927"/>
            <a:ext cx="2758801" cy="534789"/>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bg2">
                    <a:lumMod val="10000"/>
                  </a:schemeClr>
                </a:solidFill>
                <a:latin typeface="Times New Roman" panose="02020603050405020304" pitchFamily="18" charset="0"/>
                <a:ea typeface="方正兰亭黑简体" panose="02000500000000000000" pitchFamily="2" charset="-122"/>
              </a:rPr>
              <a:t>对译</a:t>
            </a:r>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p:txBody>
      </p:sp>
    </p:spTree>
    <p:extLst>
      <p:ext uri="{BB962C8B-B14F-4D97-AF65-F5344CB8AC3E}">
        <p14:creationId xmlns:p14="http://schemas.microsoft.com/office/powerpoint/2010/main" val="18734422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696453" y="1581003"/>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smtClean="0">
                <a:latin typeface="方正兰亭黑简体" panose="02000500000000000000" pitchFamily="2" charset="-122"/>
                <a:ea typeface="方正兰亭黑简体" panose="02000500000000000000" pitchFamily="2" charset="-122"/>
              </a:rPr>
              <a:t>任务说明</a:t>
            </a:r>
            <a:endParaRPr kumimoji="1" lang="zh-CN" altLang="en-US" sz="2800" b="1" dirty="0">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4570459" y="2087395"/>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4778715" y="2868150"/>
            <a:ext cx="6713857" cy="1477328"/>
          </a:xfrm>
          <a:prstGeom prst="rect">
            <a:avLst/>
          </a:prstGeom>
          <a:noFill/>
        </p:spPr>
        <p:txBody>
          <a:bodyPr wrap="square" rtlCol="0">
            <a:spAutoFit/>
          </a:bodyPr>
          <a:lstStyle/>
          <a:p>
            <a:pPr>
              <a:lnSpc>
                <a:spcPct val="150000"/>
              </a:lnSpc>
            </a:pPr>
            <a:r>
              <a:rPr lang="en-US" altLang="zh-CN" sz="2000" b="1" dirty="0">
                <a:solidFill>
                  <a:srgbClr val="1E50A2"/>
                </a:solidFill>
                <a:latin typeface="方正兰亭黑简体" panose="02000500000000000000" pitchFamily="2" charset="-122"/>
                <a:ea typeface="方正兰亭黑简体" panose="02000500000000000000" pitchFamily="2" charset="-122"/>
              </a:rPr>
              <a:t>1.</a:t>
            </a:r>
            <a:r>
              <a:rPr lang="zh-CN" altLang="en-US" sz="2000" b="1" dirty="0">
                <a:solidFill>
                  <a:srgbClr val="1E50A2"/>
                </a:solidFill>
                <a:latin typeface="方正兰亭黑简体" panose="02000500000000000000" pitchFamily="2" charset="-122"/>
                <a:ea typeface="方正兰亭黑简体" panose="02000500000000000000" pitchFamily="2" charset="-122"/>
              </a:rPr>
              <a:t>汉韩翻译中哪些内容需要进行“移译”处理？</a:t>
            </a:r>
          </a:p>
          <a:p>
            <a:pPr>
              <a:lnSpc>
                <a:spcPct val="150000"/>
              </a:lnSpc>
            </a:pPr>
            <a:r>
              <a:rPr lang="en-US" altLang="zh-CN" sz="2000" b="1" dirty="0">
                <a:solidFill>
                  <a:srgbClr val="1E50A2"/>
                </a:solidFill>
                <a:latin typeface="方正兰亭黑简体" panose="02000500000000000000" pitchFamily="2" charset="-122"/>
                <a:ea typeface="方正兰亭黑简体" panose="02000500000000000000" pitchFamily="2" charset="-122"/>
              </a:rPr>
              <a:t>2.</a:t>
            </a:r>
            <a:r>
              <a:rPr lang="zh-CN" altLang="en-US" sz="2000" b="1" dirty="0">
                <a:solidFill>
                  <a:srgbClr val="1E50A2"/>
                </a:solidFill>
                <a:latin typeface="方正兰亭黑简体" panose="02000500000000000000" pitchFamily="2" charset="-122"/>
                <a:ea typeface="方正兰亭黑简体" panose="02000500000000000000" pitchFamily="2" charset="-122"/>
              </a:rPr>
              <a:t>汉韩翻译中哪些内容需要进行“换译”处理？</a:t>
            </a:r>
          </a:p>
          <a:p>
            <a:pPr>
              <a:lnSpc>
                <a:spcPct val="150000"/>
              </a:lnSpc>
            </a:pPr>
            <a:r>
              <a:rPr lang="en-US" altLang="zh-CN" sz="2000" b="1" dirty="0" smtClean="0">
                <a:solidFill>
                  <a:srgbClr val="1E50A2"/>
                </a:solidFill>
                <a:latin typeface="方正兰亭黑简体" panose="02000500000000000000" pitchFamily="2" charset="-122"/>
                <a:ea typeface="方正兰亭黑简体" panose="02000500000000000000" pitchFamily="2" charset="-122"/>
              </a:rPr>
              <a:t>3</a:t>
            </a:r>
            <a:r>
              <a:rPr lang="en-US" altLang="zh-CN" sz="2000" b="1" dirty="0">
                <a:solidFill>
                  <a:srgbClr val="1E50A2"/>
                </a:solidFill>
                <a:latin typeface="方正兰亭黑简体" panose="02000500000000000000" pitchFamily="2" charset="-122"/>
                <a:ea typeface="方正兰亭黑简体" panose="02000500000000000000" pitchFamily="2" charset="-122"/>
              </a:rPr>
              <a:t>.</a:t>
            </a:r>
            <a:r>
              <a:rPr lang="zh-CN" altLang="en-US" sz="2000" b="1" dirty="0">
                <a:solidFill>
                  <a:srgbClr val="1E50A2"/>
                </a:solidFill>
                <a:latin typeface="方正兰亭黑简体" panose="02000500000000000000" pitchFamily="2" charset="-122"/>
                <a:ea typeface="方正兰亭黑简体" panose="02000500000000000000" pitchFamily="2" charset="-122"/>
              </a:rPr>
              <a:t>关键语句参考译文中有哪些值得借鉴</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的翻译方法？</a:t>
            </a:r>
            <a:endParaRPr lang="zh-CN" altLang="en-US" sz="2000" b="1" dirty="0">
              <a:solidFill>
                <a:srgbClr val="1E50A2"/>
              </a:solidFill>
              <a:latin typeface="方正兰亭黑简体" panose="02000500000000000000" pitchFamily="2" charset="-122"/>
              <a:ea typeface="方正兰亭黑简体" panose="02000500000000000000" pitchFamily="2" charset="-122"/>
            </a:endParaRPr>
          </a:p>
        </p:txBody>
      </p:sp>
      <p:sp>
        <p:nvSpPr>
          <p:cNvPr id="3" name="矩形 2"/>
          <p:cNvSpPr/>
          <p:nvPr/>
        </p:nvSpPr>
        <p:spPr>
          <a:xfrm>
            <a:off x="889365" y="2672811"/>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b="1" dirty="0" smtClean="0">
                <a:solidFill>
                  <a:schemeClr val="tx1"/>
                </a:solidFill>
              </a:rPr>
              <a:t>请</a:t>
            </a:r>
            <a:r>
              <a:rPr lang="zh-CN" altLang="zh-CN" b="1" dirty="0" smtClean="0">
                <a:solidFill>
                  <a:schemeClr val="tx1"/>
                </a:solidFill>
              </a:rPr>
              <a:t>对</a:t>
            </a:r>
            <a:r>
              <a:rPr lang="zh-CN" altLang="zh-CN" b="1" dirty="0">
                <a:solidFill>
                  <a:schemeClr val="tx1"/>
                </a:solidFill>
              </a:rPr>
              <a:t>以下几个</a:t>
            </a:r>
            <a:r>
              <a:rPr lang="zh-CN" altLang="zh-CN" b="1" dirty="0" smtClean="0">
                <a:solidFill>
                  <a:schemeClr val="tx1"/>
                </a:solidFill>
              </a:rPr>
              <a:t>问题进行</a:t>
            </a:r>
            <a:r>
              <a:rPr lang="zh-CN" altLang="zh-CN" b="1" dirty="0">
                <a:solidFill>
                  <a:schemeClr val="tx1"/>
                </a:solidFill>
              </a:rPr>
              <a:t>思考</a:t>
            </a:r>
            <a:r>
              <a:rPr lang="zh-CN" altLang="zh-CN" b="1" dirty="0" smtClean="0">
                <a:solidFill>
                  <a:schemeClr val="tx1"/>
                </a:solidFill>
              </a:rPr>
              <a:t>与</a:t>
            </a:r>
            <a:r>
              <a:rPr lang="zh-CN" altLang="en-US" b="1" dirty="0" smtClean="0">
                <a:solidFill>
                  <a:schemeClr val="tx1"/>
                </a:solidFill>
              </a:rPr>
              <a:t>讨论：</a:t>
            </a:r>
            <a:endParaRPr lang="zh-CN" altLang="en-US" sz="2000" b="1" dirty="0">
              <a:solidFill>
                <a:schemeClr val="tx1"/>
              </a:solidFill>
              <a:latin typeface="方正兰亭黑简体" panose="02000500000000000000" pitchFamily="2" charset="-122"/>
              <a:ea typeface="方正兰亭黑简体" panose="02000500000000000000" pitchFamily="2" charset="-122"/>
            </a:endParaRPr>
          </a:p>
        </p:txBody>
      </p:sp>
      <p:pic>
        <p:nvPicPr>
          <p:cNvPr id="2" name="图片 1"/>
          <p:cNvPicPr>
            <a:picLocks noChangeAspect="1"/>
          </p:cNvPicPr>
          <p:nvPr/>
        </p:nvPicPr>
        <p:blipFill>
          <a:blip r:embed="rId3"/>
          <a:stretch>
            <a:fillRect/>
          </a:stretch>
        </p:blipFill>
        <p:spPr>
          <a:xfrm>
            <a:off x="-174526" y="5170032"/>
            <a:ext cx="1657906" cy="1659793"/>
          </a:xfrm>
          <a:prstGeom prst="rect">
            <a:avLst/>
          </a:prstGeom>
        </p:spPr>
      </p:pic>
    </p:spTree>
    <p:extLst>
      <p:ext uri="{BB962C8B-B14F-4D97-AF65-F5344CB8AC3E}">
        <p14:creationId xmlns:p14="http://schemas.microsoft.com/office/powerpoint/2010/main" val="1094625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p>
        </p:txBody>
      </p:sp>
      <p:pic>
        <p:nvPicPr>
          <p:cNvPr id="5" name="图片 4"/>
          <p:cNvPicPr>
            <a:picLocks noChangeAspect="1"/>
          </p:cNvPicPr>
          <p:nvPr/>
        </p:nvPicPr>
        <p:blipFill>
          <a:blip r:embed="rId2"/>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56023" y="2148414"/>
            <a:ext cx="6713857" cy="707886"/>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1. </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r>
              <a:rPr lang="zh-CN" altLang="en-US" sz="2000" b="1" dirty="0">
                <a:solidFill>
                  <a:srgbClr val="FF0000"/>
                </a:solidFill>
                <a:latin typeface="方正兰亭黑简体" panose="02000500000000000000" pitchFamily="2" charset="-122"/>
                <a:ea typeface="方正兰亭黑简体" panose="02000500000000000000" pitchFamily="2" charset="-122"/>
              </a:rPr>
              <a:t>打铁还需自身硬</a:t>
            </a:r>
            <a:r>
              <a:rPr lang="zh-CN" altLang="en-US" sz="2000" b="1" dirty="0">
                <a:solidFill>
                  <a:srgbClr val="1E50A2"/>
                </a:solidFill>
                <a:latin typeface="方正兰亭黑简体" panose="02000500000000000000" pitchFamily="2" charset="-122"/>
                <a:ea typeface="方正兰亭黑简体" panose="02000500000000000000" pitchFamily="2" charset="-122"/>
              </a:rPr>
              <a:t>”是我们党的庄严承诺，全面从严治党是我们立下的军令状。</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chemeClr val="tx1"/>
                </a:solidFill>
                <a:latin typeface="方正兰亭黑简体" panose="02000500000000000000" pitchFamily="2" charset="-122"/>
                <a:ea typeface="方正兰亭黑简体" panose="02000500000000000000" pitchFamily="2" charset="-122"/>
              </a:rPr>
              <a:t> </a:t>
            </a:r>
            <a:r>
              <a:rPr lang="ja-JP" altLang="en-US" sz="2000" b="1" dirty="0" smtClean="0">
                <a:solidFill>
                  <a:schemeClr val="tx1"/>
                </a:solidFill>
                <a:latin typeface="方正兰亭黑简体" panose="02000500000000000000" pitchFamily="2" charset="-122"/>
                <a:ea typeface="方正兰亭黑简体" panose="02000500000000000000" pitchFamily="2" charset="-122"/>
              </a:rPr>
              <a:t>“</a:t>
            </a:r>
            <a:r>
              <a:rPr lang="zh-CN" altLang="en-US" sz="2000" b="1" dirty="0">
                <a:solidFill>
                  <a:schemeClr val="tx1"/>
                </a:solidFill>
                <a:latin typeface="方正兰亭黑简体" panose="02000500000000000000" pitchFamily="2" charset="-122"/>
                <a:ea typeface="方正兰亭黑简体" panose="02000500000000000000" pitchFamily="2" charset="-122"/>
              </a:rPr>
              <a:t>打铁还需自身硬</a:t>
            </a:r>
            <a:r>
              <a:rPr lang="zh-CN" altLang="en-US" sz="2000" b="1" dirty="0" smtClean="0">
                <a:solidFill>
                  <a:schemeClr val="tx1"/>
                </a:solidFill>
                <a:latin typeface="方正兰亭黑简体" panose="02000500000000000000" pitchFamily="2" charset="-122"/>
                <a:ea typeface="方正兰亭黑简体" panose="02000500000000000000" pitchFamily="2" charset="-122"/>
              </a:rPr>
              <a:t>”的翻译</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762116" y="3069817"/>
            <a:ext cx="6549674"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a:t>
            </a:r>
            <a:r>
              <a:rPr lang="ko-KR" altLang="en-US" sz="2000" b="1" dirty="0">
                <a:solidFill>
                  <a:srgbClr val="FF0000"/>
                </a:solidFill>
                <a:latin typeface="komorebi gothic" pitchFamily="49" charset="-128"/>
                <a:ea typeface="komorebi gothic" pitchFamily="49" charset="-128"/>
              </a:rPr>
              <a:t>쇠를 두들기려면 자신부터 단단해야 한다</a:t>
            </a:r>
            <a:r>
              <a:rPr lang="en-US" altLang="ko-KR" sz="2000" b="1" dirty="0">
                <a:solidFill>
                  <a:srgbClr val="2050A1"/>
                </a:solidFill>
                <a:latin typeface="komorebi gothic" pitchFamily="49" charset="-128"/>
                <a:ea typeface="komorebi gothic" pitchFamily="49" charset="-128"/>
              </a:rPr>
              <a:t>(</a:t>
            </a:r>
            <a:r>
              <a:rPr lang="ko-KR" altLang="en-US" sz="2000" b="1" dirty="0">
                <a:solidFill>
                  <a:srgbClr val="2050A1"/>
                </a:solidFill>
                <a:latin typeface="komorebi gothic" pitchFamily="49" charset="-128"/>
                <a:ea typeface="komorebi gothic" pitchFamily="49" charset="-128"/>
              </a:rPr>
              <a:t>打铁还需自身硬</a:t>
            </a:r>
            <a:r>
              <a:rPr lang="en-US" altLang="ko-KR" sz="2000" b="1" dirty="0">
                <a:solidFill>
                  <a:srgbClr val="2050A1"/>
                </a:solidFill>
                <a:latin typeface="komorebi gothic" pitchFamily="49" charset="-128"/>
                <a:ea typeface="komorebi gothic" pitchFamily="49" charset="-128"/>
              </a:rPr>
              <a:t>)”</a:t>
            </a:r>
            <a:r>
              <a:rPr lang="ko-KR" altLang="en-US" sz="2000" b="1" dirty="0">
                <a:solidFill>
                  <a:srgbClr val="2050A1"/>
                </a:solidFill>
                <a:latin typeface="komorebi gothic" pitchFamily="49" charset="-128"/>
                <a:ea typeface="komorebi gothic" pitchFamily="49" charset="-128"/>
              </a:rPr>
              <a:t>는 말은 우리 당이 한 엄숙 한 약속이며 전면적 종엄치당은 우리가 세운 군령장</a:t>
            </a:r>
            <a:r>
              <a:rPr lang="en-US" altLang="ko-KR" sz="2000" b="1" dirty="0">
                <a:solidFill>
                  <a:srgbClr val="2050A1"/>
                </a:solidFill>
                <a:latin typeface="komorebi gothic" pitchFamily="49" charset="-128"/>
                <a:ea typeface="komorebi gothic" pitchFamily="49" charset="-128"/>
              </a:rPr>
              <a:t>(</a:t>
            </a:r>
            <a:r>
              <a:rPr lang="ko-KR" altLang="en-US" sz="2000" b="1" dirty="0">
                <a:solidFill>
                  <a:srgbClr val="2050A1"/>
                </a:solidFill>
                <a:latin typeface="komorebi gothic" pitchFamily="49" charset="-128"/>
                <a:ea typeface="komorebi gothic" pitchFamily="49" charset="-128"/>
              </a:rPr>
              <a:t>军令状</a:t>
            </a:r>
            <a:r>
              <a:rPr lang="en-US" altLang="ko-KR" sz="2000" b="1" dirty="0">
                <a:solidFill>
                  <a:srgbClr val="2050A1"/>
                </a:solidFill>
                <a:latin typeface="komorebi gothic" pitchFamily="49" charset="-128"/>
                <a:ea typeface="komorebi gothic" pitchFamily="49" charset="-128"/>
              </a:rPr>
              <a:t>)</a:t>
            </a:r>
            <a:r>
              <a:rPr lang="ko-KR" altLang="en-US" sz="2000" b="1" dirty="0">
                <a:solidFill>
                  <a:srgbClr val="2050A1"/>
                </a:solidFill>
                <a:latin typeface="komorebi gothic" pitchFamily="49" charset="-128"/>
                <a:ea typeface="komorebi gothic" pitchFamily="49" charset="-128"/>
              </a:rPr>
              <a:t>입니다</a:t>
            </a:r>
            <a:r>
              <a:rPr lang="en-US" altLang="ko-KR" sz="2000" b="1" dirty="0">
                <a:solidFill>
                  <a:srgbClr val="2050A1"/>
                </a:solidFill>
                <a:latin typeface="komorebi gothic" pitchFamily="49" charset="-128"/>
                <a:ea typeface="komorebi gothic" pitchFamily="49" charset="-128"/>
              </a:rPr>
              <a:t>.</a:t>
            </a:r>
          </a:p>
        </p:txBody>
      </p:sp>
      <p:pic>
        <p:nvPicPr>
          <p:cNvPr id="2" name="图片 1"/>
          <p:cNvPicPr>
            <a:picLocks noChangeAspect="1"/>
          </p:cNvPicPr>
          <p:nvPr/>
        </p:nvPicPr>
        <p:blipFill>
          <a:blip r:embed="rId3"/>
          <a:stretch>
            <a:fillRect/>
          </a:stretch>
        </p:blipFill>
        <p:spPr>
          <a:xfrm>
            <a:off x="-174526" y="5170032"/>
            <a:ext cx="1657906" cy="1659793"/>
          </a:xfrm>
          <a:prstGeom prst="rect">
            <a:avLst/>
          </a:prstGeom>
        </p:spPr>
      </p:pic>
    </p:spTree>
    <p:extLst>
      <p:ext uri="{BB962C8B-B14F-4D97-AF65-F5344CB8AC3E}">
        <p14:creationId xmlns:p14="http://schemas.microsoft.com/office/powerpoint/2010/main" val="1024458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p>
        </p:txBody>
      </p:sp>
      <p:pic>
        <p:nvPicPr>
          <p:cNvPr id="5" name="图片 4"/>
          <p:cNvPicPr>
            <a:picLocks noChangeAspect="1"/>
          </p:cNvPicPr>
          <p:nvPr/>
        </p:nvPicPr>
        <p:blipFill>
          <a:blip r:embed="rId2"/>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66273" y="2180887"/>
            <a:ext cx="6713857" cy="707886"/>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2</a:t>
            </a:r>
            <a:r>
              <a:rPr lang="en-US" altLang="zh-CN" sz="2000" b="1" dirty="0" smtClean="0">
                <a:solidFill>
                  <a:srgbClr val="FF0000"/>
                </a:solidFill>
                <a:latin typeface="方正兰亭黑简体" panose="02000500000000000000" pitchFamily="2" charset="-122"/>
                <a:ea typeface="方正兰亭黑简体" panose="02000500000000000000" pitchFamily="2" charset="-122"/>
              </a:rPr>
              <a:t>. </a:t>
            </a:r>
            <a:r>
              <a:rPr lang="zh-CN" altLang="en-US" sz="2000" b="1" dirty="0" smtClean="0">
                <a:solidFill>
                  <a:srgbClr val="FF0000"/>
                </a:solidFill>
                <a:ea typeface="方正兰亭黑简体" panose="02000500000000000000" pitchFamily="2" charset="-122"/>
              </a:rPr>
              <a:t>惩治</a:t>
            </a:r>
            <a:r>
              <a:rPr lang="zh-CN" altLang="en-US" sz="2000" b="1" dirty="0">
                <a:solidFill>
                  <a:srgbClr val="1E50A2"/>
                </a:solidFill>
                <a:ea typeface="方正兰亭黑简体" panose="02000500000000000000" pitchFamily="2" charset="-122"/>
              </a:rPr>
              <a:t>腐败这一手必须紧抓不放、利剑高悬，坚持</a:t>
            </a:r>
            <a:r>
              <a:rPr lang="zh-CN" altLang="en-US" sz="2000" b="1" dirty="0">
                <a:solidFill>
                  <a:srgbClr val="00B050"/>
                </a:solidFill>
                <a:ea typeface="方正兰亭黑简体" panose="02000500000000000000" pitchFamily="2" charset="-122"/>
              </a:rPr>
              <a:t>无禁区</a:t>
            </a:r>
            <a:r>
              <a:rPr lang="zh-CN" altLang="en-US" sz="2000" b="1" dirty="0">
                <a:solidFill>
                  <a:srgbClr val="1E50A2"/>
                </a:solidFill>
                <a:ea typeface="方正兰亭黑简体" panose="02000500000000000000" pitchFamily="2" charset="-122"/>
              </a:rPr>
              <a:t>、全覆盖、零容忍</a:t>
            </a:r>
            <a:r>
              <a:rPr lang="zh-CN" altLang="en-US" sz="2000" b="1" dirty="0" smtClean="0">
                <a:solidFill>
                  <a:srgbClr val="1E50A2"/>
                </a:solidFill>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000" b="1" dirty="0" smtClean="0">
                <a:solidFill>
                  <a:schemeClr val="tx1"/>
                </a:solidFill>
                <a:latin typeface="方正兰亭黑简体" panose="02000500000000000000" pitchFamily="2" charset="-122"/>
                <a:ea typeface="方正兰亭黑简体" panose="02000500000000000000" pitchFamily="2" charset="-122"/>
              </a:rPr>
              <a:t>         </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引申、</a:t>
            </a:r>
            <a:r>
              <a:rPr lang="zh-CN" altLang="en-US" sz="2000" b="1" dirty="0" smtClean="0">
                <a:solidFill>
                  <a:srgbClr val="00B050"/>
                </a:solidFill>
                <a:latin typeface="方正兰亭黑简体" panose="02000500000000000000" pitchFamily="2" charset="-122"/>
                <a:ea typeface="方正兰亭黑简体" panose="02000500000000000000" pitchFamily="2" charset="-122"/>
              </a:rPr>
              <a:t>异化</a:t>
            </a:r>
            <a:endParaRPr lang="en-US" altLang="zh-CN" sz="2000" b="1" dirty="0">
              <a:solidFill>
                <a:srgbClr val="00B05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762116" y="3425950"/>
            <a:ext cx="6549674"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부패를 </a:t>
            </a:r>
            <a:r>
              <a:rPr lang="ko-KR" altLang="en-US" sz="2000" b="1" dirty="0">
                <a:solidFill>
                  <a:srgbClr val="FF0000"/>
                </a:solidFill>
                <a:latin typeface="komorebi gothic" pitchFamily="49" charset="-128"/>
                <a:ea typeface="komorebi gothic" pitchFamily="49" charset="-128"/>
              </a:rPr>
              <a:t>척결하는</a:t>
            </a:r>
            <a:r>
              <a:rPr lang="ko-KR" altLang="en-US" sz="2000" b="1" dirty="0">
                <a:solidFill>
                  <a:srgbClr val="2050A1"/>
                </a:solidFill>
                <a:latin typeface="komorebi gothic" pitchFamily="49" charset="-128"/>
                <a:ea typeface="komorebi gothic" pitchFamily="49" charset="-128"/>
              </a:rPr>
              <a:t> 손은 꼭 쥐고 놓지 말아야 하고 날카로운 검을 높이 들고 </a:t>
            </a:r>
            <a:r>
              <a:rPr lang="ko-KR" altLang="en-US" sz="2000" b="1" dirty="0">
                <a:solidFill>
                  <a:srgbClr val="00B050"/>
                </a:solidFill>
                <a:latin typeface="komorebi gothic" pitchFamily="49" charset="-128"/>
                <a:ea typeface="komorebi gothic" pitchFamily="49" charset="-128"/>
              </a:rPr>
              <a:t>무성역</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전 범위</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무관용의 원칙을 견지해야 </a:t>
            </a:r>
            <a:r>
              <a:rPr lang="ko-KR" altLang="en-US" sz="2000" b="1" dirty="0" smtClean="0">
                <a:solidFill>
                  <a:srgbClr val="2050A1"/>
                </a:solidFill>
                <a:latin typeface="komorebi gothic" pitchFamily="49" charset="-128"/>
                <a:ea typeface="komorebi gothic" pitchFamily="49" charset="-128"/>
              </a:rPr>
              <a:t>합니다</a:t>
            </a:r>
            <a:r>
              <a:rPr lang="en-US" altLang="ko-KR" sz="2000" b="1" dirty="0" smtClean="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3"/>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p>
        </p:txBody>
      </p:sp>
      <p:pic>
        <p:nvPicPr>
          <p:cNvPr id="5" name="图片 4"/>
          <p:cNvPicPr>
            <a:picLocks noChangeAspect="1"/>
          </p:cNvPicPr>
          <p:nvPr/>
        </p:nvPicPr>
        <p:blipFill>
          <a:blip r:embed="rId2"/>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76736" y="1894528"/>
            <a:ext cx="6681293" cy="707886"/>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3.</a:t>
            </a:r>
            <a:r>
              <a:rPr lang="zh-CN" altLang="en-US" sz="2000" b="1" dirty="0">
                <a:solidFill>
                  <a:srgbClr val="1E50A2"/>
                </a:solidFill>
                <a:latin typeface="方正兰亭黑简体" panose="02000500000000000000" pitchFamily="2" charset="-122"/>
                <a:ea typeface="方正兰亭黑简体" panose="02000500000000000000" pitchFamily="2" charset="-122"/>
              </a:rPr>
              <a:t>要</a:t>
            </a:r>
            <a:r>
              <a:rPr lang="zh-CN" altLang="en-US" sz="2000" b="1" dirty="0">
                <a:solidFill>
                  <a:srgbClr val="FF0000"/>
                </a:solidFill>
                <a:latin typeface="方正兰亭黑简体" panose="02000500000000000000" pitchFamily="2" charset="-122"/>
                <a:ea typeface="方正兰亭黑简体" panose="02000500000000000000" pitchFamily="2" charset="-122"/>
              </a:rPr>
              <a:t>坚持</a:t>
            </a:r>
            <a:r>
              <a:rPr lang="zh-CN" altLang="en-US" sz="2000" b="1" dirty="0">
                <a:solidFill>
                  <a:srgbClr val="1E50A2"/>
                </a:solidFill>
                <a:latin typeface="方正兰亭黑简体" panose="02000500000000000000" pitchFamily="2" charset="-122"/>
                <a:ea typeface="方正兰亭黑简体" panose="02000500000000000000" pitchFamily="2" charset="-122"/>
              </a:rPr>
              <a:t>正确用人导向，把好干部选出来、用起来，促进能者上、庸者下、劣者汰。</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500000000000000" pitchFamily="2" charset="-122"/>
                <a:ea typeface="方正兰亭黑简体" panose="02000500000000000000" pitchFamily="2" charset="-122"/>
              </a:rPr>
              <a:t>“坚持”</a:t>
            </a:r>
            <a:r>
              <a:rPr lang="zh-CN" altLang="en-US" sz="2000" b="1" dirty="0">
                <a:solidFill>
                  <a:srgbClr val="FF0000"/>
                </a:solidFill>
                <a:latin typeface="方正兰亭黑简体" panose="02000500000000000000" pitchFamily="2" charset="-122"/>
                <a:ea typeface="方正兰亭黑简体" panose="02000500000000000000" pitchFamily="2" charset="-122"/>
              </a:rPr>
              <a:t>的</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翻译</a:t>
            </a:r>
            <a:endParaRPr lang="en-US" altLang="zh-CN" sz="2000" b="1" dirty="0">
              <a:solidFill>
                <a:srgbClr val="C3905D"/>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776736" y="3239118"/>
            <a:ext cx="6408739"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정확한 인사 방향을 </a:t>
            </a:r>
            <a:r>
              <a:rPr lang="ko-KR" altLang="en-US" sz="2000" b="1" dirty="0">
                <a:solidFill>
                  <a:srgbClr val="FF0000"/>
                </a:solidFill>
                <a:latin typeface="komorebi gothic" pitchFamily="49" charset="-128"/>
                <a:ea typeface="komorebi gothic" pitchFamily="49" charset="-128"/>
              </a:rPr>
              <a:t>견지하고</a:t>
            </a:r>
            <a:r>
              <a:rPr lang="ko-KR" altLang="en-US" sz="2000" b="1" dirty="0">
                <a:solidFill>
                  <a:srgbClr val="2050A1"/>
                </a:solidFill>
                <a:latin typeface="komorebi gothic" pitchFamily="49" charset="-128"/>
                <a:ea typeface="komorebi gothic" pitchFamily="49" charset="-128"/>
              </a:rPr>
              <a:t> 우수한 간부를 선발 임용하며</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유능한 사람은 </a:t>
            </a:r>
            <a:r>
              <a:rPr lang="ko-KR" altLang="en-US" sz="2000" b="1" dirty="0" smtClean="0">
                <a:solidFill>
                  <a:srgbClr val="2050A1"/>
                </a:solidFill>
                <a:latin typeface="komorebi gothic" pitchFamily="49" charset="-128"/>
                <a:ea typeface="komorebi gothic" pitchFamily="49" charset="-128"/>
              </a:rPr>
              <a:t>승진시키고 </a:t>
            </a:r>
            <a:r>
              <a:rPr lang="ko-KR" altLang="en-US" sz="2000" b="1" dirty="0">
                <a:solidFill>
                  <a:srgbClr val="2050A1"/>
                </a:solidFill>
                <a:latin typeface="komorebi gothic" pitchFamily="49" charset="-128"/>
                <a:ea typeface="komorebi gothic" pitchFamily="49" charset="-128"/>
              </a:rPr>
              <a:t>무능한 사람은 내려가고 열등한 사람은 도태되어야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endParaRPr>
          </a:p>
        </p:txBody>
      </p:sp>
      <p:pic>
        <p:nvPicPr>
          <p:cNvPr id="13" name="图片 12"/>
          <p:cNvPicPr>
            <a:picLocks noChangeAspect="1"/>
          </p:cNvPicPr>
          <p:nvPr/>
        </p:nvPicPr>
        <p:blipFill>
          <a:blip r:embed="rId3"/>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p>
        </p:txBody>
      </p:sp>
      <p:pic>
        <p:nvPicPr>
          <p:cNvPr id="5" name="图片 4"/>
          <p:cNvPicPr>
            <a:picLocks noChangeAspect="1"/>
          </p:cNvPicPr>
          <p:nvPr/>
        </p:nvPicPr>
        <p:blipFill>
          <a:blip r:embed="rId2"/>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01682" y="2018691"/>
            <a:ext cx="6681293" cy="1015663"/>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4.</a:t>
            </a:r>
            <a:r>
              <a:rPr lang="zh-CN" altLang="en-US" sz="2000" b="1" dirty="0">
                <a:solidFill>
                  <a:srgbClr val="FF0000"/>
                </a:solidFill>
                <a:latin typeface="方正兰亭黑简体" panose="02000500000000000000" pitchFamily="2" charset="-122"/>
                <a:ea typeface="方正兰亭黑简体" panose="02000500000000000000" pitchFamily="2" charset="-122"/>
              </a:rPr>
              <a:t>对我们共产党人来讲</a:t>
            </a:r>
            <a:r>
              <a:rPr lang="zh-CN" altLang="en-US" sz="2000" b="1" dirty="0">
                <a:solidFill>
                  <a:srgbClr val="1E50A2"/>
                </a:solidFill>
                <a:latin typeface="方正兰亭黑简体" panose="02000500000000000000" pitchFamily="2" charset="-122"/>
                <a:ea typeface="方正兰亭黑简体" panose="02000500000000000000" pitchFamily="2" charset="-122"/>
              </a:rPr>
              <a:t>，能不能解决好作风问题，是衡量对马克思主义信仰、对社会主义 和共产主义信念、对党和人民忠诚的</a:t>
            </a:r>
            <a:r>
              <a:rPr lang="zh-CN" altLang="en-US" sz="2000" b="1" dirty="0">
                <a:solidFill>
                  <a:srgbClr val="00B050"/>
                </a:solidFill>
                <a:latin typeface="方正兰亭黑简体" panose="02000500000000000000" pitchFamily="2" charset="-122"/>
                <a:ea typeface="方正兰亭黑简体" panose="02000500000000000000" pitchFamily="2" charset="-122"/>
              </a:rPr>
              <a:t>一把</a:t>
            </a:r>
            <a:r>
              <a:rPr lang="zh-CN" altLang="en-US" sz="2000" b="1" dirty="0">
                <a:solidFill>
                  <a:srgbClr val="1E50A2"/>
                </a:solidFill>
                <a:latin typeface="方正兰亭黑简体" panose="02000500000000000000" pitchFamily="2" charset="-122"/>
                <a:ea typeface="方正兰亭黑简体" panose="02000500000000000000" pitchFamily="2" charset="-122"/>
              </a:rPr>
              <a:t>十分重要的尺子。</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500000000000000" pitchFamily="2" charset="-122"/>
                <a:ea typeface="方正兰亭黑简体" panose="02000500000000000000" pitchFamily="2" charset="-122"/>
              </a:rPr>
              <a:t>换译、</a:t>
            </a:r>
            <a:r>
              <a:rPr lang="zh-CN" altLang="en-US" sz="2000" b="1" dirty="0" smtClean="0">
                <a:solidFill>
                  <a:srgbClr val="00B050"/>
                </a:solidFill>
                <a:latin typeface="方正兰亭黑简体" panose="02000500000000000000" pitchFamily="2" charset="-122"/>
                <a:ea typeface="方正兰亭黑简体" panose="02000500000000000000" pitchFamily="2" charset="-122"/>
              </a:rPr>
              <a:t>隐化</a:t>
            </a:r>
            <a:endParaRPr lang="en-US" altLang="zh-CN" sz="2000" b="1" dirty="0">
              <a:solidFill>
                <a:srgbClr val="00B05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776736" y="3239118"/>
            <a:ext cx="6408739" cy="1323439"/>
          </a:xfrm>
          <a:prstGeom prst="rect">
            <a:avLst/>
          </a:prstGeom>
          <a:noFill/>
        </p:spPr>
        <p:txBody>
          <a:bodyPr wrap="square" rtlCol="0">
            <a:spAutoFit/>
          </a:bodyPr>
          <a:lstStyle/>
          <a:p>
            <a:pPr algn="just" latinLnBrk="1"/>
            <a:r>
              <a:rPr lang="ko-KR" altLang="en-US" sz="2000" b="1" dirty="0">
                <a:solidFill>
                  <a:srgbClr val="FF0000"/>
                </a:solidFill>
                <a:latin typeface="komorebi gothic" pitchFamily="49" charset="-128"/>
                <a:ea typeface="komorebi gothic" pitchFamily="49" charset="-128"/>
              </a:rPr>
              <a:t>우리 공산주의자들이 </a:t>
            </a:r>
            <a:r>
              <a:rPr lang="ko-KR" altLang="en-US" sz="2000" b="1" dirty="0">
                <a:solidFill>
                  <a:srgbClr val="2050A1"/>
                </a:solidFill>
                <a:latin typeface="komorebi gothic" pitchFamily="49" charset="-128"/>
                <a:ea typeface="komorebi gothic" pitchFamily="49" charset="-128"/>
              </a:rPr>
              <a:t>기풍 문제를 잘 해결할 수 있는지는 마르크스주의에 대한 신앙</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사회주의와 공산주의에 대한 신념</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당과 인민에 대한 충성심을 가늠하는 매우 중요한 척도입니다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endParaRPr>
          </a:p>
        </p:txBody>
      </p:sp>
      <p:pic>
        <p:nvPicPr>
          <p:cNvPr id="13" name="图片 12"/>
          <p:cNvPicPr>
            <a:picLocks noChangeAspect="1"/>
          </p:cNvPicPr>
          <p:nvPr/>
        </p:nvPicPr>
        <p:blipFill>
          <a:blip r:embed="rId3"/>
          <a:stretch>
            <a:fillRect/>
          </a:stretch>
        </p:blipFill>
        <p:spPr>
          <a:xfrm>
            <a:off x="-174526" y="5170032"/>
            <a:ext cx="1657906" cy="1659793"/>
          </a:xfrm>
          <a:prstGeom prst="rect">
            <a:avLst/>
          </a:prstGeom>
        </p:spPr>
      </p:pic>
    </p:spTree>
    <p:extLst>
      <p:ext uri="{BB962C8B-B14F-4D97-AF65-F5344CB8AC3E}">
        <p14:creationId xmlns:p14="http://schemas.microsoft.com/office/powerpoint/2010/main" val="30705091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p>
        </p:txBody>
      </p:sp>
      <p:pic>
        <p:nvPicPr>
          <p:cNvPr id="5" name="图片 4"/>
          <p:cNvPicPr>
            <a:picLocks noChangeAspect="1"/>
          </p:cNvPicPr>
          <p:nvPr/>
        </p:nvPicPr>
        <p:blipFill>
          <a:blip r:embed="rId2"/>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717052"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33241" y="2082716"/>
            <a:ext cx="6990715" cy="707886"/>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5.</a:t>
            </a:r>
            <a:r>
              <a:rPr lang="zh-CN" altLang="en-US" sz="2000" b="1" dirty="0">
                <a:solidFill>
                  <a:srgbClr val="1E50A2"/>
                </a:solidFill>
                <a:latin typeface="方正兰亭黑简体" panose="02000500000000000000" pitchFamily="2" charset="-122"/>
                <a:ea typeface="方正兰亭黑简体" panose="02000500000000000000" pitchFamily="2" charset="-122"/>
              </a:rPr>
              <a:t>政治纪律和政治规矩是党</a:t>
            </a:r>
            <a:r>
              <a:rPr lang="zh-CN" altLang="en-US" sz="2000" b="1" dirty="0">
                <a:solidFill>
                  <a:srgbClr val="FF0000"/>
                </a:solidFill>
                <a:latin typeface="方正兰亭黑简体" panose="02000500000000000000" pitchFamily="2" charset="-122"/>
                <a:ea typeface="方正兰亭黑简体" panose="02000500000000000000" pitchFamily="2" charset="-122"/>
              </a:rPr>
              <a:t>最根本、最重要</a:t>
            </a:r>
            <a:r>
              <a:rPr lang="zh-CN" altLang="en-US" sz="2000" b="1" dirty="0">
                <a:solidFill>
                  <a:srgbClr val="1E50A2"/>
                </a:solidFill>
                <a:latin typeface="方正兰亭黑简体" panose="02000500000000000000" pitchFamily="2" charset="-122"/>
                <a:ea typeface="方正兰亭黑简体" panose="02000500000000000000" pitchFamily="2" charset="-122"/>
              </a:rPr>
              <a:t>的纪律，遵守政治纪律和政治规矩是遵守党的 全部纪律的基础。</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500000000000000" pitchFamily="2" charset="-122"/>
                <a:ea typeface="方正兰亭黑简体" panose="02000500000000000000" pitchFamily="2" charset="-122"/>
              </a:rPr>
              <a:t>合译</a:t>
            </a: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698240" y="3287581"/>
            <a:ext cx="6866890" cy="1015663"/>
          </a:xfrm>
          <a:prstGeom prst="rect">
            <a:avLst/>
          </a:prstGeom>
          <a:noFill/>
        </p:spPr>
        <p:txBody>
          <a:bodyPr wrap="square" rtlCol="0">
            <a:spAutoFit/>
          </a:bodyPr>
          <a:lstStyle/>
          <a:p>
            <a:pPr algn="just" latinLnBrk="1"/>
            <a:r>
              <a:rPr lang="ko-KR" altLang="en-US" sz="2000" b="1" dirty="0" smtClean="0">
                <a:solidFill>
                  <a:srgbClr val="2050A1"/>
                </a:solidFill>
                <a:latin typeface="komorebi gothic" pitchFamily="49" charset="-128"/>
                <a:ea typeface="komorebi gothic" pitchFamily="49" charset="-128"/>
              </a:rPr>
              <a:t>정치 </a:t>
            </a:r>
            <a:r>
              <a:rPr lang="ko-KR" altLang="en-US" sz="2000" b="1" dirty="0">
                <a:solidFill>
                  <a:srgbClr val="2050A1"/>
                </a:solidFill>
                <a:latin typeface="komorebi gothic" pitchFamily="49" charset="-128"/>
                <a:ea typeface="komorebi gothic" pitchFamily="49" charset="-128"/>
              </a:rPr>
              <a:t>기율과 정치 규율은 당의 </a:t>
            </a:r>
            <a:r>
              <a:rPr lang="ko-KR" altLang="en-US" sz="2000" b="1" dirty="0">
                <a:solidFill>
                  <a:srgbClr val="FF0000"/>
                </a:solidFill>
                <a:latin typeface="komorebi gothic" pitchFamily="49" charset="-128"/>
                <a:ea typeface="komorebi gothic" pitchFamily="49" charset="-128"/>
              </a:rPr>
              <a:t>가장 근본적이며 중요한 </a:t>
            </a:r>
            <a:r>
              <a:rPr lang="ko-KR" altLang="en-US" sz="2000" b="1" dirty="0">
                <a:solidFill>
                  <a:srgbClr val="2050A1"/>
                </a:solidFill>
                <a:latin typeface="komorebi gothic" pitchFamily="49" charset="-128"/>
                <a:ea typeface="komorebi gothic" pitchFamily="49" charset="-128"/>
              </a:rPr>
              <a:t>기율이고 정치 기율과 정치 </a:t>
            </a:r>
            <a:r>
              <a:rPr lang="ko-KR" altLang="en-US" sz="2000" b="1" dirty="0" smtClean="0">
                <a:solidFill>
                  <a:srgbClr val="2050A1"/>
                </a:solidFill>
                <a:latin typeface="komorebi gothic" pitchFamily="49" charset="-128"/>
                <a:ea typeface="komorebi gothic" pitchFamily="49" charset="-128"/>
              </a:rPr>
              <a:t>규율을 </a:t>
            </a:r>
            <a:r>
              <a:rPr lang="ko-KR" altLang="en-US" sz="2000" b="1" dirty="0">
                <a:solidFill>
                  <a:srgbClr val="2050A1"/>
                </a:solidFill>
                <a:latin typeface="komorebi gothic" pitchFamily="49" charset="-128"/>
                <a:ea typeface="komorebi gothic" pitchFamily="49" charset="-128"/>
              </a:rPr>
              <a:t>준수하는 것은 당의 모든 기율을 준수하는 기초입니다</a:t>
            </a:r>
            <a:r>
              <a:rPr lang="en-US" altLang="ko-KR" sz="2000" b="1" dirty="0" smtClean="0">
                <a:solidFill>
                  <a:srgbClr val="2050A1"/>
                </a:solidFill>
                <a:latin typeface="komorebi gothic" pitchFamily="49" charset="-128"/>
                <a:ea typeface="komorebi gothic" pitchFamily="49" charset="-128"/>
              </a:rPr>
              <a:t>. </a:t>
            </a:r>
            <a:endParaRPr lang="ja-JP"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3"/>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1"/>
          <p:cNvSpPr/>
          <p:nvPr/>
        </p:nvSpPr>
        <p:spPr>
          <a:xfrm>
            <a:off x="0" y="0"/>
            <a:ext cx="12192000" cy="703580"/>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491645" y="407819"/>
            <a:ext cx="2493010" cy="618490"/>
          </a:xfrm>
          <a:prstGeom prst="rect">
            <a:avLst/>
          </a:prstGeom>
        </p:spPr>
      </p:pic>
      <p:sp>
        <p:nvSpPr>
          <p:cNvPr id="14" name="矩形: 圆角 14"/>
          <p:cNvSpPr/>
          <p:nvPr/>
        </p:nvSpPr>
        <p:spPr>
          <a:xfrm>
            <a:off x="952982" y="1858170"/>
            <a:ext cx="10602410" cy="4486527"/>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91645" y="432416"/>
            <a:ext cx="2294255" cy="582295"/>
          </a:xfrm>
          <a:prstGeom prst="rect">
            <a:avLst/>
          </a:prstGeom>
          <a:noFill/>
        </p:spPr>
        <p:txBody>
          <a:bodyPr wrap="square" lIns="91438" tIns="45719" rIns="91438" bIns="45719" rtlCol="0">
            <a:spAutoFit/>
          </a:bodyPr>
          <a:lstStyle/>
          <a:p>
            <a:pPr algn="ctr"/>
            <a:r>
              <a:rPr kumimoji="1" lang="zh-CN" altLang="en-US" sz="3200" b="1" dirty="0">
                <a:solidFill>
                  <a:schemeClr val="bg1"/>
                </a:solidFill>
                <a:latin typeface="方正兰亭黑简体" panose="02000500000000000000" pitchFamily="2" charset="-122"/>
                <a:ea typeface="方正兰亭黑简体" panose="02000500000000000000" pitchFamily="2" charset="-122"/>
              </a:rPr>
              <a:t>学习目标</a:t>
            </a:r>
          </a:p>
        </p:txBody>
      </p:sp>
      <p:sp>
        <p:nvSpPr>
          <p:cNvPr id="8" name="矩形 7"/>
          <p:cNvSpPr/>
          <p:nvPr/>
        </p:nvSpPr>
        <p:spPr>
          <a:xfrm>
            <a:off x="1400633" y="1616783"/>
            <a:ext cx="2052165" cy="523220"/>
          </a:xfrm>
          <a:prstGeom prst="rect">
            <a:avLst/>
          </a:prstGeom>
          <a:solidFill>
            <a:schemeClr val="bg1"/>
          </a:solidFill>
        </p:spPr>
        <p:txBody>
          <a:bodyPr wrap="none">
            <a:spAutoFit/>
          </a:bodyPr>
          <a:lstStyle/>
          <a:p>
            <a:r>
              <a:rPr lang="en-US" altLang="zh-CN"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1. </a:t>
            </a:r>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思政目标</a:t>
            </a:r>
            <a:endParaRPr lang="en-GB" altLang="zh-CN"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sp>
        <p:nvSpPr>
          <p:cNvPr id="11" name="文本框 10"/>
          <p:cNvSpPr txBox="1"/>
          <p:nvPr/>
        </p:nvSpPr>
        <p:spPr>
          <a:xfrm>
            <a:off x="3096260" y="2421683"/>
            <a:ext cx="8361680" cy="1938992"/>
          </a:xfrm>
          <a:prstGeom prst="rect">
            <a:avLst/>
          </a:prstGeom>
          <a:noFill/>
        </p:spPr>
        <p:txBody>
          <a:bodyPr wrap="square" rtlCol="0">
            <a:spAutoFit/>
          </a:bodyPr>
          <a:lstStyle/>
          <a:p>
            <a:pPr algn="just"/>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        明确从严治党的战略方针，提出新时代党的建设</a:t>
            </a:r>
            <a:r>
              <a:rPr kumimoji="1" lang="zh-CN" altLang="en-US" sz="2400" dirty="0" smtClean="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总要求</a:t>
            </a: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，坚持以政治建设为统领，全面推进党的政治</a:t>
            </a:r>
            <a:r>
              <a:rPr kumimoji="1" lang="zh-CN" altLang="en-US" sz="2400" dirty="0" smtClean="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建设</a:t>
            </a: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、思想建设、组织建设、作风建设、纪律建设，把</a:t>
            </a:r>
            <a:r>
              <a:rPr kumimoji="1" lang="zh-CN" altLang="en-US" sz="2400" dirty="0" smtClean="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制度</a:t>
            </a: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建设贯穿其中，深入推进反腐败斗争，落实管党治</a:t>
            </a:r>
            <a:r>
              <a:rPr kumimoji="1" lang="zh-CN" altLang="en-US" sz="2400" dirty="0" smtClean="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党政治</a:t>
            </a: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责任，以伟大自我革命引领伟大社会革命。</a:t>
            </a:r>
          </a:p>
        </p:txBody>
      </p:sp>
      <p:pic>
        <p:nvPicPr>
          <p:cNvPr id="9" name="图片 8"/>
          <p:cNvPicPr>
            <a:picLocks noChangeAspect="1"/>
          </p:cNvPicPr>
          <p:nvPr/>
        </p:nvPicPr>
        <p:blipFill>
          <a:blip r:embed="rId3"/>
          <a:stretch>
            <a:fillRect/>
          </a:stretch>
        </p:blipFill>
        <p:spPr>
          <a:xfrm>
            <a:off x="-145504" y="2313958"/>
            <a:ext cx="3767308" cy="3767308"/>
          </a:xfrm>
          <a:prstGeom prst="rect">
            <a:avLst/>
          </a:prstGeom>
        </p:spPr>
      </p:pic>
      <p:sp>
        <p:nvSpPr>
          <p:cNvPr id="2" name="矩形 1"/>
          <p:cNvSpPr/>
          <p:nvPr/>
        </p:nvSpPr>
        <p:spPr>
          <a:xfrm>
            <a:off x="3096260" y="4525594"/>
            <a:ext cx="8130540" cy="1200329"/>
          </a:xfrm>
          <a:prstGeom prst="rect">
            <a:avLst/>
          </a:prstGeom>
        </p:spPr>
        <p:txBody>
          <a:bodyPr wrap="square">
            <a:spAutoFit/>
          </a:bodyPr>
          <a:lstStyle/>
          <a:p>
            <a:pPr lvl="0"/>
            <a:r>
              <a:rPr kumimoji="1" lang="zh-CN" altLang="en-US" sz="2400" dirty="0" smtClean="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        </a:t>
            </a: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理解党的长期执政能力建设、先进性和纯洁性</a:t>
            </a:r>
            <a:r>
              <a:rPr kumimoji="1" lang="zh-CN" altLang="en-US" sz="2400" dirty="0" smtClean="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建设、反腐败斗争、自我</a:t>
            </a: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革命等核心等核心概念和关键语句的含义及韩译，并运用到实际翻译活动当中。</a:t>
            </a:r>
            <a:endParaRPr kumimoji="1" lang="en-US" altLang="zh-CN"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p>
        </p:txBody>
      </p:sp>
      <p:pic>
        <p:nvPicPr>
          <p:cNvPr id="5" name="图片 4"/>
          <p:cNvPicPr>
            <a:picLocks noChangeAspect="1"/>
          </p:cNvPicPr>
          <p:nvPr/>
        </p:nvPicPr>
        <p:blipFill>
          <a:blip r:embed="rId2"/>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84176" y="1956881"/>
            <a:ext cx="6700049" cy="1015663"/>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6.</a:t>
            </a:r>
            <a:r>
              <a:rPr lang="zh-CN" altLang="en-US" sz="2000" b="1" dirty="0">
                <a:solidFill>
                  <a:srgbClr val="1E50A2"/>
                </a:solidFill>
                <a:latin typeface="方正兰亭黑简体" panose="02000500000000000000" pitchFamily="2" charset="-122"/>
                <a:ea typeface="方正兰亭黑简体" panose="02000500000000000000" pitchFamily="2" charset="-122"/>
              </a:rPr>
              <a:t>全党要深刻认识到党内监督是永葆党的</a:t>
            </a:r>
            <a:r>
              <a:rPr lang="zh-CN" altLang="en-US" sz="2000" b="1" dirty="0">
                <a:solidFill>
                  <a:srgbClr val="FF0000"/>
                </a:solidFill>
                <a:latin typeface="方正兰亭黑简体" panose="02000500000000000000" pitchFamily="2" charset="-122"/>
                <a:ea typeface="方正兰亭黑简体" panose="02000500000000000000" pitchFamily="2" charset="-122"/>
              </a:rPr>
              <a:t>肌体健康</a:t>
            </a:r>
            <a:r>
              <a:rPr lang="zh-CN" altLang="en-US" sz="2000" b="1" dirty="0">
                <a:solidFill>
                  <a:srgbClr val="1E50A2"/>
                </a:solidFill>
                <a:latin typeface="方正兰亭黑简体" panose="02000500000000000000" pitchFamily="2" charset="-122"/>
                <a:ea typeface="方正兰亭黑简体" panose="02000500000000000000" pitchFamily="2" charset="-122"/>
              </a:rPr>
              <a:t>的生命之源，要不断增强向体内病灶</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开刀</a:t>
            </a:r>
            <a:r>
              <a:rPr lang="zh-CN" altLang="en-US" sz="2000" b="1" dirty="0">
                <a:solidFill>
                  <a:srgbClr val="1E50A2"/>
                </a:solidFill>
                <a:latin typeface="方正兰亭黑简体" panose="02000500000000000000" pitchFamily="2" charset="-122"/>
                <a:ea typeface="方正兰亭黑简体" panose="02000500000000000000" pitchFamily="2" charset="-122"/>
              </a:rPr>
              <a:t>的自觉性，使积极</a:t>
            </a:r>
            <a:r>
              <a:rPr lang="zh-CN" altLang="en-US" sz="2000" b="1" dirty="0">
                <a:solidFill>
                  <a:srgbClr val="00B050"/>
                </a:solidFill>
                <a:latin typeface="方正兰亭黑简体" panose="02000500000000000000" pitchFamily="2" charset="-122"/>
                <a:ea typeface="方正兰亭黑简体" panose="02000500000000000000" pitchFamily="2" charset="-122"/>
              </a:rPr>
              <a:t>开展</a:t>
            </a:r>
            <a:r>
              <a:rPr lang="zh-CN" altLang="en-US" sz="2000" b="1" dirty="0">
                <a:solidFill>
                  <a:srgbClr val="1E50A2"/>
                </a:solidFill>
                <a:latin typeface="方正兰亭黑简体" panose="02000500000000000000" pitchFamily="2" charset="-122"/>
                <a:ea typeface="方正兰亭黑简体" panose="02000500000000000000" pitchFamily="2" charset="-122"/>
              </a:rPr>
              <a:t>监督、主动接受监督成为全党的自觉行动。</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500000000000000" pitchFamily="2" charset="-122"/>
                <a:ea typeface="方正兰亭黑简体" panose="02000500000000000000" pitchFamily="2" charset="-122"/>
              </a:rPr>
              <a:t>隐喻、</a:t>
            </a:r>
            <a:r>
              <a:rPr lang="zh-CN" altLang="en-US" sz="2000" b="1" dirty="0" smtClean="0">
                <a:solidFill>
                  <a:srgbClr val="00B050"/>
                </a:solidFill>
                <a:latin typeface="方正兰亭黑简体" panose="02000500000000000000" pitchFamily="2" charset="-122"/>
                <a:ea typeface="方正兰亭黑简体" panose="02000500000000000000" pitchFamily="2" charset="-122"/>
              </a:rPr>
              <a:t>引申</a:t>
            </a:r>
            <a:endParaRPr lang="en-US" altLang="zh-CN" sz="2000" b="1" dirty="0">
              <a:solidFill>
                <a:srgbClr val="00B05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869855" y="3155779"/>
            <a:ext cx="6544945" cy="163121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전당은 당내 감독이야말로 당의 </a:t>
            </a:r>
            <a:r>
              <a:rPr lang="ko-KR" altLang="en-US" sz="2000" b="1" dirty="0">
                <a:solidFill>
                  <a:srgbClr val="FF0000"/>
                </a:solidFill>
                <a:latin typeface="komorebi gothic" pitchFamily="49" charset="-128"/>
                <a:ea typeface="komorebi gothic" pitchFamily="49" charset="-128"/>
              </a:rPr>
              <a:t>건강</a:t>
            </a:r>
            <a:r>
              <a:rPr lang="ko-KR" altLang="en-US" sz="2000" b="1" dirty="0">
                <a:solidFill>
                  <a:srgbClr val="2050A1"/>
                </a:solidFill>
                <a:latin typeface="komorebi gothic" pitchFamily="49" charset="-128"/>
                <a:ea typeface="komorebi gothic" pitchFamily="49" charset="-128"/>
              </a:rPr>
              <a:t>을 영원히 유지할 수 있는 생명의 근원이라는 </a:t>
            </a:r>
            <a:r>
              <a:rPr lang="ko-KR" altLang="en-US" sz="2000" b="1" dirty="0" smtClean="0">
                <a:solidFill>
                  <a:srgbClr val="2050A1"/>
                </a:solidFill>
                <a:latin typeface="komorebi gothic" pitchFamily="49" charset="-128"/>
                <a:ea typeface="komorebi gothic" pitchFamily="49" charset="-128"/>
              </a:rPr>
              <a:t>점을 </a:t>
            </a:r>
            <a:r>
              <a:rPr lang="ko-KR" altLang="en-US" sz="2000" b="1" dirty="0">
                <a:solidFill>
                  <a:srgbClr val="2050A1"/>
                </a:solidFill>
                <a:latin typeface="komorebi gothic" pitchFamily="49" charset="-128"/>
                <a:ea typeface="komorebi gothic" pitchFamily="49" charset="-128"/>
              </a:rPr>
              <a:t>깊이 인식하고 체내의 병집을 </a:t>
            </a:r>
            <a:r>
              <a:rPr lang="ko-KR" altLang="en-US" sz="2000" b="1" dirty="0">
                <a:solidFill>
                  <a:srgbClr val="FF0000"/>
                </a:solidFill>
                <a:latin typeface="komorebi gothic" pitchFamily="49" charset="-128"/>
                <a:ea typeface="komorebi gothic" pitchFamily="49" charset="-128"/>
              </a:rPr>
              <a:t>제거하는</a:t>
            </a:r>
            <a:r>
              <a:rPr lang="ko-KR" altLang="en-US" sz="2000" b="1" dirty="0">
                <a:solidFill>
                  <a:srgbClr val="2050A1"/>
                </a:solidFill>
                <a:latin typeface="komorebi gothic" pitchFamily="49" charset="-128"/>
                <a:ea typeface="komorebi gothic" pitchFamily="49" charset="-128"/>
              </a:rPr>
              <a:t> 자각성을 지속적으로 강화하여 적극적으로 감독을 </a:t>
            </a:r>
            <a:r>
              <a:rPr lang="ko-KR" altLang="en-US" sz="2000" b="1" dirty="0">
                <a:solidFill>
                  <a:srgbClr val="00B050"/>
                </a:solidFill>
                <a:latin typeface="komorebi gothic" pitchFamily="49" charset="-128"/>
                <a:ea typeface="komorebi gothic" pitchFamily="49" charset="-128"/>
              </a:rPr>
              <a:t>수행하고</a:t>
            </a:r>
            <a:r>
              <a:rPr lang="ko-KR" altLang="en-US" sz="2000" b="1" dirty="0">
                <a:solidFill>
                  <a:srgbClr val="2050A1"/>
                </a:solidFill>
                <a:latin typeface="komorebi gothic" pitchFamily="49" charset="-128"/>
                <a:ea typeface="komorebi gothic" pitchFamily="49" charset="-128"/>
              </a:rPr>
              <a:t> 자발적으로 감독 받는 것을 전당의 자각적 행동이 되게 해야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3"/>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5061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p>
        </p:txBody>
      </p:sp>
      <p:pic>
        <p:nvPicPr>
          <p:cNvPr id="5" name="图片 4"/>
          <p:cNvPicPr>
            <a:picLocks noChangeAspect="1"/>
          </p:cNvPicPr>
          <p:nvPr/>
        </p:nvPicPr>
        <p:blipFill>
          <a:blip r:embed="rId2"/>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6694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881381" y="2289621"/>
            <a:ext cx="6774852" cy="400110"/>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7.</a:t>
            </a:r>
            <a:r>
              <a:rPr lang="zh-CN" altLang="en-US" sz="2000" b="1" dirty="0">
                <a:solidFill>
                  <a:srgbClr val="1E50A2"/>
                </a:solidFill>
                <a:latin typeface="方正兰亭黑简体" panose="02000500000000000000" pitchFamily="2" charset="-122"/>
                <a:ea typeface="方正兰亭黑简体" panose="02000500000000000000" pitchFamily="2" charset="-122"/>
              </a:rPr>
              <a:t> </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讲</a:t>
            </a:r>
            <a:r>
              <a:rPr lang="zh-CN" altLang="en-US" sz="2000" b="1" dirty="0">
                <a:solidFill>
                  <a:srgbClr val="1E50A2"/>
                </a:solidFill>
                <a:latin typeface="方正兰亭黑简体" panose="02000500000000000000" pitchFamily="2" charset="-122"/>
                <a:ea typeface="方正兰亭黑简体" panose="02000500000000000000" pitchFamily="2" charset="-122"/>
              </a:rPr>
              <a:t>实话、干实事最能检验和锤炼党性。</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500000000000000" pitchFamily="2" charset="-122"/>
                <a:ea typeface="方正兰亭黑简体" panose="02000500000000000000" pitchFamily="2" charset="-122"/>
              </a:rPr>
              <a:t>增译</a:t>
            </a:r>
            <a:endParaRPr lang="en-US" altLang="zh-CN" sz="2000" b="1" dirty="0">
              <a:solidFill>
                <a:srgbClr val="00B050"/>
              </a:solidFill>
              <a:latin typeface="方正兰亭黑简体" panose="02000500000000000000" pitchFamily="2" charset="-122"/>
              <a:ea typeface="方正兰亭黑简体" panose="02000500000000000000" pitchFamily="2" charset="-122"/>
            </a:endParaRPr>
          </a:p>
          <a:p>
            <a:pPr algn="ctr">
              <a:lnSpc>
                <a:spcPct val="150000"/>
              </a:lnSpc>
            </a:pPr>
            <a:endParaRPr lang="en-US" altLang="zh-CN" sz="2000" b="1" dirty="0">
              <a:solidFill>
                <a:srgbClr val="FF000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833291" y="3280536"/>
            <a:ext cx="6721475" cy="70788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진실을 말하고 실질적인 일을 하는 </a:t>
            </a:r>
            <a:r>
              <a:rPr lang="ko-KR" altLang="en-US" sz="2000" b="1" dirty="0">
                <a:solidFill>
                  <a:srgbClr val="FF0000"/>
                </a:solidFill>
                <a:latin typeface="komorebi gothic" pitchFamily="49" charset="-128"/>
                <a:ea typeface="komorebi gothic" pitchFamily="49" charset="-128"/>
              </a:rPr>
              <a:t>태도</a:t>
            </a:r>
            <a:r>
              <a:rPr lang="ko-KR" altLang="en-US" sz="2000" b="1" dirty="0">
                <a:solidFill>
                  <a:srgbClr val="2050A1"/>
                </a:solidFill>
                <a:latin typeface="komorebi gothic" pitchFamily="49" charset="-128"/>
                <a:ea typeface="komorebi gothic" pitchFamily="49" charset="-128"/>
              </a:rPr>
              <a:t>는 당성을 검증하고 단련시킬 수 있는 가장 좋은 </a:t>
            </a:r>
            <a:r>
              <a:rPr lang="ko-KR" altLang="en-US" sz="2000" b="1" dirty="0">
                <a:solidFill>
                  <a:srgbClr val="FF0000"/>
                </a:solidFill>
                <a:latin typeface="komorebi gothic" pitchFamily="49" charset="-128"/>
                <a:ea typeface="komorebi gothic" pitchFamily="49" charset="-128"/>
              </a:rPr>
              <a:t>방법</a:t>
            </a:r>
            <a:r>
              <a:rPr lang="ko-KR" altLang="en-US" sz="2000" b="1" dirty="0">
                <a:solidFill>
                  <a:srgbClr val="2050A1"/>
                </a:solidFill>
                <a:latin typeface="komorebi gothic" pitchFamily="49" charset="-128"/>
                <a:ea typeface="komorebi gothic" pitchFamily="49" charset="-128"/>
              </a:rPr>
              <a:t>입니다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3"/>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315649"/>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p>
        </p:txBody>
      </p:sp>
      <p:pic>
        <p:nvPicPr>
          <p:cNvPr id="5" name="图片 4"/>
          <p:cNvPicPr>
            <a:picLocks noChangeAspect="1"/>
          </p:cNvPicPr>
          <p:nvPr/>
        </p:nvPicPr>
        <p:blipFill>
          <a:blip r:embed="rId2"/>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736102"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588683" y="2228044"/>
            <a:ext cx="7067550" cy="1015663"/>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8.</a:t>
            </a:r>
            <a:r>
              <a:rPr lang="zh-CN" altLang="en-US" sz="2000" b="1" dirty="0">
                <a:solidFill>
                  <a:srgbClr val="FF0000"/>
                </a:solidFill>
                <a:latin typeface="方正兰亭黑简体" panose="02000500000000000000" pitchFamily="2" charset="-122"/>
                <a:ea typeface="方正兰亭黑简体" panose="02000500000000000000" pitchFamily="2" charset="-122"/>
              </a:rPr>
              <a:t>人民</a:t>
            </a:r>
            <a:r>
              <a:rPr lang="zh-CN" altLang="en-US" sz="2000" b="1" dirty="0">
                <a:solidFill>
                  <a:srgbClr val="1E50A2"/>
                </a:solidFill>
                <a:latin typeface="方正兰亭黑简体" panose="02000500000000000000" pitchFamily="2" charset="-122"/>
                <a:ea typeface="方正兰亭黑简体" panose="02000500000000000000" pitchFamily="2" charset="-122"/>
              </a:rPr>
              <a:t>立场是马克思主义政党的根本政治立场，</a:t>
            </a:r>
            <a:r>
              <a:rPr lang="zh-CN" altLang="en-US" sz="2000" b="1" dirty="0">
                <a:solidFill>
                  <a:srgbClr val="FF0000"/>
                </a:solidFill>
                <a:latin typeface="方正兰亭黑简体" panose="02000500000000000000" pitchFamily="2" charset="-122"/>
                <a:ea typeface="方正兰亭黑简体" panose="02000500000000000000" pitchFamily="2" charset="-122"/>
              </a:rPr>
              <a:t>人民</a:t>
            </a:r>
            <a:r>
              <a:rPr lang="zh-CN" altLang="en-US" sz="2000" b="1" dirty="0">
                <a:solidFill>
                  <a:srgbClr val="1E50A2"/>
                </a:solidFill>
                <a:latin typeface="方正兰亭黑简体" panose="02000500000000000000" pitchFamily="2" charset="-122"/>
                <a:ea typeface="方正兰亭黑简体" panose="02000500000000000000" pitchFamily="2" charset="-122"/>
              </a:rPr>
              <a:t>是历史进步的真正动力，</a:t>
            </a:r>
            <a:r>
              <a:rPr lang="zh-CN" altLang="en-US" sz="2000" b="1" dirty="0">
                <a:solidFill>
                  <a:srgbClr val="FF0000"/>
                </a:solidFill>
                <a:latin typeface="方正兰亭黑简体" panose="02000500000000000000" pitchFamily="2" charset="-122"/>
                <a:ea typeface="方正兰亭黑简体" panose="02000500000000000000" pitchFamily="2" charset="-122"/>
              </a:rPr>
              <a:t>群众</a:t>
            </a:r>
            <a:r>
              <a:rPr lang="zh-CN" altLang="en-US" sz="2000" b="1" dirty="0">
                <a:solidFill>
                  <a:srgbClr val="1E50A2"/>
                </a:solidFill>
                <a:latin typeface="方正兰亭黑简体" panose="02000500000000000000" pitchFamily="2" charset="-122"/>
                <a:ea typeface="方正兰亭黑简体" panose="02000500000000000000" pitchFamily="2" charset="-122"/>
              </a:rPr>
              <a:t>是真正的英雄，人民利益是我们党一切工作的根本出发点和落脚点</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500000000000000" pitchFamily="2" charset="-122"/>
                <a:ea typeface="方正兰亭黑简体" panose="02000500000000000000" pitchFamily="2" charset="-122"/>
              </a:rPr>
              <a:t>合译、减译</a:t>
            </a:r>
            <a:endParaRPr lang="en-US" altLang="zh-CN" sz="2000" b="1" dirty="0" smtClean="0">
              <a:solidFill>
                <a:srgbClr val="00B05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556970" y="3409315"/>
            <a:ext cx="7220585" cy="1323439"/>
          </a:xfrm>
          <a:prstGeom prst="rect">
            <a:avLst/>
          </a:prstGeom>
          <a:noFill/>
        </p:spPr>
        <p:txBody>
          <a:bodyPr wrap="square" rtlCol="0">
            <a:spAutoFit/>
          </a:bodyPr>
          <a:lstStyle/>
          <a:p>
            <a:pPr algn="just" latinLnBrk="1"/>
            <a:r>
              <a:rPr lang="ko-KR" altLang="en-US" sz="2000" b="1" dirty="0">
                <a:solidFill>
                  <a:srgbClr val="FF0000"/>
                </a:solidFill>
                <a:latin typeface="komorebi gothic" pitchFamily="49" charset="-128"/>
                <a:ea typeface="komorebi gothic" pitchFamily="49" charset="-128"/>
              </a:rPr>
              <a:t>인민대중</a:t>
            </a:r>
            <a:r>
              <a:rPr lang="ko-KR" altLang="en-US" sz="2000" b="1" dirty="0">
                <a:solidFill>
                  <a:srgbClr val="2050A1"/>
                </a:solidFill>
                <a:latin typeface="komorebi gothic" pitchFamily="49" charset="-128"/>
                <a:ea typeface="komorebi gothic" pitchFamily="49" charset="-128"/>
              </a:rPr>
              <a:t>의 입장은 마르크스주의 정당의 근본적 정치 입장이고 </a:t>
            </a:r>
            <a:r>
              <a:rPr lang="ko-KR" altLang="en-US" sz="2000" b="1" dirty="0">
                <a:solidFill>
                  <a:srgbClr val="FF0000"/>
                </a:solidFill>
                <a:latin typeface="komorebi gothic" pitchFamily="49" charset="-128"/>
                <a:ea typeface="komorebi gothic" pitchFamily="49" charset="-128"/>
              </a:rPr>
              <a:t>인민대중</a:t>
            </a:r>
            <a:r>
              <a:rPr lang="ko-KR" altLang="en-US" sz="2000" b="1" dirty="0">
                <a:solidFill>
                  <a:srgbClr val="2050A1"/>
                </a:solidFill>
                <a:latin typeface="komorebi gothic" pitchFamily="49" charset="-128"/>
                <a:ea typeface="komorebi gothic" pitchFamily="49" charset="-128"/>
              </a:rPr>
              <a:t>은 역사 </a:t>
            </a:r>
            <a:r>
              <a:rPr lang="ko-KR" altLang="en-US" sz="2000" b="1" dirty="0" smtClean="0">
                <a:solidFill>
                  <a:srgbClr val="2050A1"/>
                </a:solidFill>
                <a:latin typeface="komorebi gothic" pitchFamily="49" charset="-128"/>
                <a:ea typeface="komorebi gothic" pitchFamily="49" charset="-128"/>
              </a:rPr>
              <a:t>진보의 </a:t>
            </a:r>
            <a:r>
              <a:rPr lang="ko-KR" altLang="en-US" sz="2000" b="1" dirty="0">
                <a:solidFill>
                  <a:srgbClr val="2050A1"/>
                </a:solidFill>
                <a:latin typeface="komorebi gothic" pitchFamily="49" charset="-128"/>
                <a:ea typeface="komorebi gothic" pitchFamily="49" charset="-128"/>
              </a:rPr>
              <a:t>진정한 동력이며</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진정한 영웅이고 인민대중의 이익은 우리 당의 모든 업무의 근본적  출발점이며 입각점입니다</a:t>
            </a:r>
            <a:r>
              <a:rPr lang="en-US" altLang="ko-KR" sz="2000" b="1" dirty="0" smtClean="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pic>
        <p:nvPicPr>
          <p:cNvPr id="13" name="图片 12"/>
          <p:cNvPicPr>
            <a:picLocks noChangeAspect="1"/>
          </p:cNvPicPr>
          <p:nvPr/>
        </p:nvPicPr>
        <p:blipFill>
          <a:blip r:embed="rId3"/>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382324"/>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p>
        </p:txBody>
      </p:sp>
      <p:pic>
        <p:nvPicPr>
          <p:cNvPr id="5" name="图片 4"/>
          <p:cNvPicPr>
            <a:picLocks noChangeAspect="1"/>
          </p:cNvPicPr>
          <p:nvPr/>
        </p:nvPicPr>
        <p:blipFill>
          <a:blip r:embed="rId2"/>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774202"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702918" y="2230710"/>
            <a:ext cx="7172960" cy="707886"/>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9.</a:t>
            </a:r>
            <a:r>
              <a:rPr lang="zh-CN" altLang="en-US" sz="2000" b="1" dirty="0">
                <a:solidFill>
                  <a:srgbClr val="2050A1"/>
                </a:solidFill>
                <a:latin typeface="方正兰亭黑简体" panose="02000500000000000000" pitchFamily="2" charset="-122"/>
                <a:ea typeface="方正兰亭黑简体" panose="02000500000000000000" pitchFamily="2" charset="-122"/>
              </a:rPr>
              <a:t>形式主义、官僚主义同我们党的性质宗旨和优良作风格格不入，是</a:t>
            </a:r>
            <a:r>
              <a:rPr lang="zh-CN" altLang="en-US" sz="2000" b="1" dirty="0">
                <a:solidFill>
                  <a:srgbClr val="FF0000"/>
                </a:solidFill>
                <a:latin typeface="方正兰亭黑简体" panose="02000500000000000000" pitchFamily="2" charset="-122"/>
                <a:ea typeface="方正兰亭黑简体" panose="02000500000000000000" pitchFamily="2" charset="-122"/>
              </a:rPr>
              <a:t>我们党的大敌、人民的大敌</a:t>
            </a:r>
            <a:r>
              <a:rPr lang="zh-CN" altLang="en-US" sz="2000" b="1" dirty="0">
                <a:solidFill>
                  <a:srgbClr val="2050A1"/>
                </a:solidFill>
                <a:latin typeface="方正兰亭黑简体" panose="02000500000000000000" pitchFamily="2" charset="-122"/>
                <a:ea typeface="方正兰亭黑简体" panose="02000500000000000000" pitchFamily="2" charset="-122"/>
              </a:rPr>
              <a:t>。</a:t>
            </a:r>
            <a:endParaRPr lang="zh-CN" altLang="en-US" sz="2000" b="1" dirty="0">
              <a:solidFill>
                <a:srgbClr val="2050A1"/>
              </a:solidFill>
              <a:ea typeface="方正兰亭黑简体" panose="02000500000000000000" pitchFamily="2" charset="-122"/>
            </a:endParaRPr>
          </a:p>
        </p:txBody>
      </p:sp>
      <p:sp>
        <p:nvSpPr>
          <p:cNvPr id="3" name="矩形 2"/>
          <p:cNvSpPr/>
          <p:nvPr/>
        </p:nvSpPr>
        <p:spPr>
          <a:xfrm>
            <a:off x="8112569" y="2348469"/>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500000000000000" pitchFamily="2" charset="-122"/>
                <a:ea typeface="方正兰亭黑简体" panose="02000500000000000000" pitchFamily="2" charset="-122"/>
              </a:rPr>
              <a:t>合译</a:t>
            </a:r>
            <a:endParaRPr lang="en-US" altLang="zh-CN" sz="2000" b="1" dirty="0">
              <a:solidFill>
                <a:schemeClr val="tx1"/>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650929" y="3367194"/>
            <a:ext cx="6666937"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형식주의와 관료주의는 우리 당의 성격 및 취지와 우수한 기풍과도 전혀 어울리지 </a:t>
            </a:r>
            <a:r>
              <a:rPr lang="ko-KR" altLang="en-US" sz="2000" b="1" dirty="0" smtClean="0">
                <a:solidFill>
                  <a:srgbClr val="2050A1"/>
                </a:solidFill>
                <a:latin typeface="komorebi gothic" pitchFamily="49" charset="-128"/>
                <a:ea typeface="komorebi gothic" pitchFamily="49" charset="-128"/>
              </a:rPr>
              <a:t>않으며 </a:t>
            </a:r>
            <a:r>
              <a:rPr lang="ko-KR" altLang="en-US" sz="2000" b="1" dirty="0">
                <a:solidFill>
                  <a:srgbClr val="FF0000"/>
                </a:solidFill>
                <a:latin typeface="komorebi gothic" pitchFamily="49" charset="-128"/>
                <a:ea typeface="komorebi gothic" pitchFamily="49" charset="-128"/>
              </a:rPr>
              <a:t>우리 당과 인민의 큰 적입니다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pic>
        <p:nvPicPr>
          <p:cNvPr id="16" name="图片 15"/>
          <p:cNvPicPr>
            <a:picLocks noChangeAspect="1"/>
          </p:cNvPicPr>
          <p:nvPr/>
        </p:nvPicPr>
        <p:blipFill>
          <a:blip r:embed="rId3"/>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408779" y="1268024"/>
            <a:ext cx="11285145" cy="4032115"/>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19" name="矩形 18"/>
          <p:cNvSpPr/>
          <p:nvPr/>
        </p:nvSpPr>
        <p:spPr>
          <a:xfrm>
            <a:off x="7875878" y="1122940"/>
            <a:ext cx="3510844" cy="924233"/>
          </a:xfrm>
          <a:prstGeom prst="rect">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sz="2800" b="1" dirty="0">
                <a:latin typeface="方正兰亭黑简体" panose="02000500000000000000" pitchFamily="2" charset="-122"/>
                <a:ea typeface="方正兰亭黑简体" panose="02000500000000000000" pitchFamily="2" charset="-122"/>
              </a:rPr>
              <a:t>翻译说明</a:t>
            </a:r>
          </a:p>
        </p:txBody>
      </p:sp>
      <p:pic>
        <p:nvPicPr>
          <p:cNvPr id="5" name="图片 4"/>
          <p:cNvPicPr>
            <a:picLocks noChangeAspect="1"/>
          </p:cNvPicPr>
          <p:nvPr/>
        </p:nvPicPr>
        <p:blipFill>
          <a:blip r:embed="rId2"/>
          <a:stretch>
            <a:fillRect/>
          </a:stretch>
        </p:blipFill>
        <p:spPr>
          <a:xfrm>
            <a:off x="457907" y="521429"/>
            <a:ext cx="3008898" cy="618251"/>
          </a:xfrm>
          <a:prstGeom prst="rect">
            <a:avLst/>
          </a:prstGeom>
        </p:spPr>
      </p:pic>
      <p:sp>
        <p:nvSpPr>
          <p:cNvPr id="4" name="文本框 3"/>
          <p:cNvSpPr txBox="1"/>
          <p:nvPr/>
        </p:nvSpPr>
        <p:spPr>
          <a:xfrm>
            <a:off x="532837" y="53816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二、关键语句</a:t>
            </a:r>
          </a:p>
        </p:txBody>
      </p:sp>
      <p:sp>
        <p:nvSpPr>
          <p:cNvPr id="14" name="文本框 13" descr="7b0a2020202022776f7264617274223a20227b5c2269645c223a32353030313432362c5c227469645c223a5c2231333532335c227d220a7d0a"/>
          <p:cNvSpPr txBox="1"/>
          <p:nvPr/>
        </p:nvSpPr>
        <p:spPr>
          <a:xfrm>
            <a:off x="8272377" y="2602414"/>
            <a:ext cx="3510844" cy="550279"/>
          </a:xfrm>
          <a:prstGeom prst="rect">
            <a:avLst/>
          </a:prstGeom>
          <a:noFill/>
        </p:spPr>
        <p:txBody>
          <a:bodyPr wrap="square" rtlCol="0" anchor="t">
            <a:spAutoFit/>
            <a:scene3d>
              <a:camera prst="orthographicFront"/>
              <a:lightRig rig="threePt" dir="t"/>
            </a:scene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50000"/>
              </a:lnSpc>
            </a:pPr>
            <a:r>
              <a:rPr lang="zh-CN" altLang="en-US" sz="2200" b="1" dirty="0">
                <a:solidFill>
                  <a:schemeClr val="bg1"/>
                </a:solidFill>
                <a:latin typeface="方正兰亭黑简体" panose="02000500000000000000" pitchFamily="2" charset="-122"/>
                <a:ea typeface="方正兰亭黑简体" panose="02000500000000000000" pitchFamily="2" charset="-122"/>
                <a:cs typeface="+mn-lt"/>
                <a:sym typeface="+mn-ea"/>
              </a:rPr>
              <a:t>教学建议：</a:t>
            </a:r>
            <a:endParaRPr lang="zh-CN" altLang="en-US" sz="2200" b="1" dirty="0">
              <a:solidFill>
                <a:schemeClr val="bg1"/>
              </a:solidFill>
              <a:latin typeface="方正兰亭黑简体" panose="02000500000000000000" pitchFamily="2" charset="-122"/>
              <a:ea typeface="方正兰亭黑简体" panose="02000500000000000000" pitchFamily="2" charset="-122"/>
              <a:cs typeface="+mn-lt"/>
            </a:endParaRPr>
          </a:p>
        </p:txBody>
      </p:sp>
      <p:cxnSp>
        <p:nvCxnSpPr>
          <p:cNvPr id="17" name="直线连接符 16"/>
          <p:cNvCxnSpPr/>
          <p:nvPr/>
        </p:nvCxnSpPr>
        <p:spPr>
          <a:xfrm>
            <a:off x="7783727" y="1892822"/>
            <a:ext cx="6904" cy="3395954"/>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598173" y="2173392"/>
            <a:ext cx="7105650" cy="707886"/>
          </a:xfrm>
          <a:prstGeom prst="rect">
            <a:avLst/>
          </a:prstGeom>
          <a:noFill/>
        </p:spPr>
        <p:txBody>
          <a:bodyPr wrap="square" rtlCol="0">
            <a:spAutoFit/>
          </a:bodyPr>
          <a:lstStyle/>
          <a:p>
            <a:r>
              <a:rPr lang="en-US" altLang="zh-CN" sz="2000" b="1" dirty="0" smtClean="0">
                <a:solidFill>
                  <a:srgbClr val="1E50A2"/>
                </a:solidFill>
                <a:latin typeface="方正兰亭黑简体" panose="02000500000000000000" pitchFamily="2" charset="-122"/>
                <a:ea typeface="方正兰亭黑简体" panose="02000500000000000000" pitchFamily="2" charset="-122"/>
              </a:rPr>
              <a:t>10.</a:t>
            </a:r>
            <a:r>
              <a:rPr lang="zh-CN" altLang="en-US" sz="2000" b="1" dirty="0">
                <a:solidFill>
                  <a:srgbClr val="FF0000"/>
                </a:solidFill>
                <a:latin typeface="方正兰亭黑简体" panose="02000500000000000000" pitchFamily="2" charset="-122"/>
                <a:ea typeface="方正兰亭黑简体" panose="02000500000000000000" pitchFamily="2" charset="-122"/>
              </a:rPr>
              <a:t>一个</a:t>
            </a:r>
            <a:r>
              <a:rPr lang="zh-CN" altLang="en-US" sz="2000" b="1" dirty="0">
                <a:solidFill>
                  <a:srgbClr val="00B050"/>
                </a:solidFill>
                <a:latin typeface="方正兰亭黑简体" panose="02000500000000000000" pitchFamily="2" charset="-122"/>
                <a:ea typeface="方正兰亭黑简体" panose="02000500000000000000" pitchFamily="2" charset="-122"/>
              </a:rPr>
              <a:t>忘记来路</a:t>
            </a:r>
            <a:r>
              <a:rPr lang="zh-CN" altLang="en-US" sz="2000" b="1" dirty="0">
                <a:solidFill>
                  <a:srgbClr val="1E50A2"/>
                </a:solidFill>
                <a:latin typeface="方正兰亭黑简体" panose="02000500000000000000" pitchFamily="2" charset="-122"/>
                <a:ea typeface="方正兰亭黑简体" panose="02000500000000000000" pitchFamily="2" charset="-122"/>
              </a:rPr>
              <a:t>的民族必定是没有出路的民族，一个</a:t>
            </a:r>
            <a:r>
              <a:rPr lang="zh-CN" altLang="en-US" sz="2000" b="1" dirty="0">
                <a:solidFill>
                  <a:srgbClr val="00B050"/>
                </a:solidFill>
                <a:latin typeface="方正兰亭黑简体" panose="02000500000000000000" pitchFamily="2" charset="-122"/>
                <a:ea typeface="方正兰亭黑简体" panose="02000500000000000000" pitchFamily="2" charset="-122"/>
              </a:rPr>
              <a:t>忘记</a:t>
            </a:r>
            <a:r>
              <a:rPr lang="zh-CN" altLang="en-US" sz="2000" b="1" dirty="0">
                <a:solidFill>
                  <a:srgbClr val="1E50A2"/>
                </a:solidFill>
                <a:latin typeface="方正兰亭黑简体" panose="02000500000000000000" pitchFamily="2" charset="-122"/>
                <a:ea typeface="方正兰亭黑简体" panose="02000500000000000000" pitchFamily="2" charset="-122"/>
              </a:rPr>
              <a:t>初心的政党必定是没有未来的</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政党</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sp>
        <p:nvSpPr>
          <p:cNvPr id="3" name="矩形 2"/>
          <p:cNvSpPr/>
          <p:nvPr/>
        </p:nvSpPr>
        <p:spPr>
          <a:xfrm>
            <a:off x="8092960" y="2328986"/>
            <a:ext cx="3125019" cy="2940307"/>
          </a:xfrm>
          <a:prstGeom prst="rect">
            <a:avLst/>
          </a:prstGeom>
          <a:gradFill>
            <a:gsLst>
              <a:gs pos="100000">
                <a:schemeClr val="accent1">
                  <a:lumMod val="60000"/>
                  <a:lumOff val="40000"/>
                  <a:alpha val="17000"/>
                </a:schemeClr>
              </a:gs>
              <a:gs pos="0">
                <a:schemeClr val="accent5">
                  <a:lumMod val="40000"/>
                  <a:lumOff val="6000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smtClean="0">
                <a:solidFill>
                  <a:srgbClr val="FF0000"/>
                </a:solidFill>
                <a:latin typeface="方正兰亭黑简体" panose="02000500000000000000" pitchFamily="2" charset="-122"/>
                <a:ea typeface="方正兰亭黑简体" panose="02000500000000000000" pitchFamily="2" charset="-122"/>
              </a:rPr>
              <a:t>隐化、</a:t>
            </a:r>
            <a:r>
              <a:rPr lang="zh-CN" altLang="en-US" sz="2000" b="1" dirty="0" smtClean="0">
                <a:solidFill>
                  <a:srgbClr val="00B050"/>
                </a:solidFill>
                <a:latin typeface="方正兰亭黑简体" panose="02000500000000000000" pitchFamily="2" charset="-122"/>
                <a:ea typeface="方正兰亭黑简体" panose="02000500000000000000" pitchFamily="2" charset="-122"/>
              </a:rPr>
              <a:t>引申</a:t>
            </a:r>
            <a:endParaRPr lang="en-US" altLang="zh-CN" sz="2000" b="1" dirty="0">
              <a:solidFill>
                <a:srgbClr val="00B050"/>
              </a:solidFill>
              <a:latin typeface="方正兰亭黑简体" panose="02000500000000000000" pitchFamily="2" charset="-122"/>
              <a:ea typeface="方正兰亭黑简体" panose="02000500000000000000" pitchFamily="2" charset="-122"/>
            </a:endParaRPr>
          </a:p>
        </p:txBody>
      </p:sp>
      <p:sp>
        <p:nvSpPr>
          <p:cNvPr id="7" name="文本框 6"/>
          <p:cNvSpPr txBox="1"/>
          <p:nvPr/>
        </p:nvSpPr>
        <p:spPr>
          <a:xfrm>
            <a:off x="617828" y="3334139"/>
            <a:ext cx="7085995" cy="707886"/>
          </a:xfrm>
          <a:prstGeom prst="rect">
            <a:avLst/>
          </a:prstGeom>
          <a:noFill/>
        </p:spPr>
        <p:txBody>
          <a:bodyPr wrap="square" rtlCol="0">
            <a:spAutoFit/>
          </a:bodyPr>
          <a:lstStyle/>
          <a:p>
            <a:pPr algn="just" latinLnBrk="1"/>
            <a:r>
              <a:rPr lang="ko-KR" altLang="en-US" sz="2000" b="1" dirty="0">
                <a:solidFill>
                  <a:srgbClr val="00B050"/>
                </a:solidFill>
                <a:latin typeface="komorebi gothic" pitchFamily="49" charset="-128"/>
                <a:ea typeface="komorebi gothic" pitchFamily="49" charset="-128"/>
              </a:rPr>
              <a:t>지나온 길을 잃은</a:t>
            </a:r>
            <a:r>
              <a:rPr lang="ko-KR" altLang="en-US" sz="2000" b="1" dirty="0">
                <a:solidFill>
                  <a:srgbClr val="2050A1"/>
                </a:solidFill>
                <a:latin typeface="komorebi gothic" pitchFamily="49" charset="-128"/>
                <a:ea typeface="komorebi gothic" pitchFamily="49" charset="-128"/>
              </a:rPr>
              <a:t> 민족은 틀림없이 출로가 없는 민족이며 초심을 </a:t>
            </a:r>
            <a:r>
              <a:rPr lang="ko-KR" altLang="en-US" sz="2000" b="1" dirty="0">
                <a:solidFill>
                  <a:srgbClr val="00B050"/>
                </a:solidFill>
                <a:latin typeface="komorebi gothic" pitchFamily="49" charset="-128"/>
                <a:ea typeface="komorebi gothic" pitchFamily="49" charset="-128"/>
              </a:rPr>
              <a:t>잃은</a:t>
            </a:r>
            <a:r>
              <a:rPr lang="ko-KR" altLang="en-US" sz="2000" b="1" dirty="0">
                <a:solidFill>
                  <a:srgbClr val="2050A1"/>
                </a:solidFill>
                <a:latin typeface="komorebi gothic" pitchFamily="49" charset="-128"/>
                <a:ea typeface="komorebi gothic" pitchFamily="49" charset="-128"/>
              </a:rPr>
              <a:t> 정당은 반드시 미래가 없는 정당입니다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pic>
        <p:nvPicPr>
          <p:cNvPr id="15" name="图片 14"/>
          <p:cNvPicPr>
            <a:picLocks noChangeAspect="1"/>
          </p:cNvPicPr>
          <p:nvPr/>
        </p:nvPicPr>
        <p:blipFill>
          <a:blip r:embed="rId3"/>
          <a:stretch>
            <a:fillRect/>
          </a:stretch>
        </p:blipFill>
        <p:spPr>
          <a:xfrm>
            <a:off x="-174526" y="5170032"/>
            <a:ext cx="1657906" cy="165979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343790" y="1423912"/>
            <a:ext cx="11504420" cy="4945916"/>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7" name="圆角矩形 6"/>
          <p:cNvSpPr/>
          <p:nvPr/>
        </p:nvSpPr>
        <p:spPr>
          <a:xfrm>
            <a:off x="988816" y="1284079"/>
            <a:ext cx="1989160"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496292" y="471434"/>
            <a:ext cx="3008898" cy="618251"/>
          </a:xfrm>
          <a:prstGeom prst="rect">
            <a:avLst/>
          </a:prstGeom>
        </p:spPr>
      </p:pic>
      <p:sp>
        <p:nvSpPr>
          <p:cNvPr id="4" name="文本框 3"/>
          <p:cNvSpPr txBox="1"/>
          <p:nvPr/>
        </p:nvSpPr>
        <p:spPr>
          <a:xfrm>
            <a:off x="519019" y="488172"/>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三、课前试译</a:t>
            </a:r>
          </a:p>
        </p:txBody>
      </p:sp>
      <p:sp>
        <p:nvSpPr>
          <p:cNvPr id="6" name="矩形 5"/>
          <p:cNvSpPr/>
          <p:nvPr/>
        </p:nvSpPr>
        <p:spPr>
          <a:xfrm>
            <a:off x="1006161" y="1288977"/>
            <a:ext cx="1989160" cy="400110"/>
          </a:xfrm>
          <a:prstGeom prst="rect">
            <a:avLst/>
          </a:prstGeom>
        </p:spPr>
        <p:txBody>
          <a:bodyPr wrap="square">
            <a:spAutoFit/>
          </a:bodyPr>
          <a:lstStyle/>
          <a:p>
            <a:pPr algn="ctr"/>
            <a:r>
              <a:rPr lang="zh-CN" altLang="en-US" sz="2000" b="1" dirty="0">
                <a:solidFill>
                  <a:schemeClr val="bg1"/>
                </a:solidFill>
                <a:latin typeface="方正兰亭黑简体" panose="02000500000000000000" pitchFamily="2" charset="-122"/>
                <a:ea typeface="方正兰亭黑简体" panose="02000500000000000000" pitchFamily="2" charset="-122"/>
                <a:cs typeface="Calibri" panose="020F0502020204030204" pitchFamily="34" charset="0"/>
              </a:rPr>
              <a:t>试译要求</a:t>
            </a:r>
          </a:p>
        </p:txBody>
      </p:sp>
      <p:cxnSp>
        <p:nvCxnSpPr>
          <p:cNvPr id="17" name="直线连接符 16"/>
          <p:cNvCxnSpPr/>
          <p:nvPr/>
        </p:nvCxnSpPr>
        <p:spPr>
          <a:xfrm>
            <a:off x="4075292" y="1809076"/>
            <a:ext cx="0" cy="4229983"/>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13" name="文本框 12"/>
          <p:cNvSpPr txBox="1"/>
          <p:nvPr/>
        </p:nvSpPr>
        <p:spPr>
          <a:xfrm>
            <a:off x="860377" y="2278600"/>
            <a:ext cx="2740540" cy="3372077"/>
          </a:xfrm>
          <a:prstGeom prst="rect">
            <a:avLst/>
          </a:prstGeom>
          <a:noFill/>
        </p:spPr>
        <p:txBody>
          <a:bodyPr wrap="square" rtlCol="0">
            <a:spAutoFit/>
          </a:bodyPr>
          <a:lstStyle/>
          <a:p>
            <a:pPr algn="just">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本节课上：</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）请阅读一遍后合上本书</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）请凭记忆复述关键信息</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3</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）讨论翻译思路</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gn="ctr">
              <a:lnSpc>
                <a:spcPct val="150000"/>
              </a:lnSpc>
            </a:pP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gn="just">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下节课前：</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）每位同学自行试译</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）小组代表朗读译文</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fontAlgn="auto">
              <a:lnSpc>
                <a:spcPct val="150000"/>
              </a:lnSpc>
            </a:pPr>
            <a:endParaRPr kumimoji="1" lang="zh-CN" altLang="zh-CN" sz="1600" b="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endParaRPr>
          </a:p>
        </p:txBody>
      </p:sp>
      <p:pic>
        <p:nvPicPr>
          <p:cNvPr id="14" name="图片 13"/>
          <p:cNvPicPr>
            <a:picLocks noChangeAspect="1"/>
          </p:cNvPicPr>
          <p:nvPr/>
        </p:nvPicPr>
        <p:blipFill>
          <a:blip r:embed="rId3"/>
          <a:stretch>
            <a:fillRect/>
          </a:stretch>
        </p:blipFill>
        <p:spPr>
          <a:xfrm>
            <a:off x="-174526" y="5170032"/>
            <a:ext cx="1657906" cy="1659793"/>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98149" y="277857"/>
            <a:ext cx="6058425" cy="6302286"/>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343790" y="1423912"/>
            <a:ext cx="11504420" cy="4945916"/>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7" name="圆角矩形 6"/>
          <p:cNvSpPr/>
          <p:nvPr/>
        </p:nvSpPr>
        <p:spPr>
          <a:xfrm>
            <a:off x="988816" y="1284079"/>
            <a:ext cx="1989160"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496292" y="471434"/>
            <a:ext cx="3008898" cy="618251"/>
          </a:xfrm>
          <a:prstGeom prst="rect">
            <a:avLst/>
          </a:prstGeom>
        </p:spPr>
      </p:pic>
      <p:sp>
        <p:nvSpPr>
          <p:cNvPr id="4" name="文本框 3"/>
          <p:cNvSpPr txBox="1"/>
          <p:nvPr/>
        </p:nvSpPr>
        <p:spPr>
          <a:xfrm>
            <a:off x="519019" y="488172"/>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三、课前试译</a:t>
            </a:r>
          </a:p>
        </p:txBody>
      </p:sp>
      <p:sp>
        <p:nvSpPr>
          <p:cNvPr id="6" name="矩形 5"/>
          <p:cNvSpPr/>
          <p:nvPr/>
        </p:nvSpPr>
        <p:spPr>
          <a:xfrm>
            <a:off x="1006161" y="1288977"/>
            <a:ext cx="1989160" cy="400110"/>
          </a:xfrm>
          <a:prstGeom prst="rect">
            <a:avLst/>
          </a:prstGeom>
        </p:spPr>
        <p:txBody>
          <a:bodyPr wrap="square">
            <a:spAutoFit/>
          </a:bodyPr>
          <a:lstStyle/>
          <a:p>
            <a:pPr algn="ctr"/>
            <a:r>
              <a:rPr lang="zh-CN" altLang="en-US" sz="2000" b="1" dirty="0">
                <a:solidFill>
                  <a:schemeClr val="bg1"/>
                </a:solidFill>
                <a:latin typeface="方正兰亭黑简体" panose="02000500000000000000" pitchFamily="2" charset="-122"/>
                <a:ea typeface="方正兰亭黑简体" panose="02000500000000000000" pitchFamily="2" charset="-122"/>
                <a:cs typeface="Calibri" panose="020F0502020204030204" pitchFamily="34" charset="0"/>
              </a:rPr>
              <a:t>试译要求</a:t>
            </a:r>
          </a:p>
        </p:txBody>
      </p:sp>
      <p:cxnSp>
        <p:nvCxnSpPr>
          <p:cNvPr id="17" name="直线连接符 16"/>
          <p:cNvCxnSpPr/>
          <p:nvPr/>
        </p:nvCxnSpPr>
        <p:spPr>
          <a:xfrm>
            <a:off x="4075292" y="1809076"/>
            <a:ext cx="0" cy="4229983"/>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p:nvPicPr>
        <p:blipFill>
          <a:blip r:embed="rId3"/>
          <a:stretch>
            <a:fillRect/>
          </a:stretch>
        </p:blipFill>
        <p:spPr>
          <a:xfrm>
            <a:off x="-174526" y="5170032"/>
            <a:ext cx="1657906" cy="1659793"/>
          </a:xfrm>
          <a:prstGeom prst="rect">
            <a:avLst/>
          </a:prstGeom>
        </p:spPr>
      </p:pic>
      <p:sp>
        <p:nvSpPr>
          <p:cNvPr id="15" name="文本框 14"/>
          <p:cNvSpPr txBox="1"/>
          <p:nvPr/>
        </p:nvSpPr>
        <p:spPr>
          <a:xfrm>
            <a:off x="860377" y="2278600"/>
            <a:ext cx="2740540" cy="3372077"/>
          </a:xfrm>
          <a:prstGeom prst="rect">
            <a:avLst/>
          </a:prstGeom>
          <a:noFill/>
        </p:spPr>
        <p:txBody>
          <a:bodyPr wrap="square" rtlCol="0">
            <a:spAutoFit/>
          </a:bodyPr>
          <a:lstStyle/>
          <a:p>
            <a:pPr algn="just">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本节课上：</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）请阅读一遍后合上本书</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）请凭记忆复述关键信息</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3</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）讨论翻译思路</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gn="ctr">
              <a:lnSpc>
                <a:spcPct val="150000"/>
              </a:lnSpc>
            </a:pP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gn="just">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下节课前：</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1</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）每位同学自行试译</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a:lnSpc>
                <a:spcPct val="150000"/>
              </a:lnSpc>
            </a:pPr>
            <a:r>
              <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rPr>
              <a:t>2</a:t>
            </a:r>
            <a:r>
              <a:rPr lang="zh-CN" altLang="en-US" sz="1600" b="1" dirty="0">
                <a:solidFill>
                  <a:schemeClr val="accent1">
                    <a:lumMod val="75000"/>
                  </a:schemeClr>
                </a:solidFill>
                <a:latin typeface="方正兰亭黑简体" panose="02000500000000000000" pitchFamily="2" charset="-122"/>
                <a:ea typeface="方正兰亭黑简体" panose="02000500000000000000" pitchFamily="2" charset="-122"/>
              </a:rPr>
              <a:t>）小组代表朗读译文</a:t>
            </a:r>
            <a:endParaRPr lang="en-US" altLang="zh-CN" sz="1600" b="1" dirty="0">
              <a:solidFill>
                <a:schemeClr val="accent1">
                  <a:lumMod val="75000"/>
                </a:schemeClr>
              </a:solidFill>
              <a:latin typeface="方正兰亭黑简体" panose="02000500000000000000" pitchFamily="2" charset="-122"/>
              <a:ea typeface="方正兰亭黑简体" panose="02000500000000000000" pitchFamily="2" charset="-122"/>
            </a:endParaRPr>
          </a:p>
          <a:p>
            <a:pPr fontAlgn="auto">
              <a:lnSpc>
                <a:spcPct val="150000"/>
              </a:lnSpc>
            </a:pPr>
            <a:endParaRPr kumimoji="1" lang="zh-CN" altLang="zh-CN" sz="1600" b="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587233" y="303782"/>
            <a:ext cx="4717189" cy="6066046"/>
          </a:xfrm>
          <a:prstGeom prst="rect">
            <a:avLst/>
          </a:prstGeom>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07696" y="1229628"/>
            <a:ext cx="5373460" cy="5564154"/>
          </a:xfrm>
          <a:prstGeom prst="rect">
            <a:avLst/>
          </a:prstGeom>
        </p:spPr>
      </p:pic>
      <p:pic>
        <p:nvPicPr>
          <p:cNvPr id="7" name="图片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81156" y="1973546"/>
            <a:ext cx="5615630" cy="1128770"/>
          </a:xfrm>
          <a:prstGeom prst="rect">
            <a:avLst/>
          </a:prstGeom>
        </p:spPr>
      </p:pic>
      <p:pic>
        <p:nvPicPr>
          <p:cNvPr id="8" name="图片 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14058" y="793104"/>
            <a:ext cx="5149825" cy="5996723"/>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 name="テキスト ボックス 1"/>
          <p:cNvSpPr txBox="1"/>
          <p:nvPr/>
        </p:nvSpPr>
        <p:spPr>
          <a:xfrm>
            <a:off x="2122430" y="2701505"/>
            <a:ext cx="8356138" cy="2062103"/>
          </a:xfrm>
          <a:prstGeom prst="rect">
            <a:avLst/>
          </a:prstGeom>
          <a:noFill/>
        </p:spPr>
        <p:txBody>
          <a:bodyPr wrap="square" rtlCol="0">
            <a:spAutoFit/>
          </a:bodyPr>
          <a:lstStyle/>
          <a:p>
            <a:pPr algn="just"/>
            <a:r>
              <a:rPr lang="zh-CN" altLang="en-US" sz="2800" b="1" dirty="0">
                <a:solidFill>
                  <a:srgbClr val="2050A1"/>
                </a:solidFill>
                <a:ea typeface="方正兰亭黑简体" panose="02000500000000000000" pitchFamily="2" charset="-122"/>
                <a:cs typeface="Calibri" panose="020F0502020204030204" pitchFamily="34" charset="0"/>
                <a:sym typeface="+mn-ea"/>
              </a:rPr>
              <a:t>移</a:t>
            </a:r>
            <a:r>
              <a:rPr lang="zh-CN" altLang="en-US" sz="2800" b="1" dirty="0" smtClean="0">
                <a:solidFill>
                  <a:srgbClr val="2050A1"/>
                </a:solidFill>
                <a:ea typeface="方正兰亭黑简体" panose="02000500000000000000" pitchFamily="2" charset="-122"/>
                <a:cs typeface="Calibri" panose="020F0502020204030204" pitchFamily="34" charset="0"/>
                <a:sym typeface="+mn-ea"/>
              </a:rPr>
              <a:t>译</a:t>
            </a:r>
            <a:endParaRPr lang="en-US" altLang="zh-CN" sz="2800" b="1" dirty="0" smtClean="0">
              <a:solidFill>
                <a:srgbClr val="2050A1"/>
              </a:solidFill>
              <a:ea typeface="方正兰亭黑简体" panose="02000500000000000000" pitchFamily="2" charset="-122"/>
              <a:cs typeface="Calibri" panose="020F0502020204030204" pitchFamily="34" charset="0"/>
              <a:sym typeface="+mn-ea"/>
            </a:endParaRPr>
          </a:p>
          <a:p>
            <a:pPr algn="just"/>
            <a:endParaRPr lang="en-US" altLang="zh-CN" sz="2800" b="1" dirty="0" smtClean="0">
              <a:solidFill>
                <a:srgbClr val="2050A1"/>
              </a:solidFill>
              <a:ea typeface="方正兰亭黑简体" panose="02000500000000000000" pitchFamily="2" charset="-122"/>
              <a:cs typeface="Calibri" panose="020F0502020204030204" pitchFamily="34" charset="0"/>
              <a:sym typeface="+mn-ea"/>
            </a:endParaRPr>
          </a:p>
          <a:p>
            <a:pPr algn="just"/>
            <a:r>
              <a:rPr lang="zh-CN" altLang="en-US" sz="2400" dirty="0" smtClean="0">
                <a:solidFill>
                  <a:srgbClr val="2050A1"/>
                </a:solidFill>
                <a:ea typeface="方正兰亭黑简体" panose="02000500000000000000" pitchFamily="2" charset="-122"/>
                <a:cs typeface="Calibri" panose="020F0502020204030204" pitchFamily="34" charset="0"/>
                <a:sym typeface="+mn-ea"/>
              </a:rPr>
              <a:t>        应</a:t>
            </a:r>
            <a:r>
              <a:rPr lang="zh-CN" altLang="en-US" sz="2400" dirty="0">
                <a:solidFill>
                  <a:srgbClr val="2050A1"/>
                </a:solidFill>
                <a:ea typeface="方正兰亭黑简体" panose="02000500000000000000" pitchFamily="2" charset="-122"/>
                <a:cs typeface="Calibri" panose="020F0502020204030204" pitchFamily="34" charset="0"/>
                <a:sym typeface="+mn-ea"/>
              </a:rPr>
              <a:t>语值再现和语里传达之需而进行的语表形式移动，其原则是“移形不易</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意不变</a:t>
            </a:r>
            <a:r>
              <a:rPr lang="zh-CN" altLang="en-US" sz="2400" dirty="0">
                <a:solidFill>
                  <a:srgbClr val="2050A1"/>
                </a:solidFill>
                <a:ea typeface="方正兰亭黑简体" panose="02000500000000000000" pitchFamily="2" charset="-122"/>
                <a:cs typeface="Calibri" panose="020F0502020204030204" pitchFamily="34" charset="0"/>
                <a:sym typeface="+mn-ea"/>
              </a:rPr>
              <a:t>值”，即原语的语表形式发生空间位置移动，力求不变动语里意义，不改变语用</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价值</a:t>
            </a:r>
            <a:r>
              <a:rPr lang="zh-CN" altLang="en-US" sz="2400" dirty="0">
                <a:solidFill>
                  <a:srgbClr val="2050A1"/>
                </a:solidFill>
                <a:ea typeface="方正兰亭黑简体" panose="02000500000000000000" pitchFamily="2" charset="-122"/>
                <a:cs typeface="Calibri" panose="020F0502020204030204" pitchFamily="34" charset="0"/>
                <a:sym typeface="+mn-ea"/>
              </a:rPr>
              <a:t>。</a:t>
            </a:r>
            <a:endParaRPr kumimoji="1" lang="ja-JP" altLang="en-US" sz="2400" dirty="0"/>
          </a:p>
        </p:txBody>
      </p:sp>
      <p:pic>
        <p:nvPicPr>
          <p:cNvPr id="22" name="图片 21"/>
          <p:cNvPicPr>
            <a:picLocks noChangeAspect="1"/>
          </p:cNvPicPr>
          <p:nvPr/>
        </p:nvPicPr>
        <p:blipFill>
          <a:blip r:embed="rId3"/>
          <a:stretch>
            <a:fillRect/>
          </a:stretch>
        </p:blipFill>
        <p:spPr>
          <a:xfrm>
            <a:off x="-130589" y="159313"/>
            <a:ext cx="1657906" cy="1659793"/>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 name="テキスト ボックス 1"/>
          <p:cNvSpPr txBox="1"/>
          <p:nvPr/>
        </p:nvSpPr>
        <p:spPr>
          <a:xfrm>
            <a:off x="4755065" y="2892897"/>
            <a:ext cx="3051202" cy="2308324"/>
          </a:xfrm>
          <a:prstGeom prst="rect">
            <a:avLst/>
          </a:prstGeom>
          <a:noFill/>
        </p:spPr>
        <p:txBody>
          <a:bodyPr wrap="square" rtlCol="0">
            <a:spAutoFit/>
          </a:bodyPr>
          <a:lstStyle/>
          <a:p>
            <a:r>
              <a:rPr lang="zh-CN" altLang="en-US" sz="2400" b="1" dirty="0" smtClean="0">
                <a:solidFill>
                  <a:srgbClr val="2050A1"/>
                </a:solidFill>
                <a:ea typeface="方正兰亭黑简体" panose="02000500000000000000" pitchFamily="2" charset="-122"/>
                <a:cs typeface="Calibri" panose="020F0502020204030204" pitchFamily="34" charset="0"/>
                <a:sym typeface="+mn-ea"/>
              </a:rPr>
              <a:t>移译的类型</a:t>
            </a:r>
            <a:endParaRPr lang="en-US" altLang="zh-CN" sz="2400" b="1" dirty="0">
              <a:solidFill>
                <a:srgbClr val="2050A1"/>
              </a:solidFill>
              <a:ea typeface="方正兰亭黑简体" panose="02000500000000000000" pitchFamily="2" charset="-122"/>
              <a:cs typeface="Calibri" panose="020F0502020204030204" pitchFamily="34" charset="0"/>
              <a:sym typeface="+mn-ea"/>
            </a:endParaRPr>
          </a:p>
          <a:p>
            <a:endParaRPr lang="en-US" altLang="zh-CN" sz="2400" dirty="0" smtClean="0">
              <a:solidFill>
                <a:srgbClr val="2050A1"/>
              </a:solidFill>
              <a:ea typeface="方正兰亭黑简体" panose="02000500000000000000" pitchFamily="2" charset="-122"/>
              <a:cs typeface="Calibri" panose="020F0502020204030204" pitchFamily="34" charset="0"/>
              <a:sym typeface="+mn-ea"/>
            </a:endParaRPr>
          </a:p>
          <a:p>
            <a:r>
              <a:rPr lang="en-US" altLang="zh-CN" sz="2400" dirty="0" smtClean="0">
                <a:solidFill>
                  <a:srgbClr val="2050A1"/>
                </a:solidFill>
                <a:ea typeface="方正兰亭黑简体" panose="02000500000000000000" pitchFamily="2" charset="-122"/>
                <a:cs typeface="Calibri" panose="020F0502020204030204" pitchFamily="34" charset="0"/>
                <a:sym typeface="+mn-ea"/>
              </a:rPr>
              <a:t>1. </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主谓移译</a:t>
            </a:r>
            <a:endParaRPr lang="en-US" altLang="zh-CN" sz="2400" dirty="0">
              <a:solidFill>
                <a:srgbClr val="2050A1"/>
              </a:solidFill>
              <a:ea typeface="方正兰亭黑简体" panose="02000500000000000000" pitchFamily="2" charset="-122"/>
              <a:cs typeface="Calibri" panose="020F0502020204030204" pitchFamily="34" charset="0"/>
              <a:sym typeface="+mn-ea"/>
            </a:endParaRPr>
          </a:p>
          <a:p>
            <a:r>
              <a:rPr lang="en-US" altLang="zh-CN" sz="2400" dirty="0" smtClean="0">
                <a:solidFill>
                  <a:srgbClr val="2050A1"/>
                </a:solidFill>
                <a:ea typeface="方正兰亭黑简体" panose="02000500000000000000" pitchFamily="2" charset="-122"/>
                <a:cs typeface="Calibri" panose="020F0502020204030204" pitchFamily="34" charset="0"/>
                <a:sym typeface="+mn-ea"/>
              </a:rPr>
              <a:t>2. </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状语移译</a:t>
            </a:r>
            <a:endParaRPr lang="en-US" altLang="zh-CN" sz="2400" dirty="0" smtClean="0">
              <a:solidFill>
                <a:srgbClr val="2050A1"/>
              </a:solidFill>
              <a:ea typeface="方正兰亭黑简体" panose="02000500000000000000" pitchFamily="2" charset="-122"/>
              <a:cs typeface="Calibri" panose="020F0502020204030204" pitchFamily="34" charset="0"/>
              <a:sym typeface="+mn-ea"/>
            </a:endParaRPr>
          </a:p>
          <a:p>
            <a:r>
              <a:rPr lang="en-US" altLang="zh-CN" sz="2400" dirty="0" smtClean="0">
                <a:solidFill>
                  <a:srgbClr val="2050A1"/>
                </a:solidFill>
                <a:ea typeface="方正兰亭黑简体" panose="02000500000000000000" pitchFamily="2" charset="-122"/>
                <a:cs typeface="Calibri" panose="020F0502020204030204" pitchFamily="34" charset="0"/>
                <a:sym typeface="+mn-ea"/>
              </a:rPr>
              <a:t>3. </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定语移译</a:t>
            </a:r>
            <a:endParaRPr lang="en-US" altLang="zh-CN" sz="2400" dirty="0" smtClean="0">
              <a:solidFill>
                <a:srgbClr val="2050A1"/>
              </a:solidFill>
              <a:ea typeface="方正兰亭黑简体" panose="02000500000000000000" pitchFamily="2" charset="-122"/>
              <a:cs typeface="Calibri" panose="020F0502020204030204" pitchFamily="34" charset="0"/>
              <a:sym typeface="+mn-ea"/>
            </a:endParaRPr>
          </a:p>
          <a:p>
            <a:r>
              <a:rPr kumimoji="1" lang="en-US" altLang="ja-JP" sz="2400" dirty="0" smtClean="0">
                <a:solidFill>
                  <a:srgbClr val="2050A1"/>
                </a:solidFill>
                <a:ea typeface="方正兰亭黑简体" panose="02000500000000000000" pitchFamily="2" charset="-122"/>
                <a:cs typeface="Calibri" panose="020F0502020204030204" pitchFamily="34" charset="0"/>
                <a:sym typeface="+mn-ea"/>
              </a:rPr>
              <a:t>4. </a:t>
            </a:r>
            <a:r>
              <a:rPr kumimoji="1" lang="zh-CN" altLang="en-US" sz="2400" dirty="0" smtClean="0">
                <a:solidFill>
                  <a:srgbClr val="2050A1"/>
                </a:solidFill>
                <a:ea typeface="方正兰亭黑简体" panose="02000500000000000000" pitchFamily="2" charset="-122"/>
                <a:cs typeface="Calibri" panose="020F0502020204030204" pitchFamily="34" charset="0"/>
                <a:sym typeface="+mn-ea"/>
              </a:rPr>
              <a:t>否定移译</a:t>
            </a:r>
            <a:endParaRPr kumimoji="1" lang="ja-JP" altLang="en-US" sz="2400" dirty="0"/>
          </a:p>
        </p:txBody>
      </p:sp>
      <p:pic>
        <p:nvPicPr>
          <p:cNvPr id="22" name="图片 21"/>
          <p:cNvPicPr>
            <a:picLocks noChangeAspect="1"/>
          </p:cNvPicPr>
          <p:nvPr/>
        </p:nvPicPr>
        <p:blipFill>
          <a:blip r:embed="rId3"/>
          <a:stretch>
            <a:fillRect/>
          </a:stretch>
        </p:blipFill>
        <p:spPr>
          <a:xfrm>
            <a:off x="-130589" y="159313"/>
            <a:ext cx="1657906" cy="1659793"/>
          </a:xfrm>
          <a:prstGeom prst="rect">
            <a:avLst/>
          </a:prstGeom>
        </p:spPr>
      </p:pic>
    </p:spTree>
    <p:extLst>
      <p:ext uri="{BB962C8B-B14F-4D97-AF65-F5344CB8AC3E}">
        <p14:creationId xmlns:p14="http://schemas.microsoft.com/office/powerpoint/2010/main" val="13668539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1"/>
          <p:cNvSpPr/>
          <p:nvPr/>
        </p:nvSpPr>
        <p:spPr>
          <a:xfrm>
            <a:off x="0" y="0"/>
            <a:ext cx="12192000" cy="703580"/>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pic>
        <p:nvPicPr>
          <p:cNvPr id="5" name="图片 4"/>
          <p:cNvPicPr>
            <a:picLocks noChangeAspect="1"/>
          </p:cNvPicPr>
          <p:nvPr/>
        </p:nvPicPr>
        <p:blipFill>
          <a:blip r:embed="rId2"/>
          <a:stretch>
            <a:fillRect/>
          </a:stretch>
        </p:blipFill>
        <p:spPr>
          <a:xfrm>
            <a:off x="491645" y="407819"/>
            <a:ext cx="2493010" cy="618490"/>
          </a:xfrm>
          <a:prstGeom prst="rect">
            <a:avLst/>
          </a:prstGeom>
        </p:spPr>
      </p:pic>
      <p:sp>
        <p:nvSpPr>
          <p:cNvPr id="14" name="矩形: 圆角 14"/>
          <p:cNvSpPr/>
          <p:nvPr/>
        </p:nvSpPr>
        <p:spPr>
          <a:xfrm>
            <a:off x="636607" y="1857395"/>
            <a:ext cx="10808465" cy="4486527"/>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491645" y="432416"/>
            <a:ext cx="2294255" cy="582295"/>
          </a:xfrm>
          <a:prstGeom prst="rect">
            <a:avLst/>
          </a:prstGeom>
          <a:noFill/>
        </p:spPr>
        <p:txBody>
          <a:bodyPr wrap="square" lIns="91438" tIns="45719" rIns="91438" bIns="45719" rtlCol="0">
            <a:spAutoFit/>
          </a:bodyPr>
          <a:lstStyle/>
          <a:p>
            <a:pPr algn="ctr"/>
            <a:r>
              <a:rPr kumimoji="1" lang="zh-CN" altLang="en-US" sz="3200" b="1" dirty="0">
                <a:solidFill>
                  <a:schemeClr val="bg1"/>
                </a:solidFill>
                <a:latin typeface="方正兰亭黑简体" panose="02000500000000000000" pitchFamily="2" charset="-122"/>
                <a:ea typeface="方正兰亭黑简体" panose="02000500000000000000" pitchFamily="2" charset="-122"/>
              </a:rPr>
              <a:t>学习目标</a:t>
            </a:r>
          </a:p>
        </p:txBody>
      </p:sp>
      <p:sp>
        <p:nvSpPr>
          <p:cNvPr id="8" name="矩形 7"/>
          <p:cNvSpPr/>
          <p:nvPr/>
        </p:nvSpPr>
        <p:spPr>
          <a:xfrm>
            <a:off x="952982" y="1616783"/>
            <a:ext cx="2052165" cy="523220"/>
          </a:xfrm>
          <a:prstGeom prst="rect">
            <a:avLst/>
          </a:prstGeom>
          <a:solidFill>
            <a:schemeClr val="bg1"/>
          </a:solidFill>
        </p:spPr>
        <p:txBody>
          <a:bodyPr wrap="none">
            <a:spAutoFit/>
          </a:bodyPr>
          <a:lstStyle/>
          <a:p>
            <a:r>
              <a:rPr lang="en-US" altLang="zh-CN"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2. </a:t>
            </a:r>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翻译目标</a:t>
            </a:r>
            <a:endParaRPr lang="en-GB" altLang="zh-CN"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sp>
        <p:nvSpPr>
          <p:cNvPr id="11" name="文本框 10"/>
          <p:cNvSpPr txBox="1"/>
          <p:nvPr/>
        </p:nvSpPr>
        <p:spPr>
          <a:xfrm>
            <a:off x="3125165" y="2565523"/>
            <a:ext cx="8319908" cy="2308324"/>
          </a:xfrm>
          <a:prstGeom prst="rect">
            <a:avLst/>
          </a:prstGeom>
          <a:noFill/>
        </p:spPr>
        <p:txBody>
          <a:bodyPr wrap="square" rtlCol="0">
            <a:spAutoFit/>
          </a:bodyPr>
          <a:lstStyle/>
          <a:p>
            <a:pPr lvl="0" algn="l" fontAlgn="auto">
              <a:lnSpc>
                <a:spcPct val="150000"/>
              </a:lnSpc>
              <a:buClrTx/>
              <a:buSzTx/>
            </a:pPr>
            <a:endPar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endParaRPr>
          </a:p>
          <a:p>
            <a:pPr marL="342900" lvl="0" indent="-342900">
              <a:lnSpc>
                <a:spcPct val="150000"/>
              </a:lnSpc>
              <a:buFont typeface="Arial" panose="020B0604020202020204" pitchFamily="34" charset="0"/>
              <a:buChar char="•"/>
            </a:pP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着重关注和掌握</a:t>
            </a:r>
            <a:r>
              <a:rPr kumimoji="1" lang="zh-CN" altLang="en-US" sz="2400" dirty="0" smtClean="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“换译”翻译方法；</a:t>
            </a:r>
            <a:endParaRPr kumimoji="1" lang="en-US" altLang="zh-CN" sz="2400" dirty="0" smtClean="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endParaRPr>
          </a:p>
          <a:p>
            <a:pPr marL="342900" lvl="0" indent="-342900">
              <a:lnSpc>
                <a:spcPct val="150000"/>
              </a:lnSpc>
              <a:buFont typeface="Arial" panose="020B0604020202020204" pitchFamily="34" charset="0"/>
              <a:buChar char="•"/>
            </a:pP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着重关注和掌握</a:t>
            </a:r>
            <a:r>
              <a:rPr kumimoji="1" lang="zh-CN" altLang="en-US" sz="2400" dirty="0" smtClean="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“移译”翻译方法；</a:t>
            </a:r>
            <a:endParaRPr kumimoji="1" lang="en-US" altLang="zh-CN" sz="2400" dirty="0" smtClean="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endParaRPr>
          </a:p>
          <a:p>
            <a:pPr marL="342900" lvl="0" indent="-342900">
              <a:lnSpc>
                <a:spcPct val="150000"/>
              </a:lnSpc>
              <a:buFont typeface="Arial" panose="020B0604020202020204" pitchFamily="34" charset="0"/>
              <a:buChar char="•"/>
            </a:pPr>
            <a:r>
              <a:rPr kumimoji="1" lang="zh-CN" altLang="en-US" sz="2400" dirty="0" smtClean="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掌握党建相关</a:t>
            </a:r>
            <a:r>
              <a:rPr kumimoji="1" lang="zh-CN" altLang="en-US" sz="2400" dirty="0">
                <a:solidFill>
                  <a:schemeClr val="bg2">
                    <a:lumMod val="10000"/>
                  </a:schemeClr>
                </a:solidFill>
                <a:latin typeface="Times New Roman" panose="02020603050405020304" pitchFamily="18" charset="0"/>
                <a:ea typeface="方正兰亭黑简体" panose="02000500000000000000" pitchFamily="2" charset="-122"/>
                <a:cs typeface="微软雅黑 Light" panose="020B0502040204020203" charset="-122"/>
                <a:sym typeface="Times New Roman" panose="02020603050405020304" pitchFamily="18" charset="0"/>
              </a:rPr>
              <a:t>时政文献翻译的基本策略与技巧。</a:t>
            </a:r>
          </a:p>
        </p:txBody>
      </p:sp>
      <p:sp>
        <p:nvSpPr>
          <p:cNvPr id="9" name="椭圆 22"/>
          <p:cNvSpPr/>
          <p:nvPr/>
        </p:nvSpPr>
        <p:spPr>
          <a:xfrm>
            <a:off x="1286934" y="2399707"/>
            <a:ext cx="1396849" cy="1338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iconfont-10484-5114096"/>
          <p:cNvSpPr>
            <a:spLocks noChangeAspect="1"/>
          </p:cNvSpPr>
          <p:nvPr/>
        </p:nvSpPr>
        <p:spPr>
          <a:xfrm>
            <a:off x="1591549" y="2579685"/>
            <a:ext cx="812597" cy="822889"/>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椭圆 22"/>
          <p:cNvSpPr/>
          <p:nvPr/>
        </p:nvSpPr>
        <p:spPr>
          <a:xfrm>
            <a:off x="1308710" y="4411043"/>
            <a:ext cx="1396849" cy="133828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3" name="iconfont-10484-5114096"/>
          <p:cNvSpPr>
            <a:spLocks noChangeAspect="1"/>
          </p:cNvSpPr>
          <p:nvPr/>
        </p:nvSpPr>
        <p:spPr>
          <a:xfrm>
            <a:off x="1613325" y="4591021"/>
            <a:ext cx="812597" cy="822889"/>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96245" y="4043978"/>
            <a:ext cx="7139940"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업무 기풍을 개선하는 데 있어 모든 노력이 중요하겠지만 </a:t>
            </a:r>
            <a:r>
              <a:rPr lang="ko-KR" altLang="en-US" sz="2000" b="1" dirty="0">
                <a:solidFill>
                  <a:srgbClr val="FF0000"/>
                </a:solidFill>
                <a:latin typeface="komorebi gothic" pitchFamily="49" charset="-128"/>
                <a:ea typeface="komorebi gothic" pitchFamily="49" charset="-128"/>
              </a:rPr>
              <a:t>각고의 분투 </a:t>
            </a:r>
            <a:r>
              <a:rPr lang="ko-KR" altLang="en-US" sz="2000" b="1" dirty="0" smtClean="0">
                <a:solidFill>
                  <a:srgbClr val="FF0000"/>
                </a:solidFill>
                <a:latin typeface="komorebi gothic" pitchFamily="49" charset="-128"/>
                <a:ea typeface="komorebi gothic" pitchFamily="49" charset="-128"/>
              </a:rPr>
              <a:t>정신을 </a:t>
            </a:r>
            <a:r>
              <a:rPr lang="ko-KR" altLang="en-US" sz="2000" b="1" dirty="0">
                <a:solidFill>
                  <a:srgbClr val="FF0000"/>
                </a:solidFill>
                <a:latin typeface="komorebi gothic" pitchFamily="49" charset="-128"/>
                <a:ea typeface="komorebi gothic" pitchFamily="49" charset="-128"/>
              </a:rPr>
              <a:t>견지하고 발휘하는 것이 가장 기본입니다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1</a:t>
            </a:r>
          </a:p>
          <a:p>
            <a:r>
              <a:rPr lang="zh-CN" altLang="en-US" sz="2000" b="1" dirty="0">
                <a:solidFill>
                  <a:srgbClr val="1E50A2"/>
                </a:solidFill>
                <a:latin typeface="方正兰亭黑简体" panose="02000500000000000000" pitchFamily="2" charset="-122"/>
                <a:ea typeface="方正兰亭黑简体" panose="02000500000000000000" pitchFamily="2" charset="-122"/>
              </a:rPr>
              <a:t>抓改进工作作风，各项工作都很重要，</a:t>
            </a:r>
            <a:r>
              <a:rPr lang="zh-CN" altLang="en-US" sz="2000" b="1" dirty="0">
                <a:solidFill>
                  <a:srgbClr val="FF0000"/>
                </a:solidFill>
                <a:latin typeface="方正兰亭黑简体" panose="02000500000000000000" pitchFamily="2" charset="-122"/>
                <a:ea typeface="方正兰亭黑简体" panose="02000500000000000000" pitchFamily="2" charset="-122"/>
              </a:rPr>
              <a:t>但最根本的是要坚持和发扬艰苦奋斗</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精神</a:t>
            </a:r>
            <a:r>
              <a:rPr lang="zh-CN" altLang="en-US" sz="2000" b="1" dirty="0">
                <a:solidFill>
                  <a:srgbClr val="FF0000"/>
                </a:solidFill>
                <a:latin typeface="方正兰亭黑简体" panose="02000500000000000000" pitchFamily="2" charset="-122"/>
                <a:ea typeface="方正兰亭黑简体" panose="02000500000000000000" pitchFamily="2" charset="-122"/>
              </a:rPr>
              <a:t>。</a:t>
            </a:r>
            <a:endParaRPr lang="zh-CN" altLang="en-US" sz="2000" b="1" dirty="0">
              <a:solidFill>
                <a:srgbClr val="FF0000"/>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a:t>
            </a:r>
            <a:r>
              <a:rPr lang="en-US" altLang="zh-CN" sz="2000" b="1" dirty="0" smtClean="0">
                <a:solidFill>
                  <a:srgbClr val="2050A1"/>
                </a:solidFill>
                <a:ea typeface="方正兰亭黑简体" panose="02000500000000000000" pitchFamily="2" charset="-122"/>
                <a:cs typeface="Calibri" panose="020F0502020204030204" pitchFamily="34" charset="0"/>
                <a:sym typeface="+mn-ea"/>
              </a:rPr>
              <a:t>.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主谓</a:t>
            </a:r>
            <a:r>
              <a:rPr lang="zh-CN" altLang="en-US" sz="2000" b="1" dirty="0">
                <a:solidFill>
                  <a:srgbClr val="2050A1"/>
                </a:solidFill>
                <a:ea typeface="方正兰亭黑简体" panose="02000500000000000000" pitchFamily="2" charset="-122"/>
                <a:cs typeface="Calibri" panose="020F0502020204030204" pitchFamily="34" charset="0"/>
                <a:sym typeface="+mn-ea"/>
              </a:rPr>
              <a:t>移译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3475863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96245" y="4090501"/>
            <a:ext cx="7139940" cy="70788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“나는 </a:t>
            </a:r>
            <a:r>
              <a:rPr lang="ko-KR" altLang="en-US" sz="2000" b="1" dirty="0">
                <a:solidFill>
                  <a:srgbClr val="FF0000"/>
                </a:solidFill>
                <a:latin typeface="komorebi gothic" pitchFamily="49" charset="-128"/>
                <a:ea typeface="komorebi gothic" pitchFamily="49" charset="-128"/>
              </a:rPr>
              <a:t>사람들의 단합이 가장 중요하다고 </a:t>
            </a:r>
            <a:r>
              <a:rPr lang="ko-KR" altLang="en-US" sz="2000" b="1" dirty="0">
                <a:solidFill>
                  <a:srgbClr val="2050A1"/>
                </a:solidFill>
                <a:latin typeface="komorebi gothic" pitchFamily="49" charset="-128"/>
                <a:ea typeface="komorebi gothic" pitchFamily="49" charset="-128"/>
              </a:rPr>
              <a:t>생각한다</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단합하려면 공동의 </a:t>
            </a:r>
            <a:r>
              <a:rPr lang="ko-KR" altLang="en-US" sz="2000" b="1" dirty="0" smtClean="0">
                <a:solidFill>
                  <a:srgbClr val="2050A1"/>
                </a:solidFill>
                <a:latin typeface="komorebi gothic" pitchFamily="49" charset="-128"/>
                <a:ea typeface="komorebi gothic" pitchFamily="49" charset="-128"/>
              </a:rPr>
              <a:t>이상과 </a:t>
            </a:r>
            <a:r>
              <a:rPr lang="ko-KR" altLang="en-US" sz="2000" b="1" dirty="0">
                <a:solidFill>
                  <a:srgbClr val="2050A1"/>
                </a:solidFill>
                <a:latin typeface="komorebi gothic" pitchFamily="49" charset="-128"/>
                <a:ea typeface="komorebi gothic" pitchFamily="49" charset="-128"/>
              </a:rPr>
              <a:t>확고한 신념이 있어야 한다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2 </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a:p>
            <a:r>
              <a:rPr lang="zh-CN" altLang="en-US" sz="2000" b="1" dirty="0">
                <a:solidFill>
                  <a:srgbClr val="1E50A2"/>
                </a:solidFill>
                <a:latin typeface="方正兰亭黑简体" panose="02000500000000000000" pitchFamily="2" charset="-122"/>
                <a:ea typeface="方正兰亭黑简体" panose="02000500000000000000" pitchFamily="2" charset="-122"/>
              </a:rPr>
              <a:t>“我认为，</a:t>
            </a:r>
            <a:r>
              <a:rPr lang="zh-CN" altLang="en-US" sz="2000" b="1" dirty="0">
                <a:solidFill>
                  <a:srgbClr val="FF0000"/>
                </a:solidFill>
                <a:latin typeface="方正兰亭黑简体" panose="02000500000000000000" pitchFamily="2" charset="-122"/>
                <a:ea typeface="方正兰亭黑简体" panose="02000500000000000000" pitchFamily="2" charset="-122"/>
              </a:rPr>
              <a:t>最重要的是人的团结</a:t>
            </a:r>
            <a:r>
              <a:rPr lang="zh-CN" altLang="en-US" sz="2000" b="1" dirty="0">
                <a:solidFill>
                  <a:srgbClr val="1E50A2"/>
                </a:solidFill>
                <a:latin typeface="方正兰亭黑简体" panose="02000500000000000000" pitchFamily="2" charset="-122"/>
                <a:ea typeface="方正兰亭黑简体" panose="02000500000000000000" pitchFamily="2" charset="-122"/>
              </a:rPr>
              <a:t>，要团结就要有共同的理想和坚定的信念。”</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smtClean="0">
                <a:solidFill>
                  <a:srgbClr val="2050A1"/>
                </a:solidFill>
                <a:ea typeface="方正兰亭黑简体" panose="02000500000000000000" pitchFamily="2" charset="-122"/>
                <a:cs typeface="Calibri" panose="020F0502020204030204" pitchFamily="34" charset="0"/>
                <a:sym typeface="+mn-ea"/>
              </a:rPr>
              <a:t>1.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主谓</a:t>
            </a:r>
            <a:r>
              <a:rPr lang="zh-CN" altLang="en-US" sz="2000" b="1" dirty="0">
                <a:solidFill>
                  <a:srgbClr val="2050A1"/>
                </a:solidFill>
                <a:ea typeface="方正兰亭黑简体" panose="02000500000000000000" pitchFamily="2" charset="-122"/>
                <a:cs typeface="Calibri" panose="020F0502020204030204" pitchFamily="34" charset="0"/>
                <a:sym typeface="+mn-ea"/>
              </a:rPr>
              <a:t>移译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3658654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96245" y="4063366"/>
            <a:ext cx="7589080" cy="400110"/>
          </a:xfrm>
          <a:prstGeom prst="rect">
            <a:avLst/>
          </a:prstGeom>
          <a:noFill/>
        </p:spPr>
        <p:txBody>
          <a:bodyPr wrap="square" rtlCol="0">
            <a:spAutoFit/>
          </a:bodyPr>
          <a:lstStyle/>
          <a:p>
            <a:pPr algn="just" latinLnBrk="1"/>
            <a:r>
              <a:rPr lang="ko-KR" altLang="en-US" sz="2000" b="1" dirty="0">
                <a:solidFill>
                  <a:srgbClr val="FF0000"/>
                </a:solidFill>
                <a:latin typeface="komorebi gothic" pitchFamily="49" charset="-128"/>
                <a:ea typeface="komorebi gothic" pitchFamily="49" charset="-128"/>
              </a:rPr>
              <a:t>이는</a:t>
            </a:r>
            <a:r>
              <a:rPr lang="ko-KR" altLang="en-US" sz="2000" b="1" dirty="0">
                <a:solidFill>
                  <a:srgbClr val="2050A1"/>
                </a:solidFill>
                <a:latin typeface="komorebi gothic" pitchFamily="49" charset="-128"/>
                <a:ea typeface="komorebi gothic" pitchFamily="49" charset="-128"/>
              </a:rPr>
              <a:t> 오늘날에도 여전히 우리 당 앞에 </a:t>
            </a:r>
            <a:r>
              <a:rPr lang="ko-KR" altLang="en-US" sz="2000" b="1" dirty="0">
                <a:solidFill>
                  <a:srgbClr val="FF0000"/>
                </a:solidFill>
                <a:latin typeface="komorebi gothic" pitchFamily="49" charset="-128"/>
                <a:ea typeface="komorebi gothic" pitchFamily="49" charset="-128"/>
              </a:rPr>
              <a:t>놓인 임무입니다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605590" cy="707886"/>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3 </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a:p>
            <a:r>
              <a:rPr lang="zh-CN" altLang="en-US" sz="2000" b="1" dirty="0" smtClean="0">
                <a:solidFill>
                  <a:srgbClr val="FF0000"/>
                </a:solidFill>
                <a:latin typeface="方正兰亭黑简体" panose="02000500000000000000" pitchFamily="2" charset="-122"/>
                <a:ea typeface="方正兰亭黑简体" panose="02000500000000000000" pitchFamily="2" charset="-122"/>
              </a:rPr>
              <a:t>这个</a:t>
            </a:r>
            <a:r>
              <a:rPr lang="zh-CN" altLang="en-US" sz="2000" b="1" dirty="0">
                <a:solidFill>
                  <a:srgbClr val="FF0000"/>
                </a:solidFill>
                <a:latin typeface="方正兰亭黑简体" panose="02000500000000000000" pitchFamily="2" charset="-122"/>
                <a:ea typeface="方正兰亭黑简体" panose="02000500000000000000" pitchFamily="2" charset="-122"/>
              </a:rPr>
              <a:t>任务</a:t>
            </a:r>
            <a:r>
              <a:rPr lang="zh-CN" altLang="en-US" sz="2000" b="1" dirty="0">
                <a:solidFill>
                  <a:srgbClr val="1E50A2"/>
                </a:solidFill>
                <a:latin typeface="方正兰亭黑简体" panose="02000500000000000000" pitchFamily="2" charset="-122"/>
                <a:ea typeface="方正兰亭黑简体" panose="02000500000000000000" pitchFamily="2" charset="-122"/>
              </a:rPr>
              <a:t>，今天依然很现实地</a:t>
            </a:r>
            <a:r>
              <a:rPr lang="zh-CN" altLang="en-US" sz="2000" b="1" dirty="0">
                <a:solidFill>
                  <a:srgbClr val="FF0000"/>
                </a:solidFill>
                <a:latin typeface="方正兰亭黑简体" panose="02000500000000000000" pitchFamily="2" charset="-122"/>
                <a:ea typeface="方正兰亭黑简体" panose="02000500000000000000" pitchFamily="2" charset="-122"/>
              </a:rPr>
              <a:t>摆在</a:t>
            </a:r>
            <a:r>
              <a:rPr lang="zh-CN" altLang="en-US" sz="2000" b="1" dirty="0">
                <a:solidFill>
                  <a:srgbClr val="1E50A2"/>
                </a:solidFill>
                <a:latin typeface="方正兰亭黑简体" panose="02000500000000000000" pitchFamily="2" charset="-122"/>
                <a:ea typeface="方正兰亭黑简体" panose="02000500000000000000" pitchFamily="2" charset="-122"/>
              </a:rPr>
              <a:t>我们党面前</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a:t>
            </a:r>
            <a:r>
              <a:rPr lang="en-US" altLang="zh-CN" sz="2000" b="1" dirty="0" smtClean="0">
                <a:solidFill>
                  <a:srgbClr val="2050A1"/>
                </a:solidFill>
                <a:ea typeface="方正兰亭黑简体" panose="02000500000000000000" pitchFamily="2" charset="-122"/>
                <a:cs typeface="Calibri" panose="020F0502020204030204" pitchFamily="34" charset="0"/>
                <a:sym typeface="+mn-ea"/>
              </a:rPr>
              <a:t>.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主谓</a:t>
            </a:r>
            <a:r>
              <a:rPr lang="zh-CN" altLang="en-US" sz="2000" b="1" dirty="0">
                <a:solidFill>
                  <a:srgbClr val="2050A1"/>
                </a:solidFill>
                <a:ea typeface="方正兰亭黑简体" panose="02000500000000000000" pitchFamily="2" charset="-122"/>
                <a:cs typeface="Calibri" panose="020F0502020204030204" pitchFamily="34" charset="0"/>
                <a:sym typeface="+mn-ea"/>
              </a:rPr>
              <a:t>移译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11103568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29265" y="4027664"/>
            <a:ext cx="7139940"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도덕은 개인과 사회 모두에 기초적 의의를 지니는 것이며</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처신을 하거나 </a:t>
            </a:r>
            <a:r>
              <a:rPr lang="ko-KR" altLang="en-US" sz="2000" b="1" dirty="0" smtClean="0">
                <a:solidFill>
                  <a:srgbClr val="2050A1"/>
                </a:solidFill>
                <a:latin typeface="komorebi gothic" pitchFamily="49" charset="-128"/>
                <a:ea typeface="komorebi gothic" pitchFamily="49" charset="-128"/>
              </a:rPr>
              <a:t>어떤 </a:t>
            </a:r>
            <a:r>
              <a:rPr lang="ko-KR" altLang="en-US" sz="2000" b="1" dirty="0">
                <a:solidFill>
                  <a:srgbClr val="2050A1"/>
                </a:solidFill>
                <a:latin typeface="komorebi gothic" pitchFamily="49" charset="-128"/>
                <a:ea typeface="komorebi gothic" pitchFamily="49" charset="-128"/>
              </a:rPr>
              <a:t>일을 하든 </a:t>
            </a:r>
            <a:r>
              <a:rPr lang="ko-KR" altLang="en-US" sz="2000" b="1" dirty="0">
                <a:solidFill>
                  <a:srgbClr val="FF0000"/>
                </a:solidFill>
                <a:latin typeface="komorebi gothic" pitchFamily="49" charset="-128"/>
                <a:ea typeface="komorebi gothic" pitchFamily="49" charset="-128"/>
              </a:rPr>
              <a:t>덕을 쌓고 심신을 닦는 것이 무엇보다 중요합니다</a:t>
            </a:r>
            <a:r>
              <a:rPr lang="en-US" altLang="ko-KR" sz="2000" b="1" dirty="0" smtClean="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pPr algn="just"/>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4 </a:t>
            </a:r>
          </a:p>
          <a:p>
            <a:pPr algn="just"/>
            <a:r>
              <a:rPr lang="zh-CN" altLang="en-US" sz="2000" b="1" dirty="0" smtClean="0">
                <a:solidFill>
                  <a:srgbClr val="1E50A2"/>
                </a:solidFill>
                <a:latin typeface="方正兰亭黑简体" panose="02000500000000000000" pitchFamily="2" charset="-122"/>
                <a:ea typeface="方正兰亭黑简体" panose="02000500000000000000" pitchFamily="2" charset="-122"/>
              </a:rPr>
              <a:t>道德</a:t>
            </a:r>
            <a:r>
              <a:rPr lang="zh-CN" altLang="en-US" sz="2000" b="1" dirty="0">
                <a:solidFill>
                  <a:srgbClr val="1E50A2"/>
                </a:solidFill>
                <a:latin typeface="方正兰亭黑简体" panose="02000500000000000000" pitchFamily="2" charset="-122"/>
                <a:ea typeface="方正兰亭黑简体" panose="02000500000000000000" pitchFamily="2" charset="-122"/>
              </a:rPr>
              <a:t>之于个人、之于社会，都具有基础性意义，</a:t>
            </a:r>
            <a:r>
              <a:rPr lang="zh-CN" altLang="en-US" sz="2000" b="1" dirty="0">
                <a:solidFill>
                  <a:srgbClr val="FF0000"/>
                </a:solidFill>
                <a:latin typeface="方正兰亭黑简体" panose="02000500000000000000" pitchFamily="2" charset="-122"/>
                <a:ea typeface="方正兰亭黑简体" panose="02000500000000000000" pitchFamily="2" charset="-122"/>
              </a:rPr>
              <a:t>做人做事第一位的是崇德</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修身</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a:t>
            </a:r>
            <a:r>
              <a:rPr lang="en-US" altLang="zh-CN" sz="2000" b="1" dirty="0" smtClean="0">
                <a:solidFill>
                  <a:srgbClr val="2050A1"/>
                </a:solidFill>
                <a:ea typeface="方正兰亭黑简体" panose="02000500000000000000" pitchFamily="2" charset="-122"/>
                <a:cs typeface="Calibri" panose="020F0502020204030204" pitchFamily="34" charset="0"/>
                <a:sym typeface="+mn-ea"/>
              </a:rPr>
              <a:t>.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主谓</a:t>
            </a:r>
            <a:r>
              <a:rPr lang="zh-CN" altLang="en-US" sz="2000" b="1" dirty="0">
                <a:solidFill>
                  <a:srgbClr val="2050A1"/>
                </a:solidFill>
                <a:ea typeface="方正兰亭黑简体" panose="02000500000000000000" pitchFamily="2" charset="-122"/>
                <a:cs typeface="Calibri" panose="020F0502020204030204" pitchFamily="34" charset="0"/>
                <a:sym typeface="+mn-ea"/>
              </a:rPr>
              <a:t>移译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41093278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4030733"/>
            <a:ext cx="7139940" cy="70788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못을 박을 때 망치로 한 번만 박아서는 못이 들어가지 않으며</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제대로 </a:t>
            </a:r>
            <a:r>
              <a:rPr lang="ko-KR" altLang="en-US" sz="2000" b="1" dirty="0" smtClean="0">
                <a:solidFill>
                  <a:srgbClr val="FF0000"/>
                </a:solidFill>
                <a:latin typeface="komorebi gothic" pitchFamily="49" charset="-128"/>
                <a:ea typeface="komorebi gothic" pitchFamily="49" charset="-128"/>
              </a:rPr>
              <a:t>박힐 때까지 </a:t>
            </a:r>
            <a:r>
              <a:rPr lang="ko-KR" altLang="en-US" sz="2000" b="1" dirty="0">
                <a:solidFill>
                  <a:srgbClr val="FF0000"/>
                </a:solidFill>
                <a:latin typeface="komorebi gothic" pitchFamily="49" charset="-128"/>
                <a:ea typeface="komorebi gothic" pitchFamily="49" charset="-128"/>
              </a:rPr>
              <a:t>망치질을 여러 번 해야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C62533"/>
              </a:solidFill>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pPr algn="just"/>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1 </a:t>
            </a:r>
          </a:p>
          <a:p>
            <a:pPr algn="just"/>
            <a:r>
              <a:rPr lang="zh-CN" altLang="en-US" sz="2000" b="1" dirty="0">
                <a:solidFill>
                  <a:srgbClr val="1E50A2"/>
                </a:solidFill>
                <a:latin typeface="方正兰亭黑简体" panose="02000500000000000000" pitchFamily="2" charset="-122"/>
                <a:ea typeface="方正兰亭黑简体" panose="02000500000000000000" pitchFamily="2" charset="-122"/>
              </a:rPr>
              <a:t>钉钉子往往不是一锤子就能钉好的，</a:t>
            </a:r>
            <a:r>
              <a:rPr lang="zh-CN" altLang="en-US" sz="2000" b="1" dirty="0">
                <a:solidFill>
                  <a:srgbClr val="FF0000"/>
                </a:solidFill>
                <a:latin typeface="方正兰亭黑简体" panose="02000500000000000000" pitchFamily="2" charset="-122"/>
                <a:ea typeface="方正兰亭黑简体" panose="02000500000000000000" pitchFamily="2" charset="-122"/>
              </a:rPr>
              <a:t>而是要一锤一锤接着敲，直到把钉子钉</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实钉</a:t>
            </a:r>
            <a:r>
              <a:rPr lang="zh-CN" altLang="en-US" sz="2000" b="1" dirty="0">
                <a:solidFill>
                  <a:srgbClr val="FF0000"/>
                </a:solidFill>
                <a:latin typeface="方正兰亭黑简体" panose="02000500000000000000" pitchFamily="2" charset="-122"/>
                <a:ea typeface="方正兰亭黑简体" panose="02000500000000000000" pitchFamily="2" charset="-122"/>
              </a:rPr>
              <a:t>牢</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smtClean="0">
                <a:solidFill>
                  <a:srgbClr val="2050A1"/>
                </a:solidFill>
                <a:ea typeface="方正兰亭黑简体" panose="02000500000000000000" pitchFamily="2" charset="-122"/>
                <a:cs typeface="Calibri" panose="020F0502020204030204" pitchFamily="34" charset="0"/>
                <a:sym typeface="+mn-ea"/>
              </a:rPr>
              <a:t>2.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状语</a:t>
            </a:r>
            <a:r>
              <a:rPr lang="zh-CN" altLang="en-US" sz="2000" b="1" dirty="0">
                <a:solidFill>
                  <a:srgbClr val="2050A1"/>
                </a:solidFill>
                <a:ea typeface="方正兰亭黑简体" panose="02000500000000000000" pitchFamily="2" charset="-122"/>
                <a:cs typeface="Calibri" panose="020F0502020204030204" pitchFamily="34" charset="0"/>
                <a:sym typeface="+mn-ea"/>
              </a:rPr>
              <a:t>移译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5575348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3953628"/>
            <a:ext cx="7276312"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현재의 도전에 직면하여 우리는 거시 경제 정책의 조율을 강화하고 </a:t>
            </a:r>
            <a:r>
              <a:rPr lang="ko-KR" altLang="en-US" sz="2000" b="1" dirty="0" smtClean="0">
                <a:solidFill>
                  <a:srgbClr val="FF0000"/>
                </a:solidFill>
                <a:latin typeface="komorebi gothic" pitchFamily="49" charset="-128"/>
                <a:ea typeface="komorebi gothic" pitchFamily="49" charset="-128"/>
              </a:rPr>
              <a:t>글로벌 경제의 </a:t>
            </a:r>
            <a:r>
              <a:rPr lang="ko-KR" altLang="en-US" sz="2000" b="1" dirty="0">
                <a:solidFill>
                  <a:srgbClr val="FF0000"/>
                </a:solidFill>
                <a:latin typeface="komorebi gothic" pitchFamily="49" charset="-128"/>
                <a:ea typeface="komorebi gothic" pitchFamily="49" charset="-128"/>
              </a:rPr>
              <a:t>성장을 촉진하고 금융 안정을 수호하기 위해 </a:t>
            </a:r>
            <a:r>
              <a:rPr lang="ko-KR" altLang="en-US" sz="2000" b="1" dirty="0">
                <a:solidFill>
                  <a:srgbClr val="2050A1"/>
                </a:solidFill>
                <a:latin typeface="komorebi gothic" pitchFamily="49" charset="-128"/>
                <a:ea typeface="komorebi gothic" pitchFamily="49" charset="-128"/>
              </a:rPr>
              <a:t>힘을 모아야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445222" cy="1015663"/>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2 </a:t>
            </a:r>
          </a:p>
          <a:p>
            <a:r>
              <a:rPr lang="zh-CN" altLang="en-US" sz="2000" b="1" dirty="0">
                <a:solidFill>
                  <a:srgbClr val="1E50A2"/>
                </a:solidFill>
                <a:latin typeface="方正兰亭黑简体" panose="02000500000000000000" pitchFamily="2" charset="-122"/>
                <a:ea typeface="方正兰亭黑简体" panose="02000500000000000000" pitchFamily="2" charset="-122"/>
              </a:rPr>
              <a:t>面对当前挑战，我们应该加强宏观经济政策协调，合力</a:t>
            </a:r>
            <a:r>
              <a:rPr lang="zh-CN" altLang="en-US" sz="2000" b="1" dirty="0">
                <a:solidFill>
                  <a:srgbClr val="FF0000"/>
                </a:solidFill>
                <a:latin typeface="方正兰亭黑简体" panose="02000500000000000000" pitchFamily="2" charset="-122"/>
                <a:ea typeface="方正兰亭黑简体" panose="02000500000000000000" pitchFamily="2" charset="-122"/>
              </a:rPr>
              <a:t>促进全球经济增长、</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维护</a:t>
            </a:r>
            <a:r>
              <a:rPr lang="zh-CN" altLang="en-US" sz="2000" b="1" dirty="0">
                <a:solidFill>
                  <a:srgbClr val="FF0000"/>
                </a:solidFill>
                <a:latin typeface="方正兰亭黑简体" panose="02000500000000000000" pitchFamily="2" charset="-122"/>
                <a:ea typeface="方正兰亭黑简体" panose="02000500000000000000" pitchFamily="2" charset="-122"/>
              </a:rPr>
              <a:t>金融稳定</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2</a:t>
            </a:r>
            <a:r>
              <a:rPr lang="en-US" altLang="zh-CN" sz="2000" b="1" dirty="0" smtClean="0">
                <a:solidFill>
                  <a:srgbClr val="2050A1"/>
                </a:solidFill>
                <a:ea typeface="方正兰亭黑简体" panose="02000500000000000000" pitchFamily="2" charset="-122"/>
                <a:cs typeface="Calibri" panose="020F0502020204030204" pitchFamily="34" charset="0"/>
                <a:sym typeface="+mn-ea"/>
              </a:rPr>
              <a:t>.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状语</a:t>
            </a:r>
            <a:r>
              <a:rPr lang="zh-CN" altLang="en-US" sz="2000" b="1" dirty="0">
                <a:solidFill>
                  <a:srgbClr val="2050A1"/>
                </a:solidFill>
                <a:ea typeface="方正兰亭黑简体" panose="02000500000000000000" pitchFamily="2" charset="-122"/>
                <a:cs typeface="Calibri" panose="020F0502020204030204" pitchFamily="34" charset="0"/>
                <a:sym typeface="+mn-ea"/>
              </a:rPr>
              <a:t>移译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952131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96245" y="4084354"/>
            <a:ext cx="7139940" cy="707886"/>
          </a:xfrm>
          <a:prstGeom prst="rect">
            <a:avLst/>
          </a:prstGeom>
          <a:noFill/>
        </p:spPr>
        <p:txBody>
          <a:bodyPr wrap="square" rtlCol="0">
            <a:spAutoFit/>
          </a:bodyPr>
          <a:lstStyle/>
          <a:p>
            <a:pPr algn="just" latinLnBrk="1"/>
            <a:r>
              <a:rPr lang="ko-KR" altLang="en-US" sz="2000" b="1" dirty="0">
                <a:solidFill>
                  <a:srgbClr val="FF0000"/>
                </a:solidFill>
                <a:latin typeface="komorebi gothic" pitchFamily="49" charset="-128"/>
                <a:ea typeface="komorebi gothic" pitchFamily="49" charset="-128"/>
              </a:rPr>
              <a:t>중국과 세계 각국의 상호 이해를 증진하기 위해 </a:t>
            </a:r>
            <a:r>
              <a:rPr lang="ko-KR" altLang="en-US" sz="2000" b="1" dirty="0">
                <a:solidFill>
                  <a:srgbClr val="2050A1"/>
                </a:solidFill>
                <a:latin typeface="komorebi gothic" pitchFamily="49" charset="-128"/>
                <a:ea typeface="komorebi gothic" pitchFamily="49" charset="-128"/>
              </a:rPr>
              <a:t>기자 여러분이 계속 </a:t>
            </a:r>
            <a:r>
              <a:rPr lang="ko-KR" altLang="en-US" sz="2000" b="1" dirty="0" smtClean="0">
                <a:solidFill>
                  <a:srgbClr val="2050A1"/>
                </a:solidFill>
                <a:latin typeface="komorebi gothic" pitchFamily="49" charset="-128"/>
                <a:ea typeface="komorebi gothic" pitchFamily="49" charset="-128"/>
              </a:rPr>
              <a:t>노력하고 </a:t>
            </a:r>
            <a:r>
              <a:rPr lang="ko-KR" altLang="en-US" sz="2000" b="1" dirty="0">
                <a:solidFill>
                  <a:srgbClr val="2050A1"/>
                </a:solidFill>
                <a:latin typeface="komorebi gothic" pitchFamily="49" charset="-128"/>
                <a:ea typeface="komorebi gothic" pitchFamily="49" charset="-128"/>
              </a:rPr>
              <a:t>기여해 주시길 바랍니다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3 </a:t>
            </a:r>
          </a:p>
          <a:p>
            <a:r>
              <a:rPr lang="zh-CN" altLang="en-US" sz="2000" b="1" dirty="0">
                <a:solidFill>
                  <a:srgbClr val="1E50A2"/>
                </a:solidFill>
                <a:latin typeface="方正兰亭黑简体" panose="02000500000000000000" pitchFamily="2" charset="-122"/>
                <a:ea typeface="方正兰亭黑简体" panose="02000500000000000000" pitchFamily="2" charset="-122"/>
              </a:rPr>
              <a:t>希望记者朋友们今后继续</a:t>
            </a:r>
            <a:r>
              <a:rPr lang="zh-CN" altLang="en-US" sz="2000" b="1" dirty="0">
                <a:solidFill>
                  <a:srgbClr val="FF0000"/>
                </a:solidFill>
                <a:latin typeface="方正兰亭黑简体" panose="02000500000000000000" pitchFamily="2" charset="-122"/>
                <a:ea typeface="方正兰亭黑简体" panose="02000500000000000000" pitchFamily="2" charset="-122"/>
              </a:rPr>
              <a:t>为增进中国与世界各国的相互了解</a:t>
            </a:r>
            <a:r>
              <a:rPr lang="zh-CN" altLang="en-US" sz="2000" b="1" dirty="0">
                <a:solidFill>
                  <a:srgbClr val="1E50A2"/>
                </a:solidFill>
                <a:latin typeface="方正兰亭黑简体" panose="02000500000000000000" pitchFamily="2" charset="-122"/>
                <a:ea typeface="方正兰亭黑简体" panose="02000500000000000000" pitchFamily="2" charset="-122"/>
              </a:rPr>
              <a:t>作出更多的努力</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和贡献</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2</a:t>
            </a:r>
            <a:r>
              <a:rPr lang="en-US" altLang="zh-CN" sz="2000" b="1" dirty="0" smtClean="0">
                <a:solidFill>
                  <a:srgbClr val="2050A1"/>
                </a:solidFill>
                <a:ea typeface="方正兰亭黑简体" panose="02000500000000000000" pitchFamily="2" charset="-122"/>
                <a:cs typeface="Calibri" panose="020F0502020204030204" pitchFamily="34" charset="0"/>
                <a:sym typeface="+mn-ea"/>
              </a:rPr>
              <a:t>.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状语</a:t>
            </a:r>
            <a:r>
              <a:rPr lang="zh-CN" altLang="en-US" sz="2000" b="1" dirty="0">
                <a:solidFill>
                  <a:srgbClr val="2050A1"/>
                </a:solidFill>
                <a:ea typeface="方正兰亭黑简体" panose="02000500000000000000" pitchFamily="2" charset="-122"/>
                <a:cs typeface="Calibri" panose="020F0502020204030204" pitchFamily="34" charset="0"/>
                <a:sym typeface="+mn-ea"/>
              </a:rPr>
              <a:t>移译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2941343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54150" y="4018184"/>
            <a:ext cx="8103232" cy="707886"/>
          </a:xfrm>
          <a:prstGeom prst="rect">
            <a:avLst/>
          </a:prstGeom>
          <a:noFill/>
        </p:spPr>
        <p:txBody>
          <a:bodyPr wrap="square" rtlCol="0">
            <a:spAutoFit/>
          </a:bodyPr>
          <a:lstStyle/>
          <a:p>
            <a:pPr algn="just" latinLnBrk="1"/>
            <a:r>
              <a:rPr lang="ko-KR" altLang="en-US" sz="2000" b="1" dirty="0">
                <a:solidFill>
                  <a:srgbClr val="FF0000"/>
                </a:solidFill>
                <a:latin typeface="komorebi gothic" pitchFamily="49" charset="-128"/>
                <a:ea typeface="komorebi gothic" pitchFamily="49" charset="-128"/>
              </a:rPr>
              <a:t>유감스럽게도</a:t>
            </a:r>
            <a:r>
              <a:rPr lang="ko-KR" altLang="en-US" sz="2000" b="1" dirty="0">
                <a:solidFill>
                  <a:srgbClr val="2050A1"/>
                </a:solidFill>
                <a:latin typeface="komorebi gothic" pitchFamily="49" charset="-128"/>
                <a:ea typeface="komorebi gothic" pitchFamily="49" charset="-128"/>
              </a:rPr>
              <a:t> 이 근거 없는 황당한 논조에 동조하는 사람들이 있습니다</a:t>
            </a:r>
            <a:r>
              <a:rPr lang="en-US" altLang="ko-KR" sz="2000" b="1" dirty="0" smtClean="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65019" y="2961831"/>
            <a:ext cx="8109220" cy="707886"/>
          </a:xfrm>
          <a:prstGeom prst="rect">
            <a:avLst/>
          </a:prstGeom>
          <a:noFill/>
        </p:spPr>
        <p:txBody>
          <a:bodyPr wrap="square" rtlCol="0">
            <a:spAutoFit/>
          </a:bodyPr>
          <a:lstStyle/>
          <a:p>
            <a:pPr algn="just"/>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4 </a:t>
            </a:r>
          </a:p>
          <a:p>
            <a:pPr algn="just"/>
            <a:r>
              <a:rPr lang="zh-CN" altLang="en-US" sz="2000" b="1" dirty="0">
                <a:solidFill>
                  <a:srgbClr val="1E50A2"/>
                </a:solidFill>
                <a:latin typeface="方正兰亭黑简体" panose="02000500000000000000" pitchFamily="2" charset="-122"/>
                <a:ea typeface="方正兰亭黑简体" panose="02000500000000000000" pitchFamily="2" charset="-122"/>
              </a:rPr>
              <a:t>尽管这种论调像天方夜谭一样，但</a:t>
            </a:r>
            <a:r>
              <a:rPr lang="zh-CN" altLang="en-US" sz="2000" b="1" dirty="0">
                <a:solidFill>
                  <a:srgbClr val="FF0000"/>
                </a:solidFill>
                <a:latin typeface="方正兰亭黑简体" panose="02000500000000000000" pitchFamily="2" charset="-122"/>
                <a:ea typeface="方正兰亭黑简体" panose="02000500000000000000" pitchFamily="2" charset="-122"/>
              </a:rPr>
              <a:t>遗憾的是</a:t>
            </a:r>
            <a:r>
              <a:rPr lang="zh-CN" altLang="en-US" sz="2000" b="1" dirty="0">
                <a:solidFill>
                  <a:srgbClr val="1E50A2"/>
                </a:solidFill>
                <a:latin typeface="方正兰亭黑简体" panose="02000500000000000000" pitchFamily="2" charset="-122"/>
                <a:ea typeface="方正兰亭黑简体" panose="02000500000000000000" pitchFamily="2" charset="-122"/>
              </a:rPr>
              <a:t>，一些人对此却乐此不疲。</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2</a:t>
            </a:r>
            <a:r>
              <a:rPr lang="en-US" altLang="zh-CN" sz="2000" b="1" dirty="0" smtClean="0">
                <a:solidFill>
                  <a:srgbClr val="2050A1"/>
                </a:solidFill>
                <a:ea typeface="方正兰亭黑简体" panose="02000500000000000000" pitchFamily="2" charset="-122"/>
                <a:cs typeface="Calibri" panose="020F0502020204030204" pitchFamily="34" charset="0"/>
                <a:sym typeface="+mn-ea"/>
              </a:rPr>
              <a:t>.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状语</a:t>
            </a:r>
            <a:r>
              <a:rPr lang="zh-CN" altLang="en-US" sz="2000" b="1" dirty="0">
                <a:solidFill>
                  <a:srgbClr val="2050A1"/>
                </a:solidFill>
                <a:ea typeface="方正兰亭黑简体" panose="02000500000000000000" pitchFamily="2" charset="-122"/>
                <a:cs typeface="Calibri" panose="020F0502020204030204" pitchFamily="34" charset="0"/>
                <a:sym typeface="+mn-ea"/>
              </a:rPr>
              <a:t>移</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grpSp>
        <p:nvGrpSpPr>
          <p:cNvPr id="2" name="Group 3"/>
          <p:cNvGrpSpPr>
            <a:grpSpLocks/>
          </p:cNvGrpSpPr>
          <p:nvPr/>
        </p:nvGrpSpPr>
        <p:grpSpPr bwMode="auto">
          <a:xfrm>
            <a:off x="3444875" y="892175"/>
            <a:ext cx="968375" cy="1588"/>
            <a:chOff x="5425" y="685"/>
            <a:chExt cx="1526" cy="2"/>
          </a:xfrm>
        </p:grpSpPr>
        <p:sp>
          <p:nvSpPr>
            <p:cNvPr id="6" name="Freeform 4"/>
            <p:cNvSpPr>
              <a:spLocks/>
            </p:cNvSpPr>
            <p:nvPr/>
          </p:nvSpPr>
          <p:spPr bwMode="auto">
            <a:xfrm>
              <a:off x="5425" y="685"/>
              <a:ext cx="1526" cy="2"/>
            </a:xfrm>
            <a:custGeom>
              <a:avLst/>
              <a:gdLst>
                <a:gd name="T0" fmla="+- 0 5425 5425"/>
                <a:gd name="T1" fmla="*/ T0 w 1526"/>
                <a:gd name="T2" fmla="+- 0 6950 5425"/>
                <a:gd name="T3" fmla="*/ T2 w 1526"/>
              </a:gdLst>
              <a:ahLst/>
              <a:cxnLst>
                <a:cxn ang="0">
                  <a:pos x="T1" y="0"/>
                </a:cxn>
                <a:cxn ang="0">
                  <a:pos x="T3" y="0"/>
                </a:cxn>
              </a:cxnLst>
              <a:rect l="0" t="0" r="r" b="b"/>
              <a:pathLst>
                <a:path w="1526">
                  <a:moveTo>
                    <a:pt x="0" y="0"/>
                  </a:moveTo>
                  <a:lnTo>
                    <a:pt x="1525" y="0"/>
                  </a:lnTo>
                </a:path>
              </a:pathLst>
            </a:custGeom>
            <a:noFill/>
            <a:ln w="635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Group 1"/>
          <p:cNvGrpSpPr>
            <a:grpSpLocks/>
          </p:cNvGrpSpPr>
          <p:nvPr/>
        </p:nvGrpSpPr>
        <p:grpSpPr bwMode="auto">
          <a:xfrm>
            <a:off x="2451100" y="1120775"/>
            <a:ext cx="977900" cy="1588"/>
            <a:chOff x="3861" y="1045"/>
            <a:chExt cx="1541" cy="2"/>
          </a:xfrm>
        </p:grpSpPr>
        <p:sp>
          <p:nvSpPr>
            <p:cNvPr id="10" name="Freeform 2"/>
            <p:cNvSpPr>
              <a:spLocks/>
            </p:cNvSpPr>
            <p:nvPr/>
          </p:nvSpPr>
          <p:spPr bwMode="auto">
            <a:xfrm>
              <a:off x="3861" y="1045"/>
              <a:ext cx="1541" cy="2"/>
            </a:xfrm>
            <a:custGeom>
              <a:avLst/>
              <a:gdLst>
                <a:gd name="T0" fmla="+- 0 3861 3861"/>
                <a:gd name="T1" fmla="*/ T0 w 1541"/>
                <a:gd name="T2" fmla="+- 0 5402 3861"/>
                <a:gd name="T3" fmla="*/ T2 w 1541"/>
              </a:gdLst>
              <a:ahLst/>
              <a:cxnLst>
                <a:cxn ang="0">
                  <a:pos x="T1" y="0"/>
                </a:cxn>
                <a:cxn ang="0">
                  <a:pos x="T3" y="0"/>
                </a:cxn>
              </a:cxnLst>
              <a:rect l="0" t="0" r="r" b="b"/>
              <a:pathLst>
                <a:path w="1541">
                  <a:moveTo>
                    <a:pt x="0" y="0"/>
                  </a:moveTo>
                  <a:lnTo>
                    <a:pt x="1541" y="0"/>
                  </a:lnTo>
                </a:path>
              </a:pathLst>
            </a:custGeom>
            <a:noFill/>
            <a:ln w="635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 name="Rectangle 5"/>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p:cNvSpPr>
            <a:spLocks noChangeArrowheads="1"/>
          </p:cNvSpPr>
          <p:nvPr/>
        </p:nvSpPr>
        <p:spPr bwMode="auto">
          <a:xfrm>
            <a:off x="1816100" y="4699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ko-KR" altLang="zh-CN" sz="1000" b="0" i="0" u="none" strike="noStrike" cap="none" normalizeH="0" baseline="0" smtClean="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자원 배치에서 시장의 결정적 작용을 제시한 것은 우리 당이 중국 특색 사회 주의 건설 법칙을 인식하는 과정에서 이룩한 새로운 도약이고</a:t>
            </a:r>
            <a:r>
              <a:rPr kumimoji="0" lang="en-US" altLang="ko-KR" sz="1000" b="0" i="0" u="none" strike="noStrike" cap="none" normalizeH="0" baseline="0" smtClean="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 </a:t>
            </a:r>
            <a:r>
              <a:rPr kumimoji="0" lang="ko-KR" altLang="en-US" sz="1000" b="0" i="0" u="none" strike="noStrike" cap="none" normalizeH="0" baseline="0" smtClean="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마르크스주의 의 중국화 과정에서 이룩한 새로운 성과이며</a:t>
            </a:r>
            <a:r>
              <a:rPr kumimoji="0" lang="en-US" altLang="ko-KR" sz="1000" b="0" i="0" u="none" strike="noStrike" cap="none" normalizeH="0" baseline="0" smtClean="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 </a:t>
            </a:r>
            <a:r>
              <a:rPr kumimoji="0" lang="ko-KR" altLang="en-US" sz="1000" b="0" i="0" u="none" strike="noStrike" cap="none" normalizeH="0" baseline="0" smtClean="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사회주의 시장 경제의 발전이 새로운 단계에 들어섰음을 의미합니다</a:t>
            </a:r>
            <a:r>
              <a:rPr kumimoji="0" lang="en-US" altLang="ko-KR" sz="1000" b="0" i="0" u="none" strike="noStrike" cap="none" normalizeH="0" baseline="0" smtClean="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a:t>
            </a:r>
            <a:endParaRPr kumimoji="0" lang="en-US" altLang="ko-KR"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6279389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3884237"/>
            <a:ext cx="7139940" cy="707886"/>
          </a:xfrm>
          <a:prstGeom prst="rect">
            <a:avLst/>
          </a:prstGeom>
          <a:noFill/>
        </p:spPr>
        <p:txBody>
          <a:bodyPr wrap="square" rtlCol="0">
            <a:spAutoFit/>
          </a:bodyPr>
          <a:lstStyle/>
          <a:p>
            <a:pPr algn="just" latinLnBrk="1"/>
            <a:r>
              <a:rPr lang="ko-KR" altLang="en-US" sz="2000" b="1" dirty="0" smtClean="0">
                <a:solidFill>
                  <a:srgbClr val="FF0000"/>
                </a:solidFill>
                <a:latin typeface="komorebi gothic" pitchFamily="49" charset="-128"/>
                <a:ea typeface="komorebi gothic" pitchFamily="49" charset="-128"/>
              </a:rPr>
              <a:t>지방 </a:t>
            </a:r>
            <a:r>
              <a:rPr lang="ko-KR" altLang="en-US" sz="2000" b="1" dirty="0">
                <a:solidFill>
                  <a:srgbClr val="FF0000"/>
                </a:solidFill>
                <a:latin typeface="komorebi gothic" pitchFamily="49" charset="-128"/>
                <a:ea typeface="komorebi gothic" pitchFamily="49" charset="-128"/>
              </a:rPr>
              <a:t>특징을 갖춘 제반 </a:t>
            </a:r>
            <a:r>
              <a:rPr lang="ko-KR" altLang="en-US" sz="2000" b="1" dirty="0">
                <a:solidFill>
                  <a:srgbClr val="2050A1"/>
                </a:solidFill>
                <a:latin typeface="komorebi gothic" pitchFamily="49" charset="-128"/>
                <a:ea typeface="komorebi gothic" pitchFamily="49" charset="-128"/>
              </a:rPr>
              <a:t>업무 배치는 반드시 중앙의 정신 관철을 전제로 </a:t>
            </a:r>
            <a:r>
              <a:rPr lang="ko-KR" altLang="en-US" sz="2000" b="1" dirty="0" smtClean="0">
                <a:solidFill>
                  <a:srgbClr val="2050A1"/>
                </a:solidFill>
                <a:latin typeface="komorebi gothic" pitchFamily="49" charset="-128"/>
                <a:ea typeface="komorebi gothic" pitchFamily="49" charset="-128"/>
              </a:rPr>
              <a:t>해야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707886"/>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1 </a:t>
            </a:r>
          </a:p>
          <a:p>
            <a:r>
              <a:rPr lang="zh-CN" altLang="en-US" sz="2000" b="1" dirty="0">
                <a:solidFill>
                  <a:srgbClr val="FF0000"/>
                </a:solidFill>
                <a:latin typeface="方正兰亭黑简体" panose="02000500000000000000" pitchFamily="2" charset="-122"/>
                <a:ea typeface="方正兰亭黑简体" panose="02000500000000000000" pitchFamily="2" charset="-122"/>
              </a:rPr>
              <a:t>任何具有地方特点的</a:t>
            </a:r>
            <a:r>
              <a:rPr lang="zh-CN" altLang="en-US" sz="2000" b="1" dirty="0">
                <a:solidFill>
                  <a:srgbClr val="2050A1"/>
                </a:solidFill>
                <a:latin typeface="方正兰亭黑简体" panose="02000500000000000000" pitchFamily="2" charset="-122"/>
                <a:ea typeface="方正兰亭黑简体" panose="02000500000000000000" pitchFamily="2" charset="-122"/>
              </a:rPr>
              <a:t>工作部署都必须以贯彻中央精神为前提。</a:t>
            </a:r>
            <a:endParaRPr lang="zh-CN" altLang="en-US" sz="2000" b="1" dirty="0">
              <a:solidFill>
                <a:srgbClr val="2050A1"/>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3</a:t>
            </a:r>
            <a:r>
              <a:rPr lang="en-US" altLang="zh-CN" sz="2000" b="1" dirty="0" smtClean="0">
                <a:solidFill>
                  <a:srgbClr val="2050A1"/>
                </a:solidFill>
                <a:ea typeface="方正兰亭黑简体" panose="02000500000000000000" pitchFamily="2" charset="-122"/>
                <a:cs typeface="Calibri" panose="020F0502020204030204" pitchFamily="34" charset="0"/>
                <a:sym typeface="+mn-ea"/>
              </a:rPr>
              <a:t>.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定语</a:t>
            </a:r>
            <a:r>
              <a:rPr lang="zh-CN" altLang="en-US" sz="2000" b="1" dirty="0">
                <a:solidFill>
                  <a:srgbClr val="2050A1"/>
                </a:solidFill>
                <a:ea typeface="方正兰亭黑简体" panose="02000500000000000000" pitchFamily="2" charset="-122"/>
                <a:cs typeface="Calibri" panose="020F0502020204030204" pitchFamily="34" charset="0"/>
                <a:sym typeface="+mn-ea"/>
              </a:rPr>
              <a:t>移译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42773181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4061836"/>
            <a:ext cx="7139940" cy="1015663"/>
          </a:xfrm>
          <a:prstGeom prst="rect">
            <a:avLst/>
          </a:prstGeom>
          <a:noFill/>
        </p:spPr>
        <p:txBody>
          <a:bodyPr wrap="square" rtlCol="0">
            <a:spAutoFit/>
          </a:bodyPr>
          <a:lstStyle/>
          <a:p>
            <a:pPr algn="just" latinLnBrk="1"/>
            <a:r>
              <a:rPr lang="ko-KR" altLang="en-US" sz="2000" b="1" dirty="0" smtClean="0">
                <a:solidFill>
                  <a:srgbClr val="FF0000"/>
                </a:solidFill>
                <a:latin typeface="komorebi gothic" pitchFamily="49" charset="-128"/>
                <a:ea typeface="komorebi gothic" pitchFamily="49" charset="-128"/>
              </a:rPr>
              <a:t>단합할 </a:t>
            </a:r>
            <a:r>
              <a:rPr lang="ko-KR" altLang="en-US" sz="2000" b="1" dirty="0">
                <a:solidFill>
                  <a:srgbClr val="FF0000"/>
                </a:solidFill>
                <a:latin typeface="komorebi gothic" pitchFamily="49" charset="-128"/>
                <a:ea typeface="komorebi gothic" pitchFamily="49" charset="-128"/>
              </a:rPr>
              <a:t>수 있는 모든 역량을 </a:t>
            </a:r>
            <a:r>
              <a:rPr lang="ko-KR" altLang="en-US" sz="2000" b="1" dirty="0">
                <a:solidFill>
                  <a:srgbClr val="2050A1"/>
                </a:solidFill>
                <a:latin typeface="komorebi gothic" pitchFamily="49" charset="-128"/>
                <a:ea typeface="komorebi gothic" pitchFamily="49" charset="-128"/>
              </a:rPr>
              <a:t>단합하고 모든 긍정적 요소들을 동원해 투쟁 </a:t>
            </a:r>
            <a:r>
              <a:rPr lang="ko-KR" altLang="en-US" sz="2000" b="1" dirty="0" smtClean="0">
                <a:solidFill>
                  <a:srgbClr val="2050A1"/>
                </a:solidFill>
                <a:latin typeface="komorebi gothic" pitchFamily="49" charset="-128"/>
                <a:ea typeface="komorebi gothic" pitchFamily="49" charset="-128"/>
              </a:rPr>
              <a:t>속에서 </a:t>
            </a:r>
            <a:r>
              <a:rPr lang="ko-KR" altLang="en-US" sz="2000" b="1" dirty="0">
                <a:solidFill>
                  <a:srgbClr val="2050A1"/>
                </a:solidFill>
                <a:latin typeface="komorebi gothic" pitchFamily="49" charset="-128"/>
                <a:ea typeface="komorebi gothic" pitchFamily="49" charset="-128"/>
              </a:rPr>
              <a:t>단합과 협력</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상생을 도모해야 합니다</a:t>
            </a:r>
            <a:r>
              <a:rPr lang="en-US" altLang="ko-KR" sz="2000" b="1" dirty="0" smtClean="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612755" y="2809140"/>
            <a:ext cx="7172960" cy="1015663"/>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2</a:t>
            </a: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要</a:t>
            </a:r>
            <a:r>
              <a:rPr lang="zh-CN" altLang="en-US" sz="2000" b="1" dirty="0">
                <a:solidFill>
                  <a:srgbClr val="1E50A2"/>
                </a:solidFill>
                <a:latin typeface="方正兰亭黑简体" panose="02000500000000000000" pitchFamily="2" charset="-122"/>
                <a:ea typeface="方正兰亭黑简体" panose="02000500000000000000" pitchFamily="2" charset="-122"/>
              </a:rPr>
              <a:t>团结</a:t>
            </a:r>
            <a:r>
              <a:rPr lang="zh-CN" altLang="en-US" sz="2000" b="1" dirty="0">
                <a:solidFill>
                  <a:srgbClr val="FF0000"/>
                </a:solidFill>
                <a:latin typeface="方正兰亭黑简体" panose="02000500000000000000" pitchFamily="2" charset="-122"/>
                <a:ea typeface="方正兰亭黑简体" panose="02000500000000000000" pitchFamily="2" charset="-122"/>
              </a:rPr>
              <a:t>一切可以团结的力量</a:t>
            </a:r>
            <a:r>
              <a:rPr lang="zh-CN" altLang="en-US" sz="2000" b="1" dirty="0">
                <a:solidFill>
                  <a:srgbClr val="1E50A2"/>
                </a:solidFill>
                <a:latin typeface="方正兰亭黑简体" panose="02000500000000000000" pitchFamily="2" charset="-122"/>
                <a:ea typeface="方正兰亭黑简体" panose="02000500000000000000" pitchFamily="2" charset="-122"/>
              </a:rPr>
              <a:t>，调动一切积极因素，在斗争中争取团结，在</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斗争中</a:t>
            </a:r>
            <a:r>
              <a:rPr lang="zh-CN" altLang="en-US" sz="2000" b="1" dirty="0">
                <a:solidFill>
                  <a:srgbClr val="1E50A2"/>
                </a:solidFill>
                <a:latin typeface="方正兰亭黑简体" panose="02000500000000000000" pitchFamily="2" charset="-122"/>
                <a:ea typeface="方正兰亭黑简体" panose="02000500000000000000" pitchFamily="2" charset="-122"/>
              </a:rPr>
              <a:t>谋求合作，在斗争中争取共</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赢。</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3. </a:t>
            </a:r>
            <a:r>
              <a:rPr lang="zh-CN" altLang="en-US" sz="2000" b="1" dirty="0">
                <a:solidFill>
                  <a:srgbClr val="2050A1"/>
                </a:solidFill>
                <a:ea typeface="方正兰亭黑简体" panose="02000500000000000000" pitchFamily="2" charset="-122"/>
                <a:cs typeface="Calibri" panose="020F0502020204030204" pitchFamily="34" charset="0"/>
                <a:sym typeface="+mn-ea"/>
              </a:rPr>
              <a:t>定语移</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16307885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2"/>
          <a:stretch>
            <a:fillRect/>
          </a:stretch>
        </p:blipFill>
        <p:spPr>
          <a:xfrm>
            <a:off x="1" y="0"/>
            <a:ext cx="12191999" cy="6858000"/>
          </a:xfrm>
          <a:prstGeom prst="rect">
            <a:avLst/>
          </a:prstGeom>
        </p:spPr>
      </p:pic>
      <p:pic>
        <p:nvPicPr>
          <p:cNvPr id="24" name="图片 23"/>
          <p:cNvPicPr>
            <a:picLocks noChangeAspect="1"/>
          </p:cNvPicPr>
          <p:nvPr/>
        </p:nvPicPr>
        <p:blipFill>
          <a:blip r:embed="rId3"/>
          <a:srcRect l="43293"/>
          <a:stretch>
            <a:fillRect/>
          </a:stretch>
        </p:blipFill>
        <p:spPr>
          <a:xfrm>
            <a:off x="41275" y="1706880"/>
            <a:ext cx="1731645" cy="3125470"/>
          </a:xfrm>
          <a:custGeom>
            <a:avLst/>
            <a:gdLst>
              <a:gd name="connsiteX0" fmla="*/ 0 w 1772440"/>
              <a:gd name="connsiteY0" fmla="*/ 0 h 3125605"/>
              <a:gd name="connsiteX1" fmla="*/ 1772440 w 1772440"/>
              <a:gd name="connsiteY1" fmla="*/ 0 h 3125605"/>
              <a:gd name="connsiteX2" fmla="*/ 1772440 w 1772440"/>
              <a:gd name="connsiteY2" fmla="*/ 3125605 h 3125605"/>
              <a:gd name="connsiteX3" fmla="*/ 0 w 1772440"/>
              <a:gd name="connsiteY3" fmla="*/ 3125605 h 3125605"/>
            </a:gdLst>
            <a:ahLst/>
            <a:cxnLst>
              <a:cxn ang="0">
                <a:pos x="connsiteX0" y="connsiteY0"/>
              </a:cxn>
              <a:cxn ang="0">
                <a:pos x="connsiteX1" y="connsiteY1"/>
              </a:cxn>
              <a:cxn ang="0">
                <a:pos x="connsiteX2" y="connsiteY2"/>
              </a:cxn>
              <a:cxn ang="0">
                <a:pos x="connsiteX3" y="connsiteY3"/>
              </a:cxn>
            </a:cxnLst>
            <a:rect l="l" t="t" r="r" b="b"/>
            <a:pathLst>
              <a:path w="1772440" h="3125605">
                <a:moveTo>
                  <a:pt x="0" y="0"/>
                </a:moveTo>
                <a:lnTo>
                  <a:pt x="1772440" y="0"/>
                </a:lnTo>
                <a:lnTo>
                  <a:pt x="1772440" y="3125605"/>
                </a:lnTo>
                <a:lnTo>
                  <a:pt x="0" y="3125605"/>
                </a:lnTo>
                <a:close/>
              </a:path>
            </a:pathLst>
          </a:custGeom>
        </p:spPr>
      </p:pic>
      <p:sp>
        <p:nvSpPr>
          <p:cNvPr id="21" name="矩形 20"/>
          <p:cNvSpPr/>
          <p:nvPr/>
        </p:nvSpPr>
        <p:spPr>
          <a:xfrm>
            <a:off x="2579687" y="1582325"/>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4" name="矩形 3"/>
          <p:cNvSpPr/>
          <p:nvPr/>
        </p:nvSpPr>
        <p:spPr>
          <a:xfrm>
            <a:off x="2569635" y="630967"/>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37" name="文本框 36">
            <a:hlinkClick r:id="rId4" action="ppaction://hlinksldjump"/>
          </p:cNvPr>
          <p:cNvSpPr txBox="1"/>
          <p:nvPr/>
        </p:nvSpPr>
        <p:spPr>
          <a:xfrm>
            <a:off x="2760226" y="500352"/>
            <a:ext cx="2339098" cy="675183"/>
          </a:xfrm>
          <a:prstGeom prst="rect">
            <a:avLst/>
          </a:prstGeom>
          <a:noFill/>
        </p:spPr>
        <p:txBody>
          <a:bodyPr wrap="none" lIns="91438" tIns="45719" rIns="91438" bIns="45719" rtlCol="0">
            <a:spAutoFit/>
          </a:bodyPr>
          <a:lstStyle/>
          <a:p>
            <a:pPr algn="l">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一、核心概念</a:t>
            </a:r>
          </a:p>
        </p:txBody>
      </p:sp>
      <p:sp>
        <p:nvSpPr>
          <p:cNvPr id="8" name="文本框 7"/>
          <p:cNvSpPr txBox="1"/>
          <p:nvPr/>
        </p:nvSpPr>
        <p:spPr>
          <a:xfrm>
            <a:off x="326509" y="2480816"/>
            <a:ext cx="858520" cy="1503472"/>
          </a:xfrm>
          <a:prstGeom prst="rect">
            <a:avLst/>
          </a:prstGeom>
          <a:noFill/>
        </p:spPr>
        <p:txBody>
          <a:bodyPr vert="eaVert" wrap="square" lIns="91438" tIns="45719" rIns="91438" bIns="45719" rtlCol="0">
            <a:spAutoFit/>
          </a:bodyPr>
          <a:lstStyle/>
          <a:p>
            <a:pPr algn="ctr"/>
            <a:r>
              <a:rPr kumimoji="1" lang="zh-CN" altLang="en-US" sz="44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目  录</a:t>
            </a:r>
          </a:p>
        </p:txBody>
      </p:sp>
      <p:sp>
        <p:nvSpPr>
          <p:cNvPr id="19" name="文本框 18">
            <a:hlinkClick r:id="rId4" action="ppaction://hlinksldjump"/>
          </p:cNvPr>
          <p:cNvSpPr txBox="1"/>
          <p:nvPr/>
        </p:nvSpPr>
        <p:spPr>
          <a:xfrm>
            <a:off x="2760226" y="1474910"/>
            <a:ext cx="2339098" cy="675183"/>
          </a:xfrm>
          <a:prstGeom prst="rect">
            <a:avLst/>
          </a:prstGeom>
          <a:noFill/>
        </p:spPr>
        <p:txBody>
          <a:bodyPr wrap="none" lIns="91438" tIns="45719" rIns="91438" bIns="45719" rtlCol="0">
            <a:spAutoFit/>
          </a:bodyPr>
          <a:lstStyle/>
          <a:p>
            <a:pPr>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二、关键语句</a:t>
            </a:r>
          </a:p>
        </p:txBody>
      </p:sp>
      <p:sp>
        <p:nvSpPr>
          <p:cNvPr id="2" name="矩形 1"/>
          <p:cNvSpPr/>
          <p:nvPr/>
        </p:nvSpPr>
        <p:spPr>
          <a:xfrm>
            <a:off x="2592333" y="3450988"/>
            <a:ext cx="4859020" cy="559435"/>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5" name="矩形 4"/>
          <p:cNvSpPr/>
          <p:nvPr/>
        </p:nvSpPr>
        <p:spPr>
          <a:xfrm>
            <a:off x="2592389" y="2499403"/>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2" name="文本框 11">
            <a:hlinkClick r:id="rId4" action="ppaction://hlinksldjump"/>
          </p:cNvPr>
          <p:cNvSpPr txBox="1"/>
          <p:nvPr/>
        </p:nvSpPr>
        <p:spPr>
          <a:xfrm>
            <a:off x="2818569" y="2346182"/>
            <a:ext cx="2339098" cy="675183"/>
          </a:xfrm>
          <a:prstGeom prst="rect">
            <a:avLst/>
          </a:prstGeom>
          <a:noFill/>
        </p:spPr>
        <p:txBody>
          <a:bodyPr wrap="none" lIns="91438" tIns="45719" rIns="91438" bIns="45719" rtlCol="0">
            <a:spAutoFit/>
          </a:bodyPr>
          <a:lstStyle/>
          <a:p>
            <a:pPr algn="l">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三、课前试译</a:t>
            </a:r>
          </a:p>
        </p:txBody>
      </p:sp>
      <p:sp>
        <p:nvSpPr>
          <p:cNvPr id="13" name="文本框 12">
            <a:hlinkClick r:id="rId4" action="ppaction://hlinksldjump"/>
          </p:cNvPr>
          <p:cNvSpPr txBox="1"/>
          <p:nvPr/>
        </p:nvSpPr>
        <p:spPr>
          <a:xfrm>
            <a:off x="2858585" y="3304560"/>
            <a:ext cx="3004604" cy="662295"/>
          </a:xfrm>
          <a:prstGeom prst="rect">
            <a:avLst/>
          </a:prstGeom>
          <a:noFill/>
        </p:spPr>
        <p:txBody>
          <a:bodyPr wrap="square" lIns="91438" tIns="45719" rIns="91438" bIns="45719" rtlCol="0">
            <a:spAutoFit/>
          </a:bodyPr>
          <a:lstStyle/>
          <a:p>
            <a:pPr>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四、译文评析</a:t>
            </a:r>
          </a:p>
        </p:txBody>
      </p:sp>
      <p:sp>
        <p:nvSpPr>
          <p:cNvPr id="14" name="矩形 13"/>
          <p:cNvSpPr/>
          <p:nvPr/>
        </p:nvSpPr>
        <p:spPr>
          <a:xfrm>
            <a:off x="2616819" y="4415729"/>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6" name="文本框 15">
            <a:hlinkClick r:id="rId4" action="ppaction://hlinksldjump"/>
          </p:cNvPr>
          <p:cNvSpPr txBox="1"/>
          <p:nvPr/>
        </p:nvSpPr>
        <p:spPr>
          <a:xfrm>
            <a:off x="2827599" y="4308323"/>
            <a:ext cx="2339098" cy="675183"/>
          </a:xfrm>
          <a:prstGeom prst="rect">
            <a:avLst/>
          </a:prstGeom>
          <a:noFill/>
        </p:spPr>
        <p:txBody>
          <a:bodyPr wrap="none" lIns="91438" tIns="45719" rIns="91438" bIns="45719" rtlCol="0">
            <a:spAutoFit/>
          </a:bodyPr>
          <a:lstStyle/>
          <a:p>
            <a:pPr>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五、点评练习</a:t>
            </a:r>
          </a:p>
        </p:txBody>
      </p:sp>
      <p:sp>
        <p:nvSpPr>
          <p:cNvPr id="20" name="矩形 19"/>
          <p:cNvSpPr/>
          <p:nvPr/>
        </p:nvSpPr>
        <p:spPr>
          <a:xfrm>
            <a:off x="2579275" y="5364891"/>
            <a:ext cx="4852611" cy="559407"/>
          </a:xfrm>
          <a:prstGeom prst="rect">
            <a:avLst/>
          </a:prstGeom>
          <a:solidFill>
            <a:srgbClr val="2050A1"/>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22" name="文本框 21">
            <a:hlinkClick r:id="rId4" action="ppaction://hlinksldjump"/>
          </p:cNvPr>
          <p:cNvSpPr txBox="1"/>
          <p:nvPr/>
        </p:nvSpPr>
        <p:spPr>
          <a:xfrm>
            <a:off x="2827599" y="5259924"/>
            <a:ext cx="2339098" cy="662295"/>
          </a:xfrm>
          <a:prstGeom prst="rect">
            <a:avLst/>
          </a:prstGeom>
          <a:noFill/>
        </p:spPr>
        <p:txBody>
          <a:bodyPr wrap="none" lIns="91438" tIns="45719" rIns="91438" bIns="45719" rtlCol="0">
            <a:spAutoFit/>
          </a:bodyPr>
          <a:lstStyle/>
          <a:p>
            <a:pPr algn="l">
              <a:lnSpc>
                <a:spcPct val="150000"/>
              </a:lnSpc>
            </a:pPr>
            <a:r>
              <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六、课后</a:t>
            </a:r>
            <a:r>
              <a:rPr lang="zh-CN" altLang="en-US" sz="2800" b="1" dirty="0" smtClean="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rPr>
              <a:t>练习</a:t>
            </a:r>
            <a:endParaRPr lang="zh-CN" altLang="en-US" sz="2800" b="1" dirty="0">
              <a:solidFill>
                <a:schemeClr val="bg1"/>
              </a:solidFill>
              <a:latin typeface="Times New Roman" panose="02020603050405020304" pitchFamily="18" charset="0"/>
              <a:ea typeface="方正兰亭黑简体" panose="02000500000000000000" pitchFamily="2" charset="-122"/>
              <a:cs typeface="Times New Roman" panose="02020603050405020304" pitchFamily="18" charset="0"/>
              <a:sym typeface="Times New Roman" panose="02020603050405020304" pitchFamily="18" charset="0"/>
            </a:endParaRPr>
          </a:p>
        </p:txBody>
      </p:sp>
      <p:pic>
        <p:nvPicPr>
          <p:cNvPr id="3" name="图片 2"/>
          <p:cNvPicPr>
            <a:picLocks noChangeAspect="1"/>
          </p:cNvPicPr>
          <p:nvPr/>
        </p:nvPicPr>
        <p:blipFill>
          <a:blip r:embed="rId5"/>
          <a:stretch>
            <a:fillRect/>
          </a:stretch>
        </p:blipFill>
        <p:spPr>
          <a:xfrm>
            <a:off x="7117264" y="771029"/>
            <a:ext cx="5359917" cy="535991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down)">
                                      <p:cBhvr>
                                        <p:cTn id="27" dur="500"/>
                                        <p:tgtEl>
                                          <p:spTgt spid="14"/>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0"/>
                                        </p:tgtEl>
                                        <p:attrNameLst>
                                          <p:attrName>style.visibility</p:attrName>
                                        </p:attrNameLst>
                                      </p:cBhvr>
                                      <p:to>
                                        <p:strVal val="visible"/>
                                      </p:to>
                                    </p:set>
                                    <p:animEffect transition="in" filter="wipe(down)">
                                      <p:cBhvr>
                                        <p:cTn id="3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1" grpId="1" animBg="1"/>
      <p:bldP spid="4" grpId="0" bldLvl="0" animBg="1"/>
      <p:bldP spid="4" grpId="1" animBg="1"/>
      <p:bldP spid="2" grpId="0" bldLvl="0" animBg="1"/>
      <p:bldP spid="2" grpId="1" animBg="1"/>
      <p:bldP spid="5" grpId="0" animBg="1"/>
      <p:bldP spid="5" grpId="1" animBg="1"/>
      <p:bldP spid="14" grpId="0" animBg="1"/>
      <p:bldP spid="14" grpId="1" animBg="1"/>
      <p:bldP spid="20" grpId="0" animBg="1"/>
      <p:bldP spid="20" grpId="1"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96244" y="3999428"/>
            <a:ext cx="7986480" cy="1323439"/>
          </a:xfrm>
          <a:prstGeom prst="rect">
            <a:avLst/>
          </a:prstGeom>
          <a:noFill/>
        </p:spPr>
        <p:txBody>
          <a:bodyPr wrap="square" rtlCol="0">
            <a:spAutoFit/>
          </a:bodyPr>
          <a:lstStyle/>
          <a:p>
            <a:pPr algn="just" latinLnBrk="1"/>
            <a:r>
              <a:rPr lang="ko-KR" altLang="en-US" sz="2000" b="1" dirty="0" smtClean="0">
                <a:solidFill>
                  <a:srgbClr val="FF0000"/>
                </a:solidFill>
                <a:latin typeface="komorebi gothic" pitchFamily="49" charset="-128"/>
                <a:ea typeface="komorebi gothic" pitchFamily="49" charset="-128"/>
              </a:rPr>
              <a:t>기율을 </a:t>
            </a:r>
            <a:r>
              <a:rPr lang="ko-KR" altLang="en-US" sz="2000" b="1" dirty="0">
                <a:solidFill>
                  <a:srgbClr val="FF0000"/>
                </a:solidFill>
                <a:latin typeface="komorebi gothic" pitchFamily="49" charset="-128"/>
                <a:ea typeface="komorebi gothic" pitchFamily="49" charset="-128"/>
              </a:rPr>
              <a:t>엄중하게 위반했거나 위법에 관련되었음에도 정신을 차리지 </a:t>
            </a:r>
            <a:r>
              <a:rPr lang="ko-KR" altLang="en-US" sz="2000" b="1" dirty="0" smtClean="0">
                <a:solidFill>
                  <a:srgbClr val="FF0000"/>
                </a:solidFill>
                <a:latin typeface="komorebi gothic" pitchFamily="49" charset="-128"/>
                <a:ea typeface="komorebi gothic" pitchFamily="49" charset="-128"/>
              </a:rPr>
              <a:t>못하고 구원을 </a:t>
            </a:r>
            <a:r>
              <a:rPr lang="ko-KR" altLang="en-US" sz="2000" b="1" dirty="0">
                <a:solidFill>
                  <a:srgbClr val="FF0000"/>
                </a:solidFill>
                <a:latin typeface="komorebi gothic" pitchFamily="49" charset="-128"/>
                <a:ea typeface="komorebi gothic" pitchFamily="49" charset="-128"/>
              </a:rPr>
              <a:t>거부하며 조직에 대항하고 기만하면서 끝까지 완강하게 저항하는 </a:t>
            </a:r>
            <a:r>
              <a:rPr lang="ko-KR" altLang="en-US" sz="2000" b="1" dirty="0" smtClean="0">
                <a:solidFill>
                  <a:srgbClr val="FF0000"/>
                </a:solidFill>
                <a:latin typeface="komorebi gothic" pitchFamily="49" charset="-128"/>
                <a:ea typeface="komorebi gothic" pitchFamily="49" charset="-128"/>
              </a:rPr>
              <a:t>극소수 간부들에 </a:t>
            </a:r>
            <a:r>
              <a:rPr lang="ko-KR" altLang="en-US" sz="2000" b="1" dirty="0" smtClean="0">
                <a:solidFill>
                  <a:srgbClr val="2050A1"/>
                </a:solidFill>
                <a:latin typeface="komorebi gothic" pitchFamily="49" charset="-128"/>
                <a:ea typeface="komorebi gothic" pitchFamily="49" charset="-128"/>
              </a:rPr>
              <a:t>대해서는 </a:t>
            </a:r>
            <a:r>
              <a:rPr lang="ko-KR" altLang="en-US" sz="2000" b="1" dirty="0">
                <a:solidFill>
                  <a:srgbClr val="2050A1"/>
                </a:solidFill>
                <a:latin typeface="komorebi gothic" pitchFamily="49" charset="-128"/>
                <a:ea typeface="komorebi gothic" pitchFamily="49" charset="-128"/>
              </a:rPr>
              <a:t>반드시 기율과 법률에 근거하여 단호하고 </a:t>
            </a:r>
            <a:r>
              <a:rPr lang="ko-KR" altLang="en-US" sz="2000" b="1" dirty="0" smtClean="0">
                <a:solidFill>
                  <a:srgbClr val="2050A1"/>
                </a:solidFill>
                <a:latin typeface="komorebi gothic" pitchFamily="49" charset="-128"/>
                <a:ea typeface="komorebi gothic" pitchFamily="49" charset="-128"/>
              </a:rPr>
              <a:t>엄숙하게 처리하여 </a:t>
            </a:r>
            <a:r>
              <a:rPr lang="ko-KR" altLang="en-US" sz="2000" b="1" dirty="0">
                <a:solidFill>
                  <a:srgbClr val="2050A1"/>
                </a:solidFill>
                <a:latin typeface="komorebi gothic" pitchFamily="49" charset="-128"/>
                <a:ea typeface="komorebi gothic" pitchFamily="49" charset="-128"/>
              </a:rPr>
              <a:t>일벌백계해야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4" y="2847073"/>
            <a:ext cx="8067125" cy="1015663"/>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3 </a:t>
            </a: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对于</a:t>
            </a:r>
            <a:r>
              <a:rPr lang="zh-CN" altLang="en-US" sz="2000" b="1" dirty="0">
                <a:solidFill>
                  <a:srgbClr val="FF0000"/>
                </a:solidFill>
                <a:latin typeface="方正兰亭黑简体" panose="02000500000000000000" pitchFamily="2" charset="-122"/>
                <a:ea typeface="方正兰亭黑简体" panose="02000500000000000000" pitchFamily="2" charset="-122"/>
              </a:rPr>
              <a:t>极少数严重违纪甚至涉嫌违法，执迷不悟、拒绝挽救，对抗欺瞒组织、</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负隅顽抗</a:t>
            </a:r>
            <a:r>
              <a:rPr lang="zh-CN" altLang="en-US" sz="2000" b="1" dirty="0">
                <a:solidFill>
                  <a:srgbClr val="FF0000"/>
                </a:solidFill>
                <a:latin typeface="方正兰亭黑简体" panose="02000500000000000000" pitchFamily="2" charset="-122"/>
                <a:ea typeface="方正兰亭黑简体" panose="02000500000000000000" pitchFamily="2" charset="-122"/>
              </a:rPr>
              <a:t>到底的</a:t>
            </a:r>
            <a:r>
              <a:rPr lang="zh-CN" altLang="en-US" sz="2000" b="1" dirty="0">
                <a:solidFill>
                  <a:srgbClr val="1E50A2"/>
                </a:solidFill>
                <a:latin typeface="方正兰亭黑简体" panose="02000500000000000000" pitchFamily="2" charset="-122"/>
                <a:ea typeface="方正兰亭黑简体" panose="02000500000000000000" pitchFamily="2" charset="-122"/>
              </a:rPr>
              <a:t>，必须坚决依纪依法严肃处理，以儆效尤。</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3. </a:t>
            </a:r>
            <a:r>
              <a:rPr lang="zh-CN" altLang="en-US" sz="2000" b="1" dirty="0">
                <a:solidFill>
                  <a:srgbClr val="2050A1"/>
                </a:solidFill>
                <a:ea typeface="方正兰亭黑简体" panose="02000500000000000000" pitchFamily="2" charset="-122"/>
                <a:cs typeface="Calibri" panose="020F0502020204030204" pitchFamily="34" charset="0"/>
                <a:sym typeface="+mn-ea"/>
              </a:rPr>
              <a:t>定语移</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3306994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103734" y="4039251"/>
            <a:ext cx="8454526" cy="1323439"/>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내가 허베이</a:t>
            </a:r>
            <a:r>
              <a:rPr lang="en-US" altLang="ko-KR" sz="2000" b="1" dirty="0">
                <a:solidFill>
                  <a:srgbClr val="2050A1"/>
                </a:solidFill>
                <a:latin typeface="komorebi gothic" pitchFamily="49" charset="-128"/>
                <a:ea typeface="komorebi gothic" pitchFamily="49" charset="-128"/>
              </a:rPr>
              <a:t>(</a:t>
            </a:r>
            <a:r>
              <a:rPr lang="ko-KR" altLang="en-US" sz="2000" b="1" dirty="0">
                <a:solidFill>
                  <a:srgbClr val="2050A1"/>
                </a:solidFill>
                <a:latin typeface="komorebi gothic" pitchFamily="49" charset="-128"/>
                <a:ea typeface="komorebi gothic" pitchFamily="49" charset="-128"/>
              </a:rPr>
              <a:t>河北</a:t>
            </a:r>
            <a:r>
              <a:rPr lang="en-US" altLang="ko-KR" sz="2000" b="1" dirty="0">
                <a:solidFill>
                  <a:srgbClr val="2050A1"/>
                </a:solidFill>
                <a:latin typeface="komorebi gothic" pitchFamily="49" charset="-128"/>
                <a:ea typeface="komorebi gothic" pitchFamily="49" charset="-128"/>
              </a:rPr>
              <a:t>)</a:t>
            </a:r>
            <a:r>
              <a:rPr lang="ko-KR" altLang="en-US" sz="2000" b="1" dirty="0">
                <a:solidFill>
                  <a:srgbClr val="2050A1"/>
                </a:solidFill>
                <a:latin typeface="komorebi gothic" pitchFamily="49" charset="-128"/>
                <a:ea typeface="komorebi gothic" pitchFamily="49" charset="-128"/>
              </a:rPr>
              <a:t>성 정딩</a:t>
            </a:r>
            <a:r>
              <a:rPr lang="en-US" altLang="ko-KR" sz="2000" b="1" dirty="0">
                <a:solidFill>
                  <a:srgbClr val="2050A1"/>
                </a:solidFill>
                <a:latin typeface="komorebi gothic" pitchFamily="49" charset="-128"/>
                <a:ea typeface="komorebi gothic" pitchFamily="49" charset="-128"/>
              </a:rPr>
              <a:t>(</a:t>
            </a:r>
            <a:r>
              <a:rPr lang="ko-KR" altLang="en-US" sz="2000" b="1" dirty="0">
                <a:solidFill>
                  <a:srgbClr val="2050A1"/>
                </a:solidFill>
                <a:latin typeface="komorebi gothic" pitchFamily="49" charset="-128"/>
                <a:ea typeface="komorebi gothic" pitchFamily="49" charset="-128"/>
              </a:rPr>
              <a:t>正定</a:t>
            </a:r>
            <a:r>
              <a:rPr lang="en-US" altLang="ko-KR" sz="2000" b="1" dirty="0">
                <a:solidFill>
                  <a:srgbClr val="2050A1"/>
                </a:solidFill>
                <a:latin typeface="komorebi gothic" pitchFamily="49" charset="-128"/>
                <a:ea typeface="komorebi gothic" pitchFamily="49" charset="-128"/>
              </a:rPr>
              <a:t>)</a:t>
            </a:r>
            <a:r>
              <a:rPr lang="ko-KR" altLang="en-US" sz="2000" b="1" dirty="0">
                <a:solidFill>
                  <a:srgbClr val="2050A1"/>
                </a:solidFill>
                <a:latin typeface="komorebi gothic" pitchFamily="49" charset="-128"/>
                <a:ea typeface="komorebi gothic" pitchFamily="49" charset="-128"/>
              </a:rPr>
              <a:t>에 처음 도착했던 당시</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인민들의 생활이 </a:t>
            </a:r>
            <a:r>
              <a:rPr lang="ko-KR" altLang="en-US" sz="2000" b="1" dirty="0" smtClean="0">
                <a:solidFill>
                  <a:srgbClr val="2050A1"/>
                </a:solidFill>
                <a:latin typeface="komorebi gothic" pitchFamily="49" charset="-128"/>
                <a:ea typeface="komorebi gothic" pitchFamily="49" charset="-128"/>
              </a:rPr>
              <a:t>비교적 </a:t>
            </a:r>
            <a:r>
              <a:rPr lang="ko-KR" altLang="en-US" sz="2000" b="1" dirty="0">
                <a:solidFill>
                  <a:srgbClr val="2050A1"/>
                </a:solidFill>
                <a:latin typeface="komorebi gothic" pitchFamily="49" charset="-128"/>
                <a:ea typeface="komorebi gothic" pitchFamily="49" charset="-128"/>
              </a:rPr>
              <a:t>빈곤하고 경제 사회 발전 수준이 비교적 낙후된 상황을 보고는 마음이 </a:t>
            </a:r>
            <a:r>
              <a:rPr lang="ko-KR" altLang="en-US" sz="2000" b="1" dirty="0" smtClean="0">
                <a:solidFill>
                  <a:srgbClr val="2050A1"/>
                </a:solidFill>
                <a:latin typeface="komorebi gothic" pitchFamily="49" charset="-128"/>
                <a:ea typeface="komorebi gothic" pitchFamily="49" charset="-128"/>
              </a:rPr>
              <a:t>조급해지면서 </a:t>
            </a:r>
            <a:r>
              <a:rPr lang="ko-KR" altLang="en-US" sz="2000" b="1" dirty="0">
                <a:solidFill>
                  <a:srgbClr val="FF0000"/>
                </a:solidFill>
                <a:latin typeface="komorebi gothic" pitchFamily="49" charset="-128"/>
                <a:ea typeface="komorebi gothic" pitchFamily="49" charset="-128"/>
              </a:rPr>
              <a:t>이런 상황을 하루 빨리 바꾸고 싶은 열정과 의지가 </a:t>
            </a:r>
            <a:r>
              <a:rPr lang="ko-KR" altLang="en-US" sz="2000" b="1" dirty="0" smtClean="0">
                <a:solidFill>
                  <a:srgbClr val="FF0000"/>
                </a:solidFill>
                <a:latin typeface="komorebi gothic" pitchFamily="49" charset="-128"/>
                <a:ea typeface="komorebi gothic" pitchFamily="49" charset="-128"/>
              </a:rPr>
              <a:t>북돋았습니다</a:t>
            </a:r>
            <a:r>
              <a:rPr lang="en-US" altLang="ko-KR" sz="2000" b="1" dirty="0" smtClean="0">
                <a:solidFill>
                  <a:srgbClr val="2050A1"/>
                </a:solidFill>
                <a:latin typeface="komorebi gothic" pitchFamily="49" charset="-128"/>
                <a:ea typeface="komorebi gothic" pitchFamily="49" charset="-128"/>
              </a:rPr>
              <a:t>.</a:t>
            </a:r>
            <a:endParaRPr lang="en-US" altLang="ko-KR"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103733" y="2847073"/>
            <a:ext cx="8454527" cy="1015663"/>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4</a:t>
            </a:r>
          </a:p>
          <a:p>
            <a:r>
              <a:rPr lang="zh-CN" altLang="en-US" sz="2000" b="1" dirty="0">
                <a:solidFill>
                  <a:srgbClr val="1E50A2"/>
                </a:solidFill>
                <a:latin typeface="方正兰亭黑简体" panose="02000500000000000000" pitchFamily="2" charset="-122"/>
                <a:ea typeface="方正兰亭黑简体" panose="02000500000000000000" pitchFamily="2" charset="-122"/>
              </a:rPr>
              <a:t>我当年到了正定，看到老百姓生活比较贫困、经济社会发展水平比较落后的</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情形</a:t>
            </a:r>
            <a:r>
              <a:rPr lang="zh-CN" altLang="en-US" sz="2000" b="1" dirty="0">
                <a:solidFill>
                  <a:srgbClr val="1E50A2"/>
                </a:solidFill>
                <a:latin typeface="方正兰亭黑简体" panose="02000500000000000000" pitchFamily="2" charset="-122"/>
                <a:ea typeface="方正兰亭黑简体" panose="02000500000000000000" pitchFamily="2" charset="-122"/>
              </a:rPr>
              <a:t>，心里很着急，的确</a:t>
            </a:r>
            <a:r>
              <a:rPr lang="zh-CN" altLang="en-US" sz="2000" b="1" dirty="0">
                <a:solidFill>
                  <a:srgbClr val="FF0000"/>
                </a:solidFill>
                <a:latin typeface="方正兰亭黑简体" panose="02000500000000000000" pitchFamily="2" charset="-122"/>
                <a:ea typeface="方正兰亭黑简体" panose="02000500000000000000" pitchFamily="2" charset="-122"/>
              </a:rPr>
              <a:t>有一股激情、一种志向，想尽快改变这种面貌</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3.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定语</a:t>
            </a:r>
            <a:r>
              <a:rPr lang="zh-CN" altLang="en-US" sz="2000" b="1" dirty="0">
                <a:solidFill>
                  <a:srgbClr val="2050A1"/>
                </a:solidFill>
                <a:ea typeface="方正兰亭黑简体" panose="02000500000000000000" pitchFamily="2" charset="-122"/>
                <a:cs typeface="Calibri" panose="020F0502020204030204" pitchFamily="34" charset="0"/>
                <a:sym typeface="+mn-ea"/>
              </a:rPr>
              <a:t>移</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5205538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3884237"/>
            <a:ext cx="7139940" cy="1015663"/>
          </a:xfrm>
          <a:prstGeom prst="rect">
            <a:avLst/>
          </a:prstGeom>
          <a:noFill/>
        </p:spPr>
        <p:txBody>
          <a:bodyPr wrap="square" rtlCol="0">
            <a:spAutoFit/>
          </a:bodyPr>
          <a:lstStyle/>
          <a:p>
            <a:pPr algn="just" latinLnBrk="1"/>
            <a:r>
              <a:rPr lang="ko-KR" altLang="en-US" sz="2000" b="1" dirty="0" smtClean="0">
                <a:solidFill>
                  <a:srgbClr val="2050A1"/>
                </a:solidFill>
                <a:latin typeface="komorebi gothic" pitchFamily="49" charset="-128"/>
                <a:ea typeface="komorebi gothic" pitchFamily="49" charset="-128"/>
              </a:rPr>
              <a:t>절약이 </a:t>
            </a:r>
            <a:r>
              <a:rPr lang="ko-KR" altLang="en-US" sz="2000" b="1" dirty="0">
                <a:solidFill>
                  <a:srgbClr val="2050A1"/>
                </a:solidFill>
                <a:latin typeface="komorebi gothic" pitchFamily="49" charset="-128"/>
                <a:ea typeface="komorebi gothic" pitchFamily="49" charset="-128"/>
              </a:rPr>
              <a:t>영광스러운 일이고 낭비는 부끄러운 행위라는 관념을 대대적으로 </a:t>
            </a:r>
            <a:r>
              <a:rPr lang="ko-KR" altLang="en-US" sz="2000" b="1" dirty="0" smtClean="0">
                <a:solidFill>
                  <a:srgbClr val="2050A1"/>
                </a:solidFill>
                <a:latin typeface="komorebi gothic" pitchFamily="49" charset="-128"/>
                <a:ea typeface="komorebi gothic" pitchFamily="49" charset="-128"/>
              </a:rPr>
              <a:t>선전하여</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낭비를 근절하고 절약을 실천하는 기풍이</a:t>
            </a:r>
            <a:r>
              <a:rPr lang="ko-KR" altLang="en-US" sz="2000" b="1" dirty="0">
                <a:solidFill>
                  <a:srgbClr val="2050A1"/>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전 사회에 확산되도록 </a:t>
            </a:r>
            <a:r>
              <a:rPr lang="ko-KR" altLang="en-US" sz="2000" b="1" dirty="0" smtClean="0">
                <a:solidFill>
                  <a:srgbClr val="FF0000"/>
                </a:solidFill>
                <a:latin typeface="komorebi gothic" pitchFamily="49" charset="-128"/>
                <a:ea typeface="komorebi gothic" pitchFamily="49" charset="-128"/>
              </a:rPr>
              <a:t>해야 </a:t>
            </a:r>
            <a:r>
              <a:rPr lang="ko-KR" altLang="en-US" sz="2000" b="1" dirty="0">
                <a:solidFill>
                  <a:srgbClr val="FF0000"/>
                </a:solidFill>
                <a:latin typeface="komorebi gothic" pitchFamily="49" charset="-128"/>
                <a:ea typeface="komorebi gothic" pitchFamily="49" charset="-128"/>
              </a:rPr>
              <a:t>합니다</a:t>
            </a:r>
            <a:r>
              <a:rPr lang="en-US" altLang="ko-KR" sz="2000" b="1" dirty="0" smtClean="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292822" cy="1015663"/>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1 </a:t>
            </a:r>
          </a:p>
          <a:p>
            <a:r>
              <a:rPr lang="ko-KR" altLang="en-US" sz="2000" b="1" dirty="0" smtClean="0">
                <a:solidFill>
                  <a:srgbClr val="1E50A2"/>
                </a:solidFill>
                <a:latin typeface="方正兰亭黑简体" panose="02000500000000000000" pitchFamily="2" charset="-122"/>
                <a:ea typeface="方正兰亭黑简体" panose="02000500000000000000" pitchFamily="2" charset="-122"/>
              </a:rPr>
              <a:t>大力宣传节约光荣</a:t>
            </a:r>
            <a:r>
              <a:rPr lang="ko-KR" altLang="en-US" sz="2000" b="1" dirty="0">
                <a:solidFill>
                  <a:srgbClr val="1E50A2"/>
                </a:solidFill>
                <a:latin typeface="方正兰亭黑简体" panose="02000500000000000000" pitchFamily="2" charset="-122"/>
                <a:ea typeface="方正兰亭黑简体" panose="02000500000000000000" pitchFamily="2" charset="-122"/>
              </a:rPr>
              <a:t>、浪费可耻的思想观念，</a:t>
            </a:r>
            <a:r>
              <a:rPr lang="ko-KR" altLang="en-US" sz="2000" b="1" dirty="0">
                <a:solidFill>
                  <a:srgbClr val="FF0000"/>
                </a:solidFill>
                <a:latin typeface="方正兰亭黑简体" panose="02000500000000000000" pitchFamily="2" charset="-122"/>
                <a:ea typeface="方正兰亭黑简体" panose="02000500000000000000" pitchFamily="2" charset="-122"/>
              </a:rPr>
              <a:t>努力使厉行节约、</a:t>
            </a:r>
            <a:r>
              <a:rPr lang="ko-KR" altLang="en-US" sz="2000" b="1" dirty="0" smtClean="0">
                <a:solidFill>
                  <a:srgbClr val="FF0000"/>
                </a:solidFill>
                <a:latin typeface="方正兰亭黑简体" panose="02000500000000000000" pitchFamily="2" charset="-122"/>
                <a:ea typeface="方正兰亭黑简体" panose="02000500000000000000" pitchFamily="2" charset="-122"/>
              </a:rPr>
              <a:t>反对浪费在全社会蔚然成风</a:t>
            </a:r>
            <a:r>
              <a:rPr lang="ko-KR" altLang="en-US" sz="2000" b="1" dirty="0" smtClean="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4</a:t>
            </a:r>
            <a:r>
              <a:rPr lang="en-US" altLang="zh-CN" sz="2000" b="1" dirty="0" smtClean="0">
                <a:solidFill>
                  <a:srgbClr val="2050A1"/>
                </a:solidFill>
                <a:ea typeface="方正兰亭黑简体" panose="02000500000000000000" pitchFamily="2" charset="-122"/>
                <a:cs typeface="Calibri" panose="020F0502020204030204" pitchFamily="34" charset="0"/>
                <a:sym typeface="+mn-ea"/>
              </a:rPr>
              <a:t>.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否定移译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36231561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3946895"/>
            <a:ext cx="7139940" cy="70788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우리는 </a:t>
            </a:r>
            <a:r>
              <a:rPr lang="ko-KR" altLang="en-US" sz="2000" b="1" dirty="0">
                <a:solidFill>
                  <a:srgbClr val="FF0000"/>
                </a:solidFill>
                <a:latin typeface="komorebi gothic" pitchFamily="49" charset="-128"/>
                <a:ea typeface="komorebi gothic" pitchFamily="49" charset="-128"/>
              </a:rPr>
              <a:t>이 신시대가 그 어떤 다른 시대가 아닌 중국 특색 사회주의의 </a:t>
            </a:r>
            <a:r>
              <a:rPr lang="ko-KR" altLang="en-US" sz="2000" b="1" dirty="0" smtClean="0">
                <a:solidFill>
                  <a:srgbClr val="FF0000"/>
                </a:solidFill>
                <a:latin typeface="komorebi gothic" pitchFamily="49" charset="-128"/>
                <a:ea typeface="komorebi gothic" pitchFamily="49" charset="-128"/>
              </a:rPr>
              <a:t>새로운 시대임</a:t>
            </a:r>
            <a:r>
              <a:rPr lang="ko-KR" altLang="en-US" sz="2000" b="1" dirty="0" smtClean="0">
                <a:solidFill>
                  <a:srgbClr val="2050A1"/>
                </a:solidFill>
                <a:latin typeface="komorebi gothic" pitchFamily="49" charset="-128"/>
                <a:ea typeface="komorebi gothic" pitchFamily="49" charset="-128"/>
              </a:rPr>
              <a:t>을 </a:t>
            </a:r>
            <a:r>
              <a:rPr lang="ko-KR" altLang="en-US" sz="2000" b="1" dirty="0">
                <a:solidFill>
                  <a:srgbClr val="2050A1"/>
                </a:solidFill>
                <a:latin typeface="komorebi gothic" pitchFamily="49" charset="-128"/>
                <a:ea typeface="komorebi gothic" pitchFamily="49" charset="-128"/>
              </a:rPr>
              <a:t>반드시 알아야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612755" y="2809140"/>
            <a:ext cx="7172960" cy="1015663"/>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2</a:t>
            </a: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我们</a:t>
            </a:r>
            <a:r>
              <a:rPr lang="zh-CN" altLang="en-US" sz="2000" b="1" dirty="0">
                <a:solidFill>
                  <a:srgbClr val="1E50A2"/>
                </a:solidFill>
                <a:latin typeface="方正兰亭黑简体" panose="02000500000000000000" pitchFamily="2" charset="-122"/>
                <a:ea typeface="方正兰亭黑简体" panose="02000500000000000000" pitchFamily="2" charset="-122"/>
              </a:rPr>
              <a:t>必须认识到，</a:t>
            </a:r>
            <a:r>
              <a:rPr lang="zh-CN" altLang="en-US" sz="2000" b="1" dirty="0">
                <a:solidFill>
                  <a:srgbClr val="FF0000"/>
                </a:solidFill>
                <a:latin typeface="方正兰亭黑简体" panose="02000500000000000000" pitchFamily="2" charset="-122"/>
                <a:ea typeface="方正兰亭黑简体" panose="02000500000000000000" pitchFamily="2" charset="-122"/>
              </a:rPr>
              <a:t>这个新时代是中国特色社会主义新时代，而不是别的什么</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新时代</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4.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否定</a:t>
            </a:r>
            <a:r>
              <a:rPr lang="zh-CN" altLang="en-US" sz="2000" b="1" dirty="0">
                <a:solidFill>
                  <a:srgbClr val="2050A1"/>
                </a:solidFill>
                <a:ea typeface="方正兰亭黑简体" panose="02000500000000000000" pitchFamily="2" charset="-122"/>
                <a:cs typeface="Calibri" panose="020F0502020204030204" pitchFamily="34" charset="0"/>
                <a:sym typeface="+mn-ea"/>
              </a:rPr>
              <a:t>移</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1408398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489052" y="4099505"/>
            <a:ext cx="8663449" cy="1631216"/>
          </a:xfrm>
          <a:prstGeom prst="rect">
            <a:avLst/>
          </a:prstGeom>
          <a:noFill/>
        </p:spPr>
        <p:txBody>
          <a:bodyPr wrap="square" rtlCol="0">
            <a:spAutoFit/>
          </a:bodyPr>
          <a:lstStyle/>
          <a:p>
            <a:pPr algn="just" latinLnBrk="1"/>
            <a:r>
              <a:rPr lang="ko-KR" altLang="en-US" sz="2000" b="1" dirty="0" smtClean="0">
                <a:solidFill>
                  <a:srgbClr val="2050A1"/>
                </a:solidFill>
                <a:latin typeface="komorebi gothic" pitchFamily="49" charset="-128"/>
                <a:ea typeface="komorebi gothic" pitchFamily="49" charset="-128"/>
              </a:rPr>
              <a:t>인사 </a:t>
            </a:r>
            <a:r>
              <a:rPr lang="ko-KR" altLang="en-US" sz="2000" b="1" dirty="0">
                <a:solidFill>
                  <a:srgbClr val="2050A1"/>
                </a:solidFill>
                <a:latin typeface="komorebi gothic" pitchFamily="49" charset="-128"/>
                <a:ea typeface="komorebi gothic" pitchFamily="49" charset="-128"/>
              </a:rPr>
              <a:t>고과 방법과 수단을 개선하여 발전된 상황도 보아야 하지만 원래의 </a:t>
            </a:r>
            <a:r>
              <a:rPr lang="ko-KR" altLang="en-US" sz="2000" b="1" dirty="0" smtClean="0">
                <a:solidFill>
                  <a:srgbClr val="2050A1"/>
                </a:solidFill>
                <a:latin typeface="komorebi gothic" pitchFamily="49" charset="-128"/>
                <a:ea typeface="komorebi gothic" pitchFamily="49" charset="-128"/>
              </a:rPr>
              <a:t>기초도 </a:t>
            </a:r>
            <a:r>
              <a:rPr lang="ko-KR" altLang="en-US" sz="2000" b="1" dirty="0">
                <a:solidFill>
                  <a:srgbClr val="2050A1"/>
                </a:solidFill>
                <a:latin typeface="komorebi gothic" pitchFamily="49" charset="-128"/>
                <a:ea typeface="komorebi gothic" pitchFamily="49" charset="-128"/>
              </a:rPr>
              <a:t>보아야 하며</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보이는 실적을 중시해야 하지만 보이지 않는 실적도 </a:t>
            </a:r>
            <a:r>
              <a:rPr lang="ko-KR" altLang="en-US" sz="2000" b="1" dirty="0" smtClean="0">
                <a:solidFill>
                  <a:srgbClr val="2050A1"/>
                </a:solidFill>
                <a:latin typeface="komorebi gothic" pitchFamily="49" charset="-128"/>
                <a:ea typeface="komorebi gothic" pitchFamily="49" charset="-128"/>
              </a:rPr>
              <a:t>중요시해야 </a:t>
            </a:r>
            <a:r>
              <a:rPr lang="ko-KR" altLang="en-US" sz="2000" b="1" dirty="0">
                <a:solidFill>
                  <a:srgbClr val="2050A1"/>
                </a:solidFill>
                <a:latin typeface="komorebi gothic" pitchFamily="49" charset="-128"/>
                <a:ea typeface="komorebi gothic" pitchFamily="49" charset="-128"/>
              </a:rPr>
              <a:t>하며</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더 이상 단순한 방법으로 치적을 논하지 말아야 합니다</a:t>
            </a:r>
            <a:r>
              <a:rPr lang="en-US" altLang="ko-KR" sz="2000" b="1" dirty="0">
                <a:solidFill>
                  <a:srgbClr val="FF0000"/>
                </a:solidFill>
                <a:latin typeface="komorebi gothic" pitchFamily="49" charset="-128"/>
                <a:ea typeface="komorebi gothic" pitchFamily="49" charset="-128"/>
              </a:rPr>
              <a:t>. </a:t>
            </a:r>
            <a:r>
              <a:rPr lang="ko-KR" altLang="en-US" sz="2000" b="1" dirty="0" smtClean="0">
                <a:solidFill>
                  <a:srgbClr val="FF0000"/>
                </a:solidFill>
                <a:latin typeface="komorebi gothic" pitchFamily="49" charset="-128"/>
                <a:ea typeface="komorebi gothic" pitchFamily="49" charset="-128"/>
              </a:rPr>
              <a:t>민생 개선</a:t>
            </a:r>
            <a:r>
              <a:rPr lang="en-US" altLang="ko-KR" sz="2000" b="1" dirty="0">
                <a:solidFill>
                  <a:srgbClr val="FF0000"/>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사회 진보</a:t>
            </a:r>
            <a:r>
              <a:rPr lang="en-US" altLang="ko-KR" sz="2000" b="1" dirty="0">
                <a:solidFill>
                  <a:srgbClr val="FF0000"/>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생태 효익 등 지표와 실적을 중요한 고과 내용으로 </a:t>
            </a:r>
            <a:r>
              <a:rPr lang="ko-KR" altLang="en-US" sz="2000" b="1" dirty="0" smtClean="0">
                <a:solidFill>
                  <a:srgbClr val="FF0000"/>
                </a:solidFill>
                <a:latin typeface="komorebi gothic" pitchFamily="49" charset="-128"/>
                <a:ea typeface="komorebi gothic" pitchFamily="49" charset="-128"/>
              </a:rPr>
              <a:t>삼아야 합니다</a:t>
            </a:r>
            <a:r>
              <a:rPr lang="en-US" altLang="ko-KR" sz="2000" b="1" dirty="0" smtClean="0">
                <a:solidFill>
                  <a:srgbClr val="2050A1"/>
                </a:solidFill>
                <a:latin typeface="komorebi gothic" pitchFamily="49" charset="-128"/>
                <a:ea typeface="komorebi gothic" pitchFamily="49" charset="-128"/>
              </a:rPr>
              <a:t>.</a:t>
            </a:r>
            <a:endParaRPr lang="ja-JP" altLang="en-US" sz="2000" b="1" dirty="0">
              <a:solidFill>
                <a:srgbClr val="C62533"/>
              </a:solidFill>
              <a:latin typeface="komorebi gothic" pitchFamily="49" charset="-128"/>
              <a:ea typeface="komorebi gothic" pitchFamily="49" charset="-128"/>
            </a:endParaRPr>
          </a:p>
        </p:txBody>
      </p:sp>
      <p:sp>
        <p:nvSpPr>
          <p:cNvPr id="23" name="文本框 22"/>
          <p:cNvSpPr txBox="1"/>
          <p:nvPr/>
        </p:nvSpPr>
        <p:spPr>
          <a:xfrm>
            <a:off x="2489052" y="2676504"/>
            <a:ext cx="8325755" cy="1323439"/>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3 </a:t>
            </a: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要</a:t>
            </a:r>
            <a:r>
              <a:rPr lang="zh-CN" altLang="en-US" sz="2000" b="1" dirty="0">
                <a:solidFill>
                  <a:srgbClr val="1E50A2"/>
                </a:solidFill>
                <a:latin typeface="方正兰亭黑简体" panose="02000500000000000000" pitchFamily="2" charset="-122"/>
                <a:ea typeface="方正兰亭黑简体" panose="02000500000000000000" pitchFamily="2" charset="-122"/>
              </a:rPr>
              <a:t>改进考核方法手段，既看发展又看基础，既看显绩又看潜绩，</a:t>
            </a:r>
            <a:r>
              <a:rPr lang="zh-CN" altLang="en-US" sz="2000" b="1" dirty="0">
                <a:solidFill>
                  <a:srgbClr val="FF0000"/>
                </a:solidFill>
                <a:latin typeface="方正兰亭黑简体" panose="02000500000000000000" pitchFamily="2" charset="-122"/>
                <a:ea typeface="方正兰亭黑简体" panose="02000500000000000000" pitchFamily="2" charset="-122"/>
              </a:rPr>
              <a:t>把民生改善</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、社会</a:t>
            </a:r>
            <a:r>
              <a:rPr lang="zh-CN" altLang="en-US" sz="2000" b="1" dirty="0">
                <a:solidFill>
                  <a:srgbClr val="FF0000"/>
                </a:solidFill>
                <a:latin typeface="方正兰亭黑简体" panose="02000500000000000000" pitchFamily="2" charset="-122"/>
                <a:ea typeface="方正兰亭黑简体" panose="02000500000000000000" pitchFamily="2" charset="-122"/>
              </a:rPr>
              <a:t>进步、生态效益等指标和实绩作为重要考核内容，再也不能简单以</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国内生产总值</a:t>
            </a:r>
            <a:r>
              <a:rPr lang="zh-CN" altLang="en-US" sz="2000" b="1" dirty="0">
                <a:solidFill>
                  <a:srgbClr val="FF0000"/>
                </a:solidFill>
                <a:latin typeface="方正兰亭黑简体" panose="02000500000000000000" pitchFamily="2" charset="-122"/>
                <a:ea typeface="方正兰亭黑简体" panose="02000500000000000000" pitchFamily="2" charset="-122"/>
              </a:rPr>
              <a:t>增长率来论英雄了</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4</a:t>
            </a:r>
            <a:r>
              <a:rPr lang="en-US" altLang="zh-CN" sz="2000" b="1" dirty="0" smtClean="0">
                <a:solidFill>
                  <a:srgbClr val="2050A1"/>
                </a:solidFill>
                <a:ea typeface="方正兰亭黑简体" panose="02000500000000000000" pitchFamily="2" charset="-122"/>
                <a:cs typeface="Calibri" panose="020F0502020204030204" pitchFamily="34" charset="0"/>
                <a:sym typeface="+mn-ea"/>
              </a:rPr>
              <a:t>.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否定</a:t>
            </a:r>
            <a:r>
              <a:rPr lang="zh-CN" altLang="en-US" sz="2000" b="1" dirty="0">
                <a:solidFill>
                  <a:srgbClr val="2050A1"/>
                </a:solidFill>
                <a:ea typeface="方正兰亭黑简体" panose="02000500000000000000" pitchFamily="2" charset="-122"/>
                <a:cs typeface="Calibri" panose="020F0502020204030204" pitchFamily="34" charset="0"/>
                <a:sym typeface="+mn-ea"/>
              </a:rPr>
              <a:t>移</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5817347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文本一</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96245" y="4039251"/>
            <a:ext cx="7522540" cy="70788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마음속에 당을 품는다는 것은 </a:t>
            </a:r>
            <a:r>
              <a:rPr lang="ko-KR" altLang="en-US" sz="2000" b="1" dirty="0">
                <a:solidFill>
                  <a:srgbClr val="FF0000"/>
                </a:solidFill>
                <a:latin typeface="komorebi gothic" pitchFamily="49" charset="-128"/>
                <a:ea typeface="komorebi gothic" pitchFamily="49" charset="-128"/>
              </a:rPr>
              <a:t>추상적인 것이 아니라 구체적인 것입니다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707886"/>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4</a:t>
            </a:r>
          </a:p>
          <a:p>
            <a:r>
              <a:rPr lang="zh-CN" altLang="en-US" sz="2000" b="1" dirty="0">
                <a:solidFill>
                  <a:srgbClr val="1E50A2"/>
                </a:solidFill>
                <a:latin typeface="方正兰亭黑简体" panose="02000500000000000000" pitchFamily="2" charset="-122"/>
                <a:ea typeface="方正兰亭黑简体" panose="02000500000000000000" pitchFamily="2" charset="-122"/>
              </a:rPr>
              <a:t>心中有党，</a:t>
            </a:r>
            <a:r>
              <a:rPr lang="zh-CN" altLang="en-US" sz="2000" b="1" dirty="0">
                <a:solidFill>
                  <a:srgbClr val="FF0000"/>
                </a:solidFill>
                <a:latin typeface="方正兰亭黑简体" panose="02000500000000000000" pitchFamily="2" charset="-122"/>
                <a:ea typeface="方正兰亭黑简体" panose="02000500000000000000" pitchFamily="2" charset="-122"/>
              </a:rPr>
              <a:t>是具体的而不是抽象的</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4</a:t>
            </a:r>
            <a:r>
              <a:rPr lang="en-US" altLang="zh-CN" sz="2000" b="1" dirty="0" smtClean="0">
                <a:solidFill>
                  <a:srgbClr val="2050A1"/>
                </a:solidFill>
                <a:ea typeface="方正兰亭黑简体" panose="02000500000000000000" pitchFamily="2" charset="-122"/>
                <a:cs typeface="Calibri" panose="020F0502020204030204" pitchFamily="34" charset="0"/>
                <a:sym typeface="+mn-ea"/>
              </a:rPr>
              <a:t>.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否定</a:t>
            </a:r>
            <a:r>
              <a:rPr lang="zh-CN" altLang="en-US" sz="2000" b="1" dirty="0">
                <a:solidFill>
                  <a:srgbClr val="2050A1"/>
                </a:solidFill>
                <a:ea typeface="方正兰亭黑简体" panose="02000500000000000000" pitchFamily="2" charset="-122"/>
                <a:cs typeface="Calibri" panose="020F0502020204030204" pitchFamily="34" charset="0"/>
                <a:sym typeface="+mn-ea"/>
              </a:rPr>
              <a:t>移</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1255929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749705"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pic>
        <p:nvPicPr>
          <p:cNvPr id="10" name="图片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74872" y="1131554"/>
            <a:ext cx="4379607" cy="5602999"/>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361572" y="1554984"/>
            <a:ext cx="4789535" cy="5112022"/>
          </a:xfrm>
          <a:prstGeom prst="rect">
            <a:avLst/>
          </a:prstGeom>
        </p:spPr>
      </p:pic>
      <p:pic>
        <p:nvPicPr>
          <p:cNvPr id="16" name="图片 1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73399" y="2152427"/>
            <a:ext cx="6104149" cy="1798476"/>
          </a:xfrm>
          <a:prstGeom prst="rect">
            <a:avLst/>
          </a:prstGeom>
        </p:spPr>
      </p:pic>
      <p:pic>
        <p:nvPicPr>
          <p:cNvPr id="17" name="图片 1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056560" y="3959790"/>
            <a:ext cx="6127011" cy="2438611"/>
          </a:xfrm>
          <a:prstGeom prst="rect">
            <a:avLst/>
          </a:prstGeom>
        </p:spPr>
      </p:pic>
    </p:spTree>
    <p:extLst>
      <p:ext uri="{BB962C8B-B14F-4D97-AF65-F5344CB8AC3E}">
        <p14:creationId xmlns:p14="http://schemas.microsoft.com/office/powerpoint/2010/main" val="15868378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 name="テキスト ボックス 1"/>
          <p:cNvSpPr txBox="1"/>
          <p:nvPr/>
        </p:nvSpPr>
        <p:spPr>
          <a:xfrm>
            <a:off x="2122430" y="2701505"/>
            <a:ext cx="8356138" cy="1692771"/>
          </a:xfrm>
          <a:prstGeom prst="rect">
            <a:avLst/>
          </a:prstGeom>
          <a:noFill/>
        </p:spPr>
        <p:txBody>
          <a:bodyPr wrap="square" rtlCol="0">
            <a:spAutoFit/>
          </a:bodyPr>
          <a:lstStyle/>
          <a:p>
            <a:pPr algn="just"/>
            <a:r>
              <a:rPr lang="zh-CN" altLang="en-US" sz="2800" b="1" dirty="0" smtClean="0">
                <a:solidFill>
                  <a:srgbClr val="2050A1"/>
                </a:solidFill>
                <a:ea typeface="方正兰亭黑简体" panose="02000500000000000000" pitchFamily="2" charset="-122"/>
                <a:cs typeface="Calibri" panose="020F0502020204030204" pitchFamily="34" charset="0"/>
                <a:sym typeface="+mn-ea"/>
              </a:rPr>
              <a:t>换译</a:t>
            </a:r>
            <a:endParaRPr lang="en-US" altLang="zh-CN" sz="2800" b="1" dirty="0" smtClean="0">
              <a:solidFill>
                <a:srgbClr val="2050A1"/>
              </a:solidFill>
              <a:ea typeface="方正兰亭黑简体" panose="02000500000000000000" pitchFamily="2" charset="-122"/>
              <a:cs typeface="Calibri" panose="020F0502020204030204" pitchFamily="34" charset="0"/>
              <a:sym typeface="+mn-ea"/>
            </a:endParaRPr>
          </a:p>
          <a:p>
            <a:pPr algn="just"/>
            <a:endParaRPr lang="en-US" altLang="zh-CN" sz="2800" b="1" dirty="0" smtClean="0">
              <a:solidFill>
                <a:srgbClr val="2050A1"/>
              </a:solidFill>
              <a:ea typeface="方正兰亭黑简体" panose="02000500000000000000" pitchFamily="2" charset="-122"/>
              <a:cs typeface="Calibri" panose="020F0502020204030204" pitchFamily="34" charset="0"/>
              <a:sym typeface="+mn-ea"/>
            </a:endParaRPr>
          </a:p>
          <a:p>
            <a:pPr algn="just"/>
            <a:r>
              <a:rPr lang="zh-CN" altLang="en-US" sz="2400" dirty="0" smtClean="0">
                <a:solidFill>
                  <a:srgbClr val="2050A1"/>
                </a:solidFill>
                <a:ea typeface="方正兰亭黑简体" panose="02000500000000000000" pitchFamily="2" charset="-122"/>
                <a:cs typeface="Calibri" panose="020F0502020204030204" pitchFamily="34" charset="0"/>
                <a:sym typeface="+mn-ea"/>
              </a:rPr>
              <a:t>        应</a:t>
            </a:r>
            <a:r>
              <a:rPr lang="zh-CN" altLang="en-US" sz="2400" dirty="0">
                <a:solidFill>
                  <a:srgbClr val="2050A1"/>
                </a:solidFill>
                <a:ea typeface="方正兰亭黑简体" panose="02000500000000000000" pitchFamily="2" charset="-122"/>
                <a:cs typeface="Calibri" panose="020F0502020204030204" pitchFamily="34" charset="0"/>
                <a:sym typeface="+mn-ea"/>
              </a:rPr>
              <a:t>语值再现和语里传达之需进行的双语语表形式的互相交换，是追求</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译文通顺</a:t>
            </a:r>
            <a:r>
              <a:rPr lang="zh-CN" altLang="en-US" sz="2400" dirty="0">
                <a:solidFill>
                  <a:srgbClr val="2050A1"/>
                </a:solidFill>
                <a:ea typeface="方正兰亭黑简体" panose="02000500000000000000" pitchFamily="2" charset="-122"/>
                <a:cs typeface="Calibri" panose="020F0502020204030204" pitchFamily="34" charset="0"/>
                <a:sym typeface="+mn-ea"/>
              </a:rPr>
              <a:t>流畅必不可少的一种双向替换行为。</a:t>
            </a:r>
            <a:endParaRPr kumimoji="1" lang="ja-JP" altLang="en-US" sz="2400" dirty="0"/>
          </a:p>
        </p:txBody>
      </p:sp>
      <p:pic>
        <p:nvPicPr>
          <p:cNvPr id="22" name="图片 21"/>
          <p:cNvPicPr>
            <a:picLocks noChangeAspect="1"/>
          </p:cNvPicPr>
          <p:nvPr/>
        </p:nvPicPr>
        <p:blipFill>
          <a:blip r:embed="rId3"/>
          <a:stretch>
            <a:fillRect/>
          </a:stretch>
        </p:blipFill>
        <p:spPr>
          <a:xfrm>
            <a:off x="-130589" y="159313"/>
            <a:ext cx="1657906" cy="1659793"/>
          </a:xfrm>
          <a:prstGeom prst="rect">
            <a:avLst/>
          </a:prstGeom>
        </p:spPr>
      </p:pic>
    </p:spTree>
    <p:extLst>
      <p:ext uri="{BB962C8B-B14F-4D97-AF65-F5344CB8AC3E}">
        <p14:creationId xmlns:p14="http://schemas.microsoft.com/office/powerpoint/2010/main" val="1149711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 name="テキスト ボックス 1"/>
          <p:cNvSpPr txBox="1"/>
          <p:nvPr/>
        </p:nvSpPr>
        <p:spPr>
          <a:xfrm>
            <a:off x="4755065" y="2892897"/>
            <a:ext cx="3051202" cy="2677656"/>
          </a:xfrm>
          <a:prstGeom prst="rect">
            <a:avLst/>
          </a:prstGeom>
          <a:noFill/>
        </p:spPr>
        <p:txBody>
          <a:bodyPr wrap="square" rtlCol="0">
            <a:spAutoFit/>
          </a:bodyPr>
          <a:lstStyle/>
          <a:p>
            <a:r>
              <a:rPr lang="zh-CN" altLang="en-US" sz="2400" b="1" dirty="0" smtClean="0">
                <a:solidFill>
                  <a:srgbClr val="2050A1"/>
                </a:solidFill>
                <a:ea typeface="方正兰亭黑简体" panose="02000500000000000000" pitchFamily="2" charset="-122"/>
                <a:cs typeface="Calibri" panose="020F0502020204030204" pitchFamily="34" charset="0"/>
                <a:sym typeface="+mn-ea"/>
              </a:rPr>
              <a:t>换译的类型</a:t>
            </a:r>
            <a:endParaRPr lang="en-US" altLang="zh-CN" sz="2400" b="1" dirty="0">
              <a:solidFill>
                <a:srgbClr val="2050A1"/>
              </a:solidFill>
              <a:ea typeface="方正兰亭黑简体" panose="02000500000000000000" pitchFamily="2" charset="-122"/>
              <a:cs typeface="Calibri" panose="020F0502020204030204" pitchFamily="34" charset="0"/>
              <a:sym typeface="+mn-ea"/>
            </a:endParaRPr>
          </a:p>
          <a:p>
            <a:endParaRPr lang="en-US" altLang="zh-CN" sz="2400" dirty="0" smtClean="0">
              <a:solidFill>
                <a:srgbClr val="2050A1"/>
              </a:solidFill>
              <a:ea typeface="方正兰亭黑简体" panose="02000500000000000000" pitchFamily="2" charset="-122"/>
              <a:cs typeface="Calibri" panose="020F0502020204030204" pitchFamily="34" charset="0"/>
              <a:sym typeface="+mn-ea"/>
            </a:endParaRPr>
          </a:p>
          <a:p>
            <a:r>
              <a:rPr lang="en-US" altLang="zh-CN" sz="2400" dirty="0" smtClean="0">
                <a:solidFill>
                  <a:srgbClr val="2050A1"/>
                </a:solidFill>
                <a:ea typeface="方正兰亭黑简体" panose="02000500000000000000" pitchFamily="2" charset="-122"/>
                <a:cs typeface="Calibri" panose="020F0502020204030204" pitchFamily="34" charset="0"/>
                <a:sym typeface="+mn-ea"/>
              </a:rPr>
              <a:t>1. </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词类换译</a:t>
            </a:r>
            <a:endParaRPr lang="en-US" altLang="zh-CN" sz="2400" dirty="0">
              <a:solidFill>
                <a:srgbClr val="2050A1"/>
              </a:solidFill>
              <a:ea typeface="方正兰亭黑简体" panose="02000500000000000000" pitchFamily="2" charset="-122"/>
              <a:cs typeface="Calibri" panose="020F0502020204030204" pitchFamily="34" charset="0"/>
              <a:sym typeface="+mn-ea"/>
            </a:endParaRPr>
          </a:p>
          <a:p>
            <a:r>
              <a:rPr lang="en-US" altLang="zh-CN" sz="2400" dirty="0" smtClean="0">
                <a:solidFill>
                  <a:srgbClr val="2050A1"/>
                </a:solidFill>
                <a:ea typeface="方正兰亭黑简体" panose="02000500000000000000" pitchFamily="2" charset="-122"/>
                <a:cs typeface="Calibri" panose="020F0502020204030204" pitchFamily="34" charset="0"/>
                <a:sym typeface="+mn-ea"/>
              </a:rPr>
              <a:t>2. </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成分换译</a:t>
            </a:r>
            <a:endParaRPr lang="en-US" altLang="zh-CN" sz="2400" dirty="0" smtClean="0">
              <a:solidFill>
                <a:srgbClr val="2050A1"/>
              </a:solidFill>
              <a:ea typeface="方正兰亭黑简体" panose="02000500000000000000" pitchFamily="2" charset="-122"/>
              <a:cs typeface="Calibri" panose="020F0502020204030204" pitchFamily="34" charset="0"/>
              <a:sym typeface="+mn-ea"/>
            </a:endParaRPr>
          </a:p>
          <a:p>
            <a:r>
              <a:rPr lang="en-US" altLang="zh-CN" sz="2400" dirty="0" smtClean="0">
                <a:solidFill>
                  <a:srgbClr val="2050A1"/>
                </a:solidFill>
                <a:ea typeface="方正兰亭黑简体" panose="02000500000000000000" pitchFamily="2" charset="-122"/>
                <a:cs typeface="Calibri" panose="020F0502020204030204" pitchFamily="34" charset="0"/>
                <a:sym typeface="+mn-ea"/>
              </a:rPr>
              <a:t>3. </a:t>
            </a:r>
            <a:r>
              <a:rPr lang="zh-CN" altLang="en-US" sz="2400" dirty="0" smtClean="0">
                <a:solidFill>
                  <a:srgbClr val="2050A1"/>
                </a:solidFill>
                <a:ea typeface="方正兰亭黑简体" panose="02000500000000000000" pitchFamily="2" charset="-122"/>
                <a:cs typeface="Calibri" panose="020F0502020204030204" pitchFamily="34" charset="0"/>
                <a:sym typeface="+mn-ea"/>
              </a:rPr>
              <a:t>语态换译</a:t>
            </a:r>
            <a:endParaRPr lang="en-US" altLang="zh-CN" sz="2400" dirty="0" smtClean="0">
              <a:solidFill>
                <a:srgbClr val="2050A1"/>
              </a:solidFill>
              <a:ea typeface="方正兰亭黑简体" panose="02000500000000000000" pitchFamily="2" charset="-122"/>
              <a:cs typeface="Calibri" panose="020F0502020204030204" pitchFamily="34" charset="0"/>
              <a:sym typeface="+mn-ea"/>
            </a:endParaRPr>
          </a:p>
          <a:p>
            <a:r>
              <a:rPr kumimoji="1" lang="en-US" altLang="ja-JP" sz="2400" dirty="0" smtClean="0">
                <a:solidFill>
                  <a:srgbClr val="2050A1"/>
                </a:solidFill>
                <a:ea typeface="方正兰亭黑简体" panose="02000500000000000000" pitchFamily="2" charset="-122"/>
                <a:cs typeface="Calibri" panose="020F0502020204030204" pitchFamily="34" charset="0"/>
                <a:sym typeface="+mn-ea"/>
              </a:rPr>
              <a:t>4. </a:t>
            </a:r>
            <a:r>
              <a:rPr kumimoji="1" lang="zh-CN" altLang="en-US" sz="2400" dirty="0">
                <a:solidFill>
                  <a:srgbClr val="2050A1"/>
                </a:solidFill>
                <a:ea typeface="方正兰亭黑简体" panose="02000500000000000000" pitchFamily="2" charset="-122"/>
                <a:cs typeface="Calibri" panose="020F0502020204030204" pitchFamily="34" charset="0"/>
                <a:sym typeface="+mn-ea"/>
              </a:rPr>
              <a:t>肯</a:t>
            </a:r>
            <a:r>
              <a:rPr kumimoji="1" lang="zh-CN" altLang="en-US" sz="2400" dirty="0" smtClean="0">
                <a:solidFill>
                  <a:srgbClr val="2050A1"/>
                </a:solidFill>
                <a:ea typeface="方正兰亭黑简体" panose="02000500000000000000" pitchFamily="2" charset="-122"/>
                <a:cs typeface="Calibri" panose="020F0502020204030204" pitchFamily="34" charset="0"/>
                <a:sym typeface="+mn-ea"/>
              </a:rPr>
              <a:t>否换译</a:t>
            </a:r>
            <a:endParaRPr kumimoji="1" lang="en-US" altLang="zh-CN" sz="2400" dirty="0" smtClean="0">
              <a:solidFill>
                <a:srgbClr val="2050A1"/>
              </a:solidFill>
              <a:ea typeface="方正兰亭黑简体" panose="02000500000000000000" pitchFamily="2" charset="-122"/>
              <a:cs typeface="Calibri" panose="020F0502020204030204" pitchFamily="34" charset="0"/>
              <a:sym typeface="+mn-ea"/>
            </a:endParaRPr>
          </a:p>
          <a:p>
            <a:r>
              <a:rPr kumimoji="1" lang="en-US" altLang="ja-JP" sz="2400" dirty="0" smtClean="0">
                <a:solidFill>
                  <a:srgbClr val="2050A1"/>
                </a:solidFill>
                <a:ea typeface="方正兰亭黑简体" panose="02000500000000000000" pitchFamily="2" charset="-122"/>
                <a:cs typeface="Calibri" panose="020F0502020204030204" pitchFamily="34" charset="0"/>
                <a:sym typeface="+mn-ea"/>
              </a:rPr>
              <a:t>5. </a:t>
            </a:r>
            <a:r>
              <a:rPr kumimoji="1" lang="zh-CN" altLang="en-US" sz="2400" dirty="0" smtClean="0">
                <a:solidFill>
                  <a:srgbClr val="2050A1"/>
                </a:solidFill>
                <a:ea typeface="方正兰亭黑简体" panose="02000500000000000000" pitchFamily="2" charset="-122"/>
                <a:cs typeface="Calibri" panose="020F0502020204030204" pitchFamily="34" charset="0"/>
                <a:sym typeface="+mn-ea"/>
              </a:rPr>
              <a:t>视角换译</a:t>
            </a:r>
            <a:endParaRPr kumimoji="1" lang="ja-JP" altLang="en-US" sz="2400" dirty="0"/>
          </a:p>
        </p:txBody>
      </p:sp>
      <p:pic>
        <p:nvPicPr>
          <p:cNvPr id="22" name="图片 21"/>
          <p:cNvPicPr>
            <a:picLocks noChangeAspect="1"/>
          </p:cNvPicPr>
          <p:nvPr/>
        </p:nvPicPr>
        <p:blipFill>
          <a:blip r:embed="rId3"/>
          <a:stretch>
            <a:fillRect/>
          </a:stretch>
        </p:blipFill>
        <p:spPr>
          <a:xfrm>
            <a:off x="-130589" y="159313"/>
            <a:ext cx="1657906" cy="1659793"/>
          </a:xfrm>
          <a:prstGeom prst="rect">
            <a:avLst/>
          </a:prstGeom>
        </p:spPr>
      </p:pic>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a:t>
            </a:r>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96245" y="4043978"/>
            <a:ext cx="7139940"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당의 각급 기율 검사 기관은 </a:t>
            </a:r>
            <a:r>
              <a:rPr lang="ko-KR" altLang="en-US" sz="2000" b="1" dirty="0">
                <a:solidFill>
                  <a:srgbClr val="FF0000"/>
                </a:solidFill>
                <a:latin typeface="komorebi gothic" pitchFamily="49" charset="-128"/>
                <a:ea typeface="komorebi gothic" pitchFamily="49" charset="-128"/>
              </a:rPr>
              <a:t>당의 정치 기율 수호</a:t>
            </a:r>
            <a:r>
              <a:rPr lang="ko-KR" altLang="en-US" sz="2000" b="1" dirty="0">
                <a:solidFill>
                  <a:srgbClr val="2050A1"/>
                </a:solidFill>
                <a:latin typeface="komorebi gothic" pitchFamily="49" charset="-128"/>
                <a:ea typeface="komorebi gothic" pitchFamily="49" charset="-128"/>
              </a:rPr>
              <a:t>를</a:t>
            </a:r>
            <a:r>
              <a:rPr lang="ko-KR" altLang="en-US" sz="2000" b="1" dirty="0">
                <a:solidFill>
                  <a:srgbClr val="FF0000"/>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선차적 순위에 놓고 </a:t>
            </a:r>
            <a:r>
              <a:rPr lang="ko-KR" altLang="en-US" sz="2000" b="1" dirty="0" smtClean="0">
                <a:solidFill>
                  <a:srgbClr val="FF0000"/>
                </a:solidFill>
                <a:latin typeface="komorebi gothic" pitchFamily="49" charset="-128"/>
                <a:ea typeface="komorebi gothic" pitchFamily="49" charset="-128"/>
              </a:rPr>
              <a:t>정치 </a:t>
            </a:r>
            <a:r>
              <a:rPr lang="ko-KR" altLang="en-US" sz="2000" b="1" dirty="0">
                <a:solidFill>
                  <a:srgbClr val="FF0000"/>
                </a:solidFill>
                <a:latin typeface="komorebi gothic" pitchFamily="49" charset="-128"/>
                <a:ea typeface="komorebi gothic" pitchFamily="49" charset="-128"/>
              </a:rPr>
              <a:t>기율 이행 상황에 대한 감독과 검사</a:t>
            </a:r>
            <a:r>
              <a:rPr lang="ko-KR" altLang="en-US" sz="2000" b="1" dirty="0">
                <a:solidFill>
                  <a:srgbClr val="2050A1"/>
                </a:solidFill>
                <a:latin typeface="komorebi gothic" pitchFamily="49" charset="-128"/>
                <a:ea typeface="komorebi gothic" pitchFamily="49" charset="-128"/>
              </a:rPr>
              <a:t>를</a:t>
            </a:r>
            <a:r>
              <a:rPr lang="ko-KR" altLang="en-US" sz="2000" b="1" dirty="0">
                <a:solidFill>
                  <a:srgbClr val="FF0000"/>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강화해야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1</a:t>
            </a:r>
          </a:p>
          <a:p>
            <a:r>
              <a:rPr lang="zh-CN" altLang="en-US" sz="2000" b="1" dirty="0">
                <a:solidFill>
                  <a:srgbClr val="1E50A2"/>
                </a:solidFill>
                <a:latin typeface="方正兰亭黑简体" panose="02000500000000000000" pitchFamily="2" charset="-122"/>
                <a:ea typeface="方正兰亭黑简体" panose="02000500000000000000" pitchFamily="2" charset="-122"/>
              </a:rPr>
              <a:t>党的各级纪律检查机关要把</a:t>
            </a:r>
            <a:r>
              <a:rPr lang="zh-CN" altLang="en-US" sz="2000" b="1" dirty="0">
                <a:solidFill>
                  <a:srgbClr val="FF0000"/>
                </a:solidFill>
                <a:latin typeface="方正兰亭黑简体" panose="02000500000000000000" pitchFamily="2" charset="-122"/>
                <a:ea typeface="方正兰亭黑简体" panose="02000500000000000000" pitchFamily="2" charset="-122"/>
              </a:rPr>
              <a:t>维护党的政治纪律</a:t>
            </a:r>
            <a:r>
              <a:rPr lang="zh-CN" altLang="en-US" sz="2000" b="1" dirty="0">
                <a:solidFill>
                  <a:srgbClr val="1E50A2"/>
                </a:solidFill>
                <a:latin typeface="方正兰亭黑简体" panose="02000500000000000000" pitchFamily="2" charset="-122"/>
                <a:ea typeface="方正兰亭黑简体" panose="02000500000000000000" pitchFamily="2" charset="-122"/>
              </a:rPr>
              <a:t>放在首位，加强</a:t>
            </a:r>
            <a:r>
              <a:rPr lang="zh-CN" altLang="en-US" sz="2000" b="1" dirty="0">
                <a:solidFill>
                  <a:srgbClr val="FF0000"/>
                </a:solidFill>
                <a:latin typeface="方正兰亭黑简体" panose="02000500000000000000" pitchFamily="2" charset="-122"/>
                <a:ea typeface="方正兰亭黑简体" panose="02000500000000000000" pitchFamily="2" charset="-122"/>
              </a:rPr>
              <a:t>对政治纪律</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执行情况</a:t>
            </a:r>
            <a:r>
              <a:rPr lang="zh-CN" altLang="en-US" sz="2000" b="1" dirty="0">
                <a:solidFill>
                  <a:srgbClr val="FF0000"/>
                </a:solidFill>
                <a:latin typeface="方正兰亭黑简体" panose="02000500000000000000" pitchFamily="2" charset="-122"/>
                <a:ea typeface="方正兰亭黑简体" panose="02000500000000000000" pitchFamily="2" charset="-122"/>
              </a:rPr>
              <a:t>的监督检查</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a:t>
            </a:r>
            <a:r>
              <a:rPr lang="en-US" altLang="zh-CN" sz="2000" b="1" dirty="0" smtClean="0">
                <a:solidFill>
                  <a:srgbClr val="2050A1"/>
                </a:solidFill>
                <a:ea typeface="方正兰亭黑简体" panose="02000500000000000000" pitchFamily="2" charset="-122"/>
                <a:cs typeface="Calibri" panose="020F0502020204030204" pitchFamily="34" charset="0"/>
                <a:sym typeface="+mn-ea"/>
              </a:rPr>
              <a:t>.</a:t>
            </a:r>
            <a:r>
              <a:rPr lang="zh-CN" altLang="en-US" sz="2000" b="1" dirty="0">
                <a:solidFill>
                  <a:srgbClr val="2050A1"/>
                </a:solidFill>
                <a:ea typeface="方正兰亭黑简体" panose="02000500000000000000" pitchFamily="2" charset="-122"/>
                <a:cs typeface="Calibri" panose="020F0502020204030204" pitchFamily="34" charset="0"/>
                <a:sym typeface="+mn-ea"/>
              </a:rPr>
              <a:t>词类换译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p>
        </p:txBody>
      </p:sp>
      <p:pic>
        <p:nvPicPr>
          <p:cNvPr id="18" name="图片 17" descr="32313536333434333b32313536333435303bbcc6bbaeb1eac7a9"/>
          <p:cNvPicPr>
            <a:picLocks noChangeAspect="1"/>
          </p:cNvPicPr>
          <p:nvPr/>
        </p:nvPicPr>
        <p:blipFill>
          <a:blip r:embed="rId3"/>
          <a:stretch>
            <a:fillRect/>
          </a:stretch>
        </p:blipFill>
        <p:spPr>
          <a:xfrm>
            <a:off x="949418" y="1854788"/>
            <a:ext cx="791037" cy="681782"/>
          </a:xfrm>
          <a:prstGeom prst="rect">
            <a:avLst/>
          </a:prstGeom>
        </p:spPr>
      </p:pic>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576374"/>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1001609" y="4433033"/>
            <a:ext cx="1852803" cy="49244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 翻译说明</a:t>
            </a:r>
          </a:p>
        </p:txBody>
      </p:sp>
      <p:sp>
        <p:nvSpPr>
          <p:cNvPr id="35" name="圆角矩形 34"/>
          <p:cNvSpPr/>
          <p:nvPr/>
        </p:nvSpPr>
        <p:spPr>
          <a:xfrm>
            <a:off x="3777466" y="4392479"/>
            <a:ext cx="2364542"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bg2">
                    <a:lumMod val="10000"/>
                  </a:schemeClr>
                </a:solidFill>
                <a:latin typeface="方正兰亭黑简体" panose="02000500000000000000" pitchFamily="2" charset="-122"/>
                <a:ea typeface="方正兰亭黑简体" panose="02000500000000000000" pitchFamily="2" charset="-122"/>
              </a:rPr>
              <a:t>对译</a:t>
            </a:r>
            <a:endParaRPr lang="zh-CN" altLang="ja-JP" sz="2400" b="1" dirty="0">
              <a:solidFill>
                <a:schemeClr val="bg2">
                  <a:lumMod val="10000"/>
                </a:schemeClr>
              </a:solidFill>
              <a:latin typeface="方正兰亭黑简体" panose="02000500000000000000" pitchFamily="2" charset="-122"/>
              <a:ea typeface="方正兰亭黑简体" panose="02000500000000000000" pitchFamily="2" charset="-122"/>
            </a:endParaRPr>
          </a:p>
        </p:txBody>
      </p:sp>
      <p:grpSp>
        <p:nvGrpSpPr>
          <p:cNvPr id="8" name="组合 7"/>
          <p:cNvGrpSpPr/>
          <p:nvPr/>
        </p:nvGrpSpPr>
        <p:grpSpPr>
          <a:xfrm>
            <a:off x="1832071" y="1421448"/>
            <a:ext cx="10359832" cy="1690087"/>
            <a:chOff x="551" y="1486"/>
            <a:chExt cx="13988" cy="2764"/>
          </a:xfrm>
        </p:grpSpPr>
        <p:sp>
          <p:nvSpPr>
            <p:cNvPr id="11" name="圆角矩形 10"/>
            <p:cNvSpPr/>
            <p:nvPr/>
          </p:nvSpPr>
          <p:spPr>
            <a:xfrm>
              <a:off x="551" y="1486"/>
              <a:ext cx="13514" cy="2764"/>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730" y="1892"/>
              <a:ext cx="13809" cy="1913"/>
            </a:xfrm>
            <a:prstGeom prst="rect">
              <a:avLst/>
            </a:prstGeom>
            <a:noFill/>
          </p:spPr>
          <p:txBody>
            <a:bodyPr wrap="square" rtlCol="0">
              <a:spAutoFit/>
            </a:bodyPr>
            <a:lstStyle/>
            <a:p>
              <a:pPr>
                <a:lnSpc>
                  <a:spcPct val="150000"/>
                </a:lnSpc>
              </a:pPr>
              <a:r>
                <a:rPr lang="en-US" altLang="zh-CN"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1</a:t>
              </a:r>
              <a:r>
                <a:rPr lang="en-US" altLang="zh-CN"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党的长期执政能力建设、先进性和纯洁性建设</a:t>
              </a:r>
              <a:endParaRPr lang="en-US" altLang="zh-CN" sz="2800" b="1" dirty="0" smtClean="0">
                <a:solidFill>
                  <a:srgbClr val="FF0000"/>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endParaRPr>
            </a:p>
            <a:p>
              <a:pPr latinLnBrk="1"/>
              <a:r>
                <a:rPr lang="en-US" altLang="zh-CN" sz="2800" b="1" dirty="0" smtClean="0">
                  <a:solidFill>
                    <a:srgbClr val="2050A1"/>
                  </a:solidFill>
                  <a:latin typeface="komorebi gothic" pitchFamily="49" charset="-128"/>
                  <a:ea typeface="komorebi gothic" pitchFamily="49" charset="-128"/>
                  <a:cs typeface="Times New Roman" panose="02020603050405020304" pitchFamily="18" charset="0"/>
                </a:rPr>
                <a:t>——</a:t>
              </a:r>
              <a:r>
                <a:rPr lang="ko-KR" altLang="en-US" sz="2800" b="1" dirty="0">
                  <a:solidFill>
                    <a:srgbClr val="2050A1"/>
                  </a:solidFill>
                  <a:latin typeface="komorebi gothic" pitchFamily="49" charset="-128"/>
                  <a:ea typeface="komorebi gothic" pitchFamily="49" charset="-128"/>
                  <a:cs typeface="Times New Roman" panose="02020603050405020304" pitchFamily="18" charset="0"/>
                </a:rPr>
                <a:t>당의 장기 집권 능력 건설과 선진성 및 순결성 건설</a:t>
              </a:r>
              <a:endPar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bldLvl="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a:t>
            </a:r>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96245" y="4090501"/>
            <a:ext cx="7597622" cy="1323439"/>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이러한 요인들이 복합적으로 작용하여 세계 경제가 전체적으로 회복세를 </a:t>
            </a:r>
            <a:r>
              <a:rPr lang="ko-KR" altLang="en-US" sz="2000" b="1" dirty="0" smtClean="0">
                <a:solidFill>
                  <a:srgbClr val="2050A1"/>
                </a:solidFill>
                <a:latin typeface="komorebi gothic" pitchFamily="49" charset="-128"/>
                <a:ea typeface="komorebi gothic" pitchFamily="49" charset="-128"/>
              </a:rPr>
              <a:t>유지하고 </a:t>
            </a:r>
            <a:r>
              <a:rPr lang="ko-KR" altLang="en-US" sz="2000" b="1" dirty="0">
                <a:solidFill>
                  <a:srgbClr val="2050A1"/>
                </a:solidFill>
                <a:latin typeface="komorebi gothic" pitchFamily="49" charset="-128"/>
                <a:ea typeface="komorebi gothic" pitchFamily="49" charset="-128"/>
              </a:rPr>
              <a:t>있지만</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성장 동력 부족</a:t>
            </a:r>
            <a:r>
              <a:rPr lang="en-US" altLang="ko-KR" sz="2000" b="1" dirty="0">
                <a:solidFill>
                  <a:srgbClr val="FF0000"/>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수요 부진</a:t>
            </a:r>
            <a:r>
              <a:rPr lang="en-US" altLang="ko-KR" sz="2000" b="1" dirty="0">
                <a:solidFill>
                  <a:srgbClr val="FF0000"/>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금융 시장의 반복적 변동성</a:t>
            </a:r>
            <a:r>
              <a:rPr lang="en-US" altLang="ko-KR" sz="2000" b="1" dirty="0">
                <a:solidFill>
                  <a:srgbClr val="FF0000"/>
                </a:solidFill>
                <a:latin typeface="komorebi gothic" pitchFamily="49" charset="-128"/>
                <a:ea typeface="komorebi gothic" pitchFamily="49" charset="-128"/>
              </a:rPr>
              <a:t>, </a:t>
            </a:r>
            <a:r>
              <a:rPr lang="ko-KR" altLang="en-US" sz="2000" b="1" dirty="0" smtClean="0">
                <a:solidFill>
                  <a:srgbClr val="FF0000"/>
                </a:solidFill>
                <a:latin typeface="komorebi gothic" pitchFamily="49" charset="-128"/>
                <a:ea typeface="komorebi gothic" pitchFamily="49" charset="-128"/>
              </a:rPr>
              <a:t>국제 무역과 </a:t>
            </a:r>
            <a:r>
              <a:rPr lang="ko-KR" altLang="en-US" sz="2000" b="1" dirty="0">
                <a:solidFill>
                  <a:srgbClr val="FF0000"/>
                </a:solidFill>
                <a:latin typeface="komorebi gothic" pitchFamily="49" charset="-128"/>
                <a:ea typeface="komorebi gothic" pitchFamily="49" charset="-128"/>
              </a:rPr>
              <a:t>투자의 지속적인 저조 현상</a:t>
            </a:r>
            <a:r>
              <a:rPr lang="ko-KR" altLang="en-US" sz="2000" b="1" dirty="0">
                <a:solidFill>
                  <a:srgbClr val="2050A1"/>
                </a:solidFill>
                <a:latin typeface="komorebi gothic" pitchFamily="49" charset="-128"/>
                <a:ea typeface="komorebi gothic" pitchFamily="49" charset="-128"/>
              </a:rPr>
              <a:t> 등 여러 가지 위험과 도전에 직면해 </a:t>
            </a:r>
            <a:r>
              <a:rPr lang="ko-KR" altLang="en-US" sz="2000" b="1" dirty="0" smtClean="0">
                <a:solidFill>
                  <a:srgbClr val="2050A1"/>
                </a:solidFill>
                <a:latin typeface="komorebi gothic" pitchFamily="49" charset="-128"/>
                <a:ea typeface="komorebi gothic" pitchFamily="49" charset="-128"/>
              </a:rPr>
              <a:t>있습니다</a:t>
            </a:r>
            <a:r>
              <a:rPr lang="en-US" altLang="ko-KR" sz="2000" b="1" dirty="0" smtClean="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79735" y="2694157"/>
            <a:ext cx="7614132" cy="1323439"/>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2 </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a:p>
            <a:r>
              <a:rPr lang="zh-CN" altLang="en-US" sz="2000" b="1" dirty="0">
                <a:solidFill>
                  <a:srgbClr val="1E50A2"/>
                </a:solidFill>
                <a:latin typeface="方正兰亭黑简体" panose="02000500000000000000" pitchFamily="2" charset="-122"/>
                <a:ea typeface="方正兰亭黑简体" panose="02000500000000000000" pitchFamily="2" charset="-122"/>
              </a:rPr>
              <a:t>在在这些因素综合作用下，世界经济虽然总体保持复苏态势，但面临</a:t>
            </a:r>
            <a:r>
              <a:rPr lang="zh-CN" altLang="en-US" sz="2000" b="1" dirty="0">
                <a:solidFill>
                  <a:srgbClr val="FF0000"/>
                </a:solidFill>
                <a:latin typeface="方正兰亭黑简体" panose="02000500000000000000" pitchFamily="2" charset="-122"/>
                <a:ea typeface="方正兰亭黑简体" panose="02000500000000000000" pitchFamily="2" charset="-122"/>
              </a:rPr>
              <a:t>增长动力</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不足</a:t>
            </a:r>
            <a:r>
              <a:rPr lang="zh-CN" altLang="en-US" sz="2000" b="1" dirty="0">
                <a:solidFill>
                  <a:srgbClr val="FF0000"/>
                </a:solidFill>
                <a:latin typeface="方正兰亭黑简体" panose="02000500000000000000" pitchFamily="2" charset="-122"/>
                <a:ea typeface="方正兰亭黑简体" panose="02000500000000000000" pitchFamily="2" charset="-122"/>
              </a:rPr>
              <a:t>、需求不振、金融市场反复动荡、国际贸易和投资持续低迷</a:t>
            </a:r>
            <a:r>
              <a:rPr lang="zh-CN" altLang="en-US" sz="2000" b="1" dirty="0">
                <a:solidFill>
                  <a:srgbClr val="1E50A2"/>
                </a:solidFill>
                <a:latin typeface="方正兰亭黑简体" panose="02000500000000000000" pitchFamily="2" charset="-122"/>
                <a:ea typeface="方正兰亭黑简体" panose="02000500000000000000" pitchFamily="2" charset="-122"/>
              </a:rPr>
              <a:t>等多重风险和</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挑战</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smtClean="0">
                <a:solidFill>
                  <a:srgbClr val="2050A1"/>
                </a:solidFill>
                <a:ea typeface="方正兰亭黑简体" panose="02000500000000000000" pitchFamily="2" charset="-122"/>
                <a:cs typeface="Calibri" panose="020F0502020204030204" pitchFamily="34" charset="0"/>
                <a:sym typeface="+mn-ea"/>
              </a:rPr>
              <a:t>1.</a:t>
            </a:r>
            <a:r>
              <a:rPr lang="zh-CN" altLang="en-US" sz="2000" b="1" dirty="0">
                <a:solidFill>
                  <a:srgbClr val="2050A1"/>
                </a:solidFill>
                <a:ea typeface="方正兰亭黑简体" panose="02000500000000000000" pitchFamily="2" charset="-122"/>
                <a:cs typeface="Calibri" panose="020F0502020204030204" pitchFamily="34" charset="0"/>
                <a:sym typeface="+mn-ea"/>
              </a:rPr>
              <a:t>词类换译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3597374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65101"/>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357221" y="3942348"/>
            <a:ext cx="8067125"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우리 당의 조직 구조와 국가 정권 구조에서 현은 위아래를 잇는 중요한 </a:t>
            </a:r>
            <a:r>
              <a:rPr lang="ko-KR" altLang="en-US" sz="2000" b="1" dirty="0" smtClean="0">
                <a:solidFill>
                  <a:srgbClr val="2050A1"/>
                </a:solidFill>
                <a:latin typeface="komorebi gothic" pitchFamily="49" charset="-128"/>
                <a:ea typeface="komorebi gothic" pitchFamily="49" charset="-128"/>
              </a:rPr>
              <a:t>고리이고 </a:t>
            </a:r>
            <a:r>
              <a:rPr lang="ko-KR" altLang="en-US" sz="2000" b="1" dirty="0">
                <a:solidFill>
                  <a:srgbClr val="FF0000"/>
                </a:solidFill>
                <a:latin typeface="komorebi gothic" pitchFamily="49" charset="-128"/>
                <a:ea typeface="komorebi gothic" pitchFamily="49" charset="-128"/>
              </a:rPr>
              <a:t>경제 발전</a:t>
            </a:r>
            <a:r>
              <a:rPr lang="en-US" altLang="ko-KR" sz="2000" b="1" dirty="0">
                <a:solidFill>
                  <a:srgbClr val="FF0000"/>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민생 보장</a:t>
            </a:r>
            <a:r>
              <a:rPr lang="en-US" altLang="ko-KR" sz="2000" b="1" dirty="0">
                <a:solidFill>
                  <a:srgbClr val="FF0000"/>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안정 유지</a:t>
            </a:r>
            <a:r>
              <a:rPr lang="en-US" altLang="ko-KR" sz="2000" b="1" dirty="0">
                <a:solidFill>
                  <a:srgbClr val="FF0000"/>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국가의 장기적인 안정</a:t>
            </a:r>
            <a:r>
              <a:rPr lang="ko-KR" altLang="en-US" sz="2000" b="1" dirty="0">
                <a:solidFill>
                  <a:srgbClr val="2050A1"/>
                </a:solidFill>
                <a:latin typeface="komorebi gothic" pitchFamily="49" charset="-128"/>
                <a:ea typeface="komorebi gothic" pitchFamily="49" charset="-128"/>
              </a:rPr>
              <a:t>을</a:t>
            </a:r>
            <a:r>
              <a:rPr lang="ko-KR" altLang="en-US" sz="2000" b="1" dirty="0">
                <a:solidFill>
                  <a:srgbClr val="C00000"/>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위한 </a:t>
            </a:r>
            <a:r>
              <a:rPr lang="ko-KR" altLang="en-US" sz="2000" b="1" dirty="0" smtClean="0">
                <a:solidFill>
                  <a:srgbClr val="2050A1"/>
                </a:solidFill>
                <a:latin typeface="komorebi gothic" pitchFamily="49" charset="-128"/>
                <a:ea typeface="komorebi gothic" pitchFamily="49" charset="-128"/>
              </a:rPr>
              <a:t>중요한 기반입니다</a:t>
            </a:r>
            <a:r>
              <a:rPr lang="en-US" altLang="ko-KR" sz="2000" b="1" dirty="0" smtClean="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357222" y="2795537"/>
            <a:ext cx="8067125" cy="1015663"/>
          </a:xfrm>
          <a:prstGeom prst="rect">
            <a:avLst/>
          </a:prstGeom>
          <a:noFill/>
        </p:spPr>
        <p:txBody>
          <a:bodyPr wrap="square" rtlCol="0">
            <a:spAutoFit/>
          </a:bodyPr>
          <a:lstStyle/>
          <a:p>
            <a:r>
              <a:rPr lang="zh-CN" altLang="en-US" sz="2000" b="1" dirty="0">
                <a:solidFill>
                  <a:srgbClr val="1E50A2"/>
                </a:solidFill>
                <a:latin typeface="方正兰亭黑简体" panose="02000500000000000000" pitchFamily="2" charset="-122"/>
                <a:ea typeface="方正兰亭黑简体" panose="02000500000000000000" pitchFamily="2" charset="-122"/>
              </a:rPr>
              <a:t>例</a:t>
            </a:r>
            <a:r>
              <a:rPr lang="en-US" altLang="zh-CN" sz="2000" b="1" dirty="0">
                <a:solidFill>
                  <a:srgbClr val="1E50A2"/>
                </a:solidFill>
                <a:latin typeface="方正兰亭黑简体" panose="02000500000000000000" pitchFamily="2" charset="-122"/>
                <a:ea typeface="方正兰亭黑简体" panose="02000500000000000000" pitchFamily="2" charset="-122"/>
              </a:rPr>
              <a:t>3 </a:t>
            </a:r>
            <a:endParaRPr lang="en-US" altLang="zh-CN" sz="2000" b="1" dirty="0" smtClean="0">
              <a:solidFill>
                <a:srgbClr val="1E50A2"/>
              </a:solidFill>
              <a:latin typeface="方正兰亭黑简体" panose="02000500000000000000" pitchFamily="2" charset="-122"/>
              <a:ea typeface="方正兰亭黑简体" panose="02000500000000000000" pitchFamily="2" charset="-122"/>
            </a:endParaRP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在</a:t>
            </a:r>
            <a:r>
              <a:rPr lang="zh-CN" altLang="en-US" sz="2000" b="1" dirty="0">
                <a:solidFill>
                  <a:srgbClr val="1E50A2"/>
                </a:solidFill>
                <a:latin typeface="方正兰亭黑简体" panose="02000500000000000000" pitchFamily="2" charset="-122"/>
                <a:ea typeface="方正兰亭黑简体" panose="02000500000000000000" pitchFamily="2" charset="-122"/>
              </a:rPr>
              <a:t>我们党的组织结构和国家政权结构中，县一级处在承上启下的关键环节，</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是</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发展</a:t>
            </a:r>
            <a:r>
              <a:rPr lang="zh-CN" altLang="en-US" sz="2000" b="1" dirty="0">
                <a:solidFill>
                  <a:srgbClr val="FF0000"/>
                </a:solidFill>
                <a:latin typeface="方正兰亭黑简体" panose="02000500000000000000" pitchFamily="2" charset="-122"/>
                <a:ea typeface="方正兰亭黑简体" panose="02000500000000000000" pitchFamily="2" charset="-122"/>
              </a:rPr>
              <a:t>经济、保障民生、维护稳定、促进国家长治久安</a:t>
            </a:r>
            <a:r>
              <a:rPr lang="zh-CN" altLang="en-US" sz="2000" b="1" dirty="0">
                <a:solidFill>
                  <a:srgbClr val="1E50A2"/>
                </a:solidFill>
                <a:latin typeface="方正兰亭黑简体" panose="02000500000000000000" pitchFamily="2" charset="-122"/>
                <a:ea typeface="方正兰亭黑简体" panose="02000500000000000000" pitchFamily="2" charset="-122"/>
              </a:rPr>
              <a:t>的重要基础。</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a:t>
            </a:r>
            <a:r>
              <a:rPr lang="en-US" altLang="zh-CN" sz="2000" b="1" dirty="0" smtClean="0">
                <a:solidFill>
                  <a:srgbClr val="2050A1"/>
                </a:solidFill>
                <a:ea typeface="方正兰亭黑简体" panose="02000500000000000000" pitchFamily="2" charset="-122"/>
                <a:cs typeface="Calibri" panose="020F0502020204030204" pitchFamily="34" charset="0"/>
                <a:sym typeface="+mn-ea"/>
              </a:rPr>
              <a:t>.</a:t>
            </a:r>
            <a:r>
              <a:rPr lang="zh-CN" altLang="en-US" sz="2000" b="1" dirty="0">
                <a:solidFill>
                  <a:srgbClr val="2050A1"/>
                </a:solidFill>
                <a:ea typeface="方正兰亭黑简体" panose="02000500000000000000" pitchFamily="2" charset="-122"/>
                <a:cs typeface="Calibri" panose="020F0502020204030204" pitchFamily="34" charset="0"/>
                <a:sym typeface="+mn-ea"/>
              </a:rPr>
              <a:t>词类换译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20383164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a:t>
            </a:r>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29265" y="4027664"/>
            <a:ext cx="7700068" cy="1323439"/>
          </a:xfrm>
          <a:prstGeom prst="rect">
            <a:avLst/>
          </a:prstGeom>
          <a:noFill/>
        </p:spPr>
        <p:txBody>
          <a:bodyPr wrap="square" rtlCol="0">
            <a:spAutoFit/>
          </a:bodyPr>
          <a:lstStyle/>
          <a:p>
            <a:pPr algn="just" latinLnBrk="1"/>
            <a:r>
              <a:rPr lang="en-US" altLang="ko-KR" sz="2000" b="1" dirty="0">
                <a:solidFill>
                  <a:srgbClr val="2050A1"/>
                </a:solidFill>
                <a:latin typeface="komorebi gothic" pitchFamily="49" charset="-128"/>
                <a:ea typeface="komorebi gothic" pitchFamily="49" charset="-128"/>
              </a:rPr>
              <a:t>2012</a:t>
            </a:r>
            <a:r>
              <a:rPr lang="ko-KR" altLang="en-US" sz="2000" b="1" dirty="0">
                <a:solidFill>
                  <a:srgbClr val="2050A1"/>
                </a:solidFill>
                <a:latin typeface="komorebi gothic" pitchFamily="49" charset="-128"/>
                <a:ea typeface="komorebi gothic" pitchFamily="49" charset="-128"/>
              </a:rPr>
              <a:t>년 </a:t>
            </a:r>
            <a:r>
              <a:rPr lang="en-US" altLang="ko-KR" sz="2000" b="1" dirty="0">
                <a:solidFill>
                  <a:srgbClr val="2050A1"/>
                </a:solidFill>
                <a:latin typeface="komorebi gothic" pitchFamily="49" charset="-128"/>
                <a:ea typeface="komorebi gothic" pitchFamily="49" charset="-128"/>
              </a:rPr>
              <a:t>12</a:t>
            </a:r>
            <a:r>
              <a:rPr lang="ko-KR" altLang="en-US" sz="2000" b="1" dirty="0">
                <a:solidFill>
                  <a:srgbClr val="2050A1"/>
                </a:solidFill>
                <a:latin typeface="komorebi gothic" pitchFamily="49" charset="-128"/>
                <a:ea typeface="komorebi gothic" pitchFamily="49" charset="-128"/>
              </a:rPr>
              <a:t>월 중앙정치국회의에서 </a:t>
            </a:r>
            <a:r>
              <a:rPr lang="en-US" altLang="ko-KR" sz="2000" b="1" dirty="0">
                <a:solidFill>
                  <a:srgbClr val="2050A1"/>
                </a:solidFill>
                <a:latin typeface="komorebi gothic" pitchFamily="49" charset="-128"/>
                <a:ea typeface="komorebi gothic" pitchFamily="49" charset="-128"/>
              </a:rPr>
              <a:t>8</a:t>
            </a:r>
            <a:r>
              <a:rPr lang="ko-KR" altLang="en-US" sz="2000" b="1" dirty="0">
                <a:solidFill>
                  <a:srgbClr val="2050A1"/>
                </a:solidFill>
                <a:latin typeface="komorebi gothic" pitchFamily="49" charset="-128"/>
                <a:ea typeface="komorebi gothic" pitchFamily="49" charset="-128"/>
              </a:rPr>
              <a:t>항 규정을 심의할 때 나는 “우리가 </a:t>
            </a:r>
            <a:r>
              <a:rPr lang="ko-KR" altLang="en-US" sz="2000" b="1" dirty="0" smtClean="0">
                <a:solidFill>
                  <a:srgbClr val="2050A1"/>
                </a:solidFill>
                <a:latin typeface="komorebi gothic" pitchFamily="49" charset="-128"/>
                <a:ea typeface="komorebi gothic" pitchFamily="49" charset="-128"/>
              </a:rPr>
              <a:t>조금 불편하고 </a:t>
            </a:r>
            <a:r>
              <a:rPr lang="ko-KR" altLang="en-US" sz="2000" b="1" dirty="0">
                <a:solidFill>
                  <a:srgbClr val="2050A1"/>
                </a:solidFill>
                <a:latin typeface="komorebi gothic" pitchFamily="49" charset="-128"/>
                <a:ea typeface="komorebi gothic" pitchFamily="49" charset="-128"/>
              </a:rPr>
              <a:t>거북하면 </a:t>
            </a:r>
            <a:r>
              <a:rPr lang="ko-KR" altLang="en-US" sz="2000" b="1" dirty="0">
                <a:solidFill>
                  <a:srgbClr val="FF0000"/>
                </a:solidFill>
                <a:latin typeface="komorebi gothic" pitchFamily="49" charset="-128"/>
                <a:ea typeface="komorebi gothic" pitchFamily="49" charset="-128"/>
              </a:rPr>
              <a:t>백성들은 편해지고 만족하게 될 것이며 </a:t>
            </a:r>
            <a:r>
              <a:rPr lang="ko-KR" altLang="en-US" sz="2000" b="1" dirty="0">
                <a:solidFill>
                  <a:srgbClr val="2050A1"/>
                </a:solidFill>
                <a:latin typeface="komorebi gothic" pitchFamily="49" charset="-128"/>
                <a:ea typeface="komorebi gothic" pitchFamily="49" charset="-128"/>
              </a:rPr>
              <a:t>우리에 대한 </a:t>
            </a:r>
            <a:r>
              <a:rPr lang="ko-KR" altLang="en-US" sz="2000" b="1" dirty="0" smtClean="0">
                <a:solidFill>
                  <a:srgbClr val="2050A1"/>
                </a:solidFill>
                <a:latin typeface="komorebi gothic" pitchFamily="49" charset="-128"/>
                <a:ea typeface="komorebi gothic" pitchFamily="49" charset="-128"/>
              </a:rPr>
              <a:t>인식도 </a:t>
            </a:r>
            <a:r>
              <a:rPr lang="ko-KR" altLang="en-US" sz="2000" b="1" dirty="0">
                <a:solidFill>
                  <a:srgbClr val="2050A1"/>
                </a:solidFill>
                <a:latin typeface="komorebi gothic" pitchFamily="49" charset="-128"/>
                <a:ea typeface="komorebi gothic" pitchFamily="49" charset="-128"/>
              </a:rPr>
              <a:t>조금 더 좋아질 것”이라고 말한 적이 있습니다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627464"/>
            <a:ext cx="7733088" cy="1323439"/>
          </a:xfrm>
          <a:prstGeom prst="rect">
            <a:avLst/>
          </a:prstGeom>
          <a:noFill/>
        </p:spPr>
        <p:txBody>
          <a:bodyPr wrap="square" rtlCol="0">
            <a:spAutoFit/>
          </a:bodyPr>
          <a:lstStyle/>
          <a:p>
            <a:pPr algn="just"/>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4 </a:t>
            </a:r>
          </a:p>
          <a:p>
            <a:pPr algn="just"/>
            <a:r>
              <a:rPr lang="en-US" altLang="zh-CN" sz="2000" b="1" dirty="0" smtClean="0">
                <a:solidFill>
                  <a:srgbClr val="1E50A2"/>
                </a:solidFill>
                <a:latin typeface="方正兰亭黑简体" panose="02000500000000000000" pitchFamily="2" charset="-122"/>
                <a:ea typeface="方正兰亭黑简体" panose="02000500000000000000" pitchFamily="2" charset="-122"/>
              </a:rPr>
              <a:t>2012</a:t>
            </a:r>
            <a:r>
              <a:rPr lang="zh-CN" altLang="en-US" sz="2000" b="1" dirty="0">
                <a:solidFill>
                  <a:srgbClr val="1E50A2"/>
                </a:solidFill>
                <a:latin typeface="方正兰亭黑简体" panose="02000500000000000000" pitchFamily="2" charset="-122"/>
                <a:ea typeface="方正兰亭黑简体" panose="02000500000000000000" pitchFamily="2" charset="-122"/>
              </a:rPr>
              <a:t>年</a:t>
            </a:r>
            <a:r>
              <a:rPr lang="en-US" altLang="zh-CN" sz="2000" b="1" dirty="0">
                <a:solidFill>
                  <a:srgbClr val="1E50A2"/>
                </a:solidFill>
                <a:latin typeface="方正兰亭黑简体" panose="02000500000000000000" pitchFamily="2" charset="-122"/>
                <a:ea typeface="方正兰亭黑简体" panose="02000500000000000000" pitchFamily="2" charset="-122"/>
              </a:rPr>
              <a:t>12</a:t>
            </a:r>
            <a:r>
              <a:rPr lang="zh-CN" altLang="en-US" sz="2000" b="1" dirty="0">
                <a:solidFill>
                  <a:srgbClr val="1E50A2"/>
                </a:solidFill>
                <a:latin typeface="方正兰亭黑简体" panose="02000500000000000000" pitchFamily="2" charset="-122"/>
                <a:ea typeface="方正兰亭黑简体" panose="02000500000000000000" pitchFamily="2" charset="-122"/>
              </a:rPr>
              <a:t>月我在中央政治局会议审议八项规定时就讲过一个道理：“我们</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不舒服</a:t>
            </a:r>
            <a:r>
              <a:rPr lang="zh-CN" altLang="en-US" sz="2000" b="1" dirty="0">
                <a:solidFill>
                  <a:srgbClr val="1E50A2"/>
                </a:solidFill>
                <a:latin typeface="方正兰亭黑简体" panose="02000500000000000000" pitchFamily="2" charset="-122"/>
                <a:ea typeface="方正兰亭黑简体" panose="02000500000000000000" pitchFamily="2" charset="-122"/>
              </a:rPr>
              <a:t>一点、不自在一点，</a:t>
            </a:r>
            <a:r>
              <a:rPr lang="zh-CN" altLang="en-US" sz="2000" b="1" dirty="0">
                <a:solidFill>
                  <a:srgbClr val="FF0000"/>
                </a:solidFill>
                <a:latin typeface="方正兰亭黑简体" panose="02000500000000000000" pitchFamily="2" charset="-122"/>
                <a:ea typeface="方正兰亭黑简体" panose="02000500000000000000" pitchFamily="2" charset="-122"/>
              </a:rPr>
              <a:t>老百姓的舒适度就好一点、满意度就高一点</a:t>
            </a:r>
            <a:r>
              <a:rPr lang="zh-CN" altLang="en-US" sz="2000" b="1" dirty="0">
                <a:solidFill>
                  <a:srgbClr val="1E50A2"/>
                </a:solidFill>
                <a:latin typeface="方正兰亭黑简体" panose="02000500000000000000" pitchFamily="2" charset="-122"/>
                <a:ea typeface="方正兰亭黑简体" panose="02000500000000000000" pitchFamily="2" charset="-122"/>
              </a:rPr>
              <a:t>，对我们</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的感觉</a:t>
            </a:r>
            <a:r>
              <a:rPr lang="zh-CN" altLang="en-US" sz="2000" b="1" dirty="0">
                <a:solidFill>
                  <a:srgbClr val="1E50A2"/>
                </a:solidFill>
                <a:latin typeface="方正兰亭黑简体" panose="02000500000000000000" pitchFamily="2" charset="-122"/>
                <a:ea typeface="方正兰亭黑简体" panose="02000500000000000000" pitchFamily="2" charset="-122"/>
              </a:rPr>
              <a:t>就好一点。</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1</a:t>
            </a:r>
            <a:r>
              <a:rPr lang="en-US" altLang="zh-CN" sz="2000" b="1" dirty="0" smtClean="0">
                <a:solidFill>
                  <a:srgbClr val="2050A1"/>
                </a:solidFill>
                <a:ea typeface="方正兰亭黑简体" panose="02000500000000000000" pitchFamily="2" charset="-122"/>
                <a:cs typeface="Calibri" panose="020F0502020204030204" pitchFamily="34" charset="0"/>
                <a:sym typeface="+mn-ea"/>
              </a:rPr>
              <a:t>.</a:t>
            </a:r>
            <a:r>
              <a:rPr lang="zh-CN" altLang="en-US" sz="2000" b="1" dirty="0">
                <a:solidFill>
                  <a:srgbClr val="2050A1"/>
                </a:solidFill>
                <a:ea typeface="方正兰亭黑简体" panose="02000500000000000000" pitchFamily="2" charset="-122"/>
                <a:cs typeface="Calibri" panose="020F0502020204030204" pitchFamily="34" charset="0"/>
                <a:sym typeface="+mn-ea"/>
              </a:rPr>
              <a:t>词类换译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3039088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a:t>
            </a:r>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二</a:t>
            </a:r>
            <a:endParaRPr lang="en-US" altLang="zh-CN"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96245" y="4036388"/>
            <a:ext cx="7139940" cy="707886"/>
          </a:xfrm>
          <a:prstGeom prst="rect">
            <a:avLst/>
          </a:prstGeom>
          <a:noFill/>
        </p:spPr>
        <p:txBody>
          <a:bodyPr wrap="square" rtlCol="0">
            <a:spAutoFit/>
          </a:bodyPr>
          <a:lstStyle/>
          <a:p>
            <a:pPr algn="just" latinLnBrk="1"/>
            <a:r>
              <a:rPr lang="ko-KR" altLang="en-US" sz="2000" b="1" dirty="0">
                <a:solidFill>
                  <a:srgbClr val="FF0000"/>
                </a:solidFill>
                <a:latin typeface="komorebi gothic" pitchFamily="49" charset="-128"/>
                <a:ea typeface="komorebi gothic" pitchFamily="49" charset="-128"/>
              </a:rPr>
              <a:t>모든 사업에서 근검절약하고 </a:t>
            </a:r>
            <a:r>
              <a:rPr lang="ko-KR" altLang="en-US" sz="2000" b="1" dirty="0">
                <a:solidFill>
                  <a:srgbClr val="2050A1"/>
                </a:solidFill>
                <a:latin typeface="komorebi gothic" pitchFamily="49" charset="-128"/>
                <a:ea typeface="komorebi gothic" pitchFamily="49" charset="-128"/>
              </a:rPr>
              <a:t>겉치레와 사치를 결연히 </a:t>
            </a:r>
            <a:r>
              <a:rPr lang="ko-KR" altLang="en-US" sz="2000" b="1" dirty="0" smtClean="0">
                <a:solidFill>
                  <a:srgbClr val="2050A1"/>
                </a:solidFill>
                <a:latin typeface="komorebi gothic" pitchFamily="49" charset="-128"/>
                <a:ea typeface="komorebi gothic" pitchFamily="49" charset="-128"/>
              </a:rPr>
              <a:t>몰아내며 향락주의와 사치 </a:t>
            </a:r>
            <a:r>
              <a:rPr lang="ko-KR" altLang="en-US" sz="2000" b="1" dirty="0">
                <a:solidFill>
                  <a:srgbClr val="2050A1"/>
                </a:solidFill>
                <a:latin typeface="komorebi gothic" pitchFamily="49" charset="-128"/>
                <a:ea typeface="komorebi gothic" pitchFamily="49" charset="-128"/>
              </a:rPr>
              <a:t>풍조를 척결해야 합니다</a:t>
            </a:r>
            <a:r>
              <a:rPr lang="en-US" altLang="ko-KR" sz="2000" b="1" dirty="0" smtClean="0">
                <a:solidFill>
                  <a:srgbClr val="2050A1"/>
                </a:solidFill>
                <a:latin typeface="komorebi gothic" pitchFamily="49" charset="-128"/>
                <a:ea typeface="komorebi gothic" pitchFamily="49" charset="-128"/>
              </a:rPr>
              <a:t>.</a:t>
            </a:r>
            <a:endParaRPr lang="ja-JP" altLang="en-US" sz="2000" b="1" dirty="0">
              <a:solidFill>
                <a:srgbClr val="C62533"/>
              </a:solidFill>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pPr algn="just"/>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1 </a:t>
            </a:r>
          </a:p>
          <a:p>
            <a:pPr algn="just"/>
            <a:r>
              <a:rPr lang="zh-CN" altLang="en-US" sz="2000" b="1" dirty="0">
                <a:solidFill>
                  <a:srgbClr val="FF0000"/>
                </a:solidFill>
                <a:latin typeface="方正兰亭黑简体" panose="02000500000000000000" pitchFamily="2" charset="-122"/>
                <a:ea typeface="方正兰亭黑简体" panose="02000500000000000000" pitchFamily="2" charset="-122"/>
              </a:rPr>
              <a:t>要坚持勤俭办一切事业</a:t>
            </a:r>
            <a:r>
              <a:rPr lang="zh-CN" altLang="en-US" sz="2000" b="1" dirty="0">
                <a:solidFill>
                  <a:srgbClr val="1E50A2"/>
                </a:solidFill>
                <a:latin typeface="方正兰亭黑简体" panose="02000500000000000000" pitchFamily="2" charset="-122"/>
                <a:ea typeface="方正兰亭黑简体" panose="02000500000000000000" pitchFamily="2" charset="-122"/>
              </a:rPr>
              <a:t>，坚决反对讲排场比阔气，坚决抵制享乐主义和奢靡</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之风</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smtClean="0">
                <a:solidFill>
                  <a:srgbClr val="2050A1"/>
                </a:solidFill>
                <a:ea typeface="方正兰亭黑简体" panose="02000500000000000000" pitchFamily="2" charset="-122"/>
                <a:cs typeface="Calibri" panose="020F0502020204030204" pitchFamily="34" charset="0"/>
                <a:sym typeface="+mn-ea"/>
              </a:rPr>
              <a:t>2.</a:t>
            </a:r>
            <a:r>
              <a:rPr lang="zh-CN" altLang="en-US" sz="2000" b="1" dirty="0">
                <a:solidFill>
                  <a:srgbClr val="2050A1"/>
                </a:solidFill>
                <a:ea typeface="方正兰亭黑简体" panose="02000500000000000000" pitchFamily="2" charset="-122"/>
                <a:cs typeface="Calibri" panose="020F0502020204030204" pitchFamily="34" charset="0"/>
                <a:sym typeface="+mn-ea"/>
              </a:rPr>
              <a:t>成分换译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4014205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a:t>
            </a:r>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3953628"/>
            <a:ext cx="7276312" cy="707886"/>
          </a:xfrm>
          <a:prstGeom prst="rect">
            <a:avLst/>
          </a:prstGeom>
          <a:noFill/>
        </p:spPr>
        <p:txBody>
          <a:bodyPr wrap="square" rtlCol="0">
            <a:spAutoFit/>
          </a:bodyPr>
          <a:lstStyle/>
          <a:p>
            <a:pPr algn="just" latinLnBrk="1"/>
            <a:r>
              <a:rPr lang="ko-KR" altLang="en-US" sz="2000" b="1" dirty="0">
                <a:solidFill>
                  <a:srgbClr val="FF0000"/>
                </a:solidFill>
                <a:latin typeface="komorebi gothic" pitchFamily="49" charset="-128"/>
                <a:ea typeface="komorebi gothic" pitchFamily="49" charset="-128"/>
              </a:rPr>
              <a:t>엄격하고 확실한 기율은 </a:t>
            </a:r>
            <a:r>
              <a:rPr lang="ko-KR" altLang="en-US" sz="2000" b="1" dirty="0">
                <a:solidFill>
                  <a:srgbClr val="2050A1"/>
                </a:solidFill>
                <a:latin typeface="komorebi gothic" pitchFamily="49" charset="-128"/>
                <a:ea typeface="komorebi gothic" pitchFamily="49" charset="-128"/>
              </a:rPr>
              <a:t>우리 당이 계속해서 승리해 나갈 수 있는 중요한 </a:t>
            </a:r>
            <a:r>
              <a:rPr lang="ko-KR" altLang="en-US" sz="2000" b="1" dirty="0" smtClean="0">
                <a:solidFill>
                  <a:srgbClr val="2050A1"/>
                </a:solidFill>
                <a:latin typeface="komorebi gothic" pitchFamily="49" charset="-128"/>
                <a:ea typeface="komorebi gothic" pitchFamily="49" charset="-128"/>
              </a:rPr>
              <a:t>담보입니다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445222" cy="707886"/>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2 </a:t>
            </a:r>
          </a:p>
          <a:p>
            <a:r>
              <a:rPr lang="zh-CN" altLang="en-US" sz="2000" b="1" dirty="0">
                <a:solidFill>
                  <a:srgbClr val="FF0000"/>
                </a:solidFill>
                <a:latin typeface="方正兰亭黑简体" panose="02000500000000000000" pitchFamily="2" charset="-122"/>
                <a:ea typeface="方正兰亭黑简体" panose="02000500000000000000" pitchFamily="2" charset="-122"/>
              </a:rPr>
              <a:t>纪律严明</a:t>
            </a:r>
            <a:r>
              <a:rPr lang="zh-CN" altLang="en-US" sz="2000" b="1" dirty="0">
                <a:solidFill>
                  <a:srgbClr val="1E50A2"/>
                </a:solidFill>
                <a:latin typeface="方正兰亭黑简体" panose="02000500000000000000" pitchFamily="2" charset="-122"/>
                <a:ea typeface="方正兰亭黑简体" panose="02000500000000000000" pitchFamily="2" charset="-122"/>
              </a:rPr>
              <a:t>是我们党不断从胜利走向胜利的重要保障。</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2</a:t>
            </a:r>
            <a:r>
              <a:rPr lang="en-US" altLang="zh-CN" sz="2000" b="1" dirty="0" smtClean="0">
                <a:solidFill>
                  <a:srgbClr val="2050A1"/>
                </a:solidFill>
                <a:ea typeface="方正兰亭黑简体" panose="02000500000000000000" pitchFamily="2" charset="-122"/>
                <a:cs typeface="Calibri" panose="020F0502020204030204" pitchFamily="34" charset="0"/>
                <a:sym typeface="+mn-ea"/>
              </a:rPr>
              <a:t>.</a:t>
            </a:r>
            <a:r>
              <a:rPr lang="zh-CN" altLang="en-US" sz="2000" b="1" dirty="0">
                <a:solidFill>
                  <a:srgbClr val="2050A1"/>
                </a:solidFill>
                <a:ea typeface="方正兰亭黑简体" panose="02000500000000000000" pitchFamily="2" charset="-122"/>
                <a:cs typeface="Calibri" panose="020F0502020204030204" pitchFamily="34" charset="0"/>
                <a:sym typeface="+mn-ea"/>
              </a:rPr>
              <a:t>成分换译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2866834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a:t>
            </a:r>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920899" y="441884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96245" y="4084354"/>
            <a:ext cx="7631488"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기율 검사 감찰 대오는 </a:t>
            </a:r>
            <a:r>
              <a:rPr lang="ko-KR" altLang="en-US" sz="2000" b="1" dirty="0">
                <a:solidFill>
                  <a:srgbClr val="FF0000"/>
                </a:solidFill>
                <a:latin typeface="komorebi gothic" pitchFamily="49" charset="-128"/>
                <a:ea typeface="komorebi gothic" pitchFamily="49" charset="-128"/>
              </a:rPr>
              <a:t>막대한 권력을 갖고 있고 중대한 책임을 지고 </a:t>
            </a:r>
            <a:r>
              <a:rPr lang="ko-KR" altLang="en-US" sz="2000" b="1" dirty="0" smtClean="0">
                <a:solidFill>
                  <a:srgbClr val="FF0000"/>
                </a:solidFill>
                <a:latin typeface="komorebi gothic" pitchFamily="49" charset="-128"/>
                <a:ea typeface="komorebi gothic" pitchFamily="49" charset="-128"/>
              </a:rPr>
              <a:t>있으므로 </a:t>
            </a:r>
            <a:r>
              <a:rPr lang="ko-KR" altLang="en-US" sz="2000" b="1" dirty="0">
                <a:solidFill>
                  <a:srgbClr val="FF0000"/>
                </a:solidFill>
                <a:latin typeface="komorebi gothic" pitchFamily="49" charset="-128"/>
                <a:ea typeface="komorebi gothic" pitchFamily="49" charset="-128"/>
              </a:rPr>
              <a:t>일부 딴 속셈을 가진 자들은 이들을 ‘포섭’의 중점 대상으로 삼고 </a:t>
            </a:r>
            <a:r>
              <a:rPr lang="ko-KR" altLang="en-US" sz="2000" b="1" dirty="0" smtClean="0">
                <a:solidFill>
                  <a:srgbClr val="FF0000"/>
                </a:solidFill>
                <a:latin typeface="komorebi gothic" pitchFamily="49" charset="-128"/>
                <a:ea typeface="komorebi gothic" pitchFamily="49" charset="-128"/>
              </a:rPr>
              <a:t>있습니다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3 </a:t>
            </a:r>
          </a:p>
          <a:p>
            <a:r>
              <a:rPr lang="zh-CN" altLang="en-US" sz="2000" b="1" dirty="0">
                <a:solidFill>
                  <a:srgbClr val="1E50A2"/>
                </a:solidFill>
                <a:latin typeface="方正兰亭黑简体" panose="02000500000000000000" pitchFamily="2" charset="-122"/>
                <a:ea typeface="方正兰亭黑简体" panose="02000500000000000000" pitchFamily="2" charset="-122"/>
              </a:rPr>
              <a:t>纪检监察队伍</a:t>
            </a:r>
            <a:r>
              <a:rPr lang="zh-CN" altLang="en-US" sz="2000" b="1" dirty="0">
                <a:solidFill>
                  <a:srgbClr val="FF0000"/>
                </a:solidFill>
                <a:latin typeface="方正兰亭黑简体" panose="02000500000000000000" pitchFamily="2" charset="-122"/>
                <a:ea typeface="方正兰亭黑简体" panose="02000500000000000000" pitchFamily="2" charset="-122"/>
              </a:rPr>
              <a:t>权力很大、责任很重，是一些别有用心的人“围猎”的重点</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对象</a:t>
            </a:r>
            <a:r>
              <a:rPr lang="zh-CN" altLang="en-US" sz="2000" b="1" dirty="0">
                <a:solidFill>
                  <a:srgbClr val="FF0000"/>
                </a:solidFill>
                <a:latin typeface="方正兰亭黑简体" panose="02000500000000000000" pitchFamily="2" charset="-122"/>
                <a:ea typeface="方正兰亭黑简体" panose="02000500000000000000" pitchFamily="2" charset="-122"/>
              </a:rPr>
              <a:t>。</a:t>
            </a:r>
            <a:endParaRPr lang="zh-CN" altLang="en-US" sz="2000" b="1" dirty="0">
              <a:solidFill>
                <a:srgbClr val="FF0000"/>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2</a:t>
            </a:r>
            <a:r>
              <a:rPr lang="en-US" altLang="zh-CN" sz="2000" b="1" dirty="0" smtClean="0">
                <a:solidFill>
                  <a:srgbClr val="2050A1"/>
                </a:solidFill>
                <a:ea typeface="方正兰亭黑简体" panose="02000500000000000000" pitchFamily="2" charset="-122"/>
                <a:cs typeface="Calibri" panose="020F0502020204030204" pitchFamily="34" charset="0"/>
                <a:sym typeface="+mn-ea"/>
              </a:rPr>
              <a:t>.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成分</a:t>
            </a:r>
            <a:r>
              <a:rPr lang="zh-CN" altLang="en-US" sz="2000" b="1" dirty="0">
                <a:solidFill>
                  <a:srgbClr val="2050A1"/>
                </a:solidFill>
                <a:ea typeface="方正兰亭黑简体" panose="02000500000000000000" pitchFamily="2" charset="-122"/>
                <a:cs typeface="Calibri" panose="020F0502020204030204" pitchFamily="34" charset="0"/>
                <a:sym typeface="+mn-ea"/>
              </a:rPr>
              <a:t>换译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31506885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a:t>
            </a:r>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54150" y="4018184"/>
            <a:ext cx="8103232" cy="1015663"/>
          </a:xfrm>
          <a:prstGeom prst="rect">
            <a:avLst/>
          </a:prstGeom>
          <a:noFill/>
        </p:spPr>
        <p:txBody>
          <a:bodyPr wrap="square" rtlCol="0">
            <a:spAutoFit/>
          </a:bodyPr>
          <a:lstStyle/>
          <a:p>
            <a:pPr algn="just" latinLnBrk="1"/>
            <a:r>
              <a:rPr lang="ko-KR" altLang="en-US" sz="2000" b="1" dirty="0">
                <a:solidFill>
                  <a:srgbClr val="FF0000"/>
                </a:solidFill>
                <a:latin typeface="komorebi gothic" pitchFamily="49" charset="-128"/>
                <a:ea typeface="komorebi gothic" pitchFamily="49" charset="-128"/>
              </a:rPr>
              <a:t>우리 공산주의자들이 기풍 문제를 잘 해결할 수 있는지는 </a:t>
            </a:r>
            <a:r>
              <a:rPr lang="ko-KR" altLang="en-US" sz="2000" b="1" dirty="0" smtClean="0">
                <a:solidFill>
                  <a:srgbClr val="2050A1"/>
                </a:solidFill>
                <a:latin typeface="komorebi gothic" pitchFamily="49" charset="-128"/>
                <a:ea typeface="komorebi gothic" pitchFamily="49" charset="-128"/>
              </a:rPr>
              <a:t>마르크스주의에 대한 </a:t>
            </a:r>
            <a:r>
              <a:rPr lang="ko-KR" altLang="en-US" sz="2000" b="1" dirty="0">
                <a:solidFill>
                  <a:srgbClr val="2050A1"/>
                </a:solidFill>
                <a:latin typeface="komorebi gothic" pitchFamily="49" charset="-128"/>
                <a:ea typeface="komorebi gothic" pitchFamily="49" charset="-128"/>
              </a:rPr>
              <a:t>신앙</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사회주의와 공산주의에 대한 신념</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당과 인민에 대한 충성심을 </a:t>
            </a:r>
            <a:r>
              <a:rPr lang="ko-KR" altLang="en-US" sz="2000" b="1" dirty="0" smtClean="0">
                <a:solidFill>
                  <a:srgbClr val="2050A1"/>
                </a:solidFill>
                <a:latin typeface="komorebi gothic" pitchFamily="49" charset="-128"/>
                <a:ea typeface="komorebi gothic" pitchFamily="49" charset="-128"/>
              </a:rPr>
              <a:t>가늠하는 </a:t>
            </a:r>
            <a:r>
              <a:rPr lang="ko-KR" altLang="en-US" sz="2000" b="1" dirty="0">
                <a:solidFill>
                  <a:srgbClr val="2050A1"/>
                </a:solidFill>
                <a:latin typeface="komorebi gothic" pitchFamily="49" charset="-128"/>
                <a:ea typeface="komorebi gothic" pitchFamily="49" charset="-128"/>
              </a:rPr>
              <a:t>매우 중요한 척도입니다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54150" y="2607888"/>
            <a:ext cx="8109220" cy="1323439"/>
          </a:xfrm>
          <a:prstGeom prst="rect">
            <a:avLst/>
          </a:prstGeom>
          <a:noFill/>
        </p:spPr>
        <p:txBody>
          <a:bodyPr wrap="square" rtlCol="0">
            <a:spAutoFit/>
          </a:bodyPr>
          <a:lstStyle/>
          <a:p>
            <a:pPr algn="just"/>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4 </a:t>
            </a:r>
          </a:p>
          <a:p>
            <a:pPr algn="just"/>
            <a:r>
              <a:rPr lang="zh-CN" altLang="en-US" sz="2000" b="1" dirty="0">
                <a:solidFill>
                  <a:srgbClr val="FF0000"/>
                </a:solidFill>
                <a:latin typeface="方正兰亭黑简体" panose="02000500000000000000" pitchFamily="2" charset="-122"/>
                <a:ea typeface="方正兰亭黑简体" panose="02000500000000000000" pitchFamily="2" charset="-122"/>
              </a:rPr>
              <a:t>对我们共产党人来讲，能不能解决好作风问题</a:t>
            </a:r>
            <a:r>
              <a:rPr lang="zh-CN" altLang="en-US" sz="2000" b="1" dirty="0">
                <a:solidFill>
                  <a:srgbClr val="1E50A2"/>
                </a:solidFill>
                <a:latin typeface="方正兰亭黑简体" panose="02000500000000000000" pitchFamily="2" charset="-122"/>
                <a:ea typeface="方正兰亭黑简体" panose="02000500000000000000" pitchFamily="2" charset="-122"/>
              </a:rPr>
              <a:t>，是衡量对马克思主义信仰、</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对社会主义</a:t>
            </a:r>
            <a:r>
              <a:rPr lang="zh-CN" altLang="en-US" sz="2000" b="1" dirty="0">
                <a:solidFill>
                  <a:srgbClr val="1E50A2"/>
                </a:solidFill>
                <a:latin typeface="方正兰亭黑简体" panose="02000500000000000000" pitchFamily="2" charset="-122"/>
                <a:ea typeface="方正兰亭黑简体" panose="02000500000000000000" pitchFamily="2" charset="-122"/>
              </a:rPr>
              <a:t>和共产主义信念、对党和人民忠诚的一把十分重要的尺子。</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2</a:t>
            </a:r>
            <a:r>
              <a:rPr lang="en-US" altLang="zh-CN" sz="2000" b="1" dirty="0" smtClean="0">
                <a:solidFill>
                  <a:srgbClr val="2050A1"/>
                </a:solidFill>
                <a:ea typeface="方正兰亭黑简体" panose="02000500000000000000" pitchFamily="2" charset="-122"/>
                <a:cs typeface="Calibri" panose="020F0502020204030204" pitchFamily="34" charset="0"/>
                <a:sym typeface="+mn-ea"/>
              </a:rPr>
              <a:t>.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成分</a:t>
            </a:r>
            <a:r>
              <a:rPr lang="zh-CN" altLang="en-US" sz="2000" b="1" dirty="0">
                <a:solidFill>
                  <a:srgbClr val="2050A1"/>
                </a:solidFill>
                <a:ea typeface="方正兰亭黑简体" panose="02000500000000000000" pitchFamily="2" charset="-122"/>
                <a:cs typeface="Calibri" panose="020F0502020204030204" pitchFamily="34" charset="0"/>
                <a:sym typeface="+mn-ea"/>
              </a:rPr>
              <a:t>换译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grpSp>
        <p:nvGrpSpPr>
          <p:cNvPr id="2" name="Group 3"/>
          <p:cNvGrpSpPr>
            <a:grpSpLocks/>
          </p:cNvGrpSpPr>
          <p:nvPr/>
        </p:nvGrpSpPr>
        <p:grpSpPr bwMode="auto">
          <a:xfrm>
            <a:off x="3444875" y="892175"/>
            <a:ext cx="968375" cy="1588"/>
            <a:chOff x="5425" y="685"/>
            <a:chExt cx="1526" cy="2"/>
          </a:xfrm>
        </p:grpSpPr>
        <p:sp>
          <p:nvSpPr>
            <p:cNvPr id="6" name="Freeform 4"/>
            <p:cNvSpPr>
              <a:spLocks/>
            </p:cNvSpPr>
            <p:nvPr/>
          </p:nvSpPr>
          <p:spPr bwMode="auto">
            <a:xfrm>
              <a:off x="5425" y="685"/>
              <a:ext cx="1526" cy="2"/>
            </a:xfrm>
            <a:custGeom>
              <a:avLst/>
              <a:gdLst>
                <a:gd name="T0" fmla="+- 0 5425 5425"/>
                <a:gd name="T1" fmla="*/ T0 w 1526"/>
                <a:gd name="T2" fmla="+- 0 6950 5425"/>
                <a:gd name="T3" fmla="*/ T2 w 1526"/>
              </a:gdLst>
              <a:ahLst/>
              <a:cxnLst>
                <a:cxn ang="0">
                  <a:pos x="T1" y="0"/>
                </a:cxn>
                <a:cxn ang="0">
                  <a:pos x="T3" y="0"/>
                </a:cxn>
              </a:cxnLst>
              <a:rect l="0" t="0" r="r" b="b"/>
              <a:pathLst>
                <a:path w="1526">
                  <a:moveTo>
                    <a:pt x="0" y="0"/>
                  </a:moveTo>
                  <a:lnTo>
                    <a:pt x="1525" y="0"/>
                  </a:lnTo>
                </a:path>
              </a:pathLst>
            </a:custGeom>
            <a:noFill/>
            <a:ln w="635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 name="Group 1"/>
          <p:cNvGrpSpPr>
            <a:grpSpLocks/>
          </p:cNvGrpSpPr>
          <p:nvPr/>
        </p:nvGrpSpPr>
        <p:grpSpPr bwMode="auto">
          <a:xfrm>
            <a:off x="2451100" y="1120775"/>
            <a:ext cx="977900" cy="1588"/>
            <a:chOff x="3861" y="1045"/>
            <a:chExt cx="1541" cy="2"/>
          </a:xfrm>
        </p:grpSpPr>
        <p:sp>
          <p:nvSpPr>
            <p:cNvPr id="10" name="Freeform 2"/>
            <p:cNvSpPr>
              <a:spLocks/>
            </p:cNvSpPr>
            <p:nvPr/>
          </p:nvSpPr>
          <p:spPr bwMode="auto">
            <a:xfrm>
              <a:off x="3861" y="1045"/>
              <a:ext cx="1541" cy="2"/>
            </a:xfrm>
            <a:custGeom>
              <a:avLst/>
              <a:gdLst>
                <a:gd name="T0" fmla="+- 0 3861 3861"/>
                <a:gd name="T1" fmla="*/ T0 w 1541"/>
                <a:gd name="T2" fmla="+- 0 5402 3861"/>
                <a:gd name="T3" fmla="*/ T2 w 1541"/>
              </a:gdLst>
              <a:ahLst/>
              <a:cxnLst>
                <a:cxn ang="0">
                  <a:pos x="T1" y="0"/>
                </a:cxn>
                <a:cxn ang="0">
                  <a:pos x="T3" y="0"/>
                </a:cxn>
              </a:cxnLst>
              <a:rect l="0" t="0" r="r" b="b"/>
              <a:pathLst>
                <a:path w="1541">
                  <a:moveTo>
                    <a:pt x="0" y="0"/>
                  </a:moveTo>
                  <a:lnTo>
                    <a:pt x="1541" y="0"/>
                  </a:lnTo>
                </a:path>
              </a:pathLst>
            </a:custGeom>
            <a:noFill/>
            <a:ln w="6350">
              <a:solidFill>
                <a:srgbClr val="231F20"/>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4" name="Rectangle 5"/>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15" name="Rectangle 6"/>
          <p:cNvSpPr>
            <a:spLocks noChangeArrowheads="1"/>
          </p:cNvSpPr>
          <p:nvPr/>
        </p:nvSpPr>
        <p:spPr bwMode="auto">
          <a:xfrm>
            <a:off x="1816100" y="4699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ko-KR" altLang="zh-CN" sz="1000" b="0" i="0" u="none" strike="noStrike" cap="none" normalizeH="0" baseline="0" smtClean="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자원 배치에서 시장의 결정적 작용을 제시한 것은 우리 당이 중국 특색 사회 주의 건설 법칙을 인식하는 과정에서 이룩한 새로운 도약이고</a:t>
            </a:r>
            <a:r>
              <a:rPr kumimoji="0" lang="en-US" altLang="ko-KR" sz="1000" b="0" i="0" u="none" strike="noStrike" cap="none" normalizeH="0" baseline="0" smtClean="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 </a:t>
            </a:r>
            <a:r>
              <a:rPr kumimoji="0" lang="ko-KR" altLang="en-US" sz="1000" b="0" i="0" u="none" strike="noStrike" cap="none" normalizeH="0" baseline="0" smtClean="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마르크스주의 의 중국화 과정에서 이룩한 새로운 성과이며</a:t>
            </a:r>
            <a:r>
              <a:rPr kumimoji="0" lang="en-US" altLang="ko-KR" sz="1000" b="0" i="0" u="none" strike="noStrike" cap="none" normalizeH="0" baseline="0" smtClean="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 </a:t>
            </a:r>
            <a:r>
              <a:rPr kumimoji="0" lang="ko-KR" altLang="en-US" sz="1000" b="0" i="0" u="none" strike="noStrike" cap="none" normalizeH="0" baseline="0" smtClean="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사회주의 시장 경제의 발전이 새로운 단계에 들어섰음을 의미합니다</a:t>
            </a:r>
            <a:r>
              <a:rPr kumimoji="0" lang="en-US" altLang="ko-KR" sz="1000" b="0" i="0" u="none" strike="noStrike" cap="none" normalizeH="0" baseline="0" smtClean="0">
                <a:ln>
                  <a:noFill/>
                </a:ln>
                <a:solidFill>
                  <a:srgbClr val="231F20"/>
                </a:solidFill>
                <a:effectLst/>
                <a:latin typeface="Calibri" panose="020F0502020204030204" pitchFamily="34" charset="0"/>
                <a:ea typeface="宋体" panose="02010600030101010101" pitchFamily="2" charset="-122"/>
                <a:cs typeface="Batang" panose="02030600000101010101" pitchFamily="18" charset="-127"/>
              </a:rPr>
              <a:t>.</a:t>
            </a:r>
            <a:endParaRPr kumimoji="0" lang="en-US" altLang="ko-KR" sz="1800" b="0" i="0" u="none" strike="noStrike" cap="none" normalizeH="0" baseline="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04340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a:t>
            </a:r>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3884237"/>
            <a:ext cx="7139940" cy="707886"/>
          </a:xfrm>
          <a:prstGeom prst="rect">
            <a:avLst/>
          </a:prstGeom>
          <a:noFill/>
        </p:spPr>
        <p:txBody>
          <a:bodyPr wrap="square" rtlCol="0">
            <a:spAutoFit/>
          </a:bodyPr>
          <a:lstStyle/>
          <a:p>
            <a:pPr algn="just" latinLnBrk="1"/>
            <a:r>
              <a:rPr lang="ko-KR" altLang="en-US" sz="2000" b="1" dirty="0" smtClean="0">
                <a:solidFill>
                  <a:srgbClr val="FF0000"/>
                </a:solidFill>
                <a:latin typeface="komorebi gothic" pitchFamily="49" charset="-128"/>
                <a:ea typeface="komorebi gothic" pitchFamily="49" charset="-128"/>
              </a:rPr>
              <a:t>올바른 </a:t>
            </a:r>
            <a:r>
              <a:rPr lang="ko-KR" altLang="en-US" sz="2000" b="1" dirty="0">
                <a:solidFill>
                  <a:srgbClr val="FF0000"/>
                </a:solidFill>
                <a:latin typeface="komorebi gothic" pitchFamily="49" charset="-128"/>
                <a:ea typeface="komorebi gothic" pitchFamily="49" charset="-128"/>
              </a:rPr>
              <a:t>판단이 섰다면 </a:t>
            </a:r>
            <a:r>
              <a:rPr lang="ko-KR" altLang="en-US" sz="2000" b="1" dirty="0">
                <a:solidFill>
                  <a:srgbClr val="2050A1"/>
                </a:solidFill>
                <a:latin typeface="komorebi gothic" pitchFamily="49" charset="-128"/>
                <a:ea typeface="komorebi gothic" pitchFamily="49" charset="-128"/>
              </a:rPr>
              <a:t>즉시 조정하고 정비하되</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지도자가 바뀔 때마다</a:t>
            </a:r>
            <a:r>
              <a:rPr lang="ko-KR" altLang="en-US" sz="2000" b="1" dirty="0">
                <a:solidFill>
                  <a:srgbClr val="2050A1"/>
                </a:solidFill>
                <a:latin typeface="komorebi gothic" pitchFamily="49" charset="-128"/>
                <a:ea typeface="komorebi gothic" pitchFamily="49" charset="-128"/>
              </a:rPr>
              <a:t> </a:t>
            </a:r>
            <a:r>
              <a:rPr lang="ko-KR" altLang="en-US" sz="2000" b="1" dirty="0" smtClean="0">
                <a:solidFill>
                  <a:srgbClr val="2050A1"/>
                </a:solidFill>
                <a:latin typeface="komorebi gothic" pitchFamily="49" charset="-128"/>
                <a:ea typeface="komorebi gothic" pitchFamily="49" charset="-128"/>
              </a:rPr>
              <a:t>정책이 </a:t>
            </a:r>
            <a:r>
              <a:rPr lang="ko-KR" altLang="en-US" sz="2000" b="1" dirty="0">
                <a:solidFill>
                  <a:srgbClr val="2050A1"/>
                </a:solidFill>
                <a:latin typeface="komorebi gothic" pitchFamily="49" charset="-128"/>
                <a:ea typeface="komorebi gothic" pitchFamily="49" charset="-128"/>
              </a:rPr>
              <a:t>바뀌어서는 안 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707886"/>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1 </a:t>
            </a:r>
          </a:p>
          <a:p>
            <a:r>
              <a:rPr lang="zh-CN" altLang="en-US" sz="2000" b="1" dirty="0" smtClean="0">
                <a:solidFill>
                  <a:srgbClr val="FF0000"/>
                </a:solidFill>
                <a:latin typeface="方正兰亭黑简体" panose="02000500000000000000" pitchFamily="2" charset="-122"/>
                <a:ea typeface="方正兰亭黑简体" panose="02000500000000000000" pitchFamily="2" charset="-122"/>
              </a:rPr>
              <a:t>看</a:t>
            </a:r>
            <a:r>
              <a:rPr lang="zh-CN" altLang="en-US" sz="2000" b="1" dirty="0">
                <a:solidFill>
                  <a:srgbClr val="FF0000"/>
                </a:solidFill>
                <a:latin typeface="方正兰亭黑简体" panose="02000500000000000000" pitchFamily="2" charset="-122"/>
                <a:ea typeface="方正兰亭黑简体" panose="02000500000000000000" pitchFamily="2" charset="-122"/>
              </a:rPr>
              <a:t>准了</a:t>
            </a:r>
            <a:r>
              <a:rPr lang="zh-CN" altLang="en-US" sz="2000" b="1" dirty="0">
                <a:solidFill>
                  <a:srgbClr val="1E50A2"/>
                </a:solidFill>
                <a:latin typeface="方正兰亭黑简体" panose="02000500000000000000" pitchFamily="2" charset="-122"/>
                <a:ea typeface="方正兰亭黑简体" panose="02000500000000000000" pitchFamily="2" charset="-122"/>
              </a:rPr>
              <a:t>的要及时调整和完善，但不要</a:t>
            </a:r>
            <a:r>
              <a:rPr lang="zh-CN" altLang="en-US" sz="2000" b="1" dirty="0">
                <a:solidFill>
                  <a:srgbClr val="FF0000"/>
                </a:solidFill>
                <a:latin typeface="方正兰亭黑简体" panose="02000500000000000000" pitchFamily="2" charset="-122"/>
                <a:ea typeface="方正兰亭黑简体" panose="02000500000000000000" pitchFamily="2" charset="-122"/>
              </a:rPr>
              <a:t>换一届领导</a:t>
            </a:r>
            <a:r>
              <a:rPr lang="zh-CN" altLang="en-US" sz="2000" b="1" dirty="0">
                <a:solidFill>
                  <a:srgbClr val="1E50A2"/>
                </a:solidFill>
                <a:latin typeface="方正兰亭黑简体" panose="02000500000000000000" pitchFamily="2" charset="-122"/>
                <a:ea typeface="方正兰亭黑简体" panose="02000500000000000000" pitchFamily="2" charset="-122"/>
              </a:rPr>
              <a:t>就兜底翻。</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3.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语态换译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4408736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a:t>
            </a:r>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29265" y="4236728"/>
            <a:ext cx="7564602" cy="1323439"/>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사회 거버넌스 제도 건설을 강화하여 당위원회가 영도하고 정부가 </a:t>
            </a:r>
            <a:r>
              <a:rPr lang="ko-KR" altLang="en-US" sz="2000" b="1" dirty="0" smtClean="0">
                <a:solidFill>
                  <a:srgbClr val="2050A1"/>
                </a:solidFill>
                <a:latin typeface="komorebi gothic" pitchFamily="49" charset="-128"/>
                <a:ea typeface="komorebi gothic" pitchFamily="49" charset="-128"/>
              </a:rPr>
              <a:t>책임지며 사회가 </a:t>
            </a:r>
            <a:r>
              <a:rPr lang="ko-KR" altLang="en-US" sz="2000" b="1" dirty="0">
                <a:solidFill>
                  <a:srgbClr val="2050A1"/>
                </a:solidFill>
                <a:latin typeface="komorebi gothic" pitchFamily="49" charset="-128"/>
                <a:ea typeface="komorebi gothic" pitchFamily="49" charset="-128"/>
              </a:rPr>
              <a:t>협력하고 대중이 참여하며 </a:t>
            </a:r>
            <a:r>
              <a:rPr lang="ko-KR" altLang="en-US" sz="2000" b="1" dirty="0">
                <a:solidFill>
                  <a:srgbClr val="FF0000"/>
                </a:solidFill>
                <a:latin typeface="komorebi gothic" pitchFamily="49" charset="-128"/>
                <a:ea typeface="komorebi gothic" pitchFamily="49" charset="-128"/>
              </a:rPr>
              <a:t>법치로 보장되는</a:t>
            </a:r>
            <a:r>
              <a:rPr lang="ko-KR" altLang="en-US" sz="2000" b="1" dirty="0">
                <a:solidFill>
                  <a:srgbClr val="2050A1"/>
                </a:solidFill>
                <a:latin typeface="komorebi gothic" pitchFamily="49" charset="-128"/>
                <a:ea typeface="komorebi gothic" pitchFamily="49" charset="-128"/>
              </a:rPr>
              <a:t> 사회 거버넌스 </a:t>
            </a:r>
            <a:r>
              <a:rPr lang="ko-KR" altLang="en-US" sz="2000" b="1" dirty="0" smtClean="0">
                <a:solidFill>
                  <a:srgbClr val="2050A1"/>
                </a:solidFill>
                <a:latin typeface="komorebi gothic" pitchFamily="49" charset="-128"/>
                <a:ea typeface="komorebi gothic" pitchFamily="49" charset="-128"/>
              </a:rPr>
              <a:t>체제를 수립하고 </a:t>
            </a:r>
            <a:r>
              <a:rPr lang="ko-KR" altLang="en-US" sz="2000" b="1" dirty="0">
                <a:solidFill>
                  <a:srgbClr val="2050A1"/>
                </a:solidFill>
                <a:latin typeface="komorebi gothic" pitchFamily="49" charset="-128"/>
                <a:ea typeface="komorebi gothic" pitchFamily="49" charset="-128"/>
              </a:rPr>
              <a:t>사회 거버넌스 사회화와 법치화</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스마트화</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전문화 수준을 </a:t>
            </a:r>
            <a:r>
              <a:rPr lang="ko-KR" altLang="en-US" sz="2000" b="1" dirty="0" smtClean="0">
                <a:solidFill>
                  <a:srgbClr val="2050A1"/>
                </a:solidFill>
                <a:latin typeface="komorebi gothic" pitchFamily="49" charset="-128"/>
                <a:ea typeface="komorebi gothic" pitchFamily="49" charset="-128"/>
              </a:rPr>
              <a:t>제고해야 </a:t>
            </a:r>
            <a:r>
              <a:rPr lang="ko-KR" altLang="en-US" sz="2000" b="1" dirty="0">
                <a:solidFill>
                  <a:srgbClr val="2050A1"/>
                </a:solidFill>
                <a:latin typeface="komorebi gothic" pitchFamily="49" charset="-128"/>
                <a:ea typeface="komorebi gothic" pitchFamily="49" charset="-128"/>
              </a:rPr>
              <a:t>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612755" y="2809140"/>
            <a:ext cx="7428712" cy="1323439"/>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2</a:t>
            </a: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加强</a:t>
            </a:r>
            <a:r>
              <a:rPr lang="zh-CN" altLang="en-US" sz="2000" b="1" dirty="0">
                <a:solidFill>
                  <a:srgbClr val="1E50A2"/>
                </a:solidFill>
                <a:latin typeface="方正兰亭黑简体" panose="02000500000000000000" pitchFamily="2" charset="-122"/>
                <a:ea typeface="方正兰亭黑简体" panose="02000500000000000000" pitchFamily="2" charset="-122"/>
              </a:rPr>
              <a:t>社会治理制度建设，完善党委领导、政府负责、社会协同、公众参与、</a:t>
            </a:r>
            <a:r>
              <a:rPr lang="zh-CN" altLang="en-US" sz="2000" b="1" dirty="0" smtClean="0">
                <a:solidFill>
                  <a:srgbClr val="FF0000"/>
                </a:solidFill>
                <a:latin typeface="方正兰亭黑简体" panose="02000500000000000000" pitchFamily="2" charset="-122"/>
                <a:ea typeface="方正兰亭黑简体" panose="02000500000000000000" pitchFamily="2" charset="-122"/>
              </a:rPr>
              <a:t>法治</a:t>
            </a:r>
            <a:r>
              <a:rPr lang="zh-CN" altLang="en-US" sz="2000" b="1" dirty="0">
                <a:solidFill>
                  <a:srgbClr val="FF0000"/>
                </a:solidFill>
                <a:latin typeface="方正兰亭黑简体" panose="02000500000000000000" pitchFamily="2" charset="-122"/>
                <a:ea typeface="方正兰亭黑简体" panose="02000500000000000000" pitchFamily="2" charset="-122"/>
              </a:rPr>
              <a:t>保障</a:t>
            </a:r>
            <a:r>
              <a:rPr lang="zh-CN" altLang="en-US" sz="2000" b="1" dirty="0">
                <a:solidFill>
                  <a:srgbClr val="1E50A2"/>
                </a:solidFill>
                <a:latin typeface="方正兰亭黑简体" panose="02000500000000000000" pitchFamily="2" charset="-122"/>
                <a:ea typeface="方正兰亭黑简体" panose="02000500000000000000" pitchFamily="2" charset="-122"/>
              </a:rPr>
              <a:t>的社会治理体制，提高社会治理社会化、法治化、智能化、专业化</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水平</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3.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语态</a:t>
            </a:r>
            <a:r>
              <a:rPr lang="zh-CN" altLang="en-US" sz="2000" b="1" dirty="0">
                <a:solidFill>
                  <a:srgbClr val="2050A1"/>
                </a:solidFill>
                <a:ea typeface="方正兰亭黑简体" panose="02000500000000000000" pitchFamily="2" charset="-122"/>
                <a:cs typeface="Calibri" panose="020F0502020204030204" pitchFamily="34" charset="0"/>
                <a:sym typeface="+mn-ea"/>
              </a:rPr>
              <a:t>换译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2220510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a:t>
            </a:r>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29265" y="3947400"/>
            <a:ext cx="7139940"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담화와 서신 조회 대상자로 지목된 당원과 간부들에 대해서는 </a:t>
            </a:r>
            <a:r>
              <a:rPr lang="ko-KR" altLang="en-US" sz="2000" b="1" dirty="0" smtClean="0">
                <a:solidFill>
                  <a:srgbClr val="FF0000"/>
                </a:solidFill>
                <a:latin typeface="komorebi gothic" pitchFamily="49" charset="-128"/>
                <a:ea typeface="komorebi gothic" pitchFamily="49" charset="-128"/>
              </a:rPr>
              <a:t>민주생활회에서 </a:t>
            </a:r>
            <a:r>
              <a:rPr lang="ko-KR" altLang="en-US" sz="2000" b="1" dirty="0">
                <a:solidFill>
                  <a:srgbClr val="FF0000"/>
                </a:solidFill>
                <a:latin typeface="komorebi gothic" pitchFamily="49" charset="-128"/>
                <a:ea typeface="komorebi gothic" pitchFamily="49" charset="-128"/>
              </a:rPr>
              <a:t>상황을 분명하게 해명하도록 함으로써 </a:t>
            </a:r>
            <a:r>
              <a:rPr lang="ko-KR" altLang="en-US" sz="2000" b="1" dirty="0">
                <a:solidFill>
                  <a:srgbClr val="2050A1"/>
                </a:solidFill>
                <a:latin typeface="komorebi gothic" pitchFamily="49" charset="-128"/>
                <a:ea typeface="komorebi gothic" pitchFamily="49" charset="-128"/>
              </a:rPr>
              <a:t>당내 정치 생활의 엄숙성을 </a:t>
            </a:r>
            <a:r>
              <a:rPr lang="ko-KR" altLang="en-US" sz="2000" b="1" dirty="0" smtClean="0">
                <a:solidFill>
                  <a:srgbClr val="2050A1"/>
                </a:solidFill>
                <a:latin typeface="komorebi gothic" pitchFamily="49" charset="-128"/>
                <a:ea typeface="komorebi gothic" pitchFamily="49" charset="-128"/>
              </a:rPr>
              <a:t>구현해야 </a:t>
            </a:r>
            <a:r>
              <a:rPr lang="ko-KR" altLang="en-US" sz="2000" b="1" dirty="0">
                <a:solidFill>
                  <a:srgbClr val="2050A1"/>
                </a:solidFill>
                <a:latin typeface="komorebi gothic" pitchFamily="49" charset="-128"/>
                <a:ea typeface="komorebi gothic" pitchFamily="49" charset="-128"/>
              </a:rPr>
              <a:t>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1015663"/>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3 </a:t>
            </a: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被</a:t>
            </a:r>
            <a:r>
              <a:rPr lang="zh-CN" altLang="en-US" sz="2000" b="1" dirty="0">
                <a:solidFill>
                  <a:srgbClr val="1E50A2"/>
                </a:solidFill>
                <a:latin typeface="方正兰亭黑简体" panose="02000500000000000000" pitchFamily="2" charset="-122"/>
                <a:ea typeface="方正兰亭黑简体" panose="02000500000000000000" pitchFamily="2" charset="-122"/>
              </a:rPr>
              <a:t>谈话函询的党员、干部，</a:t>
            </a:r>
            <a:r>
              <a:rPr lang="zh-CN" altLang="en-US" sz="2000" b="1" dirty="0">
                <a:solidFill>
                  <a:srgbClr val="FF0000"/>
                </a:solidFill>
                <a:latin typeface="方正兰亭黑简体" panose="02000500000000000000" pitchFamily="2" charset="-122"/>
                <a:ea typeface="方正兰亭黑简体" panose="02000500000000000000" pitchFamily="2" charset="-122"/>
              </a:rPr>
              <a:t>要在民主生活会上把情况讲清楚、说明白</a:t>
            </a:r>
            <a:r>
              <a:rPr lang="zh-CN" altLang="en-US" sz="2000" b="1" dirty="0">
                <a:solidFill>
                  <a:srgbClr val="1E50A2"/>
                </a:solidFill>
                <a:latin typeface="方正兰亭黑简体" panose="02000500000000000000" pitchFamily="2" charset="-122"/>
                <a:ea typeface="方正兰亭黑简体" panose="02000500000000000000" pitchFamily="2" charset="-122"/>
              </a:rPr>
              <a:t>，体现党内政治生活的严肃性。</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3.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语态</a:t>
            </a:r>
            <a:r>
              <a:rPr lang="zh-CN" altLang="en-US" sz="2000" b="1" dirty="0">
                <a:solidFill>
                  <a:srgbClr val="2050A1"/>
                </a:solidFill>
                <a:ea typeface="方正兰亭黑简体" panose="02000500000000000000" pitchFamily="2" charset="-122"/>
                <a:cs typeface="Calibri" panose="020F0502020204030204" pitchFamily="34" charset="0"/>
                <a:sym typeface="+mn-ea"/>
              </a:rPr>
              <a:t>换</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281385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p>
        </p:txBody>
      </p:sp>
      <p:grpSp>
        <p:nvGrpSpPr>
          <p:cNvPr id="7" name="组合 6"/>
          <p:cNvGrpSpPr/>
          <p:nvPr/>
        </p:nvGrpSpPr>
        <p:grpSpPr>
          <a:xfrm>
            <a:off x="949418" y="1728215"/>
            <a:ext cx="8701405" cy="808355"/>
            <a:chOff x="1407" y="3366"/>
            <a:chExt cx="12265" cy="1322"/>
          </a:xfrm>
        </p:grpSpPr>
        <p:grpSp>
          <p:nvGrpSpPr>
            <p:cNvPr id="9" name="组合 8"/>
            <p:cNvGrpSpPr/>
            <p:nvPr/>
          </p:nvGrpSpPr>
          <p:grpSpPr>
            <a:xfrm>
              <a:off x="3064" y="3366"/>
              <a:ext cx="10608" cy="1318"/>
              <a:chOff x="1725" y="2212"/>
              <a:chExt cx="10608" cy="1318"/>
            </a:xfrm>
          </p:grpSpPr>
          <p:sp>
            <p:nvSpPr>
              <p:cNvPr id="12" name="圆角矩形 11"/>
              <p:cNvSpPr/>
              <p:nvPr/>
            </p:nvSpPr>
            <p:spPr>
              <a:xfrm>
                <a:off x="1725" y="2212"/>
                <a:ext cx="10608" cy="131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048" y="2276"/>
                <a:ext cx="9996" cy="1083"/>
              </a:xfrm>
              <a:prstGeom prst="rect">
                <a:avLst/>
              </a:prstGeom>
              <a:noFill/>
            </p:spPr>
            <p:txBody>
              <a:bodyPr wrap="square" rtlCol="0">
                <a:spAutoFit/>
              </a:bodyPr>
              <a:lstStyle/>
              <a:p>
                <a:pPr>
                  <a:lnSpc>
                    <a:spcPct val="150000"/>
                  </a:lnSpc>
                </a:pPr>
                <a:r>
                  <a:rPr lang="en-US" altLang="zh-CN"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1. “</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社会主要矛盾</a:t>
                </a:r>
                <a:r>
                  <a:rPr lang="en-US" altLang="zh-CN" sz="2800" b="1" dirty="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a:t>
                </a:r>
                <a:r>
                  <a:rPr lang="en-US" altLang="zh-CN"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  </a:t>
                </a:r>
                <a:r>
                  <a:rPr lang="ja-JP"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主要な</a:t>
                </a:r>
                <a:r>
                  <a:rPr lang="ja-JP" altLang="en-US" sz="2800" b="1" dirty="0">
                    <a:solidFill>
                      <a:srgbClr val="FF0000"/>
                    </a:solidFill>
                    <a:latin typeface="Times New Roman" panose="02020603050405020304" pitchFamily="18" charset="0"/>
                    <a:ea typeface="方正兰亭黑简体" panose="02000500000000000000" pitchFamily="2" charset="-122"/>
                    <a:cs typeface="Times New Roman" panose="02020603050405020304" pitchFamily="18" charset="0"/>
                  </a:rPr>
                  <a:t>社会矛盾</a:t>
                </a:r>
                <a:endParaRPr lang="en-US" altLang="zh-CN" sz="2800" b="1" dirty="0">
                  <a:solidFill>
                    <a:srgbClr val="FF0000"/>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endParaRPr>
              </a:p>
            </p:txBody>
          </p:sp>
        </p:grpSp>
        <p:pic>
          <p:nvPicPr>
            <p:cNvPr id="18" name="图片 17" descr="32313536333434333b32313536333435303bbcc6bbaeb1eac7a9"/>
            <p:cNvPicPr>
              <a:picLocks noChangeAspect="1"/>
            </p:cNvPicPr>
            <p:nvPr/>
          </p:nvPicPr>
          <p:blipFill>
            <a:blip r:embed="rId3"/>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1001609" y="4263695"/>
            <a:ext cx="1852803" cy="49244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 翻译说明</a:t>
            </a:r>
          </a:p>
        </p:txBody>
      </p:sp>
      <p:sp>
        <p:nvSpPr>
          <p:cNvPr id="3" name="圆角矩形 33"/>
          <p:cNvSpPr/>
          <p:nvPr/>
        </p:nvSpPr>
        <p:spPr>
          <a:xfrm>
            <a:off x="3697088" y="4140067"/>
            <a:ext cx="2103451" cy="504825"/>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rPr>
              <a:t>对译</a:t>
            </a:r>
            <a:endParaRPr lang="ru-RU" altLang="zh-CN" sz="2400" b="1" dirty="0">
              <a:solidFill>
                <a:schemeClr val="bg2">
                  <a:lumMod val="10000"/>
                </a:schemeClr>
              </a:solidFill>
              <a:latin typeface="方正兰亭黑简体" panose="02000500000000000000" pitchFamily="2" charset="-122"/>
              <a:ea typeface="方正兰亭黑简体" panose="02000500000000000000" pitchFamily="2" charset="-122"/>
            </a:endParaRPr>
          </a:p>
        </p:txBody>
      </p:sp>
      <p:grpSp>
        <p:nvGrpSpPr>
          <p:cNvPr id="8" name="组合 7"/>
          <p:cNvGrpSpPr/>
          <p:nvPr/>
        </p:nvGrpSpPr>
        <p:grpSpPr>
          <a:xfrm>
            <a:off x="1949050" y="1720263"/>
            <a:ext cx="9408950" cy="1528469"/>
            <a:chOff x="1598" y="2199"/>
            <a:chExt cx="14401" cy="2142"/>
          </a:xfrm>
        </p:grpSpPr>
        <p:sp>
          <p:nvSpPr>
            <p:cNvPr id="11" name="圆角矩形 10"/>
            <p:cNvSpPr/>
            <p:nvPr/>
          </p:nvSpPr>
          <p:spPr>
            <a:xfrm>
              <a:off x="1598" y="2240"/>
              <a:ext cx="14401" cy="2101"/>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1725" y="2199"/>
              <a:ext cx="14274" cy="1820"/>
            </a:xfrm>
            <a:prstGeom prst="rect">
              <a:avLst/>
            </a:prstGeom>
            <a:noFill/>
          </p:spPr>
          <p:txBody>
            <a:bodyPr wrap="square" rtlCol="0">
              <a:spAutoFit/>
            </a:bodyPr>
            <a:lstStyle/>
            <a:p>
              <a:pPr>
                <a:lnSpc>
                  <a:spcPct val="150000"/>
                </a:lnSpc>
              </a:pPr>
              <a:r>
                <a:rPr lang="en-US" altLang="zh-CN"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2.</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政治</a:t>
              </a:r>
              <a:r>
                <a:rPr lang="zh-CN" altLang="en-US" sz="2800" b="1" dirty="0" smtClean="0">
                  <a:latin typeface="方正兰亭黑简体" panose="02000500000000000000" pitchFamily="2" charset="-122"/>
                  <a:ea typeface="方正兰亭黑简体" panose="02000500000000000000" pitchFamily="2" charset="-122"/>
                  <a:cs typeface="Times New Roman" panose="02020603050405020304" pitchFamily="18" charset="0"/>
                  <a:sym typeface="+mn-ea"/>
                </a:rPr>
                <a:t>建设</a:t>
              </a:r>
              <a:endParaRPr lang="en-US" altLang="zh-CN" sz="2800" b="1" dirty="0" smtClean="0">
                <a:latin typeface="方正兰亭黑简体" panose="02000500000000000000" pitchFamily="2" charset="-122"/>
                <a:ea typeface="方正兰亭黑简体" panose="02000500000000000000" pitchFamily="2" charset="-122"/>
                <a:cs typeface="Times New Roman" panose="02020603050405020304" pitchFamily="18" charset="0"/>
                <a:sym typeface="+mn-ea"/>
              </a:endParaRPr>
            </a:p>
            <a:p>
              <a:pPr>
                <a:lnSpc>
                  <a:spcPct val="150000"/>
                </a:lnSpc>
              </a:pPr>
              <a:r>
                <a:rPr lang="en-US" altLang="zh-CN" sz="2800" b="1" dirty="0" smtClean="0">
                  <a:solidFill>
                    <a:schemeClr val="accent1">
                      <a:lumMod val="75000"/>
                    </a:schemeClr>
                  </a:solidFill>
                  <a:latin typeface="komorebi gothic" pitchFamily="49" charset="-128"/>
                  <a:ea typeface="komorebi gothic" pitchFamily="49" charset="-128"/>
                  <a:cs typeface="Times New Roman" panose="02020603050405020304" pitchFamily="18" charset="0"/>
                </a:rPr>
                <a:t>——</a:t>
              </a:r>
              <a:r>
                <a:rPr lang="ko-KR" altLang="en-US" sz="2800" b="1" dirty="0">
                  <a:solidFill>
                    <a:schemeClr val="accent1">
                      <a:lumMod val="75000"/>
                    </a:schemeClr>
                  </a:solidFill>
                  <a:latin typeface="komorebi gothic" pitchFamily="49" charset="-128"/>
                  <a:ea typeface="komorebi gothic" pitchFamily="49" charset="-128"/>
                  <a:cs typeface="Times New Roman" panose="02020603050405020304" pitchFamily="18" charset="0"/>
                </a:rPr>
                <a:t>정치 건설</a:t>
              </a:r>
            </a:p>
          </p:txBody>
        </p:sp>
      </p:grpSp>
      <p:pic>
        <p:nvPicPr>
          <p:cNvPr id="24" name="图片 23" descr="32313536333434333b32313536333435303bbcc6bbaeb1eac7a9"/>
          <p:cNvPicPr>
            <a:picLocks noChangeAspect="1"/>
          </p:cNvPicPr>
          <p:nvPr/>
        </p:nvPicPr>
        <p:blipFill>
          <a:blip r:embed="rId3"/>
          <a:stretch>
            <a:fillRect/>
          </a:stretch>
        </p:blipFill>
        <p:spPr>
          <a:xfrm>
            <a:off x="949418" y="1854789"/>
            <a:ext cx="791037" cy="681782"/>
          </a:xfrm>
          <a:prstGeom prst="rect">
            <a:avLst/>
          </a:prstGeom>
        </p:spPr>
      </p:pic>
    </p:spTree>
    <p:extLst>
      <p:ext uri="{BB962C8B-B14F-4D97-AF65-F5344CB8AC3E}">
        <p14:creationId xmlns:p14="http://schemas.microsoft.com/office/powerpoint/2010/main" val="1419618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a:t>
            </a:r>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596244" y="4039251"/>
            <a:ext cx="7563755" cy="400110"/>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누구든 부패를 저지르면 </a:t>
            </a:r>
            <a:r>
              <a:rPr lang="ko-KR" altLang="en-US" sz="2000" b="1" dirty="0">
                <a:solidFill>
                  <a:srgbClr val="FF0000"/>
                </a:solidFill>
                <a:latin typeface="komorebi gothic" pitchFamily="49" charset="-128"/>
                <a:ea typeface="komorebi gothic" pitchFamily="49" charset="-128"/>
              </a:rPr>
              <a:t>반드시 대가를 치르게 해야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707886"/>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4</a:t>
            </a:r>
          </a:p>
          <a:p>
            <a:r>
              <a:rPr lang="zh-CN" altLang="en-US" sz="2000" b="1" dirty="0">
                <a:solidFill>
                  <a:srgbClr val="1E50A2"/>
                </a:solidFill>
                <a:latin typeface="方正兰亭黑简体" panose="02000500000000000000" pitchFamily="2" charset="-122"/>
                <a:ea typeface="方正兰亭黑简体" panose="02000500000000000000" pitchFamily="2" charset="-122"/>
              </a:rPr>
              <a:t>只要谁敢搞腐败，</a:t>
            </a:r>
            <a:r>
              <a:rPr lang="zh-CN" altLang="en-US" sz="2000" b="1" dirty="0">
                <a:solidFill>
                  <a:srgbClr val="FF0000"/>
                </a:solidFill>
                <a:latin typeface="方正兰亭黑简体" panose="02000500000000000000" pitchFamily="2" charset="-122"/>
                <a:ea typeface="方正兰亭黑简体" panose="02000500000000000000" pitchFamily="2" charset="-122"/>
              </a:rPr>
              <a:t>就必须付出代价</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3. </a:t>
            </a:r>
            <a:r>
              <a:rPr lang="zh-CN" altLang="en-US" sz="2000" b="1" dirty="0">
                <a:solidFill>
                  <a:srgbClr val="2050A1"/>
                </a:solidFill>
                <a:ea typeface="方正兰亭黑简体" panose="02000500000000000000" pitchFamily="2" charset="-122"/>
                <a:cs typeface="Calibri" panose="020F0502020204030204" pitchFamily="34" charset="0"/>
                <a:sym typeface="+mn-ea"/>
              </a:rPr>
              <a:t>语态换</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1311295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a:t>
            </a:r>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3884237"/>
            <a:ext cx="7139940" cy="1015663"/>
          </a:xfrm>
          <a:prstGeom prst="rect">
            <a:avLst/>
          </a:prstGeom>
          <a:noFill/>
        </p:spPr>
        <p:txBody>
          <a:bodyPr wrap="square" rtlCol="0">
            <a:spAutoFit/>
          </a:bodyPr>
          <a:lstStyle/>
          <a:p>
            <a:pPr algn="just" latinLnBrk="1"/>
            <a:r>
              <a:rPr lang="ko-KR" altLang="en-US" sz="2000" b="1" dirty="0" smtClean="0">
                <a:solidFill>
                  <a:srgbClr val="2050A1"/>
                </a:solidFill>
                <a:latin typeface="komorebi gothic" pitchFamily="49" charset="-128"/>
                <a:ea typeface="komorebi gothic" pitchFamily="49" charset="-128"/>
              </a:rPr>
              <a:t>중앙의 </a:t>
            </a:r>
            <a:r>
              <a:rPr lang="ko-KR" altLang="en-US" sz="2000" b="1" dirty="0">
                <a:solidFill>
                  <a:srgbClr val="2050A1"/>
                </a:solidFill>
                <a:latin typeface="komorebi gothic" pitchFamily="49" charset="-128"/>
                <a:ea typeface="komorebi gothic" pitchFamily="49" charset="-128"/>
              </a:rPr>
              <a:t>정책 결정과 배치를 </a:t>
            </a:r>
            <a:r>
              <a:rPr lang="ko-KR" altLang="en-US" sz="2000" b="1" dirty="0">
                <a:solidFill>
                  <a:srgbClr val="FF0000"/>
                </a:solidFill>
                <a:latin typeface="komorebi gothic" pitchFamily="49" charset="-128"/>
                <a:ea typeface="komorebi gothic" pitchFamily="49" charset="-128"/>
              </a:rPr>
              <a:t>제대로 이행하지 않거나 </a:t>
            </a:r>
            <a:r>
              <a:rPr lang="ko-KR" altLang="en-US" sz="2000" b="1" dirty="0">
                <a:solidFill>
                  <a:srgbClr val="2050A1"/>
                </a:solidFill>
                <a:latin typeface="komorebi gothic" pitchFamily="49" charset="-128"/>
                <a:ea typeface="komorebi gothic" pitchFamily="49" charset="-128"/>
              </a:rPr>
              <a:t>선택적으로 </a:t>
            </a:r>
            <a:r>
              <a:rPr lang="ko-KR" altLang="en-US" sz="2000" b="1" dirty="0" smtClean="0">
                <a:solidFill>
                  <a:srgbClr val="2050A1"/>
                </a:solidFill>
                <a:latin typeface="komorebi gothic" pitchFamily="49" charset="-128"/>
                <a:ea typeface="komorebi gothic" pitchFamily="49" charset="-128"/>
              </a:rPr>
              <a:t>이행하거나 변칙적으로 </a:t>
            </a:r>
            <a:r>
              <a:rPr lang="ko-KR" altLang="en-US" sz="2000" b="1" dirty="0">
                <a:solidFill>
                  <a:srgbClr val="2050A1"/>
                </a:solidFill>
                <a:latin typeface="komorebi gothic" pitchFamily="49" charset="-128"/>
                <a:ea typeface="komorebi gothic" pitchFamily="49" charset="-128"/>
              </a:rPr>
              <a:t>이행하는 현상도 절대 용납해서는 안 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596245" y="2847073"/>
            <a:ext cx="7172960" cy="707886"/>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1 </a:t>
            </a: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决不</a:t>
            </a:r>
            <a:r>
              <a:rPr lang="zh-CN" altLang="en-US" sz="2000" b="1" dirty="0">
                <a:solidFill>
                  <a:srgbClr val="1E50A2"/>
                </a:solidFill>
                <a:latin typeface="方正兰亭黑简体" panose="02000500000000000000" pitchFamily="2" charset="-122"/>
                <a:ea typeface="方正兰亭黑简体" panose="02000500000000000000" pitchFamily="2" charset="-122"/>
              </a:rPr>
              <a:t>允许在贯彻执行中央决策部署上</a:t>
            </a:r>
            <a:r>
              <a:rPr lang="zh-CN" altLang="en-US" sz="2000" b="1" dirty="0">
                <a:solidFill>
                  <a:srgbClr val="FF0000"/>
                </a:solidFill>
                <a:latin typeface="方正兰亭黑简体" panose="02000500000000000000" pitchFamily="2" charset="-122"/>
                <a:ea typeface="方正兰亭黑简体" panose="02000500000000000000" pitchFamily="2" charset="-122"/>
              </a:rPr>
              <a:t>打折扣</a:t>
            </a:r>
            <a:r>
              <a:rPr lang="zh-CN" altLang="en-US" sz="2000" b="1" dirty="0">
                <a:solidFill>
                  <a:srgbClr val="1E50A2"/>
                </a:solidFill>
                <a:latin typeface="方正兰亭黑简体" panose="02000500000000000000" pitchFamily="2" charset="-122"/>
                <a:ea typeface="方正兰亭黑简体" panose="02000500000000000000" pitchFamily="2" charset="-122"/>
              </a:rPr>
              <a:t>、做选择、搞变通。</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4</a:t>
            </a:r>
            <a:r>
              <a:rPr lang="en-US" altLang="zh-CN" sz="2000" b="1" dirty="0" smtClean="0">
                <a:solidFill>
                  <a:srgbClr val="2050A1"/>
                </a:solidFill>
                <a:ea typeface="方正兰亭黑简体" panose="02000500000000000000" pitchFamily="2" charset="-122"/>
                <a:cs typeface="Calibri" panose="020F0502020204030204" pitchFamily="34" charset="0"/>
                <a:sym typeface="+mn-ea"/>
              </a:rPr>
              <a:t>.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肯否换译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13666269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a:t>
            </a:r>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3829700"/>
            <a:ext cx="7139940" cy="707886"/>
          </a:xfrm>
          <a:prstGeom prst="rect">
            <a:avLst/>
          </a:prstGeom>
          <a:noFill/>
        </p:spPr>
        <p:txBody>
          <a:bodyPr wrap="square" rtlCol="0">
            <a:spAutoFit/>
          </a:bodyPr>
          <a:lstStyle/>
          <a:p>
            <a:pPr algn="just" latinLnBrk="1"/>
            <a:r>
              <a:rPr lang="ko-KR" altLang="en-US" sz="2000" b="1" dirty="0" smtClean="0">
                <a:solidFill>
                  <a:srgbClr val="2050A1"/>
                </a:solidFill>
                <a:latin typeface="komorebi gothic" pitchFamily="49" charset="-128"/>
                <a:ea typeface="komorebi gothic" pitchFamily="49" charset="-128"/>
              </a:rPr>
              <a:t>인류는 </a:t>
            </a:r>
            <a:r>
              <a:rPr lang="ko-KR" altLang="en-US" sz="2000" b="1" dirty="0">
                <a:solidFill>
                  <a:srgbClr val="2050A1"/>
                </a:solidFill>
                <a:latin typeface="komorebi gothic" pitchFamily="49" charset="-128"/>
                <a:ea typeface="komorebi gothic" pitchFamily="49" charset="-128"/>
              </a:rPr>
              <a:t>우주에 </a:t>
            </a:r>
            <a:r>
              <a:rPr lang="ko-KR" altLang="en-US" sz="2000" b="1" dirty="0">
                <a:solidFill>
                  <a:srgbClr val="FF0000"/>
                </a:solidFill>
                <a:latin typeface="komorebi gothic" pitchFamily="49" charset="-128"/>
                <a:ea typeface="komorebi gothic" pitchFamily="49" charset="-128"/>
              </a:rPr>
              <a:t>단 하나밖에 없는 지구</a:t>
            </a:r>
            <a:r>
              <a:rPr lang="ko-KR" altLang="en-US" sz="2000" b="1" dirty="0">
                <a:solidFill>
                  <a:srgbClr val="2050A1"/>
                </a:solidFill>
                <a:latin typeface="komorebi gothic" pitchFamily="49" charset="-128"/>
                <a:ea typeface="komorebi gothic" pitchFamily="49" charset="-128"/>
              </a:rPr>
              <a:t>를 공동의 터전으로 공유하고 </a:t>
            </a:r>
            <a:r>
              <a:rPr lang="ko-KR" altLang="en-US" sz="2000" b="1" dirty="0" smtClean="0">
                <a:solidFill>
                  <a:srgbClr val="2050A1"/>
                </a:solidFill>
                <a:latin typeface="komorebi gothic" pitchFamily="49" charset="-128"/>
                <a:ea typeface="komorebi gothic" pitchFamily="49" charset="-128"/>
              </a:rPr>
              <a:t>있습니다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612755" y="2809140"/>
            <a:ext cx="7172960" cy="707886"/>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2</a:t>
            </a: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宇宙</a:t>
            </a:r>
            <a:r>
              <a:rPr lang="zh-CN" altLang="en-US" sz="2000" b="1" dirty="0">
                <a:solidFill>
                  <a:srgbClr val="FF0000"/>
                </a:solidFill>
                <a:latin typeface="方正兰亭黑简体" panose="02000500000000000000" pitchFamily="2" charset="-122"/>
                <a:ea typeface="方正兰亭黑简体" panose="02000500000000000000" pitchFamily="2" charset="-122"/>
              </a:rPr>
              <a:t>只有一个地球</a:t>
            </a:r>
            <a:r>
              <a:rPr lang="zh-CN" altLang="en-US" sz="2000" b="1" dirty="0">
                <a:solidFill>
                  <a:srgbClr val="1E50A2"/>
                </a:solidFill>
                <a:latin typeface="方正兰亭黑简体" panose="02000500000000000000" pitchFamily="2" charset="-122"/>
                <a:ea typeface="方正兰亭黑简体" panose="02000500000000000000" pitchFamily="2" charset="-122"/>
              </a:rPr>
              <a:t>，人类</a:t>
            </a:r>
            <a:r>
              <a:rPr lang="zh-CN" altLang="en-US" sz="2000" b="1" dirty="0">
                <a:solidFill>
                  <a:srgbClr val="2050A1"/>
                </a:solidFill>
                <a:latin typeface="方正兰亭黑简体" panose="02000500000000000000" pitchFamily="2" charset="-122"/>
                <a:ea typeface="方正兰亭黑简体" panose="02000500000000000000" pitchFamily="2" charset="-122"/>
              </a:rPr>
              <a:t>共有一个家园</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4. </a:t>
            </a:r>
            <a:r>
              <a:rPr lang="zh-CN" altLang="en-US" sz="2000" b="1" dirty="0">
                <a:solidFill>
                  <a:srgbClr val="2050A1"/>
                </a:solidFill>
                <a:ea typeface="方正兰亭黑简体" panose="02000500000000000000" pitchFamily="2" charset="-122"/>
                <a:cs typeface="Calibri" panose="020F0502020204030204" pitchFamily="34" charset="0"/>
                <a:sym typeface="+mn-ea"/>
              </a:rPr>
              <a:t>肯否换译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24888600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a:t>
            </a:r>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76890" y="3829700"/>
            <a:ext cx="7139940" cy="1323439"/>
          </a:xfrm>
          <a:prstGeom prst="rect">
            <a:avLst/>
          </a:prstGeom>
          <a:noFill/>
        </p:spPr>
        <p:txBody>
          <a:bodyPr wrap="square" rtlCol="0">
            <a:spAutoFit/>
          </a:bodyPr>
          <a:lstStyle/>
          <a:p>
            <a:pPr algn="just" latinLnBrk="1"/>
            <a:r>
              <a:rPr lang="ko-KR" altLang="en-US" sz="2000" b="1" dirty="0" smtClean="0">
                <a:solidFill>
                  <a:srgbClr val="2050A1"/>
                </a:solidFill>
                <a:latin typeface="komorebi gothic" pitchFamily="49" charset="-128"/>
                <a:ea typeface="komorebi gothic" pitchFamily="49" charset="-128"/>
              </a:rPr>
              <a:t>당의 </a:t>
            </a:r>
            <a:r>
              <a:rPr lang="ko-KR" altLang="en-US" sz="2000" b="1" dirty="0">
                <a:solidFill>
                  <a:srgbClr val="2050A1"/>
                </a:solidFill>
                <a:latin typeface="komorebi gothic" pitchFamily="49" charset="-128"/>
                <a:ea typeface="komorebi gothic" pitchFamily="49" charset="-128"/>
              </a:rPr>
              <a:t>지도간부들은 조직과 인민에 대해 항상 감사하고 경외하는 마음을 </a:t>
            </a:r>
            <a:r>
              <a:rPr lang="ko-KR" altLang="en-US" sz="2000" b="1" dirty="0" smtClean="0">
                <a:solidFill>
                  <a:srgbClr val="2050A1"/>
                </a:solidFill>
                <a:latin typeface="komorebi gothic" pitchFamily="49" charset="-128"/>
                <a:ea typeface="komorebi gothic" pitchFamily="49" charset="-128"/>
              </a:rPr>
              <a:t>가져야 </a:t>
            </a:r>
            <a:r>
              <a:rPr lang="ko-KR" altLang="en-US" sz="2000" b="1" dirty="0">
                <a:solidFill>
                  <a:srgbClr val="2050A1"/>
                </a:solidFill>
                <a:latin typeface="komorebi gothic" pitchFamily="49" charset="-128"/>
                <a:ea typeface="komorebi gothic" pitchFamily="49" charset="-128"/>
              </a:rPr>
              <a:t>합니다</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명예와 이익에 대해서 </a:t>
            </a:r>
            <a:r>
              <a:rPr lang="ko-KR" altLang="en-US" sz="2000" b="1" dirty="0">
                <a:solidFill>
                  <a:srgbClr val="FF0000"/>
                </a:solidFill>
                <a:latin typeface="komorebi gothic" pitchFamily="49" charset="-128"/>
                <a:ea typeface="komorebi gothic" pitchFamily="49" charset="-128"/>
              </a:rPr>
              <a:t>욕심을 부리지 않고</a:t>
            </a:r>
            <a:r>
              <a:rPr lang="ko-KR" altLang="en-US" sz="2000" b="1" dirty="0">
                <a:solidFill>
                  <a:srgbClr val="2050A1"/>
                </a:solidFill>
                <a:latin typeface="komorebi gothic" pitchFamily="49" charset="-128"/>
                <a:ea typeface="komorebi gothic" pitchFamily="49" charset="-128"/>
              </a:rPr>
              <a:t> 물질적 향유와 </a:t>
            </a:r>
            <a:r>
              <a:rPr lang="ko-KR" altLang="en-US" sz="2000" b="1" dirty="0" smtClean="0">
                <a:solidFill>
                  <a:srgbClr val="2050A1"/>
                </a:solidFill>
                <a:latin typeface="komorebi gothic" pitchFamily="49" charset="-128"/>
                <a:ea typeface="komorebi gothic" pitchFamily="49" charset="-128"/>
              </a:rPr>
              <a:t>개인적 </a:t>
            </a:r>
            <a:r>
              <a:rPr lang="ko-KR" altLang="en-US" sz="2000" b="1" dirty="0">
                <a:solidFill>
                  <a:srgbClr val="2050A1"/>
                </a:solidFill>
                <a:latin typeface="komorebi gothic" pitchFamily="49" charset="-128"/>
                <a:ea typeface="komorebi gothic" pitchFamily="49" charset="-128"/>
              </a:rPr>
              <a:t>처우에 대해 만족할 줄 알아야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C62533"/>
              </a:solidFill>
              <a:latin typeface="komorebi gothic" pitchFamily="49" charset="-128"/>
              <a:ea typeface="komorebi gothic" pitchFamily="49" charset="-128"/>
            </a:endParaRPr>
          </a:p>
        </p:txBody>
      </p:sp>
      <p:sp>
        <p:nvSpPr>
          <p:cNvPr id="23" name="文本框 22"/>
          <p:cNvSpPr txBox="1"/>
          <p:nvPr/>
        </p:nvSpPr>
        <p:spPr>
          <a:xfrm>
            <a:off x="2695786" y="2777968"/>
            <a:ext cx="7172960" cy="1015663"/>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3 </a:t>
            </a:r>
          </a:p>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党</a:t>
            </a:r>
            <a:r>
              <a:rPr lang="zh-CN" altLang="en-US" sz="2000" b="1" dirty="0">
                <a:solidFill>
                  <a:srgbClr val="1E50A2"/>
                </a:solidFill>
                <a:latin typeface="方正兰亭黑简体" panose="02000500000000000000" pitchFamily="2" charset="-122"/>
                <a:ea typeface="方正兰亭黑简体" panose="02000500000000000000" pitchFamily="2" charset="-122"/>
              </a:rPr>
              <a:t>的领导干部更要对组织和人民常怀感恩敬畏之心，对功名利禄要</a:t>
            </a:r>
            <a:r>
              <a:rPr lang="zh-CN" altLang="en-US" sz="2000" b="1" dirty="0">
                <a:solidFill>
                  <a:srgbClr val="FF0000"/>
                </a:solidFill>
                <a:latin typeface="方正兰亭黑简体" panose="02000500000000000000" pitchFamily="2" charset="-122"/>
                <a:ea typeface="方正兰亭黑简体" panose="02000500000000000000" pitchFamily="2" charset="-122"/>
              </a:rPr>
              <a:t>知足</a:t>
            </a:r>
            <a:r>
              <a:rPr lang="zh-CN" altLang="en-US" sz="2000" b="1" dirty="0">
                <a:solidFill>
                  <a:srgbClr val="1E50A2"/>
                </a:solidFill>
                <a:latin typeface="方正兰亭黑简体" panose="02000500000000000000" pitchFamily="2" charset="-122"/>
                <a:ea typeface="方正兰亭黑简体" panose="02000500000000000000" pitchFamily="2" charset="-122"/>
              </a:rPr>
              <a:t>，对</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物质</a:t>
            </a:r>
            <a:r>
              <a:rPr lang="zh-CN" altLang="en-US" sz="2000" b="1" dirty="0">
                <a:solidFill>
                  <a:srgbClr val="1E50A2"/>
                </a:solidFill>
                <a:latin typeface="方正兰亭黑简体" panose="02000500000000000000" pitchFamily="2" charset="-122"/>
                <a:ea typeface="方正兰亭黑简体" panose="02000500000000000000" pitchFamily="2" charset="-122"/>
              </a:rPr>
              <a:t>享受和个人待遇要知止</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4. </a:t>
            </a:r>
            <a:r>
              <a:rPr lang="zh-CN" altLang="en-US" sz="2000" b="1" dirty="0">
                <a:solidFill>
                  <a:srgbClr val="2050A1"/>
                </a:solidFill>
                <a:ea typeface="方正兰亭黑简体" panose="02000500000000000000" pitchFamily="2" charset="-122"/>
                <a:cs typeface="Calibri" panose="020F0502020204030204" pitchFamily="34" charset="0"/>
                <a:sym typeface="+mn-ea"/>
              </a:rPr>
              <a:t>肯否换</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1842889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a:t>
            </a:r>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065034" y="3954114"/>
            <a:ext cx="9085755" cy="1631216"/>
          </a:xfrm>
          <a:prstGeom prst="rect">
            <a:avLst/>
          </a:prstGeom>
          <a:noFill/>
        </p:spPr>
        <p:txBody>
          <a:bodyPr wrap="square" rtlCol="0">
            <a:spAutoFit/>
          </a:bodyPr>
          <a:lstStyle/>
          <a:p>
            <a:pPr algn="just" latinLnBrk="1"/>
            <a:r>
              <a:rPr lang="ko-KR" altLang="en-US" sz="2000" b="1" dirty="0" smtClean="0">
                <a:solidFill>
                  <a:srgbClr val="FF0000"/>
                </a:solidFill>
                <a:latin typeface="komorebi gothic" pitchFamily="49" charset="-128"/>
                <a:ea typeface="komorebi gothic" pitchFamily="49" charset="-128"/>
              </a:rPr>
              <a:t>변함없는 마음과 </a:t>
            </a:r>
            <a:r>
              <a:rPr lang="ko-KR" altLang="en-US" sz="2000" b="1" dirty="0" smtClean="0">
                <a:solidFill>
                  <a:srgbClr val="2050A1"/>
                </a:solidFill>
                <a:latin typeface="komorebi gothic" pitchFamily="49" charset="-128"/>
                <a:ea typeface="komorebi gothic" pitchFamily="49" charset="-128"/>
              </a:rPr>
              <a:t>끈질긴 </a:t>
            </a:r>
            <a:r>
              <a:rPr lang="ko-KR" altLang="en-US" sz="2000" b="1" dirty="0">
                <a:solidFill>
                  <a:srgbClr val="2050A1"/>
                </a:solidFill>
                <a:latin typeface="komorebi gothic" pitchFamily="49" charset="-128"/>
                <a:ea typeface="komorebi gothic" pitchFamily="49" charset="-128"/>
              </a:rPr>
              <a:t>정신으로 장기적으로 항상 엄격하고 실속 있게</a:t>
            </a:r>
            <a:r>
              <a:rPr lang="en-US" altLang="ko-KR" sz="2000" b="1" dirty="0">
                <a:solidFill>
                  <a:srgbClr val="2050A1"/>
                </a:solidFill>
                <a:latin typeface="komorebi gothic" pitchFamily="49" charset="-128"/>
                <a:ea typeface="komorebi gothic" pitchFamily="49" charset="-128"/>
              </a:rPr>
              <a:t>, </a:t>
            </a:r>
            <a:r>
              <a:rPr lang="ko-KR" altLang="en-US" sz="2000" b="1" dirty="0" smtClean="0">
                <a:solidFill>
                  <a:srgbClr val="2050A1"/>
                </a:solidFill>
                <a:latin typeface="komorebi gothic" pitchFamily="49" charset="-128"/>
                <a:ea typeface="komorebi gothic" pitchFamily="49" charset="-128"/>
              </a:rPr>
              <a:t>그리고 깊이 </a:t>
            </a:r>
            <a:r>
              <a:rPr lang="ko-KR" altLang="en-US" sz="2000" b="1" dirty="0">
                <a:solidFill>
                  <a:srgbClr val="2050A1"/>
                </a:solidFill>
                <a:latin typeface="komorebi gothic" pitchFamily="49" charset="-128"/>
                <a:ea typeface="komorebi gothic" pitchFamily="49" charset="-128"/>
              </a:rPr>
              <a:t>있고 세심하게 관철해 나가야 하며 습관을 형성하고 성과를 </a:t>
            </a:r>
            <a:r>
              <a:rPr lang="ko-KR" altLang="en-US" sz="2000" b="1" dirty="0" smtClean="0">
                <a:solidFill>
                  <a:srgbClr val="2050A1"/>
                </a:solidFill>
                <a:latin typeface="komorebi gothic" pitchFamily="49" charset="-128"/>
                <a:ea typeface="komorebi gothic" pitchFamily="49" charset="-128"/>
              </a:rPr>
              <a:t>내어 좋은 </a:t>
            </a:r>
            <a:r>
              <a:rPr lang="ko-KR" altLang="en-US" sz="2000" b="1" dirty="0">
                <a:solidFill>
                  <a:srgbClr val="2050A1"/>
                </a:solidFill>
                <a:latin typeface="komorebi gothic" pitchFamily="49" charset="-128"/>
                <a:ea typeface="komorebi gothic" pitchFamily="49" charset="-128"/>
              </a:rPr>
              <a:t>기풍으로 자리잡도록 해야 합니다</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시기를 놓치지 말고 </a:t>
            </a:r>
            <a:r>
              <a:rPr lang="ko-KR" altLang="en-US" sz="2000" b="1" dirty="0">
                <a:solidFill>
                  <a:srgbClr val="2050A1"/>
                </a:solidFill>
                <a:latin typeface="komorebi gothic" pitchFamily="49" charset="-128"/>
                <a:ea typeface="komorebi gothic" pitchFamily="49" charset="-128"/>
              </a:rPr>
              <a:t>향략주의와 </a:t>
            </a:r>
            <a:r>
              <a:rPr lang="ko-KR" altLang="en-US" sz="2000" b="1" dirty="0" smtClean="0">
                <a:solidFill>
                  <a:srgbClr val="2050A1"/>
                </a:solidFill>
                <a:latin typeface="komorebi gothic" pitchFamily="49" charset="-128"/>
                <a:ea typeface="komorebi gothic" pitchFamily="49" charset="-128"/>
              </a:rPr>
              <a:t>사치 </a:t>
            </a:r>
            <a:r>
              <a:rPr lang="ko-KR" altLang="en-US" sz="2000" b="1" dirty="0">
                <a:solidFill>
                  <a:srgbClr val="2050A1"/>
                </a:solidFill>
                <a:latin typeface="komorebi gothic" pitchFamily="49" charset="-128"/>
                <a:ea typeface="komorebi gothic" pitchFamily="49" charset="-128"/>
              </a:rPr>
              <a:t>풍조의 새로운 동향과 양상을 면밀히 관찰하여 재발 가능한 위험 </a:t>
            </a:r>
            <a:r>
              <a:rPr lang="ko-KR" altLang="en-US" sz="2000" b="1" dirty="0" smtClean="0">
                <a:solidFill>
                  <a:srgbClr val="2050A1"/>
                </a:solidFill>
                <a:latin typeface="komorebi gothic" pitchFamily="49" charset="-128"/>
                <a:ea typeface="komorebi gothic" pitchFamily="49" charset="-128"/>
              </a:rPr>
              <a:t>요소를 찾아 </a:t>
            </a:r>
            <a:r>
              <a:rPr lang="ko-KR" altLang="en-US" sz="2000" b="1" dirty="0">
                <a:solidFill>
                  <a:srgbClr val="2050A1"/>
                </a:solidFill>
                <a:latin typeface="komorebi gothic" pitchFamily="49" charset="-128"/>
                <a:ea typeface="komorebi gothic" pitchFamily="49" charset="-128"/>
              </a:rPr>
              <a:t>내어 되살아나지 않도록 단호히 방지해야 합니다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048933" y="2508848"/>
            <a:ext cx="9061852" cy="1323439"/>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4</a:t>
            </a:r>
          </a:p>
          <a:p>
            <a:r>
              <a:rPr lang="zh-CN" altLang="en-US" sz="2000" b="1" dirty="0">
                <a:solidFill>
                  <a:srgbClr val="1E50A2"/>
                </a:solidFill>
                <a:latin typeface="方正兰亭黑简体" panose="02000500000000000000" pitchFamily="2" charset="-122"/>
                <a:ea typeface="方正兰亭黑简体" panose="02000500000000000000" pitchFamily="2" charset="-122"/>
              </a:rPr>
              <a:t>要拿出</a:t>
            </a:r>
            <a:r>
              <a:rPr lang="zh-CN" altLang="en-US" sz="2000" b="1" dirty="0">
                <a:solidFill>
                  <a:srgbClr val="FF0000"/>
                </a:solidFill>
                <a:latin typeface="方正兰亭黑简体" panose="02000500000000000000" pitchFamily="2" charset="-122"/>
                <a:ea typeface="方正兰亭黑简体" panose="02000500000000000000" pitchFamily="2" charset="-122"/>
              </a:rPr>
              <a:t>恒心</a:t>
            </a:r>
            <a:r>
              <a:rPr lang="zh-CN" altLang="en-US" sz="2000" b="1" dirty="0">
                <a:solidFill>
                  <a:srgbClr val="1E50A2"/>
                </a:solidFill>
                <a:latin typeface="方正兰亭黑简体" panose="02000500000000000000" pitchFamily="2" charset="-122"/>
                <a:ea typeface="方正兰亭黑简体" panose="02000500000000000000" pitchFamily="2" charset="-122"/>
              </a:rPr>
              <a:t>和韧劲，继续在常和长、严和实、深和细上下功夫，管出习惯、</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抓出</a:t>
            </a:r>
            <a:r>
              <a:rPr lang="zh-CN" altLang="en-US" sz="2000" b="1" dirty="0">
                <a:solidFill>
                  <a:srgbClr val="1E50A2"/>
                </a:solidFill>
                <a:latin typeface="方正兰亭黑简体" panose="02000500000000000000" pitchFamily="2" charset="-122"/>
                <a:ea typeface="方正兰亭黑简体" panose="02000500000000000000" pitchFamily="2" charset="-122"/>
              </a:rPr>
              <a:t>成效，化风成俗。</a:t>
            </a:r>
            <a:r>
              <a:rPr lang="zh-CN" altLang="en-US" sz="2000" b="1" dirty="0">
                <a:solidFill>
                  <a:srgbClr val="FF0000"/>
                </a:solidFill>
                <a:latin typeface="方正兰亭黑简体" panose="02000500000000000000" pitchFamily="2" charset="-122"/>
                <a:ea typeface="方正兰亭黑简体" panose="02000500000000000000" pitchFamily="2" charset="-122"/>
              </a:rPr>
              <a:t>要紧盯时间节点</a:t>
            </a:r>
            <a:r>
              <a:rPr lang="zh-CN" altLang="en-US" sz="2000" b="1" dirty="0">
                <a:solidFill>
                  <a:srgbClr val="1E50A2"/>
                </a:solidFill>
                <a:latin typeface="方正兰亭黑简体" panose="02000500000000000000" pitchFamily="2" charset="-122"/>
                <a:ea typeface="方正兰亭黑简体" panose="02000500000000000000" pitchFamily="2" charset="-122"/>
              </a:rPr>
              <a:t>，密切关注享乐主义、奢靡之风新动向</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新表现</a:t>
            </a:r>
            <a:r>
              <a:rPr lang="zh-CN" altLang="en-US" sz="2000" b="1" dirty="0">
                <a:solidFill>
                  <a:srgbClr val="1E50A2"/>
                </a:solidFill>
                <a:latin typeface="方正兰亭黑简体" panose="02000500000000000000" pitchFamily="2" charset="-122"/>
                <a:ea typeface="方正兰亭黑简体" panose="02000500000000000000" pitchFamily="2" charset="-122"/>
              </a:rPr>
              <a:t>，找出可能反弹的风险点，坚决防止回潮复燃。</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4. </a:t>
            </a:r>
            <a:r>
              <a:rPr lang="zh-CN" altLang="en-US" sz="2000" b="1" dirty="0">
                <a:solidFill>
                  <a:srgbClr val="2050A1"/>
                </a:solidFill>
                <a:ea typeface="方正兰亭黑简体" panose="02000500000000000000" pitchFamily="2" charset="-122"/>
                <a:cs typeface="Calibri" panose="020F0502020204030204" pitchFamily="34" charset="0"/>
                <a:sym typeface="+mn-ea"/>
              </a:rPr>
              <a:t>肯否换</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41558863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a:t>
            </a:r>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41401" y="4043978"/>
            <a:ext cx="7263876" cy="1015663"/>
          </a:xfrm>
          <a:prstGeom prst="rect">
            <a:avLst/>
          </a:prstGeom>
          <a:noFill/>
        </p:spPr>
        <p:txBody>
          <a:bodyPr wrap="square" rtlCol="0">
            <a:spAutoFit/>
          </a:bodyPr>
          <a:lstStyle/>
          <a:p>
            <a:pPr algn="just" latinLnBrk="1"/>
            <a:r>
              <a:rPr lang="en-US" altLang="ko-KR" sz="2000" b="1" dirty="0">
                <a:solidFill>
                  <a:srgbClr val="FF0000"/>
                </a:solidFill>
                <a:latin typeface="komorebi gothic" pitchFamily="49" charset="-128"/>
                <a:ea typeface="komorebi gothic" pitchFamily="49" charset="-128"/>
              </a:rPr>
              <a:t>2008</a:t>
            </a:r>
            <a:r>
              <a:rPr lang="ko-KR" altLang="en-US" sz="2000" b="1" dirty="0">
                <a:solidFill>
                  <a:srgbClr val="FF0000"/>
                </a:solidFill>
                <a:latin typeface="komorebi gothic" pitchFamily="49" charset="-128"/>
                <a:ea typeface="komorebi gothic" pitchFamily="49" charset="-128"/>
              </a:rPr>
              <a:t>년에 발생한 국제 금융 위기를 통해 우리는 </a:t>
            </a:r>
            <a:r>
              <a:rPr lang="ko-KR" altLang="en-US" sz="2000" b="1" dirty="0">
                <a:solidFill>
                  <a:srgbClr val="2050A1"/>
                </a:solidFill>
                <a:latin typeface="komorebi gothic" pitchFamily="49" charset="-128"/>
                <a:ea typeface="komorebi gothic" pitchFamily="49" charset="-128"/>
              </a:rPr>
              <a:t>자본의 이익 추구를 </a:t>
            </a:r>
            <a:r>
              <a:rPr lang="ko-KR" altLang="en-US" sz="2000" b="1" dirty="0" smtClean="0">
                <a:solidFill>
                  <a:srgbClr val="2050A1"/>
                </a:solidFill>
                <a:latin typeface="komorebi gothic" pitchFamily="49" charset="-128"/>
                <a:ea typeface="komorebi gothic" pitchFamily="49" charset="-128"/>
              </a:rPr>
              <a:t>방임하게 </a:t>
            </a:r>
            <a:r>
              <a:rPr lang="ko-KR" altLang="en-US" sz="2000" b="1" dirty="0">
                <a:solidFill>
                  <a:srgbClr val="2050A1"/>
                </a:solidFill>
                <a:latin typeface="komorebi gothic" pitchFamily="49" charset="-128"/>
                <a:ea typeface="komorebi gothic" pitchFamily="49" charset="-128"/>
              </a:rPr>
              <a:t>되면 결국 새로운 위기가 </a:t>
            </a:r>
            <a:r>
              <a:rPr lang="ko-KR" altLang="en-US" sz="2000" b="1" dirty="0">
                <a:solidFill>
                  <a:srgbClr val="FF0000"/>
                </a:solidFill>
                <a:latin typeface="komorebi gothic" pitchFamily="49" charset="-128"/>
                <a:ea typeface="komorebi gothic" pitchFamily="49" charset="-128"/>
              </a:rPr>
              <a:t>야기된다는 것을 배웠습니다</a:t>
            </a:r>
            <a:r>
              <a:rPr lang="en-US" altLang="ko-KR" sz="2000" b="1" dirty="0">
                <a:solidFill>
                  <a:srgbClr val="FF0000"/>
                </a:solidFill>
                <a:latin typeface="komorebi gothic" pitchFamily="49" charset="-128"/>
                <a:ea typeface="komorebi gothic" pitchFamily="49" charset="-128"/>
              </a:rPr>
              <a:t>.</a:t>
            </a:r>
          </a:p>
        </p:txBody>
      </p:sp>
      <p:sp>
        <p:nvSpPr>
          <p:cNvPr id="23" name="文本框 22"/>
          <p:cNvSpPr txBox="1"/>
          <p:nvPr/>
        </p:nvSpPr>
        <p:spPr>
          <a:xfrm>
            <a:off x="2596245" y="2847073"/>
            <a:ext cx="7309032" cy="1015663"/>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1</a:t>
            </a:r>
          </a:p>
          <a:p>
            <a:r>
              <a:rPr lang="en-US" altLang="zh-CN" sz="2000" b="1" dirty="0">
                <a:solidFill>
                  <a:srgbClr val="FF0000"/>
                </a:solidFill>
                <a:latin typeface="方正兰亭黑简体" panose="02000500000000000000" pitchFamily="2" charset="-122"/>
                <a:ea typeface="方正兰亭黑简体" panose="02000500000000000000" pitchFamily="2" charset="-122"/>
              </a:rPr>
              <a:t>2008</a:t>
            </a:r>
            <a:r>
              <a:rPr lang="zh-CN" altLang="en-US" sz="2000" b="1" dirty="0">
                <a:solidFill>
                  <a:srgbClr val="FF0000"/>
                </a:solidFill>
                <a:latin typeface="方正兰亭黑简体" panose="02000500000000000000" pitchFamily="2" charset="-122"/>
                <a:ea typeface="方正兰亭黑简体" panose="02000500000000000000" pitchFamily="2" charset="-122"/>
              </a:rPr>
              <a:t>年爆发的国际经济金融危机告诉我们</a:t>
            </a:r>
            <a:r>
              <a:rPr lang="zh-CN" altLang="en-US" sz="2000" b="1" dirty="0">
                <a:solidFill>
                  <a:srgbClr val="1E50A2"/>
                </a:solidFill>
                <a:latin typeface="方正兰亭黑简体" panose="02000500000000000000" pitchFamily="2" charset="-122"/>
                <a:ea typeface="方正兰亭黑简体" panose="02000500000000000000" pitchFamily="2" charset="-122"/>
              </a:rPr>
              <a:t>，放任资本逐利，其结果将是引发</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新一</a:t>
            </a:r>
            <a:r>
              <a:rPr lang="zh-CN" altLang="en-US" sz="2000" b="1" dirty="0">
                <a:solidFill>
                  <a:srgbClr val="1E50A2"/>
                </a:solidFill>
                <a:latin typeface="方正兰亭黑简体" panose="02000500000000000000" pitchFamily="2" charset="-122"/>
                <a:ea typeface="方正兰亭黑简体" panose="02000500000000000000" pitchFamily="2" charset="-122"/>
              </a:rPr>
              <a:t>轮危机</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smtClean="0">
                <a:solidFill>
                  <a:srgbClr val="2050A1"/>
                </a:solidFill>
                <a:ea typeface="方正兰亭黑简体" panose="02000500000000000000" pitchFamily="2" charset="-122"/>
                <a:cs typeface="Calibri" panose="020F0502020204030204" pitchFamily="34" charset="0"/>
                <a:sym typeface="+mn-ea"/>
              </a:rPr>
              <a:t>5. </a:t>
            </a:r>
            <a:r>
              <a:rPr lang="zh-CN" altLang="en-US" sz="2000" b="1" dirty="0" smtClean="0">
                <a:solidFill>
                  <a:srgbClr val="2050A1"/>
                </a:solidFill>
                <a:ea typeface="方正兰亭黑简体" panose="02000500000000000000" pitchFamily="2" charset="-122"/>
                <a:cs typeface="Calibri" panose="020F0502020204030204" pitchFamily="34" charset="0"/>
                <a:sym typeface="+mn-ea"/>
              </a:rPr>
              <a:t>视角换</a:t>
            </a:r>
            <a:r>
              <a:rPr lang="zh-CN" altLang="en-US" sz="2000" b="1" dirty="0">
                <a:solidFill>
                  <a:srgbClr val="2050A1"/>
                </a:solidFill>
                <a:ea typeface="方正兰亭黑简体" panose="02000500000000000000" pitchFamily="2" charset="-122"/>
                <a:cs typeface="Calibri" panose="020F0502020204030204" pitchFamily="34" charset="0"/>
                <a:sym typeface="+mn-ea"/>
              </a:rPr>
              <a:t>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11030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2019736"/>
            <a:ext cx="10713155" cy="3983939"/>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8898" cy="618251"/>
          </a:xfrm>
          <a:prstGeom prst="rect">
            <a:avLst/>
          </a:prstGeom>
        </p:spPr>
      </p:pic>
      <p:sp>
        <p:nvSpPr>
          <p:cNvPr id="4" name="文本框 3"/>
          <p:cNvSpPr txBox="1"/>
          <p:nvPr/>
        </p:nvSpPr>
        <p:spPr>
          <a:xfrm>
            <a:off x="1622651" y="554907"/>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四、译文评析</a:t>
            </a:r>
          </a:p>
        </p:txBody>
      </p:sp>
      <p:sp>
        <p:nvSpPr>
          <p:cNvPr id="3" name="矩形 2"/>
          <p:cNvSpPr/>
          <p:nvPr/>
        </p:nvSpPr>
        <p:spPr>
          <a:xfrm>
            <a:off x="1472791" y="1366566"/>
            <a:ext cx="1261884" cy="523220"/>
          </a:xfrm>
          <a:prstGeom prst="rect">
            <a:avLst/>
          </a:prstGeom>
        </p:spPr>
        <p:txBody>
          <a:bodyPr wrap="none">
            <a:spAutoFit/>
          </a:bodyPr>
          <a:lstStyle/>
          <a:p>
            <a:r>
              <a:rPr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文本</a:t>
            </a:r>
            <a:r>
              <a:rPr lang="zh-CN" altLang="en-US" sz="2800" b="1" dirty="0" smtClean="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二</a:t>
            </a:r>
            <a:endParaRPr kumimoji="1" lang="zh-CN" altLang="en-US" sz="28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endParaRPr>
          </a:p>
        </p:txBody>
      </p:sp>
      <p:cxnSp>
        <p:nvCxnSpPr>
          <p:cNvPr id="9"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22" name="文本框 21"/>
          <p:cNvSpPr txBox="1"/>
          <p:nvPr/>
        </p:nvSpPr>
        <p:spPr>
          <a:xfrm>
            <a:off x="2612755" y="3829700"/>
            <a:ext cx="7139940" cy="70788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우리의 외자 이용 정책은 변함없을 것이며</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외국 투자 기업의 합법적 </a:t>
            </a:r>
            <a:r>
              <a:rPr lang="ko-KR" altLang="en-US" sz="2000" b="1" dirty="0" smtClean="0">
                <a:solidFill>
                  <a:srgbClr val="FF0000"/>
                </a:solidFill>
                <a:latin typeface="komorebi gothic" pitchFamily="49" charset="-128"/>
                <a:ea typeface="komorebi gothic" pitchFamily="49" charset="-128"/>
              </a:rPr>
              <a:t>권익은 법에 </a:t>
            </a:r>
            <a:r>
              <a:rPr lang="ko-KR" altLang="en-US" sz="2000" b="1" dirty="0">
                <a:solidFill>
                  <a:srgbClr val="FF0000"/>
                </a:solidFill>
                <a:latin typeface="komorebi gothic" pitchFamily="49" charset="-128"/>
                <a:ea typeface="komorebi gothic" pitchFamily="49" charset="-128"/>
              </a:rPr>
              <a:t>의해 보장될 것입니다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23" name="文本框 22"/>
          <p:cNvSpPr txBox="1"/>
          <p:nvPr/>
        </p:nvSpPr>
        <p:spPr>
          <a:xfrm>
            <a:off x="2612755" y="2713722"/>
            <a:ext cx="7172960" cy="707886"/>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例</a:t>
            </a:r>
            <a:r>
              <a:rPr lang="en-US" altLang="zh-CN" sz="2000" b="1" dirty="0" smtClean="0">
                <a:solidFill>
                  <a:srgbClr val="1E50A2"/>
                </a:solidFill>
                <a:latin typeface="方正兰亭黑简体" panose="02000500000000000000" pitchFamily="2" charset="-122"/>
                <a:ea typeface="方正兰亭黑简体" panose="02000500000000000000" pitchFamily="2" charset="-122"/>
              </a:rPr>
              <a:t>2 </a:t>
            </a:r>
          </a:p>
          <a:p>
            <a:r>
              <a:rPr lang="zh-CN" altLang="en-US" sz="2000" b="1" dirty="0">
                <a:solidFill>
                  <a:srgbClr val="1E50A2"/>
                </a:solidFill>
                <a:latin typeface="方正兰亭黑简体" panose="02000500000000000000" pitchFamily="2" charset="-122"/>
                <a:ea typeface="方正兰亭黑简体" panose="02000500000000000000" pitchFamily="2" charset="-122"/>
              </a:rPr>
              <a:t>我们利用外资政策不会变，</a:t>
            </a:r>
            <a:r>
              <a:rPr lang="zh-CN" altLang="en-US" sz="2000" b="1" dirty="0">
                <a:solidFill>
                  <a:srgbClr val="FF0000"/>
                </a:solidFill>
                <a:latin typeface="方正兰亭黑简体" panose="02000500000000000000" pitchFamily="2" charset="-122"/>
                <a:ea typeface="方正兰亭黑简体" panose="02000500000000000000" pitchFamily="2" charset="-122"/>
              </a:rPr>
              <a:t>依法保障外商投资企业合法权益</a:t>
            </a:r>
            <a:r>
              <a:rPr lang="zh-CN" altLang="en-US"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ea typeface="方正兰亭黑简体" panose="02000500000000000000" pitchFamily="2" charset="-122"/>
            </a:endParaRPr>
          </a:p>
        </p:txBody>
      </p:sp>
      <p:pic>
        <p:nvPicPr>
          <p:cNvPr id="31" name="图片 30"/>
          <p:cNvPicPr>
            <a:picLocks noChangeAspect="1"/>
          </p:cNvPicPr>
          <p:nvPr/>
        </p:nvPicPr>
        <p:blipFill>
          <a:blip r:embed="rId3"/>
          <a:stretch>
            <a:fillRect/>
          </a:stretch>
        </p:blipFill>
        <p:spPr>
          <a:xfrm>
            <a:off x="-130589" y="159313"/>
            <a:ext cx="1657906" cy="1659793"/>
          </a:xfrm>
          <a:prstGeom prst="rect">
            <a:avLst/>
          </a:prstGeom>
        </p:spPr>
      </p:pic>
      <p:sp>
        <p:nvSpPr>
          <p:cNvPr id="7" name="矩形 6"/>
          <p:cNvSpPr/>
          <p:nvPr/>
        </p:nvSpPr>
        <p:spPr>
          <a:xfrm>
            <a:off x="1281658" y="2124798"/>
            <a:ext cx="5935001" cy="400110"/>
          </a:xfrm>
          <a:prstGeom prst="rect">
            <a:avLst/>
          </a:prstGeom>
        </p:spPr>
        <p:txBody>
          <a:bodyPr wrap="square">
            <a:spAutoFit/>
          </a:bodyPr>
          <a:lstStyle/>
          <a:p>
            <a:r>
              <a:rPr lang="en-US" altLang="zh-CN" sz="2000" b="1" dirty="0">
                <a:solidFill>
                  <a:srgbClr val="2050A1"/>
                </a:solidFill>
                <a:ea typeface="方正兰亭黑简体" panose="02000500000000000000" pitchFamily="2" charset="-122"/>
                <a:cs typeface="Calibri" panose="020F0502020204030204" pitchFamily="34" charset="0"/>
                <a:sym typeface="+mn-ea"/>
              </a:rPr>
              <a:t>5. </a:t>
            </a:r>
            <a:r>
              <a:rPr lang="zh-CN" altLang="en-US" sz="2000" b="1" dirty="0">
                <a:solidFill>
                  <a:srgbClr val="2050A1"/>
                </a:solidFill>
                <a:ea typeface="方正兰亭黑简体" panose="02000500000000000000" pitchFamily="2" charset="-122"/>
                <a:cs typeface="Calibri" panose="020F0502020204030204" pitchFamily="34" charset="0"/>
                <a:sym typeface="+mn-ea"/>
              </a:rPr>
              <a:t>视角换译</a:t>
            </a:r>
            <a:endParaRPr lang="en-US" altLang="zh-CN" sz="2000" b="1" dirty="0">
              <a:solidFill>
                <a:srgbClr val="2050A1"/>
              </a:solidFill>
              <a:ea typeface="方正兰亭黑简体" panose="02000500000000000000" pitchFamily="2" charset="-122"/>
              <a:cs typeface="Calibri" panose="020F0502020204030204" pitchFamily="34" charset="0"/>
              <a:sym typeface="+mn-ea"/>
            </a:endParaRPr>
          </a:p>
        </p:txBody>
      </p:sp>
    </p:spTree>
    <p:extLst>
      <p:ext uri="{BB962C8B-B14F-4D97-AF65-F5344CB8AC3E}">
        <p14:creationId xmlns:p14="http://schemas.microsoft.com/office/powerpoint/2010/main" val="29195795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6" name="矩形 35"/>
          <p:cNvSpPr/>
          <p:nvPr/>
        </p:nvSpPr>
        <p:spPr>
          <a:xfrm>
            <a:off x="343790" y="1423912"/>
            <a:ext cx="11504420" cy="4945916"/>
          </a:xfrm>
          <a:prstGeom prst="rect">
            <a:avLst/>
          </a:prstGeom>
          <a:noFill/>
          <a:ln w="19050">
            <a:solidFill>
              <a:srgbClr val="1E50A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7" name="圆角矩形 6"/>
          <p:cNvSpPr/>
          <p:nvPr/>
        </p:nvSpPr>
        <p:spPr>
          <a:xfrm>
            <a:off x="988816" y="1284079"/>
            <a:ext cx="1989160"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3"/>
          <a:stretch>
            <a:fillRect/>
          </a:stretch>
        </p:blipFill>
        <p:spPr>
          <a:xfrm>
            <a:off x="496292" y="471434"/>
            <a:ext cx="3008898" cy="618251"/>
          </a:xfrm>
          <a:prstGeom prst="rect">
            <a:avLst/>
          </a:prstGeom>
        </p:spPr>
      </p:pic>
      <p:sp>
        <p:nvSpPr>
          <p:cNvPr id="4" name="文本框 3"/>
          <p:cNvSpPr txBox="1"/>
          <p:nvPr/>
        </p:nvSpPr>
        <p:spPr>
          <a:xfrm>
            <a:off x="519019" y="488172"/>
            <a:ext cx="2859038"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五、点评练习</a:t>
            </a:r>
          </a:p>
        </p:txBody>
      </p:sp>
      <p:sp>
        <p:nvSpPr>
          <p:cNvPr id="6" name="矩形 5"/>
          <p:cNvSpPr/>
          <p:nvPr/>
        </p:nvSpPr>
        <p:spPr>
          <a:xfrm>
            <a:off x="1006161" y="1288977"/>
            <a:ext cx="1989160" cy="384721"/>
          </a:xfrm>
          <a:prstGeom prst="rect">
            <a:avLst/>
          </a:prstGeom>
        </p:spPr>
        <p:txBody>
          <a:bodyPr wrap="square">
            <a:spAutoFit/>
          </a:bodyPr>
          <a:lstStyle/>
          <a:p>
            <a:pPr algn="ctr"/>
            <a:r>
              <a:rPr kumimoji="1" lang="zh-CN" altLang="en-US" dirty="0">
                <a:solidFill>
                  <a:schemeClr val="lt1"/>
                </a:solidFill>
                <a:ea typeface="方正兰亭黑简体" panose="02000500000000000000" pitchFamily="2" charset="-122"/>
              </a:rPr>
              <a:t>原文</a:t>
            </a:r>
          </a:p>
        </p:txBody>
      </p:sp>
      <p:cxnSp>
        <p:nvCxnSpPr>
          <p:cNvPr id="17" name="直线连接符 16"/>
          <p:cNvCxnSpPr/>
          <p:nvPr/>
        </p:nvCxnSpPr>
        <p:spPr>
          <a:xfrm>
            <a:off x="6189790" y="1883481"/>
            <a:ext cx="13354" cy="4208760"/>
          </a:xfrm>
          <a:prstGeom prst="line">
            <a:avLst/>
          </a:prstGeom>
          <a:ln w="15875" cap="rnd">
            <a:prstDash val="sysDot"/>
          </a:ln>
        </p:spPr>
        <p:style>
          <a:lnRef idx="1">
            <a:schemeClr val="accent1"/>
          </a:lnRef>
          <a:fillRef idx="0">
            <a:schemeClr val="accent1"/>
          </a:fillRef>
          <a:effectRef idx="0">
            <a:schemeClr val="accent1"/>
          </a:effectRef>
          <a:fontRef idx="minor">
            <a:schemeClr val="tx1"/>
          </a:fontRef>
        </p:style>
      </p:cxnSp>
      <p:sp>
        <p:nvSpPr>
          <p:cNvPr id="9" name="圆角矩形 6"/>
          <p:cNvSpPr/>
          <p:nvPr/>
        </p:nvSpPr>
        <p:spPr>
          <a:xfrm>
            <a:off x="6988471" y="1284079"/>
            <a:ext cx="2147838" cy="400110"/>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zh-CN" altLang="en-US" dirty="0">
                <a:latin typeface="方正兰亭黑简体" panose="02000500000000000000" pitchFamily="2" charset="-122"/>
                <a:ea typeface="方正兰亭黑简体" panose="02000500000000000000" pitchFamily="2" charset="-122"/>
              </a:rPr>
              <a:t>译文</a:t>
            </a:r>
          </a:p>
        </p:txBody>
      </p:sp>
      <p:pic>
        <p:nvPicPr>
          <p:cNvPr id="19" name="図 18"/>
          <p:cNvPicPr>
            <a:picLocks noChangeAspect="1"/>
          </p:cNvPicPr>
          <p:nvPr>
            <p:custDataLst>
              <p:tags r:id="rId1"/>
            </p:custDataLst>
          </p:nvPr>
        </p:nvPicPr>
        <p:blipFill>
          <a:blip r:embed="rId4"/>
          <a:stretch>
            <a:fillRect/>
          </a:stretch>
        </p:blipFill>
        <p:spPr>
          <a:xfrm>
            <a:off x="91259" y="5454148"/>
            <a:ext cx="742754" cy="1276186"/>
          </a:xfrm>
          <a:prstGeom prst="rect">
            <a:avLst/>
          </a:prstGeom>
        </p:spPr>
      </p:pic>
      <p:pic>
        <p:nvPicPr>
          <p:cNvPr id="14" name="图片 1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8457" y="2400481"/>
            <a:ext cx="5984960" cy="2763991"/>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65906" y="2645773"/>
            <a:ext cx="5102124" cy="2601703"/>
          </a:xfrm>
          <a:prstGeom prst="rect">
            <a:avLst/>
          </a:prstGeom>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2" y="513303"/>
            <a:ext cx="3116626" cy="618251"/>
          </a:xfrm>
          <a:prstGeom prst="rect">
            <a:avLst/>
          </a:prstGeom>
        </p:spPr>
      </p:pic>
      <p:sp>
        <p:nvSpPr>
          <p:cNvPr id="4" name="文本框 3"/>
          <p:cNvSpPr txBox="1"/>
          <p:nvPr/>
        </p:nvSpPr>
        <p:spPr>
          <a:xfrm>
            <a:off x="1622651" y="554907"/>
            <a:ext cx="309739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106638" y="2162714"/>
            <a:ext cx="10288193" cy="9233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zh-CN" altLang="en-US" sz="2000" b="1" kern="100" dirty="0">
                <a:latin typeface="Calibri" panose="020F0502020204030204" pitchFamily="34" charset="0"/>
                <a:ea typeface="方正兰亭黑简体" panose="02000500000000000000" pitchFamily="2" charset="-122"/>
              </a:rPr>
              <a:t>练习一</a:t>
            </a:r>
            <a:endParaRPr lang="en-US" altLang="zh-CN" sz="2000" kern="100" dirty="0">
              <a:latin typeface="Calibri" panose="020F0502020204030204" pitchFamily="34" charset="0"/>
              <a:ea typeface="方正兰亭黑简体" panose="02000500000000000000" pitchFamily="2" charset="-122"/>
            </a:endParaRPr>
          </a:p>
          <a:p>
            <a:pPr indent="304800" algn="just">
              <a:lnSpc>
                <a:spcPct val="150000"/>
              </a:lnSpc>
            </a:pPr>
            <a:r>
              <a:rPr lang="zh-CN" altLang="en-US" sz="1600" kern="100" dirty="0">
                <a:latin typeface="方正兰亭黑简体" pitchFamily="2" charset="-122"/>
                <a:ea typeface="方正兰亭黑简体" pitchFamily="2" charset="-122"/>
              </a:rPr>
              <a:t>请利用本课所学技巧翻译以下句子并对照官方译文进行评析</a:t>
            </a:r>
            <a:r>
              <a:rPr lang="zh-CN" altLang="en-US" sz="1600" kern="100" dirty="0" smtClean="0">
                <a:latin typeface="方正兰亭黑简体" pitchFamily="2" charset="-122"/>
                <a:ea typeface="方正兰亭黑简体" pitchFamily="2" charset="-122"/>
              </a:rPr>
              <a:t>。</a:t>
            </a:r>
            <a:endParaRPr lang="en-US" altLang="zh-CN" sz="1600" kern="100" dirty="0" smtClean="0">
              <a:latin typeface="方正兰亭黑简体" pitchFamily="2" charset="-122"/>
              <a:ea typeface="方正兰亭黑简体" pitchFamily="2" charset="-122"/>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500000000000000" pitchFamily="2" charset="-122"/>
              </a:rPr>
              <a:t>翻译</a:t>
            </a:r>
            <a:r>
              <a:rPr lang="zh-CN" altLang="en-US" sz="2000" b="1" dirty="0">
                <a:ea typeface="方正兰亭黑简体" panose="02000500000000000000" pitchFamily="2" charset="-122"/>
              </a:rPr>
              <a:t>实践</a:t>
            </a:r>
            <a:endParaRPr lang="zh-CN" altLang="en-US" sz="2000" b="1" dirty="0">
              <a:ea typeface="方正兰亭黑简体" panose="02000500000000000000" pitchFamily="2" charset="-122"/>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724107" y="4298642"/>
            <a:ext cx="9019907" cy="1015663"/>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독립 자주를 견지하려면 </a:t>
            </a:r>
            <a:r>
              <a:rPr lang="ko-KR" altLang="en-US" sz="2000" b="1" dirty="0">
                <a:solidFill>
                  <a:srgbClr val="FF0000"/>
                </a:solidFill>
                <a:latin typeface="komorebi gothic" pitchFamily="49" charset="-128"/>
                <a:ea typeface="komorebi gothic" pitchFamily="49" charset="-128"/>
              </a:rPr>
              <a:t>폐쇄적이고 경색된 옛길을 다시 걷거나</a:t>
            </a:r>
            <a:r>
              <a:rPr lang="en-US" altLang="ko-KR" sz="2000" b="1" dirty="0">
                <a:solidFill>
                  <a:srgbClr val="FF0000"/>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기치를 바꾸어 비뚤어진 길로 나아갈 것이 아니라</a:t>
            </a:r>
            <a:r>
              <a:rPr lang="en-US" altLang="ko-KR" sz="2000" b="1" dirty="0">
                <a:solidFill>
                  <a:srgbClr val="FF0000"/>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확고부동하게 중국 특색 사회주의 길로 나아가야 합니다</a:t>
            </a:r>
            <a:r>
              <a:rPr lang="en-US" altLang="ko-KR" sz="2000" b="1" dirty="0">
                <a:solidFill>
                  <a:srgbClr val="2050A1"/>
                </a:solidFill>
                <a:latin typeface="komorebi gothic" pitchFamily="49" charset="-128"/>
                <a:ea typeface="komorebi gothic" pitchFamily="49" charset="-128"/>
              </a:rPr>
              <a:t>.</a:t>
            </a:r>
            <a:endParaRPr lang="ja-JP" altLang="en-US" sz="2000" b="1" dirty="0">
              <a:latin typeface="komorebi gothic" pitchFamily="49" charset="-128"/>
              <a:ea typeface="komorebi gothic" pitchFamily="49" charset="-128"/>
            </a:endParaRPr>
          </a:p>
        </p:txBody>
      </p:sp>
      <p:sp>
        <p:nvSpPr>
          <p:cNvPr id="31" name="文本框 30"/>
          <p:cNvSpPr txBox="1"/>
          <p:nvPr/>
        </p:nvSpPr>
        <p:spPr>
          <a:xfrm>
            <a:off x="1709065" y="3335243"/>
            <a:ext cx="8914299" cy="707886"/>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① 坚持</a:t>
            </a:r>
            <a:r>
              <a:rPr lang="zh-CN" altLang="en-US" sz="2000" b="1" dirty="0">
                <a:solidFill>
                  <a:srgbClr val="1E50A2"/>
                </a:solidFill>
                <a:latin typeface="方正兰亭黑简体" panose="02000500000000000000" pitchFamily="2" charset="-122"/>
                <a:ea typeface="方正兰亭黑简体" panose="02000500000000000000" pitchFamily="2" charset="-122"/>
              </a:rPr>
              <a:t>独立自主，就要坚定不移走中国特色社会主义道路，既不走封闭僵化</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的老路</a:t>
            </a:r>
            <a:r>
              <a:rPr lang="zh-CN" altLang="en-US" sz="2000" b="1" dirty="0">
                <a:solidFill>
                  <a:srgbClr val="1E50A2"/>
                </a:solidFill>
                <a:latin typeface="方正兰亭黑简体" panose="02000500000000000000" pitchFamily="2" charset="-122"/>
                <a:ea typeface="方正兰亭黑简体" panose="02000500000000000000" pitchFamily="2" charset="-122"/>
              </a:rPr>
              <a:t>，也不走改旗易帜的邪路。</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12123" cy="618251"/>
          </a:xfrm>
          <a:prstGeom prst="rect">
            <a:avLst/>
          </a:prstGeom>
        </p:spPr>
      </p:pic>
      <p:sp>
        <p:nvSpPr>
          <p:cNvPr id="4" name="文本框 3"/>
          <p:cNvSpPr txBox="1"/>
          <p:nvPr/>
        </p:nvSpPr>
        <p:spPr>
          <a:xfrm>
            <a:off x="1622650" y="554907"/>
            <a:ext cx="3027727"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500000000000000" pitchFamily="2" charset="-122"/>
              </a:rPr>
              <a:t>翻译</a:t>
            </a:r>
            <a:r>
              <a:rPr lang="zh-CN" altLang="en-US" sz="2000" b="1" dirty="0">
                <a:ea typeface="方正兰亭黑简体" panose="02000500000000000000" pitchFamily="2" charset="-122"/>
              </a:rPr>
              <a:t>实践</a:t>
            </a:r>
            <a:endParaRPr lang="zh-CN" altLang="en-US" sz="2000" b="1" dirty="0">
              <a:ea typeface="方正兰亭黑简体" panose="02000500000000000000" pitchFamily="2" charset="-122"/>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681076" y="3796362"/>
            <a:ext cx="9019907" cy="70788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양자를 </a:t>
            </a:r>
            <a:r>
              <a:rPr lang="ko-KR" altLang="en-US" sz="2000" b="1" dirty="0">
                <a:solidFill>
                  <a:srgbClr val="FF0000"/>
                </a:solidFill>
                <a:latin typeface="komorebi gothic" pitchFamily="49" charset="-128"/>
                <a:ea typeface="komorebi gothic" pitchFamily="49" charset="-128"/>
              </a:rPr>
              <a:t>서로 부정하는 것이 아니라 유기적으로 통일하는 것이므로 </a:t>
            </a:r>
            <a:r>
              <a:rPr lang="ko-KR" altLang="en-US" sz="2000" b="1" dirty="0">
                <a:solidFill>
                  <a:srgbClr val="2050A1"/>
                </a:solidFill>
                <a:latin typeface="komorebi gothic" pitchFamily="49" charset="-128"/>
                <a:ea typeface="komorebi gothic" pitchFamily="49" charset="-128"/>
              </a:rPr>
              <a:t>양자를 갈라 놓거나 대립시켜서는 안됩니다</a:t>
            </a:r>
            <a:r>
              <a:rPr lang="en-US" altLang="ko-KR" sz="2000" b="1" dirty="0">
                <a:solidFill>
                  <a:srgbClr val="2050A1"/>
                </a:solidFill>
                <a:latin typeface="komorebi gothic" pitchFamily="49" charset="-128"/>
                <a:ea typeface="komorebi gothic" pitchFamily="49" charset="-128"/>
              </a:rPr>
              <a:t>. </a:t>
            </a:r>
            <a:endParaRPr lang="ja-JP" altLang="en-US" sz="2000" b="1" dirty="0">
              <a:latin typeface="komorebi gothic" pitchFamily="49" charset="-128"/>
              <a:ea typeface="komorebi gothic" pitchFamily="49" charset="-128"/>
            </a:endParaRPr>
          </a:p>
        </p:txBody>
      </p:sp>
      <p:sp>
        <p:nvSpPr>
          <p:cNvPr id="31" name="文本框 30"/>
          <p:cNvSpPr txBox="1"/>
          <p:nvPr/>
        </p:nvSpPr>
        <p:spPr>
          <a:xfrm>
            <a:off x="1733879" y="2922450"/>
            <a:ext cx="8914299" cy="400110"/>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② 二者</a:t>
            </a:r>
            <a:r>
              <a:rPr lang="zh-CN" altLang="en-US" sz="2000" b="1" dirty="0">
                <a:solidFill>
                  <a:srgbClr val="1E50A2"/>
                </a:solidFill>
                <a:latin typeface="方正兰亭黑简体" panose="02000500000000000000" pitchFamily="2" charset="-122"/>
                <a:ea typeface="方正兰亭黑简体" panose="02000500000000000000" pitchFamily="2" charset="-122"/>
              </a:rPr>
              <a:t>是有机统一的，不是相互否定的，不能把二者割裂开来、对立起来</a:t>
            </a:r>
            <a:r>
              <a:rPr lang="en-US" altLang="zh-CN" sz="2000" b="1" dirty="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latin typeface="方正兰亭黑简体" panose="02000500000000000000" pitchFamily="2" charset="-122"/>
              <a:ea typeface="方正兰亭黑简体" panose="02000500000000000000" pitchFamily="2" charset="-122"/>
            </a:endParaRPr>
          </a:p>
        </p:txBody>
      </p:sp>
    </p:spTree>
    <p:extLst>
      <p:ext uri="{BB962C8B-B14F-4D97-AF65-F5344CB8AC3E}">
        <p14:creationId xmlns:p14="http://schemas.microsoft.com/office/powerpoint/2010/main" val="3169193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p>
        </p:txBody>
      </p:sp>
      <p:grpSp>
        <p:nvGrpSpPr>
          <p:cNvPr id="7" name="组合 6"/>
          <p:cNvGrpSpPr/>
          <p:nvPr/>
        </p:nvGrpSpPr>
        <p:grpSpPr>
          <a:xfrm>
            <a:off x="949418" y="1728216"/>
            <a:ext cx="9281735" cy="1472405"/>
            <a:chOff x="1407" y="3366"/>
            <a:chExt cx="13083" cy="2408"/>
          </a:xfrm>
        </p:grpSpPr>
        <p:grpSp>
          <p:nvGrpSpPr>
            <p:cNvPr id="9" name="组合 8"/>
            <p:cNvGrpSpPr/>
            <p:nvPr/>
          </p:nvGrpSpPr>
          <p:grpSpPr>
            <a:xfrm>
              <a:off x="3064" y="3366"/>
              <a:ext cx="11426" cy="2408"/>
              <a:chOff x="1725" y="2212"/>
              <a:chExt cx="11426" cy="2408"/>
            </a:xfrm>
          </p:grpSpPr>
          <p:sp>
            <p:nvSpPr>
              <p:cNvPr id="12" name="圆角矩形 11"/>
              <p:cNvSpPr/>
              <p:nvPr/>
            </p:nvSpPr>
            <p:spPr>
              <a:xfrm>
                <a:off x="1725" y="2212"/>
                <a:ext cx="11426" cy="2408"/>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2000" y="2276"/>
                <a:ext cx="11151" cy="2265"/>
              </a:xfrm>
              <a:prstGeom prst="rect">
                <a:avLst/>
              </a:prstGeom>
              <a:noFill/>
            </p:spPr>
            <p:txBody>
              <a:bodyPr wrap="square" rtlCol="0">
                <a:spAutoFit/>
              </a:bodyPr>
              <a:lstStyle/>
              <a:p>
                <a:pPr>
                  <a:lnSpc>
                    <a:spcPct val="150000"/>
                  </a:lnSpc>
                </a:pPr>
                <a:r>
                  <a:rPr lang="en-US" altLang="zh-CN"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3.</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思想建设</a:t>
                </a:r>
                <a:endParaRPr lang="en-US" altLang="zh-CN"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endParaRPr>
              </a:p>
              <a:p>
                <a:pPr>
                  <a:lnSpc>
                    <a:spcPct val="150000"/>
                  </a:lnSpc>
                </a:pPr>
                <a:r>
                  <a:rPr lang="en-US" altLang="zh-CN" sz="2800" b="1" dirty="0" smtClean="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a:t>
                </a:r>
                <a:r>
                  <a:rPr lang="ko-KR"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사상 건설</a:t>
                </a:r>
                <a:endParaRPr lang="ja-JP" altLang="en-US" sz="2800" b="1" dirty="0">
                  <a:solidFill>
                    <a:srgbClr val="FF0000"/>
                  </a:solidFill>
                  <a:latin typeface="komorebi gothic" pitchFamily="49" charset="-128"/>
                  <a:ea typeface="komorebi gothic" pitchFamily="49" charset="-128"/>
                  <a:cs typeface="Times New Roman" panose="02020603050405020304" pitchFamily="18" charset="0"/>
                </a:endParaRPr>
              </a:p>
            </p:txBody>
          </p:sp>
        </p:grpSp>
        <p:pic>
          <p:nvPicPr>
            <p:cNvPr id="18" name="图片 17" descr="32313536333434333b32313536333435303bbcc6bbaeb1eac7a9"/>
            <p:cNvPicPr>
              <a:picLocks noChangeAspect="1"/>
            </p:cNvPicPr>
            <p:nvPr/>
          </p:nvPicPr>
          <p:blipFill>
            <a:blip r:embed="rId3"/>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1001609" y="4263695"/>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 翻译说明</a:t>
            </a:r>
          </a:p>
        </p:txBody>
      </p:sp>
      <p:sp>
        <p:nvSpPr>
          <p:cNvPr id="3" name="圆角矩形 33"/>
          <p:cNvSpPr/>
          <p:nvPr/>
        </p:nvSpPr>
        <p:spPr>
          <a:xfrm>
            <a:off x="3697088" y="4183812"/>
            <a:ext cx="2401787" cy="570104"/>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ru-RU" altLang="zh-CN" sz="2400" b="1" dirty="0">
              <a:solidFill>
                <a:schemeClr val="bg2">
                  <a:lumMod val="10000"/>
                </a:schemeClr>
              </a:solidFill>
              <a:latin typeface="方正兰亭黑简体" panose="02000500000000000000" pitchFamily="2" charset="-122"/>
              <a:ea typeface="方正兰亭黑简体" panose="02000500000000000000" pitchFamily="2" charset="-122"/>
            </a:endParaRPr>
          </a:p>
          <a:p>
            <a:r>
              <a:rPr lang="zh-CN" altLang="en-US" sz="2400" b="1" dirty="0">
                <a:solidFill>
                  <a:schemeClr val="bg2">
                    <a:lumMod val="10000"/>
                  </a:schemeClr>
                </a:solidFill>
                <a:latin typeface="Times New Roman" panose="02020603050405020304" pitchFamily="18" charset="0"/>
                <a:ea typeface="方正兰亭黑简体" panose="02000500000000000000" pitchFamily="2" charset="-122"/>
              </a:rPr>
              <a:t>对</a:t>
            </a:r>
            <a:r>
              <a:rPr lang="zh-CN" altLang="en-US" sz="2400" b="1" dirty="0" smtClean="0">
                <a:solidFill>
                  <a:schemeClr val="bg2">
                    <a:lumMod val="10000"/>
                  </a:schemeClr>
                </a:solidFill>
                <a:latin typeface="Times New Roman" panose="02020603050405020304" pitchFamily="18" charset="0"/>
                <a:ea typeface="方正兰亭黑简体" panose="02000500000000000000" pitchFamily="2" charset="-122"/>
              </a:rPr>
              <a:t>译</a:t>
            </a:r>
            <a:endParaRPr lang="ru-RU" altLang="zh-CN" sz="2400" b="1" dirty="0">
              <a:solidFill>
                <a:schemeClr val="tx1"/>
              </a:solidFill>
              <a:latin typeface="Times New Roman" panose="02020603050405020304" pitchFamily="18" charset="0"/>
              <a:cs typeface="Times New Roman" panose="02020603050405020304" pitchFamily="18" charset="0"/>
            </a:endParaRPr>
          </a:p>
          <a:p>
            <a:pPr algn="l"/>
            <a:endParaRPr lang="zh-CN" altLang="en-US" sz="2400" b="1" dirty="0">
              <a:solidFill>
                <a:schemeClr val="bg2">
                  <a:lumMod val="10000"/>
                </a:schemeClr>
              </a:solidFill>
              <a:latin typeface="方正兰亭黑简体" panose="02000500000000000000" pitchFamily="2" charset="-122"/>
              <a:ea typeface="方正兰亭黑简体" panose="02000500000000000000"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3003415" cy="618251"/>
          </a:xfrm>
          <a:prstGeom prst="rect">
            <a:avLst/>
          </a:prstGeom>
        </p:spPr>
      </p:pic>
      <p:sp>
        <p:nvSpPr>
          <p:cNvPr id="4" name="文本框 3"/>
          <p:cNvSpPr txBox="1"/>
          <p:nvPr/>
        </p:nvSpPr>
        <p:spPr>
          <a:xfrm>
            <a:off x="1622650" y="554907"/>
            <a:ext cx="3297693"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500000000000000" pitchFamily="2" charset="-122"/>
              </a:rPr>
              <a:t>翻译</a:t>
            </a:r>
            <a:r>
              <a:rPr lang="zh-CN" altLang="en-US" sz="2000" b="1" dirty="0">
                <a:ea typeface="方正兰亭黑简体" panose="02000500000000000000" pitchFamily="2" charset="-122"/>
              </a:rPr>
              <a:t>实践</a:t>
            </a:r>
            <a:endParaRPr lang="zh-CN" altLang="en-US" sz="2000" b="1" dirty="0">
              <a:ea typeface="方正兰亭黑简体" panose="02000500000000000000" pitchFamily="2" charset="-122"/>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527318" y="3877927"/>
            <a:ext cx="9216698" cy="70788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이는 </a:t>
            </a:r>
            <a:r>
              <a:rPr lang="ko-KR" altLang="en-US" sz="2000" b="1" dirty="0">
                <a:solidFill>
                  <a:srgbClr val="FF0000"/>
                </a:solidFill>
                <a:latin typeface="komorebi gothic" pitchFamily="49" charset="-128"/>
                <a:ea typeface="komorebi gothic" pitchFamily="49" charset="-128"/>
              </a:rPr>
              <a:t>개별 국가의 이익을 모색하는 대신 모두가 단합하여 격차를 극복하고 상생을 이루어 낸</a:t>
            </a:r>
            <a:r>
              <a:rPr lang="ko-KR" altLang="en-US" sz="2000" b="1" dirty="0">
                <a:solidFill>
                  <a:srgbClr val="2050A1"/>
                </a:solidFill>
                <a:latin typeface="komorebi gothic" pitchFamily="49" charset="-128"/>
                <a:ea typeface="komorebi gothic" pitchFamily="49" charset="-128"/>
              </a:rPr>
              <a:t> 새로운 시도였습니다</a:t>
            </a:r>
            <a:r>
              <a:rPr lang="en-US" altLang="ko-KR" sz="2000" b="1" dirty="0">
                <a:solidFill>
                  <a:srgbClr val="2050A1"/>
                </a:solidFill>
                <a:latin typeface="komorebi gothic" pitchFamily="49" charset="-128"/>
                <a:ea typeface="komorebi gothic" pitchFamily="49" charset="-128"/>
              </a:rPr>
              <a:t>.</a:t>
            </a:r>
            <a:endParaRPr lang="ja-JP" altLang="en-US" sz="2000" b="1" dirty="0">
              <a:latin typeface="komorebi gothic" pitchFamily="49" charset="-128"/>
              <a:ea typeface="komorebi gothic" pitchFamily="49" charset="-128"/>
            </a:endParaRPr>
          </a:p>
        </p:txBody>
      </p:sp>
      <p:sp>
        <p:nvSpPr>
          <p:cNvPr id="31" name="文本框 30"/>
          <p:cNvSpPr txBox="1"/>
          <p:nvPr/>
        </p:nvSpPr>
        <p:spPr>
          <a:xfrm>
            <a:off x="1580197" y="3093394"/>
            <a:ext cx="9725770" cy="400110"/>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③ 这</a:t>
            </a:r>
            <a:r>
              <a:rPr lang="zh-CN" altLang="en-US" sz="2000" b="1" dirty="0">
                <a:solidFill>
                  <a:srgbClr val="1E50A2"/>
                </a:solidFill>
                <a:latin typeface="方正兰亭黑简体" panose="02000500000000000000" pitchFamily="2" charset="-122"/>
                <a:ea typeface="方正兰亭黑简体" panose="02000500000000000000" pitchFamily="2" charset="-122"/>
              </a:rPr>
              <a:t>是一次创举，团结战胜了分歧，共赢取代了私利。。</a:t>
            </a:r>
          </a:p>
        </p:txBody>
      </p:sp>
      <p:grpSp>
        <p:nvGrpSpPr>
          <p:cNvPr id="33" name="组合 32"/>
          <p:cNvGrpSpPr/>
          <p:nvPr/>
        </p:nvGrpSpPr>
        <p:grpSpPr>
          <a:xfrm>
            <a:off x="312855" y="5602665"/>
            <a:ext cx="2712412" cy="848680"/>
            <a:chOff x="508000" y="5556475"/>
            <a:chExt cx="3059289" cy="957214"/>
          </a:xfrm>
        </p:grpSpPr>
        <p:sp>
          <p:nvSpPr>
            <p:cNvPr id="35" name="矩形 34"/>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36"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7"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8"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9"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0"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1"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2"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Tree>
    <p:extLst>
      <p:ext uri="{BB962C8B-B14F-4D97-AF65-F5344CB8AC3E}">
        <p14:creationId xmlns:p14="http://schemas.microsoft.com/office/powerpoint/2010/main" val="2205971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2" y="513303"/>
            <a:ext cx="3055666" cy="618251"/>
          </a:xfrm>
          <a:prstGeom prst="rect">
            <a:avLst/>
          </a:prstGeom>
        </p:spPr>
      </p:pic>
      <p:sp>
        <p:nvSpPr>
          <p:cNvPr id="4" name="文本框 3"/>
          <p:cNvSpPr txBox="1"/>
          <p:nvPr/>
        </p:nvSpPr>
        <p:spPr>
          <a:xfrm>
            <a:off x="1622650" y="554907"/>
            <a:ext cx="2810013"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500000000000000" pitchFamily="2" charset="-122"/>
              </a:rPr>
              <a:t>翻译</a:t>
            </a:r>
            <a:r>
              <a:rPr lang="zh-CN" altLang="en-US" sz="2000" b="1" dirty="0">
                <a:ea typeface="方正兰亭黑简体" panose="02000500000000000000" pitchFamily="2" charset="-122"/>
              </a:rPr>
              <a:t>实践</a:t>
            </a:r>
            <a:endParaRPr lang="zh-CN" altLang="en-US" sz="2000" b="1" dirty="0">
              <a:ea typeface="方正兰亭黑简体" panose="02000500000000000000" pitchFamily="2" charset="-122"/>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622650" y="3792678"/>
            <a:ext cx="9805465" cy="1015663"/>
          </a:xfrm>
          <a:prstGeom prst="rect">
            <a:avLst/>
          </a:prstGeom>
          <a:noFill/>
        </p:spPr>
        <p:txBody>
          <a:bodyPr wrap="square" rtlCol="0">
            <a:spAutoFit/>
          </a:bodyPr>
          <a:lstStyle/>
          <a:p>
            <a:pPr algn="just" latinLnBrk="1"/>
            <a:r>
              <a:rPr lang="ko-KR" altLang="en-US" sz="2000" b="1" dirty="0">
                <a:solidFill>
                  <a:srgbClr val="FF0000"/>
                </a:solidFill>
                <a:latin typeface="komorebi gothic" pitchFamily="49" charset="-128"/>
                <a:ea typeface="komorebi gothic" pitchFamily="49" charset="-128"/>
              </a:rPr>
              <a:t>부지런하고 용감하며 슬기로운 중국인민은 </a:t>
            </a:r>
            <a:r>
              <a:rPr lang="ko-KR" altLang="en-US" sz="2000" b="1" dirty="0">
                <a:solidFill>
                  <a:srgbClr val="2050A1"/>
                </a:solidFill>
                <a:latin typeface="komorebi gothic" pitchFamily="49" charset="-128"/>
                <a:ea typeface="komorebi gothic" pitchFamily="49" charset="-128"/>
              </a:rPr>
              <a:t>기나긴 역사를 거치면서 여러 민족이 화목하게 공존하는 아름다운 삶의 터전을 마련하였고</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세월이 홀러도 빛바래지 않는</a:t>
            </a:r>
            <a:r>
              <a:rPr lang="ko-KR" altLang="en-US" sz="2000" b="1" dirty="0">
                <a:solidFill>
                  <a:srgbClr val="2050A1"/>
                </a:solidFill>
                <a:latin typeface="komorebi gothic" pitchFamily="49" charset="-128"/>
                <a:ea typeface="komorebi gothic" pitchFamily="49" charset="-128"/>
              </a:rPr>
              <a:t> 우수한 문화를 가꾸고 발전시켜 왔습니다</a:t>
            </a:r>
            <a:r>
              <a:rPr lang="en-US" altLang="ko-KR" sz="2000" b="1" dirty="0">
                <a:solidFill>
                  <a:srgbClr val="2050A1"/>
                </a:solidFill>
                <a:latin typeface="komorebi gothic" pitchFamily="49" charset="-128"/>
                <a:ea typeface="komorebi gothic" pitchFamily="49" charset="-128"/>
              </a:rPr>
              <a:t>.</a:t>
            </a:r>
            <a:endParaRPr lang="ja-JP" altLang="en-US" sz="2000" b="1" dirty="0">
              <a:latin typeface="komorebi gothic" pitchFamily="49" charset="-128"/>
              <a:ea typeface="komorebi gothic" pitchFamily="49" charset="-128"/>
            </a:endParaRPr>
          </a:p>
        </p:txBody>
      </p:sp>
      <p:sp>
        <p:nvSpPr>
          <p:cNvPr id="31" name="文本框 30"/>
          <p:cNvSpPr txBox="1"/>
          <p:nvPr/>
        </p:nvSpPr>
        <p:spPr>
          <a:xfrm>
            <a:off x="1622650" y="2738087"/>
            <a:ext cx="9725770" cy="707886"/>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④ 在</a:t>
            </a:r>
            <a:r>
              <a:rPr lang="zh-CN" altLang="en-US" sz="2000" b="1" dirty="0">
                <a:solidFill>
                  <a:srgbClr val="1E50A2"/>
                </a:solidFill>
                <a:latin typeface="方正兰亭黑简体" panose="02000500000000000000" pitchFamily="2" charset="-122"/>
                <a:ea typeface="方正兰亭黑简体" panose="02000500000000000000" pitchFamily="2" charset="-122"/>
              </a:rPr>
              <a:t>漫长的历史进程中，中国人民依靠自己的勤劳、勇敢、智慧，开创了各民族和睦共处的美好家园，培育了历久弥新的优秀文化。</a:t>
            </a:r>
          </a:p>
        </p:txBody>
      </p:sp>
      <p:grpSp>
        <p:nvGrpSpPr>
          <p:cNvPr id="33" name="组合 32"/>
          <p:cNvGrpSpPr/>
          <p:nvPr/>
        </p:nvGrpSpPr>
        <p:grpSpPr>
          <a:xfrm>
            <a:off x="312855" y="5602665"/>
            <a:ext cx="2712412" cy="848680"/>
            <a:chOff x="508000" y="5556475"/>
            <a:chExt cx="3059289" cy="957214"/>
          </a:xfrm>
        </p:grpSpPr>
        <p:sp>
          <p:nvSpPr>
            <p:cNvPr id="35" name="矩形 34"/>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36"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7"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8"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9"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0"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1"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2"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Tree>
    <p:extLst>
      <p:ext uri="{BB962C8B-B14F-4D97-AF65-F5344CB8AC3E}">
        <p14:creationId xmlns:p14="http://schemas.microsoft.com/office/powerpoint/2010/main" val="19010554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2" y="513303"/>
            <a:ext cx="2907620" cy="618251"/>
          </a:xfrm>
          <a:prstGeom prst="rect">
            <a:avLst/>
          </a:prstGeom>
        </p:spPr>
      </p:pic>
      <p:sp>
        <p:nvSpPr>
          <p:cNvPr id="4" name="文本框 3"/>
          <p:cNvSpPr txBox="1"/>
          <p:nvPr/>
        </p:nvSpPr>
        <p:spPr>
          <a:xfrm>
            <a:off x="1622650" y="554907"/>
            <a:ext cx="2757761"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500000000000000" pitchFamily="2" charset="-122"/>
              </a:rPr>
              <a:t>翻译</a:t>
            </a:r>
            <a:r>
              <a:rPr lang="zh-CN" altLang="en-US" sz="2000" b="1" dirty="0">
                <a:ea typeface="方正兰亭黑简体" panose="02000500000000000000" pitchFamily="2" charset="-122"/>
              </a:rPr>
              <a:t>实践</a:t>
            </a:r>
            <a:endParaRPr lang="zh-CN" altLang="en-US" sz="2000" b="1" dirty="0">
              <a:ea typeface="方正兰亭黑简体" panose="02000500000000000000" pitchFamily="2" charset="-122"/>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622650" y="3792678"/>
            <a:ext cx="9805465" cy="1015663"/>
          </a:xfrm>
          <a:prstGeom prst="rect">
            <a:avLst/>
          </a:prstGeom>
          <a:noFill/>
        </p:spPr>
        <p:txBody>
          <a:bodyPr wrap="square" rtlCol="0">
            <a:spAutoFit/>
          </a:bodyPr>
          <a:lstStyle/>
          <a:p>
            <a:pPr algn="just" latinLnBrk="1"/>
            <a:r>
              <a:rPr lang="ko-KR" altLang="en-US" sz="2000" b="1" dirty="0" smtClean="0">
                <a:solidFill>
                  <a:srgbClr val="2050A1"/>
                </a:solidFill>
                <a:latin typeface="komorebi gothic" pitchFamily="49" charset="-128"/>
                <a:ea typeface="komorebi gothic" pitchFamily="49" charset="-128"/>
              </a:rPr>
              <a:t>이러한 </a:t>
            </a:r>
            <a:r>
              <a:rPr lang="ko-KR" altLang="en-US" sz="2000" b="1" dirty="0">
                <a:solidFill>
                  <a:srgbClr val="2050A1"/>
                </a:solidFill>
                <a:latin typeface="komorebi gothic" pitchFamily="49" charset="-128"/>
                <a:ea typeface="komorebi gothic" pitchFamily="49" charset="-128"/>
              </a:rPr>
              <a:t>역사는 우리에게 중국과 아프리카는 언제나 운명 공동체로서 </a:t>
            </a:r>
            <a:r>
              <a:rPr lang="ko-KR" altLang="en-US" sz="2000" b="1" dirty="0">
                <a:solidFill>
                  <a:srgbClr val="FF0000"/>
                </a:solidFill>
                <a:latin typeface="komorebi gothic" pitchFamily="49" charset="-128"/>
                <a:ea typeface="komorebi gothic" pitchFamily="49" charset="-128"/>
              </a:rPr>
              <a:t>공동의 역사적 운명</a:t>
            </a:r>
            <a:r>
              <a:rPr lang="en-US" altLang="ko-KR" sz="2000" b="1" dirty="0">
                <a:solidFill>
                  <a:srgbClr val="FF0000"/>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공동의 발전 임무</a:t>
            </a:r>
            <a:r>
              <a:rPr lang="en-US" altLang="ko-KR" sz="2000" b="1" dirty="0">
                <a:solidFill>
                  <a:srgbClr val="FF0000"/>
                </a:solidFill>
                <a:latin typeface="komorebi gothic" pitchFamily="49" charset="-128"/>
                <a:ea typeface="komorebi gothic" pitchFamily="49" charset="-128"/>
              </a:rPr>
              <a:t>,</a:t>
            </a:r>
            <a:r>
              <a:rPr lang="ko-KR" altLang="en-US" sz="2000" b="1" dirty="0">
                <a:solidFill>
                  <a:srgbClr val="FF0000"/>
                </a:solidFill>
                <a:latin typeface="komorebi gothic" pitchFamily="49" charset="-128"/>
                <a:ea typeface="komorebi gothic" pitchFamily="49" charset="-128"/>
              </a:rPr>
              <a:t>공동의 전략적 이익에 의해 하나로 이어져 있음</a:t>
            </a:r>
            <a:r>
              <a:rPr lang="ko-KR" altLang="en-US" sz="2000" b="1" dirty="0">
                <a:solidFill>
                  <a:srgbClr val="2050A1"/>
                </a:solidFill>
                <a:latin typeface="komorebi gothic" pitchFamily="49" charset="-128"/>
                <a:ea typeface="komorebi gothic" pitchFamily="49" charset="-128"/>
              </a:rPr>
              <a:t>을</a:t>
            </a:r>
            <a:r>
              <a:rPr lang="ko-KR" altLang="en-US" sz="2000" b="1" dirty="0">
                <a:solidFill>
                  <a:srgbClr val="FF0000"/>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알려주었습니다</a:t>
            </a:r>
            <a:r>
              <a:rPr lang="en-US" altLang="ko-KR" sz="2000" b="1" dirty="0">
                <a:solidFill>
                  <a:srgbClr val="2050A1"/>
                </a:solidFill>
                <a:latin typeface="komorebi gothic" pitchFamily="49" charset="-128"/>
                <a:ea typeface="komorebi gothic" pitchFamily="49" charset="-128"/>
              </a:rPr>
              <a:t>.</a:t>
            </a:r>
            <a:endParaRPr lang="ja-JP" altLang="en-US" sz="2000" b="1" dirty="0">
              <a:solidFill>
                <a:srgbClr val="2050A1"/>
              </a:solidFill>
              <a:latin typeface="komorebi gothic" pitchFamily="49" charset="-128"/>
              <a:ea typeface="komorebi gothic" pitchFamily="49" charset="-128"/>
            </a:endParaRPr>
          </a:p>
        </p:txBody>
      </p:sp>
      <p:sp>
        <p:nvSpPr>
          <p:cNvPr id="31" name="文本框 30"/>
          <p:cNvSpPr txBox="1"/>
          <p:nvPr/>
        </p:nvSpPr>
        <p:spPr>
          <a:xfrm>
            <a:off x="1622650" y="2892297"/>
            <a:ext cx="9725770" cy="707886"/>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⑤ 这</a:t>
            </a:r>
            <a:r>
              <a:rPr lang="zh-CN" altLang="en-US" sz="2000" b="1" dirty="0">
                <a:solidFill>
                  <a:srgbClr val="1E50A2"/>
                </a:solidFill>
                <a:latin typeface="方正兰亭黑简体" panose="02000500000000000000" pitchFamily="2" charset="-122"/>
                <a:ea typeface="方正兰亭黑简体" panose="02000500000000000000" pitchFamily="2" charset="-122"/>
              </a:rPr>
              <a:t>段历史告诉我们，中非从来都是命运共同体，共同的历史遭遇、共同的发展任务、共同的战略利益把我们紧紧联系在一起</a:t>
            </a:r>
            <a:r>
              <a:rPr lang="zh-CN" altLang="en-US" sz="2000" b="1" dirty="0" smtClean="0">
                <a:solidFill>
                  <a:srgbClr val="1E50A2"/>
                </a:solidFill>
                <a:latin typeface="方正兰亭黑简体" panose="02000500000000000000" pitchFamily="2" charset="-122"/>
                <a:ea typeface="方正兰亭黑简体" panose="02000500000000000000" pitchFamily="2" charset="-122"/>
              </a:rPr>
              <a:t>。</a:t>
            </a:r>
            <a:endParaRPr lang="zh-CN" altLang="en-US" sz="2000" b="1" dirty="0">
              <a:solidFill>
                <a:srgbClr val="1E50A2"/>
              </a:solidFill>
              <a:latin typeface="方正兰亭黑简体" panose="02000500000000000000" pitchFamily="2" charset="-122"/>
              <a:ea typeface="方正兰亭黑简体" panose="02000500000000000000" pitchFamily="2" charset="-122"/>
            </a:endParaRPr>
          </a:p>
        </p:txBody>
      </p:sp>
      <p:grpSp>
        <p:nvGrpSpPr>
          <p:cNvPr id="33" name="组合 32"/>
          <p:cNvGrpSpPr/>
          <p:nvPr/>
        </p:nvGrpSpPr>
        <p:grpSpPr>
          <a:xfrm>
            <a:off x="312855" y="5602665"/>
            <a:ext cx="2712412" cy="848680"/>
            <a:chOff x="508000" y="5556475"/>
            <a:chExt cx="3059289" cy="957214"/>
          </a:xfrm>
        </p:grpSpPr>
        <p:sp>
          <p:nvSpPr>
            <p:cNvPr id="35" name="矩形 34"/>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36"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7"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8"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9"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0"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1"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2"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Tree>
    <p:extLst>
      <p:ext uri="{BB962C8B-B14F-4D97-AF65-F5344CB8AC3E}">
        <p14:creationId xmlns:p14="http://schemas.microsoft.com/office/powerpoint/2010/main" val="10504298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2" y="513303"/>
            <a:ext cx="2881496" cy="618251"/>
          </a:xfrm>
          <a:prstGeom prst="rect">
            <a:avLst/>
          </a:prstGeom>
        </p:spPr>
      </p:pic>
      <p:sp>
        <p:nvSpPr>
          <p:cNvPr id="4" name="文本框 3"/>
          <p:cNvSpPr txBox="1"/>
          <p:nvPr/>
        </p:nvSpPr>
        <p:spPr>
          <a:xfrm>
            <a:off x="1622651" y="554907"/>
            <a:ext cx="273163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500000000000000" pitchFamily="2" charset="-122"/>
              </a:rPr>
              <a:t>翻译</a:t>
            </a:r>
            <a:r>
              <a:rPr lang="zh-CN" altLang="en-US" sz="2000" b="1" dirty="0">
                <a:ea typeface="方正兰亭黑简体" panose="02000500000000000000" pitchFamily="2" charset="-122"/>
              </a:rPr>
              <a:t>实践</a:t>
            </a:r>
            <a:endParaRPr lang="zh-CN" altLang="en-US" sz="2000" b="1" dirty="0">
              <a:ea typeface="方正兰亭黑简体" panose="02000500000000000000" pitchFamily="2" charset="-122"/>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622650" y="3725663"/>
            <a:ext cx="9805465" cy="707886"/>
          </a:xfrm>
          <a:prstGeom prst="rect">
            <a:avLst/>
          </a:prstGeom>
          <a:noFill/>
        </p:spPr>
        <p:txBody>
          <a:bodyPr wrap="square" rtlCol="0">
            <a:spAutoFit/>
          </a:bodyPr>
          <a:lstStyle/>
          <a:p>
            <a:pPr algn="just" latinLnBrk="1"/>
            <a:r>
              <a:rPr lang="ko-KR" altLang="en-US" sz="2000" b="1" dirty="0">
                <a:solidFill>
                  <a:srgbClr val="2050A1"/>
                </a:solidFill>
                <a:latin typeface="komorebi gothic" pitchFamily="49" charset="-128"/>
                <a:ea typeface="komorebi gothic" pitchFamily="49" charset="-128"/>
              </a:rPr>
              <a:t>우리는 세계에서 가장 큰 정당으로 그 어떤 외부 세력도 우리를 이길 수 없습니다</a:t>
            </a:r>
            <a:r>
              <a:rPr lang="en-US" altLang="ko-KR" sz="2000" b="1" dirty="0">
                <a:solidFill>
                  <a:srgbClr val="2050A1"/>
                </a:solidFill>
                <a:latin typeface="komorebi gothic" pitchFamily="49" charset="-128"/>
                <a:ea typeface="komorebi gothic" pitchFamily="49" charset="-128"/>
              </a:rPr>
              <a:t>. </a:t>
            </a:r>
            <a:r>
              <a:rPr lang="ko-KR" altLang="en-US" sz="2000" b="1" dirty="0">
                <a:solidFill>
                  <a:srgbClr val="2050A1"/>
                </a:solidFill>
                <a:latin typeface="komorebi gothic" pitchFamily="49" charset="-128"/>
                <a:ea typeface="komorebi gothic" pitchFamily="49" charset="-128"/>
              </a:rPr>
              <a:t>우리를 이길 수 있는 것은 오직 </a:t>
            </a:r>
            <a:r>
              <a:rPr lang="ko-KR" altLang="en-US" sz="2000" b="1" dirty="0">
                <a:solidFill>
                  <a:srgbClr val="FF0000"/>
                </a:solidFill>
                <a:latin typeface="komorebi gothic" pitchFamily="49" charset="-128"/>
                <a:ea typeface="komorebi gothic" pitchFamily="49" charset="-128"/>
              </a:rPr>
              <a:t>우리</a:t>
            </a:r>
            <a:r>
              <a:rPr lang="ko-KR" altLang="en-US" sz="2000" b="1" dirty="0">
                <a:solidFill>
                  <a:srgbClr val="2050A1"/>
                </a:solidFill>
                <a:latin typeface="komorebi gothic" pitchFamily="49" charset="-128"/>
                <a:ea typeface="komorebi gothic" pitchFamily="49" charset="-128"/>
              </a:rPr>
              <a:t> </a:t>
            </a:r>
            <a:r>
              <a:rPr lang="ko-KR" altLang="en-US" sz="2000" b="1" dirty="0">
                <a:solidFill>
                  <a:srgbClr val="FF0000"/>
                </a:solidFill>
                <a:latin typeface="komorebi gothic" pitchFamily="49" charset="-128"/>
                <a:ea typeface="komorebi gothic" pitchFamily="49" charset="-128"/>
              </a:rPr>
              <a:t>자신밖에 없습니다</a:t>
            </a:r>
            <a:r>
              <a:rPr lang="en-US" altLang="ko-KR" sz="2000" b="1" dirty="0">
                <a:solidFill>
                  <a:srgbClr val="2050A1"/>
                </a:solidFill>
                <a:latin typeface="komorebi gothic" pitchFamily="49" charset="-128"/>
                <a:ea typeface="komorebi gothic" pitchFamily="49" charset="-128"/>
              </a:rPr>
              <a:t>.</a:t>
            </a:r>
            <a:endParaRPr lang="ja-JP" altLang="en-US" sz="2000" b="1" dirty="0">
              <a:latin typeface="komorebi gothic" pitchFamily="49" charset="-128"/>
              <a:ea typeface="komorebi gothic" pitchFamily="49" charset="-128"/>
            </a:endParaRPr>
          </a:p>
        </p:txBody>
      </p:sp>
      <p:sp>
        <p:nvSpPr>
          <p:cNvPr id="31" name="文本框 30"/>
          <p:cNvSpPr txBox="1"/>
          <p:nvPr/>
        </p:nvSpPr>
        <p:spPr>
          <a:xfrm>
            <a:off x="1622650" y="2824623"/>
            <a:ext cx="9725770" cy="707886"/>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⑥ 我们</a:t>
            </a:r>
            <a:r>
              <a:rPr lang="zh-CN" altLang="en-US" sz="2000" b="1" dirty="0">
                <a:solidFill>
                  <a:srgbClr val="1E50A2"/>
                </a:solidFill>
                <a:latin typeface="方正兰亭黑简体" panose="02000500000000000000" pitchFamily="2" charset="-122"/>
                <a:ea typeface="方正兰亭黑简体" panose="02000500000000000000" pitchFamily="2" charset="-122"/>
              </a:rPr>
              <a:t>党作为世界第一大党，没有什么外力能够打倒我们，能够打倒我们的只有我们自己。</a:t>
            </a:r>
          </a:p>
        </p:txBody>
      </p:sp>
      <p:grpSp>
        <p:nvGrpSpPr>
          <p:cNvPr id="33" name="组合 32"/>
          <p:cNvGrpSpPr/>
          <p:nvPr/>
        </p:nvGrpSpPr>
        <p:grpSpPr>
          <a:xfrm>
            <a:off x="312855" y="5602665"/>
            <a:ext cx="2712412" cy="848680"/>
            <a:chOff x="508000" y="5556475"/>
            <a:chExt cx="3059289" cy="957214"/>
          </a:xfrm>
        </p:grpSpPr>
        <p:sp>
          <p:nvSpPr>
            <p:cNvPr id="35" name="矩形 34"/>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36"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7"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8"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9"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0"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1"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2"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Tree>
    <p:extLst>
      <p:ext uri="{BB962C8B-B14F-4D97-AF65-F5344CB8AC3E}">
        <p14:creationId xmlns:p14="http://schemas.microsoft.com/office/powerpoint/2010/main" val="25774230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2" y="513303"/>
            <a:ext cx="2959872" cy="618251"/>
          </a:xfrm>
          <a:prstGeom prst="rect">
            <a:avLst/>
          </a:prstGeom>
        </p:spPr>
      </p:pic>
      <p:sp>
        <p:nvSpPr>
          <p:cNvPr id="4" name="文本框 3"/>
          <p:cNvSpPr txBox="1"/>
          <p:nvPr/>
        </p:nvSpPr>
        <p:spPr>
          <a:xfrm>
            <a:off x="1622650" y="554907"/>
            <a:ext cx="2810013"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500000000000000" pitchFamily="2" charset="-122"/>
              </a:rPr>
              <a:t>翻译</a:t>
            </a:r>
            <a:r>
              <a:rPr lang="zh-CN" altLang="en-US" sz="2000" b="1" dirty="0">
                <a:ea typeface="方正兰亭黑简体" panose="02000500000000000000" pitchFamily="2" charset="-122"/>
              </a:rPr>
              <a:t>实践</a:t>
            </a:r>
            <a:endParaRPr lang="zh-CN" altLang="en-US" sz="2000" b="1" dirty="0">
              <a:ea typeface="方正兰亭黑简体" panose="02000500000000000000" pitchFamily="2" charset="-122"/>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17467"/>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666456" y="3929451"/>
            <a:ext cx="9805465" cy="400110"/>
          </a:xfrm>
          <a:prstGeom prst="rect">
            <a:avLst/>
          </a:prstGeom>
          <a:noFill/>
        </p:spPr>
        <p:txBody>
          <a:bodyPr wrap="square" rtlCol="0">
            <a:spAutoFit/>
          </a:bodyPr>
          <a:lstStyle/>
          <a:p>
            <a:pPr algn="just" latinLnBrk="1"/>
            <a:r>
              <a:rPr lang="ko-KR" altLang="en-US" sz="2000" b="1" dirty="0">
                <a:solidFill>
                  <a:srgbClr val="FF0000"/>
                </a:solidFill>
                <a:latin typeface="komorebi gothic" pitchFamily="49" charset="-128"/>
                <a:ea typeface="komorebi gothic" pitchFamily="49" charset="-128"/>
              </a:rPr>
              <a:t>지난 </a:t>
            </a:r>
            <a:r>
              <a:rPr lang="en-US" altLang="ko-KR" sz="2000" b="1" dirty="0">
                <a:solidFill>
                  <a:srgbClr val="FF0000"/>
                </a:solidFill>
                <a:latin typeface="komorebi gothic" pitchFamily="49" charset="-128"/>
                <a:ea typeface="komorebi gothic" pitchFamily="49" charset="-128"/>
              </a:rPr>
              <a:t>4</a:t>
            </a:r>
            <a:r>
              <a:rPr lang="ko-KR" altLang="en-US" sz="2000" b="1" dirty="0">
                <a:solidFill>
                  <a:srgbClr val="FF0000"/>
                </a:solidFill>
                <a:latin typeface="komorebi gothic" pitchFamily="49" charset="-128"/>
                <a:ea typeface="komorebi gothic" pitchFamily="49" charset="-128"/>
              </a:rPr>
              <a:t>년은 </a:t>
            </a:r>
            <a:r>
              <a:rPr lang="ko-KR" altLang="en-US" sz="2000" b="1" dirty="0">
                <a:solidFill>
                  <a:srgbClr val="2050A1"/>
                </a:solidFill>
                <a:latin typeface="komorebi gothic" pitchFamily="49" charset="-128"/>
                <a:ea typeface="komorebi gothic" pitchFamily="49" charset="-128"/>
              </a:rPr>
              <a:t>정책 소통이 계속 심화되어 온 시기였습니다</a:t>
            </a:r>
            <a:r>
              <a:rPr lang="en-US" altLang="ko-KR" sz="2000" b="1" dirty="0">
                <a:solidFill>
                  <a:srgbClr val="2050A1"/>
                </a:solidFill>
                <a:latin typeface="komorebi gothic" pitchFamily="49" charset="-128"/>
                <a:ea typeface="komorebi gothic" pitchFamily="49" charset="-128"/>
              </a:rPr>
              <a:t>.</a:t>
            </a:r>
            <a:endParaRPr lang="ja-JP" altLang="en-US" sz="2000" b="1" dirty="0">
              <a:latin typeface="komorebi gothic" pitchFamily="49" charset="-128"/>
              <a:ea typeface="komorebi gothic" pitchFamily="49" charset="-128"/>
            </a:endParaRPr>
          </a:p>
        </p:txBody>
      </p:sp>
      <p:sp>
        <p:nvSpPr>
          <p:cNvPr id="31" name="文本框 30"/>
          <p:cNvSpPr txBox="1"/>
          <p:nvPr/>
        </p:nvSpPr>
        <p:spPr>
          <a:xfrm>
            <a:off x="1666456" y="3092844"/>
            <a:ext cx="9725770" cy="400110"/>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⑦ 这</a:t>
            </a:r>
            <a:r>
              <a:rPr lang="zh-CN" altLang="en-US" sz="2000" b="1" dirty="0">
                <a:solidFill>
                  <a:srgbClr val="1E50A2"/>
                </a:solidFill>
                <a:latin typeface="方正兰亭黑简体" panose="02000500000000000000" pitchFamily="2" charset="-122"/>
                <a:ea typeface="方正兰亭黑简体" panose="02000500000000000000" pitchFamily="2" charset="-122"/>
              </a:rPr>
              <a:t>是政策沟通不断深化的</a:t>
            </a:r>
            <a:r>
              <a:rPr lang="en-US" altLang="zh-CN" sz="2000" b="1" dirty="0">
                <a:solidFill>
                  <a:srgbClr val="1E50A2"/>
                </a:solidFill>
                <a:latin typeface="方正兰亭黑简体" panose="02000500000000000000" pitchFamily="2" charset="-122"/>
                <a:ea typeface="方正兰亭黑简体" panose="02000500000000000000" pitchFamily="2" charset="-122"/>
              </a:rPr>
              <a:t>4</a:t>
            </a:r>
            <a:r>
              <a:rPr lang="zh-CN" altLang="en-US" sz="2000" b="1" dirty="0">
                <a:solidFill>
                  <a:srgbClr val="1E50A2"/>
                </a:solidFill>
                <a:latin typeface="方正兰亭黑简体" panose="02000500000000000000" pitchFamily="2" charset="-122"/>
                <a:ea typeface="方正兰亭黑简体" panose="02000500000000000000" pitchFamily="2" charset="-122"/>
              </a:rPr>
              <a:t>年。 </a:t>
            </a:r>
          </a:p>
        </p:txBody>
      </p:sp>
      <p:grpSp>
        <p:nvGrpSpPr>
          <p:cNvPr id="33" name="组合 32"/>
          <p:cNvGrpSpPr/>
          <p:nvPr/>
        </p:nvGrpSpPr>
        <p:grpSpPr>
          <a:xfrm>
            <a:off x="312855" y="5602665"/>
            <a:ext cx="2712412" cy="848680"/>
            <a:chOff x="508000" y="5556475"/>
            <a:chExt cx="3059289" cy="957214"/>
          </a:xfrm>
        </p:grpSpPr>
        <p:sp>
          <p:nvSpPr>
            <p:cNvPr id="35" name="矩形 34"/>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36"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7"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8"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39"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0"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1"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42"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Tree>
    <p:extLst>
      <p:ext uri="{BB962C8B-B14F-4D97-AF65-F5344CB8AC3E}">
        <p14:creationId xmlns:p14="http://schemas.microsoft.com/office/powerpoint/2010/main" val="24081086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1" y="513303"/>
            <a:ext cx="4979117" cy="618251"/>
          </a:xfrm>
          <a:prstGeom prst="rect">
            <a:avLst/>
          </a:prstGeom>
        </p:spPr>
      </p:pic>
      <p:sp>
        <p:nvSpPr>
          <p:cNvPr id="4" name="文本框 3"/>
          <p:cNvSpPr txBox="1"/>
          <p:nvPr/>
        </p:nvSpPr>
        <p:spPr>
          <a:xfrm>
            <a:off x="1622650" y="554907"/>
            <a:ext cx="4979117"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六、课后练习及专题探讨</a:t>
            </a: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500000000000000" pitchFamily="2" charset="-122"/>
              </a:rPr>
              <a:t>翻译</a:t>
            </a:r>
            <a:r>
              <a:rPr lang="zh-CN" altLang="en-US" sz="2000" b="1" dirty="0">
                <a:ea typeface="方正兰亭黑简体" panose="02000500000000000000" pitchFamily="2" charset="-122"/>
              </a:rPr>
              <a:t>实践</a:t>
            </a:r>
            <a:endParaRPr lang="zh-CN" altLang="en-US" sz="2000" b="1" dirty="0">
              <a:ea typeface="方正兰亭黑简体" panose="02000500000000000000" pitchFamily="2" charset="-122"/>
              <a:sym typeface="+mn-ea"/>
            </a:endParaRPr>
          </a:p>
        </p:txBody>
      </p:sp>
      <p:cxnSp>
        <p:nvCxnSpPr>
          <p:cNvPr id="20" name="直接连接符 1"/>
          <p:cNvCxnSpPr/>
          <p:nvPr/>
        </p:nvCxnSpPr>
        <p:spPr>
          <a:xfrm flipV="1">
            <a:off x="1669061" y="4486088"/>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a:xfrm>
            <a:off x="1875774" y="3958730"/>
            <a:ext cx="9019907" cy="1015663"/>
          </a:xfrm>
          <a:prstGeom prst="rect">
            <a:avLst/>
          </a:prstGeom>
          <a:noFill/>
        </p:spPr>
        <p:txBody>
          <a:bodyPr wrap="square" rtlCol="0">
            <a:spAutoFit/>
          </a:bodyPr>
          <a:lstStyle/>
          <a:p>
            <a:pPr algn="just" latinLnBrk="1"/>
            <a:r>
              <a:rPr lang="ko-KR" altLang="en-US" sz="2000" b="1" dirty="0">
                <a:solidFill>
                  <a:srgbClr val="FF0000"/>
                </a:solidFill>
                <a:latin typeface="komorebi gothic" pitchFamily="49" charset="-128"/>
                <a:ea typeface="komorebi gothic" pitchFamily="49" charset="-128"/>
              </a:rPr>
              <a:t>역사와 현실을 통해 우리는 </a:t>
            </a:r>
            <a:r>
              <a:rPr lang="ko-KR" altLang="en-US" sz="2000" b="1" dirty="0">
                <a:solidFill>
                  <a:srgbClr val="2050A1"/>
                </a:solidFill>
                <a:latin typeface="komorebi gothic" pitchFamily="49" charset="-128"/>
                <a:ea typeface="komorebi gothic" pitchFamily="49" charset="-128"/>
              </a:rPr>
              <a:t>소통과 협상 이 갈등을 해결하는 효과적 방법이며 정치적 협상이 충돌을 해결하는 근본적인 </a:t>
            </a:r>
            <a:r>
              <a:rPr lang="ko-KR" altLang="en-US" sz="2000" b="1" dirty="0">
                <a:solidFill>
                  <a:srgbClr val="FF0000"/>
                </a:solidFill>
                <a:latin typeface="komorebi gothic" pitchFamily="49" charset="-128"/>
                <a:ea typeface="komorebi gothic" pitchFamily="49" charset="-128"/>
              </a:rPr>
              <a:t>방법이라는 교훈을 얻었습니다</a:t>
            </a:r>
            <a:r>
              <a:rPr lang="en-US" altLang="ko-KR" sz="2000" b="1" dirty="0">
                <a:solidFill>
                  <a:srgbClr val="FF0000"/>
                </a:solidFill>
                <a:latin typeface="komorebi gothic" pitchFamily="49" charset="-128"/>
                <a:ea typeface="komorebi gothic" pitchFamily="49" charset="-128"/>
              </a:rPr>
              <a:t>.</a:t>
            </a:r>
            <a:endParaRPr lang="ja-JP" altLang="en-US" sz="2000" b="1" dirty="0">
              <a:solidFill>
                <a:srgbClr val="FF0000"/>
              </a:solidFill>
              <a:latin typeface="komorebi gothic" pitchFamily="49" charset="-128"/>
              <a:ea typeface="komorebi gothic" pitchFamily="49" charset="-128"/>
            </a:endParaRPr>
          </a:p>
        </p:txBody>
      </p:sp>
      <p:sp>
        <p:nvSpPr>
          <p:cNvPr id="31" name="文本框 30"/>
          <p:cNvSpPr txBox="1"/>
          <p:nvPr/>
        </p:nvSpPr>
        <p:spPr>
          <a:xfrm>
            <a:off x="1875774" y="2894362"/>
            <a:ext cx="9019907" cy="707886"/>
          </a:xfrm>
          <a:prstGeom prst="rect">
            <a:avLst/>
          </a:prstGeom>
          <a:noFill/>
        </p:spPr>
        <p:txBody>
          <a:bodyPr wrap="square" rtlCol="0">
            <a:spAutoFit/>
          </a:bodyPr>
          <a:lstStyle/>
          <a:p>
            <a:r>
              <a:rPr lang="zh-CN" altLang="en-US" sz="2000" b="1" dirty="0" smtClean="0">
                <a:solidFill>
                  <a:srgbClr val="1E50A2"/>
                </a:solidFill>
                <a:latin typeface="方正兰亭黑简体" panose="02000500000000000000" pitchFamily="2" charset="-122"/>
                <a:ea typeface="方正兰亭黑简体" panose="02000500000000000000" pitchFamily="2" charset="-122"/>
              </a:rPr>
              <a:t>⑧ </a:t>
            </a:r>
            <a:r>
              <a:rPr lang="zh-CN" altLang="en-US" sz="2000" b="1" dirty="0">
                <a:solidFill>
                  <a:srgbClr val="1E50A2"/>
                </a:solidFill>
                <a:latin typeface="方正兰亭黑简体" panose="02000500000000000000" pitchFamily="2" charset="-122"/>
                <a:ea typeface="方正兰亭黑简体" panose="02000500000000000000" pitchFamily="2" charset="-122"/>
              </a:rPr>
              <a:t>历史和现实给我们的启迪是：沟通协商是化解分歧的有效之策，政治谈判是解决冲突的根本之道。</a:t>
            </a:r>
          </a:p>
        </p:txBody>
      </p:sp>
    </p:spTree>
    <p:extLst>
      <p:ext uri="{BB962C8B-B14F-4D97-AF65-F5344CB8AC3E}">
        <p14:creationId xmlns:p14="http://schemas.microsoft.com/office/powerpoint/2010/main" val="3812223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2"/>
          <a:stretch>
            <a:fillRect/>
          </a:stretch>
        </p:blipFill>
        <p:spPr>
          <a:xfrm>
            <a:off x="1472792" y="513303"/>
            <a:ext cx="2925038" cy="618251"/>
          </a:xfrm>
          <a:prstGeom prst="rect">
            <a:avLst/>
          </a:prstGeom>
        </p:spPr>
      </p:pic>
      <p:sp>
        <p:nvSpPr>
          <p:cNvPr id="4" name="文本框 3"/>
          <p:cNvSpPr txBox="1"/>
          <p:nvPr/>
        </p:nvSpPr>
        <p:spPr>
          <a:xfrm>
            <a:off x="1622650" y="554907"/>
            <a:ext cx="277517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106638" y="2162714"/>
            <a:ext cx="10288193" cy="313932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zh-CN" altLang="en-US" sz="2000" b="1" kern="100" dirty="0" smtClean="0">
                <a:latin typeface="Calibri" panose="020F0502020204030204" pitchFamily="34" charset="0"/>
                <a:ea typeface="方正兰亭黑简体" panose="02000500000000000000" pitchFamily="2" charset="-122"/>
              </a:rPr>
              <a:t>练习</a:t>
            </a:r>
            <a:r>
              <a:rPr lang="zh-CN" altLang="en-US" sz="2000" b="1" kern="100" dirty="0">
                <a:latin typeface="Calibri" panose="020F0502020204030204" pitchFamily="34" charset="0"/>
                <a:ea typeface="方正兰亭黑简体" panose="02000500000000000000" pitchFamily="2" charset="-122"/>
              </a:rPr>
              <a:t>二</a:t>
            </a:r>
            <a:endParaRPr lang="en-US" altLang="zh-CN" sz="2000" kern="100" dirty="0">
              <a:latin typeface="Calibri" panose="020F0502020204030204" pitchFamily="34" charset="0"/>
              <a:ea typeface="方正兰亭黑简体" panose="02000500000000000000" pitchFamily="2" charset="-122"/>
            </a:endParaRPr>
          </a:p>
          <a:p>
            <a:pPr indent="304800" algn="just">
              <a:lnSpc>
                <a:spcPct val="150000"/>
              </a:lnSpc>
            </a:pPr>
            <a:r>
              <a:rPr lang="zh-CN" altLang="en-US" sz="1600" kern="100" dirty="0">
                <a:latin typeface="方正兰亭黑简体" pitchFamily="2" charset="-122"/>
                <a:ea typeface="方正兰亭黑简体" pitchFamily="2" charset="-122"/>
              </a:rPr>
              <a:t>请翻译以下段落</a:t>
            </a:r>
            <a:r>
              <a:rPr lang="zh-CN" altLang="en-US" sz="1600" kern="100" dirty="0" smtClean="0">
                <a:latin typeface="方正兰亭黑简体" pitchFamily="2" charset="-122"/>
                <a:ea typeface="方正兰亭黑简体" pitchFamily="2" charset="-122"/>
              </a:rPr>
              <a:t>。</a:t>
            </a:r>
            <a:endParaRPr lang="en-US" altLang="zh-CN" sz="1600" kern="100" dirty="0" smtClean="0">
              <a:latin typeface="方正兰亭黑简体" pitchFamily="2" charset="-122"/>
              <a:ea typeface="方正兰亭黑简体" pitchFamily="2" charset="-122"/>
            </a:endParaRPr>
          </a:p>
          <a:p>
            <a:pPr indent="304800" algn="just">
              <a:lnSpc>
                <a:spcPct val="150000"/>
              </a:lnSpc>
            </a:pPr>
            <a:r>
              <a:rPr lang="zh-CN" altLang="ja-JP" sz="1600" b="1" kern="100" dirty="0" smtClean="0">
                <a:latin typeface="方正兰亭黑简体" pitchFamily="2" charset="-122"/>
                <a:ea typeface="方正兰亭黑简体" pitchFamily="2" charset="-122"/>
              </a:rPr>
              <a:t>步骤</a:t>
            </a:r>
            <a:r>
              <a:rPr lang="zh-CN" altLang="ja-JP" sz="1600" b="1" kern="100" dirty="0">
                <a:latin typeface="方正兰亭黑简体" pitchFamily="2" charset="-122"/>
                <a:ea typeface="方正兰亭黑简体" pitchFamily="2" charset="-122"/>
              </a:rPr>
              <a:t>：</a:t>
            </a:r>
            <a:endParaRPr lang="ja-JP" altLang="ja-JP" sz="1600" b="1" kern="100" dirty="0">
              <a:latin typeface="方正兰亭黑简体" pitchFamily="2" charset="-122"/>
              <a:ea typeface="方正兰亭黑简体" pitchFamily="2" charset="-122"/>
            </a:endParaRPr>
          </a:p>
          <a:p>
            <a:pPr indent="304800" algn="l">
              <a:lnSpc>
                <a:spcPct val="150000"/>
              </a:lnSpc>
            </a:pPr>
            <a:r>
              <a:rPr lang="zh-CN" altLang="ja-JP" sz="1600" kern="100" dirty="0">
                <a:latin typeface="方正兰亭黑简体" pitchFamily="2" charset="-122"/>
                <a:ea typeface="方正兰亭黑简体" pitchFamily="2" charset="-122"/>
              </a:rPr>
              <a:t>按照课中所提出的翻译策略，各组成员分别进行翻译、修改，并拟定初稿；</a:t>
            </a:r>
            <a:endParaRPr lang="ja-JP" altLang="ja-JP" sz="1600" kern="100" dirty="0">
              <a:latin typeface="方正兰亭黑简体" pitchFamily="2" charset="-122"/>
              <a:ea typeface="方正兰亭黑简体" pitchFamily="2" charset="-122"/>
            </a:endParaRPr>
          </a:p>
          <a:p>
            <a:pPr indent="304800" algn="l">
              <a:lnSpc>
                <a:spcPct val="150000"/>
              </a:lnSpc>
            </a:pPr>
            <a:r>
              <a:rPr lang="zh-CN" altLang="ja-JP" sz="1600" kern="100" dirty="0">
                <a:latin typeface="方正兰亭黑简体" pitchFamily="2" charset="-122"/>
                <a:ea typeface="方正兰亭黑简体" pitchFamily="2" charset="-122"/>
              </a:rPr>
              <a:t>小组内进行讨论，统一术语，检查错漏，整理出定稿；</a:t>
            </a:r>
            <a:endParaRPr lang="ja-JP" altLang="ja-JP" sz="1600" kern="100" dirty="0">
              <a:latin typeface="方正兰亭黑简体" pitchFamily="2" charset="-122"/>
              <a:ea typeface="方正兰亭黑简体" pitchFamily="2" charset="-122"/>
            </a:endParaRPr>
          </a:p>
          <a:p>
            <a:pPr indent="304800" algn="l">
              <a:lnSpc>
                <a:spcPct val="150000"/>
              </a:lnSpc>
            </a:pPr>
            <a:r>
              <a:rPr lang="zh-CN" altLang="ja-JP" sz="1600" kern="100" dirty="0">
                <a:latin typeface="方正兰亭黑简体" pitchFamily="2" charset="-122"/>
                <a:ea typeface="方正兰亭黑简体" pitchFamily="2" charset="-122"/>
              </a:rPr>
              <a:t>各组分别由代表进行报告演示，说明本组翻译策略选择的依据；</a:t>
            </a:r>
            <a:endParaRPr lang="ja-JP" altLang="ja-JP" sz="1600" kern="100" dirty="0">
              <a:latin typeface="方正兰亭黑简体" pitchFamily="2" charset="-122"/>
              <a:ea typeface="方正兰亭黑简体" pitchFamily="2" charset="-122"/>
            </a:endParaRPr>
          </a:p>
          <a:p>
            <a:pPr indent="304800" algn="l">
              <a:lnSpc>
                <a:spcPct val="150000"/>
              </a:lnSpc>
            </a:pPr>
            <a:r>
              <a:rPr lang="zh-CN" altLang="ja-JP" sz="1600" kern="100" dirty="0">
                <a:latin typeface="方正兰亭黑简体" pitchFamily="2" charset="-122"/>
                <a:ea typeface="方正兰亭黑简体" pitchFamily="2" charset="-122"/>
              </a:rPr>
              <a:t>所有同学对各组提出的翻译策略进行讨论；</a:t>
            </a:r>
            <a:endParaRPr lang="ja-JP" altLang="ja-JP" sz="1600" kern="100" dirty="0">
              <a:latin typeface="方正兰亭黑简体" pitchFamily="2" charset="-122"/>
              <a:ea typeface="方正兰亭黑简体" pitchFamily="2" charset="-122"/>
            </a:endParaRPr>
          </a:p>
          <a:p>
            <a:pPr indent="304800" algn="l">
              <a:lnSpc>
                <a:spcPct val="150000"/>
              </a:lnSpc>
            </a:pPr>
            <a:r>
              <a:rPr lang="zh-CN" altLang="ja-JP" sz="1600" kern="100" dirty="0">
                <a:latin typeface="方正兰亭黑简体" pitchFamily="2" charset="-122"/>
                <a:ea typeface="方正兰亭黑简体" pitchFamily="2" charset="-122"/>
              </a:rPr>
              <a:t>对比参考译文，结合自己的译文进行评析，总结相关翻译技巧。</a:t>
            </a:r>
            <a:endParaRPr lang="en-US" altLang="ja-JP" sz="1600" kern="100" dirty="0">
              <a:latin typeface="方正兰亭黑简体" pitchFamily="2" charset="-122"/>
              <a:ea typeface="方正兰亭黑简体" pitchFamily="2" charset="-122"/>
            </a:endParaRP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smtClean="0">
                <a:ea typeface="方正兰亭黑简体" panose="02000500000000000000" pitchFamily="2" charset="-122"/>
              </a:rPr>
              <a:t>翻译</a:t>
            </a:r>
            <a:r>
              <a:rPr lang="zh-CN" altLang="en-US" sz="2000" b="1" dirty="0">
                <a:ea typeface="方正兰亭黑简体" panose="02000500000000000000" pitchFamily="2" charset="-122"/>
              </a:rPr>
              <a:t>实践</a:t>
            </a:r>
            <a:endParaRPr lang="zh-CN" altLang="en-US" sz="2000" b="1" dirty="0">
              <a:ea typeface="方正兰亭黑简体" panose="02000500000000000000" pitchFamily="2" charset="-122"/>
              <a:sym typeface="+mn-ea"/>
            </a:endParaRPr>
          </a:p>
        </p:txBody>
      </p:sp>
    </p:spTree>
    <p:extLst>
      <p:ext uri="{BB962C8B-B14F-4D97-AF65-F5344CB8AC3E}">
        <p14:creationId xmlns:p14="http://schemas.microsoft.com/office/powerpoint/2010/main" val="374577817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3"/>
          <a:stretch>
            <a:fillRect/>
          </a:stretch>
        </p:blipFill>
        <p:spPr>
          <a:xfrm>
            <a:off x="1472791" y="513303"/>
            <a:ext cx="3064375" cy="618251"/>
          </a:xfrm>
          <a:prstGeom prst="rect">
            <a:avLst/>
          </a:prstGeom>
        </p:spPr>
      </p:pic>
      <p:sp>
        <p:nvSpPr>
          <p:cNvPr id="4" name="文本框 3"/>
          <p:cNvSpPr txBox="1"/>
          <p:nvPr/>
        </p:nvSpPr>
        <p:spPr>
          <a:xfrm>
            <a:off x="1622650" y="554907"/>
            <a:ext cx="2836139"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106637" y="2182812"/>
            <a:ext cx="10298241" cy="30469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endParaRPr lang="en-US" altLang="zh-CN" sz="1600" kern="100" dirty="0" smtClean="0">
              <a:latin typeface="Calibri" panose="020F0502020204030204" pitchFamily="34" charset="0"/>
              <a:ea typeface="方正兰亭黑简体" panose="02000500000000000000" pitchFamily="2" charset="-122"/>
              <a:cs typeface="仿宋" panose="02010609060101010101" pitchFamily="49" charset="-122"/>
            </a:endParaRPr>
          </a:p>
          <a:p>
            <a:pPr indent="304800" algn="just">
              <a:lnSpc>
                <a:spcPct val="150000"/>
              </a:lnSpc>
            </a:pPr>
            <a:endParaRPr lang="en-US" altLang="zh-CN" sz="1600" kern="100" dirty="0" smtClean="0">
              <a:latin typeface="Calibri" panose="020F0502020204030204" pitchFamily="34" charset="0"/>
              <a:ea typeface="方正兰亭黑简体" panose="02000500000000000000" pitchFamily="2" charset="-122"/>
              <a:cs typeface="仿宋" panose="02010609060101010101" pitchFamily="49" charset="-122"/>
            </a:endParaRPr>
          </a:p>
          <a:p>
            <a:pPr indent="304800" algn="just">
              <a:lnSpc>
                <a:spcPct val="150000"/>
              </a:lnSpc>
            </a:pPr>
            <a:r>
              <a:rPr lang="zh-CN" altLang="en-US" sz="1600" kern="100" dirty="0" smtClean="0">
                <a:latin typeface="Calibri" panose="020F0502020204030204" pitchFamily="34" charset="0"/>
                <a:ea typeface="方正兰亭黑简体" panose="02000500000000000000" pitchFamily="2" charset="-122"/>
                <a:cs typeface="仿宋" panose="02010609060101010101" pitchFamily="49" charset="-122"/>
              </a:rPr>
              <a:t>  我们</a:t>
            </a:r>
            <a:r>
              <a:rPr lang="zh-CN" altLang="en-US" sz="1600" kern="100" dirty="0">
                <a:latin typeface="Calibri" panose="020F0502020204030204" pitchFamily="34" charset="0"/>
                <a:ea typeface="方正兰亭黑简体" panose="02000500000000000000" pitchFamily="2" charset="-122"/>
                <a:cs typeface="仿宋" panose="02010609060101010101" pitchFamily="49" charset="-122"/>
              </a:rPr>
              <a:t>的权力是党和人民赋予的，是为党和人民做事用的，姓公不姓私，只能用来为党分忧、为国干事、为民谋利。要正确行使权力，依法用权、秉公用权、廉洁用权，做到法定职权必须为，法无授权不可为，保持如临深渊、如履薄冰的谨慎，做到心有所畏、言有所戒、行有所止，处理好公和私、情和法、利和法的关系</a:t>
            </a:r>
            <a:r>
              <a:rPr lang="zh-CN" altLang="en-US" sz="1600" kern="100" dirty="0" smtClean="0">
                <a:latin typeface="Calibri" panose="020F0502020204030204" pitchFamily="34" charset="0"/>
                <a:ea typeface="方正兰亭黑简体" panose="02000500000000000000" pitchFamily="2" charset="-122"/>
                <a:cs typeface="仿宋" panose="02010609060101010101" pitchFamily="49" charset="-122"/>
              </a:rPr>
              <a:t>。</a:t>
            </a:r>
            <a:endParaRPr lang="en-US" altLang="zh-CN" sz="1600" kern="100" dirty="0" smtClean="0">
              <a:latin typeface="Calibri" panose="020F0502020204030204" pitchFamily="34" charset="0"/>
              <a:ea typeface="方正兰亭黑简体" panose="02000500000000000000" pitchFamily="2" charset="-122"/>
              <a:cs typeface="仿宋" panose="02010609060101010101" pitchFamily="49" charset="-122"/>
            </a:endParaRPr>
          </a:p>
          <a:p>
            <a:pPr indent="304800" algn="just">
              <a:lnSpc>
                <a:spcPct val="150000"/>
              </a:lnSpc>
            </a:pPr>
            <a:endParaRPr lang="en-US" altLang="zh-CN" sz="1600" kern="100" dirty="0">
              <a:latin typeface="Calibri" panose="020F0502020204030204" pitchFamily="34" charset="0"/>
              <a:ea typeface="方正兰亭黑简体" panose="02000500000000000000" pitchFamily="2" charset="-122"/>
              <a:cs typeface="仿宋" panose="02010609060101010101" pitchFamily="49" charset="-122"/>
            </a:endParaRPr>
          </a:p>
          <a:p>
            <a:pPr indent="304800" algn="just">
              <a:lnSpc>
                <a:spcPct val="150000"/>
              </a:lnSpc>
            </a:pPr>
            <a:endParaRPr lang="zh-CN" altLang="en-US" sz="1600" kern="100" dirty="0">
              <a:latin typeface="Calibri" panose="020F0502020204030204" pitchFamily="34" charset="0"/>
              <a:ea typeface="方正兰亭黑简体" panose="02000500000000000000" pitchFamily="2" charset="-122"/>
              <a:cs typeface="仿宋" panose="02010609060101010101" pitchFamily="49" charset="-122"/>
            </a:endParaRPr>
          </a:p>
          <a:p>
            <a:pPr indent="304800" algn="r">
              <a:lnSpc>
                <a:spcPct val="150000"/>
              </a:lnSpc>
            </a:pPr>
            <a:r>
              <a:rPr lang="zh-CN" altLang="en-US" sz="1600" kern="100" dirty="0">
                <a:latin typeface="Calibri" panose="020F0502020204030204" pitchFamily="34" charset="0"/>
                <a:ea typeface="方正兰亭黑简体" panose="02000500000000000000" pitchFamily="2" charset="-122"/>
                <a:cs typeface="仿宋" panose="02010609060101010101" pitchFamily="49" charset="-122"/>
              </a:rPr>
              <a:t>（</a:t>
            </a:r>
            <a:r>
              <a:rPr lang="en-US" altLang="zh-CN" sz="1600" kern="100" dirty="0">
                <a:latin typeface="Calibri" panose="020F0502020204030204" pitchFamily="34" charset="0"/>
                <a:ea typeface="方正兰亭黑简体" panose="02000500000000000000" pitchFamily="2" charset="-122"/>
                <a:cs typeface="仿宋" panose="02010609060101010101" pitchFamily="49" charset="-122"/>
              </a:rPr>
              <a:t>2015</a:t>
            </a:r>
            <a:r>
              <a:rPr lang="zh-CN" altLang="en-US" sz="1600" kern="100" dirty="0">
                <a:latin typeface="Calibri" panose="020F0502020204030204" pitchFamily="34" charset="0"/>
                <a:ea typeface="方正兰亭黑简体" panose="02000500000000000000" pitchFamily="2" charset="-122"/>
                <a:cs typeface="仿宋" panose="02010609060101010101" pitchFamily="49" charset="-122"/>
              </a:rPr>
              <a:t>年</a:t>
            </a:r>
            <a:r>
              <a:rPr lang="en-US" altLang="zh-CN" sz="1600" kern="100" dirty="0">
                <a:latin typeface="Calibri" panose="020F0502020204030204" pitchFamily="34" charset="0"/>
                <a:ea typeface="方正兰亭黑简体" panose="02000500000000000000" pitchFamily="2" charset="-122"/>
                <a:cs typeface="仿宋" panose="02010609060101010101" pitchFamily="49" charset="-122"/>
              </a:rPr>
              <a:t>1</a:t>
            </a:r>
            <a:r>
              <a:rPr lang="zh-CN" altLang="en-US" sz="1600" kern="100" dirty="0">
                <a:latin typeface="Calibri" panose="020F0502020204030204" pitchFamily="34" charset="0"/>
                <a:ea typeface="方正兰亭黑简体" panose="02000500000000000000" pitchFamily="2" charset="-122"/>
                <a:cs typeface="仿宋" panose="02010609060101010101" pitchFamily="49" charset="-122"/>
              </a:rPr>
              <a:t>月</a:t>
            </a:r>
            <a:r>
              <a:rPr lang="en-US" altLang="zh-CN" sz="1600" kern="100" dirty="0">
                <a:latin typeface="Calibri" panose="020F0502020204030204" pitchFamily="34" charset="0"/>
                <a:ea typeface="方正兰亭黑简体" panose="02000500000000000000" pitchFamily="2" charset="-122"/>
                <a:cs typeface="仿宋" panose="02010609060101010101" pitchFamily="49" charset="-122"/>
              </a:rPr>
              <a:t>12</a:t>
            </a:r>
            <a:r>
              <a:rPr lang="zh-CN" altLang="en-US" sz="1600" kern="100" dirty="0">
                <a:latin typeface="Calibri" panose="020F0502020204030204" pitchFamily="34" charset="0"/>
                <a:ea typeface="方正兰亭黑简体" panose="02000500000000000000" pitchFamily="2" charset="-122"/>
                <a:cs typeface="仿宋" panose="02010609060101010101" pitchFamily="49" charset="-122"/>
              </a:rPr>
              <a:t>日，摘自习近平在中央党校县委书记研修班学员座谈会上的</a:t>
            </a:r>
            <a:r>
              <a:rPr lang="zh-CN" altLang="en-US" sz="1600" kern="100" dirty="0" smtClean="0">
                <a:latin typeface="Calibri" panose="020F0502020204030204" pitchFamily="34" charset="0"/>
                <a:ea typeface="方正兰亭黑简体" panose="02000500000000000000" pitchFamily="2" charset="-122"/>
                <a:cs typeface="仿宋" panose="02010609060101010101" pitchFamily="49" charset="-122"/>
              </a:rPr>
              <a:t>讲话）</a:t>
            </a:r>
            <a:endParaRPr lang="zh-CN" altLang="en-US" sz="1600" kern="100" dirty="0">
              <a:latin typeface="Calibri" panose="020F0502020204030204" pitchFamily="34" charset="0"/>
              <a:ea typeface="方正兰亭黑简体" panose="02000500000000000000" pitchFamily="2" charset="-122"/>
              <a:cs typeface="仿宋" panose="02010609060101010101" pitchFamily="49" charset="-122"/>
            </a:endParaRPr>
          </a:p>
        </p:txBody>
      </p:sp>
      <p:pic>
        <p:nvPicPr>
          <p:cNvPr id="15" name="図 14"/>
          <p:cNvPicPr>
            <a:picLocks noChangeAspect="1"/>
          </p:cNvPicPr>
          <p:nvPr>
            <p:custDataLst>
              <p:tags r:id="rId1"/>
            </p:custDataLst>
          </p:nvPr>
        </p:nvPicPr>
        <p:blipFill>
          <a:blip r:embed="rId4"/>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532641"/>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3"/>
          <a:stretch>
            <a:fillRect/>
          </a:stretch>
        </p:blipFill>
        <p:spPr>
          <a:xfrm>
            <a:off x="1472792" y="513303"/>
            <a:ext cx="2886146" cy="618251"/>
          </a:xfrm>
          <a:prstGeom prst="rect">
            <a:avLst/>
          </a:prstGeom>
        </p:spPr>
      </p:pic>
      <p:sp>
        <p:nvSpPr>
          <p:cNvPr id="4" name="文本框 3"/>
          <p:cNvSpPr txBox="1"/>
          <p:nvPr/>
        </p:nvSpPr>
        <p:spPr>
          <a:xfrm>
            <a:off x="1622651" y="554907"/>
            <a:ext cx="273628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6172" y="60232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030836" y="2522192"/>
            <a:ext cx="10608008" cy="267765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ko-KR" altLang="en-US" sz="1600" kern="100" dirty="0">
                <a:latin typeface="komorebi gothic" pitchFamily="49" charset="-128"/>
                <a:ea typeface="komorebi gothic" pitchFamily="49" charset="-128"/>
              </a:rPr>
              <a:t>우리의 권력은 당과 인민이 부여한 것이므로 당과 인민을 위한 일에 사용해야 합니다</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우리의 권력은 공</a:t>
            </a:r>
            <a:r>
              <a:rPr lang="en-US" altLang="ko-KR" sz="1600" kern="100" dirty="0">
                <a:latin typeface="komorebi gothic" pitchFamily="49" charset="-128"/>
                <a:ea typeface="komorebi gothic" pitchFamily="49" charset="-128"/>
              </a:rPr>
              <a:t>(</a:t>
            </a:r>
            <a:r>
              <a:rPr lang="ko-KR" altLang="en-US" sz="1600" kern="100" dirty="0">
                <a:latin typeface="komorebi gothic" pitchFamily="49" charset="-128"/>
                <a:ea typeface="komorebi gothic" pitchFamily="49" charset="-128"/>
              </a:rPr>
              <a:t>公</a:t>
            </a:r>
            <a:r>
              <a:rPr lang="en-US" altLang="ko-KR" sz="1600" kern="100" dirty="0">
                <a:latin typeface="komorebi gothic" pitchFamily="49" charset="-128"/>
                <a:ea typeface="komorebi gothic" pitchFamily="49" charset="-128"/>
              </a:rPr>
              <a:t>)</a:t>
            </a:r>
            <a:r>
              <a:rPr lang="ko-KR" altLang="en-US" sz="1600" kern="100" dirty="0">
                <a:latin typeface="komorebi gothic" pitchFamily="49" charset="-128"/>
                <a:ea typeface="komorebi gothic" pitchFamily="49" charset="-128"/>
              </a:rPr>
              <a:t>적인 것이지 사</a:t>
            </a:r>
            <a:r>
              <a:rPr lang="en-US" altLang="ko-KR" sz="1600" kern="100" dirty="0">
                <a:latin typeface="komorebi gothic" pitchFamily="49" charset="-128"/>
                <a:ea typeface="komorebi gothic" pitchFamily="49" charset="-128"/>
              </a:rPr>
              <a:t>(</a:t>
            </a:r>
            <a:r>
              <a:rPr lang="ko-KR" altLang="en-US" sz="1600" kern="100" dirty="0">
                <a:latin typeface="komorebi gothic" pitchFamily="49" charset="-128"/>
                <a:ea typeface="komorebi gothic" pitchFamily="49" charset="-128"/>
              </a:rPr>
              <a:t>私</a:t>
            </a:r>
            <a:r>
              <a:rPr lang="en-US" altLang="ko-KR" sz="1600" kern="100" dirty="0">
                <a:latin typeface="komorebi gothic" pitchFamily="49" charset="-128"/>
                <a:ea typeface="komorebi gothic" pitchFamily="49" charset="-128"/>
              </a:rPr>
              <a:t>)</a:t>
            </a:r>
            <a:r>
              <a:rPr lang="ko-KR" altLang="en-US" sz="1600" kern="100" dirty="0">
                <a:latin typeface="komorebi gothic" pitchFamily="49" charset="-128"/>
                <a:ea typeface="komorebi gothic" pitchFamily="49" charset="-128"/>
              </a:rPr>
              <a:t>적인 것이 아니기 때문에 오직 당을 위해 걱정하고 국가를 위해 일하며 인민을 위해 이익을 도모하는 데 사용해야 합니다</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권력을 바르게 행사하려면 법에 의해 권력을 행사해야 하고 공적으로 권력을 행사해야 하며 청렴하게 권력을 행사해야 합니다</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법정 직권은 반드시 행사해야 하고 법이 주지 않은 권력은 행사하지 말아야 하며 또한 깊은 연못가에 서있는 듯</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살얼음판을 걷는 듯이 늘 조심하고 마음속에 경외심을 품고 말과 행동을 삼갈 줄을 알아야 하며 공</a:t>
            </a:r>
            <a:r>
              <a:rPr lang="en-US" altLang="ko-KR" sz="1600" kern="100" dirty="0">
                <a:latin typeface="komorebi gothic" pitchFamily="49" charset="-128"/>
                <a:ea typeface="komorebi gothic" pitchFamily="49" charset="-128"/>
              </a:rPr>
              <a:t>(</a:t>
            </a:r>
            <a:r>
              <a:rPr lang="ko-KR" altLang="en-US" sz="1600" kern="100" dirty="0">
                <a:latin typeface="komorebi gothic" pitchFamily="49" charset="-128"/>
                <a:ea typeface="komorebi gothic" pitchFamily="49" charset="-128"/>
              </a:rPr>
              <a:t>公</a:t>
            </a:r>
            <a:r>
              <a:rPr lang="en-US" altLang="ko-KR" sz="1600" kern="100" dirty="0">
                <a:latin typeface="komorebi gothic" pitchFamily="49" charset="-128"/>
                <a:ea typeface="komorebi gothic" pitchFamily="49" charset="-128"/>
              </a:rPr>
              <a:t>)</a:t>
            </a:r>
            <a:r>
              <a:rPr lang="ko-KR" altLang="en-US" sz="1600" kern="100" dirty="0">
                <a:latin typeface="komorebi gothic" pitchFamily="49" charset="-128"/>
                <a:ea typeface="komorebi gothic" pitchFamily="49" charset="-128"/>
              </a:rPr>
              <a:t>과 사</a:t>
            </a:r>
            <a:r>
              <a:rPr lang="en-US" altLang="ko-KR" sz="1600" kern="100" dirty="0">
                <a:latin typeface="komorebi gothic" pitchFamily="49" charset="-128"/>
                <a:ea typeface="komorebi gothic" pitchFamily="49" charset="-128"/>
              </a:rPr>
              <a:t>(</a:t>
            </a:r>
            <a:r>
              <a:rPr lang="ko-KR" altLang="en-US" sz="1600" kern="100" dirty="0">
                <a:latin typeface="komorebi gothic" pitchFamily="49" charset="-128"/>
                <a:ea typeface="komorebi gothic" pitchFamily="49" charset="-128"/>
              </a:rPr>
              <a:t>私</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정</a:t>
            </a:r>
            <a:r>
              <a:rPr lang="en-US" altLang="ko-KR" sz="1600" kern="100" dirty="0">
                <a:latin typeface="komorebi gothic" pitchFamily="49" charset="-128"/>
                <a:ea typeface="komorebi gothic" pitchFamily="49" charset="-128"/>
              </a:rPr>
              <a:t>(</a:t>
            </a:r>
            <a:r>
              <a:rPr lang="ko-KR" altLang="en-US" sz="1600" kern="100" dirty="0">
                <a:latin typeface="komorebi gothic" pitchFamily="49" charset="-128"/>
                <a:ea typeface="komorebi gothic" pitchFamily="49" charset="-128"/>
              </a:rPr>
              <a:t>情</a:t>
            </a:r>
            <a:r>
              <a:rPr lang="en-US" altLang="ko-KR" sz="1600" kern="100" dirty="0">
                <a:latin typeface="komorebi gothic" pitchFamily="49" charset="-128"/>
                <a:ea typeface="komorebi gothic" pitchFamily="49" charset="-128"/>
              </a:rPr>
              <a:t>)</a:t>
            </a:r>
            <a:r>
              <a:rPr lang="ko-KR" altLang="en-US" sz="1600" kern="100" dirty="0">
                <a:latin typeface="komorebi gothic" pitchFamily="49" charset="-128"/>
                <a:ea typeface="komorebi gothic" pitchFamily="49" charset="-128"/>
              </a:rPr>
              <a:t>과 법</a:t>
            </a:r>
            <a:r>
              <a:rPr lang="en-US" altLang="ko-KR" sz="1600" kern="100" dirty="0">
                <a:latin typeface="komorebi gothic" pitchFamily="49" charset="-128"/>
                <a:ea typeface="komorebi gothic" pitchFamily="49" charset="-128"/>
              </a:rPr>
              <a:t>(</a:t>
            </a:r>
            <a:r>
              <a:rPr lang="ko-KR" altLang="en-US" sz="1600" kern="100" dirty="0">
                <a:latin typeface="komorebi gothic" pitchFamily="49" charset="-128"/>
                <a:ea typeface="komorebi gothic" pitchFamily="49" charset="-128"/>
              </a:rPr>
              <a:t>法</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이</a:t>
            </a:r>
            <a:r>
              <a:rPr lang="en-US" altLang="ko-KR" sz="1600" kern="100" dirty="0">
                <a:latin typeface="komorebi gothic" pitchFamily="49" charset="-128"/>
                <a:ea typeface="komorebi gothic" pitchFamily="49" charset="-128"/>
              </a:rPr>
              <a:t>(</a:t>
            </a:r>
            <a:r>
              <a:rPr lang="ko-KR" altLang="en-US" sz="1600" kern="100" dirty="0">
                <a:latin typeface="komorebi gothic" pitchFamily="49" charset="-128"/>
                <a:ea typeface="komorebi gothic" pitchFamily="49" charset="-128"/>
              </a:rPr>
              <a:t>利</a:t>
            </a:r>
            <a:r>
              <a:rPr lang="en-US" altLang="ko-KR" sz="1600" kern="100" dirty="0">
                <a:latin typeface="komorebi gothic" pitchFamily="49" charset="-128"/>
                <a:ea typeface="komorebi gothic" pitchFamily="49" charset="-128"/>
              </a:rPr>
              <a:t>)</a:t>
            </a:r>
            <a:r>
              <a:rPr lang="ko-KR" altLang="en-US" sz="1600" kern="100" dirty="0">
                <a:latin typeface="komorebi gothic" pitchFamily="49" charset="-128"/>
                <a:ea typeface="komorebi gothic" pitchFamily="49" charset="-128"/>
              </a:rPr>
              <a:t>와 법</a:t>
            </a:r>
            <a:r>
              <a:rPr lang="en-US" altLang="ko-KR" sz="1600" kern="100" dirty="0">
                <a:latin typeface="komorebi gothic" pitchFamily="49" charset="-128"/>
                <a:ea typeface="komorebi gothic" pitchFamily="49" charset="-128"/>
              </a:rPr>
              <a:t>(</a:t>
            </a:r>
            <a:r>
              <a:rPr lang="ko-KR" altLang="en-US" sz="1600" kern="100" dirty="0">
                <a:latin typeface="komorebi gothic" pitchFamily="49" charset="-128"/>
                <a:ea typeface="komorebi gothic" pitchFamily="49" charset="-128"/>
              </a:rPr>
              <a:t>法</a:t>
            </a:r>
            <a:r>
              <a:rPr lang="en-US" altLang="ko-KR" sz="1600" kern="100" dirty="0">
                <a:latin typeface="komorebi gothic" pitchFamily="49" charset="-128"/>
                <a:ea typeface="komorebi gothic" pitchFamily="49" charset="-128"/>
              </a:rPr>
              <a:t>)</a:t>
            </a:r>
            <a:r>
              <a:rPr lang="ko-KR" altLang="en-US" sz="1600" kern="100" dirty="0">
                <a:latin typeface="komorebi gothic" pitchFamily="49" charset="-128"/>
                <a:ea typeface="komorebi gothic" pitchFamily="49" charset="-128"/>
              </a:rPr>
              <a:t>의 관계를 잘 처리해야 합니다</a:t>
            </a:r>
            <a:r>
              <a:rPr lang="en-US" altLang="ko-KR" sz="1600" kern="100" dirty="0">
                <a:latin typeface="komorebi gothic" pitchFamily="49" charset="-128"/>
                <a:ea typeface="komorebi gothic" pitchFamily="49" charset="-128"/>
              </a:rPr>
              <a:t>.</a:t>
            </a: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500000000000000" pitchFamily="2" charset="-122"/>
              </a:rPr>
              <a:t>参考译文</a:t>
            </a:r>
            <a:endParaRPr lang="zh-CN" altLang="en-US" sz="2000" b="1" dirty="0">
              <a:ea typeface="方正兰亭黑简体" panose="02000500000000000000" pitchFamily="2" charset="-122"/>
              <a:sym typeface="+mn-ea"/>
            </a:endParaRPr>
          </a:p>
        </p:txBody>
      </p:sp>
      <p:pic>
        <p:nvPicPr>
          <p:cNvPr id="15" name="図 14"/>
          <p:cNvPicPr>
            <a:picLocks noChangeAspect="1"/>
          </p:cNvPicPr>
          <p:nvPr>
            <p:custDataLst>
              <p:tags r:id="rId1"/>
            </p:custDataLst>
          </p:nvPr>
        </p:nvPicPr>
        <p:blipFill>
          <a:blip r:embed="rId4"/>
          <a:stretch>
            <a:fillRect/>
          </a:stretch>
        </p:blipFill>
        <p:spPr>
          <a:xfrm>
            <a:off x="-15340" y="339208"/>
            <a:ext cx="1579566" cy="1654041"/>
          </a:xfrm>
          <a:prstGeom prst="rect">
            <a:avLst/>
          </a:prstGeom>
        </p:spPr>
      </p:pic>
    </p:spTree>
    <p:extLst>
      <p:ext uri="{BB962C8B-B14F-4D97-AF65-F5344CB8AC3E}">
        <p14:creationId xmlns:p14="http://schemas.microsoft.com/office/powerpoint/2010/main" val="34466300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3"/>
          <a:stretch>
            <a:fillRect/>
          </a:stretch>
        </p:blipFill>
        <p:spPr>
          <a:xfrm>
            <a:off x="1472792" y="513303"/>
            <a:ext cx="2951164" cy="618251"/>
          </a:xfrm>
          <a:prstGeom prst="rect">
            <a:avLst/>
          </a:prstGeom>
        </p:spPr>
      </p:pic>
      <p:sp>
        <p:nvSpPr>
          <p:cNvPr id="4" name="文本框 3"/>
          <p:cNvSpPr txBox="1"/>
          <p:nvPr/>
        </p:nvSpPr>
        <p:spPr>
          <a:xfrm>
            <a:off x="1622651" y="554907"/>
            <a:ext cx="2801304"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106637" y="2182812"/>
            <a:ext cx="10298241" cy="304698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zh-CN" altLang="en-US" sz="1600" kern="100" dirty="0" smtClean="0">
                <a:latin typeface="方正兰亭黑简体" pitchFamily="2" charset="-122"/>
                <a:ea typeface="方正兰亭黑简体" pitchFamily="2" charset="-122"/>
                <a:cs typeface="仿宋" panose="02010609060101010101" pitchFamily="49" charset="-122"/>
              </a:rPr>
              <a:t> 要</a:t>
            </a:r>
            <a:r>
              <a:rPr lang="zh-CN" altLang="en-US" sz="1600" kern="100" dirty="0">
                <a:latin typeface="方正兰亭黑简体" pitchFamily="2" charset="-122"/>
                <a:ea typeface="方正兰亭黑简体" pitchFamily="2" charset="-122"/>
                <a:cs typeface="仿宋" panose="02010609060101010101" pitchFamily="49" charset="-122"/>
              </a:rPr>
              <a:t>重点查处政治问题和腐败问题交织，不收敛不收手，问题线索反映集中、群众反映强烈、现在重要岗位且可能还要提拔使用的领导干部。要深入剖析严重违纪违法干部的典型案例，发挥警示、震慑、教育作用。</a:t>
            </a:r>
          </a:p>
          <a:p>
            <a:pPr indent="304800" algn="just">
              <a:lnSpc>
                <a:spcPct val="150000"/>
              </a:lnSpc>
            </a:pPr>
            <a:r>
              <a:rPr lang="zh-CN" altLang="en-US" sz="1600" kern="100" dirty="0" smtClean="0">
                <a:latin typeface="方正兰亭黑简体" pitchFamily="2" charset="-122"/>
                <a:ea typeface="方正兰亭黑简体" pitchFamily="2" charset="-122"/>
                <a:cs typeface="仿宋" panose="02010609060101010101" pitchFamily="49" charset="-122"/>
              </a:rPr>
              <a:t> 要</a:t>
            </a:r>
            <a:r>
              <a:rPr lang="zh-CN" altLang="en-US" sz="1600" kern="100" dirty="0">
                <a:latin typeface="方正兰亭黑简体" pitchFamily="2" charset="-122"/>
                <a:ea typeface="方正兰亭黑简体" pitchFamily="2" charset="-122"/>
                <a:cs typeface="仿宋" panose="02010609060101010101" pitchFamily="49" charset="-122"/>
              </a:rPr>
              <a:t>加大国际追逃追赃力度，推动二十国集团、亚太经合组织、</a:t>
            </a:r>
            <a:r>
              <a:rPr lang="en-US" altLang="zh-CN" sz="1600" kern="100" dirty="0">
                <a:latin typeface="方正兰亭黑简体" pitchFamily="2" charset="-122"/>
                <a:ea typeface="方正兰亭黑简体" pitchFamily="2" charset="-122"/>
                <a:cs typeface="仿宋" panose="02010609060101010101" pitchFamily="49" charset="-122"/>
              </a:rPr>
              <a:t>《</a:t>
            </a:r>
            <a:r>
              <a:rPr lang="zh-CN" altLang="en-US" sz="1600" kern="100" dirty="0">
                <a:latin typeface="方正兰亭黑简体" pitchFamily="2" charset="-122"/>
                <a:ea typeface="方正兰亭黑简体" pitchFamily="2" charset="-122"/>
                <a:cs typeface="仿宋" panose="02010609060101010101" pitchFamily="49" charset="-122"/>
              </a:rPr>
              <a:t>联合国反腐败公约</a:t>
            </a:r>
            <a:r>
              <a:rPr lang="en-US" altLang="zh-CN" sz="1600" kern="100" dirty="0">
                <a:latin typeface="方正兰亭黑简体" pitchFamily="2" charset="-122"/>
                <a:ea typeface="方正兰亭黑简体" pitchFamily="2" charset="-122"/>
                <a:cs typeface="仿宋" panose="02010609060101010101" pitchFamily="49" charset="-122"/>
              </a:rPr>
              <a:t>》</a:t>
            </a:r>
            <a:r>
              <a:rPr lang="zh-CN" altLang="en-US" sz="1600" kern="100" dirty="0">
                <a:latin typeface="方正兰亭黑简体" pitchFamily="2" charset="-122"/>
                <a:ea typeface="方正兰亭黑简体" pitchFamily="2" charset="-122"/>
                <a:cs typeface="仿宋" panose="02010609060101010101" pitchFamily="49" charset="-122"/>
              </a:rPr>
              <a:t>等多边框架下的国际合作，实施重大专项行动，把惩治腐败的天罗地网撒向全球，让已经潜逃的无处藏身，让企图外逃的丢掉幻想</a:t>
            </a:r>
            <a:r>
              <a:rPr lang="zh-CN" altLang="en-US" sz="1600" kern="100" dirty="0" smtClean="0">
                <a:latin typeface="方正兰亭黑简体" pitchFamily="2" charset="-122"/>
                <a:ea typeface="方正兰亭黑简体" pitchFamily="2" charset="-122"/>
                <a:cs typeface="仿宋" panose="02010609060101010101" pitchFamily="49" charset="-122"/>
              </a:rPr>
              <a:t>。</a:t>
            </a:r>
            <a:endParaRPr lang="en-US" altLang="zh-CN" sz="1600" kern="100" dirty="0" smtClean="0">
              <a:latin typeface="方正兰亭黑简体" pitchFamily="2" charset="-122"/>
              <a:ea typeface="方正兰亭黑简体" pitchFamily="2" charset="-122"/>
              <a:cs typeface="仿宋" panose="02010609060101010101" pitchFamily="49" charset="-122"/>
            </a:endParaRPr>
          </a:p>
          <a:p>
            <a:pPr indent="304800" algn="just">
              <a:lnSpc>
                <a:spcPct val="150000"/>
              </a:lnSpc>
            </a:pPr>
            <a:endParaRPr lang="en-US" altLang="zh-CN" sz="1600" kern="100" dirty="0">
              <a:latin typeface="方正兰亭黑简体" pitchFamily="2" charset="-122"/>
              <a:ea typeface="方正兰亭黑简体" pitchFamily="2" charset="-122"/>
              <a:cs typeface="仿宋" panose="02010609060101010101" pitchFamily="49" charset="-122"/>
            </a:endParaRPr>
          </a:p>
          <a:p>
            <a:pPr indent="304800" algn="just">
              <a:lnSpc>
                <a:spcPct val="150000"/>
              </a:lnSpc>
            </a:pPr>
            <a:endParaRPr lang="en-US" altLang="zh-CN" sz="1600" kern="100" dirty="0" smtClean="0">
              <a:latin typeface="方正兰亭黑简体" pitchFamily="2" charset="-122"/>
              <a:ea typeface="方正兰亭黑简体" pitchFamily="2" charset="-122"/>
              <a:cs typeface="仿宋" panose="02010609060101010101" pitchFamily="49" charset="-122"/>
            </a:endParaRPr>
          </a:p>
          <a:p>
            <a:pPr indent="304800" algn="just">
              <a:lnSpc>
                <a:spcPct val="150000"/>
              </a:lnSpc>
            </a:pPr>
            <a:endParaRPr lang="zh-CN" altLang="en-US" sz="1600" kern="100" dirty="0">
              <a:latin typeface="方正兰亭黑简体" pitchFamily="2" charset="-122"/>
              <a:ea typeface="方正兰亭黑简体" pitchFamily="2" charset="-122"/>
              <a:cs typeface="仿宋" panose="02010609060101010101" pitchFamily="49" charset="-122"/>
            </a:endParaRPr>
          </a:p>
          <a:p>
            <a:pPr indent="304800" algn="r">
              <a:lnSpc>
                <a:spcPct val="150000"/>
              </a:lnSpc>
            </a:pPr>
            <a:r>
              <a:rPr lang="zh-CN" altLang="en-US" sz="1600" kern="100" dirty="0">
                <a:latin typeface="方正兰亭黑简体" pitchFamily="2" charset="-122"/>
                <a:ea typeface="方正兰亭黑简体" pitchFamily="2" charset="-122"/>
                <a:cs typeface="仿宋" panose="02010609060101010101" pitchFamily="49" charset="-122"/>
              </a:rPr>
              <a:t>（</a:t>
            </a:r>
            <a:r>
              <a:rPr lang="en-US" altLang="zh-CN" sz="1600" kern="100" dirty="0">
                <a:latin typeface="方正兰亭黑简体" pitchFamily="2" charset="-122"/>
                <a:ea typeface="方正兰亭黑简体" pitchFamily="2" charset="-122"/>
                <a:cs typeface="仿宋" panose="02010609060101010101" pitchFamily="49" charset="-122"/>
              </a:rPr>
              <a:t>2016</a:t>
            </a:r>
            <a:r>
              <a:rPr lang="zh-CN" altLang="en-US" sz="1600" kern="100" dirty="0">
                <a:latin typeface="方正兰亭黑简体" pitchFamily="2" charset="-122"/>
                <a:ea typeface="方正兰亭黑简体" pitchFamily="2" charset="-122"/>
                <a:cs typeface="仿宋" panose="02010609060101010101" pitchFamily="49" charset="-122"/>
              </a:rPr>
              <a:t>年</a:t>
            </a:r>
            <a:r>
              <a:rPr lang="en-US" altLang="zh-CN" sz="1600" kern="100" dirty="0">
                <a:latin typeface="方正兰亭黑简体" pitchFamily="2" charset="-122"/>
                <a:ea typeface="方正兰亭黑简体" pitchFamily="2" charset="-122"/>
                <a:cs typeface="仿宋" panose="02010609060101010101" pitchFamily="49" charset="-122"/>
              </a:rPr>
              <a:t>1</a:t>
            </a:r>
            <a:r>
              <a:rPr lang="zh-CN" altLang="en-US" sz="1600" kern="100" dirty="0">
                <a:latin typeface="方正兰亭黑简体" pitchFamily="2" charset="-122"/>
                <a:ea typeface="方正兰亭黑简体" pitchFamily="2" charset="-122"/>
                <a:cs typeface="仿宋" panose="02010609060101010101" pitchFamily="49" charset="-122"/>
              </a:rPr>
              <a:t>月</a:t>
            </a:r>
            <a:r>
              <a:rPr lang="en-US" altLang="zh-CN" sz="1600" kern="100" dirty="0">
                <a:latin typeface="方正兰亭黑简体" pitchFamily="2" charset="-122"/>
                <a:ea typeface="方正兰亭黑简体" pitchFamily="2" charset="-122"/>
                <a:cs typeface="仿宋" panose="02010609060101010101" pitchFamily="49" charset="-122"/>
              </a:rPr>
              <a:t>12</a:t>
            </a:r>
            <a:r>
              <a:rPr lang="zh-CN" altLang="en-US" sz="1600" kern="100" dirty="0">
                <a:latin typeface="方正兰亭黑简体" pitchFamily="2" charset="-122"/>
                <a:ea typeface="方正兰亭黑简体" pitchFamily="2" charset="-122"/>
                <a:cs typeface="仿宋" panose="02010609060101010101" pitchFamily="49" charset="-122"/>
              </a:rPr>
              <a:t>日，摘自习近平在中共第十八届中央纪律检查委员会第六次全体会议上的</a:t>
            </a:r>
            <a:r>
              <a:rPr lang="zh-CN" altLang="en-US" sz="1600" kern="100" dirty="0" smtClean="0">
                <a:latin typeface="方正兰亭黑简体" pitchFamily="2" charset="-122"/>
                <a:ea typeface="方正兰亭黑简体" pitchFamily="2" charset="-122"/>
                <a:cs typeface="仿宋" panose="02010609060101010101" pitchFamily="49" charset="-122"/>
              </a:rPr>
              <a:t>讲话）</a:t>
            </a:r>
            <a:endParaRPr lang="zh-CN" altLang="en-US" sz="1600" kern="100" dirty="0">
              <a:latin typeface="方正兰亭黑简体" pitchFamily="2" charset="-122"/>
              <a:ea typeface="方正兰亭黑简体" pitchFamily="2" charset="-122"/>
              <a:cs typeface="仿宋" panose="02010609060101010101" pitchFamily="49" charset="-122"/>
            </a:endParaRPr>
          </a:p>
        </p:txBody>
      </p:sp>
      <p:pic>
        <p:nvPicPr>
          <p:cNvPr id="15" name="図 14"/>
          <p:cNvPicPr>
            <a:picLocks noChangeAspect="1"/>
          </p:cNvPicPr>
          <p:nvPr>
            <p:custDataLst>
              <p:tags r:id="rId1"/>
            </p:custDataLst>
          </p:nvPr>
        </p:nvPicPr>
        <p:blipFill>
          <a:blip r:embed="rId4"/>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p>
        </p:txBody>
      </p:sp>
      <p:grpSp>
        <p:nvGrpSpPr>
          <p:cNvPr id="7" name="组合 6"/>
          <p:cNvGrpSpPr/>
          <p:nvPr/>
        </p:nvGrpSpPr>
        <p:grpSpPr>
          <a:xfrm>
            <a:off x="949419" y="1728215"/>
            <a:ext cx="10540438" cy="1473628"/>
            <a:chOff x="1407" y="3366"/>
            <a:chExt cx="14596" cy="2410"/>
          </a:xfrm>
        </p:grpSpPr>
        <p:grpSp>
          <p:nvGrpSpPr>
            <p:cNvPr id="9" name="组合 8"/>
            <p:cNvGrpSpPr/>
            <p:nvPr/>
          </p:nvGrpSpPr>
          <p:grpSpPr>
            <a:xfrm>
              <a:off x="2986" y="3366"/>
              <a:ext cx="13017" cy="2410"/>
              <a:chOff x="1647" y="2212"/>
              <a:chExt cx="13017" cy="2410"/>
            </a:xfrm>
          </p:grpSpPr>
          <p:sp>
            <p:nvSpPr>
              <p:cNvPr id="12" name="圆角矩形 11"/>
              <p:cNvSpPr/>
              <p:nvPr/>
            </p:nvSpPr>
            <p:spPr>
              <a:xfrm>
                <a:off x="1647" y="2212"/>
                <a:ext cx="12675" cy="2410"/>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866" y="2276"/>
                <a:ext cx="12798" cy="2131"/>
              </a:xfrm>
              <a:prstGeom prst="rect">
                <a:avLst/>
              </a:prstGeom>
              <a:noFill/>
            </p:spPr>
            <p:txBody>
              <a:bodyPr wrap="square" rtlCol="0">
                <a:spAutoFit/>
              </a:bodyPr>
              <a:lstStyle/>
              <a:p>
                <a:pPr>
                  <a:lnSpc>
                    <a:spcPct val="150000"/>
                  </a:lnSpc>
                </a:pPr>
                <a:r>
                  <a:rPr lang="en-US" altLang="zh-CN"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4.</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组织</a:t>
                </a:r>
                <a:r>
                  <a:rPr lang="zh-CN" altLang="en-US" sz="2800" b="1" dirty="0" smtClean="0">
                    <a:latin typeface="方正兰亭黑简体" panose="02000500000000000000" pitchFamily="2" charset="-122"/>
                    <a:ea typeface="方正兰亭黑简体" panose="02000500000000000000" pitchFamily="2" charset="-122"/>
                    <a:cs typeface="Times New Roman" panose="02020603050405020304" pitchFamily="18" charset="0"/>
                    <a:sym typeface="+mn-ea"/>
                  </a:rPr>
                  <a:t>建设</a:t>
                </a:r>
                <a:endParaRPr lang="en-US" altLang="zh-CN" sz="2800" b="1" dirty="0" smtClean="0">
                  <a:latin typeface="方正兰亭黑简体" panose="02000500000000000000" pitchFamily="2" charset="-122"/>
                  <a:ea typeface="方正兰亭黑简体" panose="02000500000000000000" pitchFamily="2" charset="-122"/>
                  <a:cs typeface="Times New Roman" panose="02020603050405020304" pitchFamily="18" charset="0"/>
                  <a:sym typeface="+mn-ea"/>
                </a:endParaRPr>
              </a:p>
              <a:p>
                <a:pPr>
                  <a:lnSpc>
                    <a:spcPct val="150000"/>
                  </a:lnSpc>
                </a:pPr>
                <a:r>
                  <a:rPr lang="en-US" altLang="zh-CN" sz="2800" b="1" dirty="0" smtClean="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a:t>
                </a:r>
                <a:r>
                  <a:rPr lang="ko-KR"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조직 건설</a:t>
                </a:r>
                <a:endParaRPr lang="en-US" altLang="zh-CN" sz="2800" b="1" dirty="0">
                  <a:solidFill>
                    <a:srgbClr val="FF0000"/>
                  </a:solidFill>
                  <a:latin typeface="komorebi gothic" pitchFamily="49" charset="-128"/>
                  <a:ea typeface="komorebi gothic" pitchFamily="49" charset="-128"/>
                  <a:cs typeface="Times New Roman" panose="02020603050405020304" pitchFamily="18" charset="0"/>
                  <a:sym typeface="+mn-ea"/>
                </a:endParaRPr>
              </a:p>
            </p:txBody>
          </p:sp>
        </p:grpSp>
        <p:pic>
          <p:nvPicPr>
            <p:cNvPr id="18" name="图片 17" descr="32313536333434333b32313536333435303bbcc6bbaeb1eac7a9"/>
            <p:cNvPicPr>
              <a:picLocks noChangeAspect="1"/>
            </p:cNvPicPr>
            <p:nvPr/>
          </p:nvPicPr>
          <p:blipFill>
            <a:blip r:embed="rId3"/>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1001609" y="4263695"/>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翻译说明</a:t>
            </a:r>
          </a:p>
        </p:txBody>
      </p:sp>
      <p:sp>
        <p:nvSpPr>
          <p:cNvPr id="32" name="圆角矩形 31"/>
          <p:cNvSpPr/>
          <p:nvPr/>
        </p:nvSpPr>
        <p:spPr>
          <a:xfrm>
            <a:off x="3697088" y="4058565"/>
            <a:ext cx="2703740" cy="648256"/>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chemeClr val="bg2">
                    <a:lumMod val="10000"/>
                  </a:schemeClr>
                </a:solidFill>
                <a:latin typeface="Times New Roman" panose="02020603050405020304" pitchFamily="18" charset="0"/>
                <a:ea typeface="方正兰亭黑简体" panose="02000500000000000000" pitchFamily="2" charset="-122"/>
              </a:rPr>
              <a:t>对译</a:t>
            </a:r>
            <a:endParaRPr lang="zh-CN" sz="2000" b="1" dirty="0">
              <a:solidFill>
                <a:schemeClr val="bg2">
                  <a:lumMod val="10000"/>
                </a:schemeClr>
              </a:solidFill>
              <a:latin typeface="Times New Roman" panose="02020603050405020304" pitchFamily="18" charset="0"/>
              <a:ea typeface="方正兰亭黑简体" panose="02000500000000000000" pitchFamily="2"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532641"/>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3"/>
          <a:stretch>
            <a:fillRect/>
          </a:stretch>
        </p:blipFill>
        <p:spPr>
          <a:xfrm>
            <a:off x="1472792" y="513303"/>
            <a:ext cx="2886146" cy="618251"/>
          </a:xfrm>
          <a:prstGeom prst="rect">
            <a:avLst/>
          </a:prstGeom>
        </p:spPr>
      </p:pic>
      <p:sp>
        <p:nvSpPr>
          <p:cNvPr id="4" name="文本框 3"/>
          <p:cNvSpPr txBox="1"/>
          <p:nvPr/>
        </p:nvSpPr>
        <p:spPr>
          <a:xfrm>
            <a:off x="1622651" y="554907"/>
            <a:ext cx="2736286"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6172" y="6023200"/>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978262" y="2509404"/>
            <a:ext cx="10608008" cy="299761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ko-KR" altLang="en-US" sz="1600" kern="100" dirty="0">
                <a:latin typeface="komorebi gothic" pitchFamily="49" charset="-128"/>
                <a:ea typeface="komorebi gothic" pitchFamily="49" charset="-128"/>
              </a:rPr>
              <a:t>부패를 척결하는 손은 꼭 쥐고 놓지 말아야 하고 날카로운 검을 높이 들고 무성역</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전범위</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무관용의 원칙을 견지해야 합니다</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정치 문제와 부패 문제가 한데 얽혀 있고 부패를 멈추지 않으며 문제의 단서들이 한곳에 집중되어 있고 군중들의 불만이 크며 현재 중요한 직위에 있고 발탁 기용될 수 있는 지도 간부는 중점적으로 조사해야 합니다</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기율과 법규를 엄중하게 위반한 간부의 전형적 사례를 깊이 분석하여 경고</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억제</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교육 역할이 있도록 해야 합니다</a:t>
            </a:r>
            <a:r>
              <a:rPr lang="en-US" altLang="ko-KR" sz="1600" kern="100" dirty="0">
                <a:latin typeface="komorebi gothic" pitchFamily="49" charset="-128"/>
                <a:ea typeface="komorebi gothic" pitchFamily="49" charset="-128"/>
              </a:rPr>
              <a:t>.</a:t>
            </a:r>
          </a:p>
          <a:p>
            <a:pPr indent="304800" algn="just">
              <a:lnSpc>
                <a:spcPct val="150000"/>
              </a:lnSpc>
            </a:pPr>
            <a:r>
              <a:rPr lang="ko-KR" altLang="en-US" sz="1600" kern="100" dirty="0">
                <a:latin typeface="komorebi gothic" pitchFamily="49" charset="-128"/>
                <a:ea typeface="komorebi gothic" pitchFamily="49" charset="-128"/>
              </a:rPr>
              <a:t>해외 도피범 검거와 장물 회수의 역량을 강화하고</a:t>
            </a:r>
            <a:r>
              <a:rPr lang="en-US" altLang="ko-KR" sz="1600" kern="100" dirty="0">
                <a:latin typeface="komorebi gothic" pitchFamily="49" charset="-128"/>
                <a:ea typeface="komorebi gothic" pitchFamily="49" charset="-128"/>
              </a:rPr>
              <a:t>, G20, APEC, 《UN </a:t>
            </a:r>
            <a:r>
              <a:rPr lang="ko-KR" altLang="en-US" sz="1600" kern="100" dirty="0">
                <a:latin typeface="komorebi gothic" pitchFamily="49" charset="-128"/>
                <a:ea typeface="komorebi gothic" pitchFamily="49" charset="-128"/>
              </a:rPr>
              <a:t>반부패협약</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등 다자 간 국제 협력을 추진해</a:t>
            </a:r>
            <a:r>
              <a:rPr lang="en-US" altLang="ko-KR" sz="1600" kern="100" dirty="0">
                <a:latin typeface="komorebi gothic" pitchFamily="49" charset="-128"/>
                <a:ea typeface="komorebi gothic" pitchFamily="49" charset="-128"/>
              </a:rPr>
              <a:t>, </a:t>
            </a:r>
            <a:r>
              <a:rPr lang="ko-KR" altLang="en-US" sz="1600" kern="100" dirty="0">
                <a:latin typeface="komorebi gothic" pitchFamily="49" charset="-128"/>
                <a:ea typeface="komorebi gothic" pitchFamily="49" charset="-128"/>
              </a:rPr>
              <a:t>중대한 특별 행동을 실시하고 반부패 망을 전 세계에 물샐 틈 없이 펼쳐 잠적한 도피범이 숨을 곳이 없도록 하고 해외로 도피하려는 부패분자들이 환상을 버리도록 만들어야 합니다</a:t>
            </a:r>
            <a:r>
              <a:rPr lang="en-US" altLang="ko-KR" sz="1600" kern="100" dirty="0">
                <a:latin typeface="komorebi gothic" pitchFamily="49" charset="-128"/>
                <a:ea typeface="komorebi gothic" pitchFamily="49" charset="-128"/>
              </a:rPr>
              <a:t>. </a:t>
            </a: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500000000000000" pitchFamily="2" charset="-122"/>
              </a:rPr>
              <a:t>参考译文</a:t>
            </a:r>
            <a:endParaRPr lang="zh-CN" altLang="en-US" sz="2000" b="1" dirty="0">
              <a:ea typeface="方正兰亭黑简体" panose="02000500000000000000" pitchFamily="2" charset="-122"/>
              <a:sym typeface="+mn-ea"/>
            </a:endParaRPr>
          </a:p>
        </p:txBody>
      </p:sp>
      <p:pic>
        <p:nvPicPr>
          <p:cNvPr id="15" name="図 14"/>
          <p:cNvPicPr>
            <a:picLocks noChangeAspect="1"/>
          </p:cNvPicPr>
          <p:nvPr>
            <p:custDataLst>
              <p:tags r:id="rId1"/>
            </p:custDataLst>
          </p:nvPr>
        </p:nvPicPr>
        <p:blipFill>
          <a:blip r:embed="rId4"/>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3"/>
          <a:stretch>
            <a:fillRect/>
          </a:stretch>
        </p:blipFill>
        <p:spPr>
          <a:xfrm>
            <a:off x="1472792" y="513303"/>
            <a:ext cx="2951164" cy="618251"/>
          </a:xfrm>
          <a:prstGeom prst="rect">
            <a:avLst/>
          </a:prstGeom>
        </p:spPr>
      </p:pic>
      <p:sp>
        <p:nvSpPr>
          <p:cNvPr id="4" name="文本框 3"/>
          <p:cNvSpPr txBox="1"/>
          <p:nvPr/>
        </p:nvSpPr>
        <p:spPr>
          <a:xfrm>
            <a:off x="1622651" y="554907"/>
            <a:ext cx="2801304"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2855" y="5602665"/>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106637" y="2182812"/>
            <a:ext cx="10298241" cy="34163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zh-CN" altLang="en-US" sz="1600" kern="100" dirty="0" smtClean="0">
                <a:latin typeface="方正兰亭黑简体" pitchFamily="2" charset="-122"/>
                <a:ea typeface="方正兰亭黑简体" pitchFamily="2" charset="-122"/>
                <a:cs typeface="仿宋" panose="02010609060101010101" pitchFamily="49" charset="-122"/>
              </a:rPr>
              <a:t> 我们</a:t>
            </a:r>
            <a:r>
              <a:rPr lang="zh-CN" altLang="en-US" sz="1600" kern="100" dirty="0">
                <a:latin typeface="方正兰亭黑简体" pitchFamily="2" charset="-122"/>
                <a:ea typeface="方正兰亭黑简体" pitchFamily="2" charset="-122"/>
                <a:cs typeface="仿宋" panose="02010609060101010101" pitchFamily="49" charset="-122"/>
              </a:rPr>
              <a:t>千万不能在一片喝彩声、赞扬声中丧失革命精神和斗志，逐渐陷入安于现状、不思进取、贪图享乐的状态，而是要牢记船到中流浪更急、人到半山路更陡，把不忘初心、牢记使命作为加强党的建设的永恒课题，作为全体党员、干部的终身课题。</a:t>
            </a:r>
          </a:p>
          <a:p>
            <a:pPr indent="304800" algn="just">
              <a:lnSpc>
                <a:spcPct val="150000"/>
              </a:lnSpc>
            </a:pPr>
            <a:r>
              <a:rPr lang="zh-CN" altLang="en-US" sz="1600" kern="100" dirty="0" smtClean="0">
                <a:latin typeface="方正兰亭黑简体" pitchFamily="2" charset="-122"/>
                <a:ea typeface="方正兰亭黑简体" pitchFamily="2" charset="-122"/>
                <a:cs typeface="仿宋" panose="02010609060101010101" pitchFamily="49" charset="-122"/>
              </a:rPr>
              <a:t> 做到</a:t>
            </a:r>
            <a:r>
              <a:rPr lang="zh-CN" altLang="en-US" sz="1600" kern="100" dirty="0">
                <a:latin typeface="方正兰亭黑简体" pitchFamily="2" charset="-122"/>
                <a:ea typeface="方正兰亭黑简体" pitchFamily="2" charset="-122"/>
                <a:cs typeface="仿宋" panose="02010609060101010101" pitchFamily="49" charset="-122"/>
              </a:rPr>
              <a:t>不忘初心、牢记使命，并不是一件容易的事情，必须有强烈的自我革命精神。在新的征程上，我们要把党建设成为始终走在时代前列、人民衷心拥护、勇于自我革命、经得起各种风浪考验、朝气蓬勃的马克思主义执政党，就必须牢记初心和使命，在新时代把党的自我革命推向深入</a:t>
            </a:r>
            <a:r>
              <a:rPr lang="zh-CN" altLang="en-US" sz="1600" kern="100" dirty="0" smtClean="0">
                <a:latin typeface="方正兰亭黑简体" pitchFamily="2" charset="-122"/>
                <a:ea typeface="方正兰亭黑简体" pitchFamily="2" charset="-122"/>
                <a:cs typeface="仿宋" panose="02010609060101010101" pitchFamily="49" charset="-122"/>
              </a:rPr>
              <a:t>。</a:t>
            </a:r>
            <a:endParaRPr lang="en-US" altLang="zh-CN" sz="1600" kern="100" dirty="0" smtClean="0">
              <a:latin typeface="方正兰亭黑简体" pitchFamily="2" charset="-122"/>
              <a:ea typeface="方正兰亭黑简体" pitchFamily="2" charset="-122"/>
              <a:cs typeface="仿宋" panose="02010609060101010101" pitchFamily="49" charset="-122"/>
            </a:endParaRPr>
          </a:p>
          <a:p>
            <a:pPr indent="304800" algn="just">
              <a:lnSpc>
                <a:spcPct val="150000"/>
              </a:lnSpc>
            </a:pPr>
            <a:endParaRPr lang="en-US" altLang="zh-CN" sz="1600" kern="100" dirty="0">
              <a:latin typeface="方正兰亭黑简体" pitchFamily="2" charset="-122"/>
              <a:ea typeface="方正兰亭黑简体" pitchFamily="2" charset="-122"/>
              <a:cs typeface="仿宋" panose="02010609060101010101" pitchFamily="49" charset="-122"/>
            </a:endParaRPr>
          </a:p>
          <a:p>
            <a:pPr indent="304800" algn="just">
              <a:lnSpc>
                <a:spcPct val="150000"/>
              </a:lnSpc>
            </a:pPr>
            <a:endParaRPr lang="zh-CN" altLang="en-US" sz="1600" kern="100" dirty="0">
              <a:latin typeface="方正兰亭黑简体" pitchFamily="2" charset="-122"/>
              <a:ea typeface="方正兰亭黑简体" pitchFamily="2" charset="-122"/>
              <a:cs typeface="仿宋" panose="02010609060101010101" pitchFamily="49" charset="-122"/>
            </a:endParaRPr>
          </a:p>
          <a:p>
            <a:pPr indent="304800" algn="r">
              <a:lnSpc>
                <a:spcPct val="150000"/>
              </a:lnSpc>
            </a:pPr>
            <a:r>
              <a:rPr lang="zh-CN" altLang="en-US" sz="1600" kern="100" dirty="0">
                <a:latin typeface="方正兰亭黑简体" pitchFamily="2" charset="-122"/>
                <a:ea typeface="方正兰亭黑简体" pitchFamily="2" charset="-122"/>
                <a:cs typeface="仿宋" panose="02010609060101010101" pitchFamily="49" charset="-122"/>
              </a:rPr>
              <a:t>（</a:t>
            </a:r>
            <a:r>
              <a:rPr lang="en-US" altLang="zh-CN" sz="1600" kern="100" dirty="0">
                <a:latin typeface="方正兰亭黑简体" pitchFamily="2" charset="-122"/>
                <a:ea typeface="方正兰亭黑简体" pitchFamily="2" charset="-122"/>
                <a:cs typeface="仿宋" panose="02010609060101010101" pitchFamily="49" charset="-122"/>
              </a:rPr>
              <a:t>2019</a:t>
            </a:r>
            <a:r>
              <a:rPr lang="zh-CN" altLang="en-US" sz="1600" kern="100" dirty="0">
                <a:latin typeface="方正兰亭黑简体" pitchFamily="2" charset="-122"/>
                <a:ea typeface="方正兰亭黑简体" pitchFamily="2" charset="-122"/>
                <a:cs typeface="仿宋" panose="02010609060101010101" pitchFamily="49" charset="-122"/>
              </a:rPr>
              <a:t>年</a:t>
            </a:r>
            <a:r>
              <a:rPr lang="en-US" altLang="zh-CN" sz="1600" kern="100" dirty="0">
                <a:latin typeface="方正兰亭黑简体" pitchFamily="2" charset="-122"/>
                <a:ea typeface="方正兰亭黑简体" pitchFamily="2" charset="-122"/>
                <a:cs typeface="仿宋" panose="02010609060101010101" pitchFamily="49" charset="-122"/>
              </a:rPr>
              <a:t>6</a:t>
            </a:r>
            <a:r>
              <a:rPr lang="zh-CN" altLang="en-US" sz="1600" kern="100" dirty="0">
                <a:latin typeface="方正兰亭黑简体" pitchFamily="2" charset="-122"/>
                <a:ea typeface="方正兰亭黑简体" pitchFamily="2" charset="-122"/>
                <a:cs typeface="仿宋" panose="02010609060101010101" pitchFamily="49" charset="-122"/>
              </a:rPr>
              <a:t>月</a:t>
            </a:r>
            <a:r>
              <a:rPr lang="en-US" altLang="zh-CN" sz="1600" kern="100" dirty="0">
                <a:latin typeface="方正兰亭黑简体" pitchFamily="2" charset="-122"/>
                <a:ea typeface="方正兰亭黑简体" pitchFamily="2" charset="-122"/>
                <a:cs typeface="仿宋" panose="02010609060101010101" pitchFamily="49" charset="-122"/>
              </a:rPr>
              <a:t>24</a:t>
            </a:r>
            <a:r>
              <a:rPr lang="zh-CN" altLang="en-US" sz="1600" kern="100" dirty="0">
                <a:latin typeface="方正兰亭黑简体" pitchFamily="2" charset="-122"/>
                <a:ea typeface="方正兰亭黑简体" pitchFamily="2" charset="-122"/>
                <a:cs typeface="仿宋" panose="02010609060101010101" pitchFamily="49" charset="-122"/>
              </a:rPr>
              <a:t>日，摘自习近平在主持中共十九届中央政治局第十五次集体学习时的</a:t>
            </a:r>
            <a:r>
              <a:rPr lang="zh-CN" altLang="en-US" sz="1600" kern="100" dirty="0" smtClean="0">
                <a:latin typeface="方正兰亭黑简体" pitchFamily="2" charset="-122"/>
                <a:ea typeface="方正兰亭黑简体" pitchFamily="2" charset="-122"/>
                <a:cs typeface="仿宋" panose="02010609060101010101" pitchFamily="49" charset="-122"/>
              </a:rPr>
              <a:t>讲话）</a:t>
            </a:r>
            <a:endParaRPr lang="zh-CN" altLang="en-US" sz="1600" kern="100" dirty="0">
              <a:latin typeface="方正兰亭黑简体" pitchFamily="2" charset="-122"/>
              <a:ea typeface="方正兰亭黑简体" pitchFamily="2" charset="-122"/>
              <a:cs typeface="仿宋" panose="02010609060101010101" pitchFamily="49" charset="-122"/>
            </a:endParaRPr>
          </a:p>
        </p:txBody>
      </p:sp>
      <p:pic>
        <p:nvPicPr>
          <p:cNvPr id="15" name="図 14"/>
          <p:cNvPicPr>
            <a:picLocks noChangeAspect="1"/>
          </p:cNvPicPr>
          <p:nvPr>
            <p:custDataLst>
              <p:tags r:id="rId1"/>
            </p:custDataLst>
          </p:nvPr>
        </p:nvPicPr>
        <p:blipFill>
          <a:blip r:embed="rId4"/>
          <a:stretch>
            <a:fillRect/>
          </a:stretch>
        </p:blipFill>
        <p:spPr>
          <a:xfrm>
            <a:off x="-15340" y="339208"/>
            <a:ext cx="1579566" cy="1654041"/>
          </a:xfrm>
          <a:prstGeom prst="rect">
            <a:avLst/>
          </a:prstGeom>
        </p:spPr>
      </p:pic>
    </p:spTree>
    <p:extLst>
      <p:ext uri="{BB962C8B-B14F-4D97-AF65-F5344CB8AC3E}">
        <p14:creationId xmlns:p14="http://schemas.microsoft.com/office/powerpoint/2010/main" val="261978689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p>
        </p:txBody>
      </p:sp>
      <p:sp>
        <p:nvSpPr>
          <p:cNvPr id="30" name="矩形 29"/>
          <p:cNvSpPr/>
          <p:nvPr/>
        </p:nvSpPr>
        <p:spPr>
          <a:xfrm>
            <a:off x="925689" y="1889090"/>
            <a:ext cx="10713155" cy="4114585"/>
          </a:xfrm>
          <a:prstGeom prst="rect">
            <a:avLst/>
          </a:prstGeom>
          <a:noFill/>
          <a:ln w="38100">
            <a:solidFill>
              <a:srgbClr val="C6A65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pic>
        <p:nvPicPr>
          <p:cNvPr id="5" name="图片 4"/>
          <p:cNvPicPr>
            <a:picLocks noChangeAspect="1"/>
          </p:cNvPicPr>
          <p:nvPr/>
        </p:nvPicPr>
        <p:blipFill>
          <a:blip r:embed="rId3"/>
          <a:stretch>
            <a:fillRect/>
          </a:stretch>
        </p:blipFill>
        <p:spPr>
          <a:xfrm>
            <a:off x="1472792" y="513303"/>
            <a:ext cx="2948290" cy="618251"/>
          </a:xfrm>
          <a:prstGeom prst="rect">
            <a:avLst/>
          </a:prstGeom>
        </p:spPr>
      </p:pic>
      <p:sp>
        <p:nvSpPr>
          <p:cNvPr id="4" name="文本框 3"/>
          <p:cNvSpPr txBox="1"/>
          <p:nvPr/>
        </p:nvSpPr>
        <p:spPr>
          <a:xfrm>
            <a:off x="1622651" y="554907"/>
            <a:ext cx="2798430" cy="584773"/>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六、课后</a:t>
            </a:r>
            <a:r>
              <a:rPr kumimoji="1" lang="zh-CN" altLang="en-US" sz="3200" b="1" dirty="0" smtClean="0">
                <a:solidFill>
                  <a:schemeClr val="bg1"/>
                </a:solidFill>
                <a:latin typeface="方正兰亭黑简体" panose="02000500000000000000" pitchFamily="2" charset="-122"/>
                <a:ea typeface="方正兰亭黑简体" panose="02000500000000000000" pitchFamily="2" charset="-122"/>
              </a:rPr>
              <a:t>练习</a:t>
            </a:r>
            <a:endParaRPr kumimoji="1" lang="zh-CN" altLang="en-US" sz="3200" b="1" dirty="0">
              <a:solidFill>
                <a:schemeClr val="bg1"/>
              </a:solidFill>
              <a:latin typeface="方正兰亭黑简体" panose="02000500000000000000" pitchFamily="2" charset="-122"/>
              <a:ea typeface="方正兰亭黑简体" panose="02000500000000000000" pitchFamily="2" charset="-122"/>
            </a:endParaRPr>
          </a:p>
        </p:txBody>
      </p:sp>
      <p:cxnSp>
        <p:nvCxnSpPr>
          <p:cNvPr id="9" name="直接连接符 1"/>
          <p:cNvCxnSpPr/>
          <p:nvPr/>
        </p:nvCxnSpPr>
        <p:spPr>
          <a:xfrm flipV="1">
            <a:off x="1669061" y="4533490"/>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2"/>
          <p:cNvCxnSpPr/>
          <p:nvPr/>
        </p:nvCxnSpPr>
        <p:spPr>
          <a:xfrm flipV="1">
            <a:off x="1669696" y="500021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cxnSp>
        <p:nvCxnSpPr>
          <p:cNvPr id="12" name="直接连接符 3"/>
          <p:cNvCxnSpPr/>
          <p:nvPr/>
        </p:nvCxnSpPr>
        <p:spPr>
          <a:xfrm flipV="1">
            <a:off x="1749706" y="5556475"/>
            <a:ext cx="8994309" cy="21075"/>
          </a:xfrm>
          <a:prstGeom prst="line">
            <a:avLst/>
          </a:prstGeom>
          <a:ln w="12700">
            <a:solidFill>
              <a:srgbClr val="FFFFFF"/>
            </a:solidFill>
            <a:prstDash val="dash"/>
          </a:ln>
        </p:spPr>
        <p:style>
          <a:lnRef idx="1">
            <a:schemeClr val="accent1"/>
          </a:lnRef>
          <a:fillRef idx="0">
            <a:schemeClr val="accent1"/>
          </a:fillRef>
          <a:effectRef idx="0">
            <a:schemeClr val="accent1"/>
          </a:effectRef>
          <a:fontRef idx="minor">
            <a:schemeClr val="tx1"/>
          </a:fontRef>
        </p:style>
      </p:cxnSp>
      <p:grpSp>
        <p:nvGrpSpPr>
          <p:cNvPr id="34" name="组合 33"/>
          <p:cNvGrpSpPr/>
          <p:nvPr/>
        </p:nvGrpSpPr>
        <p:grpSpPr>
          <a:xfrm>
            <a:off x="313490" y="5632792"/>
            <a:ext cx="2712412" cy="848680"/>
            <a:chOff x="508000" y="5556475"/>
            <a:chExt cx="3059289" cy="957214"/>
          </a:xfrm>
        </p:grpSpPr>
        <p:sp>
          <p:nvSpPr>
            <p:cNvPr id="32" name="矩形 31"/>
            <p:cNvSpPr/>
            <p:nvPr/>
          </p:nvSpPr>
          <p:spPr>
            <a:xfrm>
              <a:off x="508000" y="5556475"/>
              <a:ext cx="3059289" cy="95721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1" name="任意多边形: 形状 83"/>
            <p:cNvSpPr/>
            <p:nvPr/>
          </p:nvSpPr>
          <p:spPr>
            <a:xfrm>
              <a:off x="796290"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4" name="任意多边形: 形状 84"/>
            <p:cNvSpPr/>
            <p:nvPr/>
          </p:nvSpPr>
          <p:spPr>
            <a:xfrm>
              <a:off x="1156783"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5" name="任意多边形: 形状 85"/>
            <p:cNvSpPr/>
            <p:nvPr/>
          </p:nvSpPr>
          <p:spPr>
            <a:xfrm>
              <a:off x="1517278"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6" name="任意多边形: 形状 86"/>
            <p:cNvSpPr/>
            <p:nvPr/>
          </p:nvSpPr>
          <p:spPr>
            <a:xfrm>
              <a:off x="1877774" y="5650067"/>
              <a:ext cx="443915" cy="707217"/>
            </a:xfrm>
            <a:custGeom>
              <a:avLst/>
              <a:gdLst>
                <a:gd name="connsiteX0" fmla="*/ 207782 w 207782"/>
                <a:gd name="connsiteY0" fmla="*/ 345839 h 345838"/>
                <a:gd name="connsiteX1" fmla="*/ 119928 w 207782"/>
                <a:gd name="connsiteY1" fmla="*/ 345839 h 345838"/>
                <a:gd name="connsiteX2" fmla="*/ 0 w 207782"/>
                <a:gd name="connsiteY2" fmla="*/ 172919 h 345838"/>
                <a:gd name="connsiteX3" fmla="*/ 119928 w 207782"/>
                <a:gd name="connsiteY3" fmla="*/ 0 h 345838"/>
                <a:gd name="connsiteX4" fmla="*/ 207782 w 207782"/>
                <a:gd name="connsiteY4" fmla="*/ 0 h 345838"/>
                <a:gd name="connsiteX5" fmla="*/ 87854 w 207782"/>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7782" h="345838">
                  <a:moveTo>
                    <a:pt x="207782" y="345839"/>
                  </a:moveTo>
                  <a:lnTo>
                    <a:pt x="119928" y="345839"/>
                  </a:lnTo>
                  <a:lnTo>
                    <a:pt x="0" y="172919"/>
                  </a:lnTo>
                  <a:lnTo>
                    <a:pt x="119928" y="0"/>
                  </a:lnTo>
                  <a:lnTo>
                    <a:pt x="207782" y="0"/>
                  </a:lnTo>
                  <a:lnTo>
                    <a:pt x="87854"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7" name="任意多边形: 形状 87"/>
            <p:cNvSpPr/>
            <p:nvPr/>
          </p:nvSpPr>
          <p:spPr>
            <a:xfrm>
              <a:off x="224124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8" name="任意多边形: 形状 88"/>
            <p:cNvSpPr/>
            <p:nvPr/>
          </p:nvSpPr>
          <p:spPr>
            <a:xfrm>
              <a:off x="2601742"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sp>
          <p:nvSpPr>
            <p:cNvPr id="29" name="任意多边形: 形状 89"/>
            <p:cNvSpPr/>
            <p:nvPr/>
          </p:nvSpPr>
          <p:spPr>
            <a:xfrm>
              <a:off x="2962237" y="5650067"/>
              <a:ext cx="440935" cy="707217"/>
            </a:xfrm>
            <a:custGeom>
              <a:avLst/>
              <a:gdLst>
                <a:gd name="connsiteX0" fmla="*/ 206388 w 206387"/>
                <a:gd name="connsiteY0" fmla="*/ 345839 h 345838"/>
                <a:gd name="connsiteX1" fmla="*/ 119928 w 206387"/>
                <a:gd name="connsiteY1" fmla="*/ 345839 h 345838"/>
                <a:gd name="connsiteX2" fmla="*/ 0 w 206387"/>
                <a:gd name="connsiteY2" fmla="*/ 172919 h 345838"/>
                <a:gd name="connsiteX3" fmla="*/ 119928 w 206387"/>
                <a:gd name="connsiteY3" fmla="*/ 0 h 345838"/>
                <a:gd name="connsiteX4" fmla="*/ 206388 w 206387"/>
                <a:gd name="connsiteY4" fmla="*/ 0 h 345838"/>
                <a:gd name="connsiteX5" fmla="*/ 86460 w 206387"/>
                <a:gd name="connsiteY5" fmla="*/ 172919 h 345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387" h="345838">
                  <a:moveTo>
                    <a:pt x="206388" y="345839"/>
                  </a:moveTo>
                  <a:lnTo>
                    <a:pt x="119928" y="345839"/>
                  </a:lnTo>
                  <a:lnTo>
                    <a:pt x="0" y="172919"/>
                  </a:lnTo>
                  <a:lnTo>
                    <a:pt x="119928" y="0"/>
                  </a:lnTo>
                  <a:lnTo>
                    <a:pt x="206388" y="0"/>
                  </a:lnTo>
                  <a:lnTo>
                    <a:pt x="86460" y="172919"/>
                  </a:lnTo>
                  <a:close/>
                </a:path>
              </a:pathLst>
            </a:custGeom>
            <a:solidFill>
              <a:srgbClr val="26529E"/>
            </a:solidFill>
            <a:ln w="13923"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dirty="0">
                <a:latin typeface="方正兰亭黑简体" panose="02000500000000000000" pitchFamily="2" charset="-122"/>
                <a:ea typeface="方正兰亭黑简体" panose="02000500000000000000" pitchFamily="2" charset="-122"/>
              </a:endParaRPr>
            </a:p>
          </p:txBody>
        </p:sp>
      </p:grpSp>
      <p:sp>
        <p:nvSpPr>
          <p:cNvPr id="18" name="文本框 17"/>
          <p:cNvSpPr txBox="1"/>
          <p:nvPr/>
        </p:nvSpPr>
        <p:spPr>
          <a:xfrm>
            <a:off x="1092952" y="2081137"/>
            <a:ext cx="10378628" cy="300152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304800" algn="just">
              <a:lnSpc>
                <a:spcPct val="150000"/>
              </a:lnSpc>
            </a:pPr>
            <a:r>
              <a:rPr lang="ko-KR" altLang="en-US" sz="1600" kern="100" dirty="0">
                <a:latin typeface="方正兰亭黑简体" pitchFamily="2" charset="-122"/>
                <a:ea typeface="方正兰亭黑简体" pitchFamily="2" charset="-122"/>
              </a:rPr>
              <a:t>우리는 절대 한 번의 갈채와 박수 소리에 도취되어 혁명 정신과 투지를 잃어버리고 점차 현실에 안주하여 진취심을 잃고 향락에 빠져들어서는 안 되며 배가 중류에 이르면 파도가 더 급해지고 산길은 중턱이 더욱 가파르다는 것을 명심하고 초심을 잃지 말고 사명을 명심하는 것을 당 건설 강화의 영구적 과제로 삼고 전체 당원과 간부들의 평생 과제로 삼아야 합니다</a:t>
            </a:r>
            <a:r>
              <a:rPr lang="en-US" altLang="ko-KR" sz="1600" kern="100" dirty="0">
                <a:latin typeface="方正兰亭黑简体" pitchFamily="2" charset="-122"/>
                <a:ea typeface="方正兰亭黑简体" pitchFamily="2" charset="-122"/>
              </a:rPr>
              <a:t>.</a:t>
            </a:r>
          </a:p>
          <a:p>
            <a:pPr indent="304800" algn="just">
              <a:lnSpc>
                <a:spcPct val="150000"/>
              </a:lnSpc>
            </a:pPr>
            <a:r>
              <a:rPr lang="ko-KR" altLang="en-US" sz="1600" kern="100" dirty="0">
                <a:latin typeface="方正兰亭黑简体" pitchFamily="2" charset="-122"/>
                <a:ea typeface="方正兰亭黑简体" pitchFamily="2" charset="-122"/>
              </a:rPr>
              <a:t>초심을 잃지 말고 사명을 명심하기는 결코 쉬운 일이 아닙니다</a:t>
            </a:r>
            <a:r>
              <a:rPr lang="en-US" altLang="ko-KR" sz="1600" kern="100" dirty="0">
                <a:latin typeface="方正兰亭黑简体" pitchFamily="2" charset="-122"/>
                <a:ea typeface="方正兰亭黑简体" pitchFamily="2" charset="-122"/>
              </a:rPr>
              <a:t>. </a:t>
            </a:r>
            <a:r>
              <a:rPr lang="ko-KR" altLang="en-US" sz="1600" kern="100" dirty="0">
                <a:latin typeface="方正兰亭黑简体" pitchFamily="2" charset="-122"/>
                <a:ea typeface="方正兰亭黑简体" pitchFamily="2" charset="-122"/>
              </a:rPr>
              <a:t>반드시 강한 자아혁명 정신이 있어야 합니다</a:t>
            </a:r>
            <a:r>
              <a:rPr lang="en-US" altLang="ko-KR" sz="1600" kern="100" dirty="0">
                <a:latin typeface="方正兰亭黑简体" pitchFamily="2" charset="-122"/>
                <a:ea typeface="方正兰亭黑简体" pitchFamily="2" charset="-122"/>
              </a:rPr>
              <a:t>. </a:t>
            </a:r>
            <a:r>
              <a:rPr lang="ko-KR" altLang="en-US" sz="1600" kern="100" dirty="0">
                <a:latin typeface="方正兰亭黑简体" pitchFamily="2" charset="-122"/>
                <a:ea typeface="方正兰亭黑简体" pitchFamily="2" charset="-122"/>
              </a:rPr>
              <a:t>새로운 여정에서 우리가 당을 줄곧 시대의 선두에 서도록 하고 인민이 충심으로 옹호하도록 과감하게 자아 혁명을 수행하고 각종 풍랑과 시련을 이겨내며 생기발랄한 마르크 스주의 집정당으로 건설하려면 반드시 초심과 사명을 명심하고 신시대 당의 자체혁명을 심도 깊게 추진해 나가야 합니다</a:t>
            </a:r>
            <a:r>
              <a:rPr lang="en-US" altLang="ko-KR" sz="1600" kern="100" dirty="0">
                <a:latin typeface="方正兰亭黑简体" pitchFamily="2" charset="-122"/>
                <a:ea typeface="方正兰亭黑简体" pitchFamily="2" charset="-122"/>
              </a:rPr>
              <a:t>.</a:t>
            </a:r>
          </a:p>
        </p:txBody>
      </p:sp>
      <p:sp>
        <p:nvSpPr>
          <p:cNvPr id="6" name="圆角矩形 6"/>
          <p:cNvSpPr/>
          <p:nvPr/>
        </p:nvSpPr>
        <p:spPr>
          <a:xfrm>
            <a:off x="4019342" y="1411293"/>
            <a:ext cx="4732772" cy="665249"/>
          </a:xfrm>
          <a:prstGeom prst="roundRect">
            <a:avLst>
              <a:gd name="adj" fmla="val 50000"/>
            </a:avLst>
          </a:prstGeom>
          <a:solidFill>
            <a:srgbClr val="1E50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dirty="0">
                <a:ea typeface="方正兰亭黑简体" panose="02000500000000000000" pitchFamily="2" charset="-122"/>
              </a:rPr>
              <a:t>参考译文</a:t>
            </a:r>
            <a:endParaRPr lang="zh-CN" altLang="en-US" sz="2000" b="1" dirty="0">
              <a:ea typeface="方正兰亭黑简体" panose="02000500000000000000" pitchFamily="2" charset="-122"/>
              <a:sym typeface="+mn-ea"/>
            </a:endParaRPr>
          </a:p>
        </p:txBody>
      </p:sp>
      <p:pic>
        <p:nvPicPr>
          <p:cNvPr id="15" name="図 14"/>
          <p:cNvPicPr>
            <a:picLocks noChangeAspect="1"/>
          </p:cNvPicPr>
          <p:nvPr>
            <p:custDataLst>
              <p:tags r:id="rId1"/>
            </p:custDataLst>
          </p:nvPr>
        </p:nvPicPr>
        <p:blipFill>
          <a:blip r:embed="rId4"/>
          <a:stretch>
            <a:fillRect/>
          </a:stretch>
        </p:blipFill>
        <p:spPr>
          <a:xfrm>
            <a:off x="-15340" y="339208"/>
            <a:ext cx="1579566" cy="1654041"/>
          </a:xfrm>
          <a:prstGeom prst="rect">
            <a:avLst/>
          </a:prstGeom>
        </p:spPr>
      </p:pic>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bg>
      <p:bgPr>
        <a:blipFill>
          <a:blip r:embed="rId2"/>
          <a:stretch>
            <a:fillRect/>
          </a:stretch>
        </a:blip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a:blip r:embed="rId3"/>
          <a:stretch>
            <a:fillRect/>
          </a:stretch>
        </p:blipFill>
        <p:spPr>
          <a:xfrm>
            <a:off x="6010275" y="701040"/>
            <a:ext cx="4058285" cy="4058285"/>
          </a:xfrm>
          <a:prstGeom prst="rect">
            <a:avLst/>
          </a:prstGeom>
          <a:effectLst>
            <a:outerShdw blurRad="50800" dist="38100" dir="2700000" algn="tl" rotWithShape="0">
              <a:prstClr val="black">
                <a:alpha val="40000"/>
              </a:prstClr>
            </a:outerShdw>
          </a:effectLst>
        </p:spPr>
      </p:pic>
      <p:sp>
        <p:nvSpPr>
          <p:cNvPr id="7" name="矩形 6"/>
          <p:cNvSpPr/>
          <p:nvPr/>
        </p:nvSpPr>
        <p:spPr>
          <a:xfrm>
            <a:off x="6334003" y="2244055"/>
            <a:ext cx="3289683" cy="972254"/>
          </a:xfrm>
          <a:prstGeom prst="rect">
            <a:avLst/>
          </a:prstGeom>
        </p:spPr>
        <p:txBody>
          <a:bodyPr wrap="none">
            <a:spAutoFit/>
          </a:bodyPr>
          <a:lstStyle/>
          <a:p>
            <a:pPr algn="ctr" fontAlgn="auto">
              <a:lnSpc>
                <a:spcPct val="150000"/>
              </a:lnSpc>
            </a:pPr>
            <a:r>
              <a:rPr lang="ko-KR" altLang="en-US" sz="4400" b="1" i="1" dirty="0" smtClean="0">
                <a:solidFill>
                  <a:srgbClr val="2050A1"/>
                </a:solidFill>
                <a:latin typeface="komorebi gothic" panose="02000609000000000000" pitchFamily="49" charset="-128"/>
                <a:ea typeface="komorebi gothic" panose="02000609000000000000" pitchFamily="49" charset="-128"/>
              </a:rPr>
              <a:t>감사합니다</a:t>
            </a:r>
            <a:r>
              <a:rPr lang="en-US" altLang="ko-KR" sz="4400" b="1" i="1" dirty="0" smtClean="0">
                <a:solidFill>
                  <a:srgbClr val="2050A1"/>
                </a:solidFill>
                <a:latin typeface="komorebi gothic" panose="02000609000000000000" pitchFamily="49" charset="-128"/>
                <a:ea typeface="komorebi gothic" panose="02000609000000000000" pitchFamily="49" charset="-128"/>
              </a:rPr>
              <a:t>!</a:t>
            </a:r>
            <a:endParaRPr lang="ja-JP" altLang="en-GB" sz="4400" b="1" i="1" dirty="0">
              <a:solidFill>
                <a:srgbClr val="2050A1"/>
              </a:solidFill>
              <a:latin typeface="komorebi gothic" panose="02000609000000000000" pitchFamily="49" charset="-128"/>
              <a:ea typeface="komorebi gothic" panose="02000609000000000000" pitchFamily="49" charset="-128"/>
            </a:endParaRPr>
          </a:p>
        </p:txBody>
      </p:sp>
      <p:sp>
        <p:nvSpPr>
          <p:cNvPr id="2" name="文本框 1"/>
          <p:cNvSpPr txBox="1"/>
          <p:nvPr/>
        </p:nvSpPr>
        <p:spPr>
          <a:xfrm>
            <a:off x="6772275" y="4870450"/>
            <a:ext cx="5419090" cy="383540"/>
          </a:xfrm>
          <a:prstGeom prst="rect">
            <a:avLst/>
          </a:prstGeom>
          <a:noFill/>
        </p:spPr>
        <p:txBody>
          <a:bodyPr wrap="square" rtlCol="0">
            <a:spAutoFit/>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circle(in)">
                                      <p:cBhvr>
                                        <p:cTn id="7" dur="2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1"/>
          <p:cNvSpPr/>
          <p:nvPr/>
        </p:nvSpPr>
        <p:spPr>
          <a:xfrm>
            <a:off x="0" y="1"/>
            <a:ext cx="12192000" cy="924233"/>
          </a:xfrm>
          <a:prstGeom prst="rect">
            <a:avLst/>
          </a:prstGeom>
          <a:solidFill>
            <a:srgbClr val="C6253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rtlCol="0" anchor="ctr"/>
          <a:lstStyle/>
          <a:p>
            <a:pPr algn="ctr"/>
            <a:endParaRPr kumimoji="1" lang="zh-CN" altLang="en-US">
              <a:latin typeface="Times New Roman" panose="02020603050405020304" pitchFamily="18" charset="0"/>
              <a:ea typeface="方正兰亭黑简体" panose="02000500000000000000" pitchFamily="2" charset="-122"/>
              <a:sym typeface="Times New Roman" panose="02020603050405020304" pitchFamily="18" charset="0"/>
            </a:endParaRPr>
          </a:p>
        </p:txBody>
      </p:sp>
      <p:sp>
        <p:nvSpPr>
          <p:cNvPr id="14" name="矩形: 圆角 14"/>
          <p:cNvSpPr/>
          <p:nvPr/>
        </p:nvSpPr>
        <p:spPr>
          <a:xfrm>
            <a:off x="654950" y="1525730"/>
            <a:ext cx="10834752" cy="4656290"/>
          </a:xfrm>
          <a:prstGeom prst="roundRect">
            <a:avLst>
              <a:gd name="adj" fmla="val 6911"/>
            </a:avLst>
          </a:prstGeom>
          <a:noFill/>
          <a:ln w="19050">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2"/>
          <a:stretch>
            <a:fillRect/>
          </a:stretch>
        </p:blipFill>
        <p:spPr>
          <a:xfrm>
            <a:off x="769408" y="513303"/>
            <a:ext cx="3008058" cy="618251"/>
          </a:xfrm>
          <a:prstGeom prst="rect">
            <a:avLst/>
          </a:prstGeom>
        </p:spPr>
      </p:pic>
      <p:sp>
        <p:nvSpPr>
          <p:cNvPr id="4" name="文本框 3"/>
          <p:cNvSpPr txBox="1"/>
          <p:nvPr/>
        </p:nvSpPr>
        <p:spPr>
          <a:xfrm>
            <a:off x="838890" y="554907"/>
            <a:ext cx="2858198" cy="582295"/>
          </a:xfrm>
          <a:prstGeom prst="rect">
            <a:avLst/>
          </a:prstGeom>
          <a:noFill/>
        </p:spPr>
        <p:txBody>
          <a:bodyPr wrap="square" lIns="91438" tIns="45719" rIns="91438" bIns="45719" rtlCol="0">
            <a:spAutoFit/>
          </a:bodyPr>
          <a:lstStyle/>
          <a:p>
            <a:r>
              <a:rPr kumimoji="1" lang="zh-CN" altLang="en-US" sz="3200" b="1" dirty="0">
                <a:solidFill>
                  <a:schemeClr val="bg1"/>
                </a:solidFill>
                <a:latin typeface="方正兰亭黑简体" panose="02000500000000000000" pitchFamily="2" charset="-122"/>
                <a:ea typeface="方正兰亭黑简体" panose="02000500000000000000" pitchFamily="2" charset="-122"/>
              </a:rPr>
              <a:t>一、核心概念</a:t>
            </a:r>
          </a:p>
        </p:txBody>
      </p:sp>
      <p:grpSp>
        <p:nvGrpSpPr>
          <p:cNvPr id="7" name="组合 6"/>
          <p:cNvGrpSpPr/>
          <p:nvPr/>
        </p:nvGrpSpPr>
        <p:grpSpPr>
          <a:xfrm>
            <a:off x="949419" y="1728215"/>
            <a:ext cx="10540438" cy="1342163"/>
            <a:chOff x="1407" y="3366"/>
            <a:chExt cx="14596" cy="2195"/>
          </a:xfrm>
        </p:grpSpPr>
        <p:grpSp>
          <p:nvGrpSpPr>
            <p:cNvPr id="9" name="组合 8"/>
            <p:cNvGrpSpPr/>
            <p:nvPr/>
          </p:nvGrpSpPr>
          <p:grpSpPr>
            <a:xfrm>
              <a:off x="2986" y="3366"/>
              <a:ext cx="13017" cy="2195"/>
              <a:chOff x="1647" y="2212"/>
              <a:chExt cx="13017" cy="2195"/>
            </a:xfrm>
          </p:grpSpPr>
          <p:sp>
            <p:nvSpPr>
              <p:cNvPr id="12" name="圆角矩形 11"/>
              <p:cNvSpPr/>
              <p:nvPr/>
            </p:nvSpPr>
            <p:spPr>
              <a:xfrm>
                <a:off x="1647" y="2212"/>
                <a:ext cx="12675" cy="2195"/>
              </a:xfrm>
              <a:prstGeom prst="round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1866" y="2276"/>
                <a:ext cx="12798" cy="2131"/>
              </a:xfrm>
              <a:prstGeom prst="rect">
                <a:avLst/>
              </a:prstGeom>
              <a:noFill/>
            </p:spPr>
            <p:txBody>
              <a:bodyPr wrap="square" rtlCol="0">
                <a:spAutoFit/>
              </a:bodyPr>
              <a:lstStyle/>
              <a:p>
                <a:pPr>
                  <a:lnSpc>
                    <a:spcPct val="150000"/>
                  </a:lnSpc>
                </a:pPr>
                <a:r>
                  <a:rPr lang="en-US" altLang="zh-CN" sz="2800" b="1" dirty="0" smtClean="0">
                    <a:solidFill>
                      <a:schemeClr val="tx1"/>
                    </a:solidFill>
                    <a:latin typeface="方正兰亭黑简体" panose="02000500000000000000" pitchFamily="2" charset="-122"/>
                    <a:ea typeface="方正兰亭黑简体" panose="02000500000000000000" pitchFamily="2" charset="-122"/>
                    <a:cs typeface="Times New Roman" panose="02020603050405020304" pitchFamily="18" charset="0"/>
                    <a:sym typeface="+mn-ea"/>
                  </a:rPr>
                  <a:t>5.</a:t>
                </a:r>
                <a:r>
                  <a:rPr lang="zh-CN" altLang="en-US" sz="2800" b="1" dirty="0">
                    <a:latin typeface="方正兰亭黑简体" panose="02000500000000000000" pitchFamily="2" charset="-122"/>
                    <a:ea typeface="方正兰亭黑简体" panose="02000500000000000000" pitchFamily="2" charset="-122"/>
                    <a:cs typeface="Times New Roman" panose="02020603050405020304" pitchFamily="18" charset="0"/>
                    <a:sym typeface="+mn-ea"/>
                  </a:rPr>
                  <a:t>作风</a:t>
                </a:r>
                <a:r>
                  <a:rPr lang="zh-CN" altLang="en-US" sz="2800" b="1" dirty="0" smtClean="0">
                    <a:latin typeface="方正兰亭黑简体" panose="02000500000000000000" pitchFamily="2" charset="-122"/>
                    <a:ea typeface="方正兰亭黑简体" panose="02000500000000000000" pitchFamily="2" charset="-122"/>
                    <a:cs typeface="Times New Roman" panose="02020603050405020304" pitchFamily="18" charset="0"/>
                    <a:sym typeface="+mn-ea"/>
                  </a:rPr>
                  <a:t>建设</a:t>
                </a:r>
                <a:endParaRPr lang="en-US" altLang="zh-CN" sz="2800" b="1" dirty="0" smtClean="0">
                  <a:latin typeface="方正兰亭黑简体" panose="02000500000000000000" pitchFamily="2" charset="-122"/>
                  <a:ea typeface="方正兰亭黑简体" panose="02000500000000000000" pitchFamily="2" charset="-122"/>
                  <a:cs typeface="Times New Roman" panose="02020603050405020304" pitchFamily="18" charset="0"/>
                  <a:sym typeface="+mn-ea"/>
                </a:endParaRPr>
              </a:p>
              <a:p>
                <a:pPr>
                  <a:lnSpc>
                    <a:spcPct val="150000"/>
                  </a:lnSpc>
                </a:pPr>
                <a:r>
                  <a:rPr lang="en-US" altLang="zh-CN" sz="2800" b="1" dirty="0" smtClean="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a:t>
                </a:r>
                <a:r>
                  <a:rPr lang="ko-KR" altLang="en-US" sz="2800" b="1" dirty="0">
                    <a:solidFill>
                      <a:schemeClr val="accent1">
                        <a:lumMod val="75000"/>
                      </a:schemeClr>
                    </a:solidFill>
                    <a:latin typeface="Times New Roman" panose="02020603050405020304" pitchFamily="18" charset="0"/>
                    <a:ea typeface="方正兰亭黑简体" panose="02000500000000000000" pitchFamily="2" charset="-122"/>
                    <a:cs typeface="Times New Roman" panose="02020603050405020304" pitchFamily="18" charset="0"/>
                  </a:rPr>
                  <a:t>기풍 건설</a:t>
                </a:r>
                <a:endParaRPr lang="en-US" altLang="zh-CN" sz="2800" b="1" dirty="0">
                  <a:solidFill>
                    <a:srgbClr val="FF0000"/>
                  </a:solidFill>
                  <a:latin typeface="komorebi gothic" pitchFamily="49" charset="-128"/>
                  <a:ea typeface="komorebi gothic" pitchFamily="49" charset="-128"/>
                  <a:cs typeface="Times New Roman" panose="02020603050405020304" pitchFamily="18" charset="0"/>
                  <a:sym typeface="+mn-ea"/>
                </a:endParaRPr>
              </a:p>
            </p:txBody>
          </p:sp>
        </p:grpSp>
        <p:pic>
          <p:nvPicPr>
            <p:cNvPr id="18" name="图片 17" descr="32313536333434333b32313536333435303bbcc6bbaeb1eac7a9"/>
            <p:cNvPicPr>
              <a:picLocks noChangeAspect="1"/>
            </p:cNvPicPr>
            <p:nvPr/>
          </p:nvPicPr>
          <p:blipFill>
            <a:blip r:embed="rId3"/>
            <a:stretch>
              <a:fillRect/>
            </a:stretch>
          </p:blipFill>
          <p:spPr>
            <a:xfrm>
              <a:off x="1407" y="3573"/>
              <a:ext cx="1115" cy="1115"/>
            </a:xfrm>
            <a:prstGeom prst="rect">
              <a:avLst/>
            </a:prstGeom>
          </p:spPr>
        </p:pic>
      </p:grpSp>
      <p:sp>
        <p:nvSpPr>
          <p:cNvPr id="23" name="椭圆 22"/>
          <p:cNvSpPr/>
          <p:nvPr/>
        </p:nvSpPr>
        <p:spPr>
          <a:xfrm>
            <a:off x="9935917" y="4644892"/>
            <a:ext cx="2066555" cy="206655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5" name="iconfont-10484-5114096"/>
          <p:cNvSpPr>
            <a:spLocks noChangeAspect="1"/>
          </p:cNvSpPr>
          <p:nvPr/>
        </p:nvSpPr>
        <p:spPr>
          <a:xfrm>
            <a:off x="10401597" y="5102716"/>
            <a:ext cx="1135453" cy="1149835"/>
          </a:xfrm>
          <a:custGeom>
            <a:avLst/>
            <a:gdLst>
              <a:gd name="T0" fmla="*/ 7558 w 11184"/>
              <a:gd name="T1" fmla="*/ 2125 h 11325"/>
              <a:gd name="T2" fmla="*/ 6347 w 11184"/>
              <a:gd name="T3" fmla="*/ 306 h 11325"/>
              <a:gd name="T4" fmla="*/ 4203 w 11184"/>
              <a:gd name="T5" fmla="*/ 729 h 11325"/>
              <a:gd name="T6" fmla="*/ 3775 w 11184"/>
              <a:gd name="T7" fmla="*/ 2872 h 11325"/>
              <a:gd name="T8" fmla="*/ 5592 w 11184"/>
              <a:gd name="T9" fmla="*/ 4087 h 11325"/>
              <a:gd name="T10" fmla="*/ 7558 w 11184"/>
              <a:gd name="T11" fmla="*/ 2125 h 11325"/>
              <a:gd name="T12" fmla="*/ 6248 w 11184"/>
              <a:gd name="T13" fmla="*/ 4087 h 11325"/>
              <a:gd name="T14" fmla="*/ 4936 w 11184"/>
              <a:gd name="T15" fmla="*/ 4087 h 11325"/>
              <a:gd name="T16" fmla="*/ 3622 w 11184"/>
              <a:gd name="T17" fmla="*/ 4409 h 11325"/>
              <a:gd name="T18" fmla="*/ 5592 w 11184"/>
              <a:gd name="T19" fmla="*/ 5225 h 11325"/>
              <a:gd name="T20" fmla="*/ 7562 w 11184"/>
              <a:gd name="T21" fmla="*/ 4409 h 11325"/>
              <a:gd name="T22" fmla="*/ 6248 w 11184"/>
              <a:gd name="T23" fmla="*/ 4087 h 11325"/>
              <a:gd name="T24" fmla="*/ 10528 w 11184"/>
              <a:gd name="T25" fmla="*/ 6053 h 11325"/>
              <a:gd name="T26" fmla="*/ 9874 w 11184"/>
              <a:gd name="T27" fmla="*/ 6707 h 11325"/>
              <a:gd name="T28" fmla="*/ 9874 w 11184"/>
              <a:gd name="T29" fmla="*/ 8019 h 11325"/>
              <a:gd name="T30" fmla="*/ 10529 w 11184"/>
              <a:gd name="T31" fmla="*/ 8639 h 11325"/>
              <a:gd name="T32" fmla="*/ 11184 w 11184"/>
              <a:gd name="T33" fmla="*/ 8019 h 11325"/>
              <a:gd name="T34" fmla="*/ 11184 w 11184"/>
              <a:gd name="T35" fmla="*/ 6707 h 11325"/>
              <a:gd name="T36" fmla="*/ 10528 w 11184"/>
              <a:gd name="T37" fmla="*/ 6053 h 11325"/>
              <a:gd name="T38" fmla="*/ 1310 w 11184"/>
              <a:gd name="T39" fmla="*/ 8019 h 11325"/>
              <a:gd name="T40" fmla="*/ 1310 w 11184"/>
              <a:gd name="T41" fmla="*/ 6707 h 11325"/>
              <a:gd name="T42" fmla="*/ 655 w 11184"/>
              <a:gd name="T43" fmla="*/ 6087 h 11325"/>
              <a:gd name="T44" fmla="*/ 0 w 11184"/>
              <a:gd name="T45" fmla="*/ 6707 h 11325"/>
              <a:gd name="T46" fmla="*/ 0 w 11184"/>
              <a:gd name="T47" fmla="*/ 8019 h 11325"/>
              <a:gd name="T48" fmla="*/ 655 w 11184"/>
              <a:gd name="T49" fmla="*/ 8639 h 11325"/>
              <a:gd name="T50" fmla="*/ 1310 w 11184"/>
              <a:gd name="T51" fmla="*/ 8019 h 11325"/>
              <a:gd name="T52" fmla="*/ 656 w 11184"/>
              <a:gd name="T53" fmla="*/ 5069 h 11325"/>
              <a:gd name="T54" fmla="*/ 656 w 11184"/>
              <a:gd name="T55" fmla="*/ 5397 h 11325"/>
              <a:gd name="T56" fmla="*/ 1966 w 11184"/>
              <a:gd name="T57" fmla="*/ 6707 h 11325"/>
              <a:gd name="T58" fmla="*/ 1966 w 11184"/>
              <a:gd name="T59" fmla="*/ 8019 h 11325"/>
              <a:gd name="T60" fmla="*/ 656 w 11184"/>
              <a:gd name="T61" fmla="*/ 9325 h 11325"/>
              <a:gd name="T62" fmla="*/ 656 w 11184"/>
              <a:gd name="T63" fmla="*/ 9653 h 11325"/>
              <a:gd name="T64" fmla="*/ 992 w 11184"/>
              <a:gd name="T65" fmla="*/ 9985 h 11325"/>
              <a:gd name="T66" fmla="*/ 5272 w 11184"/>
              <a:gd name="T67" fmla="*/ 11317 h 11325"/>
              <a:gd name="T68" fmla="*/ 5272 w 11184"/>
              <a:gd name="T69" fmla="*/ 5803 h 11325"/>
              <a:gd name="T70" fmla="*/ 992 w 11184"/>
              <a:gd name="T71" fmla="*/ 4743 h 11325"/>
              <a:gd name="T72" fmla="*/ 656 w 11184"/>
              <a:gd name="T73" fmla="*/ 5069 h 11325"/>
              <a:gd name="T74" fmla="*/ 9218 w 11184"/>
              <a:gd name="T75" fmla="*/ 8019 h 11325"/>
              <a:gd name="T76" fmla="*/ 9218 w 11184"/>
              <a:gd name="T77" fmla="*/ 6707 h 11325"/>
              <a:gd name="T78" fmla="*/ 10528 w 11184"/>
              <a:gd name="T79" fmla="*/ 5397 h 11325"/>
              <a:gd name="T80" fmla="*/ 10528 w 11184"/>
              <a:gd name="T81" fmla="*/ 5069 h 11325"/>
              <a:gd name="T82" fmla="*/ 10192 w 11184"/>
              <a:gd name="T83" fmla="*/ 4743 h 11325"/>
              <a:gd name="T84" fmla="*/ 5912 w 11184"/>
              <a:gd name="T85" fmla="*/ 5803 h 11325"/>
              <a:gd name="T86" fmla="*/ 5912 w 11184"/>
              <a:gd name="T87" fmla="*/ 11325 h 11325"/>
              <a:gd name="T88" fmla="*/ 10192 w 11184"/>
              <a:gd name="T89" fmla="*/ 9993 h 11325"/>
              <a:gd name="T90" fmla="*/ 10520 w 11184"/>
              <a:gd name="T91" fmla="*/ 9665 h 11325"/>
              <a:gd name="T92" fmla="*/ 10520 w 11184"/>
              <a:gd name="T93" fmla="*/ 9325 h 11325"/>
              <a:gd name="T94" fmla="*/ 9218 w 11184"/>
              <a:gd name="T95" fmla="*/ 8019 h 11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84" h="11325">
                <a:moveTo>
                  <a:pt x="7558" y="2125"/>
                </a:moveTo>
                <a:cubicBezTo>
                  <a:pt x="7560" y="1329"/>
                  <a:pt x="7082" y="611"/>
                  <a:pt x="6347" y="306"/>
                </a:cubicBezTo>
                <a:cubicBezTo>
                  <a:pt x="5613" y="0"/>
                  <a:pt x="4766" y="168"/>
                  <a:pt x="4203" y="729"/>
                </a:cubicBezTo>
                <a:cubicBezTo>
                  <a:pt x="3640" y="1291"/>
                  <a:pt x="3471" y="2137"/>
                  <a:pt x="3775" y="2872"/>
                </a:cubicBezTo>
                <a:cubicBezTo>
                  <a:pt x="4079" y="3608"/>
                  <a:pt x="4796" y="4087"/>
                  <a:pt x="5592" y="4087"/>
                </a:cubicBezTo>
                <a:cubicBezTo>
                  <a:pt x="6671" y="4075"/>
                  <a:pt x="7544" y="3204"/>
                  <a:pt x="7558" y="2125"/>
                </a:cubicBezTo>
                <a:close/>
                <a:moveTo>
                  <a:pt x="6248" y="4087"/>
                </a:moveTo>
                <a:lnTo>
                  <a:pt x="4936" y="4087"/>
                </a:lnTo>
                <a:cubicBezTo>
                  <a:pt x="4479" y="4091"/>
                  <a:pt x="4029" y="4201"/>
                  <a:pt x="3622" y="4409"/>
                </a:cubicBezTo>
                <a:cubicBezTo>
                  <a:pt x="4311" y="4594"/>
                  <a:pt x="4973" y="4869"/>
                  <a:pt x="5592" y="5225"/>
                </a:cubicBezTo>
                <a:cubicBezTo>
                  <a:pt x="6211" y="4869"/>
                  <a:pt x="6873" y="4594"/>
                  <a:pt x="7562" y="4409"/>
                </a:cubicBezTo>
                <a:cubicBezTo>
                  <a:pt x="7155" y="4201"/>
                  <a:pt x="6705" y="4091"/>
                  <a:pt x="6248" y="4087"/>
                </a:cubicBezTo>
                <a:close/>
                <a:moveTo>
                  <a:pt x="10528" y="6053"/>
                </a:moveTo>
                <a:cubicBezTo>
                  <a:pt x="10167" y="6053"/>
                  <a:pt x="9874" y="6346"/>
                  <a:pt x="9874" y="6707"/>
                </a:cubicBezTo>
                <a:lnTo>
                  <a:pt x="9874" y="8019"/>
                </a:lnTo>
                <a:cubicBezTo>
                  <a:pt x="9893" y="8367"/>
                  <a:pt x="10181" y="8639"/>
                  <a:pt x="10529" y="8639"/>
                </a:cubicBezTo>
                <a:cubicBezTo>
                  <a:pt x="10877" y="8639"/>
                  <a:pt x="11165" y="8367"/>
                  <a:pt x="11184" y="8019"/>
                </a:cubicBezTo>
                <a:lnTo>
                  <a:pt x="11184" y="6707"/>
                </a:lnTo>
                <a:cubicBezTo>
                  <a:pt x="11183" y="6345"/>
                  <a:pt x="10890" y="6053"/>
                  <a:pt x="10528" y="6053"/>
                </a:cubicBezTo>
                <a:close/>
                <a:moveTo>
                  <a:pt x="1310" y="8019"/>
                </a:moveTo>
                <a:lnTo>
                  <a:pt x="1310" y="6707"/>
                </a:lnTo>
                <a:cubicBezTo>
                  <a:pt x="1291" y="6359"/>
                  <a:pt x="1003" y="6087"/>
                  <a:pt x="655" y="6087"/>
                </a:cubicBezTo>
                <a:cubicBezTo>
                  <a:pt x="307" y="6087"/>
                  <a:pt x="19" y="6359"/>
                  <a:pt x="0" y="6707"/>
                </a:cubicBezTo>
                <a:lnTo>
                  <a:pt x="0" y="8019"/>
                </a:lnTo>
                <a:cubicBezTo>
                  <a:pt x="19" y="8367"/>
                  <a:pt x="307" y="8639"/>
                  <a:pt x="655" y="8639"/>
                </a:cubicBezTo>
                <a:cubicBezTo>
                  <a:pt x="1003" y="8639"/>
                  <a:pt x="1291" y="8367"/>
                  <a:pt x="1310" y="8019"/>
                </a:cubicBezTo>
                <a:close/>
                <a:moveTo>
                  <a:pt x="656" y="5069"/>
                </a:moveTo>
                <a:lnTo>
                  <a:pt x="656" y="5397"/>
                </a:lnTo>
                <a:cubicBezTo>
                  <a:pt x="1379" y="5398"/>
                  <a:pt x="1965" y="5984"/>
                  <a:pt x="1966" y="6707"/>
                </a:cubicBezTo>
                <a:lnTo>
                  <a:pt x="1966" y="8019"/>
                </a:lnTo>
                <a:cubicBezTo>
                  <a:pt x="1963" y="8740"/>
                  <a:pt x="1377" y="9324"/>
                  <a:pt x="656" y="9325"/>
                </a:cubicBezTo>
                <a:lnTo>
                  <a:pt x="656" y="9653"/>
                </a:lnTo>
                <a:cubicBezTo>
                  <a:pt x="654" y="9839"/>
                  <a:pt x="806" y="9990"/>
                  <a:pt x="992" y="9985"/>
                </a:cubicBezTo>
                <a:cubicBezTo>
                  <a:pt x="2670" y="9985"/>
                  <a:pt x="4014" y="10515"/>
                  <a:pt x="5272" y="11317"/>
                </a:cubicBezTo>
                <a:lnTo>
                  <a:pt x="5272" y="5803"/>
                </a:lnTo>
                <a:cubicBezTo>
                  <a:pt x="3992" y="5079"/>
                  <a:pt x="2642" y="4743"/>
                  <a:pt x="992" y="4743"/>
                </a:cubicBezTo>
                <a:cubicBezTo>
                  <a:pt x="808" y="4737"/>
                  <a:pt x="656" y="4885"/>
                  <a:pt x="656" y="5069"/>
                </a:cubicBezTo>
                <a:close/>
                <a:moveTo>
                  <a:pt x="9218" y="8019"/>
                </a:moveTo>
                <a:lnTo>
                  <a:pt x="9218" y="6707"/>
                </a:lnTo>
                <a:cubicBezTo>
                  <a:pt x="9219" y="5984"/>
                  <a:pt x="9805" y="5398"/>
                  <a:pt x="10528" y="5397"/>
                </a:cubicBezTo>
                <a:lnTo>
                  <a:pt x="10528" y="5069"/>
                </a:lnTo>
                <a:cubicBezTo>
                  <a:pt x="10528" y="4885"/>
                  <a:pt x="10376" y="4737"/>
                  <a:pt x="10192" y="4743"/>
                </a:cubicBezTo>
                <a:cubicBezTo>
                  <a:pt x="8534" y="4743"/>
                  <a:pt x="7176" y="5079"/>
                  <a:pt x="5912" y="5803"/>
                </a:cubicBezTo>
                <a:lnTo>
                  <a:pt x="5912" y="11325"/>
                </a:lnTo>
                <a:cubicBezTo>
                  <a:pt x="7170" y="10525"/>
                  <a:pt x="8512" y="9993"/>
                  <a:pt x="10192" y="9993"/>
                </a:cubicBezTo>
                <a:cubicBezTo>
                  <a:pt x="10373" y="9993"/>
                  <a:pt x="10520" y="9846"/>
                  <a:pt x="10520" y="9665"/>
                </a:cubicBezTo>
                <a:lnTo>
                  <a:pt x="10520" y="9325"/>
                </a:lnTo>
                <a:cubicBezTo>
                  <a:pt x="9802" y="9320"/>
                  <a:pt x="9221" y="8737"/>
                  <a:pt x="9218" y="8019"/>
                </a:cubicBezTo>
                <a:close/>
              </a:path>
            </a:pathLst>
          </a:custGeom>
          <a:solidFill>
            <a:schemeClr val="bg1">
              <a:alpha val="65147"/>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椭圆 29"/>
          <p:cNvSpPr/>
          <p:nvPr/>
        </p:nvSpPr>
        <p:spPr>
          <a:xfrm>
            <a:off x="865688" y="3407036"/>
            <a:ext cx="2203539" cy="2203539"/>
          </a:xfrm>
          <a:prstGeom prst="ellipse">
            <a:avLst/>
          </a:prstGeom>
          <a:noFill/>
          <a:ln w="22225">
            <a:solidFill>
              <a:schemeClr val="accent1">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方正兰亭黑简体" panose="02000500000000000000" pitchFamily="2" charset="-122"/>
              <a:ea typeface="方正兰亭黑简体" panose="02000500000000000000" pitchFamily="2" charset="-122"/>
            </a:endParaRPr>
          </a:p>
        </p:txBody>
      </p:sp>
      <p:sp>
        <p:nvSpPr>
          <p:cNvPr id="29" name="文本框 28"/>
          <p:cNvSpPr txBox="1"/>
          <p:nvPr/>
        </p:nvSpPr>
        <p:spPr>
          <a:xfrm>
            <a:off x="1001609" y="4263695"/>
            <a:ext cx="1852803" cy="490220"/>
          </a:xfrm>
          <a:prstGeom prst="rect">
            <a:avLst/>
          </a:prstGeom>
          <a:noFill/>
        </p:spPr>
        <p:txBody>
          <a:bodyPr wrap="square" lIns="91438" tIns="45719" rIns="91438" bIns="45719" rtlCol="0">
            <a:spAutoFit/>
          </a:bodyPr>
          <a:lstStyle/>
          <a:p>
            <a:pPr algn="ctr"/>
            <a:r>
              <a:rPr kumimoji="1" lang="zh-CN" altLang="en-US" sz="2600" b="1" dirty="0">
                <a:solidFill>
                  <a:srgbClr val="2050A1"/>
                </a:solidFill>
                <a:latin typeface="方正兰亭黑简体" panose="02000500000000000000" pitchFamily="2" charset="-122"/>
                <a:ea typeface="方正兰亭黑简体" panose="02000500000000000000" pitchFamily="2" charset="-122"/>
                <a:cs typeface="Calibri" panose="020F0502020204030204" pitchFamily="34" charset="0"/>
              </a:rPr>
              <a:t>翻译说明</a:t>
            </a:r>
          </a:p>
        </p:txBody>
      </p:sp>
      <p:sp>
        <p:nvSpPr>
          <p:cNvPr id="32" name="圆角矩形 31"/>
          <p:cNvSpPr/>
          <p:nvPr/>
        </p:nvSpPr>
        <p:spPr>
          <a:xfrm>
            <a:off x="3697088" y="4058565"/>
            <a:ext cx="2703740" cy="648256"/>
          </a:xfrm>
          <a:prstGeom prst="roundRect">
            <a:avLst>
              <a:gd name="adj" fmla="val 50000"/>
            </a:avLst>
          </a:prstGeom>
          <a:solidFill>
            <a:schemeClr val="accent6">
              <a:lumMod val="40000"/>
              <a:lumOff val="60000"/>
            </a:schemeClr>
          </a:solidFill>
          <a:ln>
            <a:solidFill>
              <a:schemeClr val="accent6">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2">
                    <a:lumMod val="10000"/>
                  </a:schemeClr>
                </a:solidFill>
                <a:latin typeface="Times New Roman" panose="02020603050405020304" pitchFamily="18" charset="0"/>
                <a:ea typeface="方正兰亭黑简体" panose="02000500000000000000" pitchFamily="2" charset="-122"/>
              </a:rPr>
              <a:t>对</a:t>
            </a:r>
            <a:r>
              <a:rPr lang="zh-CN" altLang="en-US" sz="2400" b="1" dirty="0" smtClean="0">
                <a:solidFill>
                  <a:schemeClr val="bg2">
                    <a:lumMod val="10000"/>
                  </a:schemeClr>
                </a:solidFill>
                <a:latin typeface="Times New Roman" panose="02020603050405020304" pitchFamily="18" charset="0"/>
                <a:ea typeface="方正兰亭黑简体" panose="02000500000000000000" pitchFamily="2" charset="-122"/>
              </a:rPr>
              <a:t>译</a:t>
            </a:r>
            <a:endParaRPr lang="zh-CN" sz="2000" b="1" dirty="0">
              <a:solidFill>
                <a:schemeClr val="bg2">
                  <a:lumMod val="10000"/>
                </a:schemeClr>
              </a:solidFill>
              <a:latin typeface="Times New Roman" panose="02020603050405020304" pitchFamily="18" charset="0"/>
              <a:ea typeface="方正兰亭黑简体" panose="02000500000000000000" pitchFamily="2" charset="-122"/>
              <a:cs typeface="Times New Roman" panose="02020603050405020304" pitchFamily="18" charset="0"/>
            </a:endParaRPr>
          </a:p>
        </p:txBody>
      </p:sp>
    </p:spTree>
    <p:extLst>
      <p:ext uri="{BB962C8B-B14F-4D97-AF65-F5344CB8AC3E}">
        <p14:creationId xmlns:p14="http://schemas.microsoft.com/office/powerpoint/2010/main" val="20658285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500" fill="hold"/>
                                        <p:tgtEl>
                                          <p:spTgt spid="32"/>
                                        </p:tgtEl>
                                        <p:attrNameLst>
                                          <p:attrName>ppt_x</p:attrName>
                                        </p:attrNameLst>
                                      </p:cBhvr>
                                      <p:tavLst>
                                        <p:tav tm="0">
                                          <p:val>
                                            <p:strVal val="#ppt_x"/>
                                          </p:val>
                                        </p:tav>
                                        <p:tav tm="100000">
                                          <p:val>
                                            <p:strVal val="#ppt_x"/>
                                          </p:val>
                                        </p:tav>
                                      </p:tavLst>
                                    </p:anim>
                                    <p:anim calcmode="lin" valueType="num">
                                      <p:cBhvr additive="base">
                                        <p:cTn id="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bldLvl="0" animBg="1"/>
    </p:bldLst>
  </p:timing>
</p:sld>
</file>

<file path=ppt/tags/tag1.xml><?xml version="1.0" encoding="utf-8"?>
<p:tagLst xmlns:a="http://schemas.openxmlformats.org/drawingml/2006/main" xmlns:r="http://schemas.openxmlformats.org/officeDocument/2006/relationships" xmlns:p="http://schemas.openxmlformats.org/presentationml/2006/main">
  <p:tag name="KSO_WPP_MARK_KEY" val="e0e2b6bd-bc31-4ce3-87aa-f075d16f3e77"/>
  <p:tag name="COMMONDATA" val="eyJoZGlkIjoiNTM0MTIzOTVjNGJiMGU2Y2YwNjZmZGQzOWUzYjc0MTAifQ=="/>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2394</TotalTime>
  <Words>4904</Words>
  <Application>Microsoft Office PowerPoint</Application>
  <PresentationFormat>宽屏</PresentationFormat>
  <Paragraphs>472</Paragraphs>
  <Slides>83</Slides>
  <Notes>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83</vt:i4>
      </vt:variant>
    </vt:vector>
  </HeadingPairs>
  <TitlesOfParts>
    <vt:vector size="98" baseType="lpstr">
      <vt:lpstr>Batang</vt:lpstr>
      <vt:lpstr>komorebi gothic</vt:lpstr>
      <vt:lpstr>맑은 고딕</vt:lpstr>
      <vt:lpstr>游ゴシック</vt:lpstr>
      <vt:lpstr>等线</vt:lpstr>
      <vt:lpstr>等线 Light</vt:lpstr>
      <vt:lpstr>方正兰亭黑简体</vt:lpstr>
      <vt:lpstr>仿宋</vt:lpstr>
      <vt:lpstr>宋体</vt:lpstr>
      <vt:lpstr>微软雅黑</vt:lpstr>
      <vt:lpstr>微软雅黑 Light</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User</dc:creator>
  <cp:lastModifiedBy>北京外国语大学</cp:lastModifiedBy>
  <cp:revision>1050</cp:revision>
  <dcterms:created xsi:type="dcterms:W3CDTF">2022-06-22T00:29:00Z</dcterms:created>
  <dcterms:modified xsi:type="dcterms:W3CDTF">2024-08-05T10:47:36Z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3AEB7629C6CC4E11A2AC15A4501CB9FF_13</vt:lpwstr>
  </property>
  <property fmtid="{D5CDD505-2E9C-101B-9397-08002B2CF9AE}" pid="3" name="KSOProductBuildVer">
    <vt:lpwstr>2052-11.1.0.14036</vt:lpwstr>
  </property>
</Properties>
</file>