
<file path=[Content_Types].xml><?xml version="1.0" encoding="utf-8"?>
<Types xmlns="http://schemas.openxmlformats.org/package/2006/content-types">
  <Default Extension="jpeg" ContentType="image/jpeg"/>
  <Default Extension="JPG" ContentType="image/.jpg"/>
  <Default Extension="tiff" ContentType="image/tiff"/>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63"/>
  </p:notesMasterIdLst>
  <p:sldIdLst>
    <p:sldId id="276" r:id="rId3"/>
    <p:sldId id="593" r:id="rId4"/>
    <p:sldId id="596" r:id="rId5"/>
    <p:sldId id="275" r:id="rId6"/>
    <p:sldId id="617" r:id="rId7"/>
    <p:sldId id="649" r:id="rId8"/>
    <p:sldId id="458" r:id="rId9"/>
    <p:sldId id="597" r:id="rId10"/>
    <p:sldId id="650" r:id="rId11"/>
    <p:sldId id="725" r:id="rId12"/>
    <p:sldId id="653" r:id="rId13"/>
    <p:sldId id="602" r:id="rId14"/>
    <p:sldId id="603" r:id="rId15"/>
    <p:sldId id="654" r:id="rId16"/>
    <p:sldId id="604" r:id="rId17"/>
    <p:sldId id="605" r:id="rId18"/>
    <p:sldId id="607" r:id="rId19"/>
    <p:sldId id="608" r:id="rId20"/>
    <p:sldId id="606" r:id="rId21"/>
    <p:sldId id="609" r:id="rId22"/>
    <p:sldId id="610" r:id="rId23"/>
    <p:sldId id="795" r:id="rId24"/>
    <p:sldId id="622" r:id="rId25"/>
    <p:sldId id="792" r:id="rId26"/>
    <p:sldId id="490" r:id="rId27"/>
    <p:sldId id="629" r:id="rId28"/>
    <p:sldId id="630" r:id="rId29"/>
    <p:sldId id="631" r:id="rId30"/>
    <p:sldId id="671" r:id="rId31"/>
    <p:sldId id="675" r:id="rId32"/>
    <p:sldId id="793" r:id="rId33"/>
    <p:sldId id="676" r:id="rId34"/>
    <p:sldId id="677" r:id="rId35"/>
    <p:sldId id="656" r:id="rId36"/>
    <p:sldId id="657" r:id="rId37"/>
    <p:sldId id="716" r:id="rId38"/>
    <p:sldId id="717" r:id="rId39"/>
    <p:sldId id="718" r:id="rId40"/>
    <p:sldId id="719" r:id="rId41"/>
    <p:sldId id="658" r:id="rId42"/>
    <p:sldId id="659" r:id="rId43"/>
    <p:sldId id="720" r:id="rId44"/>
    <p:sldId id="613" r:id="rId45"/>
    <p:sldId id="856" r:id="rId46"/>
    <p:sldId id="857" r:id="rId47"/>
    <p:sldId id="858" r:id="rId48"/>
    <p:sldId id="859" r:id="rId49"/>
    <p:sldId id="860" r:id="rId50"/>
    <p:sldId id="632" r:id="rId51"/>
    <p:sldId id="679" r:id="rId52"/>
    <p:sldId id="680" r:id="rId53"/>
    <p:sldId id="678" r:id="rId54"/>
    <p:sldId id="627" r:id="rId55"/>
    <p:sldId id="796" r:id="rId56"/>
    <p:sldId id="636" r:id="rId57"/>
    <p:sldId id="797" r:id="rId58"/>
    <p:sldId id="798" r:id="rId59"/>
    <p:sldId id="633" r:id="rId60"/>
    <p:sldId id="637" r:id="rId61"/>
    <p:sldId id="485" r:id="rId62"/>
  </p:sldIdLst>
  <p:sldSz cx="12192000" cy="6858000"/>
  <p:notesSz cx="6858000" cy="9144000"/>
  <p:custDataLst>
    <p:tags r:id="rId67"/>
  </p:custDataLst>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6" userDrawn="1">
          <p15:clr>
            <a:srgbClr val="A4A3A4"/>
          </p15:clr>
        </p15:guide>
        <p15:guide id="2" pos="39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50A1"/>
    <a:srgbClr val="C62533"/>
    <a:srgbClr val="F4B673"/>
    <a:srgbClr val="FF99FF"/>
    <a:srgbClr val="9B1D23"/>
    <a:srgbClr val="34568C"/>
    <a:srgbClr val="AE8E45"/>
    <a:srgbClr val="C6A654"/>
    <a:srgbClr val="C3905D"/>
    <a:srgbClr val="DFC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502" autoAdjust="0"/>
    <p:restoredTop sz="94674"/>
  </p:normalViewPr>
  <p:slideViewPr>
    <p:cSldViewPr snapToGrid="0" snapToObjects="1" showGuides="1">
      <p:cViewPr varScale="1">
        <p:scale>
          <a:sx n="89" d="100"/>
          <a:sy n="89" d="100"/>
        </p:scale>
        <p:origin x="211" y="67"/>
      </p:cViewPr>
      <p:guideLst>
        <p:guide orient="horz" pos="2146"/>
        <p:guide pos="39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7" Type="http://schemas.openxmlformats.org/officeDocument/2006/relationships/tags" Target="tags/tag23.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notesMaster" Target="notesMasters/notesMaster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1" y="365126"/>
            <a:ext cx="7734300" cy="5811839"/>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3" name="文本框 32"/>
          <p:cNvSpPr txBox="1"/>
          <p:nvPr userDrawn="1"/>
        </p:nvSpPr>
        <p:spPr>
          <a:xfrm>
            <a:off x="353496" y="342817"/>
            <a:ext cx="1507490" cy="357505"/>
          </a:xfrm>
          <a:prstGeom prst="rect">
            <a:avLst/>
          </a:prstGeom>
          <a:noFill/>
        </p:spPr>
        <p:txBody>
          <a:bodyPr wrap="none" lIns="91422" tIns="45711" rIns="91422" bIns="45711">
            <a:spAutoFit/>
          </a:bodyPr>
          <a:lstStyle/>
          <a:p>
            <a:pPr defTabSz="685800">
              <a:defRPr/>
            </a:pPr>
            <a:r>
              <a:rPr lang="zh-CN" altLang="en-US" sz="1735" dirty="0">
                <a:solidFill>
                  <a:schemeClr val="tx1">
                    <a:lumMod val="50000"/>
                    <a:lumOff val="50000"/>
                  </a:schemeClr>
                </a:solidFill>
                <a:latin typeface="微软雅黑" panose="020B0503020204020204" charset="-122"/>
                <a:ea typeface="微软雅黑" panose="020B0503020204020204" charset="-122"/>
                <a:cs typeface="+mn-ea"/>
                <a:sym typeface="+mn-lt"/>
              </a:rPr>
              <a:t>成功项目展示</a:t>
            </a:r>
            <a:endParaRPr lang="zh-CN" altLang="en-US" sz="1735" dirty="0">
              <a:solidFill>
                <a:schemeClr val="tx1">
                  <a:lumMod val="50000"/>
                  <a:lumOff val="50000"/>
                </a:schemeClr>
              </a:solidFill>
              <a:latin typeface="微软雅黑" panose="020B0503020204020204" charset="-122"/>
              <a:ea typeface="微软雅黑" panose="020B0503020204020204" charset="-122"/>
              <a:cs typeface="+mn-ea"/>
              <a:sym typeface="+mn-lt"/>
            </a:endParaRPr>
          </a:p>
        </p:txBody>
      </p:sp>
      <p:sp>
        <p:nvSpPr>
          <p:cNvPr id="4" name="文本框 33"/>
          <p:cNvSpPr txBox="1"/>
          <p:nvPr userDrawn="1"/>
        </p:nvSpPr>
        <p:spPr>
          <a:xfrm>
            <a:off x="353496" y="620032"/>
            <a:ext cx="2207895" cy="274320"/>
          </a:xfrm>
          <a:prstGeom prst="rect">
            <a:avLst/>
          </a:prstGeom>
          <a:noFill/>
        </p:spPr>
        <p:txBody>
          <a:bodyPr wrap="none" lIns="91422" tIns="45711" rIns="91422" bIns="45711">
            <a:spAutoFit/>
          </a:bodyPr>
          <a:lstStyle/>
          <a:p>
            <a:pPr defTabSz="685800">
              <a:defRPr/>
            </a:pPr>
            <a:r>
              <a:rPr lang="en-US" altLang="zh-CN" sz="1200" dirty="0">
                <a:solidFill>
                  <a:schemeClr val="tx1">
                    <a:lumMod val="50000"/>
                    <a:lumOff val="50000"/>
                  </a:schemeClr>
                </a:solidFill>
                <a:cs typeface="+mn-ea"/>
                <a:sym typeface="+mn-lt"/>
              </a:rPr>
              <a:t>Successful project presentation</a:t>
            </a:r>
            <a:endParaRPr lang="zh-CN" altLang="en-US" sz="1200" dirty="0">
              <a:solidFill>
                <a:schemeClr val="tx1">
                  <a:lumMod val="50000"/>
                  <a:lumOff val="50000"/>
                </a:scheme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fld>
            <a:endParaRPr lang="zh-CN" altLang="en-US"/>
          </a:p>
        </p:txBody>
      </p:sp>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endParaRPr kumimoji="1" lang="zh-CN" altLang="en-US"/>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sz="half" idx="1"/>
          </p:nvPr>
        </p:nvSpPr>
        <p:spPr>
          <a:xfrm>
            <a:off x="838200" y="1825625"/>
            <a:ext cx="5181600" cy="4351339"/>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内容占位符 3"/>
          <p:cNvSpPr>
            <a:spLocks noGrp="1"/>
          </p:cNvSpPr>
          <p:nvPr>
            <p:ph sz="half" idx="2"/>
          </p:nvPr>
        </p:nvSpPr>
        <p:spPr>
          <a:xfrm>
            <a:off x="6172200" y="1825625"/>
            <a:ext cx="5181600" cy="4351339"/>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4" name="内容占位符 3"/>
          <p:cNvSpPr>
            <a:spLocks noGrp="1"/>
          </p:cNvSpPr>
          <p:nvPr>
            <p:ph sz="half" idx="2"/>
          </p:nvPr>
        </p:nvSpPr>
        <p:spPr>
          <a:xfrm>
            <a:off x="839789" y="2505075"/>
            <a:ext cx="5157787"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endParaRPr kumimoji="1" lang="zh-CN" altLang="en-US"/>
          </a:p>
        </p:txBody>
      </p:sp>
      <p:sp>
        <p:nvSpPr>
          <p:cNvPr id="6" name="内容占位符 5"/>
          <p:cNvSpPr>
            <a:spLocks noGrp="1"/>
          </p:cNvSpPr>
          <p:nvPr>
            <p:ph sz="quarter" idx="4"/>
          </p:nvPr>
        </p:nvSpPr>
        <p:spPr>
          <a:xfrm>
            <a:off x="6172201" y="2505075"/>
            <a:ext cx="5183188" cy="3684588"/>
          </a:xfrm>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7" name="日期占位符 6"/>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日期占位符 2"/>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38" tIns="45719" rIns="91438" bIns="45719"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38" tIns="45719" rIns="91438" bIns="45719"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91438" tIns="45719" rIns="91438" bIns="45719" rtlCol="0" anchor="ctr"/>
          <a:lstStyle>
            <a:lvl1pPr algn="l">
              <a:defRPr sz="1200">
                <a:solidFill>
                  <a:schemeClr val="tx1">
                    <a:tint val="75000"/>
                  </a:schemeClr>
                </a:solidFill>
              </a:defRPr>
            </a:lvl1pPr>
          </a:lstStyle>
          <a:p>
            <a:fld id="{87C1CE3A-8381-7346-9817-75918C3C0922}"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38" tIns="45719" rIns="91438" bIns="45719"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38" tIns="45719" rIns="91438" bIns="45719" rtlCol="0" anchor="ctr"/>
          <a:lstStyle>
            <a:lvl1pPr algn="r">
              <a:defRPr sz="1200">
                <a:solidFill>
                  <a:schemeClr val="tx1">
                    <a:tint val="75000"/>
                  </a:schemeClr>
                </a:solidFill>
              </a:defRPr>
            </a:lvl1pPr>
          </a:lstStyle>
          <a:p>
            <a:fld id="{80E295EE-109B-1448-BA56-B7F987B5EA65}"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image" Target="../media/image1.tif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emf"/></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tags" Target="../tags/tag2.xml"/><Relationship Id="rId4" Type="http://schemas.openxmlformats.org/officeDocument/2006/relationships/image" Target="../media/image10.jpeg"/><Relationship Id="rId3" Type="http://schemas.openxmlformats.org/officeDocument/2006/relationships/tags" Target="../tags/tag1.xml"/><Relationship Id="rId2" Type="http://schemas.openxmlformats.org/officeDocument/2006/relationships/image" Target="../media/image9.png"/><Relationship Id="rId1" Type="http://schemas.openxmlformats.org/officeDocument/2006/relationships/image" Target="../media/image4.emf"/></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jpeg"/><Relationship Id="rId3" Type="http://schemas.openxmlformats.org/officeDocument/2006/relationships/tags" Target="../tags/tag3.xml"/><Relationship Id="rId2" Type="http://schemas.openxmlformats.org/officeDocument/2006/relationships/image" Target="../media/image9.png"/><Relationship Id="rId1" Type="http://schemas.openxmlformats.org/officeDocument/2006/relationships/image" Target="../media/image4.emf"/></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tags" Target="../tags/tag5.xml"/><Relationship Id="rId4" Type="http://schemas.openxmlformats.org/officeDocument/2006/relationships/image" Target="../media/image13.jpeg"/><Relationship Id="rId3" Type="http://schemas.openxmlformats.org/officeDocument/2006/relationships/tags" Target="../tags/tag4.xml"/><Relationship Id="rId2" Type="http://schemas.openxmlformats.org/officeDocument/2006/relationships/image" Target="../media/image9.png"/><Relationship Id="rId1" Type="http://schemas.openxmlformats.org/officeDocument/2006/relationships/image" Target="../media/image4.emf"/></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5.jpeg"/><Relationship Id="rId3" Type="http://schemas.openxmlformats.org/officeDocument/2006/relationships/tags" Target="../tags/tag6.xml"/><Relationship Id="rId2" Type="http://schemas.openxmlformats.org/officeDocument/2006/relationships/image" Target="../media/image9.png"/><Relationship Id="rId1" Type="http://schemas.openxmlformats.org/officeDocument/2006/relationships/image" Target="../media/image4.emf"/></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tags" Target="../tags/tag8.xml"/><Relationship Id="rId4" Type="http://schemas.openxmlformats.org/officeDocument/2006/relationships/image" Target="../media/image16.jpeg"/><Relationship Id="rId3" Type="http://schemas.openxmlformats.org/officeDocument/2006/relationships/tags" Target="../tags/tag7.xml"/><Relationship Id="rId2" Type="http://schemas.openxmlformats.org/officeDocument/2006/relationships/image" Target="../media/image9.png"/><Relationship Id="rId1" Type="http://schemas.openxmlformats.org/officeDocument/2006/relationships/image" Target="../media/image4.em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tags" Target="../tags/tag10.xml"/><Relationship Id="rId4" Type="http://schemas.openxmlformats.org/officeDocument/2006/relationships/image" Target="../media/image12.jpeg"/><Relationship Id="rId3" Type="http://schemas.openxmlformats.org/officeDocument/2006/relationships/tags" Target="../tags/tag9.xml"/><Relationship Id="rId2" Type="http://schemas.openxmlformats.org/officeDocument/2006/relationships/image" Target="../media/image9.png"/><Relationship Id="rId1" Type="http://schemas.openxmlformats.org/officeDocument/2006/relationships/image" Target="../media/image4.emf"/></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tags" Target="../tags/tag12.xml"/><Relationship Id="rId4" Type="http://schemas.openxmlformats.org/officeDocument/2006/relationships/image" Target="../media/image19.jpeg"/><Relationship Id="rId3" Type="http://schemas.openxmlformats.org/officeDocument/2006/relationships/tags" Target="../tags/tag11.xml"/><Relationship Id="rId2" Type="http://schemas.openxmlformats.org/officeDocument/2006/relationships/image" Target="../media/image9.png"/><Relationship Id="rId1" Type="http://schemas.openxmlformats.org/officeDocument/2006/relationships/image" Target="../media/image4.emf"/></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slide" Target="slide1.xml"/><Relationship Id="rId2" Type="http://schemas.openxmlformats.org/officeDocument/2006/relationships/image" Target="../media/image7.emf"/><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2.jpeg"/><Relationship Id="rId6" Type="http://schemas.openxmlformats.org/officeDocument/2006/relationships/tags" Target="../tags/tag15.xml"/><Relationship Id="rId5" Type="http://schemas.openxmlformats.org/officeDocument/2006/relationships/image" Target="../media/image15.jpeg"/><Relationship Id="rId4" Type="http://schemas.openxmlformats.org/officeDocument/2006/relationships/tags" Target="../tags/tag14.xml"/><Relationship Id="rId3" Type="http://schemas.openxmlformats.org/officeDocument/2006/relationships/image" Target="../media/image21.jpeg"/><Relationship Id="rId2" Type="http://schemas.openxmlformats.org/officeDocument/2006/relationships/tags" Target="../tags/tag13.xml"/><Relationship Id="rId1" Type="http://schemas.openxmlformats.org/officeDocument/2006/relationships/image" Target="../media/image4.emf"/></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4.emf"/></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emf"/></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16.xml"/><Relationship Id="rId1" Type="http://schemas.openxmlformats.org/officeDocument/2006/relationships/image" Target="../media/image4.emf"/></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17.xml"/><Relationship Id="rId1" Type="http://schemas.openxmlformats.org/officeDocument/2006/relationships/image" Target="../media/image4.emf"/></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18.xml"/><Relationship Id="rId1" Type="http://schemas.openxmlformats.org/officeDocument/2006/relationships/image" Target="../media/image4.emf"/></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19.xml"/><Relationship Id="rId1" Type="http://schemas.openxmlformats.org/officeDocument/2006/relationships/image" Target="../media/image4.emf"/></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20.xml"/><Relationship Id="rId1" Type="http://schemas.openxmlformats.org/officeDocument/2006/relationships/image" Target="../media/image4.emf"/></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21.xml"/><Relationship Id="rId1" Type="http://schemas.openxmlformats.org/officeDocument/2006/relationships/image" Target="../media/image4.emf"/></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tags" Target="../tags/tag22.xml"/><Relationship Id="rId1"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emf"/><Relationship Id="rId1"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alphaModFix amt="15000"/>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7145" y="-172121"/>
            <a:ext cx="12192000" cy="6858000"/>
          </a:xfrm>
          <a:prstGeom prst="rect">
            <a:avLst/>
          </a:prstGeom>
        </p:spPr>
      </p:pic>
      <p:sp>
        <p:nvSpPr>
          <p:cNvPr id="9" name="文本框 8"/>
          <p:cNvSpPr txBox="1"/>
          <p:nvPr/>
        </p:nvSpPr>
        <p:spPr>
          <a:xfrm>
            <a:off x="17145" y="4116070"/>
            <a:ext cx="12174855" cy="1105535"/>
          </a:xfrm>
          <a:prstGeom prst="rect">
            <a:avLst/>
          </a:prstGeom>
          <a:noFill/>
        </p:spPr>
        <p:txBody>
          <a:bodyPr wrap="square" lIns="91438" tIns="45719" rIns="91438" bIns="45719" rtlCol="0">
            <a:spAutoFit/>
          </a:bodyPr>
          <a:lstStyle/>
          <a:p>
            <a:pPr algn="ctr" fontAlgn="auto">
              <a:lnSpc>
                <a:spcPct val="150000"/>
              </a:lnSpc>
            </a:pPr>
            <a:r>
              <a:rPr lang="zh-CN" altLang="en-US" sz="4400" b="1" dirty="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rPr>
              <a:t>千磨万击还坚劲， 任尔东西南北风 </a:t>
            </a:r>
            <a:endParaRPr lang="zh-CN" altLang="en-US" sz="4400" b="1" dirty="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0" name="文本框 9"/>
          <p:cNvSpPr txBox="1"/>
          <p:nvPr/>
        </p:nvSpPr>
        <p:spPr>
          <a:xfrm>
            <a:off x="635" y="3107055"/>
            <a:ext cx="12175490" cy="643890"/>
          </a:xfrm>
          <a:prstGeom prst="rect">
            <a:avLst/>
          </a:prstGeom>
          <a:noFill/>
        </p:spPr>
        <p:txBody>
          <a:bodyPr wrap="square" lIns="91438" tIns="45719" rIns="91438" bIns="45719" rtlCol="0">
            <a:spAutoFit/>
          </a:bodyPr>
          <a:lstStyle/>
          <a:p>
            <a:pPr algn="ctr"/>
            <a:r>
              <a:rPr lang="zh-CN" altLang="en-US" sz="3600" b="1" dirty="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rPr>
              <a:t>第</a:t>
            </a:r>
            <a:r>
              <a:rPr lang="zh-CN" altLang="en-US" sz="3600" b="1" dirty="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rPr>
              <a:t>二单元</a:t>
            </a:r>
            <a:endParaRPr lang="zh-CN" altLang="en-US" sz="3600" b="1" dirty="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3" y="6685879"/>
            <a:ext cx="12192000" cy="191484"/>
          </a:xfrm>
          <a:prstGeom prst="rect">
            <a:avLst/>
          </a:prstGeom>
        </p:spPr>
      </p:pic>
      <p:pic>
        <p:nvPicPr>
          <p:cNvPr id="7" name="图片 6" descr="高级翻译最终改OK改尺寸定稿"/>
          <p:cNvPicPr>
            <a:picLocks noChangeAspect="1"/>
          </p:cNvPicPr>
          <p:nvPr/>
        </p:nvPicPr>
        <p:blipFill>
          <a:blip r:embed="rId3"/>
          <a:stretch>
            <a:fillRect/>
          </a:stretch>
        </p:blipFill>
        <p:spPr>
          <a:xfrm>
            <a:off x="0" y="0"/>
            <a:ext cx="12192000" cy="3197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696453" y="1581003"/>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方正兰亭黑简体" panose="02000500000000000000" pitchFamily="2" charset="-122"/>
                <a:ea typeface="方正兰亭黑简体" panose="02000500000000000000" pitchFamily="2" charset="-122"/>
              </a:rPr>
              <a:t>任务说明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4570459" y="2087395"/>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778715" y="2868150"/>
            <a:ext cx="6713857" cy="1476375"/>
          </a:xfrm>
          <a:prstGeom prst="rect">
            <a:avLst/>
          </a:prstGeom>
          <a:noFill/>
        </p:spPr>
        <p:txBody>
          <a:bodyPr wrap="square" rtlCol="0">
            <a:spAutoFit/>
          </a:bodyPr>
          <a:lstStyle/>
          <a:p>
            <a:pPr>
              <a:lnSpc>
                <a:spcPct val="1500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1.</a:t>
            </a:r>
            <a:r>
              <a:rPr lang="zh-CN" altLang="en-US" sz="2000" b="1" dirty="0">
                <a:solidFill>
                  <a:srgbClr val="1E50A2"/>
                </a:solidFill>
                <a:latin typeface="方正兰亭黑简体" panose="02000500000000000000" pitchFamily="2" charset="-122"/>
                <a:ea typeface="方正兰亭黑简体" panose="02000500000000000000" pitchFamily="2" charset="-122"/>
              </a:rPr>
              <a:t>汉语和韩国语中“否定”的表述方式有什么不同？</a:t>
            </a:r>
            <a:endParaRPr lang="zh-CN" altLang="en-US" sz="2000" b="1" dirty="0">
              <a:solidFill>
                <a:srgbClr val="1E50A2"/>
              </a:solidFill>
              <a:latin typeface="方正兰亭黑简体" panose="02000500000000000000" pitchFamily="2" charset="-122"/>
              <a:ea typeface="方正兰亭黑简体" panose="02000500000000000000" pitchFamily="2" charset="-122"/>
            </a:endParaRPr>
          </a:p>
          <a:p>
            <a:pPr>
              <a:lnSpc>
                <a:spcPct val="1500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2.</a:t>
            </a:r>
            <a:r>
              <a:rPr lang="zh-CN" altLang="en-US" sz="2000" b="1" dirty="0">
                <a:solidFill>
                  <a:srgbClr val="1E50A2"/>
                </a:solidFill>
                <a:latin typeface="方正兰亭黑简体" panose="02000500000000000000" pitchFamily="2" charset="-122"/>
                <a:ea typeface="方正兰亭黑简体" panose="02000500000000000000" pitchFamily="2" charset="-122"/>
              </a:rPr>
              <a:t>如何更好使用明晰化翻译策略？</a:t>
            </a:r>
            <a:endParaRPr lang="zh-CN" altLang="en-US" sz="2000" b="1" dirty="0">
              <a:solidFill>
                <a:srgbClr val="1E50A2"/>
              </a:solidFill>
              <a:latin typeface="方正兰亭黑简体" panose="02000500000000000000" pitchFamily="2" charset="-122"/>
              <a:ea typeface="方正兰亭黑简体" panose="02000500000000000000" pitchFamily="2" charset="-122"/>
            </a:endParaRPr>
          </a:p>
          <a:p>
            <a:pPr>
              <a:lnSpc>
                <a:spcPct val="1500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3.</a:t>
            </a:r>
            <a:r>
              <a:rPr lang="zh-CN" altLang="en-US" sz="2000" b="1">
                <a:solidFill>
                  <a:srgbClr val="1E50A2"/>
                </a:solidFill>
                <a:latin typeface="方正兰亭黑简体" panose="02000500000000000000" pitchFamily="2" charset="-122"/>
                <a:ea typeface="方正兰亭黑简体" panose="02000500000000000000" pitchFamily="2" charset="-122"/>
              </a:rPr>
              <a:t>关键语句参考译文中有哪些值得借鉴的处理方法？</a:t>
            </a:r>
            <a:endParaRPr lang="zh-CN" altLang="en-US" sz="2000" b="1">
              <a:solidFill>
                <a:srgbClr val="1E50A2"/>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889365" y="2672811"/>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b="1" dirty="0" smtClean="0">
                <a:solidFill>
                  <a:schemeClr val="tx1"/>
                </a:solidFill>
              </a:rPr>
              <a:t>请</a:t>
            </a:r>
            <a:r>
              <a:rPr lang="zh-CN" altLang="zh-CN" b="1" dirty="0" smtClean="0">
                <a:solidFill>
                  <a:schemeClr val="tx1"/>
                </a:solidFill>
              </a:rPr>
              <a:t>对</a:t>
            </a:r>
            <a:r>
              <a:rPr lang="zh-CN" altLang="zh-CN" b="1" dirty="0">
                <a:solidFill>
                  <a:schemeClr val="tx1"/>
                </a:solidFill>
              </a:rPr>
              <a:t>以下几个</a:t>
            </a:r>
            <a:r>
              <a:rPr lang="zh-CN" altLang="zh-CN" b="1" dirty="0" smtClean="0">
                <a:solidFill>
                  <a:schemeClr val="tx1"/>
                </a:solidFill>
              </a:rPr>
              <a:t>问题进行</a:t>
            </a:r>
            <a:r>
              <a:rPr lang="zh-CN" altLang="zh-CN" b="1" dirty="0">
                <a:solidFill>
                  <a:schemeClr val="tx1"/>
                </a:solidFill>
              </a:rPr>
              <a:t>思考</a:t>
            </a:r>
            <a:r>
              <a:rPr lang="zh-CN" altLang="zh-CN" b="1" dirty="0" smtClean="0">
                <a:solidFill>
                  <a:schemeClr val="tx1"/>
                </a:solidFill>
              </a:rPr>
              <a:t>与</a:t>
            </a:r>
            <a:r>
              <a:rPr lang="zh-CN" altLang="en-US" b="1" dirty="0" smtClean="0">
                <a:solidFill>
                  <a:schemeClr val="tx1"/>
                </a:solidFill>
              </a:rPr>
              <a:t>讨论：</a:t>
            </a:r>
            <a:endParaRPr lang="zh-CN" altLang="en-US" sz="2000" b="1" dirty="0">
              <a:solidFill>
                <a:schemeClr val="tx1"/>
              </a:solidFill>
              <a:latin typeface="方正兰亭黑简体" panose="02000500000000000000" pitchFamily="2" charset="-122"/>
              <a:ea typeface="方正兰亭黑简体" panose="02000500000000000000" pitchFamily="2" charset="-122"/>
            </a:endParaRPr>
          </a:p>
        </p:txBody>
      </p:sp>
      <p:pic>
        <p:nvPicPr>
          <p:cNvPr id="2" name="图片 1"/>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6023" y="2148414"/>
            <a:ext cx="6713857" cy="1322070"/>
          </a:xfrm>
          <a:prstGeom prst="rect">
            <a:avLst/>
          </a:prstGeom>
          <a:noFill/>
        </p:spPr>
        <p:txBody>
          <a:bodyPr wrap="square" rtlCol="0">
            <a:spAutoFit/>
          </a:bodyPr>
          <a:lstStyle/>
          <a:p>
            <a:r>
              <a:rPr lang="en-US" altLang="zh-CN" sz="2000" b="1" dirty="0">
                <a:solidFill>
                  <a:srgbClr val="1E50A2"/>
                </a:solidFill>
                <a:latin typeface="方正兰亭黑简体" panose="02000500000000000000" pitchFamily="2" charset="-122"/>
                <a:ea typeface="方正兰亭黑简体" panose="02000500000000000000" pitchFamily="2" charset="-122"/>
              </a:rPr>
              <a:t>1</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a:t>
            </a:r>
            <a:r>
              <a:rPr lang="zh-CN" altLang="en-US" sz="2000" b="1" dirty="0">
                <a:solidFill>
                  <a:srgbClr val="1E50A2"/>
                </a:solidFill>
                <a:latin typeface="方正兰亭黑简体" panose="02000500000000000000" pitchFamily="2" charset="-122"/>
                <a:ea typeface="方正兰亭黑简体" panose="02000500000000000000" pitchFamily="2" charset="-122"/>
              </a:rPr>
              <a:t>中国特色社会主义</a:t>
            </a:r>
            <a:r>
              <a:rPr lang="zh-CN" altLang="en-US" sz="2000" b="1" dirty="0">
                <a:solidFill>
                  <a:srgbClr val="FF0000"/>
                </a:solidFill>
                <a:latin typeface="方正兰亭黑简体" panose="02000500000000000000" pitchFamily="2" charset="-122"/>
                <a:ea typeface="方正兰亭黑简体" panose="02000500000000000000" pitchFamily="2" charset="-122"/>
              </a:rPr>
              <a:t>是</a:t>
            </a:r>
            <a:r>
              <a:rPr lang="zh-CN" altLang="en-US" sz="2000" b="1" dirty="0">
                <a:solidFill>
                  <a:srgbClr val="1E50A2"/>
                </a:solidFill>
                <a:latin typeface="方正兰亭黑简体" panose="02000500000000000000" pitchFamily="2" charset="-122"/>
                <a:ea typeface="方正兰亭黑简体" panose="02000500000000000000" pitchFamily="2" charset="-122"/>
              </a:rPr>
              <a:t>改革开放新时期开创</a:t>
            </a:r>
            <a:r>
              <a:rPr lang="zh-CN" altLang="en-US" sz="2000" b="1" dirty="0">
                <a:solidFill>
                  <a:srgbClr val="FF0000"/>
                </a:solidFill>
                <a:latin typeface="方正兰亭黑简体" panose="02000500000000000000" pitchFamily="2" charset="-122"/>
                <a:ea typeface="方正兰亭黑简体" panose="02000500000000000000" pitchFamily="2" charset="-122"/>
              </a:rPr>
              <a:t>的</a:t>
            </a:r>
            <a:r>
              <a:rPr lang="zh-CN" altLang="en-US" sz="2000" b="1" dirty="0">
                <a:solidFill>
                  <a:srgbClr val="1E50A2"/>
                </a:solidFill>
                <a:latin typeface="方正兰亭黑简体" panose="02000500000000000000" pitchFamily="2" charset="-122"/>
                <a:ea typeface="方正兰亭黑简体" panose="02000500000000000000" pitchFamily="2" charset="-122"/>
              </a:rPr>
              <a:t>，也是建立在我们党长期奋斗基础上的，是由我们</a:t>
            </a:r>
            <a:r>
              <a:rPr lang="zh-CN" altLang="en-US" sz="2000" b="1" dirty="0">
                <a:solidFill>
                  <a:srgbClr val="FF0000"/>
                </a:solidFill>
                <a:latin typeface="方正兰亭黑简体" panose="02000500000000000000" pitchFamily="2" charset="-122"/>
                <a:ea typeface="方正兰亭黑简体" panose="02000500000000000000" pitchFamily="2" charset="-122"/>
              </a:rPr>
              <a:t>党的几代中央领导集体</a:t>
            </a:r>
            <a:r>
              <a:rPr lang="zh-CN" altLang="en-US" sz="2000" b="1" dirty="0">
                <a:solidFill>
                  <a:srgbClr val="1E50A2"/>
                </a:solidFill>
                <a:latin typeface="方正兰亭黑简体" panose="02000500000000000000" pitchFamily="2" charset="-122"/>
                <a:ea typeface="方正兰亭黑简体" panose="02000500000000000000" pitchFamily="2" charset="-122"/>
              </a:rPr>
              <a:t>团结带领全党全国人民</a:t>
            </a:r>
            <a:r>
              <a:rPr lang="zh-CN" altLang="en-US" sz="2000" b="1" dirty="0">
                <a:solidFill>
                  <a:srgbClr val="FF0000"/>
                </a:solidFill>
                <a:latin typeface="方正兰亭黑简体" panose="02000500000000000000" pitchFamily="2" charset="-122"/>
                <a:ea typeface="方正兰亭黑简体" panose="02000500000000000000" pitchFamily="2" charset="-122"/>
              </a:rPr>
              <a:t>历经千辛万苦</a:t>
            </a:r>
            <a:r>
              <a:rPr lang="zh-CN" altLang="en-US" sz="2000" b="1" dirty="0">
                <a:solidFill>
                  <a:srgbClr val="1E50A2"/>
                </a:solidFill>
                <a:latin typeface="方正兰亭黑简体" panose="02000500000000000000" pitchFamily="2" charset="-122"/>
                <a:ea typeface="方正兰亭黑简体" panose="02000500000000000000" pitchFamily="2" charset="-122"/>
              </a:rPr>
              <a:t>、付出各种代价、接力探索取得的。</a:t>
            </a:r>
            <a:endParaRPr lang="zh-CN" altLang="en-US"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 </a:t>
            </a:r>
            <a:r>
              <a:rPr lang="ja-JP" altLang="en-US" sz="2000" b="1" dirty="0" smtClean="0">
                <a:solidFill>
                  <a:schemeClr val="tx1"/>
                </a:solidFill>
                <a:latin typeface="方正兰亭黑简体" panose="02000500000000000000" pitchFamily="2" charset="-122"/>
                <a:ea typeface="方正兰亭黑简体" panose="02000500000000000000" pitchFamily="2" charset="-122"/>
              </a:rPr>
              <a:t>“</a:t>
            </a:r>
            <a:r>
              <a:rPr lang="zh-CN" altLang="en-US" sz="2000" b="1" dirty="0" smtClean="0">
                <a:solidFill>
                  <a:schemeClr val="tx1"/>
                </a:solidFill>
                <a:latin typeface="方正兰亭黑简体" panose="02000500000000000000" pitchFamily="2" charset="-122"/>
                <a:ea typeface="方正兰亭黑简体" panose="02000500000000000000" pitchFamily="2" charset="-122"/>
              </a:rPr>
              <a:t>是</a:t>
            </a:r>
            <a:r>
              <a:rPr lang="en-US" altLang="zh-CN" sz="2000" b="1" dirty="0" smtClean="0">
                <a:solidFill>
                  <a:schemeClr val="tx1"/>
                </a:solidFill>
                <a:latin typeface="方正兰亭黑简体" panose="02000500000000000000" pitchFamily="2" charset="-122"/>
                <a:ea typeface="方正兰亭黑简体" panose="02000500000000000000" pitchFamily="2" charset="-122"/>
              </a:rPr>
              <a:t>……</a:t>
            </a:r>
            <a:r>
              <a:rPr lang="zh-CN" altLang="en-US" sz="2000" b="1" dirty="0" smtClean="0">
                <a:solidFill>
                  <a:schemeClr val="tx1"/>
                </a:solidFill>
                <a:latin typeface="方正兰亭黑简体" panose="02000500000000000000" pitchFamily="2" charset="-122"/>
                <a:ea typeface="方正兰亭黑简体" panose="02000500000000000000" pitchFamily="2" charset="-122"/>
              </a:rPr>
              <a:t>的”</a:t>
            </a:r>
            <a:r>
              <a:rPr lang="zh-CN" altLang="en-US" sz="2000" b="1" dirty="0">
                <a:solidFill>
                  <a:schemeClr val="tx1"/>
                </a:solidFill>
                <a:latin typeface="方正兰亭黑简体" panose="02000500000000000000" pitchFamily="2" charset="-122"/>
                <a:ea typeface="方正兰亭黑简体" panose="02000500000000000000" pitchFamily="2" charset="-122"/>
              </a:rPr>
              <a:t>：</a:t>
            </a:r>
            <a:endParaRPr lang="en-US" altLang="zh-CN" sz="2000" b="1" dirty="0">
              <a:solidFill>
                <a:schemeClr val="tx1"/>
              </a:solidFill>
              <a:latin typeface="方正兰亭黑简体" panose="02000500000000000000" pitchFamily="2" charset="-122"/>
              <a:ea typeface="方正兰亭黑简体" panose="02000500000000000000" pitchFamily="2" charset="-122"/>
            </a:endParaRPr>
          </a:p>
          <a:p>
            <a:pP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         </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句式翻译</a:t>
            </a:r>
            <a:endParaRPr lang="zh-CN" altLang="en-US" sz="2000" b="1" dirty="0" smtClean="0">
              <a:solidFill>
                <a:srgbClr val="FF0000"/>
              </a:solidFill>
              <a:latin typeface="方正兰亭黑简体" panose="02000500000000000000" pitchFamily="2" charset="-122"/>
              <a:ea typeface="方正兰亭黑简体" panose="02000500000000000000" pitchFamily="2" charset="-122"/>
            </a:endParaRPr>
          </a:p>
          <a:p>
            <a:pPr>
              <a:lnSpc>
                <a:spcPct val="150000"/>
              </a:lnSpc>
            </a:pPr>
            <a:r>
              <a:rPr lang="en-US" altLang="zh-CN" sz="2000" b="1" dirty="0" smtClean="0">
                <a:solidFill>
                  <a:srgbClr val="FF0000"/>
                </a:solidFill>
                <a:latin typeface="方正兰亭黑简体" panose="02000500000000000000" pitchFamily="2" charset="-122"/>
                <a:ea typeface="方正兰亭黑简体" panose="02000500000000000000" pitchFamily="2" charset="-122"/>
              </a:rPr>
              <a:t>         </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改译</a:t>
            </a:r>
            <a:endParaRPr lang="zh-CN" altLang="en-US" sz="2000" b="1" dirty="0" smtClean="0">
              <a:solidFill>
                <a:srgbClr val="FF0000"/>
              </a:solidFill>
              <a:latin typeface="方正兰亭黑简体" panose="02000500000000000000" pitchFamily="2" charset="-122"/>
              <a:ea typeface="方正兰亭黑简体" panose="02000500000000000000" pitchFamily="2" charset="-122"/>
            </a:endParaRPr>
          </a:p>
          <a:p>
            <a:pPr>
              <a:lnSpc>
                <a:spcPct val="150000"/>
              </a:lnSpc>
            </a:pP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756285" y="3658870"/>
            <a:ext cx="6821170" cy="1630045"/>
          </a:xfrm>
          <a:prstGeom prst="rect">
            <a:avLst/>
          </a:prstGeom>
          <a:noFill/>
        </p:spPr>
        <p:txBody>
          <a:bodyPr wrap="square" rtlCol="0">
            <a:spAutoFit/>
          </a:bodyPr>
          <a:lstStyle/>
          <a:p>
            <a:r>
              <a:rPr lang="ko-KR" altLang="en-US" sz="2000" b="1" dirty="0">
                <a:solidFill>
                  <a:srgbClr val="2050A1"/>
                </a:solidFill>
                <a:latin typeface="komorebi gothic" pitchFamily="49" charset="-128"/>
                <a:ea typeface="komorebi gothic" pitchFamily="49" charset="-128"/>
              </a:rPr>
              <a:t>중국 특색 사회주의는 개혁개방의 새로운 시대가 창출한 것이</a:t>
            </a:r>
            <a:r>
              <a:rPr lang="ko-KR" altLang="en-US" sz="2000" b="1" dirty="0">
                <a:solidFill>
                  <a:srgbClr val="FF0000"/>
                </a:solidFill>
                <a:latin typeface="komorebi gothic" pitchFamily="49" charset="-128"/>
                <a:ea typeface="komorebi gothic" pitchFamily="49" charset="-128"/>
              </a:rPr>
              <a:t>고</a:t>
            </a:r>
            <a:r>
              <a:rPr lang="ko-KR" altLang="en-US" sz="2000" b="1" dirty="0">
                <a:solidFill>
                  <a:srgbClr val="2050A1"/>
                </a:solidFill>
                <a:latin typeface="komorebi gothic" pitchFamily="49" charset="-128"/>
                <a:ea typeface="komorebi gothic" pitchFamily="49" charset="-128"/>
              </a:rPr>
              <a:t>, 우리 당의 오랜</a:t>
            </a:r>
            <a:r>
              <a:rPr lang="en-US" altLang="ko-KR" sz="2000" b="1" dirty="0">
                <a:solidFill>
                  <a:srgbClr val="2050A1"/>
                </a:solidFill>
                <a:latin typeface="komorebi gothic" pitchFamily="49" charset="-128"/>
                <a:ea typeface="komorebi gothic" pitchFamily="49" charset="-128"/>
              </a:rPr>
              <a:t> 투쟁에 기초하여 세워진 것이</a:t>
            </a:r>
            <a:r>
              <a:rPr lang="en-US" altLang="ko-KR" sz="2000" b="1" dirty="0">
                <a:solidFill>
                  <a:srgbClr val="FF0000"/>
                </a:solidFill>
                <a:latin typeface="komorebi gothic" pitchFamily="49" charset="-128"/>
                <a:ea typeface="komorebi gothic" pitchFamily="49" charset="-128"/>
              </a:rPr>
              <a:t>며</a:t>
            </a:r>
            <a:r>
              <a:rPr lang="en-US" altLang="ko-KR" sz="2000" b="1" dirty="0">
                <a:solidFill>
                  <a:srgbClr val="2050A1"/>
                </a:solidFill>
                <a:latin typeface="komorebi gothic" pitchFamily="49" charset="-128"/>
                <a:ea typeface="komorebi gothic" pitchFamily="49" charset="-128"/>
              </a:rPr>
              <a:t>, </a:t>
            </a:r>
            <a:r>
              <a:rPr lang="en-US" altLang="ko-KR" sz="2000" b="1" dirty="0">
                <a:solidFill>
                  <a:srgbClr val="FF0000"/>
                </a:solidFill>
                <a:latin typeface="komorebi gothic" pitchFamily="49" charset="-128"/>
                <a:ea typeface="komorebi gothic" pitchFamily="49" charset="-128"/>
              </a:rPr>
              <a:t>우리 당의 중앙지도부가 몇 세대에</a:t>
            </a:r>
            <a:r>
              <a:rPr lang="en-US" altLang="ko-KR" sz="2000" b="1" dirty="0">
                <a:solidFill>
                  <a:srgbClr val="2050A1"/>
                </a:solidFill>
                <a:latin typeface="komorebi gothic" pitchFamily="49" charset="-128"/>
                <a:ea typeface="komorebi gothic" pitchFamily="49" charset="-128"/>
              </a:rPr>
              <a:t> 걸쳐 전당과 전국인민을 단합, 영도하여 천신만고 끝에 온갖 대가를 치르고 </a:t>
            </a:r>
            <a:r>
              <a:rPr lang="en-US" altLang="ko-KR" sz="2000" b="1" dirty="0">
                <a:solidFill>
                  <a:srgbClr val="FF0000"/>
                </a:solidFill>
                <a:latin typeface="komorebi gothic" pitchFamily="49" charset="-128"/>
                <a:ea typeface="komorebi gothic" pitchFamily="49" charset="-128"/>
              </a:rPr>
              <a:t>모색하여 얻어진 것입니다</a:t>
            </a:r>
            <a:r>
              <a:rPr lang="en-US" altLang="ko-KR" sz="2000" b="1" dirty="0">
                <a:solidFill>
                  <a:srgbClr val="2050A1"/>
                </a:solidFill>
                <a:latin typeface="komorebi gothic" pitchFamily="49" charset="-128"/>
                <a:ea typeface="komorebi gothic" pitchFamily="49" charset="-128"/>
              </a:rPr>
              <a:t> .</a:t>
            </a:r>
            <a:endParaRPr lang="en-US" altLang="ko-KR" sz="2000" b="1" dirty="0">
              <a:solidFill>
                <a:srgbClr val="2050A1"/>
              </a:solidFill>
              <a:latin typeface="komorebi gothic" pitchFamily="49" charset="-128"/>
              <a:ea typeface="komorebi gothic" pitchFamily="49" charset="-128"/>
            </a:endParaRPr>
          </a:p>
        </p:txBody>
      </p:sp>
      <p:pic>
        <p:nvPicPr>
          <p:cNvPr id="2" name="图片 1"/>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49119" y="1746378"/>
            <a:ext cx="6713857" cy="706755"/>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2. </a:t>
            </a:r>
            <a:r>
              <a:rPr lang="zh-CN" altLang="en-US" sz="2000" b="1" dirty="0">
                <a:solidFill>
                  <a:srgbClr val="FF0000"/>
                </a:solidFill>
                <a:ea typeface="方正兰亭黑简体" panose="02000500000000000000" pitchFamily="2" charset="-122"/>
              </a:rPr>
              <a:t>实践充分证明</a:t>
            </a:r>
            <a:r>
              <a:rPr lang="zh-CN" altLang="en-US" sz="2000" b="1" dirty="0">
                <a:solidFill>
                  <a:srgbClr val="1E50A2"/>
                </a:solidFill>
                <a:ea typeface="方正兰亭黑简体" panose="02000500000000000000" pitchFamily="2" charset="-122"/>
              </a:rPr>
              <a:t>，中国特色社会主义是中国共产党和中国人民团结的旗帜、奋进的旗帜、胜利的旗帜。</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 </a:t>
            </a:r>
            <a:r>
              <a:rPr altLang="en-US" sz="2000" b="1" dirty="0" smtClean="0">
                <a:solidFill>
                  <a:schemeClr val="tx1"/>
                </a:solidFill>
                <a:latin typeface="方正兰亭黑简体" panose="02000500000000000000" pitchFamily="2" charset="-122"/>
                <a:ea typeface="方正兰亭黑简体" panose="02000500000000000000" pitchFamily="2" charset="-122"/>
              </a:rPr>
              <a:t>实践充分证明”“지금까지의（到现在的）”</a:t>
            </a:r>
            <a:r>
              <a:rPr lang="zh-CN" altLang="en-US" sz="2000" b="1" dirty="0" smtClean="0">
                <a:solidFill>
                  <a:schemeClr val="tx1"/>
                </a:solidFill>
                <a:latin typeface="方正兰亭黑简体" panose="02000500000000000000" pitchFamily="2" charset="-122"/>
                <a:ea typeface="方正兰亭黑简体" panose="02000500000000000000" pitchFamily="2" charset="-122"/>
              </a:rPr>
              <a:t>：</a:t>
            </a:r>
            <a:endParaRPr lang="en-US" altLang="zh-CN" sz="2000" b="1" dirty="0">
              <a:solidFill>
                <a:schemeClr val="tx1"/>
              </a:solidFill>
              <a:latin typeface="方正兰亭黑简体" panose="02000500000000000000" pitchFamily="2" charset="-122"/>
              <a:ea typeface="方正兰亭黑简体" panose="02000500000000000000" pitchFamily="2" charset="-122"/>
            </a:endParaRPr>
          </a:p>
          <a:p>
            <a:pP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         </a:t>
            </a:r>
            <a:r>
              <a:rPr lang="zh-CN" altLang="en-US" sz="2000" b="1" dirty="0">
                <a:solidFill>
                  <a:srgbClr val="FF0000"/>
                </a:solidFill>
                <a:latin typeface="方正兰亭黑简体" panose="02000500000000000000" pitchFamily="2" charset="-122"/>
                <a:ea typeface="方正兰亭黑简体" panose="02000500000000000000" pitchFamily="2" charset="-122"/>
              </a:rPr>
              <a:t>增译</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762116" y="3069817"/>
            <a:ext cx="6549674" cy="1014730"/>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지금까지의 실천을 통해</a:t>
            </a:r>
            <a:r>
              <a:rPr lang="ko-KR" altLang="en-US" sz="2000" b="1" dirty="0">
                <a:solidFill>
                  <a:srgbClr val="2050A1"/>
                </a:solidFill>
                <a:latin typeface="komorebi gothic" pitchFamily="49" charset="-128"/>
                <a:ea typeface="komorebi gothic" pitchFamily="49" charset="-128"/>
              </a:rPr>
              <a:t> 중국 특색 사회주의는 중국공산당과 중국 인민의 단결의 기치,전진의 기치,승리의 기치라는 사실이 </a:t>
            </a:r>
            <a:r>
              <a:rPr lang="ko-KR" altLang="en-US" sz="2000" b="1" dirty="0">
                <a:solidFill>
                  <a:srgbClr val="FF0000"/>
                </a:solidFill>
                <a:latin typeface="komorebi gothic" pitchFamily="49" charset="-128"/>
                <a:ea typeface="komorebi gothic" pitchFamily="49" charset="-128"/>
              </a:rPr>
              <a:t>충분히 증명되었습니다</a:t>
            </a:r>
            <a:r>
              <a:rPr lang="ko-KR" altLang="en-US" sz="2000" b="1" dirty="0">
                <a:solidFill>
                  <a:srgbClr val="2050A1"/>
                </a:solidFill>
                <a:latin typeface="komorebi gothic" pitchFamily="49" charset="-128"/>
                <a:ea typeface="komorebi gothic" pitchFamily="49" charset="-128"/>
              </a:rPr>
              <a:t>.</a:t>
            </a:r>
            <a:endParaRPr lang="ko-KR"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49119" y="1890799"/>
            <a:ext cx="6681293" cy="706755"/>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3.中国特色社会主义</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道路</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，是实现我国社会主义现代化的</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必由之路</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，是创造人民美好生活的</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必由之路</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合译</a:t>
            </a:r>
            <a:endParaRPr lang="zh-CN" altLang="en-US" sz="2000" b="1" dirty="0" smtClean="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776736" y="3239118"/>
            <a:ext cx="6408739" cy="1014730"/>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중국 특색 사회주의 노선</a:t>
            </a:r>
            <a:r>
              <a:rPr lang="ko-KR" altLang="en-US" sz="2000" b="1" dirty="0">
                <a:solidFill>
                  <a:srgbClr val="2050A1"/>
                </a:solidFill>
                <a:latin typeface="komorebi gothic" pitchFamily="49" charset="-128"/>
                <a:ea typeface="komorebi gothic" pitchFamily="49" charset="-128"/>
              </a:rPr>
              <a:t>은 중국 사회주의 현대화 건설을 실현하기 위해, 또한 인민대중의 행복한 생활을 창조하기 위해 </a:t>
            </a:r>
            <a:r>
              <a:rPr lang="ko-KR" altLang="en-US" sz="2000" b="1" dirty="0">
                <a:solidFill>
                  <a:srgbClr val="FF0000"/>
                </a:solidFill>
                <a:latin typeface="komorebi gothic" pitchFamily="49" charset="-128"/>
                <a:ea typeface="komorebi gothic" pitchFamily="49" charset="-128"/>
              </a:rPr>
              <a:t>반드시 걸어가야 하는 길</a:t>
            </a:r>
            <a:r>
              <a:rPr lang="ko-KR" altLang="en-US" sz="2000" b="1" dirty="0">
                <a:solidFill>
                  <a:srgbClr val="2050A1"/>
                </a:solidFill>
                <a:latin typeface="komorebi gothic" pitchFamily="49" charset="-128"/>
                <a:ea typeface="komorebi gothic" pitchFamily="49" charset="-128"/>
              </a:rPr>
              <a:t>입니다 .</a:t>
            </a:r>
            <a:endParaRPr lang="ko-KR"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01682" y="2018691"/>
            <a:ext cx="6681293" cy="706755"/>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4.中国特色社会主义</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是</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社会主义</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而不是其他什么主义</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，科学社会主义基本原则</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不能丢</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，丢了就不是社会主义。</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“否定表述”的翻译</a:t>
            </a:r>
            <a:endParaRPr lang="zh-CN" altLang="en-US" sz="2000" b="1" dirty="0" smtClean="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776736" y="3239118"/>
            <a:ext cx="6408739" cy="1014730"/>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중국 특색 사회주의는 다른 어떠한 주의</a:t>
            </a:r>
            <a:r>
              <a:rPr lang="ko-KR" altLang="en-US" sz="2000" b="1" dirty="0">
                <a:solidFill>
                  <a:srgbClr val="FF0000"/>
                </a:solidFill>
                <a:latin typeface="komorebi gothic" pitchFamily="49" charset="-128"/>
                <a:ea typeface="komorebi gothic" pitchFamily="49" charset="-128"/>
              </a:rPr>
              <a:t>가 아닌</a:t>
            </a:r>
            <a:r>
              <a:rPr lang="ko-KR" altLang="en-US" sz="2000" b="1" dirty="0">
                <a:solidFill>
                  <a:srgbClr val="2050A1"/>
                </a:solidFill>
                <a:latin typeface="komorebi gothic" pitchFamily="49" charset="-128"/>
                <a:ea typeface="komorebi gothic" pitchFamily="49" charset="-128"/>
              </a:rPr>
              <a:t> 사회주의입니다. 따라서 과학적 사회 주의 기본 원칙을 </a:t>
            </a:r>
            <a:r>
              <a:rPr lang="ko-KR" altLang="en-US" sz="2000" b="1" dirty="0">
                <a:solidFill>
                  <a:srgbClr val="FF0000"/>
                </a:solidFill>
                <a:latin typeface="komorebi gothic" pitchFamily="49" charset="-128"/>
                <a:ea typeface="komorebi gothic" pitchFamily="49" charset="-128"/>
              </a:rPr>
              <a:t>버려서는 안 되며</a:t>
            </a:r>
            <a:r>
              <a:rPr lang="ko-KR" altLang="en-US" sz="2000" b="1" dirty="0">
                <a:solidFill>
                  <a:srgbClr val="2050A1"/>
                </a:solidFill>
                <a:latin typeface="komorebi gothic" pitchFamily="49" charset="-128"/>
                <a:ea typeface="komorebi gothic" pitchFamily="49" charset="-128"/>
              </a:rPr>
              <a:t>, 그것을 버리면 사회주의가 아닙니다.</a:t>
            </a:r>
            <a:endParaRPr lang="ko-KR"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71705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3241" y="1819961"/>
            <a:ext cx="6990715" cy="398780"/>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5. </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历史条件的多样性</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，决定了各国选择</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发展道路的多样性</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a:t>
            </a:r>
            <a:r>
              <a:rPr lang="zh-CN" altLang="en-US" sz="2000" b="1" dirty="0">
                <a:solidFill>
                  <a:srgbClr val="1E50A2"/>
                </a:solidFill>
                <a:ea typeface="方正兰亭黑简体" panose="02000500000000000000" pitchFamily="2" charset="-122"/>
              </a:rPr>
              <a:t> </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“多样性”：</a:t>
            </a:r>
            <a:r>
              <a:rPr lang="zh-CN" altLang="en-US" sz="2000" b="1" dirty="0">
                <a:solidFill>
                  <a:srgbClr val="FF0000"/>
                </a:solidFill>
                <a:latin typeface="方正兰亭黑简体" panose="02000500000000000000" pitchFamily="2" charset="-122"/>
                <a:ea typeface="方正兰亭黑简体" panose="02000500000000000000" pitchFamily="2" charset="-122"/>
              </a:rPr>
              <a:t>避免重复</a:t>
            </a:r>
            <a:endParaRPr lang="zh-CN" altLang="en-US" sz="2000" b="1" dirty="0">
              <a:solidFill>
                <a:srgbClr val="FF0000"/>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a:solidFill>
                  <a:srgbClr val="FF0000"/>
                </a:solidFill>
                <a:latin typeface="方正兰亭黑简体" panose="02000500000000000000" pitchFamily="2" charset="-122"/>
                <a:ea typeface="方正兰亭黑简体" panose="02000500000000000000" pitchFamily="2" charset="-122"/>
              </a:rPr>
              <a:t>根据句子</a:t>
            </a:r>
            <a:r>
              <a:rPr lang="zh-CN" altLang="en-US" sz="2000" b="1" dirty="0">
                <a:solidFill>
                  <a:srgbClr val="FF0000"/>
                </a:solidFill>
                <a:latin typeface="方正兰亭黑简体" panose="02000500000000000000" pitchFamily="2" charset="-122"/>
                <a:ea typeface="方正兰亭黑简体" panose="02000500000000000000" pitchFamily="2" charset="-122"/>
              </a:rPr>
              <a:t>前后关系</a:t>
            </a:r>
            <a:endParaRPr lang="zh-CN" altLang="en-US"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698240" y="3287581"/>
            <a:ext cx="6866890" cy="706755"/>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다양한 역사적 조건</a:t>
            </a:r>
            <a:r>
              <a:rPr lang="ko-KR" altLang="en-US" sz="2000" b="1" dirty="0">
                <a:solidFill>
                  <a:srgbClr val="2050A1"/>
                </a:solidFill>
                <a:latin typeface="komorebi gothic" pitchFamily="49" charset="-128"/>
                <a:ea typeface="komorebi gothic" pitchFamily="49" charset="-128"/>
              </a:rPr>
              <a:t>에 따라 각국의 </a:t>
            </a:r>
            <a:r>
              <a:rPr lang="ko-KR" altLang="en-US" sz="2000" b="1" dirty="0">
                <a:solidFill>
                  <a:srgbClr val="FF0000"/>
                </a:solidFill>
                <a:latin typeface="komorebi gothic" pitchFamily="49" charset="-128"/>
                <a:ea typeface="komorebi gothic" pitchFamily="49" charset="-128"/>
              </a:rPr>
              <a:t>발전 노선도 각각 다르게</a:t>
            </a:r>
            <a:r>
              <a:rPr lang="ko-KR" altLang="en-US" sz="2000" b="1" dirty="0">
                <a:solidFill>
                  <a:srgbClr val="2050A1"/>
                </a:solidFill>
                <a:latin typeface="komorebi gothic" pitchFamily="49" charset="-128"/>
                <a:ea typeface="komorebi gothic" pitchFamily="49" charset="-128"/>
              </a:rPr>
              <a:t> 마련입니다.</a:t>
            </a:r>
            <a:endParaRPr lang="ko-KR"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68627" y="1563479"/>
            <a:ext cx="6700049" cy="706755"/>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6.经过长期努力，中国特色社会主义进入了新时代，这是</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我国发展新的历史方位</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chemeClr val="tx1"/>
                </a:solidFill>
                <a:latin typeface="方正兰亭黑简体" panose="02000500000000000000" pitchFamily="2" charset="-122"/>
                <a:ea typeface="方正兰亭黑简体" panose="02000500000000000000" pitchFamily="2" charset="-122"/>
              </a:rPr>
              <a:t>译出“发展”与“新的历史方位”之间的关系</a:t>
            </a:r>
            <a:endParaRPr lang="zh-CN" altLang="en-US" sz="2000" b="1" dirty="0" smtClean="0">
              <a:solidFill>
                <a:schemeClr val="tx1"/>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869855" y="3155779"/>
            <a:ext cx="6544945" cy="1014730"/>
          </a:xfrm>
          <a:prstGeom prst="rect">
            <a:avLst/>
          </a:prstGeom>
          <a:noFill/>
        </p:spPr>
        <p:txBody>
          <a:bodyPr wrap="square" rtlCol="0">
            <a:spAutoFit/>
          </a:bodyPr>
          <a:lstStyle/>
          <a:p>
            <a:pPr algn="just" latinLnBrk="1"/>
            <a:r>
              <a:rPr lang="en-US" altLang="ko-KR" sz="2000" b="1" dirty="0">
                <a:solidFill>
                  <a:srgbClr val="2050A1"/>
                </a:solidFill>
                <a:latin typeface="komorebi gothic" pitchFamily="49" charset="-128"/>
                <a:ea typeface="komorebi gothic" pitchFamily="49" charset="-128"/>
              </a:rPr>
              <a:t>장기간의 노력을 통해 중국 특색 사회주의는 새로운 시대에 진입하였고 이는 </a:t>
            </a:r>
            <a:r>
              <a:rPr lang="en-US" altLang="ko-KR" sz="2000" b="1" dirty="0">
                <a:solidFill>
                  <a:srgbClr val="FF0000"/>
                </a:solidFill>
                <a:latin typeface="komorebi gothic" pitchFamily="49" charset="-128"/>
                <a:ea typeface="komorebi gothic" pitchFamily="49" charset="-128"/>
              </a:rPr>
              <a:t>우리 나라 발전에서 새로운 역사적 좌표</a:t>
            </a:r>
            <a:r>
              <a:rPr lang="en-US" altLang="ko-KR" sz="2000" b="1" dirty="0">
                <a:solidFill>
                  <a:srgbClr val="2050A1"/>
                </a:solidFill>
                <a:latin typeface="komorebi gothic" pitchFamily="49" charset="-128"/>
                <a:ea typeface="komorebi gothic" pitchFamily="49" charset="-128"/>
              </a:rPr>
              <a:t>라고 할 수 있습니다.</a:t>
            </a:r>
            <a:endParaRPr lang="en-US" altLang="ko-KR"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69925" y="1892935"/>
            <a:ext cx="6941820" cy="1014730"/>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7. 我们党团结带领人民进行改革开放新的伟大革命，破除阻碍国家和民族发展的一切思想和体制障碍，开辟了中国特色社会主义道路，</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使中国大踏步赶上时代</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a:t>
            </a:r>
            <a:r>
              <a:rPr lang="zh-CN" altLang="en-US" sz="2000" b="1" dirty="0">
                <a:solidFill>
                  <a:srgbClr val="1E50A2"/>
                </a:solidFill>
                <a:ea typeface="方正兰亭黑简体" panose="02000500000000000000" pitchFamily="2" charset="-122"/>
              </a:rPr>
              <a:t> </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增译、省译</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602615" y="3280410"/>
            <a:ext cx="6951980" cy="1322070"/>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우리 당은 인민을 단합, 인솔하여 개혁개방의 새로운 위대한 혁명을 진행하고 국가와 민족의 발전을 가로막는 모든 사상과 체제의 장애를 타파하고 중국 특색 사회주의 길을 열어 </a:t>
            </a:r>
            <a:r>
              <a:rPr lang="ko-KR" altLang="en-US" sz="2000" b="1" dirty="0">
                <a:solidFill>
                  <a:srgbClr val="FF0000"/>
                </a:solidFill>
                <a:latin typeface="komorebi gothic" pitchFamily="49" charset="-128"/>
                <a:ea typeface="komorebi gothic" pitchFamily="49" charset="-128"/>
              </a:rPr>
              <a:t>중국이 시대적 발전을 향해 나아갈 수 있게 하였습니다</a:t>
            </a:r>
            <a:r>
              <a:rPr lang="ko-KR" altLang="en-US" sz="2000" b="1" dirty="0">
                <a:solidFill>
                  <a:srgbClr val="2050A1"/>
                </a:solidFill>
                <a:latin typeface="komorebi gothic" pitchFamily="49" charset="-128"/>
                <a:ea typeface="komorebi gothic" pitchFamily="49" charset="-128"/>
              </a:rPr>
              <a:t>.</a:t>
            </a:r>
            <a:endParaRPr lang="ko-KR"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3156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73610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08554" y="1787501"/>
            <a:ext cx="7067550" cy="706755"/>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8.中国特色社会主义是改革开放以来党的全部理论和实践的主题，是党和人民历尽千辛万苦、付出巨大代价</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取得</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的根本成就。</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8112569" y="240815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突出分句间</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并列关系</a:t>
            </a:r>
            <a:endParaRPr lang="zh-CN" altLang="en-US" sz="2000" b="1" dirty="0" smtClean="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556970" y="3065215"/>
            <a:ext cx="7220585" cy="1014730"/>
          </a:xfrm>
          <a:prstGeom prst="rect">
            <a:avLst/>
          </a:prstGeom>
          <a:noFill/>
        </p:spPr>
        <p:txBody>
          <a:bodyPr wrap="square" rtlCol="0">
            <a:spAutoFit/>
          </a:bodyPr>
          <a:lstStyle/>
          <a:p>
            <a:pPr latinLnBrk="1"/>
            <a:r>
              <a:rPr lang="ko-KR" altLang="en-US" sz="2000" b="1" dirty="0">
                <a:solidFill>
                  <a:srgbClr val="2050A1"/>
                </a:solidFill>
                <a:latin typeface="komorebi gothic" pitchFamily="49" charset="-128"/>
                <a:ea typeface="komorebi gothic" pitchFamily="49" charset="-128"/>
              </a:rPr>
              <a:t>중국 특색 사회주의는 개혁개방 이후 당의 모든 이론과 실천의 주제</a:t>
            </a:r>
            <a:r>
              <a:rPr lang="ko-KR" altLang="en-US" sz="2000" b="1" dirty="0">
                <a:solidFill>
                  <a:srgbClr val="FF0000"/>
                </a:solidFill>
                <a:latin typeface="komorebi gothic" pitchFamily="49" charset="-128"/>
                <a:ea typeface="komorebi gothic" pitchFamily="49" charset="-128"/>
              </a:rPr>
              <a:t>이며</a:t>
            </a:r>
            <a:r>
              <a:rPr lang="ko-KR" altLang="en-US" sz="2000" b="1" dirty="0">
                <a:solidFill>
                  <a:srgbClr val="2050A1"/>
                </a:solidFill>
                <a:latin typeface="komorebi gothic" pitchFamily="49" charset="-128"/>
                <a:ea typeface="komorebi gothic" pitchFamily="49" charset="-128"/>
              </a:rPr>
              <a:t> 당과 인민이 천신만고 끝에 </a:t>
            </a:r>
            <a:r>
              <a:rPr lang="ko-KR" altLang="en-US" sz="2000" b="1" dirty="0">
                <a:solidFill>
                  <a:srgbClr val="FF0000"/>
                </a:solidFill>
                <a:latin typeface="komorebi gothic" pitchFamily="49" charset="-128"/>
                <a:ea typeface="komorebi gothic" pitchFamily="49" charset="-128"/>
              </a:rPr>
              <a:t>막대한 대가</a:t>
            </a:r>
            <a:r>
              <a:rPr lang="ko-KR" altLang="en-US" sz="2000" b="1" dirty="0">
                <a:solidFill>
                  <a:srgbClr val="2050A1"/>
                </a:solidFill>
                <a:latin typeface="komorebi gothic" pitchFamily="49" charset="-128"/>
                <a:ea typeface="komorebi gothic" pitchFamily="49" charset="-128"/>
              </a:rPr>
              <a:t>를 치르고 </a:t>
            </a:r>
            <a:r>
              <a:rPr lang="ko-KR" altLang="en-US" sz="2000" b="1" dirty="0">
                <a:solidFill>
                  <a:srgbClr val="FF0000"/>
                </a:solidFill>
                <a:latin typeface="komorebi gothic" pitchFamily="49" charset="-128"/>
                <a:ea typeface="komorebi gothic" pitchFamily="49" charset="-128"/>
              </a:rPr>
              <a:t>얻어낸 근본적인 성과입니다</a:t>
            </a:r>
            <a:r>
              <a:rPr lang="ko-KR" altLang="en-US" sz="2000" b="1" dirty="0">
                <a:solidFill>
                  <a:srgbClr val="2050A1"/>
                </a:solidFill>
                <a:latin typeface="komorebi gothic" pitchFamily="49" charset="-128"/>
                <a:ea typeface="komorebi gothic" pitchFamily="49" charset="-128"/>
              </a:rPr>
              <a:t>.</a:t>
            </a:r>
            <a:endParaRPr lang="ko-KR"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382324"/>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77420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17828" y="1981147"/>
            <a:ext cx="7172960" cy="1014730"/>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9.新时代中国特色社会主义是我们党领导人民进行伟大社会革命的成果，也是</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我们党领导人民进行伟大社会革命的继续</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，必须一以贯之</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进行</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下去。</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tLang="zh-CN" sz="2000" b="1" dirty="0" smtClean="0">
              <a:solidFill>
                <a:schemeClr val="tx1"/>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避免</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重复</a:t>
            </a:r>
            <a:endParaRPr lang="zh-CN" altLang="en-US" sz="2000" b="1" dirty="0" smtClean="0">
              <a:solidFill>
                <a:srgbClr val="FF0000"/>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逻辑显化</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2000" b="1" dirty="0">
              <a:solidFill>
                <a:schemeClr val="tx1"/>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650929" y="3422175"/>
            <a:ext cx="7139940" cy="1322070"/>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신시대 중국 특색 사회주의는 우리 당이 인민을 영도하여 위대한 사회 혁명을 진행한 성과이며 또한 우리 당이 인민을 영도하여 </a:t>
            </a:r>
            <a:r>
              <a:rPr lang="ko-KR" altLang="en-US" sz="2000" b="1" dirty="0">
                <a:solidFill>
                  <a:srgbClr val="FF0000"/>
                </a:solidFill>
                <a:latin typeface="komorebi gothic" pitchFamily="49" charset="-128"/>
                <a:ea typeface="komorebi gothic" pitchFamily="49" charset="-128"/>
              </a:rPr>
              <a:t>위대한 사회 혁명을 계속해야 하는 연장선이므로</a:t>
            </a:r>
            <a:r>
              <a:rPr lang="ko-KR" altLang="en-US" sz="2000" b="1" dirty="0">
                <a:solidFill>
                  <a:srgbClr val="2050A1"/>
                </a:solidFill>
                <a:latin typeface="komorebi gothic" pitchFamily="49" charset="-128"/>
                <a:ea typeface="komorebi gothic" pitchFamily="49" charset="-128"/>
              </a:rPr>
              <a:t> 이를 반드시 일관되게 추진해 나가야 합니다 .</a:t>
            </a:r>
            <a:endParaRPr lang="ko-KR" altLang="en-US" sz="2000" b="1" dirty="0">
              <a:solidFill>
                <a:srgbClr val="2050A1"/>
              </a:solidFill>
              <a:latin typeface="komorebi gothic" pitchFamily="49" charset="-128"/>
              <a:ea typeface="komorebi gothic" pitchFamily="49" charset="-128"/>
            </a:endParaRPr>
          </a:p>
        </p:txBody>
      </p:sp>
      <p:pic>
        <p:nvPicPr>
          <p:cNvPr id="16" name="图片 15"/>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p:nvPr/>
        </p:nvSpPr>
        <p:spPr>
          <a:xfrm>
            <a:off x="0" y="0"/>
            <a:ext cx="12192000" cy="703580"/>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491645" y="407819"/>
            <a:ext cx="2493010" cy="618490"/>
          </a:xfrm>
          <a:prstGeom prst="rect">
            <a:avLst/>
          </a:prstGeom>
        </p:spPr>
      </p:pic>
      <p:sp>
        <p:nvSpPr>
          <p:cNvPr id="14" name="矩形: 圆角 14"/>
          <p:cNvSpPr/>
          <p:nvPr/>
        </p:nvSpPr>
        <p:spPr>
          <a:xfrm>
            <a:off x="510540" y="1373505"/>
            <a:ext cx="11380470" cy="517144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1645" y="432416"/>
            <a:ext cx="2294255" cy="582295"/>
          </a:xfrm>
          <a:prstGeom prst="rect">
            <a:avLst/>
          </a:prstGeom>
          <a:noFill/>
        </p:spPr>
        <p:txBody>
          <a:bodyPr wrap="square" lIns="91438" tIns="45719" rIns="91438" bIns="45719" rtlCol="0">
            <a:spAutoFit/>
          </a:bodyPr>
          <a:lstStyle/>
          <a:p>
            <a:pPr algn="ctr"/>
            <a:r>
              <a:rPr kumimoji="1" lang="zh-CN" altLang="en-US" sz="3200" b="1" dirty="0">
                <a:solidFill>
                  <a:schemeClr val="bg1"/>
                </a:solidFill>
                <a:latin typeface="方正兰亭黑简体" panose="02000500000000000000" pitchFamily="2" charset="-122"/>
                <a:ea typeface="方正兰亭黑简体" panose="02000500000000000000" pitchFamily="2" charset="-122"/>
              </a:rPr>
              <a:t>学习目标</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8" name="矩形 7"/>
          <p:cNvSpPr/>
          <p:nvPr/>
        </p:nvSpPr>
        <p:spPr>
          <a:xfrm>
            <a:off x="1399998" y="1475178"/>
            <a:ext cx="2052165" cy="523220"/>
          </a:xfrm>
          <a:prstGeom prst="rect">
            <a:avLst/>
          </a:prstGeom>
          <a:solidFill>
            <a:schemeClr val="bg1"/>
          </a:solidFill>
        </p:spPr>
        <p:txBody>
          <a:bodyPr wrap="none">
            <a:spAutoFit/>
          </a:bodyPr>
          <a:lstStyle/>
          <a:p>
            <a:r>
              <a:rPr lang="en-US" altLang="zh-CN"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1. </a:t>
            </a:r>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思政目标</a:t>
            </a:r>
            <a:endParaRPr lang="en-GB" altLang="zh-CN"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11" name="文本框 10"/>
          <p:cNvSpPr txBox="1"/>
          <p:nvPr/>
        </p:nvSpPr>
        <p:spPr>
          <a:xfrm>
            <a:off x="3096260" y="1886585"/>
            <a:ext cx="8787130" cy="2306955"/>
          </a:xfrm>
          <a:prstGeom prst="rect">
            <a:avLst/>
          </a:prstGeom>
          <a:noFill/>
        </p:spPr>
        <p:txBody>
          <a:bodyPr wrap="square" rtlCol="0">
            <a:spAutoFit/>
          </a:bodyPr>
          <a:lstStyle/>
          <a:p>
            <a:pPr>
              <a:lnSpc>
                <a:spcPct val="150000"/>
              </a:lnSpc>
            </a:pPr>
            <a:r>
              <a:rPr kumimoji="1" lang="en-US" altLang="zh-CN"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  </a:t>
            </a: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明确坚持和发展中国特色社会主义，总任务是实现社会主义现代化和中华民族伟大复兴，在全面建成小康社会的基础上，分两步走在本世纪中叶建成富强民主文明和谐美丽的社会主义现代化强国，以中国式现代化推进中华民族伟大复兴。</a:t>
            </a:r>
            <a:endPar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p:txBody>
      </p:sp>
      <p:pic>
        <p:nvPicPr>
          <p:cNvPr id="9" name="图片 8"/>
          <p:cNvPicPr>
            <a:picLocks noChangeAspect="1"/>
          </p:cNvPicPr>
          <p:nvPr/>
        </p:nvPicPr>
        <p:blipFill>
          <a:blip r:embed="rId2"/>
          <a:stretch>
            <a:fillRect/>
          </a:stretch>
        </p:blipFill>
        <p:spPr>
          <a:xfrm>
            <a:off x="-145504" y="2313958"/>
            <a:ext cx="3767308" cy="3767308"/>
          </a:xfrm>
          <a:prstGeom prst="rect">
            <a:avLst/>
          </a:prstGeom>
        </p:spPr>
      </p:pic>
      <p:sp>
        <p:nvSpPr>
          <p:cNvPr id="2" name="矩形 1"/>
          <p:cNvSpPr/>
          <p:nvPr/>
        </p:nvSpPr>
        <p:spPr>
          <a:xfrm>
            <a:off x="3096260" y="4237990"/>
            <a:ext cx="8606155" cy="2306955"/>
          </a:xfrm>
          <a:prstGeom prst="rect">
            <a:avLst/>
          </a:prstGeom>
        </p:spPr>
        <p:txBody>
          <a:bodyPr wrap="square">
            <a:spAutoFit/>
          </a:bodyPr>
          <a:lstStyle/>
          <a:p>
            <a:pPr lvl="0">
              <a:lnSpc>
                <a:spcPct val="150000"/>
              </a:lnSpc>
            </a:pPr>
            <a:r>
              <a:rPr kumimoji="1" lang="en-US" altLang="zh-CN"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  </a:t>
            </a: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理解中国特色社会主义进入新时代、“两个一百年”奋 斗目标、中华民族伟大复兴中国梦、两步走、社会主义现代化强国等核心概念和关键语句的含义，掌握其韩译方法并运用到实际翻译活动当中。</a:t>
            </a:r>
            <a:endPar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268024"/>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7837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598173" y="2173392"/>
            <a:ext cx="7105650" cy="706755"/>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10. </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道路</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问题是</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关系</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党的事业兴衰成败</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第一位</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的问题，道路就是党的生命。</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省</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译</a:t>
            </a:r>
            <a:endParaRPr lang="zh-CN" altLang="en-US" sz="2000" b="1" dirty="0" smtClean="0">
              <a:solidFill>
                <a:srgbClr val="FF0000"/>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搭配</a:t>
            </a:r>
            <a:endParaRPr lang="zh-CN" altLang="en-US" sz="2000" b="1" dirty="0" smtClean="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617828" y="3334139"/>
            <a:ext cx="7258050" cy="706755"/>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노선</a:t>
            </a:r>
            <a:r>
              <a:rPr lang="ko-KR" altLang="en-US" sz="2000" b="1" dirty="0">
                <a:solidFill>
                  <a:srgbClr val="2050A1"/>
                </a:solidFill>
                <a:latin typeface="komorebi gothic" pitchFamily="49" charset="-128"/>
                <a:ea typeface="komorebi gothic" pitchFamily="49" charset="-128"/>
              </a:rPr>
              <a:t>은 당 사업의 흥망성쇠와 </a:t>
            </a:r>
            <a:r>
              <a:rPr lang="ko-KR" altLang="en-US" sz="2000" b="1" dirty="0">
                <a:solidFill>
                  <a:srgbClr val="FF0000"/>
                </a:solidFill>
                <a:latin typeface="komorebi gothic" pitchFamily="49" charset="-128"/>
                <a:ea typeface="komorebi gothic" pitchFamily="49" charset="-128"/>
              </a:rPr>
              <a:t>직결되는</a:t>
            </a:r>
            <a:r>
              <a:rPr lang="ko-KR" altLang="en-US"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가장 중요한</a:t>
            </a:r>
            <a:r>
              <a:rPr lang="ko-KR" altLang="en-US" sz="2000" b="1" dirty="0">
                <a:solidFill>
                  <a:srgbClr val="2050A1"/>
                </a:solidFill>
                <a:latin typeface="komorebi gothic" pitchFamily="49" charset="-128"/>
                <a:ea typeface="komorebi gothic" pitchFamily="49" charset="-128"/>
              </a:rPr>
              <a:t> 문제이며, 노선은 곧 당의 생명입니다 .</a:t>
            </a:r>
            <a:endParaRPr lang="ko-KR" altLang="en-US" sz="2000" b="1" dirty="0">
              <a:solidFill>
                <a:srgbClr val="2050A1"/>
              </a:solidFill>
              <a:latin typeface="komorebi gothic" pitchFamily="49" charset="-128"/>
              <a:ea typeface="komorebi gothic" pitchFamily="49" charset="-128"/>
            </a:endParaRPr>
          </a:p>
        </p:txBody>
      </p:sp>
      <p:pic>
        <p:nvPicPr>
          <p:cNvPr id="15" name="图片 14"/>
          <p:cNvPicPr>
            <a:picLocks noChangeAspect="1"/>
          </p:cNvPicPr>
          <p:nvPr/>
        </p:nvPicPr>
        <p:blipFill>
          <a:blip r:embed="rId2"/>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三、课前试译</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6" name="矩形 5"/>
          <p:cNvSpPr/>
          <p:nvPr/>
        </p:nvSpPr>
        <p:spPr>
          <a:xfrm>
            <a:off x="1006161" y="1288977"/>
            <a:ext cx="1989160" cy="400110"/>
          </a:xfrm>
          <a:prstGeom prst="rect">
            <a:avLst/>
          </a:prstGeom>
        </p:spPr>
        <p:txBody>
          <a:bodyPr wrap="square">
            <a:spAutoFit/>
          </a:bodyPr>
          <a:lstStyle/>
          <a:p>
            <a:pPr algn="ctr"/>
            <a:r>
              <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rPr>
              <a:t>试译要求</a:t>
            </a:r>
            <a:endPar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17" name="直线连接符 16"/>
          <p:cNvCxnSpPr/>
          <p:nvPr/>
        </p:nvCxnSpPr>
        <p:spPr>
          <a:xfrm>
            <a:off x="4075292" y="1809076"/>
            <a:ext cx="0" cy="4229983"/>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500000000000000" pitchFamily="2" charset="-122"/>
                <a:ea typeface="方正兰亭黑简体" panose="02000500000000000000" pitchFamily="2" charset="-122"/>
              </a:rPr>
              <a:t>文本一</a:t>
            </a:r>
            <a:endParaRPr kumimoji="1" lang="zh-CN" altLang="en-US" dirty="0">
              <a:latin typeface="方正兰亭黑简体" panose="02000500000000000000" pitchFamily="2" charset="-122"/>
              <a:ea typeface="方正兰亭黑简体" panose="02000500000000000000" pitchFamily="2" charset="-122"/>
            </a:endParaRPr>
          </a:p>
        </p:txBody>
      </p:sp>
      <p:sp>
        <p:nvSpPr>
          <p:cNvPr id="13" name="文本框 12"/>
          <p:cNvSpPr txBox="1"/>
          <p:nvPr/>
        </p:nvSpPr>
        <p:spPr>
          <a:xfrm>
            <a:off x="860377" y="2278600"/>
            <a:ext cx="2740540" cy="3372077"/>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本节课上：</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）请阅读一遍后合上本书</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）请凭记忆复述关键信息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3</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）讨论翻译思路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下节课前：</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）每位同学自行试译</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）小组代表朗读译文</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endParaRPr>
          </a:p>
        </p:txBody>
      </p:sp>
      <p:pic>
        <p:nvPicPr>
          <p:cNvPr id="14" name="图片 13"/>
          <p:cNvPicPr>
            <a:picLocks noChangeAspect="1"/>
          </p:cNvPicPr>
          <p:nvPr/>
        </p:nvPicPr>
        <p:blipFill>
          <a:blip r:embed="rId2"/>
          <a:stretch>
            <a:fillRect/>
          </a:stretch>
        </p:blipFill>
        <p:spPr>
          <a:xfrm>
            <a:off x="-174526" y="5170032"/>
            <a:ext cx="1657906" cy="1659793"/>
          </a:xfrm>
          <a:prstGeom prst="rect">
            <a:avLst/>
          </a:prstGeom>
        </p:spPr>
      </p:pic>
      <p:pic>
        <p:nvPicPr>
          <p:cNvPr id="16" name="图片 15"/>
          <p:cNvPicPr>
            <a:picLocks noChangeAspect="1"/>
          </p:cNvPicPr>
          <p:nvPr>
            <p:custDataLst>
              <p:tags r:id="rId3"/>
            </p:custDataLst>
          </p:nvPr>
        </p:nvPicPr>
        <p:blipFill>
          <a:blip r:embed="rId4"/>
          <a:stretch>
            <a:fillRect/>
          </a:stretch>
        </p:blipFill>
        <p:spPr>
          <a:xfrm>
            <a:off x="4457700" y="1746250"/>
            <a:ext cx="7209155" cy="1783715"/>
          </a:xfrm>
          <a:prstGeom prst="rect">
            <a:avLst/>
          </a:prstGeom>
        </p:spPr>
      </p:pic>
      <p:pic>
        <p:nvPicPr>
          <p:cNvPr id="20" name="图片 19"/>
          <p:cNvPicPr>
            <a:picLocks noChangeAspect="1"/>
          </p:cNvPicPr>
          <p:nvPr>
            <p:custDataLst>
              <p:tags r:id="rId5"/>
            </p:custDataLst>
          </p:nvPr>
        </p:nvPicPr>
        <p:blipFill>
          <a:blip r:embed="rId6"/>
          <a:stretch>
            <a:fillRect/>
          </a:stretch>
        </p:blipFill>
        <p:spPr>
          <a:xfrm>
            <a:off x="4457700" y="3529965"/>
            <a:ext cx="7090410" cy="308102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535" y="1252855"/>
            <a:ext cx="11504295" cy="5116830"/>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7" name="圆角矩形 6"/>
          <p:cNvSpPr/>
          <p:nvPr/>
        </p:nvSpPr>
        <p:spPr>
          <a:xfrm>
            <a:off x="1006596" y="108976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三、课前试译</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6" name="矩形 5"/>
          <p:cNvSpPr/>
          <p:nvPr/>
        </p:nvSpPr>
        <p:spPr>
          <a:xfrm>
            <a:off x="1006161" y="1089587"/>
            <a:ext cx="1989160" cy="400110"/>
          </a:xfrm>
          <a:prstGeom prst="rect">
            <a:avLst/>
          </a:prstGeom>
        </p:spPr>
        <p:txBody>
          <a:bodyPr wrap="square">
            <a:spAutoFit/>
          </a:bodyPr>
          <a:lstStyle/>
          <a:p>
            <a:pPr algn="ctr"/>
            <a:r>
              <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rPr>
              <a:t>试译要求</a:t>
            </a:r>
            <a:endPar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17" name="直线连接符 16"/>
          <p:cNvCxnSpPr/>
          <p:nvPr/>
        </p:nvCxnSpPr>
        <p:spPr>
          <a:xfrm>
            <a:off x="4075292" y="1252816"/>
            <a:ext cx="0" cy="5116830"/>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08976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500000000000000" pitchFamily="2" charset="-122"/>
                <a:ea typeface="方正兰亭黑简体" panose="02000500000000000000" pitchFamily="2" charset="-122"/>
              </a:rPr>
              <a:t>文本二</a:t>
            </a:r>
            <a:endParaRPr kumimoji="1" lang="zh-CN" altLang="en-US" dirty="0">
              <a:latin typeface="方正兰亭黑简体" panose="02000500000000000000" pitchFamily="2" charset="-122"/>
              <a:ea typeface="方正兰亭黑简体" panose="02000500000000000000" pitchFamily="2" charset="-122"/>
            </a:endParaRPr>
          </a:p>
        </p:txBody>
      </p:sp>
      <p:pic>
        <p:nvPicPr>
          <p:cNvPr id="14" name="图片 13"/>
          <p:cNvPicPr>
            <a:picLocks noChangeAspect="1"/>
          </p:cNvPicPr>
          <p:nvPr/>
        </p:nvPicPr>
        <p:blipFill>
          <a:blip r:embed="rId2"/>
          <a:stretch>
            <a:fillRect/>
          </a:stretch>
        </p:blipFill>
        <p:spPr>
          <a:xfrm>
            <a:off x="-174526" y="5170032"/>
            <a:ext cx="1657906" cy="1659793"/>
          </a:xfrm>
          <a:prstGeom prst="rect">
            <a:avLst/>
          </a:prstGeom>
        </p:spPr>
      </p:pic>
      <p:sp>
        <p:nvSpPr>
          <p:cNvPr id="15" name="文本框 14"/>
          <p:cNvSpPr txBox="1"/>
          <p:nvPr/>
        </p:nvSpPr>
        <p:spPr>
          <a:xfrm>
            <a:off x="860377" y="2278600"/>
            <a:ext cx="2740540" cy="3372077"/>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本节课上：</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）请阅读一遍后合上本书</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）请凭记忆复述关键信息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3</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）讨论翻译思路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下节课前：</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）每位同学自行试译</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）小组代表朗读译文</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endParaRPr>
          </a:p>
        </p:txBody>
      </p:sp>
      <p:pic>
        <p:nvPicPr>
          <p:cNvPr id="2" name="图片 1"/>
          <p:cNvPicPr>
            <a:picLocks noChangeAspect="1"/>
          </p:cNvPicPr>
          <p:nvPr>
            <p:custDataLst>
              <p:tags r:id="rId3"/>
            </p:custDataLst>
          </p:nvPr>
        </p:nvPicPr>
        <p:blipFill>
          <a:blip r:embed="rId4"/>
          <a:stretch>
            <a:fillRect/>
          </a:stretch>
        </p:blipFill>
        <p:spPr>
          <a:xfrm>
            <a:off x="4115435" y="2076450"/>
            <a:ext cx="7589520" cy="329438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535" y="1252855"/>
            <a:ext cx="11504295" cy="5116830"/>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7" name="圆角矩形 6"/>
          <p:cNvSpPr/>
          <p:nvPr/>
        </p:nvSpPr>
        <p:spPr>
          <a:xfrm>
            <a:off x="1006596" y="108976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三、课前试译</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6" name="矩形 5"/>
          <p:cNvSpPr/>
          <p:nvPr/>
        </p:nvSpPr>
        <p:spPr>
          <a:xfrm>
            <a:off x="1006161" y="1089587"/>
            <a:ext cx="1989160" cy="400110"/>
          </a:xfrm>
          <a:prstGeom prst="rect">
            <a:avLst/>
          </a:prstGeom>
        </p:spPr>
        <p:txBody>
          <a:bodyPr wrap="square">
            <a:spAutoFit/>
          </a:bodyPr>
          <a:lstStyle/>
          <a:p>
            <a:pPr algn="ctr"/>
            <a:r>
              <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rPr>
              <a:t>试译要求</a:t>
            </a:r>
            <a:endPar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17" name="直线连接符 16"/>
          <p:cNvCxnSpPr/>
          <p:nvPr/>
        </p:nvCxnSpPr>
        <p:spPr>
          <a:xfrm>
            <a:off x="4075292" y="1252816"/>
            <a:ext cx="0" cy="5116830"/>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08976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500000000000000" pitchFamily="2" charset="-122"/>
                <a:ea typeface="方正兰亭黑简体" panose="02000500000000000000" pitchFamily="2" charset="-122"/>
              </a:rPr>
              <a:t>文本二</a:t>
            </a:r>
            <a:endParaRPr kumimoji="1" lang="zh-CN" altLang="en-US" dirty="0">
              <a:latin typeface="方正兰亭黑简体" panose="02000500000000000000" pitchFamily="2" charset="-122"/>
              <a:ea typeface="方正兰亭黑简体" panose="02000500000000000000" pitchFamily="2" charset="-122"/>
            </a:endParaRPr>
          </a:p>
        </p:txBody>
      </p:sp>
      <p:pic>
        <p:nvPicPr>
          <p:cNvPr id="14" name="图片 13"/>
          <p:cNvPicPr>
            <a:picLocks noChangeAspect="1"/>
          </p:cNvPicPr>
          <p:nvPr/>
        </p:nvPicPr>
        <p:blipFill>
          <a:blip r:embed="rId2"/>
          <a:stretch>
            <a:fillRect/>
          </a:stretch>
        </p:blipFill>
        <p:spPr>
          <a:xfrm>
            <a:off x="-174526" y="5170032"/>
            <a:ext cx="1657906" cy="1659793"/>
          </a:xfrm>
          <a:prstGeom prst="rect">
            <a:avLst/>
          </a:prstGeom>
        </p:spPr>
      </p:pic>
      <p:sp>
        <p:nvSpPr>
          <p:cNvPr id="15" name="文本框 14"/>
          <p:cNvSpPr txBox="1"/>
          <p:nvPr/>
        </p:nvSpPr>
        <p:spPr>
          <a:xfrm>
            <a:off x="860377" y="2278600"/>
            <a:ext cx="2740540" cy="3372077"/>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本节课上：</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）请阅读一遍后合上本书</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）请凭记忆复述关键信息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3</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）讨论翻译思路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下节课前：</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）每位同学自行试译</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）小组代表朗读译文</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endParaRPr>
          </a:p>
        </p:txBody>
      </p:sp>
      <p:pic>
        <p:nvPicPr>
          <p:cNvPr id="10" name="图片 9"/>
          <p:cNvPicPr>
            <a:picLocks noChangeAspect="1"/>
          </p:cNvPicPr>
          <p:nvPr>
            <p:custDataLst>
              <p:tags r:id="rId3"/>
            </p:custDataLst>
          </p:nvPr>
        </p:nvPicPr>
        <p:blipFill>
          <a:blip r:embed="rId4"/>
          <a:stretch>
            <a:fillRect/>
          </a:stretch>
        </p:blipFill>
        <p:spPr>
          <a:xfrm>
            <a:off x="4211320" y="1711960"/>
            <a:ext cx="7360920" cy="1361440"/>
          </a:xfrm>
          <a:prstGeom prst="rect">
            <a:avLst/>
          </a:prstGeom>
        </p:spPr>
      </p:pic>
      <p:pic>
        <p:nvPicPr>
          <p:cNvPr id="11" name="图片 10"/>
          <p:cNvPicPr>
            <a:picLocks noChangeAspect="1"/>
          </p:cNvPicPr>
          <p:nvPr>
            <p:custDataLst>
              <p:tags r:id="rId5"/>
            </p:custDataLst>
          </p:nvPr>
        </p:nvPicPr>
        <p:blipFill>
          <a:blip r:embed="rId6"/>
          <a:stretch>
            <a:fillRect/>
          </a:stretch>
        </p:blipFill>
        <p:spPr>
          <a:xfrm>
            <a:off x="4211320" y="3073400"/>
            <a:ext cx="7337425" cy="3216275"/>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535" y="1252855"/>
            <a:ext cx="11504295" cy="5116830"/>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7" name="圆角矩形 6"/>
          <p:cNvSpPr/>
          <p:nvPr/>
        </p:nvSpPr>
        <p:spPr>
          <a:xfrm>
            <a:off x="1006596" y="108976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三、课前试译</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6" name="矩形 5"/>
          <p:cNvSpPr/>
          <p:nvPr/>
        </p:nvSpPr>
        <p:spPr>
          <a:xfrm>
            <a:off x="1006161" y="1089587"/>
            <a:ext cx="1989160" cy="400110"/>
          </a:xfrm>
          <a:prstGeom prst="rect">
            <a:avLst/>
          </a:prstGeom>
        </p:spPr>
        <p:txBody>
          <a:bodyPr wrap="square">
            <a:spAutoFit/>
          </a:bodyPr>
          <a:lstStyle/>
          <a:p>
            <a:pPr algn="ctr"/>
            <a:r>
              <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rPr>
              <a:t>试译要求</a:t>
            </a:r>
            <a:endPar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17" name="直线连接符 16"/>
          <p:cNvCxnSpPr/>
          <p:nvPr/>
        </p:nvCxnSpPr>
        <p:spPr>
          <a:xfrm>
            <a:off x="4075292" y="1252816"/>
            <a:ext cx="0" cy="5116830"/>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08976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500000000000000" pitchFamily="2" charset="-122"/>
                <a:ea typeface="方正兰亭黑简体" panose="02000500000000000000" pitchFamily="2" charset="-122"/>
              </a:rPr>
              <a:t>文本</a:t>
            </a:r>
            <a:r>
              <a:rPr kumimoji="1" lang="zh-CN" altLang="en-US" dirty="0">
                <a:latin typeface="方正兰亭黑简体" panose="02000500000000000000" pitchFamily="2" charset="-122"/>
                <a:ea typeface="方正兰亭黑简体" panose="02000500000000000000" pitchFamily="2" charset="-122"/>
              </a:rPr>
              <a:t>三</a:t>
            </a:r>
            <a:endParaRPr kumimoji="1" lang="zh-CN" altLang="en-US" dirty="0">
              <a:latin typeface="方正兰亭黑简体" panose="02000500000000000000" pitchFamily="2" charset="-122"/>
              <a:ea typeface="方正兰亭黑简体" panose="02000500000000000000" pitchFamily="2" charset="-122"/>
            </a:endParaRPr>
          </a:p>
        </p:txBody>
      </p:sp>
      <p:pic>
        <p:nvPicPr>
          <p:cNvPr id="14" name="图片 13"/>
          <p:cNvPicPr>
            <a:picLocks noChangeAspect="1"/>
          </p:cNvPicPr>
          <p:nvPr/>
        </p:nvPicPr>
        <p:blipFill>
          <a:blip r:embed="rId2"/>
          <a:stretch>
            <a:fillRect/>
          </a:stretch>
        </p:blipFill>
        <p:spPr>
          <a:xfrm>
            <a:off x="-174526" y="5170032"/>
            <a:ext cx="1657906" cy="1659793"/>
          </a:xfrm>
          <a:prstGeom prst="rect">
            <a:avLst/>
          </a:prstGeom>
        </p:spPr>
      </p:pic>
      <p:sp>
        <p:nvSpPr>
          <p:cNvPr id="15" name="文本框 14"/>
          <p:cNvSpPr txBox="1"/>
          <p:nvPr/>
        </p:nvSpPr>
        <p:spPr>
          <a:xfrm>
            <a:off x="860377" y="2278600"/>
            <a:ext cx="2740540" cy="3372077"/>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本节课上：</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）请阅读一遍后合上本书</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）请凭记忆复述关键信息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3</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）讨论翻译思路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下节课前：</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）每位同学自行试译</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）小组代表朗读译文</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endParaRPr>
          </a:p>
        </p:txBody>
      </p:sp>
      <p:sp>
        <p:nvSpPr>
          <p:cNvPr id="2" name="文本框 1"/>
          <p:cNvSpPr txBox="1"/>
          <p:nvPr/>
        </p:nvSpPr>
        <p:spPr>
          <a:xfrm>
            <a:off x="4549775" y="2032000"/>
            <a:ext cx="6882130" cy="1004570"/>
          </a:xfrm>
          <a:prstGeom prst="rect">
            <a:avLst/>
          </a:prstGeom>
        </p:spPr>
        <p:txBody>
          <a:bodyPr>
            <a:noAutofit/>
          </a:bodyPr>
          <a:p>
            <a:pPr marL="0" indent="0" algn="just" defTabSz="266700">
              <a:spcAft>
                <a:spcPct val="0"/>
              </a:spcAft>
            </a:pPr>
            <a:endParaRPr lang="zh-CN" altLang="en-US" sz="2000">
              <a:latin typeface="宋体" panose="02010600030101010101" pitchFamily="2" charset="-122"/>
              <a:ea typeface="宋体" panose="02010600030101010101" pitchFamily="2" charset="-122"/>
            </a:endParaRPr>
          </a:p>
        </p:txBody>
      </p:sp>
      <p:pic>
        <p:nvPicPr>
          <p:cNvPr id="8" name="图片 7"/>
          <p:cNvPicPr>
            <a:picLocks noChangeAspect="1"/>
          </p:cNvPicPr>
          <p:nvPr>
            <p:custDataLst>
              <p:tags r:id="rId3"/>
            </p:custDataLst>
          </p:nvPr>
        </p:nvPicPr>
        <p:blipFill>
          <a:blip r:embed="rId4"/>
          <a:stretch>
            <a:fillRect/>
          </a:stretch>
        </p:blipFill>
        <p:spPr>
          <a:xfrm>
            <a:off x="4075430" y="1073150"/>
            <a:ext cx="7823835" cy="525399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pic>
        <p:nvPicPr>
          <p:cNvPr id="2" name="图片 1"/>
          <p:cNvPicPr>
            <a:picLocks noChangeAspect="1"/>
          </p:cNvPicPr>
          <p:nvPr>
            <p:custDataLst>
              <p:tags r:id="rId3"/>
            </p:custDataLst>
          </p:nvPr>
        </p:nvPicPr>
        <p:blipFill>
          <a:blip r:embed="rId4"/>
          <a:stretch>
            <a:fillRect/>
          </a:stretch>
        </p:blipFill>
        <p:spPr>
          <a:xfrm>
            <a:off x="313055" y="1819275"/>
            <a:ext cx="5742940" cy="4177030"/>
          </a:xfrm>
          <a:prstGeom prst="rect">
            <a:avLst/>
          </a:prstGeom>
        </p:spPr>
      </p:pic>
      <p:pic>
        <p:nvPicPr>
          <p:cNvPr id="10" name="图片 9"/>
          <p:cNvPicPr>
            <a:picLocks noChangeAspect="1"/>
          </p:cNvPicPr>
          <p:nvPr>
            <p:custDataLst>
              <p:tags r:id="rId5"/>
            </p:custDataLst>
          </p:nvPr>
        </p:nvPicPr>
        <p:blipFill>
          <a:blip r:embed="rId6"/>
          <a:stretch>
            <a:fillRect/>
          </a:stretch>
        </p:blipFill>
        <p:spPr>
          <a:xfrm>
            <a:off x="6034405" y="1017270"/>
            <a:ext cx="5846445" cy="56134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1749685" y="2020150"/>
            <a:ext cx="8356138" cy="891540"/>
          </a:xfrm>
          <a:prstGeom prst="rect">
            <a:avLst/>
          </a:prstGeom>
          <a:noFill/>
        </p:spPr>
        <p:txBody>
          <a:bodyPr wrap="square" rtlCol="0">
            <a:spAutoFit/>
          </a:bodyPr>
          <a:lstStyle/>
          <a:p>
            <a:pPr algn="just"/>
            <a:endParaRPr lang="en-US" altLang="zh-CN" sz="2800" b="1" dirty="0" smtClean="0">
              <a:solidFill>
                <a:srgbClr val="2050A1"/>
              </a:solidFill>
              <a:ea typeface="方正兰亭黑简体" panose="02000500000000000000" pitchFamily="2" charset="-122"/>
              <a:cs typeface="Calibri" panose="020F0502020204030204" pitchFamily="34" charset="0"/>
              <a:sym typeface="+mn-ea"/>
            </a:endParaRPr>
          </a:p>
          <a:p>
            <a:pPr algn="just"/>
            <a:r>
              <a:rPr sz="2400" dirty="0">
                <a:solidFill>
                  <a:srgbClr val="2050A1"/>
                </a:solidFill>
                <a:ea typeface="方正兰亭黑简体" panose="02000500000000000000" pitchFamily="2" charset="-122"/>
                <a:cs typeface="Calibri" panose="020F0502020204030204" pitchFamily="34" charset="0"/>
                <a:sym typeface="+mn-ea"/>
              </a:rPr>
              <a:t>①</a:t>
            </a:r>
            <a:r>
              <a:rPr sz="2400" u="sng" dirty="0">
                <a:solidFill>
                  <a:srgbClr val="2050A1"/>
                </a:solidFill>
                <a:ea typeface="方正兰亭黑简体" panose="02000500000000000000" pitchFamily="2" charset="-122"/>
                <a:cs typeface="Calibri" panose="020F0502020204030204" pitchFamily="34" charset="0"/>
                <a:sym typeface="+mn-ea"/>
              </a:rPr>
              <a:t>在中国这样经济文化比较落后的国家</a:t>
            </a:r>
            <a:r>
              <a:rPr lang="en-US" sz="2400" u="sng" dirty="0">
                <a:solidFill>
                  <a:srgbClr val="2050A1"/>
                </a:solidFill>
                <a:ea typeface="方正兰亭黑简体" panose="02000500000000000000" pitchFamily="2" charset="-122"/>
                <a:cs typeface="Calibri" panose="020F0502020204030204" pitchFamily="34" charset="0"/>
                <a:sym typeface="+mn-ea"/>
              </a:rPr>
              <a:t>...</a:t>
            </a:r>
            <a:endParaRPr lang="en-US" sz="2400" u="sng" dirty="0">
              <a:solidFill>
                <a:srgbClr val="2050A1"/>
              </a:solidFill>
              <a:ea typeface="方正兰亭黑简体" panose="02000500000000000000" pitchFamily="2" charset="-122"/>
              <a:cs typeface="Calibri" panose="020F0502020204030204" pitchFamily="34" charset="0"/>
              <a:sym typeface="+mn-ea"/>
            </a:endParaRPr>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8" name="文本框 7"/>
          <p:cNvSpPr txBox="1"/>
          <p:nvPr/>
        </p:nvSpPr>
        <p:spPr>
          <a:xfrm>
            <a:off x="1749425" y="3182620"/>
            <a:ext cx="6096000" cy="460375"/>
          </a:xfrm>
          <a:prstGeom prst="rect">
            <a:avLst/>
          </a:prstGeom>
          <a:noFill/>
        </p:spPr>
        <p:txBody>
          <a:bodyPr wrap="square" rtlCol="0" anchor="t">
            <a:spAutoFit/>
          </a:bodyPr>
          <a:p>
            <a:pPr algn="just"/>
            <a:r>
              <a:rPr lang="zh-CN" altLang="en-US" sz="2400" u="sng">
                <a:latin typeface="Batang" panose="02030600000101010101" charset="-127"/>
                <a:ea typeface="Batang" panose="02030600000101010101" charset="-127"/>
                <a:sym typeface="+mn-ea"/>
              </a:rPr>
              <a:t>①경제</a:t>
            </a:r>
            <a:r>
              <a:rPr lang="en-US" altLang="zh-CN" sz="2400" u="sng">
                <a:latin typeface="Batang" panose="02030600000101010101" charset="-127"/>
                <a:ea typeface="Batang" panose="02030600000101010101" charset="-127"/>
                <a:sym typeface="+mn-ea"/>
              </a:rPr>
              <a:t>, </a:t>
            </a:r>
            <a:r>
              <a:rPr lang="zh-CN" altLang="en-US" sz="2400" u="sng">
                <a:latin typeface="Batang" panose="02030600000101010101" charset="-127"/>
                <a:ea typeface="Batang" panose="02030600000101010101" charset="-127"/>
                <a:sym typeface="+mn-ea"/>
              </a:rPr>
              <a:t>문화가 비교적 낙후된 중국이</a:t>
            </a:r>
            <a:endParaRPr lang="zh-CN" altLang="en-US" sz="2400" u="sng">
              <a:latin typeface="Batang" panose="02030600000101010101" charset="-127"/>
              <a:ea typeface="Batang" panose="02030600000101010101" charset="-127"/>
              <a:sym typeface="+mn-ea"/>
            </a:endParaRPr>
          </a:p>
        </p:txBody>
      </p:sp>
      <p:sp>
        <p:nvSpPr>
          <p:cNvPr id="10" name="文本框 9"/>
          <p:cNvSpPr txBox="1"/>
          <p:nvPr/>
        </p:nvSpPr>
        <p:spPr>
          <a:xfrm>
            <a:off x="1749425" y="4286885"/>
            <a:ext cx="9465310" cy="1198880"/>
          </a:xfrm>
          <a:prstGeom prst="rect">
            <a:avLst/>
          </a:prstGeom>
        </p:spPr>
        <p:txBody>
          <a:bodyPr wrap="square">
            <a:spAutoFit/>
          </a:bodyPr>
          <a:p>
            <a:pPr marL="0" indent="0" algn="just" defTabSz="266700">
              <a:spcAft>
                <a:spcPct val="0"/>
              </a:spcAft>
            </a:pPr>
            <a:r>
              <a:rPr lang="zh-CN" altLang="en-US" sz="2400">
                <a:solidFill>
                  <a:srgbClr val="000000"/>
                </a:solidFill>
                <a:latin typeface="宋体" panose="02010600030101010101" pitchFamily="2" charset="-122"/>
                <a:ea typeface="宋体" panose="02010600030101010101" pitchFamily="2" charset="-122"/>
              </a:rPr>
              <a:t>此处原文的中心是“中国这样</a:t>
            </a:r>
            <a:r>
              <a:rPr lang="en-US" altLang="zh-CN" sz="2400">
                <a:solidFill>
                  <a:srgbClr val="000000"/>
                </a:solidFill>
                <a:latin typeface="宋体" panose="02010600030101010101" pitchFamily="2" charset="-122"/>
                <a:ea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rPr>
              <a:t>的国家”，译文翻译为“</a:t>
            </a:r>
            <a:r>
              <a:rPr lang="en-US" altLang="zh-CN" sz="2400">
                <a:solidFill>
                  <a:srgbClr val="000000"/>
                </a:solidFill>
                <a:latin typeface="宋体" panose="02010600030101010101" pitchFamily="2" charset="-122"/>
                <a:ea typeface="宋体" panose="02010600030101010101" pitchFamily="2" charset="-122"/>
              </a:rPr>
              <a:t>……</a:t>
            </a:r>
            <a:r>
              <a:rPr lang="zh-CN" altLang="en-US" sz="2400">
                <a:latin typeface="Batang" panose="02030600000101010101" charset="-127"/>
                <a:ea typeface="Batang" panose="02030600000101010101" charset="-127"/>
              </a:rPr>
              <a:t>중국</a:t>
            </a:r>
            <a:r>
              <a:rPr lang="zh-CN" altLang="en-US" sz="2400">
                <a:solidFill>
                  <a:srgbClr val="000000"/>
                </a:solidFill>
                <a:latin typeface="宋体" panose="02010600030101010101" pitchFamily="2" charset="-122"/>
                <a:ea typeface="宋体" panose="02010600030101010101" pitchFamily="2" charset="-122"/>
              </a:rPr>
              <a:t>”，从意义传达上来看，采用了缩小范围的方法，调整了翻译的焦点，即更加突出“中国”，以更好传达原文主旨内容。</a:t>
            </a:r>
            <a:endParaRPr lang="zh-CN" altLang="en-US" sz="2400">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1622425" y="2160905"/>
            <a:ext cx="6854190" cy="460375"/>
          </a:xfrm>
          <a:prstGeom prst="rect">
            <a:avLst/>
          </a:prstGeom>
          <a:noFill/>
        </p:spPr>
        <p:txBody>
          <a:bodyPr wrap="square" rtlCol="0">
            <a:spAutoFit/>
          </a:bodyPr>
          <a:lstStyle/>
          <a:p>
            <a:r>
              <a:rPr lang="en-US" altLang="zh-CN" sz="2400" dirty="0" smtClean="0">
                <a:solidFill>
                  <a:srgbClr val="2050A1"/>
                </a:solidFill>
                <a:ea typeface="方正兰亭黑简体" panose="02000500000000000000" pitchFamily="2" charset="-122"/>
                <a:cs typeface="Calibri" panose="020F0502020204030204" pitchFamily="34" charset="0"/>
                <a:sym typeface="+mn-ea"/>
              </a:rPr>
              <a:t>②如何巩固和发展社会主义的一系列基本问题...</a:t>
            </a:r>
            <a:endParaRPr lang="zh-CN" altLang="en-US" sz="2400" dirty="0" smtClean="0">
              <a:solidFill>
                <a:srgbClr val="2050A1"/>
              </a:solidFill>
              <a:ea typeface="方正兰亭黑简体" panose="02000500000000000000" pitchFamily="2" charset="-122"/>
              <a:cs typeface="Calibri" panose="020F0502020204030204" pitchFamily="34" charset="0"/>
              <a:sym typeface="+mn-ea"/>
            </a:endParaRPr>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6" name="文本框 5"/>
          <p:cNvSpPr txBox="1"/>
          <p:nvPr/>
        </p:nvSpPr>
        <p:spPr>
          <a:xfrm>
            <a:off x="1668780" y="2847340"/>
            <a:ext cx="8954770" cy="460375"/>
          </a:xfrm>
          <a:prstGeom prst="rect">
            <a:avLst/>
          </a:prstGeom>
        </p:spPr>
        <p:txBody>
          <a:bodyPr wrap="square">
            <a:spAutoFit/>
          </a:bodyPr>
          <a:p>
            <a:pPr marL="0" indent="0" algn="just" defTabSz="266700">
              <a:spcAft>
                <a:spcPct val="0"/>
              </a:spcAft>
            </a:pPr>
            <a:r>
              <a:rPr lang="en-US" altLang="zh-CN" sz="2400">
                <a:solidFill>
                  <a:srgbClr val="000000"/>
                </a:solidFill>
                <a:latin typeface="宋体" panose="02010600030101010101" pitchFamily="2" charset="-122"/>
                <a:ea typeface="宋体" panose="02010600030101010101" pitchFamily="2" charset="-122"/>
              </a:rPr>
              <a:t>②</a:t>
            </a:r>
            <a:r>
              <a:rPr lang="zh-CN" altLang="en-US" sz="2400" u="sng">
                <a:latin typeface="Batang" panose="02030600000101010101" charset="-127"/>
                <a:ea typeface="Batang" panose="02030600000101010101" charset="-127"/>
              </a:rPr>
              <a:t>사회주의의일련의기본</a:t>
            </a:r>
            <a:r>
              <a:rPr lang="en-US" altLang="zh-CN" sz="2400" u="sng">
                <a:latin typeface="Batang" panose="02030600000101010101" charset="-127"/>
                <a:ea typeface="宋体" panose="02010600030101010101" pitchFamily="2" charset="-122"/>
              </a:rPr>
              <a:t> </a:t>
            </a:r>
            <a:r>
              <a:rPr lang="zh-CN" altLang="en-US" sz="2400" u="sng">
                <a:latin typeface="Batang" panose="02030600000101010101" charset="-127"/>
                <a:ea typeface="Batang" panose="02030600000101010101" charset="-127"/>
              </a:rPr>
              <a:t>문제를어떻게공고히발전시킬것인지</a:t>
            </a:r>
            <a:endParaRPr lang="zh-CN" altLang="en-US" sz="2400" u="sng">
              <a:latin typeface="Batang" panose="02030600000101010101" charset="-127"/>
              <a:ea typeface="Batang" panose="02030600000101010101" charset="-127"/>
            </a:endParaRPr>
          </a:p>
        </p:txBody>
      </p:sp>
      <p:sp>
        <p:nvSpPr>
          <p:cNvPr id="7" name="文本框 6"/>
          <p:cNvSpPr txBox="1"/>
          <p:nvPr/>
        </p:nvSpPr>
        <p:spPr>
          <a:xfrm>
            <a:off x="1601470" y="4081780"/>
            <a:ext cx="10052050" cy="1568450"/>
          </a:xfrm>
          <a:prstGeom prst="rect">
            <a:avLst/>
          </a:prstGeom>
        </p:spPr>
        <p:txBody>
          <a:bodyPr wrap="square">
            <a:spAutoFit/>
          </a:bodyPr>
          <a:p>
            <a:pPr marL="179705" indent="-179705" algn="l" defTabSz="266700" latinLnBrk="1">
              <a:lnSpc>
                <a:spcPct val="100000"/>
              </a:lnSpc>
              <a:spcAft>
                <a:spcPct val="0"/>
              </a:spcAft>
            </a:pPr>
            <a:r>
              <a:rPr lang="en-US" altLang="zh-CN" sz="2000">
                <a:solidFill>
                  <a:srgbClr val="000000"/>
                </a:solidFill>
                <a:latin typeface="宋体" panose="02010600030101010101" pitchFamily="2" charset="-122"/>
                <a:ea typeface="宋体" panose="02010600030101010101" pitchFamily="2" charset="-122"/>
              </a:rPr>
              <a:t>   </a:t>
            </a:r>
            <a:r>
              <a:rPr lang="zh-CN" altLang="en-US" sz="2400">
                <a:solidFill>
                  <a:srgbClr val="000000"/>
                </a:solidFill>
                <a:latin typeface="宋体" panose="02010600030101010101" pitchFamily="2" charset="-122"/>
                <a:ea typeface="宋体" panose="02010600030101010101" pitchFamily="2" charset="-122"/>
              </a:rPr>
              <a:t>动词“巩固”可翻译为“</a:t>
            </a:r>
            <a:r>
              <a:rPr lang="zh-CN" altLang="en-US" sz="2400">
                <a:latin typeface="Batang" panose="02030600000101010101" charset="-127"/>
                <a:ea typeface="Batang" panose="02030600000101010101" charset="-127"/>
              </a:rPr>
              <a:t>견고하게하다，（튼튼히）다지다，공고히하다</a:t>
            </a:r>
            <a:r>
              <a:rPr lang="zh-CN" altLang="en-US" sz="2400">
                <a:solidFill>
                  <a:srgbClr val="000000"/>
                </a:solidFill>
                <a:latin typeface="宋体" panose="02010600030101010101" pitchFamily="2" charset="-122"/>
                <a:ea typeface="宋体" panose="02010600030101010101" pitchFamily="2" charset="-122"/>
              </a:rPr>
              <a:t>”等，将“巩固和发展”译为“</a:t>
            </a:r>
            <a:r>
              <a:rPr lang="zh-CN" altLang="en-US" sz="2400">
                <a:latin typeface="Batang" panose="02030600000101010101" charset="-127"/>
                <a:ea typeface="Batang" panose="02030600000101010101" charset="-127"/>
              </a:rPr>
              <a:t>공고히발전시키다</a:t>
            </a:r>
            <a:r>
              <a:rPr lang="zh-CN" altLang="en-US" sz="2400">
                <a:solidFill>
                  <a:srgbClr val="000000"/>
                </a:solidFill>
                <a:latin typeface="宋体" panose="02010600030101010101" pitchFamily="2" charset="-122"/>
                <a:ea typeface="宋体" panose="02010600030101010101" pitchFamily="2" charset="-122"/>
              </a:rPr>
              <a:t>”，用转换的方法将“巩固”译为副词，直接与动词“</a:t>
            </a:r>
            <a:r>
              <a:rPr lang="zh-CN" altLang="en-US" sz="2400">
                <a:latin typeface="Batang" panose="02030600000101010101" charset="-127"/>
                <a:ea typeface="Batang" panose="02030600000101010101" charset="-127"/>
              </a:rPr>
              <a:t>발전시키다</a:t>
            </a:r>
            <a:r>
              <a:rPr lang="zh-CN" altLang="en-US" sz="2400">
                <a:solidFill>
                  <a:srgbClr val="000000"/>
                </a:solidFill>
                <a:latin typeface="宋体" panose="02010600030101010101" pitchFamily="2" charset="-122"/>
                <a:ea typeface="宋体" panose="02010600030101010101" pitchFamily="2" charset="-122"/>
              </a:rPr>
              <a:t>”连接，符合韩国语的表达习惯，也能够清晰简洁地传达原文意思。</a:t>
            </a:r>
            <a:endParaRPr lang="zh-CN" altLang="en-US" sz="2400">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830" y="2019935"/>
            <a:ext cx="10713085" cy="4217670"/>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37185" y="5914390"/>
            <a:ext cx="2421255" cy="829945"/>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81430" y="2116455"/>
            <a:ext cx="10050145" cy="829945"/>
          </a:xfrm>
          <a:prstGeom prst="rect">
            <a:avLst/>
          </a:prstGeom>
          <a:noFill/>
        </p:spPr>
        <p:txBody>
          <a:bodyPr wrap="square" rtlCol="0">
            <a:spAutoFit/>
          </a:bodyPr>
          <a:lstStyle/>
          <a:p>
            <a:pPr algn="just" latinLnBrk="1"/>
            <a:r>
              <a:rPr lang="ko-KR" altLang="en-US" sz="2400" b="1" dirty="0">
                <a:solidFill>
                  <a:srgbClr val="2050A1"/>
                </a:solidFill>
                <a:latin typeface="komorebi gothic" pitchFamily="49" charset="-128"/>
                <a:ea typeface="komorebi gothic" pitchFamily="49" charset="-128"/>
              </a:rPr>
              <a:t>①历史和现实都告诉我们，只有社会主义才能救中国，只有中国特色社会主义才能发展中国，这是历史的结论、人民的选择。</a:t>
            </a:r>
            <a:endParaRPr lang="ko-KR" altLang="en-US" sz="2400" b="1" dirty="0">
              <a:solidFill>
                <a:srgbClr val="2050A1"/>
              </a:solidFill>
              <a:latin typeface="komorebi gothic" pitchFamily="49" charset="-128"/>
              <a:ea typeface="komorebi gothic" pitchFamily="49" charset="-128"/>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1281430" y="3088005"/>
            <a:ext cx="10050145" cy="1198880"/>
          </a:xfrm>
          <a:prstGeom prst="rect">
            <a:avLst/>
          </a:prstGeom>
        </p:spPr>
        <p:txBody>
          <a:bodyPr wrap="square">
            <a:spAutoFit/>
          </a:bodyPr>
          <a:p>
            <a:pPr marL="0" indent="0" algn="just" defTabSz="266700">
              <a:spcAft>
                <a:spcPct val="0"/>
              </a:spcAft>
            </a:pPr>
            <a:r>
              <a:rPr lang="en-US" altLang="zh-CN" sz="2400">
                <a:solidFill>
                  <a:srgbClr val="000000"/>
                </a:solidFill>
                <a:latin typeface="宋体" panose="02010600030101010101" pitchFamily="2" charset="-122"/>
                <a:ea typeface="宋体" panose="02010600030101010101" pitchFamily="2" charset="-122"/>
              </a:rPr>
              <a:t>①</a:t>
            </a:r>
            <a:r>
              <a:rPr lang="zh-CN" altLang="en-US" sz="2400" u="sng">
                <a:solidFill>
                  <a:srgbClr val="000000"/>
                </a:solidFill>
                <a:latin typeface="Batang" panose="02030600000101010101" charset="-127"/>
                <a:ea typeface="Batang" panose="02030600000101010101" charset="-127"/>
              </a:rPr>
              <a:t>역사와현실은우리에게사회주의만이중국을구할수있고</a:t>
            </a:r>
            <a:r>
              <a:rPr lang="en-US" altLang="zh-CN" sz="2400" u="sng">
                <a:solidFill>
                  <a:srgbClr val="000000"/>
                </a:solidFill>
                <a:latin typeface="Batang" panose="02030600000101010101" charset="-127"/>
                <a:ea typeface="Batang" panose="02030600000101010101" charset="-127"/>
              </a:rPr>
              <a:t>, </a:t>
            </a:r>
            <a:r>
              <a:rPr lang="zh-CN" altLang="en-US" sz="2400" u="sng">
                <a:solidFill>
                  <a:srgbClr val="000000"/>
                </a:solidFill>
                <a:latin typeface="Batang" panose="02030600000101010101" charset="-127"/>
                <a:ea typeface="Batang" panose="02030600000101010101" charset="-127"/>
              </a:rPr>
              <a:t>중국 특색 사회주의만이 중국을 발전시킬 수 있다는 것을 분명히 알려주고 있습니다</a:t>
            </a:r>
            <a:r>
              <a:rPr lang="en-US" altLang="zh-CN" sz="2400" u="sng">
                <a:solidFill>
                  <a:srgbClr val="000000"/>
                </a:solidFill>
                <a:latin typeface="Batang" panose="02030600000101010101" charset="-127"/>
                <a:ea typeface="Batang" panose="02030600000101010101" charset="-127"/>
              </a:rPr>
              <a:t>. </a:t>
            </a:r>
            <a:r>
              <a:rPr lang="zh-CN" altLang="en-US" sz="2400" u="sng">
                <a:solidFill>
                  <a:srgbClr val="000000"/>
                </a:solidFill>
                <a:latin typeface="Batang" panose="02030600000101010101" charset="-127"/>
                <a:ea typeface="Batang" panose="02030600000101010101" charset="-127"/>
              </a:rPr>
              <a:t>이것은 역사의 결론이자</a:t>
            </a:r>
            <a:r>
              <a:rPr lang="en-US" altLang="zh-CN" sz="2400" u="sng">
                <a:solidFill>
                  <a:srgbClr val="000000"/>
                </a:solidFill>
                <a:latin typeface="Batang" panose="02030600000101010101" charset="-127"/>
                <a:ea typeface="Batang" panose="02030600000101010101" charset="-127"/>
              </a:rPr>
              <a:t>, </a:t>
            </a:r>
            <a:r>
              <a:rPr lang="zh-CN" altLang="en-US" sz="2400" u="sng">
                <a:solidFill>
                  <a:srgbClr val="000000"/>
                </a:solidFill>
                <a:latin typeface="Batang" panose="02030600000101010101" charset="-127"/>
                <a:ea typeface="Batang" panose="02030600000101010101" charset="-127"/>
              </a:rPr>
              <a:t>인민의 선택입니다</a:t>
            </a:r>
            <a:r>
              <a:rPr lang="en-US" altLang="zh-CN" sz="2400" u="sng">
                <a:solidFill>
                  <a:srgbClr val="000000"/>
                </a:solidFill>
                <a:latin typeface="Batang" panose="02030600000101010101" charset="-127"/>
                <a:ea typeface="Batang" panose="02030600000101010101" charset="-127"/>
              </a:rPr>
              <a:t>.</a:t>
            </a:r>
            <a:r>
              <a:rPr lang="en-US" altLang="zh-CN" sz="2400">
                <a:solidFill>
                  <a:srgbClr val="000000"/>
                </a:solidFill>
                <a:latin typeface="Batang" panose="02030600000101010101" charset="-127"/>
                <a:ea typeface="Batang" panose="02030600000101010101" charset="-127"/>
              </a:rPr>
              <a:t> </a:t>
            </a:r>
            <a:endParaRPr lang="en-US" altLang="zh-CN" sz="2400">
              <a:solidFill>
                <a:srgbClr val="000000"/>
              </a:solidFill>
              <a:latin typeface="Batang" panose="02030600000101010101" charset="-127"/>
              <a:ea typeface="Batang" panose="02030600000101010101" charset="-127"/>
            </a:endParaRPr>
          </a:p>
        </p:txBody>
      </p:sp>
      <p:sp>
        <p:nvSpPr>
          <p:cNvPr id="6" name="文本框 5"/>
          <p:cNvSpPr txBox="1"/>
          <p:nvPr/>
        </p:nvSpPr>
        <p:spPr>
          <a:xfrm>
            <a:off x="1324610" y="4428490"/>
            <a:ext cx="10006965" cy="1568450"/>
          </a:xfrm>
          <a:prstGeom prst="rect">
            <a:avLst/>
          </a:prstGeom>
        </p:spPr>
        <p:txBody>
          <a:bodyPr wrap="square">
            <a:spAutoFit/>
          </a:bodyPr>
          <a:p>
            <a:pPr marL="0" indent="0" algn="just" defTabSz="266700" latinLnBrk="1">
              <a:lnSpc>
                <a:spcPct val="100000"/>
              </a:lnSpc>
              <a:spcAft>
                <a:spcPct val="0"/>
              </a:spcAft>
            </a:pPr>
            <a:r>
              <a:rPr lang="zh-CN" altLang="en-US" sz="2400">
                <a:solidFill>
                  <a:srgbClr val="000000"/>
                </a:solidFill>
                <a:latin typeface="宋体" panose="02010600030101010101" pitchFamily="2" charset="-122"/>
                <a:ea typeface="宋体" panose="02010600030101010101" pitchFamily="2" charset="-122"/>
              </a:rPr>
              <a:t>此处译文采用了拆分的方法，将原文拆分成两个句子进行翻译，符合韩国语的表达习惯。在“历史和现实都告诉我们”的翻译中，译文将“都”替换为“</a:t>
            </a:r>
            <a:r>
              <a:rPr lang="zh-CN" altLang="en-US" sz="2400">
                <a:solidFill>
                  <a:srgbClr val="000000"/>
                </a:solidFill>
                <a:latin typeface="Batang" panose="02030600000101010101" charset="-127"/>
                <a:ea typeface="Batang" panose="02030600000101010101" charset="-127"/>
              </a:rPr>
              <a:t>분명히</a:t>
            </a:r>
            <a:r>
              <a:rPr lang="zh-CN" altLang="en-US" sz="2400">
                <a:solidFill>
                  <a:srgbClr val="000000"/>
                </a:solidFill>
                <a:latin typeface="宋体" panose="02010600030101010101" pitchFamily="2" charset="-122"/>
                <a:ea typeface="宋体" panose="02010600030101010101" pitchFamily="2" charset="-122"/>
              </a:rPr>
              <a:t>”，更加强调内容的明确性，使得原文的内容和观点一目了然地呈现出来。</a:t>
            </a:r>
            <a:endParaRPr lang="zh-CN" altLang="en-US" sz="2400">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9410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81430" y="2105660"/>
            <a:ext cx="10052050" cy="829945"/>
          </a:xfrm>
          <a:prstGeom prst="rect">
            <a:avLst/>
          </a:prstGeom>
          <a:noFill/>
        </p:spPr>
        <p:txBody>
          <a:bodyPr wrap="square" rtlCol="0">
            <a:spAutoFit/>
          </a:bodyPr>
          <a:lstStyle/>
          <a:p>
            <a:pPr algn="just" latinLnBrk="1"/>
            <a:r>
              <a:rPr lang="ko-KR" altLang="en-US" sz="2400" b="1" dirty="0">
                <a:solidFill>
                  <a:srgbClr val="2050A1"/>
                </a:solidFill>
                <a:latin typeface="komorebi gothic" pitchFamily="49" charset="-128"/>
                <a:ea typeface="komorebi gothic" pitchFamily="49" charset="-128"/>
              </a:rPr>
              <a:t>②随着中国特色社会主义不断发展，我们的制度必将越来越成熟，我国社会主义制度的优越性必将进一步显现，我们的道路必将越走越宽广。</a:t>
            </a:r>
            <a:endParaRPr lang="ko-KR" altLang="en-US" sz="24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398780"/>
          </a:xfrm>
          <a:prstGeom prst="rect">
            <a:avLst/>
          </a:prstGeom>
          <a:noFill/>
        </p:spPr>
        <p:txBody>
          <a:bodyPr wrap="square" rtlCol="0">
            <a:spAutoFit/>
          </a:bodyPr>
          <a:lstStyle/>
          <a:p>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1281430" y="2935605"/>
            <a:ext cx="10125075" cy="1198880"/>
          </a:xfrm>
          <a:prstGeom prst="rect">
            <a:avLst/>
          </a:prstGeom>
        </p:spPr>
        <p:txBody>
          <a:bodyPr wrap="square">
            <a:spAutoFit/>
          </a:bodyPr>
          <a:p>
            <a:pPr marL="0" indent="0" algn="just" defTabSz="266700">
              <a:spcAft>
                <a:spcPct val="0"/>
              </a:spcAft>
            </a:pPr>
            <a:r>
              <a:rPr lang="en-US" altLang="zh-CN" sz="2400">
                <a:solidFill>
                  <a:srgbClr val="000000"/>
                </a:solidFill>
                <a:latin typeface="宋体" panose="02010600030101010101" pitchFamily="2" charset="-122"/>
                <a:ea typeface="宋体" panose="02010600030101010101" pitchFamily="2" charset="-122"/>
              </a:rPr>
              <a:t>②</a:t>
            </a:r>
            <a:r>
              <a:rPr lang="zh-CN" altLang="en-US" sz="2400" u="sng">
                <a:solidFill>
                  <a:srgbClr val="000000"/>
                </a:solidFill>
                <a:latin typeface="Batang" panose="02030600000101010101" charset="-127"/>
                <a:ea typeface="Batang" panose="02030600000101010101" charset="-127"/>
              </a:rPr>
              <a:t>중국특색사회주의가계속발전함에따라우리의제도는날로성숙해지고우리사회주의제도의우월성도더욱두드러질것이며</a:t>
            </a:r>
            <a:r>
              <a:rPr lang="en-US" altLang="zh-CN" sz="2400" u="sng">
                <a:solidFill>
                  <a:srgbClr val="000000"/>
                </a:solidFill>
                <a:latin typeface="Batang" panose="02030600000101010101" charset="-127"/>
                <a:ea typeface="Batang" panose="02030600000101010101" charset="-127"/>
              </a:rPr>
              <a:t>, </a:t>
            </a:r>
            <a:r>
              <a:rPr lang="zh-CN" altLang="en-US" sz="2400" u="sng">
                <a:solidFill>
                  <a:srgbClr val="000000"/>
                </a:solidFill>
                <a:latin typeface="Batang" panose="02030600000101010101" charset="-127"/>
                <a:ea typeface="Batang" panose="02030600000101010101" charset="-127"/>
              </a:rPr>
              <a:t>우리의 길은 갈수록 넓게 펼쳐질 것입니다</a:t>
            </a:r>
            <a:r>
              <a:rPr lang="en-US" altLang="zh-CN" sz="2400" u="sng">
                <a:solidFill>
                  <a:srgbClr val="000000"/>
                </a:solidFill>
                <a:latin typeface="Batang" panose="02030600000101010101" charset="-127"/>
                <a:ea typeface="Batang" panose="02030600000101010101" charset="-127"/>
              </a:rPr>
              <a:t>.</a:t>
            </a:r>
            <a:r>
              <a:rPr lang="en-US" altLang="zh-CN" sz="1600" u="sng">
                <a:solidFill>
                  <a:srgbClr val="000000"/>
                </a:solidFill>
                <a:latin typeface="Batang" panose="02030600000101010101" charset="-127"/>
                <a:ea typeface="Batang" panose="02030600000101010101" charset="-127"/>
              </a:rPr>
              <a:t> </a:t>
            </a:r>
            <a:endParaRPr lang="en-US" altLang="zh-CN" sz="1600" u="sng">
              <a:solidFill>
                <a:srgbClr val="000000"/>
              </a:solidFill>
              <a:latin typeface="Batang" panose="02030600000101010101" charset="-127"/>
              <a:ea typeface="Batang" panose="02030600000101010101" charset="-127"/>
            </a:endParaRPr>
          </a:p>
        </p:txBody>
      </p:sp>
      <p:sp>
        <p:nvSpPr>
          <p:cNvPr id="6" name="文本框 5"/>
          <p:cNvSpPr txBox="1"/>
          <p:nvPr/>
        </p:nvSpPr>
        <p:spPr>
          <a:xfrm>
            <a:off x="1281430" y="4295140"/>
            <a:ext cx="10125710" cy="1568450"/>
          </a:xfrm>
          <a:prstGeom prst="rect">
            <a:avLst/>
          </a:prstGeom>
        </p:spPr>
        <p:txBody>
          <a:bodyPr wrap="square">
            <a:spAutoFit/>
          </a:bodyPr>
          <a:p>
            <a:pPr marL="0" indent="0" algn="just" defTabSz="266700" latinLnBrk="1">
              <a:lnSpc>
                <a:spcPct val="100000"/>
              </a:lnSpc>
              <a:spcAft>
                <a:spcPct val="0"/>
              </a:spcAft>
            </a:pPr>
            <a:r>
              <a:rPr lang="zh-CN" altLang="en-US" sz="2400">
                <a:solidFill>
                  <a:srgbClr val="000000"/>
                </a:solidFill>
                <a:latin typeface="宋体" panose="02010600030101010101" pitchFamily="2" charset="-122"/>
                <a:ea typeface="宋体" panose="02010600030101010101" pitchFamily="2" charset="-122"/>
              </a:rPr>
              <a:t>此处有两个“越来</a:t>
            </a:r>
            <a:r>
              <a:rPr lang="en-US" altLang="zh-CN" sz="2400">
                <a:solidFill>
                  <a:srgbClr val="000000"/>
                </a:solidFill>
                <a:latin typeface="宋体" panose="02010600030101010101" pitchFamily="2" charset="-122"/>
                <a:ea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rPr>
              <a:t>越</a:t>
            </a:r>
            <a:r>
              <a:rPr lang="en-US" altLang="zh-CN" sz="2400">
                <a:solidFill>
                  <a:srgbClr val="000000"/>
                </a:solidFill>
                <a:latin typeface="宋体" panose="02010600030101010101" pitchFamily="2" charset="-122"/>
                <a:ea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rPr>
              <a:t>，译文分别翻译为“</a:t>
            </a:r>
            <a:r>
              <a:rPr lang="en-US" altLang="zh-CN" sz="2400">
                <a:solidFill>
                  <a:srgbClr val="000000"/>
                </a:solidFill>
                <a:latin typeface="宋体" panose="02010600030101010101" pitchFamily="2" charset="-122"/>
                <a:ea typeface="宋体" panose="02010600030101010101" pitchFamily="2" charset="-122"/>
              </a:rPr>
              <a:t> </a:t>
            </a:r>
            <a:r>
              <a:rPr lang="zh-CN" altLang="en-US" sz="2400">
                <a:solidFill>
                  <a:srgbClr val="000000"/>
                </a:solidFill>
                <a:latin typeface="Batang" panose="02030600000101010101" charset="-127"/>
                <a:ea typeface="Batang" panose="02030600000101010101" charset="-127"/>
              </a:rPr>
              <a:t>날로</a:t>
            </a:r>
            <a:r>
              <a:rPr lang="zh-CN" altLang="en-US" sz="2400">
                <a:solidFill>
                  <a:srgbClr val="000000"/>
                </a:solidFill>
                <a:latin typeface="宋体" panose="02010600030101010101" pitchFamily="2" charset="-122"/>
                <a:ea typeface="宋体" panose="02010600030101010101" pitchFamily="2" charset="-122"/>
              </a:rPr>
              <a:t>”和“</a:t>
            </a:r>
            <a:r>
              <a:rPr lang="zh-CN" altLang="en-US" sz="2400">
                <a:solidFill>
                  <a:srgbClr val="000000"/>
                </a:solidFill>
                <a:latin typeface="Batang" panose="02030600000101010101" charset="-127"/>
                <a:ea typeface="Batang" panose="02030600000101010101" charset="-127"/>
              </a:rPr>
              <a:t>갈수록</a:t>
            </a:r>
            <a:r>
              <a:rPr lang="zh-CN" altLang="en-US" sz="2400">
                <a:solidFill>
                  <a:srgbClr val="000000"/>
                </a:solidFill>
                <a:latin typeface="宋体" panose="02010600030101010101" pitchFamily="2" charset="-122"/>
                <a:ea typeface="宋体" panose="02010600030101010101" pitchFamily="2" charset="-122"/>
              </a:rPr>
              <a:t>”，既符合上下文的意思及搭配，又避免了重复表达。“越走越宽广”没有直接译为“</a:t>
            </a:r>
            <a:r>
              <a:rPr lang="zh-CN" altLang="en-US" sz="2400">
                <a:solidFill>
                  <a:srgbClr val="000000"/>
                </a:solidFill>
                <a:latin typeface="Batang" panose="02030600000101010101" charset="-127"/>
                <a:ea typeface="Batang" panose="02030600000101010101" charset="-127"/>
              </a:rPr>
              <a:t>갈수록넓어질것이다</a:t>
            </a:r>
            <a:r>
              <a:rPr lang="zh-CN" altLang="en-US" sz="2400">
                <a:solidFill>
                  <a:srgbClr val="000000"/>
                </a:solidFill>
                <a:latin typeface="宋体" panose="02010600030101010101" pitchFamily="2" charset="-122"/>
                <a:ea typeface="宋体" panose="02010600030101010101" pitchFamily="2" charset="-122"/>
              </a:rPr>
              <a:t>”</a:t>
            </a:r>
            <a:r>
              <a:rPr lang="en-US" altLang="zh-CN" sz="2400">
                <a:solidFill>
                  <a:srgbClr val="000000"/>
                </a:solidFill>
                <a:latin typeface="宋体" panose="02010600030101010101" pitchFamily="2" charset="-122"/>
                <a:ea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rPr>
              <a:t>而是根据译入语表达习惯，添加了“</a:t>
            </a:r>
            <a:r>
              <a:rPr lang="zh-CN" altLang="en-US" sz="2400">
                <a:solidFill>
                  <a:srgbClr val="000000"/>
                </a:solidFill>
                <a:latin typeface="Batang" panose="02030600000101010101" charset="-127"/>
                <a:ea typeface="Batang" panose="02030600000101010101" charset="-127"/>
              </a:rPr>
              <a:t>펼쳐지다</a:t>
            </a:r>
            <a:r>
              <a:rPr lang="zh-CN" altLang="en-US" sz="2400">
                <a:solidFill>
                  <a:srgbClr val="000000"/>
                </a:solidFill>
                <a:latin typeface="宋体" panose="02010600030101010101" pitchFamily="2" charset="-122"/>
                <a:ea typeface="宋体" panose="02010600030101010101" pitchFamily="2" charset="-122"/>
              </a:rPr>
              <a:t>”</a:t>
            </a:r>
            <a:r>
              <a:rPr lang="en-US" altLang="zh-CN" sz="2400">
                <a:solidFill>
                  <a:srgbClr val="000000"/>
                </a:solidFill>
                <a:latin typeface="宋体" panose="02010600030101010101" pitchFamily="2" charset="-122"/>
                <a:ea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rPr>
              <a:t>使译文更加自然、准确。</a:t>
            </a:r>
            <a:endParaRPr lang="zh-CN" altLang="en-US" sz="2400">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p:nvPr/>
        </p:nvSpPr>
        <p:spPr>
          <a:xfrm>
            <a:off x="0" y="0"/>
            <a:ext cx="12192000" cy="703580"/>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491645" y="407819"/>
            <a:ext cx="2493010" cy="618490"/>
          </a:xfrm>
          <a:prstGeom prst="rect">
            <a:avLst/>
          </a:prstGeom>
        </p:spPr>
      </p:pic>
      <p:sp>
        <p:nvSpPr>
          <p:cNvPr id="14" name="矩形: 圆角 14"/>
          <p:cNvSpPr/>
          <p:nvPr/>
        </p:nvSpPr>
        <p:spPr>
          <a:xfrm>
            <a:off x="636607" y="1857395"/>
            <a:ext cx="10808465" cy="4486527"/>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1645" y="432416"/>
            <a:ext cx="2294255" cy="582295"/>
          </a:xfrm>
          <a:prstGeom prst="rect">
            <a:avLst/>
          </a:prstGeom>
          <a:noFill/>
        </p:spPr>
        <p:txBody>
          <a:bodyPr wrap="square" lIns="91438" tIns="45719" rIns="91438" bIns="45719" rtlCol="0">
            <a:spAutoFit/>
          </a:bodyPr>
          <a:lstStyle/>
          <a:p>
            <a:pPr algn="ctr"/>
            <a:r>
              <a:rPr kumimoji="1" lang="zh-CN" altLang="en-US" sz="3200" b="1" dirty="0">
                <a:solidFill>
                  <a:schemeClr val="bg1"/>
                </a:solidFill>
                <a:latin typeface="方正兰亭黑简体" panose="02000500000000000000" pitchFamily="2" charset="-122"/>
                <a:ea typeface="方正兰亭黑简体" panose="02000500000000000000" pitchFamily="2" charset="-122"/>
              </a:rPr>
              <a:t>学习目标</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8" name="矩形 7"/>
          <p:cNvSpPr/>
          <p:nvPr/>
        </p:nvSpPr>
        <p:spPr>
          <a:xfrm>
            <a:off x="952982" y="1616783"/>
            <a:ext cx="2052165" cy="523220"/>
          </a:xfrm>
          <a:prstGeom prst="rect">
            <a:avLst/>
          </a:prstGeom>
          <a:solidFill>
            <a:schemeClr val="bg1"/>
          </a:solidFill>
        </p:spPr>
        <p:txBody>
          <a:bodyPr wrap="none">
            <a:spAutoFit/>
          </a:bodyPr>
          <a:lstStyle/>
          <a:p>
            <a:r>
              <a:rPr lang="en-US" altLang="zh-CN"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2. </a:t>
            </a:r>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翻译目标</a:t>
            </a:r>
            <a:endParaRPr lang="en-GB" altLang="zh-CN"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11" name="文本框 10"/>
          <p:cNvSpPr txBox="1"/>
          <p:nvPr/>
        </p:nvSpPr>
        <p:spPr>
          <a:xfrm>
            <a:off x="3125470" y="2565400"/>
            <a:ext cx="6097905" cy="2861310"/>
          </a:xfrm>
          <a:prstGeom prst="rect">
            <a:avLst/>
          </a:prstGeom>
          <a:noFill/>
        </p:spPr>
        <p:txBody>
          <a:bodyPr wrap="square" rtlCol="0">
            <a:spAutoFit/>
          </a:bodyPr>
          <a:lstStyle/>
          <a:p>
            <a:pPr lvl="0" algn="l" fontAlgn="auto">
              <a:lnSpc>
                <a:spcPct val="150000"/>
              </a:lnSpc>
              <a:buClrTx/>
              <a:buSzTx/>
            </a:pPr>
            <a:endPar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a:p>
            <a:pPr marL="342900" lvl="0" indent="-342900">
              <a:lnSpc>
                <a:spcPct val="150000"/>
              </a:lnSpc>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着重关注和掌握“否定表述”的翻译方法；</a:t>
            </a:r>
            <a:endPar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a:p>
            <a:pPr marL="342900" lvl="0" indent="-342900">
              <a:lnSpc>
                <a:spcPct val="150000"/>
              </a:lnSpc>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着重关注和掌握“诗词”的翻译方法；</a:t>
            </a:r>
            <a:endPar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a:p>
            <a:pPr marL="342900" lvl="0" indent="-342900">
              <a:lnSpc>
                <a:spcPct val="150000"/>
              </a:lnSpc>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掌握汉语特质突出型以及号召功能型相关时政文献翻译的基本策略与技巧。</a:t>
            </a:r>
            <a:endPar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p:txBody>
      </p:sp>
      <p:sp>
        <p:nvSpPr>
          <p:cNvPr id="9" name="椭圆 22"/>
          <p:cNvSpPr/>
          <p:nvPr/>
        </p:nvSpPr>
        <p:spPr>
          <a:xfrm>
            <a:off x="1286934" y="2399707"/>
            <a:ext cx="1396849" cy="1338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iconfont-10484-5114096"/>
          <p:cNvSpPr>
            <a:spLocks noChangeAspect="1"/>
          </p:cNvSpPr>
          <p:nvPr/>
        </p:nvSpPr>
        <p:spPr>
          <a:xfrm>
            <a:off x="1591549" y="2579685"/>
            <a:ext cx="812597" cy="822889"/>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椭圆 22"/>
          <p:cNvSpPr/>
          <p:nvPr/>
        </p:nvSpPr>
        <p:spPr>
          <a:xfrm>
            <a:off x="1308710" y="4411043"/>
            <a:ext cx="1396849" cy="1338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iconfont-10484-5114096"/>
          <p:cNvSpPr>
            <a:spLocks noChangeAspect="1"/>
          </p:cNvSpPr>
          <p:nvPr/>
        </p:nvSpPr>
        <p:spPr>
          <a:xfrm>
            <a:off x="1613325" y="4591021"/>
            <a:ext cx="812597" cy="822889"/>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pic>
        <p:nvPicPr>
          <p:cNvPr id="8" name="图片 7"/>
          <p:cNvPicPr>
            <a:picLocks noChangeAspect="1"/>
          </p:cNvPicPr>
          <p:nvPr>
            <p:custDataLst>
              <p:tags r:id="rId3"/>
            </p:custDataLst>
          </p:nvPr>
        </p:nvPicPr>
        <p:blipFill>
          <a:blip r:embed="rId4"/>
          <a:stretch>
            <a:fillRect/>
          </a:stretch>
        </p:blipFill>
        <p:spPr>
          <a:xfrm>
            <a:off x="313055" y="2372360"/>
            <a:ext cx="5636895" cy="2747645"/>
          </a:xfrm>
          <a:prstGeom prst="rect">
            <a:avLst/>
          </a:prstGeom>
        </p:spPr>
      </p:pic>
      <p:pic>
        <p:nvPicPr>
          <p:cNvPr id="15" name="图片 14"/>
          <p:cNvPicPr>
            <a:picLocks noChangeAspect="1"/>
          </p:cNvPicPr>
          <p:nvPr>
            <p:custDataLst>
              <p:tags r:id="rId5"/>
            </p:custDataLst>
          </p:nvPr>
        </p:nvPicPr>
        <p:blipFill>
          <a:blip r:embed="rId6"/>
          <a:stretch>
            <a:fillRect/>
          </a:stretch>
        </p:blipFill>
        <p:spPr>
          <a:xfrm>
            <a:off x="5971540" y="1819910"/>
            <a:ext cx="6028055" cy="447040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888365" y="2023745"/>
            <a:ext cx="4898390" cy="3939540"/>
          </a:xfrm>
          <a:prstGeom prst="rect">
            <a:avLst/>
          </a:prstGeom>
        </p:spPr>
      </p:pic>
      <p:pic>
        <p:nvPicPr>
          <p:cNvPr id="8" name="图片 7"/>
          <p:cNvPicPr>
            <a:picLocks noChangeAspect="1"/>
          </p:cNvPicPr>
          <p:nvPr>
            <p:custDataLst>
              <p:tags r:id="rId5"/>
            </p:custDataLst>
          </p:nvPr>
        </p:nvPicPr>
        <p:blipFill>
          <a:blip r:embed="rId6"/>
          <a:stretch>
            <a:fillRect/>
          </a:stretch>
        </p:blipFill>
        <p:spPr>
          <a:xfrm>
            <a:off x="6196330" y="1428750"/>
            <a:ext cx="5113655" cy="5170805"/>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1202055" y="1819275"/>
            <a:ext cx="9919970" cy="1094105"/>
          </a:xfrm>
          <a:prstGeom prst="rect">
            <a:avLst/>
          </a:prstGeom>
          <a:noFill/>
        </p:spPr>
        <p:txBody>
          <a:bodyPr wrap="square" rtlCol="0">
            <a:noAutofit/>
          </a:bodyPr>
          <a:lstStyle/>
          <a:p>
            <a:pPr algn="just"/>
            <a:endParaRPr lang="en-US" altLang="zh-CN" sz="2000" b="1" dirty="0" smtClean="0">
              <a:solidFill>
                <a:srgbClr val="2050A1"/>
              </a:solidFill>
              <a:ea typeface="方正兰亭黑简体" panose="02000500000000000000" pitchFamily="2" charset="-122"/>
              <a:cs typeface="Calibri" panose="020F0502020204030204" pitchFamily="34" charset="0"/>
              <a:sym typeface="+mn-ea"/>
            </a:endParaRPr>
          </a:p>
          <a:p>
            <a:pPr algn="just"/>
            <a:r>
              <a:rPr lang="zh-CN" altLang="en-US" sz="2000" dirty="0">
                <a:solidFill>
                  <a:srgbClr val="2050A1"/>
                </a:solidFill>
                <a:ea typeface="方正兰亭黑简体" panose="02000500000000000000" pitchFamily="2" charset="-122"/>
                <a:cs typeface="Calibri" panose="020F0502020204030204" pitchFamily="34" charset="0"/>
                <a:sym typeface="+mn-ea"/>
              </a:rPr>
              <a:t>①近代以后，中华民族遭受的苦难之重、付出的牺牲之大，在世界历史上都是罕见的。</a:t>
            </a:r>
            <a:endParaRPr lang="zh-CN" altLang="en-US" sz="2000" dirty="0">
              <a:solidFill>
                <a:srgbClr val="2050A1"/>
              </a:solidFill>
              <a:ea typeface="方正兰亭黑简体" panose="02000500000000000000" pitchFamily="2" charset="-122"/>
              <a:cs typeface="Calibri" panose="020F0502020204030204" pitchFamily="34" charset="0"/>
              <a:sym typeface="+mn-ea"/>
            </a:endParaRPr>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6" name="文本框 5"/>
          <p:cNvSpPr txBox="1"/>
          <p:nvPr/>
        </p:nvSpPr>
        <p:spPr>
          <a:xfrm>
            <a:off x="1281430" y="2713990"/>
            <a:ext cx="10033000" cy="398780"/>
          </a:xfrm>
          <a:prstGeom prst="rect">
            <a:avLst/>
          </a:prstGeom>
        </p:spPr>
        <p:txBody>
          <a:bodyPr wrap="square">
            <a:spAutoFit/>
          </a:bodyPr>
          <a:p>
            <a:pPr marL="0" indent="0" algn="just" defTabSz="266700">
              <a:spcAft>
                <a:spcPct val="0"/>
              </a:spcAft>
            </a:pPr>
            <a:r>
              <a:rPr lang="en-US" altLang="zh-CN" sz="2000">
                <a:latin typeface="宋体" panose="02010600030101010101" pitchFamily="2" charset="-122"/>
                <a:ea typeface="宋体" panose="02010600030101010101" pitchFamily="2" charset="-122"/>
              </a:rPr>
              <a:t>①</a:t>
            </a:r>
            <a:r>
              <a:rPr lang="zh-CN" altLang="en-US" sz="2000" u="sng">
                <a:latin typeface="Batang" panose="02030600000101010101" charset="-127"/>
                <a:ea typeface="Batang" panose="02030600000101010101" charset="-127"/>
              </a:rPr>
              <a:t>근대에는세계역사에서도보기드문험한고난을겪었고막대한희생을치렀습니다</a:t>
            </a:r>
            <a:r>
              <a:rPr lang="en-US" altLang="zh-CN" sz="2000" u="sng">
                <a:latin typeface="Batang" panose="02030600000101010101" charset="-127"/>
                <a:ea typeface="Batang" panose="02030600000101010101" charset="-127"/>
              </a:rPr>
              <a:t>.</a:t>
            </a:r>
            <a:endParaRPr lang="en-US" altLang="zh-CN" sz="2000" u="sng">
              <a:latin typeface="Batang" panose="02030600000101010101" charset="-127"/>
              <a:ea typeface="Batang" panose="02030600000101010101" charset="-127"/>
            </a:endParaRPr>
          </a:p>
        </p:txBody>
      </p:sp>
      <p:sp>
        <p:nvSpPr>
          <p:cNvPr id="7" name="文本框 6"/>
          <p:cNvSpPr txBox="1"/>
          <p:nvPr/>
        </p:nvSpPr>
        <p:spPr>
          <a:xfrm>
            <a:off x="1281430" y="3388995"/>
            <a:ext cx="9954260" cy="1076325"/>
          </a:xfrm>
          <a:prstGeom prst="rect">
            <a:avLst/>
          </a:prstGeom>
        </p:spPr>
        <p:txBody>
          <a:bodyPr wrap="square">
            <a:spAutoFit/>
          </a:bodyPr>
          <a:p>
            <a:pPr marL="0" indent="0" algn="just" defTabSz="266700">
              <a:spcAft>
                <a:spcPct val="0"/>
              </a:spcAft>
            </a:pPr>
            <a:r>
              <a:rPr lang="zh-CN" altLang="en-US" sz="1600">
                <a:latin typeface="宋体" panose="02010600030101010101" pitchFamily="2" charset="-122"/>
                <a:ea typeface="宋体" panose="02010600030101010101" pitchFamily="2" charset="-122"/>
              </a:rPr>
              <a:t>此处用转换法将原文语序和词性等重新调整。将原文的主语“中华民族遭受的苦难之重、付出的牺牲之大”译为谓语“</a:t>
            </a:r>
            <a:r>
              <a:rPr lang="zh-CN" altLang="en-US" sz="1600">
                <a:latin typeface="Batang" panose="02030600000101010101" charset="-127"/>
                <a:ea typeface="Batang" panose="02030600000101010101" charset="-127"/>
              </a:rPr>
              <a:t>험한고난을겪었고막대한희생을치렀습니다</a:t>
            </a:r>
            <a:r>
              <a:rPr lang="zh-CN" altLang="en-US" sz="1600">
                <a:latin typeface="宋体" panose="02010600030101010101" pitchFamily="2" charset="-122"/>
                <a:ea typeface="宋体" panose="02010600030101010101" pitchFamily="2" charset="-122"/>
              </a:rPr>
              <a:t>”，将原文的谓语“在世界历史上都是罕见的”译为定语“</a:t>
            </a:r>
            <a:r>
              <a:rPr lang="zh-CN" altLang="en-US" sz="1600">
                <a:latin typeface="Batang" panose="02030600000101010101" charset="-127"/>
                <a:ea typeface="Batang" panose="02030600000101010101" charset="-127"/>
              </a:rPr>
              <a:t>근대에는세계역사에서도보기드문</a:t>
            </a:r>
            <a:r>
              <a:rPr lang="zh-CN" altLang="en-US" sz="1600">
                <a:latin typeface="宋体" panose="02010600030101010101" pitchFamily="2" charset="-122"/>
                <a:ea typeface="宋体" panose="02010600030101010101" pitchFamily="2" charset="-122"/>
              </a:rPr>
              <a:t>”</a:t>
            </a:r>
            <a:r>
              <a:rPr lang="zh-CN" altLang="en-US" sz="1600">
                <a:latin typeface="宋体" panose="02010600030101010101" pitchFamily="2" charset="-122"/>
                <a:ea typeface="宋体" panose="02010600030101010101" pitchFamily="2" charset="-122"/>
                <a:sym typeface="+mn-ea"/>
              </a:rPr>
              <a:t>相较而言，汉语的补语较发达，韩国语则是定语较发达，此处将形容词谓语句译为定语句符合韩国语表达习惯。</a:t>
            </a:r>
            <a:endParaRPr lang="zh-CN" altLang="en-US" sz="1600">
              <a:latin typeface="宋体" panose="02010600030101010101" pitchFamily="2" charset="-122"/>
              <a:ea typeface="宋体" panose="02010600030101010101" pitchFamily="2" charset="-122"/>
            </a:endParaRPr>
          </a:p>
        </p:txBody>
      </p:sp>
      <p:sp>
        <p:nvSpPr>
          <p:cNvPr id="8" name="文本框 7"/>
          <p:cNvSpPr txBox="1"/>
          <p:nvPr/>
        </p:nvSpPr>
        <p:spPr>
          <a:xfrm>
            <a:off x="1281430" y="4681220"/>
            <a:ext cx="10064115" cy="829945"/>
          </a:xfrm>
          <a:prstGeom prst="rect">
            <a:avLst/>
          </a:prstGeom>
          <a:noFill/>
        </p:spPr>
        <p:txBody>
          <a:bodyPr wrap="square" rtlCol="0" anchor="t">
            <a:spAutoFit/>
          </a:bodyPr>
          <a:p>
            <a:pPr marL="0" indent="0" algn="just" defTabSz="266700">
              <a:spcAft>
                <a:spcPct val="0"/>
              </a:spcAft>
            </a:pPr>
            <a:r>
              <a:rPr lang="zh-CN" altLang="en-US" sz="1600">
                <a:latin typeface="宋体" panose="02010600030101010101" pitchFamily="2" charset="-122"/>
                <a:ea typeface="宋体" panose="02010600030101010101" pitchFamily="2" charset="-122"/>
                <a:sym typeface="+mn-ea"/>
              </a:rPr>
              <a:t>原文中“近代以后”主要指进入近代以后，所指时间段主要是近代，译文译为“</a:t>
            </a:r>
            <a:r>
              <a:rPr lang="zh-CN" altLang="en-US" sz="1600">
                <a:latin typeface="Batang" panose="02030600000101010101" charset="-127"/>
                <a:ea typeface="Batang" panose="02030600000101010101" charset="-127"/>
                <a:sym typeface="+mn-ea"/>
              </a:rPr>
              <a:t>근대에는</a:t>
            </a:r>
            <a:r>
              <a:rPr lang="zh-CN" altLang="en-US" sz="1600">
                <a:latin typeface="宋体" panose="02010600030101010101" pitchFamily="2" charset="-122"/>
                <a:ea typeface="宋体" panose="02010600030101010101" pitchFamily="2" charset="-122"/>
                <a:sym typeface="+mn-ea"/>
              </a:rPr>
              <a:t>”，更加明确地传达了原文意思。译文省略了“中华民族”，由于前一句的主语中包含中华民族，本句是接着上句“过去”的时间，表达“近代”的情况，中心都是围绕“中华民族”的，省略之后并不影响译文理解，且使译文更加简洁、自然。</a:t>
            </a:r>
            <a:endParaRPr lang="zh-CN" altLang="en-US" sz="1600">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830" y="2019935"/>
            <a:ext cx="10713085" cy="4119880"/>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51585" cy="52197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35915" y="6038215"/>
            <a:ext cx="2388870" cy="61849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1341755" y="2115185"/>
            <a:ext cx="10297160" cy="706755"/>
          </a:xfrm>
          <a:prstGeom prst="rect">
            <a:avLst/>
          </a:prstGeom>
          <a:noFill/>
        </p:spPr>
        <p:txBody>
          <a:bodyPr wrap="square" rtlCol="0">
            <a:spAutoFit/>
          </a:bodyPr>
          <a:lstStyle/>
          <a:p>
            <a:r>
              <a:rPr lang="zh-CN" altLang="en-US" sz="2000" dirty="0" smtClean="0">
                <a:solidFill>
                  <a:srgbClr val="2050A1"/>
                </a:solidFill>
                <a:ea typeface="方正兰亭黑简体" panose="02000500000000000000" pitchFamily="2" charset="-122"/>
                <a:cs typeface="Calibri" panose="020F0502020204030204" pitchFamily="34" charset="0"/>
                <a:sym typeface="+mn-ea"/>
              </a:rPr>
              <a:t>②但是，中国人民从不屈服，不断奋起抗争，终于掌握了自己的命运，开始了建设自己国家的伟大进程，充分展示了以爱国主义为核心的伟大民族精神。</a:t>
            </a:r>
            <a:endParaRPr lang="zh-CN" altLang="en-US" sz="2000" dirty="0" smtClean="0">
              <a:solidFill>
                <a:srgbClr val="2050A1"/>
              </a:solidFill>
              <a:ea typeface="方正兰亭黑简体" panose="02000500000000000000" pitchFamily="2" charset="-122"/>
              <a:cs typeface="Calibri" panose="020F0502020204030204" pitchFamily="34" charset="0"/>
              <a:sym typeface="+mn-ea"/>
            </a:endParaRPr>
          </a:p>
        </p:txBody>
      </p:sp>
      <p:pic>
        <p:nvPicPr>
          <p:cNvPr id="22" name="图片 21"/>
          <p:cNvPicPr>
            <a:picLocks noChangeAspect="1"/>
          </p:cNvPicPr>
          <p:nvPr/>
        </p:nvPicPr>
        <p:blipFill>
          <a:blip r:embed="rId2"/>
          <a:stretch>
            <a:fillRect/>
          </a:stretch>
        </p:blipFill>
        <p:spPr>
          <a:xfrm>
            <a:off x="-130589" y="159313"/>
            <a:ext cx="1657906" cy="1659793"/>
          </a:xfrm>
          <a:prstGeom prst="rect">
            <a:avLst/>
          </a:prstGeom>
        </p:spPr>
      </p:pic>
      <p:sp>
        <p:nvSpPr>
          <p:cNvPr id="6" name="文本框 5"/>
          <p:cNvSpPr txBox="1"/>
          <p:nvPr/>
        </p:nvSpPr>
        <p:spPr>
          <a:xfrm>
            <a:off x="1207770" y="2840355"/>
            <a:ext cx="10169525" cy="1014730"/>
          </a:xfrm>
          <a:prstGeom prst="rect">
            <a:avLst/>
          </a:prstGeom>
        </p:spPr>
        <p:txBody>
          <a:bodyPr wrap="square">
            <a:spAutoFit/>
          </a:bodyPr>
          <a:p>
            <a:pPr marL="0" indent="133350" algn="just" defTabSz="266700" latinLnBrk="1">
              <a:lnSpc>
                <a:spcPct val="100000"/>
              </a:lnSpc>
              <a:spcAft>
                <a:spcPct val="0"/>
              </a:spcAft>
            </a:pPr>
            <a:r>
              <a:rPr lang="en-US" altLang="zh-CN" sz="2000">
                <a:solidFill>
                  <a:srgbClr val="000000"/>
                </a:solidFill>
                <a:latin typeface="宋体" panose="02010600030101010101" pitchFamily="2" charset="-122"/>
                <a:ea typeface="宋体" panose="02010600030101010101" pitchFamily="2" charset="-122"/>
              </a:rPr>
              <a:t>②</a:t>
            </a:r>
            <a:r>
              <a:rPr lang="zh-CN" altLang="en-US" sz="2000" u="sng">
                <a:latin typeface="Batang" panose="02030600000101010101" charset="-127"/>
                <a:ea typeface="Batang" panose="02030600000101010101" charset="-127"/>
              </a:rPr>
              <a:t>그러나중국인민은이에굴하지않고끊임없이떨쳐일어나항쟁함으로써마침내자신의운명을개척하고자기국가를건설하는위대한노정을시작하였으며</a:t>
            </a:r>
            <a:r>
              <a:rPr lang="en-US" altLang="zh-CN" sz="2000" u="sng">
                <a:latin typeface="Batang" panose="02030600000101010101" charset="-127"/>
                <a:ea typeface="Batang" panose="02030600000101010101" charset="-127"/>
              </a:rPr>
              <a:t>, </a:t>
            </a:r>
            <a:r>
              <a:rPr lang="zh-CN" altLang="en-US" sz="2000" u="sng">
                <a:latin typeface="Batang" panose="02030600000101010101" charset="-127"/>
                <a:ea typeface="Batang" panose="02030600000101010101" charset="-127"/>
              </a:rPr>
              <a:t>이를 통해 애국심을 핵심으로 하는 위대한 민족정신을 충분히 보여 주었습니다</a:t>
            </a:r>
            <a:r>
              <a:rPr lang="en-US" altLang="zh-CN" sz="2000" u="sng">
                <a:latin typeface="Batang" panose="02030600000101010101" charset="-127"/>
                <a:ea typeface="Batang" panose="02030600000101010101" charset="-127"/>
              </a:rPr>
              <a:t>.</a:t>
            </a:r>
            <a:endParaRPr lang="en-US" altLang="zh-CN" sz="2000" u="sng">
              <a:latin typeface="Batang" panose="02030600000101010101" charset="-127"/>
              <a:ea typeface="Batang" panose="02030600000101010101" charset="-127"/>
            </a:endParaRPr>
          </a:p>
        </p:txBody>
      </p:sp>
      <p:sp>
        <p:nvSpPr>
          <p:cNvPr id="7" name="文本框 6"/>
          <p:cNvSpPr txBox="1"/>
          <p:nvPr/>
        </p:nvSpPr>
        <p:spPr>
          <a:xfrm>
            <a:off x="1188085" y="3986530"/>
            <a:ext cx="10169525" cy="1437640"/>
          </a:xfrm>
          <a:prstGeom prst="rect">
            <a:avLst/>
          </a:prstGeom>
        </p:spPr>
        <p:txBody>
          <a:bodyPr wrap="square">
            <a:spAutoFit/>
          </a:bodyPr>
          <a:p>
            <a:pPr marL="0" indent="0" algn="just" defTabSz="266700" latinLnBrk="1">
              <a:lnSpc>
                <a:spcPts val="2100"/>
              </a:lnSpc>
              <a:spcAft>
                <a:spcPct val="0"/>
              </a:spcAft>
            </a:pPr>
            <a:r>
              <a:rPr lang="zh-CN" altLang="en-US" sz="2000">
                <a:latin typeface="Batang" panose="02030600000101010101" charset="-127"/>
                <a:ea typeface="宋体" panose="02010600030101010101" pitchFamily="2" charset="-122"/>
              </a:rPr>
              <a:t>“从不屈服”“不断奋起抗争”都用到了否定表达，第一处</a:t>
            </a:r>
            <a:r>
              <a:rPr lang="zh-CN" altLang="en-US" sz="2000">
                <a:solidFill>
                  <a:srgbClr val="231F20"/>
                </a:solidFill>
                <a:latin typeface="宋体" panose="02010600030101010101" pitchFamily="2" charset="-122"/>
                <a:ea typeface="宋体" panose="02010600030101010101" pitchFamily="2" charset="-122"/>
              </a:rPr>
              <a:t>按照常规表达方式，</a:t>
            </a:r>
            <a:r>
              <a:rPr lang="zh-CN" altLang="en-US" sz="2000">
                <a:latin typeface="Batang" panose="02030600000101010101" charset="-127"/>
                <a:ea typeface="宋体" panose="02010600030101010101" pitchFamily="2" charset="-122"/>
              </a:rPr>
              <a:t>用</a:t>
            </a:r>
            <a:r>
              <a:rPr lang="zh-CN" altLang="en-US" sz="2000">
                <a:solidFill>
                  <a:srgbClr val="231F20"/>
                </a:solidFill>
                <a:latin typeface="宋体" panose="02010600030101010101" pitchFamily="2" charset="-122"/>
                <a:ea typeface="宋体" panose="02010600030101010101" pitchFamily="2" charset="-122"/>
              </a:rPr>
              <a:t>“</a:t>
            </a:r>
            <a:r>
              <a:rPr lang="en-US" altLang="zh-CN" sz="2000">
                <a:latin typeface="Batang" panose="02030600000101010101" charset="-127"/>
                <a:ea typeface="Batang" panose="02030600000101010101" charset="-127"/>
              </a:rPr>
              <a:t>-</a:t>
            </a:r>
            <a:r>
              <a:rPr lang="zh-CN" altLang="en-US" sz="2000">
                <a:latin typeface="Batang" panose="02030600000101010101" charset="-127"/>
                <a:ea typeface="Batang" panose="02030600000101010101" charset="-127"/>
              </a:rPr>
              <a:t>지</a:t>
            </a:r>
            <a:r>
              <a:rPr lang="en-US" altLang="zh-CN" sz="2000">
                <a:latin typeface="Batang" panose="02030600000101010101" charset="-127"/>
                <a:ea typeface="Batang" panose="02030600000101010101" charset="-127"/>
              </a:rPr>
              <a:t> </a:t>
            </a:r>
            <a:r>
              <a:rPr lang="zh-CN" altLang="en-US" sz="2000">
                <a:latin typeface="Batang" panose="02030600000101010101" charset="-127"/>
                <a:ea typeface="Batang" panose="02030600000101010101" charset="-127"/>
              </a:rPr>
              <a:t>않다</a:t>
            </a:r>
            <a:r>
              <a:rPr lang="zh-CN" altLang="en-US" sz="2000">
                <a:solidFill>
                  <a:srgbClr val="231F20"/>
                </a:solidFill>
                <a:latin typeface="宋体" panose="02010600030101010101" pitchFamily="2" charset="-122"/>
                <a:ea typeface="宋体" panose="02010600030101010101" pitchFamily="2" charset="-122"/>
              </a:rPr>
              <a:t>”</a:t>
            </a:r>
            <a:r>
              <a:rPr lang="zh-CN" altLang="en-US" sz="2000">
                <a:latin typeface="Batang" panose="02030600000101010101" charset="-127"/>
                <a:ea typeface="宋体" panose="02010600030101010101" pitchFamily="2" charset="-122"/>
              </a:rPr>
              <a:t>来翻译，符合译入语表达习惯，第二处“不断”，在韩国语中有多种译法，如“</a:t>
            </a:r>
            <a:r>
              <a:rPr lang="zh-CN" altLang="en-US" sz="2000">
                <a:latin typeface="Batang" panose="02030600000101010101" charset="-127"/>
                <a:ea typeface="Batang" panose="02030600000101010101" charset="-127"/>
              </a:rPr>
              <a:t>지속적으로</a:t>
            </a:r>
            <a:r>
              <a:rPr lang="zh-CN" altLang="en-US" sz="2000">
                <a:latin typeface="Batang" panose="02030600000101010101" charset="-127"/>
                <a:ea typeface="宋体" panose="02010600030101010101" pitchFamily="2" charset="-122"/>
              </a:rPr>
              <a:t>”“</a:t>
            </a:r>
            <a:r>
              <a:rPr lang="zh-CN" altLang="en-US" sz="2000">
                <a:latin typeface="Batang" panose="02030600000101010101" charset="-127"/>
                <a:ea typeface="Batang" panose="02030600000101010101" charset="-127"/>
              </a:rPr>
              <a:t>부단히</a:t>
            </a:r>
            <a:r>
              <a:rPr lang="zh-CN" altLang="en-US" sz="2000">
                <a:latin typeface="Batang" panose="02030600000101010101" charset="-127"/>
                <a:ea typeface="宋体" panose="02010600030101010101" pitchFamily="2" charset="-122"/>
              </a:rPr>
              <a:t>”“</a:t>
            </a:r>
            <a:r>
              <a:rPr lang="zh-CN" altLang="en-US" sz="2000">
                <a:latin typeface="Batang" panose="02030600000101010101" charset="-127"/>
                <a:ea typeface="Batang" panose="02030600000101010101" charset="-127"/>
              </a:rPr>
              <a:t>끊임없이</a:t>
            </a:r>
            <a:r>
              <a:rPr lang="zh-CN" altLang="en-US" sz="2000">
                <a:latin typeface="Batang" panose="02030600000101010101" charset="-127"/>
                <a:ea typeface="宋体" panose="02010600030101010101" pitchFamily="2" charset="-122"/>
              </a:rPr>
              <a:t>”等，根据语境选译为“</a:t>
            </a:r>
            <a:r>
              <a:rPr lang="zh-CN" altLang="en-US" sz="2000">
                <a:latin typeface="Batang" panose="02030600000101010101" charset="-127"/>
                <a:ea typeface="Batang" panose="02030600000101010101" charset="-127"/>
              </a:rPr>
              <a:t>끊임없이</a:t>
            </a:r>
            <a:r>
              <a:rPr lang="zh-CN" altLang="en-US" sz="2000">
                <a:latin typeface="Batang" panose="02030600000101010101" charset="-127"/>
                <a:ea typeface="宋体" panose="02010600030101010101" pitchFamily="2" charset="-122"/>
              </a:rPr>
              <a:t>”，强调了不间断、一次又一次的含义。</a:t>
            </a:r>
            <a:endParaRPr lang="zh-CN" altLang="en-US" sz="2000">
              <a:latin typeface="Batang" panose="02030600000101010101" charset="-127"/>
              <a:ea typeface="宋体" panose="02010600030101010101" pitchFamily="2" charset="-122"/>
            </a:endParaRPr>
          </a:p>
          <a:p>
            <a:pPr marL="0" indent="0" algn="just" defTabSz="266700" latinLnBrk="1">
              <a:lnSpc>
                <a:spcPts val="2100"/>
              </a:lnSpc>
              <a:spcAft>
                <a:spcPct val="0"/>
              </a:spcAft>
            </a:pPr>
            <a:endParaRPr lang="zh-CN" altLang="en-US" sz="2000">
              <a:latin typeface="Batang" panose="02030600000101010101" charset="-127"/>
              <a:ea typeface="宋体" panose="02010600030101010101" pitchFamily="2" charset="-122"/>
            </a:endParaRPr>
          </a:p>
        </p:txBody>
      </p:sp>
      <p:sp>
        <p:nvSpPr>
          <p:cNvPr id="8" name="文本框 7"/>
          <p:cNvSpPr txBox="1"/>
          <p:nvPr/>
        </p:nvSpPr>
        <p:spPr>
          <a:xfrm>
            <a:off x="1189355" y="5080000"/>
            <a:ext cx="10168255" cy="899160"/>
          </a:xfrm>
          <a:prstGeom prst="rect">
            <a:avLst/>
          </a:prstGeom>
          <a:noFill/>
        </p:spPr>
        <p:txBody>
          <a:bodyPr wrap="square" rtlCol="0" anchor="t">
            <a:spAutoFit/>
          </a:bodyPr>
          <a:p>
            <a:pPr marL="0" indent="0" algn="just" defTabSz="266700" latinLnBrk="1">
              <a:lnSpc>
                <a:spcPts val="2100"/>
              </a:lnSpc>
              <a:spcAft>
                <a:spcPct val="0"/>
              </a:spcAft>
            </a:pPr>
            <a:r>
              <a:rPr lang="zh-CN" altLang="en-US" sz="2000">
                <a:latin typeface="Batang" panose="02030600000101010101" charset="-127"/>
                <a:ea typeface="宋体" panose="02010600030101010101" pitchFamily="2" charset="-122"/>
                <a:sym typeface="+mn-ea"/>
              </a:rPr>
              <a:t>译文用“</a:t>
            </a:r>
            <a:r>
              <a:rPr lang="en-US" altLang="zh-CN" sz="2000">
                <a:latin typeface="Batang" panose="02030600000101010101" charset="-127"/>
                <a:ea typeface="Batang" panose="02030600000101010101" charset="-127"/>
                <a:sym typeface="+mn-ea"/>
              </a:rPr>
              <a:t>-</a:t>
            </a:r>
            <a:r>
              <a:rPr lang="zh-CN" altLang="en-US" sz="2000">
                <a:latin typeface="Batang" panose="02030600000101010101" charset="-127"/>
                <a:ea typeface="Batang" panose="02030600000101010101" charset="-127"/>
                <a:sym typeface="+mn-ea"/>
              </a:rPr>
              <a:t>고</a:t>
            </a:r>
            <a:r>
              <a:rPr lang="zh-CN" altLang="en-US" sz="2000">
                <a:latin typeface="Batang" panose="02030600000101010101" charset="-127"/>
                <a:ea typeface="宋体" panose="02010600030101010101" pitchFamily="2" charset="-122"/>
                <a:sym typeface="+mn-ea"/>
              </a:rPr>
              <a:t>”“</a:t>
            </a:r>
            <a:r>
              <a:rPr lang="en-US" altLang="zh-CN" sz="2000">
                <a:latin typeface="Batang" panose="02030600000101010101" charset="-127"/>
                <a:ea typeface="Batang" panose="02030600000101010101" charset="-127"/>
                <a:sym typeface="+mn-ea"/>
              </a:rPr>
              <a:t>-</a:t>
            </a:r>
            <a:r>
              <a:rPr lang="zh-CN" altLang="en-US" sz="2000">
                <a:latin typeface="Batang" panose="02030600000101010101" charset="-127"/>
                <a:ea typeface="宋体" panose="02010600030101010101" pitchFamily="2" charset="-122"/>
                <a:sym typeface="+mn-ea"/>
              </a:rPr>
              <a:t>（</a:t>
            </a:r>
            <a:r>
              <a:rPr lang="zh-CN" altLang="en-US" sz="2000">
                <a:latin typeface="Batang" panose="02030600000101010101" charset="-127"/>
                <a:ea typeface="Batang" panose="02030600000101010101" charset="-127"/>
                <a:sym typeface="+mn-ea"/>
              </a:rPr>
              <a:t>으</a:t>
            </a:r>
            <a:r>
              <a:rPr lang="zh-CN" altLang="en-US" sz="2000">
                <a:latin typeface="Batang" panose="02030600000101010101" charset="-127"/>
                <a:ea typeface="宋体" panose="02010600030101010101" pitchFamily="2" charset="-122"/>
                <a:sym typeface="+mn-ea"/>
              </a:rPr>
              <a:t>）</a:t>
            </a:r>
            <a:r>
              <a:rPr lang="zh-CN" altLang="en-US" sz="2000">
                <a:latin typeface="Batang" panose="02030600000101010101" charset="-127"/>
                <a:ea typeface="Batang" panose="02030600000101010101" charset="-127"/>
                <a:sym typeface="+mn-ea"/>
              </a:rPr>
              <a:t>로써</a:t>
            </a:r>
            <a:r>
              <a:rPr lang="zh-CN" altLang="en-US" sz="2000">
                <a:latin typeface="Batang" panose="02030600000101010101" charset="-127"/>
                <a:ea typeface="宋体" panose="02010600030101010101" pitchFamily="2" charset="-122"/>
                <a:sym typeface="+mn-ea"/>
              </a:rPr>
              <a:t>”“</a:t>
            </a:r>
            <a:r>
              <a:rPr lang="en-US" altLang="zh-CN" sz="2000">
                <a:latin typeface="Batang" panose="02030600000101010101" charset="-127"/>
                <a:ea typeface="Batang" panose="02030600000101010101" charset="-127"/>
                <a:sym typeface="+mn-ea"/>
              </a:rPr>
              <a:t>-</a:t>
            </a:r>
            <a:r>
              <a:rPr lang="zh-CN" altLang="en-US" sz="2000">
                <a:latin typeface="Batang" panose="02030600000101010101" charset="-127"/>
                <a:ea typeface="宋体" panose="02010600030101010101" pitchFamily="2" charset="-122"/>
                <a:sym typeface="+mn-ea"/>
              </a:rPr>
              <a:t>（</a:t>
            </a:r>
            <a:r>
              <a:rPr lang="zh-CN" altLang="en-US" sz="2000">
                <a:latin typeface="Batang" panose="02030600000101010101" charset="-127"/>
                <a:ea typeface="Batang" panose="02030600000101010101" charset="-127"/>
                <a:sym typeface="+mn-ea"/>
              </a:rPr>
              <a:t>으</a:t>
            </a:r>
            <a:r>
              <a:rPr lang="zh-CN" altLang="en-US" sz="2000">
                <a:latin typeface="Batang" panose="02030600000101010101" charset="-127"/>
                <a:ea typeface="宋体" panose="02010600030101010101" pitchFamily="2" charset="-122"/>
                <a:sym typeface="+mn-ea"/>
              </a:rPr>
              <a:t>）</a:t>
            </a:r>
            <a:r>
              <a:rPr lang="zh-CN" altLang="en-US" sz="2000">
                <a:latin typeface="Batang" panose="02030600000101010101" charset="-127"/>
                <a:ea typeface="Batang" panose="02030600000101010101" charset="-127"/>
                <a:sym typeface="+mn-ea"/>
              </a:rPr>
              <a:t>며</a:t>
            </a:r>
            <a:r>
              <a:rPr lang="zh-CN" altLang="en-US" sz="2000">
                <a:latin typeface="Batang" panose="02030600000101010101" charset="-127"/>
                <a:ea typeface="宋体" panose="02010600030101010101" pitchFamily="2" charset="-122"/>
                <a:sym typeface="+mn-ea"/>
              </a:rPr>
              <a:t>”来表示并列、因果的关系，使译文更加清晰易懂。同时，通过添加“</a:t>
            </a:r>
            <a:r>
              <a:rPr lang="zh-CN" altLang="en-US" sz="2000">
                <a:latin typeface="Batang" panose="02030600000101010101" charset="-127"/>
                <a:ea typeface="Batang" panose="02030600000101010101" charset="-127"/>
                <a:sym typeface="+mn-ea"/>
              </a:rPr>
              <a:t>이를통해</a:t>
            </a:r>
            <a:r>
              <a:rPr lang="zh-CN" altLang="en-US" sz="2000">
                <a:latin typeface="Batang" panose="02030600000101010101" charset="-127"/>
                <a:ea typeface="宋体" panose="02010600030101010101" pitchFamily="2" charset="-122"/>
                <a:sym typeface="+mn-ea"/>
              </a:rPr>
              <a:t>”强调了此分句跟前面内容构成“通过</a:t>
            </a:r>
            <a:r>
              <a:rPr lang="en-US" altLang="zh-CN" sz="2000">
                <a:latin typeface="Batang" panose="02030600000101010101" charset="-127"/>
                <a:ea typeface="Batang" panose="02030600000101010101" charset="-127"/>
                <a:sym typeface="+mn-ea"/>
              </a:rPr>
              <a:t>+</a:t>
            </a:r>
            <a:r>
              <a:rPr lang="zh-CN" altLang="en-US" sz="2000">
                <a:latin typeface="Batang" panose="02030600000101010101" charset="-127"/>
                <a:ea typeface="宋体" panose="02010600030101010101" pitchFamily="2" charset="-122"/>
                <a:sym typeface="+mn-ea"/>
              </a:rPr>
              <a:t>人</a:t>
            </a:r>
            <a:r>
              <a:rPr lang="en-US" altLang="zh-CN" sz="2000">
                <a:latin typeface="Batang" panose="02030600000101010101" charset="-127"/>
                <a:ea typeface="Batang" panose="02030600000101010101" charset="-127"/>
                <a:sym typeface="+mn-ea"/>
              </a:rPr>
              <a:t>/</a:t>
            </a:r>
            <a:r>
              <a:rPr lang="zh-CN" altLang="en-US" sz="2000">
                <a:latin typeface="Batang" panose="02030600000101010101" charset="-127"/>
                <a:ea typeface="宋体" panose="02010600030101010101" pitchFamily="2" charset="-122"/>
                <a:sym typeface="+mn-ea"/>
              </a:rPr>
              <a:t>事物</a:t>
            </a:r>
            <a:r>
              <a:rPr lang="en-US" altLang="zh-CN" sz="2000">
                <a:latin typeface="Batang" panose="02030600000101010101" charset="-127"/>
                <a:ea typeface="Batang" panose="02030600000101010101" charset="-127"/>
                <a:sym typeface="+mn-ea"/>
              </a:rPr>
              <a:t>/</a:t>
            </a:r>
            <a:r>
              <a:rPr lang="zh-CN" altLang="en-US" sz="2000">
                <a:latin typeface="Batang" panose="02030600000101010101" charset="-127"/>
                <a:ea typeface="宋体" panose="02010600030101010101" pitchFamily="2" charset="-122"/>
                <a:sym typeface="+mn-ea"/>
              </a:rPr>
              <a:t>方式</a:t>
            </a:r>
            <a:r>
              <a:rPr lang="en-US" altLang="zh-CN" sz="2000">
                <a:latin typeface="Batang" panose="02030600000101010101" charset="-127"/>
                <a:ea typeface="Batang" panose="02030600000101010101" charset="-127"/>
                <a:sym typeface="+mn-ea"/>
              </a:rPr>
              <a:t>+</a:t>
            </a:r>
            <a:r>
              <a:rPr lang="zh-CN" altLang="en-US" sz="2000">
                <a:latin typeface="Batang" panose="02030600000101010101" charset="-127"/>
                <a:ea typeface="宋体" panose="02010600030101010101" pitchFamily="2" charset="-122"/>
                <a:sym typeface="+mn-ea"/>
              </a:rPr>
              <a:t>目的</a:t>
            </a:r>
            <a:r>
              <a:rPr lang="en-US" altLang="zh-CN" sz="2000">
                <a:latin typeface="Batang" panose="02030600000101010101" charset="-127"/>
                <a:ea typeface="Batang" panose="02030600000101010101" charset="-127"/>
                <a:sym typeface="+mn-ea"/>
              </a:rPr>
              <a:t>/</a:t>
            </a:r>
            <a:r>
              <a:rPr lang="zh-CN" altLang="en-US" sz="2000">
                <a:latin typeface="Batang" panose="02030600000101010101" charset="-127"/>
                <a:ea typeface="宋体" panose="02010600030101010101" pitchFamily="2" charset="-122"/>
                <a:sym typeface="+mn-ea"/>
              </a:rPr>
              <a:t>结果”的关系。</a:t>
            </a:r>
            <a:endParaRPr lang="zh-CN" altLang="en-US" sz="2000">
              <a:latin typeface="Batang" panose="02030600000101010101" charset="-127"/>
              <a:ea typeface="宋体" panose="02010600030101010101" pitchFamily="2" charset="-122"/>
              <a:sym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07770" y="2116455"/>
            <a:ext cx="10143490" cy="398780"/>
          </a:xfrm>
          <a:prstGeom prst="rect">
            <a:avLst/>
          </a:prstGeom>
          <a:noFill/>
        </p:spPr>
        <p:txBody>
          <a:bodyPr wrap="square" rtlCol="0">
            <a:spAutoFit/>
          </a:bodyPr>
          <a:lstStyle/>
          <a:p>
            <a:pPr algn="just" latinLnBrk="1"/>
            <a:r>
              <a:rPr sz="2000" b="1" dirty="0">
                <a:solidFill>
                  <a:srgbClr val="2050A1"/>
                </a:solidFill>
                <a:latin typeface="komorebi gothic" pitchFamily="49" charset="-128"/>
                <a:ea typeface="komorebi gothic" pitchFamily="49" charset="-128"/>
              </a:rPr>
              <a:t>③经过鸦片战争以来170多年的持续奋斗，中华民族伟大复兴展现出光明的前景。</a:t>
            </a:r>
            <a:endParaRPr sz="2000" b="1" dirty="0">
              <a:solidFill>
                <a:srgbClr val="2050A1"/>
              </a:solidFill>
              <a:latin typeface="komorebi gothic" pitchFamily="49" charset="-128"/>
              <a:ea typeface="komorebi gothic" pitchFamily="49" charset="-128"/>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1207770" y="2607310"/>
            <a:ext cx="10143490" cy="706755"/>
          </a:xfrm>
          <a:prstGeom prst="rect">
            <a:avLst/>
          </a:prstGeom>
        </p:spPr>
        <p:txBody>
          <a:bodyPr wrap="square">
            <a:spAutoFit/>
          </a:bodyPr>
          <a:p>
            <a:pPr marL="0" indent="0" algn="just" defTabSz="266700">
              <a:spcAft>
                <a:spcPct val="0"/>
              </a:spcAft>
            </a:pPr>
            <a:r>
              <a:rPr lang="en-US" altLang="zh-CN" sz="2000">
                <a:latin typeface="宋体" panose="02010600030101010101" pitchFamily="2" charset="-122"/>
                <a:ea typeface="宋体" panose="02010600030101010101" pitchFamily="2" charset="-122"/>
              </a:rPr>
              <a:t>③</a:t>
            </a:r>
            <a:r>
              <a:rPr lang="zh-CN" altLang="en-US" sz="2000" u="sng">
                <a:latin typeface="Batang" panose="02030600000101010101" charset="-127"/>
                <a:ea typeface="Batang" panose="02030600000101010101" charset="-127"/>
              </a:rPr>
              <a:t>아편전쟁</a:t>
            </a:r>
            <a:r>
              <a:rPr lang="en-US" altLang="zh-CN" sz="2000" u="sng">
                <a:latin typeface="Batang" panose="02030600000101010101" charset="-127"/>
                <a:ea typeface="Batang" panose="02030600000101010101" charset="-127"/>
              </a:rPr>
              <a:t>(</a:t>
            </a:r>
            <a:r>
              <a:rPr lang="zh-CN" altLang="en-US" sz="2000" u="sng">
                <a:latin typeface="Batang" panose="02030600000101010101" charset="-127"/>
                <a:ea typeface="Batang" panose="02030600000101010101" charset="-127"/>
              </a:rPr>
              <a:t>鸦片战 争</a:t>
            </a:r>
            <a:r>
              <a:rPr lang="en-US" altLang="zh-CN" sz="2000" u="sng">
                <a:latin typeface="Batang" panose="02030600000101010101" charset="-127"/>
                <a:ea typeface="Batang" panose="02030600000101010101" charset="-127"/>
              </a:rPr>
              <a:t>) </a:t>
            </a:r>
            <a:r>
              <a:rPr lang="zh-CN" altLang="en-US" sz="2000" u="sng">
                <a:latin typeface="Batang" panose="02030600000101010101" charset="-127"/>
                <a:ea typeface="Batang" panose="02030600000101010101" charset="-127"/>
              </a:rPr>
              <a:t>이후 </a:t>
            </a:r>
            <a:r>
              <a:rPr lang="en-US" altLang="zh-CN" sz="2000" u="sng">
                <a:latin typeface="Batang" panose="02030600000101010101" charset="-127"/>
                <a:ea typeface="Batang" panose="02030600000101010101" charset="-127"/>
              </a:rPr>
              <a:t>170</a:t>
            </a:r>
            <a:r>
              <a:rPr lang="zh-CN" altLang="en-US" sz="2000" u="sng">
                <a:latin typeface="Batang" panose="02030600000101010101" charset="-127"/>
                <a:ea typeface="Batang" panose="02030600000101010101" charset="-127"/>
              </a:rPr>
              <a:t>여 년간 지속적으로 분투해 온 중화민족에게는 위대한 부흥이라는 밝은 전망이 펼쳐지게 되었습니다</a:t>
            </a:r>
            <a:r>
              <a:rPr lang="en-US" altLang="zh-CN" sz="2000" u="sng">
                <a:latin typeface="Batang" panose="02030600000101010101" charset="-127"/>
                <a:ea typeface="Batang" panose="02030600000101010101" charset="-127"/>
              </a:rPr>
              <a:t>. </a:t>
            </a:r>
            <a:endParaRPr lang="en-US" altLang="zh-CN" sz="2000" u="sng">
              <a:latin typeface="Batang" panose="02030600000101010101" charset="-127"/>
              <a:ea typeface="Batang" panose="02030600000101010101" charset="-127"/>
            </a:endParaRPr>
          </a:p>
        </p:txBody>
      </p:sp>
      <p:sp>
        <p:nvSpPr>
          <p:cNvPr id="6" name="文本框 5"/>
          <p:cNvSpPr txBox="1"/>
          <p:nvPr/>
        </p:nvSpPr>
        <p:spPr>
          <a:xfrm>
            <a:off x="1281430" y="3566160"/>
            <a:ext cx="10054590" cy="899160"/>
          </a:xfrm>
          <a:prstGeom prst="rect">
            <a:avLst/>
          </a:prstGeom>
        </p:spPr>
        <p:txBody>
          <a:bodyPr wrap="square">
            <a:spAutoFit/>
          </a:bodyPr>
          <a:p>
            <a:pPr marL="0" indent="0" algn="just" defTabSz="266700" latinLnBrk="1">
              <a:lnSpc>
                <a:spcPts val="2100"/>
              </a:lnSpc>
              <a:spcAft>
                <a:spcPct val="0"/>
              </a:spcAft>
            </a:pPr>
            <a:r>
              <a:rPr lang="zh-CN" altLang="en-US" sz="2000">
                <a:latin typeface="Batang" panose="02030600000101010101" charset="-127"/>
                <a:ea typeface="宋体" panose="02010600030101010101" pitchFamily="2" charset="-122"/>
              </a:rPr>
              <a:t>采取了重组译法，将原文的句子结构重新调整。首先，原文两个分句属于顺承关系，译文将第一分句译为第二个分句的定语，根据原文上下文意思，既能表达原文的含义，又符合韩国语定语发达的特点</a:t>
            </a:r>
            <a:r>
              <a:rPr lang="en-US" altLang="zh-CN" sz="2000">
                <a:latin typeface="Batang" panose="02030600000101010101" charset="-127"/>
                <a:ea typeface="宋体" panose="02010600030101010101" pitchFamily="2" charset="-122"/>
              </a:rPr>
              <a:t>‌</a:t>
            </a:r>
            <a:r>
              <a:rPr lang="zh-CN" altLang="en-US" sz="2000">
                <a:latin typeface="Batang" panose="02030600000101010101" charset="-127"/>
                <a:ea typeface="宋体" panose="02010600030101010101" pitchFamily="2" charset="-122"/>
              </a:rPr>
              <a:t>。</a:t>
            </a:r>
            <a:endParaRPr lang="en-US" altLang="zh-CN" sz="2000">
              <a:latin typeface="Batang" panose="02030600000101010101" charset="-127"/>
              <a:ea typeface="宋体" panose="02010600030101010101" pitchFamily="2" charset="-122"/>
            </a:endParaRPr>
          </a:p>
        </p:txBody>
      </p:sp>
      <p:sp>
        <p:nvSpPr>
          <p:cNvPr id="8" name="文本框 7"/>
          <p:cNvSpPr txBox="1"/>
          <p:nvPr/>
        </p:nvSpPr>
        <p:spPr>
          <a:xfrm>
            <a:off x="1281430" y="4646930"/>
            <a:ext cx="10040620" cy="899160"/>
          </a:xfrm>
          <a:prstGeom prst="rect">
            <a:avLst/>
          </a:prstGeom>
          <a:noFill/>
        </p:spPr>
        <p:txBody>
          <a:bodyPr wrap="square" rtlCol="0" anchor="t">
            <a:spAutoFit/>
          </a:bodyPr>
          <a:p>
            <a:pPr marL="0" indent="0" algn="just" defTabSz="266700" latinLnBrk="1">
              <a:lnSpc>
                <a:spcPts val="2100"/>
              </a:lnSpc>
              <a:spcAft>
                <a:spcPct val="0"/>
              </a:spcAft>
            </a:pPr>
            <a:r>
              <a:rPr lang="zh-CN" altLang="en-US" sz="2000">
                <a:latin typeface="Batang" panose="02030600000101010101" charset="-127"/>
                <a:ea typeface="宋体" panose="02010600030101010101" pitchFamily="2" charset="-122"/>
                <a:sym typeface="+mn-ea"/>
              </a:rPr>
              <a:t>还采取了转换译法，将“</a:t>
            </a:r>
            <a:r>
              <a:rPr lang="zh-CN" altLang="en-US" sz="2000">
                <a:latin typeface="宋体" panose="02010600030101010101" pitchFamily="2" charset="-122"/>
                <a:ea typeface="宋体" panose="02010600030101010101" pitchFamily="2" charset="-122"/>
                <a:sym typeface="+mn-ea"/>
              </a:rPr>
              <a:t>伟大复兴展现出光明的前景</a:t>
            </a:r>
            <a:r>
              <a:rPr lang="zh-CN" altLang="en-US" sz="2000">
                <a:latin typeface="Batang" panose="02030600000101010101" charset="-127"/>
                <a:ea typeface="宋体" panose="02010600030101010101" pitchFamily="2" charset="-122"/>
                <a:sym typeface="+mn-ea"/>
              </a:rPr>
              <a:t>”译为“</a:t>
            </a:r>
            <a:r>
              <a:rPr lang="zh-CN" altLang="en-US" sz="2000">
                <a:latin typeface="Batang" panose="02030600000101010101" charset="-127"/>
                <a:ea typeface="Batang" panose="02030600000101010101" charset="-127"/>
                <a:sym typeface="+mn-ea"/>
              </a:rPr>
              <a:t>위대한부흥이라는밝은전망이펼쳐지게되었습니다</a:t>
            </a:r>
            <a:r>
              <a:rPr lang="zh-CN" altLang="en-US" sz="2000">
                <a:latin typeface="Batang" panose="02030600000101010101" charset="-127"/>
                <a:ea typeface="宋体" panose="02010600030101010101" pitchFamily="2" charset="-122"/>
                <a:sym typeface="+mn-ea"/>
              </a:rPr>
              <a:t>”，将原文的“伟大复兴”和“光明的前景”译为同位语，调整并强调了句子的焦点，即“伟大复兴”其本身即是“光明前景”。</a:t>
            </a:r>
            <a:r>
              <a:rPr lang="en-US" altLang="zh-CN" sz="2000">
                <a:latin typeface="Batang" panose="02030600000101010101" charset="-127"/>
                <a:ea typeface="宋体" panose="02010600030101010101" pitchFamily="2" charset="-122"/>
                <a:sym typeface="+mn-ea"/>
              </a:rPr>
              <a:t>‌</a:t>
            </a:r>
            <a:endParaRPr lang="en-US" altLang="zh-CN" sz="2000">
              <a:latin typeface="Batang" panose="02030600000101010101" charset="-127"/>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07770" y="2116455"/>
            <a:ext cx="10307955" cy="706755"/>
          </a:xfrm>
          <a:prstGeom prst="rect">
            <a:avLst/>
          </a:prstGeom>
          <a:noFill/>
        </p:spPr>
        <p:txBody>
          <a:bodyPr wrap="square" rtlCol="0">
            <a:spAutoFit/>
          </a:bodyPr>
          <a:lstStyle/>
          <a:p>
            <a:pPr algn="just" latinLnBrk="1"/>
            <a:r>
              <a:rPr sz="2000" b="1" dirty="0">
                <a:solidFill>
                  <a:srgbClr val="2050A1"/>
                </a:solidFill>
                <a:latin typeface="komorebi gothic" pitchFamily="49" charset="-128"/>
                <a:ea typeface="komorebi gothic" pitchFamily="49" charset="-128"/>
              </a:rPr>
              <a:t>④现在，我们比历史上任何时期都更接近中华民族伟大复兴的目标，比历史上任何时期都更有信心、有能力实现这个目标。</a:t>
            </a:r>
            <a:endParaRPr sz="2000" b="1" dirty="0">
              <a:solidFill>
                <a:srgbClr val="2050A1"/>
              </a:solidFill>
              <a:latin typeface="komorebi gothic" pitchFamily="49" charset="-128"/>
              <a:ea typeface="komorebi gothic" pitchFamily="49" charset="-128"/>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1230630" y="2994660"/>
            <a:ext cx="10166350" cy="706755"/>
          </a:xfrm>
          <a:prstGeom prst="rect">
            <a:avLst/>
          </a:prstGeom>
        </p:spPr>
        <p:txBody>
          <a:bodyPr wrap="square">
            <a:spAutoFit/>
          </a:bodyPr>
          <a:p>
            <a:pPr marL="0" indent="0" algn="just" defTabSz="266700">
              <a:spcAft>
                <a:spcPct val="0"/>
              </a:spcAft>
            </a:pPr>
            <a:r>
              <a:rPr lang="en-US" altLang="zh-CN" sz="2000">
                <a:latin typeface="宋体" panose="02010600030101010101" pitchFamily="2" charset="-122"/>
                <a:ea typeface="宋体" panose="02010600030101010101" pitchFamily="2" charset="-122"/>
              </a:rPr>
              <a:t>④</a:t>
            </a:r>
            <a:r>
              <a:rPr lang="zh-CN" altLang="en-US" sz="2000" u="sng">
                <a:latin typeface="Batang" panose="02030600000101010101" charset="-127"/>
                <a:ea typeface="Batang" panose="02030600000101010101" charset="-127"/>
              </a:rPr>
              <a:t>이제우리는중화민족의위대한부흥이라는목표에역사상어느시기보다가까이다가와있으며</a:t>
            </a:r>
            <a:r>
              <a:rPr lang="en-US" altLang="zh-CN" sz="2000" u="sng">
                <a:latin typeface="Batang" panose="02030600000101010101" charset="-127"/>
                <a:ea typeface="Batang" panose="02030600000101010101" charset="-127"/>
              </a:rPr>
              <a:t>, </a:t>
            </a:r>
            <a:r>
              <a:rPr lang="zh-CN" altLang="en-US" sz="2000" u="sng">
                <a:latin typeface="Batang" panose="02030600000101010101" charset="-127"/>
                <a:ea typeface="Batang" panose="02030600000101010101" charset="-127"/>
              </a:rPr>
              <a:t>그 어느 때보다 이 목표를 실현할 수 있는 자신감과 능력을 갖추고 있습니다</a:t>
            </a:r>
            <a:r>
              <a:rPr lang="en-US" altLang="zh-CN" sz="2000" u="sng">
                <a:latin typeface="Batang" panose="02030600000101010101" charset="-127"/>
                <a:ea typeface="Batang" panose="02030600000101010101" charset="-127"/>
              </a:rPr>
              <a:t>.</a:t>
            </a:r>
            <a:endParaRPr lang="en-US" altLang="zh-CN" sz="2000" u="sng">
              <a:latin typeface="Batang" panose="02030600000101010101" charset="-127"/>
              <a:ea typeface="Batang" panose="02030600000101010101" charset="-127"/>
            </a:endParaRPr>
          </a:p>
        </p:txBody>
      </p:sp>
      <p:sp>
        <p:nvSpPr>
          <p:cNvPr id="6" name="文本框 5"/>
          <p:cNvSpPr txBox="1"/>
          <p:nvPr/>
        </p:nvSpPr>
        <p:spPr>
          <a:xfrm>
            <a:off x="1207770" y="4086225"/>
            <a:ext cx="10189210" cy="1445260"/>
          </a:xfrm>
          <a:prstGeom prst="rect">
            <a:avLst/>
          </a:prstGeom>
        </p:spPr>
        <p:txBody>
          <a:bodyPr wrap="square">
            <a:spAutoFit/>
          </a:bodyPr>
          <a:p>
            <a:pPr marL="0" indent="133350" algn="just" defTabSz="266700" latinLnBrk="1">
              <a:lnSpc>
                <a:spcPct val="100000"/>
              </a:lnSpc>
              <a:spcAft>
                <a:spcPct val="0"/>
              </a:spcAft>
            </a:pPr>
            <a:r>
              <a:rPr lang="zh-CN" altLang="en-US" sz="2200">
                <a:latin typeface="宋体" panose="02010600030101010101" pitchFamily="2" charset="-122"/>
                <a:ea typeface="宋体" panose="02010600030101010101" pitchFamily="2" charset="-122"/>
              </a:rPr>
              <a:t>此处有两个“比历史上任何时期”，分别译为“</a:t>
            </a:r>
            <a:r>
              <a:rPr lang="zh-CN" altLang="en-US" sz="2200">
                <a:latin typeface="Batang" panose="02030600000101010101" charset="-127"/>
                <a:ea typeface="Batang" panose="02030600000101010101" charset="-127"/>
              </a:rPr>
              <a:t>역사상어느시기보다</a:t>
            </a:r>
            <a:r>
              <a:rPr lang="zh-CN" altLang="en-US" sz="2200">
                <a:latin typeface="宋体" panose="02010600030101010101" pitchFamily="2" charset="-122"/>
                <a:ea typeface="宋体" panose="02010600030101010101" pitchFamily="2" charset="-122"/>
              </a:rPr>
              <a:t>”“</a:t>
            </a:r>
            <a:r>
              <a:rPr lang="zh-CN" altLang="en-US" sz="2200">
                <a:latin typeface="Batang" panose="02030600000101010101" charset="-127"/>
                <a:ea typeface="Batang" panose="02030600000101010101" charset="-127"/>
              </a:rPr>
              <a:t>그어느때보다</a:t>
            </a:r>
            <a:r>
              <a:rPr lang="zh-CN" altLang="en-US" sz="2200">
                <a:latin typeface="宋体" panose="02010600030101010101" pitchFamily="2" charset="-122"/>
                <a:ea typeface="宋体" panose="02010600030101010101" pitchFamily="2" charset="-122"/>
              </a:rPr>
              <a:t>”，避免了重复，体现了翻译的灵活性。“有信心、有能力实现这个目标”译为“</a:t>
            </a:r>
            <a:r>
              <a:rPr lang="zh-CN" altLang="en-US" sz="2200">
                <a:latin typeface="Batang" panose="02030600000101010101" charset="-127"/>
                <a:ea typeface="Batang" panose="02030600000101010101" charset="-127"/>
              </a:rPr>
              <a:t>이목표를실현할수있는자신감과능력을갖추고있습니다</a:t>
            </a:r>
            <a:r>
              <a:rPr lang="zh-CN" altLang="en-US" sz="2200">
                <a:latin typeface="宋体" panose="02010600030101010101" pitchFamily="2" charset="-122"/>
                <a:ea typeface="宋体" panose="02010600030101010101" pitchFamily="2" charset="-122"/>
              </a:rPr>
              <a:t>”，将“实现这个目标”译为“信心和能力”的定语，符合韩国语定语发达的特点，译文更加自然。</a:t>
            </a:r>
            <a:endParaRPr lang="zh-CN" altLang="en-US" sz="22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07489" y="2116230"/>
            <a:ext cx="7916332" cy="460375"/>
          </a:xfrm>
          <a:prstGeom prst="rect">
            <a:avLst/>
          </a:prstGeom>
          <a:noFill/>
        </p:spPr>
        <p:txBody>
          <a:bodyPr wrap="square" rtlCol="0">
            <a:spAutoFit/>
          </a:bodyPr>
          <a:lstStyle/>
          <a:p>
            <a:pPr algn="just" latinLnBrk="1"/>
            <a:r>
              <a:rPr sz="2400" b="1" dirty="0">
                <a:solidFill>
                  <a:srgbClr val="2050A1"/>
                </a:solidFill>
                <a:latin typeface="komorebi gothic" pitchFamily="49" charset="-128"/>
                <a:ea typeface="komorebi gothic" pitchFamily="49" charset="-128"/>
              </a:rPr>
              <a:t>①找到一条正确的道路多么不容易</a:t>
            </a:r>
            <a:endParaRPr sz="2400" b="1" dirty="0">
              <a:solidFill>
                <a:srgbClr val="2050A1"/>
              </a:solidFill>
              <a:latin typeface="komorebi gothic" pitchFamily="49" charset="-128"/>
              <a:ea typeface="komorebi gothic" pitchFamily="49" charset="-128"/>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1207770" y="2803525"/>
            <a:ext cx="10033000" cy="829945"/>
          </a:xfrm>
          <a:prstGeom prst="rect">
            <a:avLst/>
          </a:prstGeom>
        </p:spPr>
        <p:txBody>
          <a:bodyPr wrap="square">
            <a:spAutoFit/>
          </a:bodyPr>
          <a:p>
            <a:pPr marL="0" indent="0" algn="just" defTabSz="266700">
              <a:spcAft>
                <a:spcPct val="0"/>
              </a:spcAft>
            </a:pPr>
            <a:r>
              <a:rPr lang="en-US" altLang="zh-CN" sz="2400">
                <a:latin typeface="宋体" panose="02010600030101010101" pitchFamily="2" charset="-122"/>
                <a:ea typeface="宋体" panose="02010600030101010101" pitchFamily="2" charset="-122"/>
              </a:rPr>
              <a:t>①</a:t>
            </a:r>
            <a:r>
              <a:rPr lang="zh-CN" altLang="en-US" sz="2400" u="sng">
                <a:latin typeface="Batang" panose="02030600000101010101" charset="-127"/>
                <a:ea typeface="Batang" panose="02030600000101010101" charset="-127"/>
              </a:rPr>
              <a:t>다른정확한길을찾기란그야말로쉽지않으므로우리는확고히이길로나아가야한다는사실을명심해야합니다</a:t>
            </a:r>
            <a:r>
              <a:rPr lang="en-US" altLang="zh-CN" sz="2400" u="sng">
                <a:latin typeface="Batang" panose="02030600000101010101" charset="-127"/>
                <a:ea typeface="Batang" panose="02030600000101010101" charset="-127"/>
              </a:rPr>
              <a:t>.</a:t>
            </a:r>
            <a:r>
              <a:rPr lang="en-US" altLang="zh-CN" sz="2400">
                <a:latin typeface="Batang" panose="02030600000101010101" charset="-127"/>
                <a:ea typeface="Batang" panose="02030600000101010101" charset="-127"/>
              </a:rPr>
              <a:t> </a:t>
            </a:r>
            <a:endParaRPr lang="en-US" altLang="zh-CN" sz="2400">
              <a:latin typeface="Batang" panose="02030600000101010101" charset="-127"/>
              <a:ea typeface="Batang" panose="02030600000101010101" charset="-127"/>
            </a:endParaRPr>
          </a:p>
        </p:txBody>
      </p:sp>
      <p:sp>
        <p:nvSpPr>
          <p:cNvPr id="6" name="文本框 5"/>
          <p:cNvSpPr txBox="1"/>
          <p:nvPr/>
        </p:nvSpPr>
        <p:spPr>
          <a:xfrm>
            <a:off x="1207770" y="4060190"/>
            <a:ext cx="10275570" cy="1198880"/>
          </a:xfrm>
          <a:prstGeom prst="rect">
            <a:avLst/>
          </a:prstGeom>
        </p:spPr>
        <p:txBody>
          <a:bodyPr wrap="square">
            <a:spAutoFit/>
          </a:bodyPr>
          <a:p>
            <a:pPr marL="179705" indent="-178435" algn="just" defTabSz="266700" latinLnBrk="1">
              <a:lnSpc>
                <a:spcPct val="100000"/>
              </a:lnSpc>
              <a:spcAft>
                <a:spcPct val="0"/>
              </a:spcAft>
            </a:pPr>
            <a:r>
              <a:rPr lang="zh-CN" altLang="en-US" sz="2400">
                <a:latin typeface="宋体" panose="02010600030101010101" pitchFamily="2" charset="-122"/>
                <a:ea typeface="宋体" panose="02010600030101010101" pitchFamily="2" charset="-122"/>
              </a:rPr>
              <a:t>此处将“找到一条正确的道路多么不容易”译为“</a:t>
            </a:r>
            <a:r>
              <a:rPr lang="zh-CN" altLang="en-US" sz="2400">
                <a:latin typeface="Batang" panose="02030600000101010101" charset="-127"/>
                <a:ea typeface="Batang" panose="02030600000101010101" charset="-127"/>
              </a:rPr>
              <a:t>다른정확한길을찾기란그야말로쉽지않으므로</a:t>
            </a:r>
            <a:r>
              <a:rPr lang="zh-CN" altLang="en-US" sz="2400">
                <a:latin typeface="宋体" panose="02010600030101010101" pitchFamily="2" charset="-122"/>
                <a:ea typeface="宋体" panose="02010600030101010101" pitchFamily="2" charset="-122"/>
              </a:rPr>
              <a:t>”，用“</a:t>
            </a:r>
            <a:r>
              <a:rPr lang="zh-CN" altLang="en-US" sz="2400">
                <a:latin typeface="Batang" panose="02030600000101010101" charset="-127"/>
                <a:ea typeface="Batang" panose="02030600000101010101" charset="-127"/>
              </a:rPr>
              <a:t>다른</a:t>
            </a:r>
            <a:r>
              <a:rPr lang="zh-CN" altLang="en-US" sz="2400">
                <a:latin typeface="宋体" panose="02010600030101010101" pitchFamily="2" charset="-122"/>
                <a:ea typeface="宋体" panose="02010600030101010101" pitchFamily="2" charset="-122"/>
              </a:rPr>
              <a:t>”突出排他的含义，同时在后面添加“</a:t>
            </a:r>
            <a:r>
              <a:rPr lang="zh-CN" altLang="en-US" sz="2400">
                <a:latin typeface="Batang" panose="02030600000101010101" charset="-127"/>
                <a:ea typeface="Batang" panose="02030600000101010101" charset="-127"/>
              </a:rPr>
              <a:t>이길</a:t>
            </a:r>
            <a:r>
              <a:rPr lang="zh-CN" altLang="en-US" sz="2400">
                <a:latin typeface="宋体" panose="02010600030101010101" pitchFamily="2" charset="-122"/>
                <a:ea typeface="宋体" panose="02010600030101010101" pitchFamily="2" charset="-122"/>
              </a:rPr>
              <a:t>”，强调“这条路”的唯一性。</a:t>
            </a:r>
            <a:endParaRPr lang="zh-CN" altLang="en-US" sz="24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07770" y="2116455"/>
            <a:ext cx="7916545" cy="400050"/>
          </a:xfrm>
          <a:prstGeom prst="rect">
            <a:avLst/>
          </a:prstGeom>
          <a:noFill/>
        </p:spPr>
        <p:txBody>
          <a:bodyPr wrap="square" rtlCol="0">
            <a:noAutofit/>
          </a:bodyPr>
          <a:lstStyle/>
          <a:p>
            <a:pPr algn="just" latinLnBrk="1"/>
            <a:r>
              <a:rPr sz="2400" b="1" dirty="0">
                <a:solidFill>
                  <a:srgbClr val="2050A1"/>
                </a:solidFill>
                <a:latin typeface="komorebi gothic" pitchFamily="49" charset="-128"/>
                <a:ea typeface="komorebi gothic" pitchFamily="49" charset="-128"/>
              </a:rPr>
              <a:t>②要把蓝图变为现实，还有很长的路要走</a:t>
            </a:r>
            <a:endParaRPr sz="2400" b="1" dirty="0">
              <a:solidFill>
                <a:srgbClr val="2050A1"/>
              </a:solidFill>
              <a:latin typeface="komorebi gothic" pitchFamily="49" charset="-128"/>
              <a:ea typeface="komorebi gothic" pitchFamily="49" charset="-128"/>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1207770" y="2724150"/>
            <a:ext cx="9986645" cy="460375"/>
          </a:xfrm>
          <a:prstGeom prst="rect">
            <a:avLst/>
          </a:prstGeom>
        </p:spPr>
        <p:txBody>
          <a:bodyPr wrap="square">
            <a:spAutoFit/>
          </a:bodyPr>
          <a:p>
            <a:pPr marL="0" indent="0" algn="just" defTabSz="266700">
              <a:spcAft>
                <a:spcPct val="0"/>
              </a:spcAft>
            </a:pPr>
            <a:r>
              <a:rPr lang="en-US" altLang="zh-CN" sz="2400">
                <a:latin typeface="Batang" panose="02030600000101010101" charset="-127"/>
                <a:ea typeface="宋体" panose="02010600030101010101" pitchFamily="2" charset="-122"/>
              </a:rPr>
              <a:t>②</a:t>
            </a:r>
            <a:r>
              <a:rPr lang="zh-CN" altLang="en-US" sz="2400" u="sng">
                <a:latin typeface="Batang" panose="02030600000101010101" charset="-127"/>
                <a:ea typeface="Batang" panose="02030600000101010101" charset="-127"/>
              </a:rPr>
              <a:t>청사진을</a:t>
            </a:r>
            <a:r>
              <a:rPr lang="en-US" altLang="zh-CN" sz="2400" u="sng">
                <a:latin typeface="Batang" panose="02030600000101010101" charset="-127"/>
                <a:ea typeface="宋体" panose="02010600030101010101" pitchFamily="2" charset="-122"/>
              </a:rPr>
              <a:t> </a:t>
            </a:r>
            <a:r>
              <a:rPr lang="zh-CN" altLang="en-US" sz="2400" u="sng">
                <a:latin typeface="Batang" panose="02030600000101010101" charset="-127"/>
                <a:ea typeface="Batang" panose="02030600000101010101" charset="-127"/>
              </a:rPr>
              <a:t>현실로만들기까지는앞으로많은길을가야하며</a:t>
            </a:r>
            <a:r>
              <a:rPr lang="en-US" altLang="zh-CN" sz="2400" u="sng">
                <a:latin typeface="Batang" panose="02030600000101010101" charset="-127"/>
                <a:ea typeface="Batang" panose="02030600000101010101" charset="-127"/>
              </a:rPr>
              <a:t>,</a:t>
            </a:r>
            <a:endParaRPr lang="en-US" altLang="zh-CN" sz="2400" u="sng">
              <a:latin typeface="Batang" panose="02030600000101010101" charset="-127"/>
              <a:ea typeface="Batang" panose="02030600000101010101" charset="-127"/>
            </a:endParaRPr>
          </a:p>
        </p:txBody>
      </p:sp>
      <p:sp>
        <p:nvSpPr>
          <p:cNvPr id="6" name="文本框 5"/>
          <p:cNvSpPr txBox="1"/>
          <p:nvPr/>
        </p:nvSpPr>
        <p:spPr>
          <a:xfrm>
            <a:off x="1207770" y="3858260"/>
            <a:ext cx="9913620" cy="1198880"/>
          </a:xfrm>
          <a:prstGeom prst="rect">
            <a:avLst/>
          </a:prstGeom>
        </p:spPr>
        <p:txBody>
          <a:bodyPr wrap="square">
            <a:spAutoFit/>
          </a:bodyPr>
          <a:p>
            <a:pPr marL="179705" indent="-178435" algn="just" defTabSz="266700" latinLnBrk="1">
              <a:lnSpc>
                <a:spcPct val="100000"/>
              </a:lnSpc>
              <a:spcAft>
                <a:spcPct val="0"/>
              </a:spcAft>
            </a:pP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要把蓝图变为现实”没有译为</a:t>
            </a:r>
            <a:r>
              <a:rPr lang="en-US" altLang="zh-CN" sz="2400">
                <a:latin typeface="宋体" panose="02010600030101010101" pitchFamily="2" charset="-122"/>
                <a:ea typeface="宋体" panose="02010600030101010101" pitchFamily="2" charset="-122"/>
              </a:rPr>
              <a:t>“-</a:t>
            </a:r>
            <a:r>
              <a:rPr lang="zh-CN" altLang="en-US" sz="2400">
                <a:latin typeface="Batang" panose="02030600000101010101" charset="-127"/>
                <a:ea typeface="Batang" panose="02030600000101010101" charset="-127"/>
              </a:rPr>
              <a:t>려면</a:t>
            </a:r>
            <a:r>
              <a:rPr lang="zh-CN" altLang="en-US" sz="2400">
                <a:latin typeface="宋体" panose="02010600030101010101" pitchFamily="2" charset="-122"/>
                <a:ea typeface="宋体" panose="02010600030101010101" pitchFamily="2" charset="-122"/>
              </a:rPr>
              <a:t>”</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而是译为“动词</a:t>
            </a:r>
            <a:r>
              <a:rPr lang="en-US" altLang="zh-CN" sz="2400">
                <a:latin typeface="宋体" panose="02010600030101010101" pitchFamily="2" charset="-122"/>
                <a:ea typeface="宋体" panose="02010600030101010101" pitchFamily="2" charset="-122"/>
              </a:rPr>
              <a:t>+</a:t>
            </a:r>
            <a:r>
              <a:rPr lang="zh-CN" altLang="en-US" sz="2400">
                <a:latin typeface="Batang" panose="02030600000101010101" charset="-127"/>
                <a:ea typeface="Batang" panose="02030600000101010101" charset="-127"/>
              </a:rPr>
              <a:t>기까지는</a:t>
            </a:r>
            <a:r>
              <a:rPr lang="zh-CN" altLang="en-US" sz="2400">
                <a:latin typeface="宋体" panose="02010600030101010101" pitchFamily="2" charset="-122"/>
                <a:ea typeface="宋体" panose="02010600030101010101" pitchFamily="2" charset="-122"/>
              </a:rPr>
              <a:t>”，更加突出目标。将“很长的路”译为“</a:t>
            </a:r>
            <a:r>
              <a:rPr lang="zh-CN" altLang="en-US" sz="2400">
                <a:latin typeface="Batang" panose="02030600000101010101" charset="-127"/>
                <a:ea typeface="Batang" panose="02030600000101010101" charset="-127"/>
              </a:rPr>
              <a:t>많은길</a:t>
            </a:r>
            <a:r>
              <a:rPr lang="zh-CN" altLang="en-US" sz="2400">
                <a:latin typeface="宋体" panose="02010600030101010101" pitchFamily="2" charset="-122"/>
                <a:ea typeface="宋体" panose="02010600030101010101" pitchFamily="2" charset="-122"/>
              </a:rPr>
              <a:t>”，更加强调“多”的含义，符合韩国语的表达习惯。</a:t>
            </a:r>
            <a:endParaRPr lang="zh-CN" altLang="en-US" sz="24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110615" y="2290445"/>
            <a:ext cx="10528300" cy="829945"/>
          </a:xfrm>
          <a:prstGeom prst="rect">
            <a:avLst/>
          </a:prstGeom>
          <a:noFill/>
        </p:spPr>
        <p:txBody>
          <a:bodyPr wrap="square" rtlCol="0">
            <a:spAutoFit/>
          </a:bodyPr>
          <a:lstStyle/>
          <a:p>
            <a:pPr algn="just" latinLnBrk="1"/>
            <a:r>
              <a:rPr lang="ko-KR" altLang="en-US" sz="2400" b="1" dirty="0">
                <a:solidFill>
                  <a:srgbClr val="2050A1"/>
                </a:solidFill>
                <a:latin typeface="komorebi gothic" pitchFamily="49" charset="-128"/>
                <a:ea typeface="komorebi gothic" pitchFamily="49" charset="-128"/>
              </a:rPr>
              <a:t> ①这个梦想，凝聚了几代中国人的夙愿，体现了中华民族和中国人民的整体利益，是每一个中华儿女的共同期盼。</a:t>
            </a:r>
            <a:endParaRPr lang="ko-KR" altLang="en-US" sz="2400" b="1" dirty="0">
              <a:solidFill>
                <a:srgbClr val="2050A1"/>
              </a:solidFill>
              <a:latin typeface="komorebi gothic" pitchFamily="49" charset="-128"/>
              <a:ea typeface="komorebi gothic" pitchFamily="49" charset="-128"/>
            </a:endParaRPr>
          </a:p>
        </p:txBody>
      </p:sp>
      <p:sp>
        <p:nvSpPr>
          <p:cNvPr id="23" name="文本框 22"/>
          <p:cNvSpPr txBox="1"/>
          <p:nvPr/>
        </p:nvSpPr>
        <p:spPr>
          <a:xfrm>
            <a:off x="1207135" y="3152775"/>
            <a:ext cx="10431780" cy="1198880"/>
          </a:xfrm>
          <a:prstGeom prst="rect">
            <a:avLst/>
          </a:prstGeom>
          <a:noFill/>
        </p:spPr>
        <p:txBody>
          <a:bodyPr wrap="square" rtlCol="0">
            <a:spAutoFit/>
          </a:bodyPr>
          <a:lstStyle/>
          <a:p>
            <a:r>
              <a:rPr lang="zh-CN" altLang="en-US" sz="2400" dirty="0">
                <a:solidFill>
                  <a:schemeClr val="tx1"/>
                </a:solidFill>
                <a:latin typeface="方正兰亭黑简体" panose="02000500000000000000" pitchFamily="2" charset="-122"/>
                <a:ea typeface="方正兰亭黑简体" panose="02000500000000000000" pitchFamily="2" charset="-122"/>
              </a:rPr>
              <a:t>①여러 세대에 걸친 중국인의 숙원이 담겨 있고 중화민족과 중국 인민의 전반적 이익이 구현되어 있는 이 꿈은 모든 중국 의 아들딸들이 공동으로 지닌 소망입니다。</a:t>
            </a:r>
            <a:endParaRPr lang="zh-CN" altLang="en-US" sz="2400" dirty="0">
              <a:solidFill>
                <a:schemeClr val="tx1"/>
              </a:solidFill>
              <a:latin typeface="方正兰亭黑简体" panose="02000500000000000000" pitchFamily="2" charset="-122"/>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1207770" y="4561840"/>
            <a:ext cx="10296525" cy="829945"/>
          </a:xfrm>
          <a:prstGeom prst="rect">
            <a:avLst/>
          </a:prstGeom>
        </p:spPr>
        <p:txBody>
          <a:bodyPr>
            <a:noAutofit/>
          </a:bodyPr>
          <a:p>
            <a:pPr marL="0" indent="0" algn="just" defTabSz="266700">
              <a:spcAft>
                <a:spcPct val="0"/>
              </a:spcAft>
            </a:pPr>
            <a:r>
              <a:rPr lang="zh-CN" altLang="en-US" sz="2400">
                <a:latin typeface="宋体" panose="02010600030101010101" pitchFamily="2" charset="-122"/>
                <a:ea typeface="宋体" panose="02010600030101010101" pitchFamily="2" charset="-122"/>
              </a:rPr>
              <a:t>此处调整了句子结构，将前两个分句译为“这个梦想”的定语，体现出韩国语定语发达的特点。</a:t>
            </a:r>
            <a:endParaRPr lang="zh-CN" altLang="en-US" sz="24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07770" y="2162175"/>
            <a:ext cx="10208895" cy="460375"/>
          </a:xfrm>
          <a:prstGeom prst="rect">
            <a:avLst/>
          </a:prstGeom>
          <a:noFill/>
        </p:spPr>
        <p:txBody>
          <a:bodyPr wrap="square" rtlCol="0">
            <a:spAutoFit/>
          </a:bodyPr>
          <a:lstStyle/>
          <a:p>
            <a:pPr algn="just" latinLnBrk="1"/>
            <a:r>
              <a:rPr lang="ko-KR" altLang="en-US" sz="2400" b="1" dirty="0">
                <a:solidFill>
                  <a:srgbClr val="2050A1"/>
                </a:solidFill>
                <a:latin typeface="komorebi gothic" pitchFamily="49" charset="-128"/>
                <a:ea typeface="komorebi gothic" pitchFamily="49" charset="-128"/>
              </a:rPr>
              <a:t>②历史告诉我们，每个人的前途命运都与国家和民族的前途命运紧密相连。</a:t>
            </a:r>
            <a:endParaRPr lang="ko-KR" altLang="en-US" sz="2400" b="1" dirty="0">
              <a:solidFill>
                <a:srgbClr val="2050A1"/>
              </a:solidFill>
              <a:latin typeface="komorebi gothic" pitchFamily="49" charset="-128"/>
              <a:ea typeface="komorebi gothic" pitchFamily="49" charset="-128"/>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1207770" y="2737485"/>
            <a:ext cx="10134600" cy="829945"/>
          </a:xfrm>
          <a:prstGeom prst="rect">
            <a:avLst/>
          </a:prstGeom>
        </p:spPr>
        <p:txBody>
          <a:bodyPr wrap="square">
            <a:spAutoFit/>
          </a:bodyPr>
          <a:p>
            <a:pPr marL="0" indent="0" algn="just" defTabSz="266700">
              <a:spcAft>
                <a:spcPct val="0"/>
              </a:spcAft>
            </a:pPr>
            <a:r>
              <a:rPr lang="en-US" altLang="zh-CN" sz="2400">
                <a:latin typeface="宋体" panose="02010600030101010101" pitchFamily="2" charset="-122"/>
                <a:ea typeface="宋体" panose="02010600030101010101" pitchFamily="2" charset="-122"/>
              </a:rPr>
              <a:t>②</a:t>
            </a:r>
            <a:r>
              <a:rPr lang="zh-CN" altLang="en-US" sz="2400" u="sng">
                <a:latin typeface="Batang" panose="02030600000101010101" charset="-127"/>
                <a:ea typeface="Batang" panose="02030600000101010101" charset="-127"/>
              </a:rPr>
              <a:t>역사를통해우리는개인의전도</a:t>
            </a:r>
            <a:r>
              <a:rPr lang="en-US" altLang="zh-CN" sz="2400" u="sng">
                <a:latin typeface="Batang" panose="02030600000101010101" charset="-127"/>
                <a:ea typeface="Batang" panose="02030600000101010101" charset="-127"/>
              </a:rPr>
              <a:t>(</a:t>
            </a:r>
            <a:r>
              <a:rPr lang="zh-CN" altLang="en-US" sz="2400" u="sng">
                <a:latin typeface="Batang" panose="02030600000101010101" charset="-127"/>
                <a:ea typeface="Batang" panose="02030600000101010101" charset="-127"/>
              </a:rPr>
              <a:t>前途</a:t>
            </a:r>
            <a:r>
              <a:rPr lang="en-US" altLang="zh-CN" sz="2400" u="sng">
                <a:latin typeface="Batang" panose="02030600000101010101" charset="-127"/>
                <a:ea typeface="Batang" panose="02030600000101010101" charset="-127"/>
              </a:rPr>
              <a:t>) </a:t>
            </a:r>
            <a:r>
              <a:rPr lang="zh-CN" altLang="en-US" sz="2400" u="sng">
                <a:latin typeface="Batang" panose="02030600000101010101" charset="-127"/>
                <a:ea typeface="Batang" panose="02030600000101010101" charset="-127"/>
              </a:rPr>
              <a:t>및 운명은 국가와 민족의 전도 및 운명과 밀접하게 연관되어 있다는 사실을 알 수 있습니다</a:t>
            </a:r>
            <a:r>
              <a:rPr lang="en-US" altLang="zh-CN" sz="2400" u="sng">
                <a:latin typeface="Batang" panose="02030600000101010101" charset="-127"/>
                <a:ea typeface="Batang" panose="02030600000101010101" charset="-127"/>
              </a:rPr>
              <a:t>.</a:t>
            </a:r>
            <a:r>
              <a:rPr lang="en-US" altLang="zh-CN" sz="2400">
                <a:latin typeface="Batang" panose="02030600000101010101" charset="-127"/>
                <a:ea typeface="Batang" panose="02030600000101010101" charset="-127"/>
              </a:rPr>
              <a:t> </a:t>
            </a:r>
            <a:endParaRPr lang="en-US" altLang="zh-CN" sz="2400">
              <a:latin typeface="Batang" panose="02030600000101010101" charset="-127"/>
              <a:ea typeface="Batang" panose="02030600000101010101" charset="-127"/>
            </a:endParaRPr>
          </a:p>
        </p:txBody>
      </p:sp>
      <p:sp>
        <p:nvSpPr>
          <p:cNvPr id="6" name="文本框 5"/>
          <p:cNvSpPr txBox="1"/>
          <p:nvPr/>
        </p:nvSpPr>
        <p:spPr>
          <a:xfrm>
            <a:off x="1281430" y="4280535"/>
            <a:ext cx="9948545" cy="829945"/>
          </a:xfrm>
          <a:prstGeom prst="rect">
            <a:avLst/>
          </a:prstGeom>
        </p:spPr>
        <p:txBody>
          <a:bodyPr wrap="square">
            <a:spAutoFit/>
          </a:bodyPr>
          <a:p>
            <a:pPr marL="0" indent="133350" algn="just" defTabSz="266700" latinLnBrk="1">
              <a:lnSpc>
                <a:spcPct val="100000"/>
              </a:lnSpc>
              <a:spcAft>
                <a:spcPct val="0"/>
              </a:spcAft>
            </a:pPr>
            <a:r>
              <a:rPr lang="zh-CN" altLang="en-US" sz="2400">
                <a:latin typeface="宋体" panose="02010600030101010101" pitchFamily="2" charset="-122"/>
                <a:ea typeface="宋体" panose="02010600030101010101" pitchFamily="2" charset="-122"/>
              </a:rPr>
              <a:t>此处采取角度转换的方法，将“历史告诉我们”转换为“通过历史，我们知道</a:t>
            </a:r>
            <a:r>
              <a:rPr lang="en-US" altLang="zh-CN" sz="2400">
                <a:latin typeface="宋体" panose="02010600030101010101" pitchFamily="2" charset="-122"/>
                <a:ea typeface="宋体" panose="02010600030101010101" pitchFamily="2" charset="-122"/>
              </a:rPr>
              <a:t>……”</a:t>
            </a:r>
            <a:r>
              <a:rPr lang="zh-CN" altLang="en-US" sz="2400">
                <a:latin typeface="宋体" panose="02010600030101010101" pitchFamily="2" charset="-122"/>
                <a:ea typeface="宋体" panose="02010600030101010101" pitchFamily="2" charset="-122"/>
              </a:rPr>
              <a:t>，将“我们”译为主语，突出了“我们”的主动性。</a:t>
            </a:r>
            <a:endParaRPr lang="zh-CN" altLang="en-US" sz="24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1"/>
          <a:stretch>
            <a:fillRect/>
          </a:stretch>
        </p:blipFill>
        <p:spPr>
          <a:xfrm>
            <a:off x="1" y="0"/>
            <a:ext cx="12191999" cy="6858000"/>
          </a:xfrm>
          <a:prstGeom prst="rect">
            <a:avLst/>
          </a:prstGeom>
        </p:spPr>
      </p:pic>
      <p:pic>
        <p:nvPicPr>
          <p:cNvPr id="24" name="图片 23"/>
          <p:cNvPicPr>
            <a:picLocks noChangeAspect="1"/>
          </p:cNvPicPr>
          <p:nvPr/>
        </p:nvPicPr>
        <p:blipFill>
          <a:blip r:embed="rId2"/>
          <a:srcRect l="43293"/>
          <a:stretch>
            <a:fillRect/>
          </a:stretch>
        </p:blipFill>
        <p:spPr>
          <a:xfrm>
            <a:off x="41275" y="1706880"/>
            <a:ext cx="1731645" cy="3125470"/>
          </a:xfrm>
          <a:custGeom>
            <a:avLst/>
            <a:gdLst>
              <a:gd name="connsiteX0" fmla="*/ 0 w 1772440"/>
              <a:gd name="connsiteY0" fmla="*/ 0 h 3125605"/>
              <a:gd name="connsiteX1" fmla="*/ 1772440 w 1772440"/>
              <a:gd name="connsiteY1" fmla="*/ 0 h 3125605"/>
              <a:gd name="connsiteX2" fmla="*/ 1772440 w 1772440"/>
              <a:gd name="connsiteY2" fmla="*/ 3125605 h 3125605"/>
              <a:gd name="connsiteX3" fmla="*/ 0 w 1772440"/>
              <a:gd name="connsiteY3" fmla="*/ 3125605 h 3125605"/>
            </a:gdLst>
            <a:ahLst/>
            <a:cxnLst>
              <a:cxn ang="0">
                <a:pos x="connsiteX0" y="connsiteY0"/>
              </a:cxn>
              <a:cxn ang="0">
                <a:pos x="connsiteX1" y="connsiteY1"/>
              </a:cxn>
              <a:cxn ang="0">
                <a:pos x="connsiteX2" y="connsiteY2"/>
              </a:cxn>
              <a:cxn ang="0">
                <a:pos x="connsiteX3" y="connsiteY3"/>
              </a:cxn>
            </a:cxnLst>
            <a:rect l="l" t="t" r="r" b="b"/>
            <a:pathLst>
              <a:path w="1772440" h="3125605">
                <a:moveTo>
                  <a:pt x="0" y="0"/>
                </a:moveTo>
                <a:lnTo>
                  <a:pt x="1772440" y="0"/>
                </a:lnTo>
                <a:lnTo>
                  <a:pt x="1772440" y="3125605"/>
                </a:lnTo>
                <a:lnTo>
                  <a:pt x="0" y="3125605"/>
                </a:lnTo>
                <a:close/>
              </a:path>
            </a:pathLst>
          </a:custGeom>
        </p:spPr>
      </p:pic>
      <p:sp>
        <p:nvSpPr>
          <p:cNvPr id="21" name="矩形 20"/>
          <p:cNvSpPr/>
          <p:nvPr/>
        </p:nvSpPr>
        <p:spPr>
          <a:xfrm>
            <a:off x="2579687" y="1582325"/>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4" name="矩形 3"/>
          <p:cNvSpPr/>
          <p:nvPr/>
        </p:nvSpPr>
        <p:spPr>
          <a:xfrm>
            <a:off x="2569635" y="630967"/>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37" name="文本框 36">
            <a:hlinkClick r:id="rId3" action="ppaction://hlinksldjump"/>
          </p:cNvPr>
          <p:cNvSpPr txBox="1"/>
          <p:nvPr/>
        </p:nvSpPr>
        <p:spPr>
          <a:xfrm>
            <a:off x="2760226" y="500352"/>
            <a:ext cx="2339098" cy="675183"/>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一、核心概念</a:t>
            </a:r>
            <a:endPar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endParaRPr>
          </a:p>
        </p:txBody>
      </p:sp>
      <p:sp>
        <p:nvSpPr>
          <p:cNvPr id="8" name="文本框 7"/>
          <p:cNvSpPr txBox="1"/>
          <p:nvPr/>
        </p:nvSpPr>
        <p:spPr>
          <a:xfrm>
            <a:off x="326509" y="2480816"/>
            <a:ext cx="858520" cy="1503472"/>
          </a:xfrm>
          <a:prstGeom prst="rect">
            <a:avLst/>
          </a:prstGeom>
          <a:noFill/>
        </p:spPr>
        <p:txBody>
          <a:bodyPr vert="eaVert" wrap="square" lIns="91438" tIns="45719" rIns="91438" bIns="45719" rtlCol="0">
            <a:spAutoFit/>
          </a:bodyPr>
          <a:lstStyle/>
          <a:p>
            <a:pPr algn="ctr"/>
            <a:r>
              <a:rPr kumimoji="1" lang="zh-CN" altLang="en-US" sz="44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目  录</a:t>
            </a:r>
            <a:endParaRPr kumimoji="1" lang="zh-CN" altLang="en-US" sz="44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endParaRPr>
          </a:p>
        </p:txBody>
      </p:sp>
      <p:sp>
        <p:nvSpPr>
          <p:cNvPr id="19" name="文本框 18">
            <a:hlinkClick r:id="rId3" action="ppaction://hlinksldjump"/>
          </p:cNvPr>
          <p:cNvSpPr txBox="1"/>
          <p:nvPr/>
        </p:nvSpPr>
        <p:spPr>
          <a:xfrm>
            <a:off x="2760226" y="1474910"/>
            <a:ext cx="2339098" cy="675183"/>
          </a:xfrm>
          <a:prstGeom prst="rect">
            <a:avLst/>
          </a:prstGeom>
          <a:noFill/>
        </p:spPr>
        <p:txBody>
          <a:bodyPr wrap="non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二、关键语句</a:t>
            </a:r>
            <a:endPar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endParaRPr>
          </a:p>
        </p:txBody>
      </p:sp>
      <p:sp>
        <p:nvSpPr>
          <p:cNvPr id="2" name="矩形 1"/>
          <p:cNvSpPr/>
          <p:nvPr/>
        </p:nvSpPr>
        <p:spPr>
          <a:xfrm>
            <a:off x="2592333" y="3450988"/>
            <a:ext cx="4859020" cy="559435"/>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5" name="矩形 4"/>
          <p:cNvSpPr/>
          <p:nvPr/>
        </p:nvSpPr>
        <p:spPr>
          <a:xfrm>
            <a:off x="2592389" y="2499403"/>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2" name="文本框 11">
            <a:hlinkClick r:id="rId3" action="ppaction://hlinksldjump"/>
          </p:cNvPr>
          <p:cNvSpPr txBox="1"/>
          <p:nvPr/>
        </p:nvSpPr>
        <p:spPr>
          <a:xfrm>
            <a:off x="2818569" y="2346182"/>
            <a:ext cx="2339098" cy="675183"/>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三、课前试译</a:t>
            </a:r>
            <a:endPar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endParaRPr>
          </a:p>
        </p:txBody>
      </p:sp>
      <p:sp>
        <p:nvSpPr>
          <p:cNvPr id="13" name="文本框 12">
            <a:hlinkClick r:id="rId3" action="ppaction://hlinksldjump"/>
          </p:cNvPr>
          <p:cNvSpPr txBox="1"/>
          <p:nvPr/>
        </p:nvSpPr>
        <p:spPr>
          <a:xfrm>
            <a:off x="2858585" y="3304560"/>
            <a:ext cx="3004604" cy="662295"/>
          </a:xfrm>
          <a:prstGeom prst="rect">
            <a:avLst/>
          </a:prstGeom>
          <a:noFill/>
        </p:spPr>
        <p:txBody>
          <a:bodyPr wrap="squar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四、译文评析</a:t>
            </a:r>
            <a:endPar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endParaRPr>
          </a:p>
        </p:txBody>
      </p:sp>
      <p:sp>
        <p:nvSpPr>
          <p:cNvPr id="14" name="矩形 13"/>
          <p:cNvSpPr/>
          <p:nvPr/>
        </p:nvSpPr>
        <p:spPr>
          <a:xfrm>
            <a:off x="2616819" y="4415729"/>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6" name="文本框 15">
            <a:hlinkClick r:id="rId3" action="ppaction://hlinksldjump"/>
          </p:cNvPr>
          <p:cNvSpPr txBox="1"/>
          <p:nvPr/>
        </p:nvSpPr>
        <p:spPr>
          <a:xfrm>
            <a:off x="2827599" y="4308323"/>
            <a:ext cx="2339098" cy="675183"/>
          </a:xfrm>
          <a:prstGeom prst="rect">
            <a:avLst/>
          </a:prstGeom>
          <a:noFill/>
        </p:spPr>
        <p:txBody>
          <a:bodyPr wrap="non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五、点评练习</a:t>
            </a:r>
            <a:endPar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endParaRPr>
          </a:p>
        </p:txBody>
      </p:sp>
      <p:sp>
        <p:nvSpPr>
          <p:cNvPr id="20" name="矩形 19"/>
          <p:cNvSpPr/>
          <p:nvPr/>
        </p:nvSpPr>
        <p:spPr>
          <a:xfrm>
            <a:off x="2579275" y="5364891"/>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22" name="文本框 21">
            <a:hlinkClick r:id="rId3" action="ppaction://hlinksldjump"/>
          </p:cNvPr>
          <p:cNvSpPr txBox="1"/>
          <p:nvPr/>
        </p:nvSpPr>
        <p:spPr>
          <a:xfrm>
            <a:off x="2827599" y="5259924"/>
            <a:ext cx="2339098" cy="662295"/>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六、课后</a:t>
            </a:r>
            <a:r>
              <a:rPr lang="zh-CN" altLang="en-US" sz="2800" b="1" dirty="0" smtClean="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练习</a:t>
            </a:r>
            <a:endPar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endParaRPr>
          </a:p>
        </p:txBody>
      </p:sp>
      <p:pic>
        <p:nvPicPr>
          <p:cNvPr id="3" name="图片 2"/>
          <p:cNvPicPr>
            <a:picLocks noChangeAspect="1"/>
          </p:cNvPicPr>
          <p:nvPr/>
        </p:nvPicPr>
        <p:blipFill>
          <a:blip r:embed="rId4"/>
          <a:stretch>
            <a:fillRect/>
          </a:stretch>
        </p:blipFill>
        <p:spPr>
          <a:xfrm>
            <a:off x="7117264" y="771029"/>
            <a:ext cx="5359917" cy="53599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4" grpId="0" bldLvl="0" animBg="1"/>
      <p:bldP spid="4" grpId="1" animBg="1"/>
      <p:bldP spid="2" grpId="0" bldLvl="0" animBg="1"/>
      <p:bldP spid="2" grpId="1" animBg="1"/>
      <p:bldP spid="5" grpId="0" animBg="1"/>
      <p:bldP spid="5" grpId="1" animBg="1"/>
      <p:bldP spid="14" grpId="0" animBg="1"/>
      <p:bldP spid="14" grpId="1" animBg="1"/>
      <p:bldP spid="20" grpId="0" animBg="1"/>
      <p:bldP spid="20"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07500" y="2245248"/>
            <a:ext cx="7139940" cy="460375"/>
          </a:xfrm>
          <a:prstGeom prst="rect">
            <a:avLst/>
          </a:prstGeom>
          <a:noFill/>
        </p:spPr>
        <p:txBody>
          <a:bodyPr wrap="square" rtlCol="0">
            <a:spAutoFit/>
          </a:bodyPr>
          <a:lstStyle/>
          <a:p>
            <a:pPr algn="just" latinLnBrk="1"/>
            <a:r>
              <a:rPr lang="en-US" altLang="ko-KR" sz="2400" b="1" dirty="0">
                <a:solidFill>
                  <a:srgbClr val="2050A1"/>
                </a:solidFill>
                <a:latin typeface="komorebi gothic" pitchFamily="49" charset="-128"/>
                <a:ea typeface="komorebi gothic" pitchFamily="49" charset="-128"/>
              </a:rPr>
              <a:t>③需要一代又一代中国人共同为之努力。</a:t>
            </a:r>
            <a:endParaRPr lang="en-US" altLang="ko-KR" sz="24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660380" y="2558378"/>
            <a:ext cx="7172960" cy="398780"/>
          </a:xfrm>
          <a:prstGeom prst="rect">
            <a:avLst/>
          </a:prstGeom>
          <a:noFill/>
        </p:spPr>
        <p:txBody>
          <a:bodyPr wrap="square" rtlCol="0">
            <a:spAutoFit/>
          </a:bodyPr>
          <a:lstStyle/>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 </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1207770" y="2916238"/>
            <a:ext cx="5080000" cy="460375"/>
          </a:xfrm>
          <a:prstGeom prst="rect">
            <a:avLst/>
          </a:prstGeom>
        </p:spPr>
        <p:txBody>
          <a:bodyPr>
            <a:spAutoFit/>
          </a:bodyPr>
          <a:p>
            <a:pPr marL="0" indent="0" algn="just" defTabSz="266700">
              <a:spcAft>
                <a:spcPct val="0"/>
              </a:spcAft>
            </a:pPr>
            <a:r>
              <a:rPr lang="en-US" altLang="zh-CN" sz="2400">
                <a:latin typeface="宋体" panose="02010600030101010101" pitchFamily="2" charset="-122"/>
                <a:ea typeface="宋体" panose="02010600030101010101" pitchFamily="2" charset="-122"/>
              </a:rPr>
              <a:t>③</a:t>
            </a:r>
            <a:r>
              <a:rPr lang="zh-CN" altLang="en-US" sz="2400" u="sng">
                <a:latin typeface="Batang" panose="02030600000101010101" charset="-127"/>
                <a:ea typeface="Batang" panose="02030600000101010101" charset="-127"/>
              </a:rPr>
              <a:t>대를이어노력해야합니다</a:t>
            </a:r>
            <a:r>
              <a:rPr lang="en-US" altLang="zh-CN" sz="2400" u="sng">
                <a:latin typeface="Batang" panose="02030600000101010101" charset="-127"/>
                <a:ea typeface="Batang" panose="02030600000101010101" charset="-127"/>
              </a:rPr>
              <a:t>.</a:t>
            </a:r>
            <a:endParaRPr lang="en-US" altLang="zh-CN" sz="2400" u="sng">
              <a:latin typeface="Batang" panose="02030600000101010101" charset="-127"/>
              <a:ea typeface="Batang" panose="02030600000101010101" charset="-127"/>
            </a:endParaRPr>
          </a:p>
        </p:txBody>
      </p:sp>
      <p:sp>
        <p:nvSpPr>
          <p:cNvPr id="6" name="文本框 5"/>
          <p:cNvSpPr txBox="1"/>
          <p:nvPr/>
        </p:nvSpPr>
        <p:spPr>
          <a:xfrm>
            <a:off x="1281430" y="4027170"/>
            <a:ext cx="9850120" cy="829945"/>
          </a:xfrm>
          <a:prstGeom prst="rect">
            <a:avLst/>
          </a:prstGeom>
        </p:spPr>
        <p:txBody>
          <a:bodyPr wrap="square">
            <a:spAutoFit/>
          </a:bodyPr>
          <a:p>
            <a:pPr marL="0" indent="0" algn="just" defTabSz="266700">
              <a:spcAft>
                <a:spcPct val="0"/>
              </a:spcAft>
            </a:pPr>
            <a:r>
              <a:rPr lang="zh-CN" altLang="en-US" sz="2400">
                <a:latin typeface="宋体" panose="02010600030101010101" pitchFamily="2" charset="-122"/>
                <a:ea typeface="宋体" panose="02010600030101010101" pitchFamily="2" charset="-122"/>
              </a:rPr>
              <a:t>采用省译方法，省略了“中国人”，根据上下文不影响内容理解，也能使译文更加简洁、自然。</a:t>
            </a:r>
            <a:endParaRPr lang="zh-CN" altLang="en-US" sz="24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07809" y="2232881"/>
            <a:ext cx="8989868" cy="460375"/>
          </a:xfrm>
          <a:prstGeom prst="rect">
            <a:avLst/>
          </a:prstGeom>
          <a:noFill/>
        </p:spPr>
        <p:txBody>
          <a:bodyPr wrap="square" rtlCol="0">
            <a:spAutoFit/>
          </a:bodyPr>
          <a:lstStyle/>
          <a:p>
            <a:pPr algn="just" latinLnBrk="1"/>
            <a:r>
              <a:rPr lang="ko-KR" altLang="en-US" sz="2400" b="1" dirty="0">
                <a:solidFill>
                  <a:srgbClr val="2050A1"/>
                </a:solidFill>
                <a:latin typeface="komorebi gothic" pitchFamily="49" charset="-128"/>
                <a:ea typeface="komorebi gothic" pitchFamily="49" charset="-128"/>
              </a:rPr>
              <a:t>③需要一代又一代中国人共同为之努力。</a:t>
            </a:r>
            <a:endParaRPr lang="ko-KR" altLang="en-US" sz="2400" b="1" dirty="0">
              <a:solidFill>
                <a:srgbClr val="2050A1"/>
              </a:solidFill>
              <a:latin typeface="komorebi gothic" pitchFamily="49" charset="-128"/>
              <a:ea typeface="komorebi gothic" pitchFamily="49" charset="-128"/>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1207770" y="2906395"/>
            <a:ext cx="5080000" cy="758825"/>
          </a:xfrm>
          <a:prstGeom prst="rect">
            <a:avLst/>
          </a:prstGeom>
        </p:spPr>
        <p:txBody>
          <a:bodyPr>
            <a:noAutofit/>
          </a:bodyPr>
          <a:p>
            <a:pPr marL="0" indent="0" algn="just" defTabSz="266700">
              <a:spcAft>
                <a:spcPct val="0"/>
              </a:spcAft>
            </a:pPr>
            <a:r>
              <a:rPr lang="en-US" altLang="zh-CN" sz="2400">
                <a:latin typeface="宋体" panose="02010600030101010101" pitchFamily="2" charset="-122"/>
                <a:ea typeface="宋体" panose="02010600030101010101" pitchFamily="2" charset="-122"/>
              </a:rPr>
              <a:t>③</a:t>
            </a:r>
            <a:r>
              <a:rPr lang="zh-CN" altLang="en-US" sz="2400" u="sng">
                <a:latin typeface="Batang" panose="02030600000101010101" charset="-127"/>
                <a:ea typeface="Batang" panose="02030600000101010101" charset="-127"/>
              </a:rPr>
              <a:t>대를이어노력해야합니다</a:t>
            </a:r>
            <a:r>
              <a:rPr lang="en-US" altLang="zh-CN" sz="2400" u="sng">
                <a:latin typeface="Batang" panose="02030600000101010101" charset="-127"/>
                <a:ea typeface="Batang" panose="02030600000101010101" charset="-127"/>
              </a:rPr>
              <a:t>.</a:t>
            </a:r>
            <a:endParaRPr lang="en-US" altLang="zh-CN" sz="2400" u="sng">
              <a:latin typeface="Batang" panose="02030600000101010101" charset="-127"/>
              <a:ea typeface="Batang" panose="02030600000101010101" charset="-127"/>
            </a:endParaRPr>
          </a:p>
        </p:txBody>
      </p:sp>
      <p:sp>
        <p:nvSpPr>
          <p:cNvPr id="6" name="文本框 5"/>
          <p:cNvSpPr txBox="1"/>
          <p:nvPr/>
        </p:nvSpPr>
        <p:spPr>
          <a:xfrm>
            <a:off x="1281430" y="4100195"/>
            <a:ext cx="9940925" cy="848360"/>
          </a:xfrm>
          <a:prstGeom prst="rect">
            <a:avLst/>
          </a:prstGeom>
        </p:spPr>
        <p:txBody>
          <a:bodyPr wrap="square">
            <a:noAutofit/>
          </a:bodyPr>
          <a:p>
            <a:pPr marL="0" indent="0" algn="just" defTabSz="266700">
              <a:spcAft>
                <a:spcPct val="0"/>
              </a:spcAft>
            </a:pPr>
            <a:r>
              <a:rPr lang="zh-CN" altLang="en-US" sz="2400">
                <a:latin typeface="宋体" panose="02010600030101010101" pitchFamily="2" charset="-122"/>
                <a:ea typeface="宋体" panose="02010600030101010101" pitchFamily="2" charset="-122"/>
              </a:rPr>
              <a:t>采用省译方法，省略了“中国人”，根据上下文不影响内容理解，也能使译文更加简洁、自然。</a:t>
            </a:r>
            <a:endParaRPr lang="zh-CN" altLang="en-US" sz="24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07809" y="2116421"/>
            <a:ext cx="8989868" cy="460375"/>
          </a:xfrm>
          <a:prstGeom prst="rect">
            <a:avLst/>
          </a:prstGeom>
          <a:noFill/>
        </p:spPr>
        <p:txBody>
          <a:bodyPr wrap="square" rtlCol="0">
            <a:spAutoFit/>
          </a:bodyPr>
          <a:lstStyle/>
          <a:p>
            <a:pPr algn="just" latinLnBrk="1"/>
            <a:r>
              <a:rPr lang="ko-KR" altLang="en-US" sz="2400" b="1" dirty="0">
                <a:solidFill>
                  <a:srgbClr val="2050A1"/>
                </a:solidFill>
                <a:latin typeface="komorebi gothic" pitchFamily="49" charset="-128"/>
                <a:ea typeface="komorebi gothic" pitchFamily="49" charset="-128"/>
              </a:rPr>
              <a:t>④一定要承前启后、继往开来，把我们的党建设好，</a:t>
            </a:r>
            <a:endParaRPr lang="ko-KR" altLang="en-US" sz="2400" b="1" dirty="0">
              <a:solidFill>
                <a:srgbClr val="2050A1"/>
              </a:solidFill>
              <a:latin typeface="komorebi gothic" pitchFamily="49" charset="-128"/>
              <a:ea typeface="komorebi gothic" pitchFamily="49" charset="-128"/>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1207770" y="2847975"/>
            <a:ext cx="9803130" cy="829945"/>
          </a:xfrm>
          <a:prstGeom prst="rect">
            <a:avLst/>
          </a:prstGeom>
        </p:spPr>
        <p:txBody>
          <a:bodyPr wrap="square">
            <a:spAutoFit/>
          </a:bodyPr>
          <a:p>
            <a:pPr marL="0" indent="0" algn="just" defTabSz="266700">
              <a:spcAft>
                <a:spcPct val="0"/>
              </a:spcAft>
            </a:pPr>
            <a:r>
              <a:rPr lang="en-US" altLang="zh-CN" sz="2400">
                <a:latin typeface="宋体" panose="02010600030101010101" pitchFamily="2" charset="-122"/>
                <a:ea typeface="宋体" panose="02010600030101010101" pitchFamily="2" charset="-122"/>
              </a:rPr>
              <a:t>④</a:t>
            </a:r>
            <a:r>
              <a:rPr lang="zh-CN" altLang="en-US" sz="2400" u="sng">
                <a:latin typeface="Batang" panose="02030600000101010101" charset="-127"/>
                <a:ea typeface="Batang" panose="02030600000101010101" charset="-127"/>
              </a:rPr>
              <a:t>반드시선인들의위업을이어받아앞날을개척하고당을성공적으로건설해야하며</a:t>
            </a:r>
            <a:r>
              <a:rPr lang="en-US" altLang="zh-CN" sz="2400" u="sng">
                <a:latin typeface="Batang" panose="02030600000101010101" charset="-127"/>
                <a:ea typeface="Batang" panose="02030600000101010101" charset="-127"/>
              </a:rPr>
              <a:t>,</a:t>
            </a:r>
            <a:endParaRPr lang="en-US" altLang="zh-CN" sz="2400" u="sng">
              <a:latin typeface="Batang" panose="02030600000101010101" charset="-127"/>
              <a:ea typeface="Batang" panose="02030600000101010101" charset="-127"/>
            </a:endParaRPr>
          </a:p>
        </p:txBody>
      </p:sp>
      <p:sp>
        <p:nvSpPr>
          <p:cNvPr id="6" name="文本框 5"/>
          <p:cNvSpPr txBox="1"/>
          <p:nvPr/>
        </p:nvSpPr>
        <p:spPr>
          <a:xfrm>
            <a:off x="1281430" y="4093845"/>
            <a:ext cx="9963785" cy="1568450"/>
          </a:xfrm>
          <a:prstGeom prst="rect">
            <a:avLst/>
          </a:prstGeom>
        </p:spPr>
        <p:txBody>
          <a:bodyPr wrap="square">
            <a:spAutoFit/>
          </a:bodyPr>
          <a:p>
            <a:pPr marL="0" indent="133350" algn="just" defTabSz="266700" latinLnBrk="1">
              <a:lnSpc>
                <a:spcPct val="100000"/>
              </a:lnSpc>
              <a:spcAft>
                <a:spcPct val="0"/>
              </a:spcAft>
            </a:pPr>
            <a:r>
              <a:rPr lang="en-US" altLang="zh-CN" sz="2400">
                <a:latin typeface="Batang" panose="02030600000101010101" charset="-127"/>
                <a:ea typeface="宋体" panose="02010600030101010101" pitchFamily="2" charset="-122"/>
              </a:rPr>
              <a:t>“</a:t>
            </a:r>
            <a:r>
              <a:rPr lang="zh-CN" altLang="en-US" sz="2400">
                <a:latin typeface="宋体" panose="02010600030101010101" pitchFamily="2" charset="-122"/>
                <a:ea typeface="宋体" panose="02010600030101010101" pitchFamily="2" charset="-122"/>
              </a:rPr>
              <a:t>承前启后、继往开来</a:t>
            </a:r>
            <a:r>
              <a:rPr lang="zh-CN" altLang="en-US" sz="2400">
                <a:latin typeface="Batang" panose="02030600000101010101" charset="-127"/>
                <a:ea typeface="宋体" panose="02010600030101010101" pitchFamily="2" charset="-122"/>
              </a:rPr>
              <a:t>”译为“</a:t>
            </a:r>
            <a:r>
              <a:rPr lang="zh-CN" altLang="en-US" sz="2400">
                <a:latin typeface="Batang" panose="02030600000101010101" charset="-127"/>
                <a:ea typeface="Batang" panose="02030600000101010101" charset="-127"/>
              </a:rPr>
              <a:t>선인들의위업을이어받아앞날을개척하고</a:t>
            </a:r>
            <a:r>
              <a:rPr lang="zh-CN" altLang="en-US" sz="2400">
                <a:latin typeface="Batang" panose="02030600000101010101" charset="-127"/>
                <a:ea typeface="宋体" panose="02010600030101010101" pitchFamily="2" charset="-122"/>
              </a:rPr>
              <a:t>”，符合韩国语表达习惯，可作为常用表达记住，在翻译中结合具体语境灵活使用。“</a:t>
            </a:r>
            <a:r>
              <a:rPr lang="zh-CN" altLang="en-US" sz="2400">
                <a:latin typeface="宋体" panose="02010600030101010101" pitchFamily="2" charset="-122"/>
                <a:ea typeface="宋体" panose="02010600030101010101" pitchFamily="2" charset="-122"/>
              </a:rPr>
              <a:t>建设好</a:t>
            </a:r>
            <a:r>
              <a:rPr lang="zh-CN" altLang="en-US" sz="2400">
                <a:latin typeface="Batang" panose="02030600000101010101" charset="-127"/>
                <a:ea typeface="宋体" panose="02010600030101010101" pitchFamily="2" charset="-122"/>
              </a:rPr>
              <a:t>”译为“</a:t>
            </a:r>
            <a:r>
              <a:rPr lang="zh-CN" altLang="en-US" sz="2400">
                <a:latin typeface="Batang" panose="02030600000101010101" charset="-127"/>
                <a:ea typeface="Batang" panose="02030600000101010101" charset="-127"/>
              </a:rPr>
              <a:t>성공적으로건설해야하며</a:t>
            </a:r>
            <a:r>
              <a:rPr lang="zh-CN" altLang="en-US" sz="2400">
                <a:latin typeface="Batang" panose="02030600000101010101" charset="-127"/>
                <a:ea typeface="宋体" panose="02010600030101010101" pitchFamily="2" charset="-122"/>
              </a:rPr>
              <a:t>”，用“</a:t>
            </a:r>
            <a:r>
              <a:rPr lang="zh-CN" altLang="en-US" sz="2400">
                <a:latin typeface="Batang" panose="02030600000101010101" charset="-127"/>
                <a:ea typeface="Batang" panose="02030600000101010101" charset="-127"/>
              </a:rPr>
              <a:t>성공적으로</a:t>
            </a:r>
            <a:r>
              <a:rPr lang="zh-CN" altLang="en-US" sz="2400">
                <a:latin typeface="Batang" panose="02030600000101010101" charset="-127"/>
                <a:ea typeface="宋体" panose="02010600030101010101" pitchFamily="2" charset="-122"/>
              </a:rPr>
              <a:t>”来表达“好”，意义更加具体。</a:t>
            </a:r>
            <a:endParaRPr lang="zh-CN" altLang="en-US" sz="2400">
              <a:latin typeface="Batang" panose="02030600000101010101" charset="-127"/>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五、点评练习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6" name="矩形 5"/>
          <p:cNvSpPr/>
          <p:nvPr/>
        </p:nvSpPr>
        <p:spPr>
          <a:xfrm>
            <a:off x="1006161" y="1288977"/>
            <a:ext cx="1989160" cy="384721"/>
          </a:xfrm>
          <a:prstGeom prst="rect">
            <a:avLst/>
          </a:prstGeom>
        </p:spPr>
        <p:txBody>
          <a:bodyPr wrap="square">
            <a:spAutoFit/>
          </a:bodyPr>
          <a:lstStyle/>
          <a:p>
            <a:pPr algn="ctr"/>
            <a:r>
              <a:rPr kumimoji="1" lang="zh-CN" altLang="en-US" dirty="0">
                <a:solidFill>
                  <a:schemeClr val="lt1"/>
                </a:solidFill>
                <a:ea typeface="方正兰亭黑简体" panose="02000500000000000000" pitchFamily="2" charset="-122"/>
              </a:rPr>
              <a:t>原文</a:t>
            </a:r>
            <a:endParaRPr kumimoji="1" lang="zh-CN" altLang="en-US" dirty="0">
              <a:solidFill>
                <a:schemeClr val="lt1"/>
              </a:solidFill>
              <a:ea typeface="方正兰亭黑简体" panose="02000500000000000000" pitchFamily="2" charset="-122"/>
            </a:endParaRPr>
          </a:p>
        </p:txBody>
      </p:sp>
      <p:cxnSp>
        <p:nvCxnSpPr>
          <p:cNvPr id="17" name="直线连接符 16"/>
          <p:cNvCxnSpPr/>
          <p:nvPr/>
        </p:nvCxnSpPr>
        <p:spPr>
          <a:xfrm>
            <a:off x="6189790" y="1883481"/>
            <a:ext cx="13354" cy="4208760"/>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500000000000000" pitchFamily="2" charset="-122"/>
                <a:ea typeface="方正兰亭黑简体" panose="02000500000000000000" pitchFamily="2" charset="-122"/>
              </a:rPr>
              <a:t>译文</a:t>
            </a:r>
            <a:endParaRPr kumimoji="1" lang="zh-CN" altLang="en-US" dirty="0">
              <a:latin typeface="方正兰亭黑简体" panose="02000500000000000000" pitchFamily="2" charset="-122"/>
              <a:ea typeface="方正兰亭黑简体" panose="02000500000000000000" pitchFamily="2" charset="-122"/>
            </a:endParaRPr>
          </a:p>
        </p:txBody>
      </p:sp>
      <p:pic>
        <p:nvPicPr>
          <p:cNvPr id="19" name="図 18"/>
          <p:cNvPicPr>
            <a:picLocks noChangeAspect="1"/>
          </p:cNvPicPr>
          <p:nvPr>
            <p:custDataLst>
              <p:tags r:id="rId2"/>
            </p:custDataLst>
          </p:nvPr>
        </p:nvPicPr>
        <p:blipFill>
          <a:blip r:embed="rId3"/>
          <a:stretch>
            <a:fillRect/>
          </a:stretch>
        </p:blipFill>
        <p:spPr>
          <a:xfrm>
            <a:off x="91259" y="5454148"/>
            <a:ext cx="742754" cy="1276186"/>
          </a:xfrm>
          <a:prstGeom prst="rect">
            <a:avLst/>
          </a:prstGeom>
        </p:spPr>
      </p:pic>
      <p:pic>
        <p:nvPicPr>
          <p:cNvPr id="8" name="图片 7"/>
          <p:cNvPicPr>
            <a:picLocks noChangeAspect="1"/>
          </p:cNvPicPr>
          <p:nvPr>
            <p:custDataLst>
              <p:tags r:id="rId4"/>
            </p:custDataLst>
          </p:nvPr>
        </p:nvPicPr>
        <p:blipFill>
          <a:blip r:embed="rId5"/>
          <a:stretch>
            <a:fillRect/>
          </a:stretch>
        </p:blipFill>
        <p:spPr>
          <a:xfrm>
            <a:off x="345440" y="1673860"/>
            <a:ext cx="5857875" cy="3933825"/>
          </a:xfrm>
          <a:prstGeom prst="rect">
            <a:avLst/>
          </a:prstGeom>
        </p:spPr>
      </p:pic>
      <p:pic>
        <p:nvPicPr>
          <p:cNvPr id="12" name="图片 11"/>
          <p:cNvPicPr>
            <a:picLocks noChangeAspect="1"/>
          </p:cNvPicPr>
          <p:nvPr>
            <p:custDataLst>
              <p:tags r:id="rId6"/>
            </p:custDataLst>
          </p:nvPr>
        </p:nvPicPr>
        <p:blipFill>
          <a:blip r:embed="rId7"/>
          <a:stretch>
            <a:fillRect/>
          </a:stretch>
        </p:blipFill>
        <p:spPr>
          <a:xfrm>
            <a:off x="6125210" y="2496820"/>
            <a:ext cx="5903595" cy="3110865"/>
          </a:xfrm>
          <a:prstGeom prst="rect">
            <a:avLst/>
          </a:prstGeo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51585" cy="52197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三</a:t>
            </a:r>
            <a:endPar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58140" y="5770245"/>
            <a:ext cx="2456815" cy="714375"/>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07770" y="2116455"/>
            <a:ext cx="10182860" cy="1106805"/>
          </a:xfrm>
          <a:prstGeom prst="rect">
            <a:avLst/>
          </a:prstGeom>
          <a:noFill/>
        </p:spPr>
        <p:txBody>
          <a:bodyPr wrap="square" rtlCol="0">
            <a:spAutoFit/>
          </a:bodyPr>
          <a:lstStyle/>
          <a:p>
            <a:pPr algn="just" latinLnBrk="1"/>
            <a:r>
              <a:rPr lang="ko-KR" altLang="en-US" sz="2200" b="1" dirty="0">
                <a:solidFill>
                  <a:srgbClr val="2050A1"/>
                </a:solidFill>
                <a:latin typeface="komorebi gothic" pitchFamily="49" charset="-128"/>
                <a:ea typeface="komorebi gothic" pitchFamily="49" charset="-128"/>
              </a:rPr>
              <a:t>我们既要坚定走中国特色社会主义道路的信念，也要胸怀共产主义的崇高理想， 矢志不移贯彻执行党在社会主义初级阶段的基本路线和基本纲领，做好当前每一项工作</a:t>
            </a:r>
            <a:endParaRPr lang="ko-KR" altLang="en-US" sz="2200" b="1" dirty="0">
              <a:solidFill>
                <a:srgbClr val="2050A1"/>
              </a:solidFill>
              <a:latin typeface="komorebi gothic" pitchFamily="49" charset="-128"/>
              <a:ea typeface="komorebi gothic" pitchFamily="49" charset="-128"/>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1207770" y="3277235"/>
            <a:ext cx="10109835" cy="1476375"/>
          </a:xfrm>
          <a:prstGeom prst="rect">
            <a:avLst/>
          </a:prstGeom>
        </p:spPr>
        <p:txBody>
          <a:bodyPr wrap="square">
            <a:spAutoFit/>
          </a:bodyPr>
          <a:p>
            <a:pPr marL="0" indent="0" algn="just" defTabSz="266700">
              <a:spcAft>
                <a:spcPct val="0"/>
              </a:spcAft>
            </a:pPr>
            <a:r>
              <a:rPr sz="2200"/>
              <a:t>우리는 중국 특 색 사회주의 노선을 걸어간다는 신념을 확고히 지닐 뿐만 아니라 공산주의라는 숭고 한 이상을 품고 사회주의 초급단계에서 당의 기본 노선과 기본 강령을 철저히 이행한 다는 의지를 가지고 앞에 놓인 일들을 하나하나 수행해야 합니다 .</a:t>
            </a:r>
            <a:r>
              <a:rPr sz="2400"/>
              <a:t> </a:t>
            </a:r>
            <a:endParaRPr sz="2400"/>
          </a:p>
        </p:txBody>
      </p:sp>
      <p:sp>
        <p:nvSpPr>
          <p:cNvPr id="6" name="文本框 5"/>
          <p:cNvSpPr txBox="1"/>
          <p:nvPr/>
        </p:nvSpPr>
        <p:spPr>
          <a:xfrm>
            <a:off x="1207770" y="4807585"/>
            <a:ext cx="10049510" cy="1106805"/>
          </a:xfrm>
          <a:prstGeom prst="rect">
            <a:avLst/>
          </a:prstGeom>
        </p:spPr>
        <p:txBody>
          <a:bodyPr wrap="square">
            <a:spAutoFit/>
          </a:bodyPr>
          <a:p>
            <a:pPr marL="0" indent="133350" algn="just" defTabSz="266700" latinLnBrk="1">
              <a:lnSpc>
                <a:spcPct val="100000"/>
              </a:lnSpc>
              <a:spcAft>
                <a:spcPct val="0"/>
              </a:spcAft>
            </a:pPr>
            <a:r>
              <a:rPr lang="zh-CN" sz="2200"/>
              <a:t>此处</a:t>
            </a:r>
            <a:r>
              <a:rPr sz="2200"/>
              <a:t>分句较多，要把握好各分句之间的关系，并将其通过恰当的连接语尾准确译出。译文用“-ㄹ/을 뿐만 아니라”“-고”等翻译，将原文分句之间的内在关系明晰化。</a:t>
            </a:r>
            <a:endParaRPr sz="2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51585" cy="52197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三</a:t>
            </a:r>
            <a:endPar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58140" y="5770245"/>
            <a:ext cx="2456815" cy="714375"/>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07770" y="2116455"/>
            <a:ext cx="10182860" cy="460375"/>
          </a:xfrm>
          <a:prstGeom prst="rect">
            <a:avLst/>
          </a:prstGeom>
          <a:noFill/>
        </p:spPr>
        <p:txBody>
          <a:bodyPr wrap="square" rtlCol="0">
            <a:spAutoFit/>
          </a:bodyPr>
          <a:lstStyle/>
          <a:p>
            <a:pPr algn="just" latinLnBrk="1"/>
            <a:r>
              <a:rPr lang="ko-KR" altLang="en-US" sz="2400" b="1" dirty="0">
                <a:solidFill>
                  <a:srgbClr val="2050A1"/>
                </a:solidFill>
                <a:latin typeface="komorebi gothic" pitchFamily="49" charset="-128"/>
                <a:ea typeface="komorebi gothic" pitchFamily="49" charset="-128"/>
              </a:rPr>
              <a:t>一名共产党员、一名领导干部</a:t>
            </a:r>
            <a:endParaRPr lang="ko-KR" altLang="en-US" sz="2400" b="1" dirty="0">
              <a:solidFill>
                <a:srgbClr val="2050A1"/>
              </a:solidFill>
              <a:latin typeface="komorebi gothic" pitchFamily="49" charset="-128"/>
              <a:ea typeface="komorebi gothic" pitchFamily="49" charset="-128"/>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1235710" y="2804795"/>
            <a:ext cx="10109835" cy="460375"/>
          </a:xfrm>
          <a:prstGeom prst="rect">
            <a:avLst/>
          </a:prstGeom>
        </p:spPr>
        <p:txBody>
          <a:bodyPr wrap="square">
            <a:spAutoFit/>
          </a:bodyPr>
          <a:p>
            <a:pPr marL="0" indent="0" algn="just" defTabSz="266700">
              <a:spcAft>
                <a:spcPct val="0"/>
              </a:spcAft>
            </a:pPr>
            <a:r>
              <a:rPr sz="2400"/>
              <a:t>공산당원과 지도간부가</a:t>
            </a:r>
            <a:endParaRPr sz="2400"/>
          </a:p>
        </p:txBody>
      </p:sp>
      <p:sp>
        <p:nvSpPr>
          <p:cNvPr id="6" name="文本框 5"/>
          <p:cNvSpPr txBox="1"/>
          <p:nvPr/>
        </p:nvSpPr>
        <p:spPr>
          <a:xfrm>
            <a:off x="1270000" y="3927475"/>
            <a:ext cx="10075545" cy="829945"/>
          </a:xfrm>
          <a:prstGeom prst="rect">
            <a:avLst/>
          </a:prstGeom>
        </p:spPr>
        <p:txBody>
          <a:bodyPr wrap="square">
            <a:spAutoFit/>
          </a:bodyPr>
          <a:p>
            <a:pPr marL="0" indent="133350" algn="just" defTabSz="266700" latinLnBrk="1">
              <a:lnSpc>
                <a:spcPct val="100000"/>
              </a:lnSpc>
              <a:spcAft>
                <a:spcPct val="0"/>
              </a:spcAft>
            </a:pPr>
            <a:r>
              <a:rPr lang="zh-CN" sz="2400"/>
              <a:t>此处</a:t>
            </a:r>
            <a:r>
              <a:rPr sz="2400"/>
              <a:t>省译了“一名”。“一名”在汉语的正式场合或官方语境中，通常用于指代一个人，属于泛指，在韩国语中除需特别强调的情况，一般无需译出。</a:t>
            </a:r>
            <a:endParaRPr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51585" cy="52197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三</a:t>
            </a:r>
            <a:endPar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58140" y="5770245"/>
            <a:ext cx="2456815" cy="714375"/>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07770" y="2116455"/>
            <a:ext cx="10182860" cy="460375"/>
          </a:xfrm>
          <a:prstGeom prst="rect">
            <a:avLst/>
          </a:prstGeom>
          <a:noFill/>
        </p:spPr>
        <p:txBody>
          <a:bodyPr wrap="square" rtlCol="0">
            <a:spAutoFit/>
          </a:bodyPr>
          <a:lstStyle/>
          <a:p>
            <a:pPr algn="just" latinLnBrk="1"/>
            <a:r>
              <a:rPr lang="ko-KR" altLang="en-US" sz="2400" b="1" dirty="0">
                <a:solidFill>
                  <a:srgbClr val="2050A1"/>
                </a:solidFill>
                <a:latin typeface="komorebi gothic" pitchFamily="49" charset="-128"/>
                <a:ea typeface="komorebi gothic" pitchFamily="49" charset="-128"/>
              </a:rPr>
              <a:t>坚持全心全意为人民服务的根本宗旨</a:t>
            </a:r>
            <a:endParaRPr lang="ko-KR" altLang="en-US" sz="2400" b="1" dirty="0">
              <a:solidFill>
                <a:srgbClr val="2050A1"/>
              </a:solidFill>
              <a:latin typeface="komorebi gothic" pitchFamily="49" charset="-128"/>
              <a:ea typeface="komorebi gothic" pitchFamily="49" charset="-128"/>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1235710" y="2922270"/>
            <a:ext cx="10109835" cy="460375"/>
          </a:xfrm>
          <a:prstGeom prst="rect">
            <a:avLst/>
          </a:prstGeom>
        </p:spPr>
        <p:txBody>
          <a:bodyPr wrap="square">
            <a:spAutoFit/>
          </a:bodyPr>
          <a:p>
            <a:pPr marL="0" indent="0" algn="just" defTabSz="266700">
              <a:spcAft>
                <a:spcPct val="0"/>
              </a:spcAft>
            </a:pPr>
            <a:r>
              <a:rPr sz="2400"/>
              <a:t>인민을 위해 전심전력으로 봉사하는 근본적 취지를 계속 견지하다</a:t>
            </a:r>
            <a:endParaRPr sz="2400"/>
          </a:p>
        </p:txBody>
      </p:sp>
      <p:sp>
        <p:nvSpPr>
          <p:cNvPr id="6" name="文本框 5"/>
          <p:cNvSpPr txBox="1"/>
          <p:nvPr/>
        </p:nvSpPr>
        <p:spPr>
          <a:xfrm>
            <a:off x="1207770" y="4220845"/>
            <a:ext cx="9536430" cy="829945"/>
          </a:xfrm>
          <a:prstGeom prst="rect">
            <a:avLst/>
          </a:prstGeom>
        </p:spPr>
        <p:txBody>
          <a:bodyPr wrap="square">
            <a:spAutoFit/>
          </a:bodyPr>
          <a:p>
            <a:pPr marL="0" indent="133350" algn="just" defTabSz="266700" latinLnBrk="1">
              <a:lnSpc>
                <a:spcPct val="100000"/>
              </a:lnSpc>
              <a:spcAft>
                <a:spcPct val="0"/>
              </a:spcAft>
            </a:pPr>
            <a:r>
              <a:rPr sz="2400"/>
              <a:t>此处添加了“계속”，强调坚持的持续性，此句为常用表达，可熟记译文内容</a:t>
            </a:r>
            <a:r>
              <a:rPr sz="2200"/>
              <a:t>。</a:t>
            </a:r>
            <a:endParaRPr sz="2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51585" cy="52197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三</a:t>
            </a:r>
            <a:endPar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58140" y="5770245"/>
            <a:ext cx="2456815" cy="714375"/>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07770" y="2116455"/>
            <a:ext cx="10182860" cy="460375"/>
          </a:xfrm>
          <a:prstGeom prst="rect">
            <a:avLst/>
          </a:prstGeom>
          <a:noFill/>
        </p:spPr>
        <p:txBody>
          <a:bodyPr wrap="square" rtlCol="0">
            <a:spAutoFit/>
          </a:bodyPr>
          <a:lstStyle/>
          <a:p>
            <a:pPr algn="just" latinLnBrk="1"/>
            <a:r>
              <a:rPr lang="ko-KR" altLang="en-US" sz="2400" b="1" dirty="0">
                <a:solidFill>
                  <a:srgbClr val="2050A1"/>
                </a:solidFill>
                <a:latin typeface="komorebi gothic" pitchFamily="49" charset="-128"/>
                <a:ea typeface="komorebi gothic" pitchFamily="49" charset="-128"/>
              </a:rPr>
              <a:t>吃苦在前、享受在后</a:t>
            </a:r>
            <a:endParaRPr lang="ko-KR" altLang="en-US" sz="2400" b="1" dirty="0">
              <a:solidFill>
                <a:srgbClr val="2050A1"/>
              </a:solidFill>
              <a:latin typeface="komorebi gothic" pitchFamily="49" charset="-128"/>
              <a:ea typeface="komorebi gothic" pitchFamily="49" charset="-128"/>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1235710" y="2762885"/>
            <a:ext cx="10109835" cy="460375"/>
          </a:xfrm>
          <a:prstGeom prst="rect">
            <a:avLst/>
          </a:prstGeom>
        </p:spPr>
        <p:txBody>
          <a:bodyPr wrap="square">
            <a:spAutoFit/>
          </a:bodyPr>
          <a:p>
            <a:pPr marL="0" indent="0" algn="just" defTabSz="266700">
              <a:spcAft>
                <a:spcPct val="0"/>
              </a:spcAft>
            </a:pPr>
            <a:r>
              <a:rPr sz="2400"/>
              <a:t>고생은 남 먼저 하고 향수는 남 뒤에 누리다</a:t>
            </a:r>
            <a:endParaRPr sz="2400"/>
          </a:p>
        </p:txBody>
      </p:sp>
      <p:sp>
        <p:nvSpPr>
          <p:cNvPr id="6" name="文本框 5"/>
          <p:cNvSpPr txBox="1"/>
          <p:nvPr/>
        </p:nvSpPr>
        <p:spPr>
          <a:xfrm>
            <a:off x="1207770" y="3897630"/>
            <a:ext cx="9914255" cy="1198880"/>
          </a:xfrm>
          <a:prstGeom prst="rect">
            <a:avLst/>
          </a:prstGeom>
        </p:spPr>
        <p:txBody>
          <a:bodyPr wrap="square">
            <a:spAutoFit/>
          </a:bodyPr>
          <a:p>
            <a:pPr marL="0" indent="133350" algn="just" defTabSz="266700" latinLnBrk="1">
              <a:lnSpc>
                <a:spcPct val="100000"/>
              </a:lnSpc>
              <a:spcAft>
                <a:spcPct val="0"/>
              </a:spcAft>
            </a:pPr>
            <a:r>
              <a:rPr sz="2400"/>
              <a:t>译文没有简单译为“고생은 앞에서 하고 향수는 뒤에서 누리다”，而是添加了“남”，使“在人前”和“在人后”的意义明晰化，“前”译为“먼저”，更加强调了表示顺序之前的意义。此句为常用表达，可熟记译文内容。</a:t>
            </a:r>
            <a:endParaRPr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1472791" y="1366566"/>
            <a:ext cx="1251585" cy="52197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三</a:t>
            </a:r>
            <a:endPar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58140" y="5770245"/>
            <a:ext cx="2456815" cy="714375"/>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1207770" y="2116455"/>
            <a:ext cx="10182860" cy="829945"/>
          </a:xfrm>
          <a:prstGeom prst="rect">
            <a:avLst/>
          </a:prstGeom>
          <a:noFill/>
        </p:spPr>
        <p:txBody>
          <a:bodyPr wrap="square" rtlCol="0">
            <a:spAutoFit/>
          </a:bodyPr>
          <a:lstStyle/>
          <a:p>
            <a:pPr algn="just" latinLnBrk="1"/>
            <a:r>
              <a:rPr lang="ko-KR" altLang="en-US" sz="2400" b="1" dirty="0">
                <a:solidFill>
                  <a:srgbClr val="2050A1"/>
                </a:solidFill>
                <a:latin typeface="komorebi gothic" pitchFamily="49" charset="-128"/>
                <a:ea typeface="komorebi gothic" pitchFamily="49" charset="-128"/>
              </a:rPr>
              <a:t>一切迷惘迟疑的观点，一切及时行乐的思想，一切贪图私利的行为，一切无所作为的作风，都是与此格格不入的。</a:t>
            </a:r>
            <a:endParaRPr lang="ko-KR" altLang="en-US" sz="2400" b="1" dirty="0">
              <a:solidFill>
                <a:srgbClr val="2050A1"/>
              </a:solidFill>
              <a:latin typeface="komorebi gothic" pitchFamily="49" charset="-128"/>
              <a:ea typeface="komorebi gothic" pitchFamily="49" charset="-128"/>
            </a:endParaRPr>
          </a:p>
        </p:txBody>
      </p:sp>
      <p:pic>
        <p:nvPicPr>
          <p:cNvPr id="31" name="图片 30"/>
          <p:cNvPicPr>
            <a:picLocks noChangeAspect="1"/>
          </p:cNvPicPr>
          <p:nvPr/>
        </p:nvPicPr>
        <p:blipFill>
          <a:blip r:embed="rId2"/>
          <a:stretch>
            <a:fillRect/>
          </a:stretch>
        </p:blipFill>
        <p:spPr>
          <a:xfrm>
            <a:off x="-130589" y="159313"/>
            <a:ext cx="1657906" cy="1659793"/>
          </a:xfrm>
          <a:prstGeom prst="rect">
            <a:avLst/>
          </a:prstGeom>
        </p:spPr>
      </p:pic>
      <p:sp>
        <p:nvSpPr>
          <p:cNvPr id="2" name="文本框 1"/>
          <p:cNvSpPr txBox="1"/>
          <p:nvPr/>
        </p:nvSpPr>
        <p:spPr>
          <a:xfrm>
            <a:off x="1235710" y="3052445"/>
            <a:ext cx="10108565" cy="1198880"/>
          </a:xfrm>
          <a:prstGeom prst="rect">
            <a:avLst/>
          </a:prstGeom>
        </p:spPr>
        <p:txBody>
          <a:bodyPr wrap="square">
            <a:spAutoFit/>
          </a:bodyPr>
          <a:p>
            <a:pPr marL="0" indent="0" algn="just" defTabSz="266700">
              <a:spcAft>
                <a:spcPct val="0"/>
              </a:spcAft>
            </a:pPr>
            <a:r>
              <a:rPr sz="2400"/>
              <a:t>망설이고 주저하는 태도, 눈앞의 향락을 누리려는 정신 상태, 사리사욕을 탐하는 행위, 아무것도 하지 않으려는 작태는 모두 이 기준에 위배됩니다 .</a:t>
            </a:r>
            <a:endParaRPr sz="2400"/>
          </a:p>
        </p:txBody>
      </p:sp>
      <p:sp>
        <p:nvSpPr>
          <p:cNvPr id="6" name="文本框 5"/>
          <p:cNvSpPr txBox="1"/>
          <p:nvPr/>
        </p:nvSpPr>
        <p:spPr>
          <a:xfrm>
            <a:off x="1235710" y="4371975"/>
            <a:ext cx="10022205" cy="1198880"/>
          </a:xfrm>
          <a:prstGeom prst="rect">
            <a:avLst/>
          </a:prstGeom>
        </p:spPr>
        <p:txBody>
          <a:bodyPr wrap="square">
            <a:spAutoFit/>
          </a:bodyPr>
          <a:p>
            <a:pPr marL="0" indent="133350" algn="just" defTabSz="266700" latinLnBrk="1">
              <a:lnSpc>
                <a:spcPct val="100000"/>
              </a:lnSpc>
              <a:spcAft>
                <a:spcPct val="0"/>
              </a:spcAft>
            </a:pPr>
            <a:r>
              <a:rPr sz="2400"/>
              <a:t>译文将四个“一切”放到后面用“모두”一并译出，能够有效传达原文内容，又能使译文更加简洁自然。“思想”没有简单译为“사상”,而是译为“정신 상태”，“사상”在韩国语中不常用，“정신 상태”更符合韩国语表达习惯。</a:t>
            </a:r>
            <a:endParaRPr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2" y="513303"/>
            <a:ext cx="3116626" cy="618251"/>
          </a:xfrm>
          <a:prstGeom prst="rect">
            <a:avLst/>
          </a:prstGeom>
        </p:spPr>
      </p:pic>
      <p:sp>
        <p:nvSpPr>
          <p:cNvPr id="4" name="文本框 3"/>
          <p:cNvSpPr txBox="1"/>
          <p:nvPr/>
        </p:nvSpPr>
        <p:spPr>
          <a:xfrm>
            <a:off x="1622651" y="554907"/>
            <a:ext cx="309739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8" y="2162714"/>
            <a:ext cx="10288193" cy="1014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2000" b="1" kern="100" dirty="0">
                <a:latin typeface="Calibri" panose="020F0502020204030204" pitchFamily="34" charset="0"/>
                <a:ea typeface="方正兰亭黑简体" panose="02000500000000000000" pitchFamily="2" charset="-122"/>
              </a:rPr>
              <a:t>练习一</a:t>
            </a:r>
            <a:endParaRPr lang="en-US" altLang="zh-CN" sz="2000" kern="100" dirty="0">
              <a:latin typeface="Calibri" panose="020F0502020204030204" pitchFamily="34" charset="0"/>
              <a:ea typeface="方正兰亭黑简体" panose="02000500000000000000" pitchFamily="2" charset="-122"/>
            </a:endParaRPr>
          </a:p>
          <a:p>
            <a:pPr indent="304800" algn="just">
              <a:lnSpc>
                <a:spcPct val="150000"/>
              </a:lnSpc>
            </a:pPr>
            <a:r>
              <a:rPr lang="zh-CN" altLang="en-US" sz="2000" kern="100" dirty="0">
                <a:latin typeface="方正兰亭黑简体" panose="02000500000000000000" pitchFamily="2" charset="-122"/>
                <a:ea typeface="方正兰亭黑简体" panose="02000500000000000000" pitchFamily="2" charset="-122"/>
              </a:rPr>
              <a:t>请利用本课所学技巧翻译以下句子并对照官方译文进行评析</a:t>
            </a:r>
            <a:r>
              <a:rPr lang="zh-CN" altLang="en-US" sz="2000" kern="100" dirty="0" smtClean="0">
                <a:latin typeface="方正兰亭黑简体" panose="02000500000000000000" pitchFamily="2" charset="-122"/>
                <a:ea typeface="方正兰亭黑简体" panose="02000500000000000000" pitchFamily="2" charset="-122"/>
              </a:rPr>
              <a:t>。</a:t>
            </a:r>
            <a:endParaRPr lang="en-US" altLang="zh-CN" sz="2000" kern="100" dirty="0" smtClean="0">
              <a:latin typeface="方正兰亭黑简体" panose="02000500000000000000" pitchFamily="2" charset="-122"/>
              <a:ea typeface="方正兰亭黑简体" panose="02000500000000000000"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708867" y="3967172"/>
            <a:ext cx="9019907" cy="706755"/>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이를 해결하려면</a:t>
            </a:r>
            <a:r>
              <a:rPr lang="ko-KR" altLang="en-US" sz="2000" b="1" dirty="0">
                <a:solidFill>
                  <a:srgbClr val="2050A1"/>
                </a:solidFill>
                <a:latin typeface="komorebi gothic" pitchFamily="49" charset="-128"/>
                <a:ea typeface="komorebi gothic" pitchFamily="49" charset="-128"/>
              </a:rPr>
              <a:t> 반드시 전당차원에서 경각심을 높여야 합니다. 쇠를 두들기려면 자신부터 단단해야 </a:t>
            </a:r>
            <a:r>
              <a:rPr lang="ko-KR" altLang="en-US" sz="2000" b="1" dirty="0">
                <a:solidFill>
                  <a:srgbClr val="FF0000"/>
                </a:solidFill>
                <a:latin typeface="komorebi gothic" pitchFamily="49" charset="-128"/>
                <a:ea typeface="komorebi gothic" pitchFamily="49" charset="-128"/>
              </a:rPr>
              <a:t>한다는 말이 있습니다</a:t>
            </a:r>
            <a:r>
              <a:rPr lang="ko-KR" altLang="en-US" sz="2000" b="1" dirty="0">
                <a:solidFill>
                  <a:srgbClr val="2050A1"/>
                </a:solidFill>
                <a:latin typeface="komorebi gothic" pitchFamily="49" charset="-128"/>
                <a:ea typeface="komorebi gothic" pitchFamily="49" charset="-128"/>
              </a:rPr>
              <a:t>.</a:t>
            </a:r>
            <a:endParaRPr lang="ko-KR" altLang="en-US" sz="2000" b="1" dirty="0">
              <a:solidFill>
                <a:srgbClr val="2050A1"/>
              </a:solidFill>
              <a:latin typeface="komorebi gothic" pitchFamily="49" charset="-128"/>
              <a:ea typeface="komorebi gothic" pitchFamily="49" charset="-128"/>
            </a:endParaRPr>
          </a:p>
        </p:txBody>
      </p:sp>
      <p:sp>
        <p:nvSpPr>
          <p:cNvPr id="31" name="文本框 30"/>
          <p:cNvSpPr txBox="1"/>
          <p:nvPr/>
        </p:nvSpPr>
        <p:spPr>
          <a:xfrm>
            <a:off x="1709065" y="3335243"/>
            <a:ext cx="8914299" cy="398780"/>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① 全党必须警醒起来。打铁还需自身硬。</a:t>
            </a:r>
            <a:endParaRPr lang="zh-CN" altLang="en-US" sz="2000" b="1" dirty="0">
              <a:solidFill>
                <a:srgbClr val="1E50A2"/>
              </a:solidFill>
              <a:latin typeface="方正兰亭黑简体" panose="02000500000000000000" pitchFamily="2" charset="-122"/>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685" y="1162050"/>
            <a:ext cx="10676890" cy="53174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grpSp>
        <p:nvGrpSpPr>
          <p:cNvPr id="7" name="组合 6"/>
          <p:cNvGrpSpPr/>
          <p:nvPr/>
        </p:nvGrpSpPr>
        <p:grpSpPr>
          <a:xfrm>
            <a:off x="949418" y="1728215"/>
            <a:ext cx="8701405" cy="808355"/>
            <a:chOff x="1407" y="3366"/>
            <a:chExt cx="12265" cy="1322"/>
          </a:xfrm>
        </p:grpSpPr>
        <p:grpSp>
          <p:nvGrpSpPr>
            <p:cNvPr id="9" name="组合 8"/>
            <p:cNvGrpSpPr/>
            <p:nvPr/>
          </p:nvGrpSpPr>
          <p:grpSpPr>
            <a:xfrm>
              <a:off x="3064" y="3366"/>
              <a:ext cx="10608" cy="1318"/>
              <a:chOff x="1725" y="2212"/>
              <a:chExt cx="10608" cy="1318"/>
            </a:xfrm>
          </p:grpSpPr>
          <p:sp>
            <p:nvSpPr>
              <p:cNvPr id="12" name="圆角矩形 11"/>
              <p:cNvSpPr/>
              <p:nvPr/>
            </p:nvSpPr>
            <p:spPr>
              <a:xfrm>
                <a:off x="1725" y="2212"/>
                <a:ext cx="10608" cy="131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048" y="2276"/>
                <a:ext cx="9996" cy="1083"/>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1. “</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社会主要矛盾</a:t>
                </a: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a:t>
                </a:r>
                <a:r>
                  <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  </a:t>
                </a:r>
                <a:r>
                  <a:rPr lang="ja-JP"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主要な</a:t>
                </a:r>
                <a:r>
                  <a:rPr lang="ja-JP" altLang="en-US" sz="2800" b="1" dirty="0">
                    <a:solidFill>
                      <a:srgbClr val="FF0000"/>
                    </a:solidFill>
                    <a:latin typeface="Times New Roman" panose="02020603050405020304" pitchFamily="18" charset="0"/>
                    <a:ea typeface="方正兰亭黑简体" panose="02000500000000000000" pitchFamily="2" charset="-122"/>
                    <a:cs typeface="Times New Roman" panose="02020603050405020304" pitchFamily="18" charset="0"/>
                  </a:rPr>
                  <a:t>社会矛盾</a:t>
                </a:r>
                <a:endParaRPr lang="en-US" altLang="zh-CN" sz="2800" b="1" dirty="0">
                  <a:solidFill>
                    <a:srgbClr val="FF0000"/>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39018" y="4276351"/>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20024" y="507395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endPar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35" name="圆角矩形 34"/>
          <p:cNvSpPr/>
          <p:nvPr/>
        </p:nvSpPr>
        <p:spPr>
          <a:xfrm>
            <a:off x="3697088" y="4988089"/>
            <a:ext cx="1981817"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2">
                    <a:lumMod val="10000"/>
                  </a:schemeClr>
                </a:solidFill>
                <a:latin typeface="方正兰亭黑简体" panose="02000500000000000000" pitchFamily="2" charset="-122"/>
                <a:ea typeface="方正兰亭黑简体" panose="02000500000000000000" pitchFamily="2" charset="-122"/>
              </a:rPr>
              <a:t>固定译</a:t>
            </a:r>
            <a:r>
              <a:rPr lang="zh-CN" altLang="en-US" sz="2400" b="1" dirty="0" smtClean="0">
                <a:solidFill>
                  <a:schemeClr val="bg2">
                    <a:lumMod val="10000"/>
                  </a:schemeClr>
                </a:solidFill>
                <a:latin typeface="方正兰亭黑简体" panose="02000500000000000000" pitchFamily="2" charset="-122"/>
                <a:ea typeface="方正兰亭黑简体" panose="02000500000000000000" pitchFamily="2" charset="-122"/>
              </a:rPr>
              <a:t>法</a:t>
            </a:r>
            <a:endParaRPr lang="zh-CN" altLang="en-US" sz="2400" b="1" dirty="0" smtClean="0">
              <a:solidFill>
                <a:schemeClr val="bg2">
                  <a:lumMod val="10000"/>
                </a:schemeClr>
              </a:solidFill>
              <a:latin typeface="方正兰亭黑简体" panose="02000500000000000000" pitchFamily="2" charset="-122"/>
              <a:ea typeface="方正兰亭黑简体" panose="02000500000000000000" pitchFamily="2" charset="-122"/>
            </a:endParaRPr>
          </a:p>
        </p:txBody>
      </p:sp>
      <p:grpSp>
        <p:nvGrpSpPr>
          <p:cNvPr id="2" name="组合 1"/>
          <p:cNvGrpSpPr/>
          <p:nvPr/>
        </p:nvGrpSpPr>
        <p:grpSpPr>
          <a:xfrm>
            <a:off x="949418" y="1368063"/>
            <a:ext cx="9903923" cy="2793779"/>
            <a:chOff x="1407" y="2777"/>
            <a:chExt cx="13960" cy="4569"/>
          </a:xfrm>
        </p:grpSpPr>
        <p:grpSp>
          <p:nvGrpSpPr>
            <p:cNvPr id="8" name="组合 7"/>
            <p:cNvGrpSpPr/>
            <p:nvPr/>
          </p:nvGrpSpPr>
          <p:grpSpPr>
            <a:xfrm>
              <a:off x="2805" y="2777"/>
              <a:ext cx="12562" cy="4569"/>
              <a:chOff x="1466" y="1623"/>
              <a:chExt cx="12562" cy="4569"/>
            </a:xfrm>
          </p:grpSpPr>
          <p:sp>
            <p:nvSpPr>
              <p:cNvPr id="11" name="圆角矩形 10"/>
              <p:cNvSpPr/>
              <p:nvPr/>
            </p:nvSpPr>
            <p:spPr>
              <a:xfrm>
                <a:off x="1466" y="1687"/>
                <a:ext cx="12562" cy="4505"/>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725" y="1623"/>
                <a:ext cx="12044" cy="4377"/>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1. </a:t>
                </a:r>
                <a:r>
                  <a:rPr lang="zh-CN" altLang="en-US"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中国特色社会主义进入新时代</a:t>
                </a:r>
                <a:r>
                  <a:rPr lang="zh-CN" altLang="en-US"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 </a:t>
                </a:r>
                <a:endParaRPr lang="zh-CN" altLang="en-US"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 </a:t>
                </a:r>
                <a:r>
                  <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중국 특색 사회주의가 새로운 시대에 들어서다 </a:t>
                </a:r>
                <a:endPar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endParaRPr>
              </a:p>
              <a:p>
                <a:pPr>
                  <a:lnSpc>
                    <a:spcPct val="150000"/>
                  </a:lnSpc>
                </a:pPr>
                <a:r>
                  <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중국 특색 사회주의가 새로운 시대에 진입하다 </a:t>
                </a:r>
                <a:endPar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endParaRPr>
              </a:p>
              <a:p>
                <a:pPr>
                  <a:lnSpc>
                    <a:spcPct val="150000"/>
                  </a:lnSpc>
                </a:pPr>
                <a:r>
                  <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중국 특색 사회주의가 신시대에 들어서다</a:t>
                </a:r>
                <a:endPar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endParaRPr>
              </a:p>
            </p:txBody>
          </p:sp>
        </p:grpSp>
        <p:pic>
          <p:nvPicPr>
            <p:cNvPr id="10" name="图片 9"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12123" cy="618251"/>
          </a:xfrm>
          <a:prstGeom prst="rect">
            <a:avLst/>
          </a:prstGeom>
        </p:spPr>
      </p:pic>
      <p:sp>
        <p:nvSpPr>
          <p:cNvPr id="4" name="文本框 3"/>
          <p:cNvSpPr txBox="1"/>
          <p:nvPr/>
        </p:nvSpPr>
        <p:spPr>
          <a:xfrm>
            <a:off x="1622650" y="554907"/>
            <a:ext cx="3027727"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681076" y="3796362"/>
            <a:ext cx="9019907" cy="1322070"/>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8항 규정은 최고 기준이 아니며 최종 목적은 더구나 아닙니다. 그것은 단지 기풍 시정의 첫걸음이며, 우리가 공산단원으로서 마땅히 지켜야 할 기본 요구입니다. “</a:t>
            </a:r>
            <a:r>
              <a:rPr lang="ko-KR" altLang="en-US" sz="2000" b="1" dirty="0">
                <a:solidFill>
                  <a:srgbClr val="FF0000"/>
                </a:solidFill>
                <a:latin typeface="komorebi gothic" pitchFamily="49" charset="-128"/>
                <a:ea typeface="komorebi gothic" pitchFamily="49" charset="-128"/>
              </a:rPr>
              <a:t>엄격한 조치로 다스리는 데 능한 사람은 자신부터 엄격히 단속한 후에 남에게도 이를 요구한다(善禁者，先禁其身而后人).”고 했습니다</a:t>
            </a:r>
            <a:r>
              <a:rPr lang="ko-KR" altLang="en-US" sz="2000" b="1" dirty="0">
                <a:solidFill>
                  <a:srgbClr val="2050A1"/>
                </a:solidFill>
                <a:latin typeface="komorebi gothic" pitchFamily="49" charset="-128"/>
                <a:ea typeface="komorebi gothic" pitchFamily="49" charset="-128"/>
              </a:rPr>
              <a:t>.</a:t>
            </a:r>
            <a:endParaRPr lang="ko-KR" altLang="en-US" sz="2000" b="1" dirty="0">
              <a:solidFill>
                <a:srgbClr val="2050A1"/>
              </a:solidFill>
              <a:latin typeface="komorebi gothic" pitchFamily="49" charset="-128"/>
              <a:ea typeface="komorebi gothic" pitchFamily="49" charset="-128"/>
            </a:endParaRPr>
          </a:p>
        </p:txBody>
      </p:sp>
      <p:sp>
        <p:nvSpPr>
          <p:cNvPr id="31" name="文本框 30"/>
          <p:cNvSpPr txBox="1"/>
          <p:nvPr/>
        </p:nvSpPr>
        <p:spPr>
          <a:xfrm>
            <a:off x="1669061" y="2766333"/>
            <a:ext cx="8914299" cy="706755"/>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② </a:t>
            </a:r>
            <a:r>
              <a:rPr lang="zh-CN" altLang="en-US" sz="2000" b="1" dirty="0">
                <a:solidFill>
                  <a:srgbClr val="1E50A2"/>
                </a:solidFill>
                <a:latin typeface="方正兰亭黑简体" panose="02000500000000000000" pitchFamily="2" charset="-122"/>
                <a:ea typeface="方正兰亭黑简体" panose="02000500000000000000" pitchFamily="2" charset="-122"/>
              </a:rPr>
              <a:t>八项规定既不是最高标准，更不是最终目的，只是我们改进作风的第一步， 是我们作为共产党人应该做到的基本要求。</a:t>
            </a:r>
            <a:r>
              <a:rPr lang="zh-CN" altLang="en-US" sz="2000" b="1" dirty="0">
                <a:solidFill>
                  <a:srgbClr val="FF0000"/>
                </a:solidFill>
                <a:latin typeface="方正兰亭黑简体" panose="02000500000000000000" pitchFamily="2" charset="-122"/>
                <a:ea typeface="方正兰亭黑简体" panose="02000500000000000000" pitchFamily="2" charset="-122"/>
              </a:rPr>
              <a:t>“善禁者，先禁其身而后人。”</a:t>
            </a:r>
            <a:endParaRPr lang="zh-CN" altLang="en-US" sz="2000" b="1" dirty="0">
              <a:solidFill>
                <a:srgbClr val="FF0000"/>
              </a:solidFill>
              <a:latin typeface="方正兰亭黑简体" panose="02000500000000000000" pitchFamily="2" charset="-122"/>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03415" cy="618251"/>
          </a:xfrm>
          <a:prstGeom prst="rect">
            <a:avLst/>
          </a:prstGeom>
        </p:spPr>
      </p:pic>
      <p:sp>
        <p:nvSpPr>
          <p:cNvPr id="4" name="文本框 3"/>
          <p:cNvSpPr txBox="1"/>
          <p:nvPr/>
        </p:nvSpPr>
        <p:spPr>
          <a:xfrm>
            <a:off x="1622650" y="554907"/>
            <a:ext cx="3297693"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669415" y="3486150"/>
            <a:ext cx="9498330" cy="706755"/>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문명은 포용하는 것이다. 인류 문명은 서로 포용하기에 교류할 수 있는 동기가 </a:t>
            </a:r>
            <a:r>
              <a:rPr lang="ko-KR" altLang="en-US" sz="2000" b="1" dirty="0">
                <a:solidFill>
                  <a:srgbClr val="FF0000"/>
                </a:solidFill>
                <a:latin typeface="komorebi gothic" pitchFamily="49" charset="-128"/>
                <a:ea typeface="komorebi gothic" pitchFamily="49" charset="-128"/>
              </a:rPr>
              <a:t>부여됩니다</a:t>
            </a:r>
            <a:r>
              <a:rPr lang="ko-KR" altLang="en-US"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따라서 수많은 물줄기를 받아들이는 바다처럼 넓은 도량이 필요합니다</a:t>
            </a:r>
            <a:r>
              <a:rPr lang="ko-KR" altLang="en-US" sz="2000" b="1" dirty="0">
                <a:solidFill>
                  <a:srgbClr val="2050A1"/>
                </a:solidFill>
                <a:latin typeface="komorebi gothic" pitchFamily="49" charset="-128"/>
                <a:ea typeface="komorebi gothic" pitchFamily="49" charset="-128"/>
              </a:rPr>
              <a:t>.</a:t>
            </a:r>
            <a:endParaRPr lang="ko-KR" altLang="en-US" sz="2000" b="1" dirty="0">
              <a:solidFill>
                <a:srgbClr val="2050A1"/>
              </a:solidFill>
              <a:latin typeface="komorebi gothic" pitchFamily="49" charset="-128"/>
              <a:ea typeface="komorebi gothic" pitchFamily="49" charset="-128"/>
            </a:endParaRPr>
          </a:p>
        </p:txBody>
      </p:sp>
      <p:sp>
        <p:nvSpPr>
          <p:cNvPr id="31" name="文本框 30"/>
          <p:cNvSpPr txBox="1"/>
          <p:nvPr/>
        </p:nvSpPr>
        <p:spPr>
          <a:xfrm>
            <a:off x="1622650" y="2410086"/>
            <a:ext cx="9725770" cy="398780"/>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③ 文明是包容的，人类文明因包容才有交流互鉴的动力。</a:t>
            </a:r>
            <a:r>
              <a:rPr lang="zh-CN" altLang="en-US" sz="2000" b="1" dirty="0">
                <a:solidFill>
                  <a:srgbClr val="FF0000"/>
                </a:solidFill>
                <a:latin typeface="方正兰亭黑简体" panose="02000500000000000000" pitchFamily="2" charset="-122"/>
                <a:ea typeface="方正兰亭黑简体" panose="02000500000000000000" pitchFamily="2" charset="-122"/>
              </a:rPr>
              <a:t>海纳百川，有容乃大</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latin typeface="方正兰亭黑简体" panose="02000500000000000000" pitchFamily="2" charset="-122"/>
              <a:ea typeface="方正兰亭黑简体" panose="02000500000000000000" pitchFamily="2" charset="-122"/>
            </a:endParaRPr>
          </a:p>
        </p:txBody>
      </p:sp>
      <p:grpSp>
        <p:nvGrpSpPr>
          <p:cNvPr id="33" name="组合 32"/>
          <p:cNvGrpSpPr/>
          <p:nvPr/>
        </p:nvGrpSpPr>
        <p:grpSpPr>
          <a:xfrm>
            <a:off x="312855" y="5602665"/>
            <a:ext cx="2712412" cy="848680"/>
            <a:chOff x="508000" y="5556475"/>
            <a:chExt cx="3059289" cy="957214"/>
          </a:xfrm>
        </p:grpSpPr>
        <p:sp>
          <p:nvSpPr>
            <p:cNvPr id="35" name="矩形 34"/>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36"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7"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8"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9"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0"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1"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2"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2" y="513303"/>
            <a:ext cx="2925038" cy="618251"/>
          </a:xfrm>
          <a:prstGeom prst="rect">
            <a:avLst/>
          </a:prstGeom>
        </p:spPr>
      </p:pic>
      <p:sp>
        <p:nvSpPr>
          <p:cNvPr id="4" name="文本框 3"/>
          <p:cNvSpPr txBox="1"/>
          <p:nvPr/>
        </p:nvSpPr>
        <p:spPr>
          <a:xfrm>
            <a:off x="1622650" y="554907"/>
            <a:ext cx="277517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3055" y="5720080"/>
            <a:ext cx="2578100" cy="73152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8" y="2076354"/>
            <a:ext cx="10288193" cy="37846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2000" b="1" kern="100" dirty="0" smtClean="0">
                <a:latin typeface="Calibri" panose="020F0502020204030204" pitchFamily="34" charset="0"/>
                <a:ea typeface="方正兰亭黑简体" panose="02000500000000000000" pitchFamily="2" charset="-122"/>
              </a:rPr>
              <a:t>练习</a:t>
            </a:r>
            <a:r>
              <a:rPr lang="zh-CN" altLang="en-US" sz="2000" b="1" kern="100" dirty="0">
                <a:latin typeface="Calibri" panose="020F0502020204030204" pitchFamily="34" charset="0"/>
                <a:ea typeface="方正兰亭黑简体" panose="02000500000000000000" pitchFamily="2" charset="-122"/>
              </a:rPr>
              <a:t>二</a:t>
            </a:r>
            <a:endParaRPr lang="en-US" altLang="zh-CN" sz="2000" kern="100" dirty="0">
              <a:latin typeface="Calibri" panose="020F0502020204030204" pitchFamily="34" charset="0"/>
              <a:ea typeface="方正兰亭黑简体" panose="02000500000000000000" pitchFamily="2" charset="-122"/>
            </a:endParaRPr>
          </a:p>
          <a:p>
            <a:pPr indent="304800" algn="just">
              <a:lnSpc>
                <a:spcPct val="150000"/>
              </a:lnSpc>
            </a:pPr>
            <a:r>
              <a:rPr lang="zh-CN" altLang="en-US" sz="2000" kern="100" dirty="0">
                <a:latin typeface="方正兰亭黑简体" panose="02000500000000000000" pitchFamily="2" charset="-122"/>
                <a:ea typeface="方正兰亭黑简体" panose="02000500000000000000" pitchFamily="2" charset="-122"/>
              </a:rPr>
              <a:t>请翻译以下段落</a:t>
            </a:r>
            <a:r>
              <a:rPr lang="zh-CN" altLang="en-US" sz="2000" kern="100" dirty="0" smtClean="0">
                <a:latin typeface="方正兰亭黑简体" panose="02000500000000000000" pitchFamily="2" charset="-122"/>
                <a:ea typeface="方正兰亭黑简体" panose="02000500000000000000" pitchFamily="2" charset="-122"/>
              </a:rPr>
              <a:t>。</a:t>
            </a:r>
            <a:endParaRPr lang="en-US" altLang="zh-CN" sz="2000" kern="100" dirty="0" smtClean="0">
              <a:latin typeface="方正兰亭黑简体" panose="02000500000000000000" pitchFamily="2" charset="-122"/>
              <a:ea typeface="方正兰亭黑简体" panose="02000500000000000000" pitchFamily="2" charset="-122"/>
            </a:endParaRPr>
          </a:p>
          <a:p>
            <a:pPr indent="304800" algn="just">
              <a:lnSpc>
                <a:spcPct val="150000"/>
              </a:lnSpc>
            </a:pPr>
            <a:r>
              <a:rPr lang="zh-CN" altLang="ja-JP" sz="2000" b="1" kern="100" dirty="0" smtClean="0">
                <a:latin typeface="方正兰亭黑简体" panose="02000500000000000000" pitchFamily="2" charset="-122"/>
                <a:ea typeface="方正兰亭黑简体" panose="02000500000000000000" pitchFamily="2" charset="-122"/>
              </a:rPr>
              <a:t>步骤</a:t>
            </a:r>
            <a:r>
              <a:rPr lang="zh-CN" altLang="ja-JP" sz="2000" b="1" kern="100" dirty="0">
                <a:latin typeface="方正兰亭黑简体" panose="02000500000000000000" pitchFamily="2" charset="-122"/>
                <a:ea typeface="方正兰亭黑简体" panose="02000500000000000000" pitchFamily="2" charset="-122"/>
              </a:rPr>
              <a:t>：</a:t>
            </a:r>
            <a:endParaRPr lang="ja-JP" altLang="ja-JP" sz="2000" b="1" kern="100" dirty="0">
              <a:latin typeface="方正兰亭黑简体" panose="02000500000000000000" pitchFamily="2" charset="-122"/>
              <a:ea typeface="方正兰亭黑简体" panose="02000500000000000000" pitchFamily="2" charset="-122"/>
            </a:endParaRPr>
          </a:p>
          <a:p>
            <a:pPr indent="304800" algn="l">
              <a:lnSpc>
                <a:spcPct val="150000"/>
              </a:lnSpc>
            </a:pPr>
            <a:r>
              <a:rPr lang="zh-CN" altLang="ja-JP" sz="2000" kern="100" dirty="0">
                <a:latin typeface="方正兰亭黑简体" panose="02000500000000000000" pitchFamily="2" charset="-122"/>
                <a:ea typeface="方正兰亭黑简体" panose="02000500000000000000" pitchFamily="2" charset="-122"/>
              </a:rPr>
              <a:t>按照课中所提出的翻译策略，各组成员分别进行翻译、修改，并拟定初稿；</a:t>
            </a:r>
            <a:endParaRPr lang="ja-JP" altLang="ja-JP" sz="2000" kern="100" dirty="0">
              <a:latin typeface="方正兰亭黑简体" panose="02000500000000000000" pitchFamily="2" charset="-122"/>
              <a:ea typeface="方正兰亭黑简体" panose="02000500000000000000" pitchFamily="2" charset="-122"/>
            </a:endParaRPr>
          </a:p>
          <a:p>
            <a:pPr indent="304800" algn="l">
              <a:lnSpc>
                <a:spcPct val="150000"/>
              </a:lnSpc>
            </a:pPr>
            <a:r>
              <a:rPr lang="zh-CN" altLang="ja-JP" sz="2000" kern="100" dirty="0">
                <a:latin typeface="方正兰亭黑简体" panose="02000500000000000000" pitchFamily="2" charset="-122"/>
                <a:ea typeface="方正兰亭黑简体" panose="02000500000000000000" pitchFamily="2" charset="-122"/>
              </a:rPr>
              <a:t>小组内进行讨论，统一术语，检查错漏，整理出定稿；</a:t>
            </a:r>
            <a:endParaRPr lang="ja-JP" altLang="ja-JP" sz="2000" kern="100" dirty="0">
              <a:latin typeface="方正兰亭黑简体" panose="02000500000000000000" pitchFamily="2" charset="-122"/>
              <a:ea typeface="方正兰亭黑简体" panose="02000500000000000000" pitchFamily="2" charset="-122"/>
            </a:endParaRPr>
          </a:p>
          <a:p>
            <a:pPr indent="304800" algn="l">
              <a:lnSpc>
                <a:spcPct val="150000"/>
              </a:lnSpc>
            </a:pPr>
            <a:r>
              <a:rPr lang="zh-CN" altLang="ja-JP" sz="2000" kern="100" dirty="0">
                <a:latin typeface="方正兰亭黑简体" panose="02000500000000000000" pitchFamily="2" charset="-122"/>
                <a:ea typeface="方正兰亭黑简体" panose="02000500000000000000" pitchFamily="2" charset="-122"/>
              </a:rPr>
              <a:t>各组分别由代表进行报告演示，说明本组翻译策略选择的依据；</a:t>
            </a:r>
            <a:endParaRPr lang="ja-JP" altLang="ja-JP" sz="2000" kern="100" dirty="0">
              <a:latin typeface="方正兰亭黑简体" panose="02000500000000000000" pitchFamily="2" charset="-122"/>
              <a:ea typeface="方正兰亭黑简体" panose="02000500000000000000" pitchFamily="2" charset="-122"/>
            </a:endParaRPr>
          </a:p>
          <a:p>
            <a:pPr indent="304800" algn="l">
              <a:lnSpc>
                <a:spcPct val="150000"/>
              </a:lnSpc>
            </a:pPr>
            <a:r>
              <a:rPr lang="zh-CN" altLang="ja-JP" sz="2000" kern="100" dirty="0">
                <a:latin typeface="方正兰亭黑简体" panose="02000500000000000000" pitchFamily="2" charset="-122"/>
                <a:ea typeface="方正兰亭黑简体" panose="02000500000000000000" pitchFamily="2" charset="-122"/>
              </a:rPr>
              <a:t>所有同学对各组提出的翻译策略进行讨论；</a:t>
            </a:r>
            <a:endParaRPr lang="ja-JP" altLang="ja-JP" sz="2000" kern="100" dirty="0">
              <a:latin typeface="方正兰亭黑简体" panose="02000500000000000000" pitchFamily="2" charset="-122"/>
              <a:ea typeface="方正兰亭黑简体" panose="02000500000000000000" pitchFamily="2" charset="-122"/>
            </a:endParaRPr>
          </a:p>
          <a:p>
            <a:pPr indent="304800" algn="l">
              <a:lnSpc>
                <a:spcPct val="150000"/>
              </a:lnSpc>
            </a:pPr>
            <a:r>
              <a:rPr lang="zh-CN" altLang="ja-JP" sz="2000" kern="100" dirty="0">
                <a:latin typeface="方正兰亭黑简体" panose="02000500000000000000" pitchFamily="2" charset="-122"/>
                <a:ea typeface="方正兰亭黑简体" panose="02000500000000000000" pitchFamily="2" charset="-122"/>
              </a:rPr>
              <a:t>对比参考译文，结合自己的译文进行评析，总结相关翻译技巧。</a:t>
            </a:r>
            <a:endParaRPr lang="en-US" altLang="ja-JP" sz="2000" kern="100" dirty="0">
              <a:latin typeface="方正兰亭黑简体" panose="02000500000000000000" pitchFamily="2" charset="-122"/>
              <a:ea typeface="方正兰亭黑简体" panose="02000500000000000000"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7" y="2227262"/>
            <a:ext cx="10298241" cy="337015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1600" kern="100">
                <a:latin typeface="Calibri" panose="020F0502020204030204" pitchFamily="34" charset="0"/>
                <a:ea typeface="方正兰亭黑简体" panose="02000500000000000000" pitchFamily="2" charset="-122"/>
                <a:cs typeface="仿宋" panose="02010609060101010101" pitchFamily="49" charset="-122"/>
              </a:rPr>
              <a:t> </a:t>
            </a:r>
            <a:r>
              <a:rPr lang="zh-CN" altLang="en-US" sz="1600" kern="100" smtClean="0">
                <a:latin typeface="Calibri" panose="020F0502020204030204" pitchFamily="34" charset="0"/>
                <a:ea typeface="方正兰亭黑简体" panose="02000500000000000000" pitchFamily="2" charset="-122"/>
                <a:cs typeface="仿宋" panose="02010609060101010101" pitchFamily="49" charset="-122"/>
              </a:rPr>
              <a:t> </a:t>
            </a:r>
            <a:r>
              <a:rPr lang="zh-CN" altLang="en-US" sz="1600" kern="100" dirty="0">
                <a:latin typeface="方正兰亭黑简体" panose="02000500000000000000" pitchFamily="2" charset="-122"/>
                <a:ea typeface="方正兰亭黑简体" panose="02000500000000000000" pitchFamily="2" charset="-122"/>
                <a:cs typeface="仿宋" panose="02010609060101010101" pitchFamily="49" charset="-122"/>
              </a:rPr>
              <a:t>一个国家选择什么样的治理体系，是由这个国家的历史传承、文化传统、经济社会发展水平决定的，是由这个国家的人民决定的。我国今天的国家治理体系，是在我国历史传承、文化传统、经济社会发展的基础上长期发展、渐进改进、内生性演化的结果。我国国家治理体系需要改进和完善，但怎么改、怎么完善，我们要有主张、有定力。中华民族是一个兼容并蓄、海纳百川的民族，在漫长历史进程中，不断学习他人的好东西，把他人的好东西化成我们自己的东西，这才形成我们的民族特色。没有坚定的制度自信就不可能有全面深化改革的勇气，同样，离开不断改革，制度自信也不可能彻底、不可能久远。我们全面深化改革，是要使中国特色社会主义制度更好；我们说坚定制度自信，不是要固步自封，而是要不断革除体制机制弊端，让我们的制度成熟而持久。</a:t>
            </a:r>
            <a:endParaRPr lang="en-US" altLang="zh-CN" sz="1600" kern="100" dirty="0">
              <a:latin typeface="方正兰亭黑简体" panose="02000500000000000000" pitchFamily="2" charset="-122"/>
              <a:ea typeface="方正兰亭黑简体" panose="02000500000000000000" pitchFamily="2" charset="-122"/>
              <a:cs typeface="仿宋" panose="02010609060101010101" pitchFamily="49" charset="-122"/>
            </a:endParaRPr>
          </a:p>
          <a:p>
            <a:pPr indent="304800" algn="just">
              <a:lnSpc>
                <a:spcPct val="150000"/>
              </a:lnSpc>
            </a:pPr>
            <a:endParaRPr lang="en-US" altLang="zh-CN" sz="1600" kern="100" dirty="0">
              <a:latin typeface="方正兰亭黑简体" panose="02000500000000000000" pitchFamily="2" charset="-122"/>
              <a:ea typeface="方正兰亭黑简体" panose="02000500000000000000" pitchFamily="2" charset="-122"/>
              <a:cs typeface="仿宋" panose="02010609060101010101" pitchFamily="49" charset="-122"/>
            </a:endParaRPr>
          </a:p>
          <a:p>
            <a:pPr indent="304800" algn="r">
              <a:lnSpc>
                <a:spcPct val="150000"/>
              </a:lnSpc>
            </a:pPr>
            <a:r>
              <a:rPr lang="zh-CN" altLang="en-US" sz="1400" kern="100" dirty="0">
                <a:latin typeface="方正兰亭黑简体" panose="02000500000000000000" pitchFamily="2" charset="-122"/>
                <a:ea typeface="方正兰亭黑简体" panose="02000500000000000000" pitchFamily="2" charset="-122"/>
              </a:rPr>
              <a:t>（</a:t>
            </a:r>
            <a:r>
              <a:rPr lang="en-US" altLang="zh-CN" sz="1400" kern="100" dirty="0">
                <a:latin typeface="方正兰亭黑简体" panose="02000500000000000000" pitchFamily="2" charset="-122"/>
                <a:ea typeface="方正兰亭黑简体" panose="02000500000000000000" pitchFamily="2" charset="-122"/>
              </a:rPr>
              <a:t>2014</a:t>
            </a:r>
            <a:r>
              <a:rPr lang="zh-CN" altLang="en-US" sz="1400" kern="100" dirty="0">
                <a:latin typeface="方正兰亭黑简体" panose="02000500000000000000" pitchFamily="2" charset="-122"/>
                <a:ea typeface="方正兰亭黑简体" panose="02000500000000000000" pitchFamily="2" charset="-122"/>
              </a:rPr>
              <a:t>年</a:t>
            </a:r>
            <a:r>
              <a:rPr lang="en-US" altLang="zh-CN" sz="1400" kern="100" dirty="0">
                <a:latin typeface="方正兰亭黑简体" panose="02000500000000000000" pitchFamily="2" charset="-122"/>
                <a:ea typeface="方正兰亭黑简体" panose="02000500000000000000" pitchFamily="2" charset="-122"/>
              </a:rPr>
              <a:t>2</a:t>
            </a:r>
            <a:r>
              <a:rPr lang="zh-CN" altLang="en-US" sz="1400" kern="100" dirty="0">
                <a:latin typeface="方正兰亭黑简体" panose="02000500000000000000" pitchFamily="2" charset="-122"/>
                <a:ea typeface="方正兰亭黑简体" panose="02000500000000000000" pitchFamily="2" charset="-122"/>
              </a:rPr>
              <a:t>月</a:t>
            </a:r>
            <a:r>
              <a:rPr lang="en-US" altLang="zh-CN" sz="1400" kern="100" dirty="0">
                <a:latin typeface="方正兰亭黑简体" panose="02000500000000000000" pitchFamily="2" charset="-122"/>
                <a:ea typeface="方正兰亭黑简体" panose="02000500000000000000" pitchFamily="2" charset="-122"/>
              </a:rPr>
              <a:t>17 </a:t>
            </a:r>
            <a:r>
              <a:rPr lang="zh-CN" altLang="en-US" sz="1400" kern="100" dirty="0">
                <a:latin typeface="方正兰亭黑简体" panose="02000500000000000000" pitchFamily="2" charset="-122"/>
                <a:ea typeface="方正兰亭黑简体" panose="02000500000000000000" pitchFamily="2" charset="-122"/>
              </a:rPr>
              <a:t>日，习近平在省部级主要领导干部学习贯彻十八届三中全会精神全面深化改革专题研讨班上的讲话）</a:t>
            </a:r>
            <a:endParaRPr lang="ja-JP" altLang="ja-JP" sz="1400" kern="100" dirty="0">
              <a:effectLst/>
              <a:latin typeface="方正兰亭黑简体" panose="02000500000000000000" pitchFamily="2" charset="-122"/>
              <a:ea typeface="方正兰亭黑简体" panose="02000500000000000000" pitchFamily="2" charset="-122"/>
              <a:cs typeface="Times New Roman" panose="02020603050405020304" pitchFamily="18" charset="0"/>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830" y="1771650"/>
            <a:ext cx="10713085" cy="423227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
        <p:nvSpPr>
          <p:cNvPr id="2" name="文本框 1"/>
          <p:cNvSpPr txBox="1"/>
          <p:nvPr/>
        </p:nvSpPr>
        <p:spPr>
          <a:xfrm>
            <a:off x="1207770" y="1958340"/>
            <a:ext cx="10052685" cy="246062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2000" kern="100">
                <a:ea typeface="方正兰亭黑简体" panose="02000500000000000000" pitchFamily="2" charset="-122"/>
                <a:cs typeface="仿宋" panose="02010609060101010101" pitchFamily="49" charset="-122"/>
              </a:rPr>
              <a:t>在新的长征路上，我们要坚信，中国特色社会主义道路是实现社会主义现代化的必由之路，是指引中国人民创造自己美好生活的必由之路。中国特色社会主义理论体系是指导党和人民沿着中国特色社会主义道路实现中华民族伟大复兴的正确理论，是立于时代前沿、与时俱进的科学理论。中国特色社会主义制度是当代中国发展进步的根本制度保障，是具有鲜明中国特色、明显制度优势、强大自我完善能力的先进制度。中国特色社会主义文化积淀着中华民族最深层的精神追求，代表着中华民族独特的精神标识，是中国人民胜利前行的强大精神力量。这一点，不仅已经在理论上被证明是正确的，而且在实践上也被证明是正确的。</a:t>
            </a:r>
            <a:endParaRPr lang="zh-CN" altLang="en-US" sz="2000" kern="100">
              <a:ea typeface="方正兰亭黑简体" panose="02000500000000000000" pitchFamily="2" charset="-122"/>
              <a:cs typeface="仿宋" panose="02010609060101010101" pitchFamily="49" charset="-122"/>
            </a:endParaRPr>
          </a:p>
          <a:p>
            <a:pPr indent="304800" algn="just">
              <a:lnSpc>
                <a:spcPct val="150000"/>
              </a:lnSpc>
            </a:pPr>
            <a:endParaRPr lang="zh-CN" altLang="en-US" sz="2000" kern="100" dirty="0">
              <a:effectLst/>
              <a:latin typeface="方正兰亭黑简体" panose="02000500000000000000" pitchFamily="2" charset="-122"/>
              <a:ea typeface="方正兰亭黑简体" panose="02000500000000000000" pitchFamily="2" charset="-122"/>
              <a:cs typeface="仿宋" panose="02010609060101010101" pitchFamily="49"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532641"/>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2" y="513303"/>
            <a:ext cx="2886146" cy="618251"/>
          </a:xfrm>
          <a:prstGeom prst="rect">
            <a:avLst/>
          </a:prstGeom>
        </p:spPr>
      </p:pic>
      <p:sp>
        <p:nvSpPr>
          <p:cNvPr id="4" name="文本框 3"/>
          <p:cNvSpPr txBox="1"/>
          <p:nvPr/>
        </p:nvSpPr>
        <p:spPr>
          <a:xfrm>
            <a:off x="1622651" y="554907"/>
            <a:ext cx="273628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6230" y="6207125"/>
            <a:ext cx="2413000" cy="664845"/>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210945" y="2076450"/>
            <a:ext cx="10031730" cy="46615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kern="100" dirty="0">
                <a:latin typeface="komorebi gothic" pitchFamily="49" charset="-128"/>
                <a:ea typeface="komorebi gothic" pitchFamily="49" charset="-128"/>
              </a:rPr>
              <a:t>새로운 장정의 길에서 우리는 중국 특색 사회주의의 길이 사회주의 현 대화를 실현하기 위한 필수 경로이며, 중국 인민을 자신의 행복한 생활을 창조하도록 인도하는 필수 경로라는 사실을 확신해야 합니다. 중국 특색 사회주의 이론체계는 당과 인민이 중국 특색 사회주의의 길을 따라 중화 민족의 위대한 부흥을 실현하도록 지도하는 올바른 이론이며, 시대의 최전선에 서서 시대와 더불어 발전하는 과학적 이론입니다. 중국특색 사회주의 제도는 현대 중국이 발전하고 진보하도록 하는 근본적인 제도적 보장이며, 선명한 중국 특색, 뚜렷한 제도적 우위, 자아정비 능력을 강화하는 선진적인 제도적 보장입니다. 중국 특색 사회주의 문화에는 중화민족의 가장 심층적인 정신적 추구가 축적되어 있으며, 중화민족의 독특한 정 신적 징표를 대표하고 있으며, 중국 인민이 승리하고 전진할 수 있는 강대한 정신적 역량입니다. 이 점은 이미 이론적으로도 그렇고 실천적으로도 그 정확함이 실증되었습니다. </a:t>
            </a:r>
            <a:endParaRPr kern="100" dirty="0">
              <a:latin typeface="komorebi gothic" pitchFamily="49" charset="-128"/>
              <a:ea typeface="komorebi gothic" pitchFamily="49" charset="-128"/>
            </a:endParaRPr>
          </a:p>
          <a:p>
            <a:pPr indent="304800" algn="just">
              <a:lnSpc>
                <a:spcPct val="150000"/>
              </a:lnSpc>
            </a:pPr>
            <a:endParaRPr kern="100" dirty="0">
              <a:latin typeface="komorebi gothic" pitchFamily="49" charset="-128"/>
              <a:ea typeface="komorebi gothic" pitchFamily="49" charset="-128"/>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500000000000000" pitchFamily="2" charset="-122"/>
              </a:rPr>
              <a:t>参考译文</a:t>
            </a:r>
            <a:endParaRPr lang="zh-CN" altLang="en-US" sz="2000" b="1" dirty="0">
              <a:ea typeface="方正兰亭黑简体" panose="020005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830" y="1771650"/>
            <a:ext cx="10713085" cy="423227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
        <p:nvSpPr>
          <p:cNvPr id="2" name="文本框 1"/>
          <p:cNvSpPr txBox="1"/>
          <p:nvPr/>
        </p:nvSpPr>
        <p:spPr>
          <a:xfrm>
            <a:off x="1207770" y="1958340"/>
            <a:ext cx="10052685" cy="246062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2000" kern="100">
                <a:ea typeface="方正兰亭黑简体" panose="02000500000000000000" pitchFamily="2" charset="-122"/>
                <a:cs typeface="仿宋" panose="02010609060101010101" pitchFamily="49" charset="-122"/>
              </a:rPr>
              <a:t>中国特色社会主义，承载着几代中国共产党人的理想和探索，寄托着无数仁人志士的夙愿和期盼，凝聚着亿万人民的奋斗和牺牲，是近代以来中国社会发展的必然选择。我们强调坚定道路自信、理论自信、制度自信、文化自信，不是说就固步自封、不思进取了，我们必须不断有所发现、有所发明、有所创造、有所前进，使中国特色社会主义永远充满蓬勃生机活力。同时，我们要永远记住，我们所进行的一切完善和改进，都是在既定方向上的继续前进，而不是改变方向，更不是要丢掉我们党、国家、人民安身立命的根本。（2016年10月21日，习近平在纪念红军长征胜利80周年大会上的讲话）</a:t>
            </a:r>
            <a:endParaRPr lang="zh-CN" altLang="en-US" sz="2000" kern="100">
              <a:ea typeface="方正兰亭黑简体" panose="02000500000000000000" pitchFamily="2" charset="-122"/>
              <a:cs typeface="仿宋" panose="02010609060101010101" pitchFamily="49"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532641"/>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2" y="513303"/>
            <a:ext cx="2886146" cy="618251"/>
          </a:xfrm>
          <a:prstGeom prst="rect">
            <a:avLst/>
          </a:prstGeom>
        </p:spPr>
      </p:pic>
      <p:sp>
        <p:nvSpPr>
          <p:cNvPr id="4" name="文本框 3"/>
          <p:cNvSpPr txBox="1"/>
          <p:nvPr/>
        </p:nvSpPr>
        <p:spPr>
          <a:xfrm>
            <a:off x="1622651" y="554907"/>
            <a:ext cx="273628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6230" y="6207125"/>
            <a:ext cx="2413000" cy="664845"/>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210945" y="2226310"/>
            <a:ext cx="10031730" cy="3830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kern="100" dirty="0">
                <a:latin typeface="komorebi gothic" pitchFamily="49" charset="-128"/>
                <a:ea typeface="komorebi gothic" pitchFamily="49" charset="-128"/>
              </a:rPr>
              <a:t>중국 특색 사회주의는 몇 세대에 걸친 중국 공산주의자들의 이상과 탐구가 담겨있고, 수많은 인인지사(仁人志士)들의 숙원과 기대가 깃들어 있으며, 수천수만 인민대중의 분투와 희생이 응축되어 있습니다.중국 특색 사회주의는 근대 이후 중국 사회발전의 필연적 선택입니다. 우리가 길에 대한 자신감, 이론에 대한 자신감, 제도에 대한 자신감, 문화에 대한 자신감을 확고히 간직할 것을 강조하는 것은 기존 방식에 얽매여 현실에 안주하라는 것이 아닙니다. 우리는 끊임없이 발견하고 발명하며 창조하고 전진함으로써 중국 특색 사회주의가 영원히 발랄한 생기와 활력이 넘치도록 해야 함을 의미합니다. 이와 동시에, 우리는 우리가 수행하는 모든 보완과 개선이 모두 이미 정해진 방향에서 계속 나아가는 것이지, 방향을 바꾸거나 우리 당과 국가, 인민대중의 안정을 버리기 위한 것은 더욱 아님을 영원히 잊지 말아야 합니다.</a:t>
            </a:r>
            <a:endParaRPr kern="100" dirty="0">
              <a:latin typeface="komorebi gothic" pitchFamily="49" charset="-128"/>
              <a:ea typeface="komorebi gothic" pitchFamily="49" charset="-128"/>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500000000000000" pitchFamily="2" charset="-122"/>
              </a:rPr>
              <a:t>参考译文</a:t>
            </a:r>
            <a:endParaRPr lang="zh-CN" altLang="en-US" sz="2000" b="1" dirty="0">
              <a:ea typeface="方正兰亭黑简体" panose="020005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2" y="513303"/>
            <a:ext cx="2951164" cy="618251"/>
          </a:xfrm>
          <a:prstGeom prst="rect">
            <a:avLst/>
          </a:prstGeom>
        </p:spPr>
      </p:pic>
      <p:sp>
        <p:nvSpPr>
          <p:cNvPr id="4" name="文本框 3"/>
          <p:cNvSpPr txBox="1"/>
          <p:nvPr/>
        </p:nvSpPr>
        <p:spPr>
          <a:xfrm>
            <a:off x="1622651" y="554907"/>
            <a:ext cx="2801304"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7" y="2182812"/>
            <a:ext cx="10298241" cy="3322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sz="2000" kern="100" dirty="0">
                <a:latin typeface="方正兰亭黑简体" panose="02000500000000000000" pitchFamily="2" charset="-122"/>
                <a:ea typeface="方正兰亭黑简体" panose="02000500000000000000" pitchFamily="2" charset="-122"/>
                <a:cs typeface="仿宋" panose="02010609060101010101" pitchFamily="49" charset="-122"/>
              </a:rPr>
              <a:t>科学社会主义基本原则不能丢，丢了就不是社会主义。同时，科学社会主义也 绝不是一成不变的教条。我说过，当代中国的伟大社会变革，不是简单延续我国历史文化的母版，不是简单套用马克思主义经典作家设想的模板，不是其他国家社会主义实践的再版，也不是国外现代化发展的翻版。社会主义并没有定于一尊、一成不变的套路，只有把科学社会主义基本原则同本国具体实际、历史文化传统、时代要求紧密结合起来，在实践中不断探索总结，才能把蓝图变为美好现实。（ 2018年5月4日，习近平在纪念马克思诞辰200周年大会上的讲话）</a:t>
            </a:r>
            <a:endParaRPr sz="2000" kern="100" dirty="0">
              <a:latin typeface="方正兰亭黑简体" panose="02000500000000000000" pitchFamily="2" charset="-122"/>
              <a:ea typeface="方正兰亭黑简体" panose="02000500000000000000" pitchFamily="2" charset="-122"/>
              <a:cs typeface="仿宋" panose="02010609060101010101" pitchFamily="49" charset="-122"/>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1"/>
          <a:stretch>
            <a:fillRect/>
          </a:stretch>
        </p:blipFill>
        <p:spPr>
          <a:xfrm>
            <a:off x="1472792" y="513303"/>
            <a:ext cx="2948290" cy="618251"/>
          </a:xfrm>
          <a:prstGeom prst="rect">
            <a:avLst/>
          </a:prstGeom>
        </p:spPr>
      </p:pic>
      <p:sp>
        <p:nvSpPr>
          <p:cNvPr id="4" name="文本框 3"/>
          <p:cNvSpPr txBox="1"/>
          <p:nvPr/>
        </p:nvSpPr>
        <p:spPr>
          <a:xfrm>
            <a:off x="1622651" y="554907"/>
            <a:ext cx="2798430"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3490" y="5632792"/>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057546" y="2240541"/>
            <a:ext cx="10378628" cy="341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kern="100" dirty="0">
                <a:latin typeface="方正兰亭黑简体" panose="02000500000000000000" pitchFamily="2" charset="-122"/>
                <a:ea typeface="方正兰亭黑简体" panose="02000500000000000000" pitchFamily="2" charset="-122"/>
              </a:rPr>
              <a:t>과학적 사회주의의 기본 원칙은 버릴 수 없으며 이를 버리면 사회주의가 아닙니다. 하지만 동시에 과학적 사회주의 역시 절대로 변하지 않는 교조가 아닙니다. 나는 오늘날 중국의 위대한 사회 변혁은 단순히 우리나라 역사 문화를 그대로 옮겨온 것이 아니고 마르크스주의 경전 작가들의 생각을 그대로 가져다 쓴 것도 아니며 다른 나라 사회주의 경험을 그대로 답습한 것도 아니고 외국의 현대화 발전을 복제한 것도 아니라고 말한 바 있습니다. 사회주의 는 결코 유일하고 고정불변한 모델이 없으므로 과학적인 사회주의 기본 원칙을 자국의 구체적인 실제 상황 및 역사 문화 전통, 시대적 요구와 긴밀히 결합시키고 실천하는 과정에서 끊임없이 탐색하고 정리해 나가야만 청사진을 아름다운 현실로 만들 수 있는 것입니다.</a:t>
            </a:r>
            <a:endParaRPr kern="100" dirty="0">
              <a:latin typeface="方正兰亭黑简体" panose="02000500000000000000" pitchFamily="2" charset="-122"/>
              <a:ea typeface="方正兰亭黑简体" panose="02000500000000000000"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500000000000000" pitchFamily="2" charset="-122"/>
              </a:rPr>
              <a:t>参考译文</a:t>
            </a:r>
            <a:endParaRPr lang="zh-CN" altLang="en-US" sz="2000" b="1" dirty="0">
              <a:ea typeface="方正兰亭黑简体" panose="02000500000000000000" pitchFamily="2" charset="-122"/>
              <a:sym typeface="+mn-ea"/>
            </a:endParaRPr>
          </a:p>
        </p:txBody>
      </p:sp>
      <p:pic>
        <p:nvPicPr>
          <p:cNvPr id="15" name="図 14"/>
          <p:cNvPicPr>
            <a:picLocks noChangeAspect="1"/>
          </p:cNvPicPr>
          <p:nvPr>
            <p:custDataLst>
              <p:tags r:id="rId2"/>
            </p:custDataLst>
          </p:nvPr>
        </p:nvPicPr>
        <p:blipFill>
          <a:blip r:embed="rId3"/>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grpSp>
        <p:nvGrpSpPr>
          <p:cNvPr id="7" name="组合 6"/>
          <p:cNvGrpSpPr/>
          <p:nvPr/>
        </p:nvGrpSpPr>
        <p:grpSpPr>
          <a:xfrm>
            <a:off x="949418" y="1728215"/>
            <a:ext cx="8701405" cy="808355"/>
            <a:chOff x="1407" y="3366"/>
            <a:chExt cx="12265" cy="1322"/>
          </a:xfrm>
        </p:grpSpPr>
        <p:grpSp>
          <p:nvGrpSpPr>
            <p:cNvPr id="9" name="组合 8"/>
            <p:cNvGrpSpPr/>
            <p:nvPr/>
          </p:nvGrpSpPr>
          <p:grpSpPr>
            <a:xfrm>
              <a:off x="3064" y="3366"/>
              <a:ext cx="10608" cy="1318"/>
              <a:chOff x="1725" y="2212"/>
              <a:chExt cx="10608" cy="1318"/>
            </a:xfrm>
          </p:grpSpPr>
          <p:sp>
            <p:nvSpPr>
              <p:cNvPr id="12" name="圆角矩形 11"/>
              <p:cNvSpPr/>
              <p:nvPr/>
            </p:nvSpPr>
            <p:spPr>
              <a:xfrm>
                <a:off x="1725" y="2212"/>
                <a:ext cx="10608" cy="131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048" y="2276"/>
                <a:ext cx="9996" cy="1083"/>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1. “</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社会主要矛盾</a:t>
                </a: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a:t>
                </a:r>
                <a:r>
                  <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  </a:t>
                </a:r>
                <a:r>
                  <a:rPr lang="ja-JP"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主要な</a:t>
                </a:r>
                <a:r>
                  <a:rPr lang="ja-JP" altLang="en-US" sz="2800" b="1" dirty="0">
                    <a:solidFill>
                      <a:srgbClr val="FF0000"/>
                    </a:solidFill>
                    <a:latin typeface="Times New Roman" panose="02020603050405020304" pitchFamily="18" charset="0"/>
                    <a:ea typeface="方正兰亭黑简体" panose="02000500000000000000" pitchFamily="2" charset="-122"/>
                    <a:cs typeface="Times New Roman" panose="02020603050405020304" pitchFamily="18" charset="0"/>
                  </a:rPr>
                  <a:t>社会矛盾</a:t>
                </a:r>
                <a:endParaRPr lang="en-US" altLang="zh-CN" sz="2800" b="1" dirty="0">
                  <a:solidFill>
                    <a:srgbClr val="FF0000"/>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endPar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3" name="圆角矩形 33"/>
          <p:cNvSpPr/>
          <p:nvPr/>
        </p:nvSpPr>
        <p:spPr>
          <a:xfrm>
            <a:off x="3697088" y="4140067"/>
            <a:ext cx="2103451"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rPr>
              <a:t>直</a:t>
            </a:r>
            <a:r>
              <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rPr>
              <a:t>译</a:t>
            </a:r>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grpSp>
        <p:nvGrpSpPr>
          <p:cNvPr id="8" name="组合 7"/>
          <p:cNvGrpSpPr/>
          <p:nvPr/>
        </p:nvGrpSpPr>
        <p:grpSpPr>
          <a:xfrm>
            <a:off x="1949050" y="1720263"/>
            <a:ext cx="9408950" cy="1528469"/>
            <a:chOff x="1598" y="2199"/>
            <a:chExt cx="14401" cy="2142"/>
          </a:xfrm>
        </p:grpSpPr>
        <p:sp>
          <p:nvSpPr>
            <p:cNvPr id="11" name="圆角矩形 10"/>
            <p:cNvSpPr/>
            <p:nvPr/>
          </p:nvSpPr>
          <p:spPr>
            <a:xfrm>
              <a:off x="1598" y="2240"/>
              <a:ext cx="14401" cy="210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725" y="2199"/>
              <a:ext cx="14274" cy="1939"/>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2.</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“两个一百年”奋斗目标 </a:t>
              </a:r>
              <a:endPar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a:t>
              </a:r>
              <a:r>
                <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‘두 개의 100년’ 분투 목표</a:t>
              </a:r>
              <a:endPar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endParaRPr>
            </a:p>
          </p:txBody>
        </p:sp>
      </p:grpSp>
      <p:pic>
        <p:nvPicPr>
          <p:cNvPr id="24" name="图片 23" descr="32313536333434333b32313536333435303bbcc6bbaeb1eac7a9"/>
          <p:cNvPicPr>
            <a:picLocks noChangeAspect="1"/>
          </p:cNvPicPr>
          <p:nvPr/>
        </p:nvPicPr>
        <p:blipFill>
          <a:blip r:embed="rId2"/>
          <a:stretch>
            <a:fillRect/>
          </a:stretch>
        </p:blipFill>
        <p:spPr>
          <a:xfrm>
            <a:off x="949418" y="1854789"/>
            <a:ext cx="791037" cy="6817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2"/>
          <a:stretch>
            <a:fillRect/>
          </a:stretch>
        </p:blipFill>
        <p:spPr>
          <a:xfrm>
            <a:off x="6010275" y="701040"/>
            <a:ext cx="4058285" cy="4058285"/>
          </a:xfrm>
          <a:prstGeom prst="rect">
            <a:avLst/>
          </a:prstGeom>
          <a:effectLst>
            <a:outerShdw blurRad="50800" dist="38100" dir="2700000" algn="tl" rotWithShape="0">
              <a:prstClr val="black">
                <a:alpha val="40000"/>
              </a:prstClr>
            </a:outerShdw>
          </a:effectLst>
        </p:spPr>
      </p:pic>
      <p:sp>
        <p:nvSpPr>
          <p:cNvPr id="7" name="矩形 6"/>
          <p:cNvSpPr/>
          <p:nvPr/>
        </p:nvSpPr>
        <p:spPr>
          <a:xfrm>
            <a:off x="6334003" y="2244055"/>
            <a:ext cx="3289683" cy="972254"/>
          </a:xfrm>
          <a:prstGeom prst="rect">
            <a:avLst/>
          </a:prstGeom>
        </p:spPr>
        <p:txBody>
          <a:bodyPr wrap="none">
            <a:spAutoFit/>
          </a:bodyPr>
          <a:lstStyle/>
          <a:p>
            <a:pPr algn="ctr" fontAlgn="auto">
              <a:lnSpc>
                <a:spcPct val="150000"/>
              </a:lnSpc>
            </a:pPr>
            <a:r>
              <a:rPr lang="ko-KR" altLang="en-US" sz="4400" b="1" i="1" dirty="0" smtClean="0">
                <a:solidFill>
                  <a:srgbClr val="2050A1"/>
                </a:solidFill>
                <a:latin typeface="komorebi gothic" pitchFamily="49" charset="-128"/>
                <a:ea typeface="komorebi gothic" pitchFamily="49" charset="-128"/>
              </a:rPr>
              <a:t>감사합니다</a:t>
            </a:r>
            <a:r>
              <a:rPr lang="en-US" altLang="ko-KR" sz="4400" b="1" i="1" dirty="0" smtClean="0">
                <a:solidFill>
                  <a:srgbClr val="2050A1"/>
                </a:solidFill>
                <a:latin typeface="komorebi gothic" pitchFamily="49" charset="-128"/>
                <a:ea typeface="komorebi gothic" pitchFamily="49" charset="-128"/>
              </a:rPr>
              <a:t>!</a:t>
            </a:r>
            <a:endParaRPr lang="ja-JP" altLang="en-GB" sz="4400" b="1" i="1" dirty="0">
              <a:solidFill>
                <a:srgbClr val="2050A1"/>
              </a:solidFill>
              <a:latin typeface="komorebi gothic" pitchFamily="49" charset="-128"/>
              <a:ea typeface="komorebi gothic" pitchFamily="49" charset="-128"/>
            </a:endParaRPr>
          </a:p>
        </p:txBody>
      </p:sp>
      <p:sp>
        <p:nvSpPr>
          <p:cNvPr id="2" name="文本框 1"/>
          <p:cNvSpPr txBox="1"/>
          <p:nvPr/>
        </p:nvSpPr>
        <p:spPr>
          <a:xfrm>
            <a:off x="6772275" y="4870450"/>
            <a:ext cx="5419090" cy="383540"/>
          </a:xfrm>
          <a:prstGeom prst="rect">
            <a:avLst/>
          </a:prstGeom>
          <a:noFill/>
        </p:spPr>
        <p:txBody>
          <a:bodyPr wrap="square" rtlCol="0">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ircle(in)">
                                      <p:cBhvr>
                                        <p:cTn id="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grpSp>
        <p:nvGrpSpPr>
          <p:cNvPr id="7" name="组合 6"/>
          <p:cNvGrpSpPr/>
          <p:nvPr/>
        </p:nvGrpSpPr>
        <p:grpSpPr>
          <a:xfrm>
            <a:off x="949418" y="1728216"/>
            <a:ext cx="9281735" cy="1472405"/>
            <a:chOff x="1407" y="3366"/>
            <a:chExt cx="13083" cy="2408"/>
          </a:xfrm>
        </p:grpSpPr>
        <p:grpSp>
          <p:nvGrpSpPr>
            <p:cNvPr id="9" name="组合 8"/>
            <p:cNvGrpSpPr/>
            <p:nvPr/>
          </p:nvGrpSpPr>
          <p:grpSpPr>
            <a:xfrm>
              <a:off x="3064" y="3366"/>
              <a:ext cx="11426" cy="2408"/>
              <a:chOff x="1725" y="2212"/>
              <a:chExt cx="11426" cy="2408"/>
            </a:xfrm>
          </p:grpSpPr>
          <p:sp>
            <p:nvSpPr>
              <p:cNvPr id="12" name="圆角矩形 11"/>
              <p:cNvSpPr/>
              <p:nvPr/>
            </p:nvSpPr>
            <p:spPr>
              <a:xfrm>
                <a:off x="1725" y="2212"/>
                <a:ext cx="11426" cy="240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000" y="2276"/>
                <a:ext cx="11151" cy="2263"/>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3. </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中华民族伟大复兴中国梦</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 </a:t>
                </a: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 </a:t>
                </a:r>
                <a:endPar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중화민족의 위대한 부흥이라는 중국몽</a:t>
                </a:r>
                <a:endParaRPr lang="ko-KR"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endPar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3" name="圆角矩形 33"/>
          <p:cNvSpPr/>
          <p:nvPr/>
        </p:nvSpPr>
        <p:spPr>
          <a:xfrm>
            <a:off x="3696970" y="4172585"/>
            <a:ext cx="3478530" cy="581660"/>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zh-CN" altLang="en-US" sz="2400" b="1" dirty="0" smtClean="0">
                <a:solidFill>
                  <a:schemeClr val="bg2">
                    <a:lumMod val="10000"/>
                  </a:schemeClr>
                </a:solidFill>
                <a:latin typeface="Times New Roman" panose="02020603050405020304" pitchFamily="18" charset="0"/>
                <a:ea typeface="方正兰亭黑简体" panose="02000500000000000000" pitchFamily="2" charset="-122"/>
              </a:rPr>
              <a:t>同位关系；偏正短语</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grpSp>
        <p:nvGrpSpPr>
          <p:cNvPr id="7" name="组合 6"/>
          <p:cNvGrpSpPr/>
          <p:nvPr/>
        </p:nvGrpSpPr>
        <p:grpSpPr>
          <a:xfrm>
            <a:off x="949419" y="1728215"/>
            <a:ext cx="10540438" cy="1422876"/>
            <a:chOff x="1407" y="3366"/>
            <a:chExt cx="14596" cy="2327"/>
          </a:xfrm>
        </p:grpSpPr>
        <p:grpSp>
          <p:nvGrpSpPr>
            <p:cNvPr id="9" name="组合 8"/>
            <p:cNvGrpSpPr/>
            <p:nvPr/>
          </p:nvGrpSpPr>
          <p:grpSpPr>
            <a:xfrm>
              <a:off x="2986" y="3366"/>
              <a:ext cx="13017" cy="2327"/>
              <a:chOff x="1647" y="2212"/>
              <a:chExt cx="13017" cy="2327"/>
            </a:xfrm>
          </p:grpSpPr>
          <p:sp>
            <p:nvSpPr>
              <p:cNvPr id="12" name="圆角矩形 11"/>
              <p:cNvSpPr/>
              <p:nvPr/>
            </p:nvSpPr>
            <p:spPr>
              <a:xfrm>
                <a:off x="1647" y="2212"/>
                <a:ext cx="12675" cy="2195"/>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66" y="2276"/>
                <a:ext cx="12798" cy="2263"/>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4.</a:t>
                </a:r>
                <a:r>
                  <a:rPr lang="zh-CN" altLang="en-US"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 </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两步走</a:t>
                </a:r>
                <a:endPar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두 단계로 나누다</a:t>
                </a:r>
                <a:endParaRPr lang="ko-KR"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翻译说明</a:t>
            </a:r>
            <a:endPar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32" name="圆角矩形 31"/>
          <p:cNvSpPr/>
          <p:nvPr/>
        </p:nvSpPr>
        <p:spPr>
          <a:xfrm>
            <a:off x="3697088" y="4058565"/>
            <a:ext cx="2703740" cy="648256"/>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2">
                    <a:lumMod val="10000"/>
                  </a:schemeClr>
                </a:solidFill>
                <a:latin typeface="Times New Roman" panose="02020603050405020304" pitchFamily="18" charset="0"/>
                <a:ea typeface="方正兰亭黑简体" panose="02000500000000000000" pitchFamily="2" charset="-122"/>
              </a:rPr>
              <a:t>意译</a:t>
            </a:r>
            <a:endParaRPr lang="zh-CN" sz="2000" b="1" dirty="0">
              <a:solidFill>
                <a:schemeClr val="bg2">
                  <a:lumMod val="10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grpSp>
        <p:nvGrpSpPr>
          <p:cNvPr id="7" name="组合 6"/>
          <p:cNvGrpSpPr/>
          <p:nvPr/>
        </p:nvGrpSpPr>
        <p:grpSpPr>
          <a:xfrm>
            <a:off x="949419" y="1728215"/>
            <a:ext cx="10540438" cy="1473628"/>
            <a:chOff x="1407" y="3366"/>
            <a:chExt cx="14596" cy="2410"/>
          </a:xfrm>
        </p:grpSpPr>
        <p:grpSp>
          <p:nvGrpSpPr>
            <p:cNvPr id="9" name="组合 8"/>
            <p:cNvGrpSpPr/>
            <p:nvPr/>
          </p:nvGrpSpPr>
          <p:grpSpPr>
            <a:xfrm>
              <a:off x="2986" y="3366"/>
              <a:ext cx="13017" cy="2410"/>
              <a:chOff x="1647" y="2212"/>
              <a:chExt cx="13017" cy="2410"/>
            </a:xfrm>
          </p:grpSpPr>
          <p:sp>
            <p:nvSpPr>
              <p:cNvPr id="12" name="圆角矩形 11"/>
              <p:cNvSpPr/>
              <p:nvPr/>
            </p:nvSpPr>
            <p:spPr>
              <a:xfrm>
                <a:off x="1647" y="2212"/>
                <a:ext cx="12675" cy="2410"/>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66" y="2276"/>
                <a:ext cx="12798" cy="2263"/>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5.</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社会主义现代化强国</a:t>
                </a:r>
                <a:endPar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사회주의 현대화 강국</a:t>
                </a:r>
                <a:endParaRPr lang="ko-KR"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2"/>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翻译说明</a:t>
            </a:r>
            <a:endPar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32" name="圆角矩形 31"/>
          <p:cNvSpPr/>
          <p:nvPr/>
        </p:nvSpPr>
        <p:spPr>
          <a:xfrm>
            <a:off x="3697088" y="4058565"/>
            <a:ext cx="2703740" cy="648256"/>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2">
                    <a:lumMod val="10000"/>
                  </a:schemeClr>
                </a:solidFill>
                <a:latin typeface="Times New Roman" panose="02020603050405020304" pitchFamily="18" charset="0"/>
                <a:ea typeface="方正兰亭黑简体" panose="02000500000000000000" pitchFamily="2" charset="-122"/>
              </a:rPr>
              <a:t>直译</a:t>
            </a:r>
            <a:endParaRPr lang="zh-CN" sz="2000" b="1" dirty="0">
              <a:solidFill>
                <a:schemeClr val="bg2">
                  <a:lumMod val="10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PP_MARK_KEY" val="e0e2b6bd-bc31-4ce3-87aa-f075d16f3e77"/>
  <p:tag name="COMMONDATA" val="eyJoZGlkIjoiNTM0MTIzOTVjNGJiMGU2Y2YwNjZmZGQzOWUzYjc0MTAifQ=="/>
  <p:tag name="commondata" val="eyJoZGlkIjoiOTc1MTA2MjU3ODgzMDhkMzE0ZTU0MjU4NGU4NDljNDM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10128</Words>
  <Application>WPS 演示</Application>
  <PresentationFormat>宽屏</PresentationFormat>
  <Paragraphs>599</Paragraphs>
  <Slides>60</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60</vt:i4>
      </vt:variant>
    </vt:vector>
  </HeadingPairs>
  <TitlesOfParts>
    <vt:vector size="78" baseType="lpstr">
      <vt:lpstr>Arial</vt:lpstr>
      <vt:lpstr>宋体</vt:lpstr>
      <vt:lpstr>Wingdings</vt:lpstr>
      <vt:lpstr>微软雅黑</vt:lpstr>
      <vt:lpstr>Times New Roman</vt:lpstr>
      <vt:lpstr>方正兰亭黑简体</vt:lpstr>
      <vt:lpstr>黑体</vt:lpstr>
      <vt:lpstr>Calibri</vt:lpstr>
      <vt:lpstr>微软雅黑 Light</vt:lpstr>
      <vt:lpstr>komorebi gothic</vt:lpstr>
      <vt:lpstr>Arial Unicode MS</vt:lpstr>
      <vt:lpstr>等线 Light</vt:lpstr>
      <vt:lpstr>等线</vt:lpstr>
      <vt:lpstr>Batang</vt:lpstr>
      <vt:lpstr>仿宋</vt:lpstr>
      <vt:lpstr>Yu Gothic</vt:lpstr>
      <vt:lpstr>BatangChe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hehe</cp:lastModifiedBy>
  <cp:revision>908</cp:revision>
  <dcterms:created xsi:type="dcterms:W3CDTF">2024-08-20T12:12:00Z</dcterms:created>
  <dcterms:modified xsi:type="dcterms:W3CDTF">2024-08-21T13:13:08Z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D343CD52FCCC0327E3E7C2668E375A69_43</vt:lpwstr>
  </property>
  <property fmtid="{D5CDD505-2E9C-101B-9397-08002B2CF9AE}" pid="3" name="KSOProductBuildVer">
    <vt:lpwstr>2052-12.1.0.17857</vt:lpwstr>
  </property>
</Properties>
</file>