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77"/>
  </p:notesMasterIdLst>
  <p:sldIdLst>
    <p:sldId id="276" r:id="rId3"/>
    <p:sldId id="593" r:id="rId4"/>
    <p:sldId id="596" r:id="rId5"/>
    <p:sldId id="275" r:id="rId6"/>
    <p:sldId id="617" r:id="rId7"/>
    <p:sldId id="649" r:id="rId8"/>
    <p:sldId id="458" r:id="rId9"/>
    <p:sldId id="597" r:id="rId10"/>
    <p:sldId id="725" r:id="rId11"/>
    <p:sldId id="653" r:id="rId12"/>
    <p:sldId id="602" r:id="rId13"/>
    <p:sldId id="603" r:id="rId14"/>
    <p:sldId id="654" r:id="rId15"/>
    <p:sldId id="604" r:id="rId16"/>
    <p:sldId id="605" r:id="rId17"/>
    <p:sldId id="607" r:id="rId18"/>
    <p:sldId id="608" r:id="rId19"/>
    <p:sldId id="606" r:id="rId20"/>
    <p:sldId id="609" r:id="rId21"/>
    <p:sldId id="610" r:id="rId22"/>
    <p:sldId id="726" r:id="rId23"/>
    <p:sldId id="622" r:id="rId24"/>
    <p:sldId id="490" r:id="rId25"/>
    <p:sldId id="629" r:id="rId26"/>
    <p:sldId id="630" r:id="rId27"/>
    <p:sldId id="727" r:id="rId28"/>
    <p:sldId id="631" r:id="rId29"/>
    <p:sldId id="728" r:id="rId30"/>
    <p:sldId id="729" r:id="rId31"/>
    <p:sldId id="730" r:id="rId32"/>
    <p:sldId id="671" r:id="rId33"/>
    <p:sldId id="731" r:id="rId34"/>
    <p:sldId id="732" r:id="rId35"/>
    <p:sldId id="691" r:id="rId36"/>
    <p:sldId id="733" r:id="rId37"/>
    <p:sldId id="734" r:id="rId38"/>
    <p:sldId id="735" r:id="rId39"/>
    <p:sldId id="736" r:id="rId40"/>
    <p:sldId id="737" r:id="rId41"/>
    <p:sldId id="712" r:id="rId42"/>
    <p:sldId id="692" r:id="rId43"/>
    <p:sldId id="693" r:id="rId44"/>
    <p:sldId id="672" r:id="rId45"/>
    <p:sldId id="674" r:id="rId46"/>
    <p:sldId id="695" r:id="rId47"/>
    <p:sldId id="696" r:id="rId48"/>
    <p:sldId id="675" r:id="rId49"/>
    <p:sldId id="740" r:id="rId50"/>
    <p:sldId id="676" r:id="rId51"/>
    <p:sldId id="677" r:id="rId52"/>
    <p:sldId id="656" r:id="rId53"/>
    <p:sldId id="657" r:id="rId54"/>
    <p:sldId id="716" r:id="rId55"/>
    <p:sldId id="717" r:id="rId56"/>
    <p:sldId id="718" r:id="rId57"/>
    <p:sldId id="719" r:id="rId58"/>
    <p:sldId id="658" r:id="rId59"/>
    <p:sldId id="659" r:id="rId60"/>
    <p:sldId id="720" r:id="rId61"/>
    <p:sldId id="721" r:id="rId62"/>
    <p:sldId id="661" r:id="rId63"/>
    <p:sldId id="613" r:id="rId64"/>
    <p:sldId id="632" r:id="rId65"/>
    <p:sldId id="679" r:id="rId66"/>
    <p:sldId id="741" r:id="rId67"/>
    <p:sldId id="678" r:id="rId68"/>
    <p:sldId id="627" r:id="rId69"/>
    <p:sldId id="633" r:id="rId70"/>
    <p:sldId id="636" r:id="rId71"/>
    <p:sldId id="637" r:id="rId72"/>
    <p:sldId id="742" r:id="rId73"/>
    <p:sldId id="744" r:id="rId74"/>
    <p:sldId id="745" r:id="rId75"/>
    <p:sldId id="485" r:id="rId76"/>
  </p:sldIdLst>
  <p:sldSz cx="12192000" cy="6858000"/>
  <p:notesSz cx="6858000" cy="9144000"/>
  <p:custDataLst>
    <p:tags r:id="rId81"/>
  </p:custDataLst>
  <p:defaultTex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50A1"/>
    <a:srgbClr val="C62533"/>
    <a:srgbClr val="F4B673"/>
    <a:srgbClr val="FF99FF"/>
    <a:srgbClr val="9B1D23"/>
    <a:srgbClr val="34568C"/>
    <a:srgbClr val="AE8E45"/>
    <a:srgbClr val="C6A654"/>
    <a:srgbClr val="C3905D"/>
    <a:srgbClr val="DFC0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502" autoAdjust="0"/>
    <p:restoredTop sz="94674"/>
  </p:normalViewPr>
  <p:slideViewPr>
    <p:cSldViewPr snapToGrid="0" snapToObjects="1" showGuides="1">
      <p:cViewPr varScale="1">
        <p:scale>
          <a:sx n="70" d="100"/>
          <a:sy n="70" d="100"/>
        </p:scale>
        <p:origin x="208" y="110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1" Type="http://schemas.openxmlformats.org/officeDocument/2006/relationships/tags" Target="tags/tag9.xml"/><Relationship Id="rId80" Type="http://schemas.openxmlformats.org/officeDocument/2006/relationships/tableStyles" Target="tableStyles.xml"/><Relationship Id="rId8" Type="http://schemas.openxmlformats.org/officeDocument/2006/relationships/slide" Target="slides/slide6.xml"/><Relationship Id="rId79" Type="http://schemas.openxmlformats.org/officeDocument/2006/relationships/viewProps" Target="viewProps.xml"/><Relationship Id="rId78" Type="http://schemas.openxmlformats.org/officeDocument/2006/relationships/presProps" Target="presProps.xml"/><Relationship Id="rId77" Type="http://schemas.openxmlformats.org/officeDocument/2006/relationships/notesMaster" Target="notesMasters/notesMaster1.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9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6"/>
            <a:ext cx="2628900" cy="5811839"/>
          </a:xfrm>
        </p:spPr>
        <p:txBody>
          <a:bodyPr vert="eaVert"/>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a:xfrm>
            <a:off x="838201" y="365126"/>
            <a:ext cx="7734300" cy="5811839"/>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3" name="文本框 32"/>
          <p:cNvSpPr txBox="1"/>
          <p:nvPr userDrawn="1"/>
        </p:nvSpPr>
        <p:spPr>
          <a:xfrm>
            <a:off x="353496" y="342817"/>
            <a:ext cx="1507490" cy="357505"/>
          </a:xfrm>
          <a:prstGeom prst="rect">
            <a:avLst/>
          </a:prstGeom>
          <a:noFill/>
        </p:spPr>
        <p:txBody>
          <a:bodyPr wrap="none" lIns="91422" tIns="45711" rIns="91422" bIns="45711">
            <a:spAutoFit/>
          </a:bodyPr>
          <a:lstStyle/>
          <a:p>
            <a:pPr defTabSz="685800">
              <a:defRPr/>
            </a:pPr>
            <a:r>
              <a:rPr lang="zh-CN" altLang="en-US" sz="1735" dirty="0">
                <a:solidFill>
                  <a:schemeClr val="tx1">
                    <a:lumMod val="50000"/>
                    <a:lumOff val="50000"/>
                  </a:schemeClr>
                </a:solidFill>
                <a:latin typeface="微软雅黑" panose="020B0503020204020204" charset="-122"/>
                <a:ea typeface="微软雅黑" panose="020B0503020204020204" charset="-122"/>
                <a:cs typeface="+mn-ea"/>
                <a:sym typeface="+mn-lt"/>
              </a:rPr>
              <a:t>成功项目展示</a:t>
            </a:r>
            <a:endParaRPr lang="zh-CN" altLang="en-US" sz="1735" dirty="0">
              <a:solidFill>
                <a:schemeClr val="tx1">
                  <a:lumMod val="50000"/>
                  <a:lumOff val="50000"/>
                </a:schemeClr>
              </a:solidFill>
              <a:latin typeface="微软雅黑" panose="020B0503020204020204" charset="-122"/>
              <a:ea typeface="微软雅黑" panose="020B0503020204020204" charset="-122"/>
              <a:cs typeface="+mn-ea"/>
              <a:sym typeface="+mn-lt"/>
            </a:endParaRPr>
          </a:p>
        </p:txBody>
      </p:sp>
      <p:sp>
        <p:nvSpPr>
          <p:cNvPr id="4" name="文本框 33"/>
          <p:cNvSpPr txBox="1"/>
          <p:nvPr userDrawn="1"/>
        </p:nvSpPr>
        <p:spPr>
          <a:xfrm>
            <a:off x="353496" y="620032"/>
            <a:ext cx="2207895" cy="274320"/>
          </a:xfrm>
          <a:prstGeom prst="rect">
            <a:avLst/>
          </a:prstGeom>
          <a:noFill/>
        </p:spPr>
        <p:txBody>
          <a:bodyPr wrap="none" lIns="91422" tIns="45711" rIns="91422" bIns="45711">
            <a:spAutoFit/>
          </a:bodyPr>
          <a:lstStyle/>
          <a:p>
            <a:pPr defTabSz="685800">
              <a:defRPr/>
            </a:pPr>
            <a:r>
              <a:rPr lang="en-US" altLang="zh-CN" sz="1200" dirty="0">
                <a:solidFill>
                  <a:schemeClr val="tx1">
                    <a:lumMod val="50000"/>
                    <a:lumOff val="50000"/>
                  </a:schemeClr>
                </a:solidFill>
                <a:cs typeface="+mn-ea"/>
                <a:sym typeface="+mn-lt"/>
              </a:rPr>
              <a:t>Successful project presentation</a:t>
            </a:r>
            <a:endParaRPr lang="zh-CN" altLang="en-US" sz="1200" dirty="0">
              <a:solidFill>
                <a:schemeClr val="tx1">
                  <a:lumMod val="50000"/>
                  <a:lumOff val="50000"/>
                </a:scheme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fld>
            <a:endParaRPr lang="zh-CN" altLang="en-US"/>
          </a:p>
        </p:txBody>
      </p:sp>
    </p:spTree>
  </p:cSld>
  <p:clrMapOvr>
    <a:masterClrMapping/>
  </p:clrMapOvr>
  <p:transition spd="med"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9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838200" y="1825625"/>
            <a:ext cx="5181600" cy="4351339"/>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内容占位符 3"/>
          <p:cNvSpPr>
            <a:spLocks noGrp="1"/>
          </p:cNvSpPr>
          <p:nvPr>
            <p:ph sz="half" idx="2"/>
          </p:nvPr>
        </p:nvSpPr>
        <p:spPr>
          <a:xfrm>
            <a:off x="6172200" y="1825625"/>
            <a:ext cx="5181600" cy="4351339"/>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日期占位符 4"/>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839789" y="2505075"/>
            <a:ext cx="5157787"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72201" y="2505075"/>
            <a:ext cx="5183188"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7" name="日期占位符 6"/>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1"/>
            <a:ext cx="3932237" cy="3811588"/>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1"/>
            <a:ext cx="3932237" cy="3811588"/>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38" tIns="45719" rIns="91438" bIns="45719"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91438" tIns="45719" rIns="91438" bIns="45719"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1"/>
            <a:ext cx="2743200" cy="365125"/>
          </a:xfrm>
          <a:prstGeom prst="rect">
            <a:avLst/>
          </a:prstGeom>
        </p:spPr>
        <p:txBody>
          <a:bodyPr vert="horz" lIns="91438" tIns="45719" rIns="91438" bIns="45719" rtlCol="0" anchor="ctr"/>
          <a:lstStyle>
            <a:lvl1pPr algn="l">
              <a:defRPr sz="1200">
                <a:solidFill>
                  <a:schemeClr val="tx1">
                    <a:tint val="75000"/>
                  </a:schemeClr>
                </a:solidFill>
              </a:defRPr>
            </a:lvl1p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38" tIns="45719" rIns="91438" bIns="45719"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38" tIns="45719" rIns="91438" bIns="45719" rtlCol="0" anchor="ctr"/>
          <a:lstStyle>
            <a:lvl1pPr algn="r">
              <a:defRPr sz="1200">
                <a:solidFill>
                  <a:schemeClr val="tx1">
                    <a:tint val="75000"/>
                  </a:schemeClr>
                </a:solidFill>
              </a:defRPr>
            </a:lvl1pPr>
          </a:lstStyle>
          <a:p>
            <a:fld id="{80E295EE-109B-1448-BA56-B7F987B5EA65}"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image" Target="../media/image1.tif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emf"/></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4.emf"/></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image" Target="../media/image4.emf"/></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image" Target="../media/image4.emf"/></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4.emf"/></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png"/><Relationship Id="rId3" Type="http://schemas.openxmlformats.org/officeDocument/2006/relationships/slide" Target="slide1.xml"/><Relationship Id="rId2" Type="http://schemas.openxmlformats.org/officeDocument/2006/relationships/image" Target="../media/image7.emf"/><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6.png"/><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image" Target="../media/image4.emf"/></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image" Target="../media/image4.emf"/></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6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jpeg"/><Relationship Id="rId2" Type="http://schemas.openxmlformats.org/officeDocument/2006/relationships/tags" Target="../tags/tag1.xml"/><Relationship Id="rId1" Type="http://schemas.openxmlformats.org/officeDocument/2006/relationships/image" Target="../media/image4.emf"/></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6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tags" Target="../tags/tag2.xml"/><Relationship Id="rId1" Type="http://schemas.openxmlformats.org/officeDocument/2006/relationships/image" Target="../media/image4.emf"/></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tags" Target="../tags/tag3.xml"/><Relationship Id="rId1" Type="http://schemas.openxmlformats.org/officeDocument/2006/relationships/image" Target="../media/image4.emf"/></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tags" Target="../tags/tag4.xml"/><Relationship Id="rId1" Type="http://schemas.openxmlformats.org/officeDocument/2006/relationships/image" Target="../media/image4.em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tags" Target="../tags/tag5.xml"/><Relationship Id="rId1" Type="http://schemas.openxmlformats.org/officeDocument/2006/relationships/image" Target="../media/image4.emf"/></Relationships>
</file>

<file path=ppt/slides/_rels/slide7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tags" Target="../tags/tag6.xml"/><Relationship Id="rId1" Type="http://schemas.openxmlformats.org/officeDocument/2006/relationships/image" Target="../media/image4.emf"/></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tags" Target="../tags/tag7.xml"/><Relationship Id="rId1" Type="http://schemas.openxmlformats.org/officeDocument/2006/relationships/image" Target="../media/image4.emf"/></Relationships>
</file>

<file path=ppt/slides/_rels/slide7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tags" Target="../tags/tag8.xml"/><Relationship Id="rId1" Type="http://schemas.openxmlformats.org/officeDocument/2006/relationships/image" Target="../media/image4.emf"/></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emf"/><Relationship Id="rId1"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alphaModFix amt="15000"/>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7145" y="-172121"/>
            <a:ext cx="12192000" cy="6858000"/>
          </a:xfrm>
          <a:prstGeom prst="rect">
            <a:avLst/>
          </a:prstGeom>
        </p:spPr>
      </p:pic>
      <p:sp>
        <p:nvSpPr>
          <p:cNvPr id="9" name="文本框 8"/>
          <p:cNvSpPr txBox="1"/>
          <p:nvPr/>
        </p:nvSpPr>
        <p:spPr>
          <a:xfrm>
            <a:off x="17145" y="4116070"/>
            <a:ext cx="12174855" cy="1000849"/>
          </a:xfrm>
          <a:prstGeom prst="rect">
            <a:avLst/>
          </a:prstGeom>
          <a:noFill/>
        </p:spPr>
        <p:txBody>
          <a:bodyPr wrap="square" lIns="91438" tIns="45719" rIns="91438" bIns="45719" rtlCol="0">
            <a:spAutoFit/>
          </a:bodyPr>
          <a:lstStyle/>
          <a:p>
            <a:pPr algn="ctr" fontAlgn="auto">
              <a:lnSpc>
                <a:spcPct val="150000"/>
              </a:lnSpc>
            </a:pPr>
            <a:r>
              <a:rPr lang="zh-CN" altLang="zh-CN" sz="4400" b="1" dirty="0">
                <a:solidFill>
                  <a:srgbClr val="2050A1"/>
                </a:solidFill>
                <a:latin typeface="Times New Roman" panose="02020603050405020304" pitchFamily="18" charset="0"/>
                <a:ea typeface="方正兰亭黑简体" panose="02000500000000000000" pitchFamily="2" charset="-122"/>
              </a:rPr>
              <a:t>江山就是人民，人民就是江山</a:t>
            </a:r>
            <a:r>
              <a:rPr lang="zh-CN" altLang="zh-CN" sz="4400" dirty="0"/>
              <a:t> </a:t>
            </a:r>
            <a:r>
              <a:rPr lang="zh-CN" altLang="en-US" sz="4400" b="1" dirty="0">
                <a:solidFill>
                  <a:srgbClr val="2050A1"/>
                </a:solidFill>
                <a:latin typeface="Times New Roman" panose="02020603050405020304" pitchFamily="18" charset="0"/>
                <a:ea typeface="方正兰亭黑简体" panose="02000500000000000000" pitchFamily="2" charset="-122"/>
                <a:sym typeface="Times New Roman" panose="02020603050405020304" pitchFamily="18" charset="0"/>
              </a:rPr>
              <a:t> </a:t>
            </a:r>
            <a:endParaRPr lang="zh-CN" altLang="en-US" sz="4400" b="1" dirty="0">
              <a:solidFill>
                <a:srgbClr val="2050A1"/>
              </a:solidFill>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0" name="文本框 9"/>
          <p:cNvSpPr txBox="1"/>
          <p:nvPr/>
        </p:nvSpPr>
        <p:spPr>
          <a:xfrm>
            <a:off x="635" y="3107055"/>
            <a:ext cx="12175490" cy="643890"/>
          </a:xfrm>
          <a:prstGeom prst="rect">
            <a:avLst/>
          </a:prstGeom>
          <a:noFill/>
        </p:spPr>
        <p:txBody>
          <a:bodyPr wrap="square" lIns="91438" tIns="45719" rIns="91438" bIns="45719" rtlCol="0">
            <a:spAutoFit/>
          </a:bodyPr>
          <a:lstStyle/>
          <a:p>
            <a:pPr algn="ctr"/>
            <a:r>
              <a:rPr lang="zh-CN" altLang="en-US" sz="3600" b="1" dirty="0">
                <a:solidFill>
                  <a:srgbClr val="2050A1"/>
                </a:solidFill>
                <a:latin typeface="Times New Roman" panose="02020603050405020304" pitchFamily="18" charset="0"/>
                <a:ea typeface="方正兰亭黑简体" panose="02000500000000000000" pitchFamily="2" charset="-122"/>
                <a:sym typeface="Times New Roman" panose="02020603050405020304" pitchFamily="18" charset="0"/>
              </a:rPr>
              <a:t>第三单元</a:t>
            </a:r>
            <a:endParaRPr lang="zh-CN" altLang="en-US" sz="3600" b="1" dirty="0">
              <a:solidFill>
                <a:srgbClr val="2050A1"/>
              </a:solidFill>
              <a:latin typeface="Times New Roman" panose="02020603050405020304" pitchFamily="18" charset="0"/>
              <a:ea typeface="方正兰亭黑简体" panose="02000500000000000000" pitchFamily="2" charset="-122"/>
              <a:sym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3" y="6685879"/>
            <a:ext cx="12192000" cy="191484"/>
          </a:xfrm>
          <a:prstGeom prst="rect">
            <a:avLst/>
          </a:prstGeom>
        </p:spPr>
      </p:pic>
      <p:pic>
        <p:nvPicPr>
          <p:cNvPr id="7" name="图片 6" descr="高级翻译最终改OK改尺寸定稿"/>
          <p:cNvPicPr>
            <a:picLocks noChangeAspect="1"/>
          </p:cNvPicPr>
          <p:nvPr/>
        </p:nvPicPr>
        <p:blipFill>
          <a:blip r:embed="rId3"/>
          <a:stretch>
            <a:fillRect/>
          </a:stretch>
        </p:blipFill>
        <p:spPr>
          <a:xfrm>
            <a:off x="0" y="0"/>
            <a:ext cx="12192000" cy="31972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065923" y="1955897"/>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6023" y="2148414"/>
            <a:ext cx="6713857" cy="400110"/>
          </a:xfrm>
          <a:prstGeom prst="rect">
            <a:avLst/>
          </a:prstGeom>
          <a:noFill/>
        </p:spPr>
        <p:txBody>
          <a:bodyPr wrap="square" rtlCol="0">
            <a:spAutoFit/>
          </a:bodyPr>
          <a:lstStyle/>
          <a:p>
            <a:r>
              <a:rPr lang="en-US" altLang="zh-CN" sz="2000" b="1" dirty="0">
                <a:solidFill>
                  <a:srgbClr val="1E50A2"/>
                </a:solidFill>
                <a:latin typeface="方正兰亭黑简体" panose="02000500000000000000" pitchFamily="2" charset="-122"/>
                <a:ea typeface="方正兰亭黑简体" panose="02000500000000000000" pitchFamily="2" charset="-122"/>
              </a:rPr>
              <a:t>1.</a:t>
            </a:r>
            <a:r>
              <a:rPr lang="zh-CN" altLang="zh-CN" sz="2000" b="1" dirty="0">
                <a:solidFill>
                  <a:srgbClr val="1E50A2"/>
                </a:solidFill>
                <a:ea typeface="方正兰亭黑简体" panose="02000500000000000000" pitchFamily="2" charset="-122"/>
              </a:rPr>
              <a:t>人民对</a:t>
            </a:r>
            <a:r>
              <a:rPr lang="zh-CN" altLang="zh-CN" sz="2000" b="1" dirty="0">
                <a:solidFill>
                  <a:srgbClr val="FF0000"/>
                </a:solidFill>
                <a:ea typeface="方正兰亭黑简体" panose="02000500000000000000" pitchFamily="2" charset="-122"/>
              </a:rPr>
              <a:t>美好生活</a:t>
            </a:r>
            <a:r>
              <a:rPr lang="zh-CN" altLang="zh-CN" sz="2000" b="1" dirty="0">
                <a:solidFill>
                  <a:srgbClr val="1E50A2"/>
                </a:solidFill>
                <a:ea typeface="方正兰亭黑简体" panose="02000500000000000000" pitchFamily="2" charset="-122"/>
              </a:rPr>
              <a:t>的向往，就是我们的</a:t>
            </a:r>
            <a:r>
              <a:rPr lang="zh-CN" altLang="zh-CN" sz="2000" b="1" dirty="0">
                <a:solidFill>
                  <a:srgbClr val="FF0000"/>
                </a:solidFill>
                <a:ea typeface="方正兰亭黑简体" panose="02000500000000000000" pitchFamily="2" charset="-122"/>
              </a:rPr>
              <a:t>奋斗目标</a:t>
            </a:r>
            <a:r>
              <a:rPr lang="zh-CN" altLang="zh-CN" sz="2000" b="1" dirty="0">
                <a:solidFill>
                  <a:srgbClr val="1E50A2"/>
                </a:solidFill>
                <a:ea typeface="方正兰亭黑简体" panose="02000500000000000000" pitchFamily="2" charset="-122"/>
              </a:rPr>
              <a:t>。 </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7469881" y="2348469"/>
            <a:ext cx="3767708"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四字格</a:t>
            </a:r>
            <a:r>
              <a:rPr lang="ja-JP" altLang="en-US" sz="2000" b="1">
                <a:solidFill>
                  <a:schemeClr val="tx1"/>
                </a:solidFill>
                <a:latin typeface="方正兰亭黑简体" panose="02000500000000000000" pitchFamily="2" charset="-122"/>
                <a:ea typeface="方正兰亭黑简体" panose="02000500000000000000" pitchFamily="2" charset="-122"/>
              </a:rPr>
              <a:t>“</a:t>
            </a:r>
            <a:r>
              <a:rPr lang="zh-CN" altLang="en-US" sz="2000" b="1" dirty="0">
                <a:solidFill>
                  <a:schemeClr val="tx1"/>
                </a:solidFill>
                <a:latin typeface="方正兰亭黑简体" panose="02000500000000000000" pitchFamily="2" charset="-122"/>
                <a:ea typeface="方正兰亭黑简体" panose="02000500000000000000" pitchFamily="2" charset="-122"/>
              </a:rPr>
              <a:t>美好生活”“奋斗目标”：</a:t>
            </a:r>
            <a:r>
              <a:rPr lang="zh-CN" altLang="en-US" sz="2000" b="1" dirty="0">
                <a:solidFill>
                  <a:srgbClr val="FF0000"/>
                </a:solidFill>
                <a:latin typeface="方正兰亭黑简体" panose="02000500000000000000" pitchFamily="2" charset="-122"/>
                <a:ea typeface="方正兰亭黑简体" panose="02000500000000000000" pitchFamily="2" charset="-122"/>
              </a:rPr>
              <a:t>舍形取义</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a:p>
            <a:pPr>
              <a:lnSpc>
                <a:spcPct val="150000"/>
              </a:lnSpc>
            </a:pP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a:p>
            <a:pPr>
              <a:lnSpc>
                <a:spcPct val="150000"/>
              </a:lnSpc>
            </a:pPr>
            <a:r>
              <a:rPr lang="zh-CN" altLang="en-US" sz="2000" b="1" dirty="0">
                <a:solidFill>
                  <a:srgbClr val="FF0000"/>
                </a:solidFill>
                <a:latin typeface="方正兰亭黑简体" panose="02000500000000000000" pitchFamily="2" charset="-122"/>
                <a:ea typeface="方正兰亭黑简体" panose="02000500000000000000" pitchFamily="2" charset="-122"/>
              </a:rPr>
              <a:t>句式调整：</a:t>
            </a:r>
            <a:r>
              <a:rPr lang="zh-CN" altLang="zh-CN" sz="2000" b="1" dirty="0">
                <a:solidFill>
                  <a:schemeClr val="tx1"/>
                </a:solidFill>
                <a:ea typeface="方正兰亭黑简体" panose="02000500000000000000" pitchFamily="2" charset="-122"/>
              </a:rPr>
              <a:t>人民对美好生活的向往</a:t>
            </a:r>
            <a:endParaRPr lang="en-US" altLang="zh-CN" sz="2000" b="1" dirty="0">
              <a:solidFill>
                <a:schemeClr val="tx1"/>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762116" y="3069817"/>
            <a:ext cx="5812952" cy="968278"/>
          </a:xfrm>
          <a:prstGeom prst="rect">
            <a:avLst/>
          </a:prstGeom>
          <a:noFill/>
        </p:spPr>
        <p:txBody>
          <a:bodyPr wrap="square" rtlCol="0">
            <a:spAutoFit/>
          </a:bodyPr>
          <a:lstStyle/>
          <a:p>
            <a:pPr>
              <a:lnSpc>
                <a:spcPct val="150000"/>
              </a:lnSpc>
            </a:pPr>
            <a:r>
              <a:rPr lang="ko-KR" altLang="zh-CN" sz="2000" b="1" dirty="0">
                <a:solidFill>
                  <a:srgbClr val="2050A1"/>
                </a:solidFill>
                <a:latin typeface="komorebi gothic" pitchFamily="49" charset="-128"/>
                <a:ea typeface="komorebi gothic" pitchFamily="49" charset="-128"/>
              </a:rPr>
              <a:t>인민이 동경하는 </a:t>
            </a:r>
            <a:r>
              <a:rPr lang="ko-KR" altLang="zh-CN" sz="2000" b="1" dirty="0">
                <a:solidFill>
                  <a:srgbClr val="FF0000"/>
                </a:solidFill>
                <a:latin typeface="komorebi gothic" pitchFamily="49" charset="-128"/>
                <a:ea typeface="komorebi gothic" pitchFamily="49" charset="-128"/>
              </a:rPr>
              <a:t>행복한 생활</a:t>
            </a:r>
            <a:r>
              <a:rPr lang="ko-KR" altLang="zh-CN" sz="2000" b="1" dirty="0">
                <a:solidFill>
                  <a:srgbClr val="2050A1"/>
                </a:solidFill>
                <a:latin typeface="komorebi gothic" pitchFamily="49" charset="-128"/>
                <a:ea typeface="komorebi gothic" pitchFamily="49" charset="-128"/>
              </a:rPr>
              <a:t>이 우리가 </a:t>
            </a:r>
            <a:r>
              <a:rPr lang="ko-KR" altLang="zh-CN" sz="2000" b="1" dirty="0">
                <a:solidFill>
                  <a:srgbClr val="FF0000"/>
                </a:solidFill>
                <a:latin typeface="komorebi gothic" pitchFamily="49" charset="-128"/>
                <a:ea typeface="komorebi gothic" pitchFamily="49" charset="-128"/>
              </a:rPr>
              <a:t>지향해야 </a:t>
            </a:r>
            <a:endParaRPr lang="en-US" altLang="ko-KR" sz="2000" b="1" dirty="0">
              <a:solidFill>
                <a:srgbClr val="FF0000"/>
              </a:solidFill>
              <a:latin typeface="komorebi gothic" pitchFamily="49" charset="-128"/>
              <a:ea typeface="komorebi gothic" pitchFamily="49" charset="-128"/>
            </a:endParaRPr>
          </a:p>
          <a:p>
            <a:pPr>
              <a:lnSpc>
                <a:spcPct val="150000"/>
              </a:lnSpc>
            </a:pPr>
            <a:r>
              <a:rPr lang="ko-KR" altLang="zh-CN" sz="2000" b="1" dirty="0">
                <a:solidFill>
                  <a:srgbClr val="FF0000"/>
                </a:solidFill>
                <a:latin typeface="komorebi gothic" pitchFamily="49" charset="-128"/>
                <a:ea typeface="komorebi gothic" pitchFamily="49" charset="-128"/>
              </a:rPr>
              <a:t>할 목표</a:t>
            </a:r>
            <a:r>
              <a:rPr lang="ko-KR" altLang="zh-CN" sz="2000" b="1" dirty="0">
                <a:solidFill>
                  <a:srgbClr val="2050A1"/>
                </a:solidFill>
                <a:latin typeface="komorebi gothic" pitchFamily="49" charset="-128"/>
                <a:ea typeface="komorebi gothic" pitchFamily="49" charset="-128"/>
              </a:rPr>
              <a:t>입니다</a:t>
            </a:r>
            <a:r>
              <a:rPr lang="en-US" altLang="zh-CN" sz="2000" b="1" dirty="0">
                <a:solidFill>
                  <a:srgbClr val="2050A1"/>
                </a:solidFill>
                <a:latin typeface="komorebi gothic" pitchFamily="49" charset="-128"/>
                <a:ea typeface="komorebi gothic" pitchFamily="49" charset="-128"/>
              </a:rPr>
              <a:t>.</a:t>
            </a:r>
            <a:r>
              <a:rPr lang="zh-CN" altLang="zh-CN" sz="2000" b="1" dirty="0">
                <a:solidFill>
                  <a:srgbClr val="2050A1"/>
                </a:solidFill>
                <a:latin typeface="komorebi gothic" pitchFamily="49" charset="-128"/>
                <a:ea typeface="komorebi gothic" pitchFamily="49" charset="-128"/>
              </a:rPr>
              <a:t> </a:t>
            </a:r>
            <a:endParaRPr lang="en-US" altLang="ko-KR" sz="2000" b="1" dirty="0">
              <a:solidFill>
                <a:srgbClr val="2050A1"/>
              </a:solidFill>
              <a:latin typeface="komorebi gothic" pitchFamily="49" charset="-128"/>
              <a:ea typeface="komorebi gothic" pitchFamily="49" charset="-128"/>
            </a:endParaRPr>
          </a:p>
        </p:txBody>
      </p:sp>
      <p:pic>
        <p:nvPicPr>
          <p:cNvPr id="2" name="图片 1"/>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49119" y="1746378"/>
            <a:ext cx="6713857" cy="1287725"/>
          </a:xfrm>
          <a:prstGeom prst="rect">
            <a:avLst/>
          </a:prstGeom>
          <a:noFill/>
        </p:spPr>
        <p:txBody>
          <a:bodyPr wrap="square" rtlCol="0">
            <a:spAutoFit/>
          </a:bodyPr>
          <a:lstStyle/>
          <a:p>
            <a:pPr>
              <a:lnSpc>
                <a:spcPts val="3200"/>
              </a:lnSpc>
            </a:pPr>
            <a:r>
              <a:rPr lang="en-US" altLang="zh-CN" sz="2000" b="1" dirty="0">
                <a:solidFill>
                  <a:srgbClr val="1E50A2"/>
                </a:solidFill>
                <a:latin typeface="方正兰亭黑简体" panose="02000500000000000000" pitchFamily="2" charset="-122"/>
                <a:ea typeface="方正兰亭黑简体" panose="02000500000000000000" pitchFamily="2" charset="-122"/>
              </a:rPr>
              <a:t>2. </a:t>
            </a:r>
            <a:r>
              <a:rPr lang="zh-CN" altLang="zh-CN" sz="2000" b="1" dirty="0">
                <a:solidFill>
                  <a:srgbClr val="FF0000"/>
                </a:solidFill>
                <a:ea typeface="方正兰亭黑简体" panose="02000500000000000000" pitchFamily="2" charset="-122"/>
              </a:rPr>
              <a:t>共同富裕</a:t>
            </a:r>
            <a:r>
              <a:rPr lang="zh-CN" altLang="zh-CN" sz="2000" b="1" dirty="0">
                <a:solidFill>
                  <a:srgbClr val="1E50A2"/>
                </a:solidFill>
                <a:ea typeface="方正兰亭黑简体" panose="02000500000000000000" pitchFamily="2" charset="-122"/>
              </a:rPr>
              <a:t>是中国特色社会主义的根本原则，所以必须使</a:t>
            </a:r>
            <a:r>
              <a:rPr lang="zh-CN" altLang="zh-CN" sz="2000" b="1" dirty="0">
                <a:solidFill>
                  <a:srgbClr val="00B050"/>
                </a:solidFill>
                <a:ea typeface="方正兰亭黑简体" panose="02000500000000000000" pitchFamily="2" charset="-122"/>
              </a:rPr>
              <a:t>发展成果</a:t>
            </a:r>
            <a:r>
              <a:rPr lang="zh-CN" altLang="zh-CN" sz="2000" b="1" dirty="0">
                <a:solidFill>
                  <a:srgbClr val="1E50A2"/>
                </a:solidFill>
                <a:ea typeface="方正兰亭黑简体" panose="02000500000000000000" pitchFamily="2" charset="-122"/>
              </a:rPr>
              <a:t>更多更公平惠及全体人民，朝着</a:t>
            </a:r>
            <a:r>
              <a:rPr lang="zh-CN" altLang="zh-CN" sz="2000" b="1" dirty="0">
                <a:solidFill>
                  <a:srgbClr val="FF0000"/>
                </a:solidFill>
                <a:ea typeface="方正兰亭黑简体" panose="02000500000000000000" pitchFamily="2" charset="-122"/>
              </a:rPr>
              <a:t>共同富裕</a:t>
            </a:r>
            <a:r>
              <a:rPr lang="zh-CN" altLang="zh-CN" sz="2000" b="1" dirty="0">
                <a:solidFill>
                  <a:srgbClr val="1E50A2"/>
                </a:solidFill>
                <a:ea typeface="方正兰亭黑简体" panose="02000500000000000000" pitchFamily="2" charset="-122"/>
              </a:rPr>
              <a:t>方向稳步前进。 </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 两处</a:t>
            </a:r>
            <a:r>
              <a:rPr lang="ja-JP" altLang="en-US" sz="2000" b="1">
                <a:solidFill>
                  <a:schemeClr val="tx1"/>
                </a:solidFill>
                <a:latin typeface="方正兰亭黑简体" panose="02000500000000000000" pitchFamily="2" charset="-122"/>
                <a:ea typeface="方正兰亭黑简体" panose="02000500000000000000" pitchFamily="2" charset="-122"/>
              </a:rPr>
              <a:t>“</a:t>
            </a:r>
            <a:r>
              <a:rPr lang="zh-CN" altLang="en-US" sz="2000" b="1" dirty="0">
                <a:solidFill>
                  <a:schemeClr val="tx1"/>
                </a:solidFill>
                <a:latin typeface="方正兰亭黑简体" panose="02000500000000000000" pitchFamily="2" charset="-122"/>
                <a:ea typeface="方正兰亭黑简体" panose="02000500000000000000" pitchFamily="2" charset="-122"/>
              </a:rPr>
              <a:t>共同富裕”：</a:t>
            </a:r>
            <a:endParaRPr lang="en-US" altLang="zh-CN" sz="2000" b="1" dirty="0">
              <a:solidFill>
                <a:schemeClr val="tx1"/>
              </a:solidFill>
              <a:latin typeface="方正兰亭黑简体" panose="02000500000000000000" pitchFamily="2" charset="-122"/>
              <a:ea typeface="方正兰亭黑简体" panose="02000500000000000000" pitchFamily="2" charset="-122"/>
            </a:endParaRPr>
          </a:p>
          <a:p>
            <a:pPr algn="ctr">
              <a:lnSpc>
                <a:spcPct val="150000"/>
              </a:lnSpc>
            </a:pPr>
            <a:r>
              <a:rPr lang="zh-CN" altLang="en-US" sz="2000" b="1" dirty="0">
                <a:solidFill>
                  <a:srgbClr val="FF0000"/>
                </a:solidFill>
                <a:latin typeface="方正兰亭黑简体" panose="02000500000000000000" pitchFamily="2" charset="-122"/>
                <a:ea typeface="方正兰亭黑简体" panose="02000500000000000000" pitchFamily="2" charset="-122"/>
              </a:rPr>
              <a:t>归化策略</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a:p>
            <a:pPr algn="ctr">
              <a:lnSpc>
                <a:spcPct val="150000"/>
              </a:lnSpc>
            </a:pP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a:p>
            <a:pPr algn="ct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四字格“发展成果”：</a:t>
            </a:r>
            <a:endParaRPr lang="en-US" altLang="zh-CN" sz="2000" b="1" dirty="0">
              <a:solidFill>
                <a:schemeClr val="tx1"/>
              </a:solidFill>
              <a:latin typeface="方正兰亭黑简体" panose="02000500000000000000" pitchFamily="2" charset="-122"/>
              <a:ea typeface="方正兰亭黑简体" panose="02000500000000000000" pitchFamily="2" charset="-122"/>
            </a:endParaRPr>
          </a:p>
          <a:p>
            <a:pPr algn="ctr">
              <a:lnSpc>
                <a:spcPct val="150000"/>
              </a:lnSpc>
            </a:pPr>
            <a:r>
              <a:rPr lang="zh-CN" altLang="en-US" sz="2000" b="1" dirty="0">
                <a:solidFill>
                  <a:srgbClr val="FF0000"/>
                </a:solidFill>
                <a:latin typeface="方正兰亭黑简体" panose="02000500000000000000" pitchFamily="2" charset="-122"/>
                <a:ea typeface="方正兰亭黑简体" panose="02000500000000000000" pitchFamily="2" charset="-122"/>
              </a:rPr>
              <a:t>一般性词汇</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762116" y="3069817"/>
            <a:ext cx="6549674" cy="1699248"/>
          </a:xfrm>
          <a:prstGeom prst="rect">
            <a:avLst/>
          </a:prstGeom>
          <a:noFill/>
        </p:spPr>
        <p:txBody>
          <a:bodyPr wrap="square" rtlCol="0">
            <a:spAutoFit/>
          </a:bodyPr>
          <a:lstStyle/>
          <a:p>
            <a:pPr algn="just" latinLnBrk="1">
              <a:lnSpc>
                <a:spcPts val="3200"/>
              </a:lnSpc>
            </a:pPr>
            <a:r>
              <a:rPr lang="ko-KR" altLang="zh-CN" sz="2000" b="1" dirty="0">
                <a:solidFill>
                  <a:srgbClr val="FF0000"/>
                </a:solidFill>
                <a:latin typeface="komorebi gothic" pitchFamily="49" charset="-128"/>
                <a:ea typeface="komorebi gothic" pitchFamily="49" charset="-128"/>
              </a:rPr>
              <a:t>모두 함께</a:t>
            </a:r>
            <a:r>
              <a:rPr lang="ko-KR" altLang="zh-CN" sz="2000" b="1" dirty="0">
                <a:solidFill>
                  <a:srgbClr val="2050A1"/>
                </a:solidFill>
                <a:latin typeface="komorebi gothic" pitchFamily="49" charset="-128"/>
                <a:ea typeface="komorebi gothic" pitchFamily="49" charset="-128"/>
              </a:rPr>
              <a:t> </a:t>
            </a:r>
            <a:r>
              <a:rPr lang="ko-KR" altLang="zh-CN" sz="2000" b="1" dirty="0">
                <a:solidFill>
                  <a:srgbClr val="FF0000"/>
                </a:solidFill>
                <a:latin typeface="komorebi gothic" pitchFamily="49" charset="-128"/>
                <a:ea typeface="komorebi gothic" pitchFamily="49" charset="-128"/>
              </a:rPr>
              <a:t>부유해지는 것</a:t>
            </a:r>
            <a:r>
              <a:rPr lang="ko-KR" altLang="zh-CN" sz="2000" b="1" dirty="0">
                <a:solidFill>
                  <a:srgbClr val="2050A1"/>
                </a:solidFill>
                <a:latin typeface="komorebi gothic" pitchFamily="49" charset="-128"/>
                <a:ea typeface="komorebi gothic" pitchFamily="49" charset="-128"/>
              </a:rPr>
              <a:t>은 중국 특색 사회주의의 기본 원칙이므로 </a:t>
            </a:r>
            <a:r>
              <a:rPr lang="ko-KR" altLang="zh-CN" sz="2000" b="1" dirty="0">
                <a:solidFill>
                  <a:srgbClr val="00B050"/>
                </a:solidFill>
                <a:latin typeface="komorebi gothic" pitchFamily="49" charset="-128"/>
                <a:ea typeface="komorebi gothic" pitchFamily="49" charset="-128"/>
              </a:rPr>
              <a:t>발전에 따른 혜택</a:t>
            </a:r>
            <a:r>
              <a:rPr lang="ko-KR" altLang="zh-CN" sz="2000" b="1" dirty="0">
                <a:solidFill>
                  <a:srgbClr val="2050A1"/>
                </a:solidFill>
                <a:latin typeface="komorebi gothic" pitchFamily="49" charset="-128"/>
                <a:ea typeface="komorebi gothic" pitchFamily="49" charset="-128"/>
              </a:rPr>
              <a:t>이 더 많이</a:t>
            </a:r>
            <a:r>
              <a:rPr lang="en-US" altLang="zh-CN" sz="2000" b="1" dirty="0">
                <a:solidFill>
                  <a:srgbClr val="2050A1"/>
                </a:solidFill>
                <a:latin typeface="komorebi gothic" pitchFamily="49" charset="-128"/>
                <a:ea typeface="komorebi gothic" pitchFamily="49" charset="-128"/>
              </a:rPr>
              <a:t>, </a:t>
            </a:r>
            <a:r>
              <a:rPr lang="ko-KR" altLang="zh-CN" sz="2000" b="1" dirty="0">
                <a:solidFill>
                  <a:srgbClr val="2050A1"/>
                </a:solidFill>
                <a:latin typeface="komorebi gothic" pitchFamily="49" charset="-128"/>
                <a:ea typeface="komorebi gothic" pitchFamily="49" charset="-128"/>
              </a:rPr>
              <a:t>더 </a:t>
            </a:r>
            <a:r>
              <a:rPr lang="ko-KR" altLang="zh-CN" sz="2000" b="1" dirty="0" err="1">
                <a:solidFill>
                  <a:srgbClr val="2050A1"/>
                </a:solidFill>
                <a:latin typeface="komorebi gothic" pitchFamily="49" charset="-128"/>
                <a:ea typeface="komorebi gothic" pitchFamily="49" charset="-128"/>
              </a:rPr>
              <a:t>공평하게，전체</a:t>
            </a:r>
            <a:r>
              <a:rPr lang="ko-KR" altLang="zh-CN" sz="2000" b="1" dirty="0">
                <a:solidFill>
                  <a:srgbClr val="2050A1"/>
                </a:solidFill>
                <a:latin typeface="komorebi gothic" pitchFamily="49" charset="-128"/>
                <a:ea typeface="komorebi gothic" pitchFamily="49" charset="-128"/>
              </a:rPr>
              <a:t> 인민에게 돌아가게 </a:t>
            </a:r>
            <a:r>
              <a:rPr lang="ko-KR" altLang="zh-CN" sz="2000" b="1" dirty="0" err="1">
                <a:solidFill>
                  <a:srgbClr val="2050A1"/>
                </a:solidFill>
                <a:latin typeface="komorebi gothic" pitchFamily="49" charset="-128"/>
                <a:ea typeface="komorebi gothic" pitchFamily="49" charset="-128"/>
              </a:rPr>
              <a:t>하고，</a:t>
            </a:r>
            <a:r>
              <a:rPr lang="ko-KR" altLang="zh-CN" sz="2000" b="1" dirty="0" err="1">
                <a:solidFill>
                  <a:srgbClr val="FF0000"/>
                </a:solidFill>
                <a:latin typeface="komorebi gothic" pitchFamily="49" charset="-128"/>
                <a:ea typeface="komorebi gothic" pitchFamily="49" charset="-128"/>
              </a:rPr>
              <a:t>모두</a:t>
            </a:r>
            <a:r>
              <a:rPr lang="ko-KR" altLang="zh-CN" sz="2000" b="1" dirty="0">
                <a:solidFill>
                  <a:srgbClr val="FF0000"/>
                </a:solidFill>
                <a:latin typeface="komorebi gothic" pitchFamily="49" charset="-128"/>
                <a:ea typeface="komorebi gothic" pitchFamily="49" charset="-128"/>
              </a:rPr>
              <a:t> 함께 부유해지는</a:t>
            </a:r>
            <a:r>
              <a:rPr lang="ko-KR" altLang="zh-CN" sz="2000" b="1" dirty="0">
                <a:solidFill>
                  <a:srgbClr val="2050A1"/>
                </a:solidFill>
                <a:latin typeface="komorebi gothic" pitchFamily="49" charset="-128"/>
                <a:ea typeface="komorebi gothic" pitchFamily="49" charset="-128"/>
              </a:rPr>
              <a:t> 목표를 향해 안정적으로 나아가야 합니다</a:t>
            </a:r>
            <a:r>
              <a:rPr lang="en-US" altLang="zh-CN"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49119" y="1890799"/>
            <a:ext cx="6681293" cy="877356"/>
          </a:xfrm>
          <a:prstGeom prst="rect">
            <a:avLst/>
          </a:prstGeom>
          <a:noFill/>
        </p:spPr>
        <p:txBody>
          <a:bodyPr wrap="square" rtlCol="0">
            <a:spAutoFit/>
          </a:bodyPr>
          <a:lstStyle/>
          <a:p>
            <a:pPr>
              <a:lnSpc>
                <a:spcPts val="3200"/>
              </a:lnSpc>
            </a:pPr>
            <a:r>
              <a:rPr lang="en-US" altLang="zh-CN" sz="2000" b="1" dirty="0">
                <a:solidFill>
                  <a:srgbClr val="1E50A2"/>
                </a:solidFill>
                <a:latin typeface="方正兰亭黑简体" panose="02000500000000000000" pitchFamily="2" charset="-122"/>
                <a:ea typeface="方正兰亭黑简体" panose="02000500000000000000" pitchFamily="2" charset="-122"/>
              </a:rPr>
              <a:t>3.</a:t>
            </a:r>
            <a:r>
              <a:rPr lang="zh-CN" altLang="zh-CN" sz="2000" b="1" dirty="0">
                <a:solidFill>
                  <a:srgbClr val="FF0000"/>
                </a:solidFill>
                <a:ea typeface="方正兰亭黑简体" panose="02000500000000000000" pitchFamily="2" charset="-122"/>
              </a:rPr>
              <a:t>爱</a:t>
            </a:r>
            <a:r>
              <a:rPr lang="zh-CN" altLang="zh-CN" sz="2000" b="1" dirty="0">
                <a:solidFill>
                  <a:srgbClr val="1E50A2"/>
                </a:solidFill>
                <a:ea typeface="方正兰亭黑简体" panose="02000500000000000000" pitchFamily="2" charset="-122"/>
              </a:rPr>
              <a:t>祖国、</a:t>
            </a:r>
            <a:r>
              <a:rPr lang="zh-CN" altLang="zh-CN" sz="2000" b="1" dirty="0">
                <a:solidFill>
                  <a:srgbClr val="FF0000"/>
                </a:solidFill>
                <a:ea typeface="方正兰亭黑简体" panose="02000500000000000000" pitchFamily="2" charset="-122"/>
              </a:rPr>
              <a:t>爱</a:t>
            </a:r>
            <a:r>
              <a:rPr lang="zh-CN" altLang="zh-CN" sz="2000" b="1" dirty="0">
                <a:solidFill>
                  <a:srgbClr val="1E50A2"/>
                </a:solidFill>
                <a:ea typeface="方正兰亭黑简体" panose="02000500000000000000" pitchFamily="2" charset="-122"/>
              </a:rPr>
              <a:t>人民，是</a:t>
            </a:r>
            <a:r>
              <a:rPr lang="zh-CN" altLang="zh-CN" sz="2000" b="1" dirty="0">
                <a:solidFill>
                  <a:srgbClr val="FF0000"/>
                </a:solidFill>
                <a:ea typeface="方正兰亭黑简体" panose="02000500000000000000" pitchFamily="2" charset="-122"/>
              </a:rPr>
              <a:t>最</a:t>
            </a:r>
            <a:r>
              <a:rPr lang="zh-CN" altLang="zh-CN" sz="2000" b="1" dirty="0">
                <a:solidFill>
                  <a:srgbClr val="1E50A2"/>
                </a:solidFill>
                <a:ea typeface="方正兰亭黑简体" panose="02000500000000000000" pitchFamily="2" charset="-122"/>
              </a:rPr>
              <a:t>深沉、</a:t>
            </a:r>
            <a:r>
              <a:rPr lang="zh-CN" altLang="zh-CN" sz="2000" b="1" dirty="0">
                <a:solidFill>
                  <a:srgbClr val="FF0000"/>
                </a:solidFill>
                <a:ea typeface="方正兰亭黑简体" panose="02000500000000000000" pitchFamily="2" charset="-122"/>
              </a:rPr>
              <a:t>最</a:t>
            </a:r>
            <a:r>
              <a:rPr lang="zh-CN" altLang="zh-CN" sz="2000" b="1" dirty="0">
                <a:solidFill>
                  <a:srgbClr val="1E50A2"/>
                </a:solidFill>
                <a:ea typeface="方正兰亭黑简体" panose="02000500000000000000" pitchFamily="2" charset="-122"/>
              </a:rPr>
              <a:t>有力量的情感，是博大之爱。 </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重复修辞的翻译：</a:t>
            </a:r>
            <a:r>
              <a:rPr lang="zh-CN" altLang="en-US" sz="2000" b="1" dirty="0">
                <a:solidFill>
                  <a:srgbClr val="FF0000"/>
                </a:solidFill>
                <a:latin typeface="方正兰亭黑简体" panose="02000500000000000000" pitchFamily="2" charset="-122"/>
                <a:ea typeface="方正兰亭黑简体" panose="02000500000000000000" pitchFamily="2" charset="-122"/>
              </a:rPr>
              <a:t>保留策略、合并策略</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776736" y="3239118"/>
            <a:ext cx="6408739" cy="878510"/>
          </a:xfrm>
          <a:prstGeom prst="rect">
            <a:avLst/>
          </a:prstGeom>
          <a:noFill/>
        </p:spPr>
        <p:txBody>
          <a:bodyPr wrap="square" rtlCol="0">
            <a:spAutoFit/>
          </a:bodyPr>
          <a:lstStyle/>
          <a:p>
            <a:pPr algn="just" latinLnBrk="1">
              <a:lnSpc>
                <a:spcPts val="3200"/>
              </a:lnSpc>
            </a:pPr>
            <a:r>
              <a:rPr lang="ko-KR" altLang="zh-CN" sz="2000" b="1" dirty="0">
                <a:solidFill>
                  <a:srgbClr val="2050A1"/>
                </a:solidFill>
                <a:latin typeface="komorebi gothic" pitchFamily="49" charset="-128"/>
                <a:ea typeface="komorebi gothic" pitchFamily="49" charset="-128"/>
              </a:rPr>
              <a:t>조국을 </a:t>
            </a:r>
            <a:r>
              <a:rPr lang="ko-KR" altLang="zh-CN" sz="2000" b="1" dirty="0">
                <a:solidFill>
                  <a:srgbClr val="FF0000"/>
                </a:solidFill>
                <a:latin typeface="komorebi gothic" pitchFamily="49" charset="-128"/>
                <a:ea typeface="komorebi gothic" pitchFamily="49" charset="-128"/>
              </a:rPr>
              <a:t>사랑하</a:t>
            </a:r>
            <a:r>
              <a:rPr lang="ko-KR" altLang="zh-CN" sz="2000" b="1" dirty="0">
                <a:solidFill>
                  <a:srgbClr val="2050A1"/>
                </a:solidFill>
                <a:latin typeface="komorebi gothic" pitchFamily="49" charset="-128"/>
                <a:ea typeface="komorebi gothic" pitchFamily="49" charset="-128"/>
              </a:rPr>
              <a:t>고 인민을 </a:t>
            </a:r>
            <a:r>
              <a:rPr lang="ko-KR" altLang="zh-CN" sz="2000" b="1" dirty="0">
                <a:solidFill>
                  <a:srgbClr val="FF0000"/>
                </a:solidFill>
                <a:latin typeface="komorebi gothic" pitchFamily="49" charset="-128"/>
                <a:ea typeface="komorebi gothic" pitchFamily="49" charset="-128"/>
              </a:rPr>
              <a:t>사랑하</a:t>
            </a:r>
            <a:r>
              <a:rPr lang="ko-KR" altLang="zh-CN" sz="2000" b="1" dirty="0">
                <a:solidFill>
                  <a:srgbClr val="2050A1"/>
                </a:solidFill>
                <a:latin typeface="komorebi gothic" pitchFamily="49" charset="-128"/>
                <a:ea typeface="komorebi gothic" pitchFamily="49" charset="-128"/>
              </a:rPr>
              <a:t>는 것은 </a:t>
            </a:r>
            <a:r>
              <a:rPr lang="ko-KR" altLang="zh-CN" sz="2000" b="1" dirty="0">
                <a:solidFill>
                  <a:srgbClr val="FF0000"/>
                </a:solidFill>
                <a:latin typeface="komorebi gothic" pitchFamily="49" charset="-128"/>
                <a:ea typeface="komorebi gothic" pitchFamily="49" charset="-128"/>
              </a:rPr>
              <a:t>가장</a:t>
            </a:r>
            <a:r>
              <a:rPr lang="ko-KR" altLang="zh-CN" sz="2000" b="1" dirty="0">
                <a:solidFill>
                  <a:srgbClr val="2050A1"/>
                </a:solidFill>
                <a:latin typeface="komorebi gothic" pitchFamily="49" charset="-128"/>
                <a:ea typeface="komorebi gothic" pitchFamily="49" charset="-128"/>
              </a:rPr>
              <a:t> 깊고 굳센 감정이며 넓고 큰 사랑입니다</a:t>
            </a:r>
            <a:r>
              <a:rPr lang="en-US" altLang="zh-CN"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01682" y="2018691"/>
            <a:ext cx="6681293" cy="967124"/>
          </a:xfrm>
          <a:prstGeom prst="rect">
            <a:avLst/>
          </a:prstGeom>
          <a:noFill/>
        </p:spPr>
        <p:txBody>
          <a:bodyPr wrap="square" rtlCol="0">
            <a:spAutoFit/>
          </a:bodyPr>
          <a:lstStyle/>
          <a:p>
            <a:pPr>
              <a:lnSpc>
                <a:spcPts val="3600"/>
              </a:lnSpc>
            </a:pPr>
            <a:r>
              <a:rPr lang="en-US" altLang="zh-CN" sz="2000" b="1" dirty="0">
                <a:solidFill>
                  <a:srgbClr val="1E50A2"/>
                </a:solidFill>
                <a:latin typeface="方正兰亭黑简体" panose="02000500000000000000" pitchFamily="2" charset="-122"/>
                <a:ea typeface="方正兰亭黑简体" panose="02000500000000000000" pitchFamily="2" charset="-122"/>
              </a:rPr>
              <a:t>4.</a:t>
            </a:r>
            <a:r>
              <a:rPr lang="zh-CN" altLang="zh-CN" sz="2000" b="1" dirty="0">
                <a:solidFill>
                  <a:srgbClr val="1E50A2"/>
                </a:solidFill>
                <a:ea typeface="方正兰亭黑简体" panose="02000500000000000000" pitchFamily="2" charset="-122"/>
              </a:rPr>
              <a:t>全面建成小康社会，</a:t>
            </a:r>
            <a:r>
              <a:rPr lang="zh-CN" altLang="zh-CN" sz="2000" b="1" dirty="0">
                <a:solidFill>
                  <a:srgbClr val="00B050"/>
                </a:solidFill>
                <a:ea typeface="方正兰亭黑简体" panose="02000500000000000000" pitchFamily="2" charset="-122"/>
              </a:rPr>
              <a:t>是</a:t>
            </a:r>
            <a:r>
              <a:rPr lang="zh-CN" altLang="zh-CN" sz="2000" b="1" dirty="0">
                <a:solidFill>
                  <a:srgbClr val="1E50A2"/>
                </a:solidFill>
                <a:ea typeface="方正兰亭黑简体" panose="02000500000000000000" pitchFamily="2" charset="-122"/>
              </a:rPr>
              <a:t>我们党向人民、向历史作出的</a:t>
            </a:r>
            <a:r>
              <a:rPr lang="zh-CN" altLang="zh-CN" sz="2000" b="1" dirty="0">
                <a:solidFill>
                  <a:srgbClr val="FF0000"/>
                </a:solidFill>
                <a:ea typeface="方正兰亭黑简体" panose="02000500000000000000" pitchFamily="2" charset="-122"/>
              </a:rPr>
              <a:t>庄严承诺</a:t>
            </a:r>
            <a:r>
              <a:rPr lang="zh-CN" altLang="zh-CN" sz="2000" b="1" dirty="0">
                <a:solidFill>
                  <a:srgbClr val="1E50A2"/>
                </a:solidFill>
                <a:ea typeface="方正兰亭黑简体" panose="02000500000000000000" pitchFamily="2" charset="-122"/>
              </a:rPr>
              <a:t>，</a:t>
            </a:r>
            <a:r>
              <a:rPr lang="zh-CN" altLang="zh-CN" sz="2000" b="1" dirty="0">
                <a:solidFill>
                  <a:srgbClr val="00B050"/>
                </a:solidFill>
                <a:ea typeface="方正兰亭黑简体" panose="02000500000000000000" pitchFamily="2" charset="-122"/>
              </a:rPr>
              <a:t>是</a:t>
            </a:r>
            <a:r>
              <a:rPr lang="en-US" altLang="zh-CN" sz="2000" b="1" u="sng" dirty="0">
                <a:solidFill>
                  <a:srgbClr val="1E50A2"/>
                </a:solidFill>
                <a:ea typeface="方正兰亭黑简体" panose="02000500000000000000" pitchFamily="2" charset="-122"/>
              </a:rPr>
              <a:t>13</a:t>
            </a:r>
            <a:r>
              <a:rPr lang="zh-CN" altLang="zh-CN" sz="2000" b="1" u="sng" dirty="0">
                <a:solidFill>
                  <a:srgbClr val="1E50A2"/>
                </a:solidFill>
                <a:ea typeface="方正兰亭黑简体" panose="02000500000000000000" pitchFamily="2" charset="-122"/>
              </a:rPr>
              <a:t>亿多中国人民</a:t>
            </a:r>
            <a:r>
              <a:rPr lang="zh-CN" altLang="zh-CN" sz="2000" b="1" dirty="0">
                <a:solidFill>
                  <a:srgbClr val="1E50A2"/>
                </a:solidFill>
                <a:ea typeface="方正兰亭黑简体" panose="02000500000000000000" pitchFamily="2" charset="-122"/>
              </a:rPr>
              <a:t>的</a:t>
            </a:r>
            <a:r>
              <a:rPr lang="zh-CN" altLang="zh-CN" sz="2000" b="1" dirty="0">
                <a:solidFill>
                  <a:srgbClr val="FF0000"/>
                </a:solidFill>
                <a:ea typeface="方正兰亭黑简体" panose="02000500000000000000" pitchFamily="2" charset="-122"/>
              </a:rPr>
              <a:t>共同期盼</a:t>
            </a:r>
            <a:r>
              <a:rPr lang="zh-CN" altLang="zh-CN" sz="2000" b="1" dirty="0">
                <a:solidFill>
                  <a:srgbClr val="1E50A2"/>
                </a:solidFill>
                <a:ea typeface="方正兰亭黑简体" panose="02000500000000000000" pitchFamily="2" charset="-122"/>
              </a:rPr>
              <a:t>。 </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四字格“庄严承诺”“共同期盼”：</a:t>
            </a:r>
            <a:r>
              <a:rPr lang="zh-CN" altLang="en-US" sz="2000" b="1" dirty="0">
                <a:solidFill>
                  <a:srgbClr val="FF0000"/>
                </a:solidFill>
                <a:latin typeface="方正兰亭黑简体" panose="02000500000000000000" pitchFamily="2" charset="-122"/>
                <a:ea typeface="方正兰亭黑简体" panose="02000500000000000000" pitchFamily="2" charset="-122"/>
              </a:rPr>
              <a:t>意译</a:t>
            </a:r>
            <a:r>
              <a:rPr lang="zh-CN" altLang="en-US" sz="2000" b="1" dirty="0">
                <a:solidFill>
                  <a:schemeClr val="tx1"/>
                </a:solidFill>
                <a:latin typeface="方正兰亭黑简体" panose="02000500000000000000" pitchFamily="2" charset="-122"/>
                <a:ea typeface="方正兰亭黑简体" panose="02000500000000000000" pitchFamily="2" charset="-122"/>
              </a:rPr>
              <a:t>（一般性词汇）</a:t>
            </a:r>
            <a:endParaRPr lang="en-US" altLang="zh-CN" sz="2000" b="1" dirty="0">
              <a:solidFill>
                <a:schemeClr val="tx1"/>
              </a:solidFill>
              <a:latin typeface="方正兰亭黑简体" panose="02000500000000000000" pitchFamily="2" charset="-122"/>
              <a:ea typeface="方正兰亭黑简体" panose="02000500000000000000" pitchFamily="2" charset="-122"/>
            </a:endParaRPr>
          </a:p>
          <a:p>
            <a:pPr algn="ctr">
              <a:lnSpc>
                <a:spcPct val="150000"/>
              </a:lnSpc>
            </a:pPr>
            <a:endParaRPr lang="en-US" altLang="zh-CN" sz="2000" b="1" dirty="0">
              <a:solidFill>
                <a:schemeClr val="tx1"/>
              </a:solidFill>
              <a:latin typeface="方正兰亭黑简体" panose="02000500000000000000" pitchFamily="2" charset="-122"/>
              <a:ea typeface="方正兰亭黑简体" panose="02000500000000000000" pitchFamily="2" charset="-122"/>
            </a:endParaRPr>
          </a:p>
          <a:p>
            <a:pPr algn="ct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是字句：</a:t>
            </a:r>
            <a:r>
              <a:rPr lang="zh-CN" altLang="en-US" sz="2000" b="1" dirty="0">
                <a:solidFill>
                  <a:srgbClr val="FF0000"/>
                </a:solidFill>
                <a:latin typeface="方正兰亭黑简体" panose="02000500000000000000" pitchFamily="2" charset="-122"/>
                <a:ea typeface="方正兰亭黑简体" panose="02000500000000000000" pitchFamily="2" charset="-122"/>
              </a:rPr>
              <a:t>结构微调</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776736" y="3239118"/>
            <a:ext cx="6408739" cy="1288879"/>
          </a:xfrm>
          <a:prstGeom prst="rect">
            <a:avLst/>
          </a:prstGeom>
          <a:noFill/>
        </p:spPr>
        <p:txBody>
          <a:bodyPr wrap="square" rtlCol="0">
            <a:spAutoFit/>
          </a:bodyPr>
          <a:lstStyle/>
          <a:p>
            <a:pPr algn="just" latinLnBrk="1">
              <a:lnSpc>
                <a:spcPts val="3200"/>
              </a:lnSpc>
            </a:pPr>
            <a:r>
              <a:rPr lang="ko-KR" altLang="zh-CN" sz="2000" b="1" dirty="0">
                <a:solidFill>
                  <a:srgbClr val="2050A1"/>
                </a:solidFill>
                <a:latin typeface="komorebi gothic" pitchFamily="49" charset="-128"/>
                <a:ea typeface="komorebi gothic" pitchFamily="49" charset="-128"/>
              </a:rPr>
              <a:t>소강사회의 전면적 실현은 우리 당이 인민과 역사 앞에 다진 </a:t>
            </a:r>
            <a:r>
              <a:rPr lang="ko-KR" altLang="zh-CN" sz="2000" b="1" dirty="0">
                <a:solidFill>
                  <a:srgbClr val="FF0000"/>
                </a:solidFill>
                <a:latin typeface="komorebi gothic" pitchFamily="49" charset="-128"/>
                <a:ea typeface="komorebi gothic" pitchFamily="49" charset="-128"/>
              </a:rPr>
              <a:t>장엄한 약속</a:t>
            </a:r>
            <a:r>
              <a:rPr lang="ko-KR" altLang="zh-CN" sz="2000" b="1" dirty="0">
                <a:solidFill>
                  <a:srgbClr val="00B050"/>
                </a:solidFill>
                <a:latin typeface="komorebi gothic" pitchFamily="49" charset="-128"/>
                <a:ea typeface="komorebi gothic" pitchFamily="49" charset="-128"/>
              </a:rPr>
              <a:t>이며</a:t>
            </a:r>
            <a:r>
              <a:rPr lang="en-US" altLang="zh-CN" sz="2000" b="1" dirty="0">
                <a:solidFill>
                  <a:srgbClr val="2050A1"/>
                </a:solidFill>
                <a:latin typeface="komorebi gothic" pitchFamily="49" charset="-128"/>
                <a:ea typeface="komorebi gothic" pitchFamily="49" charset="-128"/>
              </a:rPr>
              <a:t> </a:t>
            </a:r>
            <a:r>
              <a:rPr lang="en-US" altLang="zh-CN" sz="2000" b="1" u="sng" dirty="0">
                <a:solidFill>
                  <a:srgbClr val="2050A1"/>
                </a:solidFill>
                <a:latin typeface="komorebi gothic" pitchFamily="49" charset="-128"/>
                <a:ea typeface="komorebi gothic" pitchFamily="49" charset="-128"/>
              </a:rPr>
              <a:t>13</a:t>
            </a:r>
            <a:r>
              <a:rPr lang="ko-KR" altLang="zh-CN" sz="2000" b="1" u="sng" dirty="0">
                <a:solidFill>
                  <a:srgbClr val="2050A1"/>
                </a:solidFill>
                <a:latin typeface="komorebi gothic" pitchFamily="49" charset="-128"/>
                <a:ea typeface="komorebi gothic" pitchFamily="49" charset="-128"/>
              </a:rPr>
              <a:t>억 명이 넘는 중국 인민</a:t>
            </a:r>
            <a:r>
              <a:rPr lang="ko-KR" altLang="zh-CN" sz="2000" b="1" dirty="0">
                <a:solidFill>
                  <a:srgbClr val="2050A1"/>
                </a:solidFill>
                <a:latin typeface="komorebi gothic" pitchFamily="49" charset="-128"/>
                <a:ea typeface="komorebi gothic" pitchFamily="49" charset="-128"/>
              </a:rPr>
              <a:t>의 </a:t>
            </a:r>
            <a:r>
              <a:rPr lang="ko-KR" altLang="zh-CN" sz="2000" b="1" dirty="0">
                <a:solidFill>
                  <a:srgbClr val="FF0000"/>
                </a:solidFill>
                <a:latin typeface="komorebi gothic" pitchFamily="49" charset="-128"/>
                <a:ea typeface="komorebi gothic" pitchFamily="49" charset="-128"/>
              </a:rPr>
              <a:t>한결같은 소망</a:t>
            </a:r>
            <a:r>
              <a:rPr lang="ko-KR" altLang="zh-CN" sz="2000" b="1" dirty="0">
                <a:solidFill>
                  <a:srgbClr val="00B050"/>
                </a:solidFill>
                <a:latin typeface="komorebi gothic" pitchFamily="49" charset="-128"/>
                <a:ea typeface="komorebi gothic" pitchFamily="49" charset="-128"/>
              </a:rPr>
              <a:t>이기도 합</a:t>
            </a:r>
            <a:r>
              <a:rPr lang="ko-KR" altLang="zh-CN" sz="2000" b="1" dirty="0">
                <a:solidFill>
                  <a:srgbClr val="2050A1"/>
                </a:solidFill>
                <a:latin typeface="komorebi gothic" pitchFamily="49" charset="-128"/>
                <a:ea typeface="komorebi gothic" pitchFamily="49" charset="-128"/>
              </a:rPr>
              <a:t>니다</a:t>
            </a:r>
            <a:r>
              <a:rPr lang="en-US" altLang="zh-CN" sz="2000" b="1" dirty="0">
                <a:solidFill>
                  <a:srgbClr val="2050A1"/>
                </a:solidFill>
                <a:latin typeface="komorebi gothic" pitchFamily="49" charset="-128"/>
                <a:ea typeface="komorebi gothic" pitchFamily="49" charset="-128"/>
              </a:rPr>
              <a:t>.</a:t>
            </a:r>
            <a:r>
              <a:rPr lang="zh-CN" altLang="zh-CN" sz="2000" b="1" dirty="0">
                <a:solidFill>
                  <a:srgbClr val="2050A1"/>
                </a:solidFill>
                <a:latin typeface="komorebi gothic" pitchFamily="49" charset="-128"/>
                <a:ea typeface="komorebi gothic" pitchFamily="49" charset="-128"/>
              </a:rPr>
              <a:t> </a:t>
            </a:r>
            <a:endParaRPr lang="ja-JP"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717052"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3241" y="1819961"/>
            <a:ext cx="6990715" cy="1323439"/>
          </a:xfrm>
          <a:prstGeom prst="rect">
            <a:avLst/>
          </a:prstGeom>
          <a:noFill/>
        </p:spPr>
        <p:txBody>
          <a:bodyPr wrap="square" rtlCol="0">
            <a:spAutoFit/>
          </a:bodyPr>
          <a:lstStyle/>
          <a:p>
            <a:r>
              <a:rPr lang="en-US" altLang="zh-CN" sz="2000" b="1" dirty="0">
                <a:solidFill>
                  <a:srgbClr val="1E50A2"/>
                </a:solidFill>
                <a:latin typeface="方正兰亭黑简体" panose="02000500000000000000" pitchFamily="2" charset="-122"/>
                <a:ea typeface="方正兰亭黑简体" panose="02000500000000000000" pitchFamily="2" charset="-122"/>
              </a:rPr>
              <a:t>5. </a:t>
            </a:r>
            <a:r>
              <a:rPr lang="zh-CN" altLang="zh-CN" sz="2000" b="1" dirty="0">
                <a:solidFill>
                  <a:srgbClr val="FF0000"/>
                </a:solidFill>
                <a:ea typeface="方正兰亭黑简体" panose="02000500000000000000" pitchFamily="2" charset="-122"/>
              </a:rPr>
              <a:t>必须认识到</a:t>
            </a:r>
            <a:r>
              <a:rPr lang="zh-CN" altLang="zh-CN" sz="2000" b="1" dirty="0">
                <a:solidFill>
                  <a:srgbClr val="1E50A2"/>
                </a:solidFill>
                <a:ea typeface="方正兰亭黑简体" panose="02000500000000000000" pitchFamily="2" charset="-122"/>
              </a:rPr>
              <a:t>，我国社会主要矛盾的变化，没有改变我们对我国社会主义所处历史阶段的判断，我国仍处于并将长期处于社会主义初级阶段的基本国情</a:t>
            </a:r>
            <a:r>
              <a:rPr lang="zh-CN" altLang="zh-CN" sz="2000" b="1" dirty="0">
                <a:solidFill>
                  <a:srgbClr val="00B050"/>
                </a:solidFill>
                <a:ea typeface="方正兰亭黑简体" panose="02000500000000000000" pitchFamily="2" charset="-122"/>
              </a:rPr>
              <a:t>没有变</a:t>
            </a:r>
            <a:r>
              <a:rPr lang="zh-CN" altLang="zh-CN" sz="2000" b="1" dirty="0">
                <a:solidFill>
                  <a:srgbClr val="1E50A2"/>
                </a:solidFill>
                <a:ea typeface="方正兰亭黑简体" panose="02000500000000000000" pitchFamily="2" charset="-122"/>
              </a:rPr>
              <a:t>，我国是世界最大发展中国家的国际地位</a:t>
            </a:r>
            <a:r>
              <a:rPr lang="zh-CN" altLang="zh-CN" sz="2000" b="1" dirty="0">
                <a:solidFill>
                  <a:srgbClr val="00B050"/>
                </a:solidFill>
                <a:ea typeface="方正兰亭黑简体" panose="02000500000000000000" pitchFamily="2" charset="-122"/>
              </a:rPr>
              <a:t>没有变</a:t>
            </a:r>
            <a:r>
              <a:rPr lang="zh-CN" altLang="zh-CN" sz="2000" b="1" dirty="0">
                <a:solidFill>
                  <a:srgbClr val="1E50A2"/>
                </a:solidFill>
                <a:ea typeface="方正兰亭黑简体" panose="02000500000000000000" pitchFamily="2" charset="-122"/>
              </a:rPr>
              <a:t>。</a:t>
            </a:r>
            <a:r>
              <a:rPr lang="zh-CN" altLang="en-US" sz="2000" b="1" dirty="0">
                <a:solidFill>
                  <a:srgbClr val="1E50A2"/>
                </a:solidFill>
                <a:ea typeface="方正兰亭黑简体" panose="02000500000000000000" pitchFamily="2" charset="-122"/>
              </a:rPr>
              <a:t> </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汉语无主句：</a:t>
            </a:r>
            <a:r>
              <a:rPr lang="zh-CN" altLang="en-US" sz="2000" b="1" dirty="0">
                <a:solidFill>
                  <a:srgbClr val="FF0000"/>
                </a:solidFill>
                <a:latin typeface="方正兰亭黑简体" panose="02000500000000000000" pitchFamily="2" charset="-122"/>
                <a:ea typeface="方正兰亭黑简体" panose="02000500000000000000" pitchFamily="2" charset="-122"/>
              </a:rPr>
              <a:t>增译</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a:p>
            <a:pPr algn="ct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汉语包孕句：</a:t>
            </a:r>
            <a:r>
              <a:rPr lang="zh-CN" altLang="en-US" sz="2000" b="1" dirty="0">
                <a:solidFill>
                  <a:srgbClr val="FF0000"/>
                </a:solidFill>
                <a:latin typeface="方正兰亭黑简体" panose="02000500000000000000" pitchFamily="2" charset="-122"/>
                <a:ea typeface="方正兰亭黑简体" panose="02000500000000000000" pitchFamily="2" charset="-122"/>
              </a:rPr>
              <a:t>也可以分译</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a:p>
            <a:pPr algn="ct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汉语重复表达：</a:t>
            </a:r>
            <a:r>
              <a:rPr lang="zh-CN" altLang="en-US" sz="2000" b="1" dirty="0">
                <a:solidFill>
                  <a:srgbClr val="FF0000"/>
                </a:solidFill>
                <a:latin typeface="方正兰亭黑简体" panose="02000500000000000000" pitchFamily="2" charset="-122"/>
                <a:ea typeface="方正兰亭黑简体" panose="02000500000000000000" pitchFamily="2" charset="-122"/>
              </a:rPr>
              <a:t>微调</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698240" y="3287581"/>
            <a:ext cx="6866890" cy="2246769"/>
          </a:xfrm>
          <a:prstGeom prst="rect">
            <a:avLst/>
          </a:prstGeom>
          <a:noFill/>
        </p:spPr>
        <p:txBody>
          <a:bodyPr wrap="square" rtlCol="0">
            <a:spAutoFit/>
          </a:bodyPr>
          <a:lstStyle/>
          <a:p>
            <a:pPr algn="just" latinLnBrk="1"/>
            <a:r>
              <a:rPr lang="ko-KR" altLang="zh-CN" sz="2000" b="1" dirty="0">
                <a:solidFill>
                  <a:srgbClr val="FF0000"/>
                </a:solidFill>
                <a:latin typeface="komorebi gothic" pitchFamily="49" charset="-128"/>
                <a:ea typeface="komorebi gothic" pitchFamily="49" charset="-128"/>
              </a:rPr>
              <a:t>우리가 반드시 알아야 할 것은</a:t>
            </a:r>
            <a:r>
              <a:rPr lang="en-US" altLang="zh-CN" sz="2000" b="1" dirty="0">
                <a:solidFill>
                  <a:srgbClr val="2050A1"/>
                </a:solidFill>
                <a:latin typeface="komorebi gothic" pitchFamily="49" charset="-128"/>
                <a:ea typeface="komorebi gothic" pitchFamily="49" charset="-128"/>
              </a:rPr>
              <a:t>, </a:t>
            </a:r>
            <a:r>
              <a:rPr lang="ko-KR" altLang="zh-CN" sz="2000" b="1" dirty="0">
                <a:solidFill>
                  <a:srgbClr val="2050A1"/>
                </a:solidFill>
                <a:latin typeface="komorebi gothic" pitchFamily="49" charset="-128"/>
                <a:ea typeface="komorebi gothic" pitchFamily="49" charset="-128"/>
              </a:rPr>
              <a:t>우리 나라 사회의 주요 모순의 변화는 우리 나라 사회주의가 처한 역사적 단계에 대한 우리의 판단을 </a:t>
            </a:r>
            <a:r>
              <a:rPr lang="ko-KR" altLang="zh-CN" sz="2000" b="1" dirty="0">
                <a:solidFill>
                  <a:srgbClr val="00B050"/>
                </a:solidFill>
                <a:latin typeface="komorebi gothic" pitchFamily="49" charset="-128"/>
                <a:ea typeface="komorebi gothic" pitchFamily="49" charset="-128"/>
              </a:rPr>
              <a:t>변화시키지 않</a:t>
            </a:r>
            <a:r>
              <a:rPr lang="ko-KR" altLang="zh-CN" sz="2000" b="1" dirty="0">
                <a:solidFill>
                  <a:srgbClr val="2050A1"/>
                </a:solidFill>
                <a:latin typeface="komorebi gothic" pitchFamily="49" charset="-128"/>
                <a:ea typeface="komorebi gothic" pitchFamily="49" charset="-128"/>
              </a:rPr>
              <a:t>았고 우리 나라가 현재는 물론 앞으로도 상당 기간 사회주의 초급 단계에 처해 있을 기본적인 국가 상황에 </a:t>
            </a:r>
            <a:r>
              <a:rPr lang="ko-KR" altLang="zh-CN" sz="2000" b="1" dirty="0">
                <a:solidFill>
                  <a:srgbClr val="00B050"/>
                </a:solidFill>
                <a:latin typeface="komorebi gothic" pitchFamily="49" charset="-128"/>
                <a:ea typeface="komorebi gothic" pitchFamily="49" charset="-128"/>
              </a:rPr>
              <a:t>변함이 없</a:t>
            </a:r>
            <a:r>
              <a:rPr lang="ko-KR" altLang="zh-CN" sz="2000" b="1" dirty="0">
                <a:solidFill>
                  <a:srgbClr val="2050A1"/>
                </a:solidFill>
                <a:latin typeface="komorebi gothic" pitchFamily="49" charset="-128"/>
                <a:ea typeface="komorebi gothic" pitchFamily="49" charset="-128"/>
              </a:rPr>
              <a:t>을 것이며 우리 나라가 세계 최대의 개발 도상국이라는 국제적 지위도 변하지 않을 것이</a:t>
            </a:r>
            <a:r>
              <a:rPr lang="ko-KR" altLang="zh-CN" sz="2000" b="1" dirty="0">
                <a:solidFill>
                  <a:srgbClr val="FF0000"/>
                </a:solidFill>
                <a:latin typeface="komorebi gothic" pitchFamily="49" charset="-128"/>
                <a:ea typeface="komorebi gothic" pitchFamily="49" charset="-128"/>
              </a:rPr>
              <a:t>라는 점입니다</a:t>
            </a:r>
            <a:r>
              <a:rPr lang="en-US" altLang="zh-CN" sz="2000" b="1" dirty="0">
                <a:solidFill>
                  <a:srgbClr val="FF0000"/>
                </a:solidFill>
                <a:latin typeface="komorebi gothic" pitchFamily="49" charset="-128"/>
                <a:ea typeface="komorebi gothic" pitchFamily="49" charset="-128"/>
              </a:rPr>
              <a:t>.</a:t>
            </a:r>
            <a:endParaRPr lang="ja-JP" altLang="en-US" sz="2000" b="1" dirty="0">
              <a:solidFill>
                <a:srgbClr val="FF0000"/>
              </a:solidFill>
              <a:latin typeface="komorebi gothic" pitchFamily="49" charset="-128"/>
              <a:ea typeface="komorebi gothic" pitchFamily="49" charset="-128"/>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68627" y="1563479"/>
            <a:ext cx="6700049" cy="967124"/>
          </a:xfrm>
          <a:prstGeom prst="rect">
            <a:avLst/>
          </a:prstGeom>
          <a:noFill/>
        </p:spPr>
        <p:txBody>
          <a:bodyPr wrap="square" rtlCol="0">
            <a:spAutoFit/>
          </a:bodyPr>
          <a:lstStyle/>
          <a:p>
            <a:pPr>
              <a:lnSpc>
                <a:spcPct val="150000"/>
              </a:lnSpc>
            </a:pPr>
            <a:r>
              <a:rPr lang="en-US" altLang="zh-CN" sz="2000" b="1" dirty="0">
                <a:solidFill>
                  <a:srgbClr val="1E50A2"/>
                </a:solidFill>
                <a:latin typeface="方正兰亭黑简体" panose="02000500000000000000" pitchFamily="2" charset="-122"/>
                <a:ea typeface="方正兰亭黑简体" panose="02000500000000000000" pitchFamily="2" charset="-122"/>
              </a:rPr>
              <a:t>6.</a:t>
            </a:r>
            <a:r>
              <a:rPr lang="zh-CN" altLang="zh-CN" sz="2000" b="1" dirty="0">
                <a:solidFill>
                  <a:srgbClr val="1E50A2"/>
                </a:solidFill>
                <a:ea typeface="方正兰亭黑简体" panose="02000500000000000000" pitchFamily="2" charset="-122"/>
              </a:rPr>
              <a:t>我们党</a:t>
            </a:r>
            <a:r>
              <a:rPr lang="zh-CN" altLang="zh-CN" sz="2000" b="1" dirty="0">
                <a:solidFill>
                  <a:srgbClr val="FF0000"/>
                </a:solidFill>
                <a:ea typeface="方正兰亭黑简体" panose="02000500000000000000" pitchFamily="2" charset="-122"/>
              </a:rPr>
              <a:t>来自人民、植根人民、服务人民</a:t>
            </a:r>
            <a:r>
              <a:rPr lang="zh-CN" altLang="zh-CN" sz="2000" b="1" dirty="0">
                <a:solidFill>
                  <a:srgbClr val="1E50A2"/>
                </a:solidFill>
                <a:ea typeface="方正兰亭黑简体" panose="02000500000000000000" pitchFamily="2" charset="-122"/>
              </a:rPr>
              <a:t>，一旦脱离</a:t>
            </a:r>
            <a:r>
              <a:rPr lang="zh-CN" altLang="zh-CN" sz="2000" b="1" dirty="0">
                <a:solidFill>
                  <a:srgbClr val="00B050"/>
                </a:solidFill>
                <a:ea typeface="方正兰亭黑简体" panose="02000500000000000000" pitchFamily="2" charset="-122"/>
              </a:rPr>
              <a:t>群众</a:t>
            </a:r>
            <a:r>
              <a:rPr lang="zh-CN" altLang="zh-CN" sz="2000" b="1" dirty="0">
                <a:solidFill>
                  <a:srgbClr val="1E50A2"/>
                </a:solidFill>
                <a:ea typeface="方正兰亭黑简体" panose="02000500000000000000" pitchFamily="2" charset="-122"/>
              </a:rPr>
              <a:t>，就会失去生命力。 </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来自人民、植根人民、服务人民：</a:t>
            </a:r>
            <a:r>
              <a:rPr lang="ja-JP" altLang="en-US" sz="2000" b="1">
                <a:solidFill>
                  <a:srgbClr val="FF0000"/>
                </a:solidFill>
                <a:latin typeface="方正兰亭黑简体" panose="02000500000000000000" pitchFamily="2" charset="-122"/>
                <a:ea typeface="方正兰亭黑简体" panose="02000500000000000000" pitchFamily="2" charset="-122"/>
              </a:rPr>
              <a:t>尾语重复</a:t>
            </a:r>
            <a:endParaRPr lang="zh-CN" altLang="en-US" sz="2000" b="1" dirty="0">
              <a:solidFill>
                <a:srgbClr val="FF0000"/>
              </a:solidFill>
              <a:latin typeface="方正兰亭黑简体" panose="02000500000000000000" pitchFamily="2" charset="-122"/>
              <a:ea typeface="方正兰亭黑简体" panose="02000500000000000000" pitchFamily="2" charset="-122"/>
            </a:endParaRPr>
          </a:p>
          <a:p>
            <a:pPr algn="ct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群众：</a:t>
            </a:r>
            <a:r>
              <a:rPr lang="ko-KR" altLang="en-US" sz="2000" b="1" dirty="0">
                <a:solidFill>
                  <a:schemeClr val="tx1"/>
                </a:solidFill>
                <a:latin typeface="方正兰亭黑简体" panose="02000500000000000000" pitchFamily="2" charset="-122"/>
                <a:ea typeface="方正兰亭黑简体" panose="02000500000000000000" pitchFamily="2" charset="-122"/>
              </a:rPr>
              <a:t>군중</a:t>
            </a:r>
            <a:r>
              <a:rPr lang="en-US" altLang="ko-KR" sz="2000" b="1" dirty="0">
                <a:solidFill>
                  <a:schemeClr val="tx1"/>
                </a:solidFill>
                <a:latin typeface="方正兰亭黑简体" panose="02000500000000000000" pitchFamily="2" charset="-122"/>
                <a:ea typeface="方正兰亭黑简体" panose="02000500000000000000" pitchFamily="2" charset="-122"/>
              </a:rPr>
              <a:t>(X)</a:t>
            </a:r>
            <a:endParaRPr lang="en-US" altLang="ko-KR" sz="2000" b="1" dirty="0">
              <a:solidFill>
                <a:schemeClr val="tx1"/>
              </a:solidFill>
              <a:latin typeface="方正兰亭黑简体" panose="02000500000000000000" pitchFamily="2" charset="-122"/>
              <a:ea typeface="方正兰亭黑简体" panose="02000500000000000000" pitchFamily="2" charset="-122"/>
            </a:endParaRPr>
          </a:p>
          <a:p>
            <a:pPr algn="ct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逻辑关系显化</a:t>
            </a:r>
            <a:endParaRPr lang="en-US" altLang="zh-CN" sz="2000" b="1" dirty="0">
              <a:solidFill>
                <a:schemeClr val="tx1"/>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869855" y="3155779"/>
            <a:ext cx="6544945" cy="1785104"/>
          </a:xfrm>
          <a:prstGeom prst="rect">
            <a:avLst/>
          </a:prstGeom>
          <a:noFill/>
        </p:spPr>
        <p:txBody>
          <a:bodyPr wrap="square" rtlCol="0">
            <a:spAutoFit/>
          </a:bodyPr>
          <a:lstStyle/>
          <a:p>
            <a:pPr algn="just" latinLnBrk="1">
              <a:lnSpc>
                <a:spcPct val="150000"/>
              </a:lnSpc>
            </a:pPr>
            <a:r>
              <a:rPr lang="ko-KR" altLang="zh-CN" sz="2000" b="1" dirty="0">
                <a:solidFill>
                  <a:srgbClr val="2050A1"/>
                </a:solidFill>
                <a:latin typeface="komorebi gothic" pitchFamily="49" charset="-128"/>
                <a:ea typeface="komorebi gothic" pitchFamily="49" charset="-128"/>
              </a:rPr>
              <a:t>우리 당은 </a:t>
            </a:r>
            <a:r>
              <a:rPr lang="ko-KR" altLang="zh-CN" sz="2000" b="1" dirty="0">
                <a:solidFill>
                  <a:srgbClr val="FF0000"/>
                </a:solidFill>
                <a:latin typeface="komorebi gothic" pitchFamily="49" charset="-128"/>
                <a:ea typeface="komorebi gothic" pitchFamily="49" charset="-128"/>
              </a:rPr>
              <a:t>인민으로부터 나왔고 인민에 뿌리를 내리고 있으며 인민을 위해 </a:t>
            </a:r>
            <a:r>
              <a:rPr lang="ko-KR" altLang="zh-CN" sz="2000" b="1" dirty="0">
                <a:solidFill>
                  <a:srgbClr val="2050A1"/>
                </a:solidFill>
                <a:latin typeface="komorebi gothic" pitchFamily="49" charset="-128"/>
                <a:ea typeface="komorebi gothic" pitchFamily="49" charset="-128"/>
              </a:rPr>
              <a:t>봉사하</a:t>
            </a:r>
            <a:r>
              <a:rPr lang="ko-KR" altLang="zh-CN" sz="2000" b="1" u="sng" dirty="0">
                <a:solidFill>
                  <a:srgbClr val="2050A1"/>
                </a:solidFill>
                <a:latin typeface="komorebi gothic" pitchFamily="49" charset="-128"/>
                <a:ea typeface="komorebi gothic" pitchFamily="49" charset="-128"/>
              </a:rPr>
              <a:t>므로</a:t>
            </a:r>
            <a:r>
              <a:rPr lang="ko-KR" altLang="zh-CN" sz="2000" b="1" dirty="0">
                <a:solidFill>
                  <a:srgbClr val="2050A1"/>
                </a:solidFill>
                <a:latin typeface="komorebi gothic" pitchFamily="49" charset="-128"/>
                <a:ea typeface="komorebi gothic" pitchFamily="49" charset="-128"/>
              </a:rPr>
              <a:t> 일단 </a:t>
            </a:r>
            <a:r>
              <a:rPr lang="ko-KR" altLang="zh-CN" sz="2000" b="1" dirty="0">
                <a:solidFill>
                  <a:srgbClr val="00B050"/>
                </a:solidFill>
                <a:latin typeface="komorebi gothic" pitchFamily="49" charset="-128"/>
                <a:ea typeface="komorebi gothic" pitchFamily="49" charset="-128"/>
              </a:rPr>
              <a:t>인민대중</a:t>
            </a:r>
            <a:r>
              <a:rPr lang="ko-KR" altLang="zh-CN" sz="2000" b="1" dirty="0">
                <a:solidFill>
                  <a:srgbClr val="2050A1"/>
                </a:solidFill>
                <a:latin typeface="komorebi gothic" pitchFamily="49" charset="-128"/>
                <a:ea typeface="komorebi gothic" pitchFamily="49" charset="-128"/>
              </a:rPr>
              <a:t>을 이탈하면 생명력을 잃게 됩니다</a:t>
            </a:r>
            <a:r>
              <a:rPr lang="en-US" altLang="zh-CN" sz="2000" b="1" dirty="0">
                <a:solidFill>
                  <a:srgbClr val="2050A1"/>
                </a:solidFill>
                <a:latin typeface="komorebi gothic" pitchFamily="49" charset="-128"/>
                <a:ea typeface="komorebi gothic" pitchFamily="49" charset="-128"/>
              </a:rPr>
              <a:t>.</a:t>
            </a:r>
            <a:endParaRPr lang="ja-JP" altLang="en-US" sz="2000" b="1">
              <a:solidFill>
                <a:srgbClr val="2050A1"/>
              </a:solidFill>
              <a:latin typeface="komorebi gothic" pitchFamily="49" charset="-128"/>
              <a:ea typeface="komorebi gothic" pitchFamily="49" charset="-128"/>
            </a:endParaRPr>
          </a:p>
          <a:p>
            <a:pPr algn="just" latinLnBrk="1"/>
            <a:endParaRPr lang="en-US" altLang="ko-KR"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37245" y="1892822"/>
            <a:ext cx="6774852" cy="1428789"/>
          </a:xfrm>
          <a:prstGeom prst="rect">
            <a:avLst/>
          </a:prstGeom>
          <a:noFill/>
        </p:spPr>
        <p:txBody>
          <a:bodyPr wrap="square" rtlCol="0">
            <a:spAutoFit/>
          </a:bodyPr>
          <a:lstStyle/>
          <a:p>
            <a:pPr>
              <a:lnSpc>
                <a:spcPct val="150000"/>
              </a:lnSpc>
            </a:pPr>
            <a:r>
              <a:rPr lang="en-US" altLang="zh-CN" sz="2000" b="1" dirty="0">
                <a:solidFill>
                  <a:srgbClr val="1E50A2"/>
                </a:solidFill>
                <a:latin typeface="方正兰亭黑简体" panose="02000500000000000000" pitchFamily="2" charset="-122"/>
                <a:ea typeface="方正兰亭黑简体" panose="02000500000000000000" pitchFamily="2" charset="-122"/>
              </a:rPr>
              <a:t>7. </a:t>
            </a:r>
            <a:r>
              <a:rPr lang="zh-CN" altLang="zh-CN" sz="2000" b="1" dirty="0">
                <a:solidFill>
                  <a:srgbClr val="1E50A2"/>
                </a:solidFill>
                <a:ea typeface="方正兰亭黑简体" panose="02000500000000000000" pitchFamily="2" charset="-122"/>
              </a:rPr>
              <a:t>坚持以人民为中心的发展思想，努力抓好保障和改善民生各项工作，不断增强人民的获得感、幸福感、安全感，不断推进全体人民共同富裕。 </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rgbClr val="FF0000"/>
                </a:solidFill>
                <a:latin typeface="方正兰亭黑简体" panose="02000500000000000000" pitchFamily="2" charset="-122"/>
                <a:ea typeface="方正兰亭黑简体" panose="02000500000000000000" pitchFamily="2" charset="-122"/>
              </a:rPr>
              <a:t>增译</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a:p>
            <a:pPr algn="ctr">
              <a:lnSpc>
                <a:spcPct val="150000"/>
              </a:lnSpc>
            </a:pPr>
            <a:r>
              <a:rPr lang="zh-CN" altLang="en-US" sz="2000" b="1" dirty="0">
                <a:solidFill>
                  <a:srgbClr val="00B050"/>
                </a:solidFill>
                <a:latin typeface="方正兰亭黑简体" panose="02000500000000000000" pitchFamily="2" charset="-122"/>
                <a:ea typeface="方正兰亭黑简体" panose="02000500000000000000" pitchFamily="2" charset="-122"/>
              </a:rPr>
              <a:t>三字格</a:t>
            </a:r>
            <a:endParaRPr lang="en-US" altLang="zh-CN" sz="2000" b="1" dirty="0">
              <a:solidFill>
                <a:srgbClr val="00B050"/>
              </a:solidFill>
              <a:latin typeface="方正兰亭黑简体" panose="02000500000000000000" pitchFamily="2" charset="-122"/>
              <a:ea typeface="方正兰亭黑简体" panose="02000500000000000000" pitchFamily="2" charset="-122"/>
            </a:endParaRPr>
          </a:p>
          <a:p>
            <a:pPr algn="ctr">
              <a:lnSpc>
                <a:spcPct val="150000"/>
              </a:lnSpc>
            </a:pP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833291" y="3280536"/>
            <a:ext cx="6721475" cy="1891608"/>
          </a:xfrm>
          <a:prstGeom prst="rect">
            <a:avLst/>
          </a:prstGeom>
          <a:noFill/>
        </p:spPr>
        <p:txBody>
          <a:bodyPr wrap="square" rtlCol="0">
            <a:spAutoFit/>
          </a:bodyPr>
          <a:lstStyle/>
          <a:p>
            <a:pPr algn="just" latinLnBrk="1">
              <a:lnSpc>
                <a:spcPct val="150000"/>
              </a:lnSpc>
            </a:pPr>
            <a:r>
              <a:rPr lang="ko-KR" altLang="zh-CN" sz="2000" b="1" dirty="0">
                <a:solidFill>
                  <a:srgbClr val="2050A1"/>
                </a:solidFill>
                <a:latin typeface="komorebi gothic" pitchFamily="49" charset="-128"/>
                <a:ea typeface="komorebi gothic" pitchFamily="49" charset="-128"/>
              </a:rPr>
              <a:t>인민 중심의 발전 사상을 견지하며 민생을 보장하고 개선하는 제반 업무에 진력하여 인민대중의 </a:t>
            </a:r>
            <a:r>
              <a:rPr lang="ko-KR" altLang="zh-CN" sz="2000" b="1" dirty="0">
                <a:solidFill>
                  <a:srgbClr val="00B050"/>
                </a:solidFill>
                <a:latin typeface="komorebi gothic" pitchFamily="49" charset="-128"/>
                <a:ea typeface="komorebi gothic" pitchFamily="49" charset="-128"/>
              </a:rPr>
              <a:t>성취감</a:t>
            </a:r>
            <a:r>
              <a:rPr lang="en-US" altLang="zh-CN" sz="2000" b="1" dirty="0">
                <a:solidFill>
                  <a:srgbClr val="00B050"/>
                </a:solidFill>
                <a:latin typeface="komorebi gothic" pitchFamily="49" charset="-128"/>
                <a:ea typeface="komorebi gothic" pitchFamily="49" charset="-128"/>
              </a:rPr>
              <a:t>, </a:t>
            </a:r>
            <a:r>
              <a:rPr lang="ko-KR" altLang="zh-CN" sz="2000" b="1" dirty="0">
                <a:solidFill>
                  <a:srgbClr val="00B050"/>
                </a:solidFill>
                <a:latin typeface="komorebi gothic" pitchFamily="49" charset="-128"/>
                <a:ea typeface="komorebi gothic" pitchFamily="49" charset="-128"/>
              </a:rPr>
              <a:t>행복감</a:t>
            </a:r>
            <a:r>
              <a:rPr lang="en-US" altLang="zh-CN" sz="2000" b="1" dirty="0">
                <a:solidFill>
                  <a:srgbClr val="00B050"/>
                </a:solidFill>
                <a:latin typeface="komorebi gothic" pitchFamily="49" charset="-128"/>
                <a:ea typeface="komorebi gothic" pitchFamily="49" charset="-128"/>
              </a:rPr>
              <a:t>, </a:t>
            </a:r>
            <a:r>
              <a:rPr lang="ko-KR" altLang="zh-CN" sz="2000" b="1" dirty="0">
                <a:solidFill>
                  <a:srgbClr val="00B050"/>
                </a:solidFill>
                <a:latin typeface="komorebi gothic" pitchFamily="49" charset="-128"/>
                <a:ea typeface="komorebi gothic" pitchFamily="49" charset="-128"/>
              </a:rPr>
              <a:t>안전감</a:t>
            </a:r>
            <a:r>
              <a:rPr lang="ko-KR" altLang="zh-CN" sz="2000" b="1" dirty="0">
                <a:solidFill>
                  <a:srgbClr val="2050A1"/>
                </a:solidFill>
                <a:latin typeface="komorebi gothic" pitchFamily="49" charset="-128"/>
                <a:ea typeface="komorebi gothic" pitchFamily="49" charset="-128"/>
              </a:rPr>
              <a:t>을 계속 증강시키고 전체 인민의 공동 부유를 계속 추진</a:t>
            </a:r>
            <a:r>
              <a:rPr lang="ko-KR" altLang="zh-CN" sz="2000" b="1" dirty="0">
                <a:solidFill>
                  <a:srgbClr val="FF0000"/>
                </a:solidFill>
                <a:latin typeface="komorebi gothic" pitchFamily="49" charset="-128"/>
                <a:ea typeface="komorebi gothic" pitchFamily="49" charset="-128"/>
              </a:rPr>
              <a:t>해야 합니다</a:t>
            </a:r>
            <a:r>
              <a:rPr lang="en-US" altLang="zh-CN" dirty="0"/>
              <a:t>. </a:t>
            </a:r>
            <a:endParaRPr lang="ja-JP"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3156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736102"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08554" y="1787501"/>
            <a:ext cx="7067550" cy="967124"/>
          </a:xfrm>
          <a:prstGeom prst="rect">
            <a:avLst/>
          </a:prstGeom>
          <a:noFill/>
        </p:spPr>
        <p:txBody>
          <a:bodyPr wrap="square" rtlCol="0">
            <a:spAutoFit/>
          </a:bodyPr>
          <a:lstStyle/>
          <a:p>
            <a:pPr>
              <a:lnSpc>
                <a:spcPct val="150000"/>
              </a:lnSpc>
            </a:pPr>
            <a:r>
              <a:rPr lang="en-US" altLang="zh-CN" sz="2000" b="1" dirty="0">
                <a:solidFill>
                  <a:srgbClr val="1E50A2"/>
                </a:solidFill>
                <a:ea typeface="方正兰亭黑简体" panose="02000500000000000000" pitchFamily="2" charset="-122"/>
              </a:rPr>
              <a:t>8.</a:t>
            </a:r>
            <a:r>
              <a:rPr lang="zh-CN" altLang="zh-CN" sz="2000" b="1" dirty="0">
                <a:solidFill>
                  <a:srgbClr val="1E50A2"/>
                </a:solidFill>
                <a:ea typeface="方正兰亭黑简体" panose="02000500000000000000" pitchFamily="2" charset="-122"/>
              </a:rPr>
              <a:t>中国人民自古就明白，世界上没有</a:t>
            </a:r>
            <a:r>
              <a:rPr lang="zh-CN" altLang="zh-CN" sz="2000" b="1" dirty="0">
                <a:solidFill>
                  <a:srgbClr val="00B050"/>
                </a:solidFill>
                <a:ea typeface="方正兰亭黑简体" panose="02000500000000000000" pitchFamily="2" charset="-122"/>
              </a:rPr>
              <a:t>坐享其成的好事</a:t>
            </a:r>
            <a:r>
              <a:rPr lang="zh-CN" altLang="zh-CN" sz="2000" b="1" dirty="0">
                <a:solidFill>
                  <a:srgbClr val="1E50A2"/>
                </a:solidFill>
                <a:ea typeface="方正兰亭黑简体" panose="02000500000000000000" pitchFamily="2" charset="-122"/>
              </a:rPr>
              <a:t>，</a:t>
            </a:r>
            <a:r>
              <a:rPr lang="zh-CN" altLang="zh-CN" sz="2000" b="1" dirty="0">
                <a:solidFill>
                  <a:srgbClr val="FF0000"/>
                </a:solidFill>
                <a:ea typeface="方正兰亭黑简体" panose="02000500000000000000" pitchFamily="2" charset="-122"/>
              </a:rPr>
              <a:t>要幸福就要奋斗</a:t>
            </a:r>
            <a:r>
              <a:rPr lang="zh-CN" altLang="zh-CN" sz="2000" b="1" dirty="0">
                <a:solidFill>
                  <a:srgbClr val="1E50A2"/>
                </a:solidFill>
                <a:ea typeface="方正兰亭黑简体" panose="02000500000000000000" pitchFamily="2" charset="-122"/>
              </a:rPr>
              <a:t>。 </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rgbClr val="00B050"/>
                </a:solidFill>
                <a:latin typeface="方正兰亭黑简体" panose="02000500000000000000" pitchFamily="2" charset="-122"/>
                <a:ea typeface="方正兰亭黑简体" panose="02000500000000000000" pitchFamily="2" charset="-122"/>
              </a:rPr>
              <a:t>减译</a:t>
            </a:r>
            <a:endParaRPr lang="en-US" altLang="zh-CN" sz="2000" b="1" dirty="0">
              <a:solidFill>
                <a:srgbClr val="00B050"/>
              </a:solidFill>
              <a:latin typeface="方正兰亭黑简体" panose="02000500000000000000" pitchFamily="2" charset="-122"/>
              <a:ea typeface="方正兰亭黑简体" panose="02000500000000000000" pitchFamily="2" charset="-122"/>
            </a:endParaRPr>
          </a:p>
          <a:p>
            <a:pPr algn="ctr">
              <a:lnSpc>
                <a:spcPct val="150000"/>
              </a:lnSpc>
            </a:pPr>
            <a:r>
              <a:rPr lang="zh-CN" altLang="en-US" sz="2000" b="1" dirty="0">
                <a:solidFill>
                  <a:srgbClr val="FF0000"/>
                </a:solidFill>
                <a:latin typeface="方正兰亭黑简体" panose="02000500000000000000" pitchFamily="2" charset="-122"/>
                <a:ea typeface="方正兰亭黑简体" panose="02000500000000000000" pitchFamily="2" charset="-122"/>
              </a:rPr>
              <a:t>显化、</a:t>
            </a:r>
            <a:r>
              <a:rPr lang="zh-CN" altLang="en-US" sz="2000" b="1" dirty="0">
                <a:solidFill>
                  <a:srgbClr val="7030A0"/>
                </a:solidFill>
                <a:latin typeface="方正兰亭黑简体" panose="02000500000000000000" pitchFamily="2" charset="-122"/>
                <a:ea typeface="方正兰亭黑简体" panose="02000500000000000000" pitchFamily="2" charset="-122"/>
              </a:rPr>
              <a:t>句式调整</a:t>
            </a:r>
            <a:endParaRPr lang="en-US" altLang="zh-CN" sz="2000" b="1" dirty="0">
              <a:solidFill>
                <a:srgbClr val="7030A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556970" y="3065215"/>
            <a:ext cx="7220585" cy="1421928"/>
          </a:xfrm>
          <a:prstGeom prst="rect">
            <a:avLst/>
          </a:prstGeom>
          <a:noFill/>
        </p:spPr>
        <p:txBody>
          <a:bodyPr wrap="square" rtlCol="0">
            <a:spAutoFit/>
          </a:bodyPr>
          <a:lstStyle/>
          <a:p>
            <a:pPr latinLnBrk="1">
              <a:lnSpc>
                <a:spcPct val="150000"/>
              </a:lnSpc>
            </a:pPr>
            <a:r>
              <a:rPr lang="ko-KR" altLang="zh-CN" sz="2000" b="1" dirty="0">
                <a:solidFill>
                  <a:srgbClr val="1E50A2"/>
                </a:solidFill>
                <a:latin typeface="方正兰亭黑简体" panose="02000500000000000000" pitchFamily="2" charset="-122"/>
                <a:ea typeface="方正兰亭黑简体" panose="02000500000000000000" pitchFamily="2" charset="-122"/>
              </a:rPr>
              <a:t>중국 인민은 예로부터 세상에는 </a:t>
            </a:r>
            <a:r>
              <a:rPr lang="ko-KR" altLang="zh-CN" sz="2000" b="1" dirty="0">
                <a:solidFill>
                  <a:srgbClr val="00B050"/>
                </a:solidFill>
                <a:latin typeface="方正兰亭黑简体" panose="02000500000000000000" pitchFamily="2" charset="-122"/>
                <a:ea typeface="方正兰亭黑简体" panose="02000500000000000000" pitchFamily="2" charset="-122"/>
              </a:rPr>
              <a:t>가만히 앉아서 남이 거둔 성과를 누리는 일</a:t>
            </a:r>
            <a:r>
              <a:rPr lang="ko-KR" altLang="zh-CN" sz="2000" b="1" dirty="0">
                <a:solidFill>
                  <a:srgbClr val="1E50A2"/>
                </a:solidFill>
                <a:latin typeface="方正兰亭黑简体" panose="02000500000000000000" pitchFamily="2" charset="-122"/>
                <a:ea typeface="方正兰亭黑简体" panose="02000500000000000000" pitchFamily="2" charset="-122"/>
              </a:rPr>
              <a:t>은 없으며 </a:t>
            </a:r>
            <a:r>
              <a:rPr lang="ko-KR" altLang="zh-CN" sz="2000" b="1" dirty="0" err="1">
                <a:solidFill>
                  <a:srgbClr val="1E50A2"/>
                </a:solidFill>
                <a:latin typeface="方正兰亭黑简体" panose="02000500000000000000" pitchFamily="2" charset="-122"/>
                <a:ea typeface="方正兰亭黑简体" panose="02000500000000000000" pitchFamily="2" charset="-122"/>
              </a:rPr>
              <a:t>행복하려면</a:t>
            </a:r>
            <a:r>
              <a:rPr lang="ko-KR" altLang="zh-CN" sz="2000" b="1" dirty="0">
                <a:solidFill>
                  <a:srgbClr val="1E50A2"/>
                </a:solidFill>
                <a:latin typeface="方正兰亭黑简体" panose="02000500000000000000" pitchFamily="2" charset="-122"/>
                <a:ea typeface="方正兰亭黑简体" panose="02000500000000000000" pitchFamily="2" charset="-122"/>
              </a:rPr>
              <a:t> 분투해야 </a:t>
            </a:r>
            <a:r>
              <a:rPr lang="ko-KR" altLang="zh-CN" sz="2000" b="1" dirty="0">
                <a:solidFill>
                  <a:srgbClr val="7030A0"/>
                </a:solidFill>
                <a:latin typeface="方正兰亭黑简体" panose="02000500000000000000" pitchFamily="2" charset="-122"/>
                <a:ea typeface="方正兰亭黑简体" panose="02000500000000000000" pitchFamily="2" charset="-122"/>
              </a:rPr>
              <a:t>한다는 사실을 잘 알고 있습니다</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r>
              <a:rPr lang="zh-CN" altLang="zh-CN" sz="2000" b="1" dirty="0">
                <a:solidFill>
                  <a:srgbClr val="1E50A2"/>
                </a:solidFill>
                <a:latin typeface="方正兰亭黑简体" panose="02000500000000000000" pitchFamily="2" charset="-122"/>
                <a:ea typeface="方正兰亭黑简体" panose="02000500000000000000" pitchFamily="2" charset="-122"/>
              </a:rPr>
              <a:t> </a:t>
            </a:r>
            <a:endParaRPr lang="ja-JP" altLang="en-US" sz="2000" b="1" dirty="0">
              <a:solidFill>
                <a:srgbClr val="1E50A2"/>
              </a:solidFill>
              <a:latin typeface="方正兰亭黑简体" panose="02000500000000000000" pitchFamily="2" charset="-122"/>
              <a:ea typeface="方正兰亭黑简体" panose="02000500000000000000" pitchFamily="2" charset="-122"/>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382324"/>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774202"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02918" y="2407232"/>
            <a:ext cx="7172960" cy="461665"/>
          </a:xfrm>
          <a:prstGeom prst="rect">
            <a:avLst/>
          </a:prstGeom>
          <a:noFill/>
        </p:spPr>
        <p:txBody>
          <a:bodyPr wrap="square" rtlCol="0">
            <a:spAutoFit/>
          </a:bodyPr>
          <a:lstStyle/>
          <a:p>
            <a:r>
              <a:rPr lang="en-US" altLang="zh-CN" sz="2400" b="1" dirty="0">
                <a:solidFill>
                  <a:srgbClr val="1E50A2"/>
                </a:solidFill>
                <a:latin typeface="方正兰亭黑简体" panose="02000500000000000000" pitchFamily="2" charset="-122"/>
                <a:ea typeface="方正兰亭黑简体" panose="02000500000000000000" pitchFamily="2" charset="-122"/>
              </a:rPr>
              <a:t>9.</a:t>
            </a:r>
            <a:r>
              <a:rPr lang="zh-CN" altLang="en-US" sz="2400" b="1" dirty="0">
                <a:solidFill>
                  <a:srgbClr val="FF0000"/>
                </a:solidFill>
                <a:latin typeface="方正兰亭黑简体" panose="02000500000000000000" pitchFamily="2" charset="-122"/>
                <a:ea typeface="方正兰亭黑简体" panose="02000500000000000000" pitchFamily="2" charset="-122"/>
              </a:rPr>
              <a:t> </a:t>
            </a:r>
            <a:r>
              <a:rPr lang="zh-CN" altLang="zh-CN" sz="2400" b="1" dirty="0">
                <a:solidFill>
                  <a:srgbClr val="FF0000"/>
                </a:solidFill>
                <a:ea typeface="方正兰亭黑简体" panose="02000500000000000000" pitchFamily="2" charset="-122"/>
              </a:rPr>
              <a:t>群众路线</a:t>
            </a:r>
            <a:r>
              <a:rPr lang="zh-CN" altLang="zh-CN" sz="2400" b="1" dirty="0">
                <a:solidFill>
                  <a:srgbClr val="1E50A2"/>
                </a:solidFill>
                <a:ea typeface="方正兰亭黑简体" panose="02000500000000000000" pitchFamily="2" charset="-122"/>
              </a:rPr>
              <a:t>是我们党的生命线和根本工作路线。 </a:t>
            </a:r>
            <a:endParaRPr lang="zh-CN" altLang="en-US" sz="24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2000" b="1" dirty="0">
                <a:solidFill>
                  <a:schemeClr val="tx1"/>
                </a:solidFill>
                <a:latin typeface="方正兰亭黑简体" panose="02000500000000000000" pitchFamily="2" charset="-122"/>
                <a:ea typeface="方正兰亭黑简体" panose="02000500000000000000" pitchFamily="2" charset="-122"/>
              </a:rPr>
              <a:t>“</a:t>
            </a:r>
            <a:r>
              <a:rPr lang="ko-KR" altLang="en-US" sz="2000" b="1" dirty="0" err="1">
                <a:solidFill>
                  <a:schemeClr val="tx1"/>
                </a:solidFill>
                <a:latin typeface="方正兰亭黑简体" panose="02000500000000000000" pitchFamily="2" charset="-122"/>
                <a:ea typeface="方正兰亭黑简体" panose="02000500000000000000" pitchFamily="2" charset="-122"/>
              </a:rPr>
              <a:t>群众路线</a:t>
            </a:r>
            <a:r>
              <a:rPr lang="en-US" altLang="zh-CN" sz="2000" b="1" dirty="0">
                <a:solidFill>
                  <a:schemeClr val="tx1"/>
                </a:solidFill>
                <a:latin typeface="方正兰亭黑简体" panose="02000500000000000000" pitchFamily="2" charset="-122"/>
                <a:ea typeface="方正兰亭黑简体" panose="02000500000000000000" pitchFamily="2" charset="-122"/>
              </a:rPr>
              <a:t>”</a:t>
            </a:r>
            <a:r>
              <a:rPr lang="zh-CN" altLang="en-US" sz="2000" b="1" dirty="0">
                <a:solidFill>
                  <a:schemeClr val="tx1"/>
                </a:solidFill>
                <a:latin typeface="方正兰亭黑简体" panose="02000500000000000000" pitchFamily="2" charset="-122"/>
                <a:ea typeface="方正兰亭黑简体" panose="02000500000000000000" pitchFamily="2" charset="-122"/>
              </a:rPr>
              <a:t>（特定概念）：</a:t>
            </a:r>
            <a:r>
              <a:rPr lang="zh-CN" altLang="en-US" sz="2000" b="1" dirty="0">
                <a:solidFill>
                  <a:srgbClr val="FF0000"/>
                </a:solidFill>
                <a:latin typeface="方正兰亭黑简体" panose="02000500000000000000" pitchFamily="2" charset="-122"/>
                <a:ea typeface="方正兰亭黑简体" panose="02000500000000000000" pitchFamily="2" charset="-122"/>
              </a:rPr>
              <a:t>对译</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a:p>
            <a:pPr algn="ct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对比：</a:t>
            </a:r>
            <a:r>
              <a:rPr lang="ko-KR" altLang="en-US" sz="2000" b="1" dirty="0">
                <a:solidFill>
                  <a:schemeClr val="tx1"/>
                </a:solidFill>
                <a:latin typeface="方正兰亭黑简体" panose="02000500000000000000" pitchFamily="2" charset="-122"/>
                <a:ea typeface="方正兰亭黑简体" panose="02000500000000000000" pitchFamily="2" charset="-122"/>
              </a:rPr>
              <a:t>대중 노선</a:t>
            </a:r>
            <a:endParaRPr lang="en-US" altLang="zh-CN" sz="2000" b="1" dirty="0">
              <a:solidFill>
                <a:schemeClr val="tx1"/>
              </a:solidFill>
              <a:latin typeface="方正兰亭黑简体" panose="02000500000000000000" pitchFamily="2" charset="-122"/>
              <a:ea typeface="方正兰亭黑简体" panose="02000500000000000000" pitchFamily="2" charset="-122"/>
            </a:endParaRPr>
          </a:p>
          <a:p>
            <a:pPr algn="ctr">
              <a:lnSpc>
                <a:spcPct val="150000"/>
              </a:lnSpc>
            </a:pPr>
            <a:endParaRPr lang="en-US" altLang="zh-CN" sz="2000" b="1" dirty="0">
              <a:solidFill>
                <a:schemeClr val="tx1"/>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650929" y="3375820"/>
            <a:ext cx="7139940" cy="1143455"/>
          </a:xfrm>
          <a:prstGeom prst="rect">
            <a:avLst/>
          </a:prstGeom>
          <a:noFill/>
        </p:spPr>
        <p:txBody>
          <a:bodyPr wrap="square" rtlCol="0">
            <a:spAutoFit/>
          </a:bodyPr>
          <a:lstStyle/>
          <a:p>
            <a:pPr algn="just" latinLnBrk="1">
              <a:lnSpc>
                <a:spcPct val="150000"/>
              </a:lnSpc>
            </a:pPr>
            <a:r>
              <a:rPr lang="ko-KR" altLang="zh-CN" sz="2400" b="1" dirty="0">
                <a:solidFill>
                  <a:srgbClr val="FF0000"/>
                </a:solidFill>
                <a:latin typeface="komorebi gothic" pitchFamily="49" charset="-128"/>
                <a:ea typeface="komorebi gothic" pitchFamily="49" charset="-128"/>
              </a:rPr>
              <a:t>군중노선</a:t>
            </a:r>
            <a:r>
              <a:rPr lang="ko-KR" altLang="zh-CN" sz="2400" b="1" dirty="0">
                <a:solidFill>
                  <a:srgbClr val="2050A1"/>
                </a:solidFill>
                <a:latin typeface="komorebi gothic" pitchFamily="49" charset="-128"/>
                <a:ea typeface="komorebi gothic" pitchFamily="49" charset="-128"/>
              </a:rPr>
              <a:t>은 우리 당의 생명선이자 근본적인 실무 노선이다</a:t>
            </a:r>
            <a:r>
              <a:rPr lang="en-US" altLang="zh-CN" sz="2400" b="1" dirty="0">
                <a:solidFill>
                  <a:srgbClr val="2050A1"/>
                </a:solidFill>
                <a:latin typeface="komorebi gothic" pitchFamily="49" charset="-128"/>
                <a:ea typeface="komorebi gothic" pitchFamily="49" charset="-128"/>
              </a:rPr>
              <a:t>.</a:t>
            </a:r>
            <a:r>
              <a:rPr lang="zh-CN" altLang="zh-CN" sz="2400" b="1" dirty="0">
                <a:solidFill>
                  <a:srgbClr val="2050A1"/>
                </a:solidFill>
                <a:latin typeface="komorebi gothic" pitchFamily="49" charset="-128"/>
                <a:ea typeface="komorebi gothic" pitchFamily="49" charset="-128"/>
              </a:rPr>
              <a:t> </a:t>
            </a:r>
            <a:endParaRPr lang="ja-JP" altLang="en-US" sz="2400" b="1" dirty="0">
              <a:solidFill>
                <a:srgbClr val="2050A1"/>
              </a:solidFill>
              <a:latin typeface="komorebi gothic" pitchFamily="49" charset="-128"/>
              <a:ea typeface="komorebi gothic" pitchFamily="49" charset="-128"/>
            </a:endParaRPr>
          </a:p>
        </p:txBody>
      </p:sp>
      <p:pic>
        <p:nvPicPr>
          <p:cNvPr id="16" name="图片 15"/>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268024"/>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7837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598173" y="2173392"/>
            <a:ext cx="7105650" cy="967124"/>
          </a:xfrm>
          <a:prstGeom prst="rect">
            <a:avLst/>
          </a:prstGeom>
          <a:noFill/>
        </p:spPr>
        <p:txBody>
          <a:bodyPr wrap="square" rtlCol="0">
            <a:spAutoFit/>
          </a:bodyPr>
          <a:lstStyle/>
          <a:p>
            <a:pPr>
              <a:lnSpc>
                <a:spcPct val="150000"/>
              </a:lnSpc>
            </a:pPr>
            <a:r>
              <a:rPr lang="en-US" altLang="zh-CN" sz="2000" b="1" dirty="0">
                <a:solidFill>
                  <a:srgbClr val="1E50A2"/>
                </a:solidFill>
                <a:latin typeface="方正兰亭黑简体" panose="02000500000000000000" pitchFamily="2" charset="-122"/>
                <a:ea typeface="方正兰亭黑简体" panose="02000500000000000000" pitchFamily="2" charset="-122"/>
              </a:rPr>
              <a:t>10. </a:t>
            </a:r>
            <a:r>
              <a:rPr lang="zh-CN" altLang="zh-CN" sz="2000" b="1" dirty="0">
                <a:solidFill>
                  <a:srgbClr val="1E50A2"/>
                </a:solidFill>
                <a:ea typeface="方正兰亭黑简体" panose="02000500000000000000" pitchFamily="2" charset="-122"/>
              </a:rPr>
              <a:t>我将</a:t>
            </a:r>
            <a:r>
              <a:rPr lang="zh-CN" altLang="zh-CN" sz="2000" b="1" dirty="0">
                <a:solidFill>
                  <a:srgbClr val="FF0000"/>
                </a:solidFill>
                <a:ea typeface="方正兰亭黑简体" panose="02000500000000000000" pitchFamily="2" charset="-122"/>
              </a:rPr>
              <a:t>无我</a:t>
            </a:r>
            <a:r>
              <a:rPr lang="zh-CN" altLang="zh-CN" sz="2000" b="1" dirty="0">
                <a:solidFill>
                  <a:srgbClr val="1E50A2"/>
                </a:solidFill>
                <a:ea typeface="方正兰亭黑简体" panose="02000500000000000000" pitchFamily="2" charset="-122"/>
              </a:rPr>
              <a:t>，不负人民。我愿意做到一个“</a:t>
            </a:r>
            <a:r>
              <a:rPr lang="zh-CN" altLang="zh-CN" sz="2000" b="1" dirty="0">
                <a:solidFill>
                  <a:srgbClr val="FF0000"/>
                </a:solidFill>
                <a:ea typeface="方正兰亭黑简体" panose="02000500000000000000" pitchFamily="2" charset="-122"/>
              </a:rPr>
              <a:t>无我</a:t>
            </a:r>
            <a:r>
              <a:rPr lang="zh-CN" altLang="zh-CN" sz="2000" b="1" dirty="0">
                <a:solidFill>
                  <a:srgbClr val="1E50A2"/>
                </a:solidFill>
                <a:ea typeface="方正兰亭黑简体" panose="02000500000000000000" pitchFamily="2" charset="-122"/>
              </a:rPr>
              <a:t>”的</a:t>
            </a:r>
            <a:r>
              <a:rPr lang="zh-CN" altLang="zh-CN" sz="2000" b="1" dirty="0">
                <a:solidFill>
                  <a:srgbClr val="00B050"/>
                </a:solidFill>
                <a:ea typeface="方正兰亭黑简体" panose="02000500000000000000" pitchFamily="2" charset="-122"/>
              </a:rPr>
              <a:t>状态</a:t>
            </a:r>
            <a:r>
              <a:rPr lang="zh-CN" altLang="zh-CN" sz="2000" b="1" dirty="0">
                <a:solidFill>
                  <a:srgbClr val="1E50A2"/>
                </a:solidFill>
                <a:ea typeface="方正兰亭黑简体" panose="02000500000000000000" pitchFamily="2" charset="-122"/>
              </a:rPr>
              <a:t>，为中国的发展奉献自己。 </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ko-KR" altLang="en-US" sz="2000" b="1" dirty="0" err="1">
                <a:solidFill>
                  <a:srgbClr val="FF0000"/>
                </a:solidFill>
                <a:latin typeface="方正兰亭黑简体" panose="02000500000000000000" pitchFamily="2" charset="-122"/>
                <a:ea typeface="方正兰亭黑简体" panose="02000500000000000000" pitchFamily="2" charset="-122"/>
              </a:rPr>
              <a:t>换译</a:t>
            </a:r>
            <a:r>
              <a:rPr lang="zh-CN" altLang="en-US" sz="2000" b="1" dirty="0">
                <a:solidFill>
                  <a:srgbClr val="FF0000"/>
                </a:solidFill>
                <a:latin typeface="方正兰亭黑简体" panose="02000500000000000000" pitchFamily="2" charset="-122"/>
                <a:ea typeface="方正兰亭黑简体" panose="02000500000000000000" pitchFamily="2" charset="-122"/>
              </a:rPr>
              <a:t>、对译</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617828" y="3334139"/>
            <a:ext cx="7258050" cy="1429943"/>
          </a:xfrm>
          <a:prstGeom prst="rect">
            <a:avLst/>
          </a:prstGeom>
          <a:noFill/>
        </p:spPr>
        <p:txBody>
          <a:bodyPr wrap="square" rtlCol="0">
            <a:spAutoFit/>
          </a:bodyPr>
          <a:lstStyle/>
          <a:p>
            <a:pPr algn="just" latinLnBrk="1">
              <a:lnSpc>
                <a:spcPct val="150000"/>
              </a:lnSpc>
            </a:pPr>
            <a:r>
              <a:rPr lang="ko-KR" altLang="zh-CN" sz="2000" b="1" dirty="0">
                <a:solidFill>
                  <a:srgbClr val="2050A1"/>
                </a:solidFill>
                <a:latin typeface="komorebi gothic" pitchFamily="49" charset="-128"/>
                <a:ea typeface="komorebi gothic" pitchFamily="49" charset="-128"/>
              </a:rPr>
              <a:t>나는 인민의 기대에 부응하기 위해 </a:t>
            </a:r>
            <a:r>
              <a:rPr lang="ko-KR" altLang="zh-CN" sz="2000" b="1" dirty="0">
                <a:solidFill>
                  <a:srgbClr val="FF0000"/>
                </a:solidFill>
                <a:latin typeface="komorebi gothic" pitchFamily="49" charset="-128"/>
                <a:ea typeface="komorebi gothic" pitchFamily="49" charset="-128"/>
              </a:rPr>
              <a:t>나 자신을 잊</a:t>
            </a:r>
            <a:r>
              <a:rPr lang="ko-KR" altLang="zh-CN" sz="2000" b="1" dirty="0">
                <a:solidFill>
                  <a:srgbClr val="2050A1"/>
                </a:solidFill>
                <a:latin typeface="komorebi gothic" pitchFamily="49" charset="-128"/>
                <a:ea typeface="komorebi gothic" pitchFamily="49" charset="-128"/>
              </a:rPr>
              <a:t>을 것입니다</a:t>
            </a:r>
            <a:r>
              <a:rPr lang="en-US" altLang="zh-CN" sz="2000" b="1" dirty="0">
                <a:solidFill>
                  <a:srgbClr val="2050A1"/>
                </a:solidFill>
                <a:latin typeface="komorebi gothic" pitchFamily="49" charset="-128"/>
                <a:ea typeface="komorebi gothic" pitchFamily="49" charset="-128"/>
              </a:rPr>
              <a:t>. </a:t>
            </a:r>
            <a:r>
              <a:rPr lang="ko-KR" altLang="zh-CN" sz="2000" b="1" dirty="0">
                <a:solidFill>
                  <a:srgbClr val="2050A1"/>
                </a:solidFill>
                <a:latin typeface="komorebi gothic" pitchFamily="49" charset="-128"/>
                <a:ea typeface="komorebi gothic" pitchFamily="49" charset="-128"/>
              </a:rPr>
              <a:t>나는 기꺼이 </a:t>
            </a:r>
            <a:r>
              <a:rPr lang="en-US" altLang="zh-CN" sz="2000" b="1" dirty="0">
                <a:solidFill>
                  <a:srgbClr val="2050A1"/>
                </a:solidFill>
                <a:latin typeface="komorebi gothic" pitchFamily="49" charset="-128"/>
                <a:ea typeface="komorebi gothic" pitchFamily="49" charset="-128"/>
              </a:rPr>
              <a:t>‘</a:t>
            </a:r>
            <a:r>
              <a:rPr lang="ko-KR" altLang="zh-CN" sz="2000" b="1" dirty="0">
                <a:solidFill>
                  <a:srgbClr val="FF0000"/>
                </a:solidFill>
                <a:latin typeface="komorebi gothic" pitchFamily="49" charset="-128"/>
                <a:ea typeface="komorebi gothic" pitchFamily="49" charset="-128"/>
              </a:rPr>
              <a:t>무아</a:t>
            </a:r>
            <a:r>
              <a:rPr lang="en-US" altLang="zh-CN" sz="2000" b="1" dirty="0">
                <a:solidFill>
                  <a:srgbClr val="2050A1"/>
                </a:solidFill>
                <a:latin typeface="komorebi gothic" pitchFamily="49" charset="-128"/>
                <a:ea typeface="komorebi gothic" pitchFamily="49" charset="-128"/>
              </a:rPr>
              <a:t>’</a:t>
            </a:r>
            <a:r>
              <a:rPr lang="ko-KR" altLang="zh-CN" sz="2000" b="1" dirty="0">
                <a:solidFill>
                  <a:srgbClr val="2050A1"/>
                </a:solidFill>
                <a:latin typeface="komorebi gothic" pitchFamily="49" charset="-128"/>
                <a:ea typeface="komorebi gothic" pitchFamily="49" charset="-128"/>
              </a:rPr>
              <a:t>의 </a:t>
            </a:r>
            <a:r>
              <a:rPr lang="ko-KR" altLang="zh-CN" sz="2000" b="1" dirty="0">
                <a:solidFill>
                  <a:srgbClr val="00B050"/>
                </a:solidFill>
                <a:latin typeface="komorebi gothic" pitchFamily="49" charset="-128"/>
                <a:ea typeface="komorebi gothic" pitchFamily="49" charset="-128"/>
              </a:rPr>
              <a:t>경지</a:t>
            </a:r>
            <a:r>
              <a:rPr lang="ko-KR" altLang="zh-CN" sz="2000" b="1" dirty="0">
                <a:solidFill>
                  <a:srgbClr val="2050A1"/>
                </a:solidFill>
                <a:latin typeface="komorebi gothic" pitchFamily="49" charset="-128"/>
                <a:ea typeface="komorebi gothic" pitchFamily="49" charset="-128"/>
              </a:rPr>
              <a:t>가 되어 중국의 발전을 위해 자신의 모든 것을 바치고자 합니다</a:t>
            </a:r>
            <a:r>
              <a:rPr lang="en-US" altLang="zh-CN" sz="2000" b="1" dirty="0">
                <a:solidFill>
                  <a:srgbClr val="2050A1"/>
                </a:solidFill>
                <a:latin typeface="komorebi gothic" pitchFamily="49" charset="-128"/>
                <a:ea typeface="komorebi gothic" pitchFamily="49" charset="-128"/>
              </a:rPr>
              <a:t>. </a:t>
            </a:r>
            <a:endParaRPr lang="ja-JP" altLang="en-US" sz="2000" b="1" dirty="0">
              <a:solidFill>
                <a:srgbClr val="2050A1"/>
              </a:solidFill>
              <a:latin typeface="komorebi gothic" pitchFamily="49" charset="-128"/>
              <a:ea typeface="komorebi gothic" pitchFamily="49" charset="-128"/>
            </a:endParaRPr>
          </a:p>
        </p:txBody>
      </p:sp>
      <p:pic>
        <p:nvPicPr>
          <p:cNvPr id="15" name="图片 14"/>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
          <p:cNvSpPr/>
          <p:nvPr/>
        </p:nvSpPr>
        <p:spPr>
          <a:xfrm>
            <a:off x="0" y="0"/>
            <a:ext cx="12192000" cy="703580"/>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491645" y="407819"/>
            <a:ext cx="2493010" cy="618490"/>
          </a:xfrm>
          <a:prstGeom prst="rect">
            <a:avLst/>
          </a:prstGeom>
        </p:spPr>
      </p:pic>
      <p:sp>
        <p:nvSpPr>
          <p:cNvPr id="14" name="矩形: 圆角 14"/>
          <p:cNvSpPr/>
          <p:nvPr/>
        </p:nvSpPr>
        <p:spPr>
          <a:xfrm>
            <a:off x="952982" y="1858170"/>
            <a:ext cx="10602410" cy="4486527"/>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91645" y="432416"/>
            <a:ext cx="2294255" cy="582295"/>
          </a:xfrm>
          <a:prstGeom prst="rect">
            <a:avLst/>
          </a:prstGeom>
          <a:noFill/>
        </p:spPr>
        <p:txBody>
          <a:bodyPr wrap="square" lIns="91438" tIns="45719" rIns="91438" bIns="45719" rtlCol="0">
            <a:spAutoFit/>
          </a:bodyPr>
          <a:lstStyle/>
          <a:p>
            <a:pPr algn="ctr"/>
            <a:r>
              <a:rPr kumimoji="1" lang="zh-CN" altLang="en-US" sz="3200" b="1" dirty="0">
                <a:solidFill>
                  <a:schemeClr val="bg1"/>
                </a:solidFill>
                <a:latin typeface="方正兰亭黑简体" panose="02000500000000000000" pitchFamily="2" charset="-122"/>
                <a:ea typeface="方正兰亭黑简体" panose="02000500000000000000" pitchFamily="2" charset="-122"/>
              </a:rPr>
              <a:t>学习目标</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8" name="矩形 7"/>
          <p:cNvSpPr/>
          <p:nvPr/>
        </p:nvSpPr>
        <p:spPr>
          <a:xfrm>
            <a:off x="1400633" y="1616783"/>
            <a:ext cx="2052165" cy="523220"/>
          </a:xfrm>
          <a:prstGeom prst="rect">
            <a:avLst/>
          </a:prstGeom>
          <a:solidFill>
            <a:schemeClr val="bg1"/>
          </a:solidFill>
        </p:spPr>
        <p:txBody>
          <a:bodyPr wrap="none">
            <a:spAutoFit/>
          </a:bodyPr>
          <a:lstStyle/>
          <a:p>
            <a:r>
              <a:rPr lang="en-US" altLang="zh-CN"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1. </a:t>
            </a:r>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思政目标</a:t>
            </a:r>
            <a:endParaRPr lang="en-GB" altLang="zh-CN"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sp>
        <p:nvSpPr>
          <p:cNvPr id="11" name="文本框 10"/>
          <p:cNvSpPr txBox="1"/>
          <p:nvPr/>
        </p:nvSpPr>
        <p:spPr>
          <a:xfrm>
            <a:off x="3452798" y="2140003"/>
            <a:ext cx="8005142" cy="2242858"/>
          </a:xfrm>
          <a:prstGeom prst="rect">
            <a:avLst/>
          </a:prstGeom>
          <a:noFill/>
        </p:spPr>
        <p:txBody>
          <a:bodyPr wrap="square" rtlCol="0">
            <a:spAutoFit/>
          </a:bodyPr>
          <a:lstStyle/>
          <a:p>
            <a:pPr>
              <a:lnSpc>
                <a:spcPct val="150000"/>
              </a:lnSpc>
            </a:pP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        </a:t>
            </a:r>
            <a:r>
              <a:rPr kumimoji="1" lang="zh-CN" altLang="zh-CN" sz="2400" dirty="0">
                <a:solidFill>
                  <a:schemeClr val="bg2">
                    <a:lumMod val="10000"/>
                  </a:schemeClr>
                </a:solidFill>
                <a:latin typeface="Times New Roman" panose="02020603050405020304" pitchFamily="18" charset="0"/>
                <a:ea typeface="方正兰亭黑简体" panose="02000500000000000000" pitchFamily="2" charset="-122"/>
              </a:rPr>
              <a:t>明确新时代我国社会主要矛盾是人民日益增长的美好生活需要和不平衡不充分的发展之间的矛盾，必须坚持以人民为中心的发展思想，发展全过程人民民主，推动人的全面发展、全体人民共同富裕取得更为明显的实质性进展。 </a:t>
            </a:r>
            <a:endPar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sym typeface="Times New Roman" panose="02020603050405020304" pitchFamily="18" charset="0"/>
            </a:endParaRPr>
          </a:p>
        </p:txBody>
      </p:sp>
      <p:pic>
        <p:nvPicPr>
          <p:cNvPr id="9" name="图片 8"/>
          <p:cNvPicPr>
            <a:picLocks noChangeAspect="1"/>
          </p:cNvPicPr>
          <p:nvPr/>
        </p:nvPicPr>
        <p:blipFill>
          <a:blip r:embed="rId2"/>
          <a:stretch>
            <a:fillRect/>
          </a:stretch>
        </p:blipFill>
        <p:spPr>
          <a:xfrm>
            <a:off x="-145504" y="2313958"/>
            <a:ext cx="3767308" cy="3767308"/>
          </a:xfrm>
          <a:prstGeom prst="rect">
            <a:avLst/>
          </a:prstGeom>
        </p:spPr>
      </p:pic>
      <p:sp>
        <p:nvSpPr>
          <p:cNvPr id="2" name="矩形 1"/>
          <p:cNvSpPr/>
          <p:nvPr/>
        </p:nvSpPr>
        <p:spPr>
          <a:xfrm>
            <a:off x="3452798" y="4664694"/>
            <a:ext cx="7774002" cy="1688860"/>
          </a:xfrm>
          <a:prstGeom prst="rect">
            <a:avLst/>
          </a:prstGeom>
        </p:spPr>
        <p:txBody>
          <a:bodyPr wrap="square">
            <a:spAutoFit/>
          </a:bodyPr>
          <a:lstStyle/>
          <a:p>
            <a:pPr lvl="0">
              <a:lnSpc>
                <a:spcPct val="150000"/>
              </a:lnSpc>
            </a:pP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        理解</a:t>
            </a:r>
            <a:r>
              <a:rPr kumimoji="1" lang="zh-CN" altLang="zh-CN" sz="2400" dirty="0">
                <a:solidFill>
                  <a:schemeClr val="bg2">
                    <a:lumMod val="10000"/>
                  </a:schemeClr>
                </a:solidFill>
                <a:latin typeface="Times New Roman" panose="02020603050405020304" pitchFamily="18" charset="0"/>
                <a:ea typeface="方正兰亭黑简体" panose="02000500000000000000" pitchFamily="2" charset="-122"/>
              </a:rPr>
              <a:t>我国社会主义矛盾、以人民为中心、人的全面发展、全体人民共同富裕等核心概念和关键语句的含义及韩译，并应用到实际翻译活动当中。 </a:t>
            </a:r>
            <a:endParaRPr kumimoji="1" lang="en-US" altLang="zh-CN" sz="2400" dirty="0">
              <a:solidFill>
                <a:schemeClr val="bg2">
                  <a:lumMod val="10000"/>
                </a:schemeClr>
              </a:solidFill>
              <a:latin typeface="Times New Roman" panose="02020603050405020304" pitchFamily="18" charset="0"/>
              <a:ea typeface="方正兰亭黑简体" panose="02000500000000000000" pitchFamily="2" charset="-122"/>
              <a:sym typeface="Times New Roman" panose="0202060305040502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343790" y="1423912"/>
            <a:ext cx="11504420" cy="4945916"/>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7" name="圆角矩形 6"/>
          <p:cNvSpPr/>
          <p:nvPr/>
        </p:nvSpPr>
        <p:spPr>
          <a:xfrm>
            <a:off x="988816" y="1284079"/>
            <a:ext cx="1989160"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三、课前试译</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6" name="矩形 5"/>
          <p:cNvSpPr/>
          <p:nvPr/>
        </p:nvSpPr>
        <p:spPr>
          <a:xfrm>
            <a:off x="1006161" y="1288977"/>
            <a:ext cx="1989160" cy="400110"/>
          </a:xfrm>
          <a:prstGeom prst="rect">
            <a:avLst/>
          </a:prstGeom>
        </p:spPr>
        <p:txBody>
          <a:bodyPr wrap="square">
            <a:spAutoFit/>
          </a:bodyPr>
          <a:lstStyle/>
          <a:p>
            <a:pPr algn="ctr"/>
            <a:r>
              <a:rPr lang="zh-CN" altLang="en-US" sz="2000" b="1" dirty="0">
                <a:solidFill>
                  <a:schemeClr val="bg1"/>
                </a:solidFill>
                <a:latin typeface="方正兰亭黑简体" panose="02000500000000000000" pitchFamily="2" charset="-122"/>
                <a:ea typeface="方正兰亭黑简体" panose="02000500000000000000" pitchFamily="2" charset="-122"/>
                <a:cs typeface="Calibri" panose="020F0502020204030204" pitchFamily="34" charset="0"/>
              </a:rPr>
              <a:t>试译要求</a:t>
            </a:r>
            <a:endParaRPr lang="zh-CN" altLang="en-US" sz="2000" b="1" dirty="0">
              <a:solidFill>
                <a:schemeClr val="bg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17" name="直线连接符 16"/>
          <p:cNvCxnSpPr/>
          <p:nvPr/>
        </p:nvCxnSpPr>
        <p:spPr>
          <a:xfrm>
            <a:off x="4075292" y="1809076"/>
            <a:ext cx="0" cy="4229983"/>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9" name="圆角矩形 6"/>
          <p:cNvSpPr/>
          <p:nvPr/>
        </p:nvSpPr>
        <p:spPr>
          <a:xfrm>
            <a:off x="6988471" y="1284079"/>
            <a:ext cx="2147838"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latin typeface="方正兰亭黑简体" panose="02000500000000000000" pitchFamily="2" charset="-122"/>
                <a:ea typeface="方正兰亭黑简体" panose="02000500000000000000" pitchFamily="2" charset="-122"/>
              </a:rPr>
              <a:t>文本一</a:t>
            </a:r>
            <a:endParaRPr kumimoji="1" lang="zh-CN" altLang="en-US" dirty="0">
              <a:latin typeface="方正兰亭黑简体" panose="02000500000000000000" pitchFamily="2" charset="-122"/>
              <a:ea typeface="方正兰亭黑简体" panose="02000500000000000000" pitchFamily="2" charset="-122"/>
            </a:endParaRPr>
          </a:p>
        </p:txBody>
      </p:sp>
      <p:sp>
        <p:nvSpPr>
          <p:cNvPr id="13" name="文本框 12"/>
          <p:cNvSpPr txBox="1"/>
          <p:nvPr/>
        </p:nvSpPr>
        <p:spPr>
          <a:xfrm>
            <a:off x="860377" y="2278600"/>
            <a:ext cx="2740540" cy="3372077"/>
          </a:xfrm>
          <a:prstGeom prst="rect">
            <a:avLst/>
          </a:prstGeom>
          <a:noFill/>
        </p:spPr>
        <p:txBody>
          <a:bodyPr wrap="square" rtlCol="0">
            <a:spAutoFit/>
          </a:bodyPr>
          <a:lstStyle/>
          <a:p>
            <a:pPr algn="just">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本节课上：</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）请阅读一遍后合上本书</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）请凭记忆复述关键信息</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3</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）讨论翻译思路</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gn="ctr">
              <a:lnSpc>
                <a:spcPct val="150000"/>
              </a:lnSpc>
            </a:pP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gn="just">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下节课前：</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）每位同学自行试译</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）小组代表朗读译文</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fontAlgn="auto">
              <a:lnSpc>
                <a:spcPct val="150000"/>
              </a:lnSpc>
            </a:pPr>
            <a:endParaRPr kumimoji="1" lang="zh-CN" altLang="zh-CN" sz="1600" b="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endParaRPr>
          </a:p>
        </p:txBody>
      </p:sp>
      <p:pic>
        <p:nvPicPr>
          <p:cNvPr id="14" name="图片 13"/>
          <p:cNvPicPr>
            <a:picLocks noChangeAspect="1"/>
          </p:cNvPicPr>
          <p:nvPr/>
        </p:nvPicPr>
        <p:blipFill>
          <a:blip r:embed="rId2"/>
          <a:stretch>
            <a:fillRect/>
          </a:stretch>
        </p:blipFill>
        <p:spPr>
          <a:xfrm>
            <a:off x="-174526" y="5170032"/>
            <a:ext cx="1657906" cy="1659793"/>
          </a:xfrm>
          <a:prstGeom prst="rect">
            <a:avLst/>
          </a:prstGeom>
        </p:spPr>
      </p:pic>
      <p:pic>
        <p:nvPicPr>
          <p:cNvPr id="8" name="图片 7"/>
          <p:cNvPicPr>
            <a:picLocks noChangeAspect="1"/>
          </p:cNvPicPr>
          <p:nvPr/>
        </p:nvPicPr>
        <p:blipFill>
          <a:blip r:embed="rId3"/>
          <a:stretch>
            <a:fillRect/>
          </a:stretch>
        </p:blipFill>
        <p:spPr>
          <a:xfrm>
            <a:off x="4954559" y="1690166"/>
            <a:ext cx="6121400" cy="46863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343790" y="1423912"/>
            <a:ext cx="11504420" cy="4945916"/>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7" name="圆角矩形 6"/>
          <p:cNvSpPr/>
          <p:nvPr/>
        </p:nvSpPr>
        <p:spPr>
          <a:xfrm>
            <a:off x="988816" y="1284079"/>
            <a:ext cx="1989160"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三、课前试译</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6" name="矩形 5"/>
          <p:cNvSpPr/>
          <p:nvPr/>
        </p:nvSpPr>
        <p:spPr>
          <a:xfrm>
            <a:off x="1006161" y="1288977"/>
            <a:ext cx="1989160" cy="400110"/>
          </a:xfrm>
          <a:prstGeom prst="rect">
            <a:avLst/>
          </a:prstGeom>
        </p:spPr>
        <p:txBody>
          <a:bodyPr wrap="square">
            <a:spAutoFit/>
          </a:bodyPr>
          <a:lstStyle/>
          <a:p>
            <a:pPr algn="ctr"/>
            <a:r>
              <a:rPr lang="zh-CN" altLang="en-US" sz="2000" b="1" dirty="0">
                <a:solidFill>
                  <a:schemeClr val="bg1"/>
                </a:solidFill>
                <a:latin typeface="方正兰亭黑简体" panose="02000500000000000000" pitchFamily="2" charset="-122"/>
                <a:ea typeface="方正兰亭黑简体" panose="02000500000000000000" pitchFamily="2" charset="-122"/>
                <a:cs typeface="Calibri" panose="020F0502020204030204" pitchFamily="34" charset="0"/>
              </a:rPr>
              <a:t>试译要求</a:t>
            </a:r>
            <a:endParaRPr lang="zh-CN" altLang="en-US" sz="2000" b="1" dirty="0">
              <a:solidFill>
                <a:schemeClr val="bg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17" name="直线连接符 16"/>
          <p:cNvCxnSpPr/>
          <p:nvPr/>
        </p:nvCxnSpPr>
        <p:spPr>
          <a:xfrm>
            <a:off x="4075292" y="1809076"/>
            <a:ext cx="0" cy="4229983"/>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9" name="圆角矩形 6"/>
          <p:cNvSpPr/>
          <p:nvPr/>
        </p:nvSpPr>
        <p:spPr>
          <a:xfrm>
            <a:off x="6988471" y="1284079"/>
            <a:ext cx="2147838"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latin typeface="方正兰亭黑简体" panose="02000500000000000000" pitchFamily="2" charset="-122"/>
                <a:ea typeface="方正兰亭黑简体" panose="02000500000000000000" pitchFamily="2" charset="-122"/>
              </a:rPr>
              <a:t>文本二</a:t>
            </a:r>
            <a:endParaRPr kumimoji="1" lang="zh-CN" altLang="en-US" dirty="0">
              <a:latin typeface="方正兰亭黑简体" panose="02000500000000000000" pitchFamily="2" charset="-122"/>
              <a:ea typeface="方正兰亭黑简体" panose="02000500000000000000" pitchFamily="2" charset="-122"/>
            </a:endParaRPr>
          </a:p>
        </p:txBody>
      </p:sp>
      <p:pic>
        <p:nvPicPr>
          <p:cNvPr id="14" name="图片 13"/>
          <p:cNvPicPr>
            <a:picLocks noChangeAspect="1"/>
          </p:cNvPicPr>
          <p:nvPr/>
        </p:nvPicPr>
        <p:blipFill>
          <a:blip r:embed="rId2"/>
          <a:stretch>
            <a:fillRect/>
          </a:stretch>
        </p:blipFill>
        <p:spPr>
          <a:xfrm>
            <a:off x="-174526" y="5170032"/>
            <a:ext cx="1657906" cy="1659793"/>
          </a:xfrm>
          <a:prstGeom prst="rect">
            <a:avLst/>
          </a:prstGeom>
        </p:spPr>
      </p:pic>
      <p:sp>
        <p:nvSpPr>
          <p:cNvPr id="15" name="文本框 14"/>
          <p:cNvSpPr txBox="1"/>
          <p:nvPr/>
        </p:nvSpPr>
        <p:spPr>
          <a:xfrm>
            <a:off x="860377" y="2278600"/>
            <a:ext cx="2740540" cy="3372077"/>
          </a:xfrm>
          <a:prstGeom prst="rect">
            <a:avLst/>
          </a:prstGeom>
          <a:noFill/>
        </p:spPr>
        <p:txBody>
          <a:bodyPr wrap="square" rtlCol="0">
            <a:spAutoFit/>
          </a:bodyPr>
          <a:lstStyle/>
          <a:p>
            <a:pPr algn="just">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本节课上：</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）请阅读一遍后合上本书</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）请凭记忆复述关键信息</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3</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）讨论翻译思路</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gn="ctr">
              <a:lnSpc>
                <a:spcPct val="150000"/>
              </a:lnSpc>
            </a:pP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gn="just">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下节课前：</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）每位同学自行试译</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）小组代表朗读译文</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fontAlgn="auto">
              <a:lnSpc>
                <a:spcPct val="150000"/>
              </a:lnSpc>
            </a:pPr>
            <a:endParaRPr kumimoji="1" lang="zh-CN" altLang="zh-CN" sz="1600" b="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endParaRPr>
          </a:p>
        </p:txBody>
      </p:sp>
      <p:pic>
        <p:nvPicPr>
          <p:cNvPr id="8" name="图片 7"/>
          <p:cNvPicPr>
            <a:picLocks noChangeAspect="1"/>
          </p:cNvPicPr>
          <p:nvPr/>
        </p:nvPicPr>
        <p:blipFill>
          <a:blip r:embed="rId3"/>
          <a:stretch>
            <a:fillRect/>
          </a:stretch>
        </p:blipFill>
        <p:spPr>
          <a:xfrm>
            <a:off x="4945501" y="1786527"/>
            <a:ext cx="6032500" cy="48133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343790" y="1423912"/>
            <a:ext cx="11504420" cy="4945916"/>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7" name="圆角矩形 6"/>
          <p:cNvSpPr/>
          <p:nvPr/>
        </p:nvSpPr>
        <p:spPr>
          <a:xfrm>
            <a:off x="988816" y="1284079"/>
            <a:ext cx="1989160"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三、课前试译</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6" name="矩形 5"/>
          <p:cNvSpPr/>
          <p:nvPr/>
        </p:nvSpPr>
        <p:spPr>
          <a:xfrm>
            <a:off x="1006161" y="1288977"/>
            <a:ext cx="1989160" cy="400110"/>
          </a:xfrm>
          <a:prstGeom prst="rect">
            <a:avLst/>
          </a:prstGeom>
        </p:spPr>
        <p:txBody>
          <a:bodyPr wrap="square">
            <a:spAutoFit/>
          </a:bodyPr>
          <a:lstStyle/>
          <a:p>
            <a:pPr algn="ctr"/>
            <a:r>
              <a:rPr lang="zh-CN" altLang="en-US" sz="2000" b="1" dirty="0">
                <a:solidFill>
                  <a:schemeClr val="bg1"/>
                </a:solidFill>
                <a:latin typeface="方正兰亭黑简体" panose="02000500000000000000" pitchFamily="2" charset="-122"/>
                <a:ea typeface="方正兰亭黑简体" panose="02000500000000000000" pitchFamily="2" charset="-122"/>
                <a:cs typeface="Calibri" panose="020F0502020204030204" pitchFamily="34" charset="0"/>
              </a:rPr>
              <a:t>试译要求</a:t>
            </a:r>
            <a:endParaRPr lang="zh-CN" altLang="en-US" sz="2000" b="1" dirty="0">
              <a:solidFill>
                <a:schemeClr val="bg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17" name="直线连接符 16"/>
          <p:cNvCxnSpPr/>
          <p:nvPr/>
        </p:nvCxnSpPr>
        <p:spPr>
          <a:xfrm>
            <a:off x="4075292" y="1809076"/>
            <a:ext cx="0" cy="4229983"/>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9" name="圆角矩形 6"/>
          <p:cNvSpPr/>
          <p:nvPr/>
        </p:nvSpPr>
        <p:spPr>
          <a:xfrm>
            <a:off x="6988471" y="1284079"/>
            <a:ext cx="2147838"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latin typeface="方正兰亭黑简体" panose="02000500000000000000" pitchFamily="2" charset="-122"/>
                <a:ea typeface="方正兰亭黑简体" panose="02000500000000000000" pitchFamily="2" charset="-122"/>
              </a:rPr>
              <a:t>文本二</a:t>
            </a:r>
            <a:endParaRPr kumimoji="1" lang="zh-CN" altLang="en-US" dirty="0">
              <a:latin typeface="方正兰亭黑简体" panose="02000500000000000000" pitchFamily="2" charset="-122"/>
              <a:ea typeface="方正兰亭黑简体" panose="02000500000000000000" pitchFamily="2" charset="-122"/>
            </a:endParaRPr>
          </a:p>
        </p:txBody>
      </p:sp>
      <p:pic>
        <p:nvPicPr>
          <p:cNvPr id="14" name="图片 13"/>
          <p:cNvPicPr>
            <a:picLocks noChangeAspect="1"/>
          </p:cNvPicPr>
          <p:nvPr/>
        </p:nvPicPr>
        <p:blipFill>
          <a:blip r:embed="rId2"/>
          <a:stretch>
            <a:fillRect/>
          </a:stretch>
        </p:blipFill>
        <p:spPr>
          <a:xfrm>
            <a:off x="-174526" y="5170032"/>
            <a:ext cx="1657906" cy="1659793"/>
          </a:xfrm>
          <a:prstGeom prst="rect">
            <a:avLst/>
          </a:prstGeom>
        </p:spPr>
      </p:pic>
      <p:sp>
        <p:nvSpPr>
          <p:cNvPr id="15" name="文本框 14"/>
          <p:cNvSpPr txBox="1"/>
          <p:nvPr/>
        </p:nvSpPr>
        <p:spPr>
          <a:xfrm>
            <a:off x="860377" y="2278600"/>
            <a:ext cx="2740540" cy="3372077"/>
          </a:xfrm>
          <a:prstGeom prst="rect">
            <a:avLst/>
          </a:prstGeom>
          <a:noFill/>
        </p:spPr>
        <p:txBody>
          <a:bodyPr wrap="square" rtlCol="0">
            <a:spAutoFit/>
          </a:bodyPr>
          <a:lstStyle/>
          <a:p>
            <a:pPr algn="just">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本节课上：</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）请阅读一遍后合上本书</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）请凭记忆复述关键信息</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3</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）讨论翻译思路</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gn="ctr">
              <a:lnSpc>
                <a:spcPct val="150000"/>
              </a:lnSpc>
            </a:pP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gn="just">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下节课前：</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）每位同学自行试译</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）小组代表朗读译文</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fontAlgn="auto">
              <a:lnSpc>
                <a:spcPct val="150000"/>
              </a:lnSpc>
            </a:pPr>
            <a:endParaRPr kumimoji="1" lang="zh-CN" altLang="zh-CN" sz="1600" b="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endParaRPr>
          </a:p>
        </p:txBody>
      </p:sp>
      <p:pic>
        <p:nvPicPr>
          <p:cNvPr id="8" name="图片 7"/>
          <p:cNvPicPr>
            <a:picLocks noChangeAspect="1"/>
          </p:cNvPicPr>
          <p:nvPr/>
        </p:nvPicPr>
        <p:blipFill>
          <a:blip r:embed="rId3"/>
          <a:stretch>
            <a:fillRect/>
          </a:stretch>
        </p:blipFill>
        <p:spPr>
          <a:xfrm>
            <a:off x="4923895" y="1819124"/>
            <a:ext cx="5765800" cy="2971800"/>
          </a:xfrm>
          <a:prstGeom prst="rect">
            <a:avLst/>
          </a:prstGeom>
        </p:spPr>
      </p:pic>
      <p:pic>
        <p:nvPicPr>
          <p:cNvPr id="10" name="图片 9"/>
          <p:cNvPicPr>
            <a:picLocks noChangeAspect="1"/>
          </p:cNvPicPr>
          <p:nvPr/>
        </p:nvPicPr>
        <p:blipFill>
          <a:blip r:embed="rId4"/>
          <a:stretch>
            <a:fillRect/>
          </a:stretch>
        </p:blipFill>
        <p:spPr>
          <a:xfrm>
            <a:off x="4923895" y="4750881"/>
            <a:ext cx="5765800" cy="1079442"/>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pic>
        <p:nvPicPr>
          <p:cNvPr id="2" name="图片 1"/>
          <p:cNvPicPr>
            <a:picLocks noChangeAspect="1"/>
          </p:cNvPicPr>
          <p:nvPr/>
        </p:nvPicPr>
        <p:blipFill>
          <a:blip r:embed="rId3"/>
          <a:stretch>
            <a:fillRect/>
          </a:stretch>
        </p:blipFill>
        <p:spPr>
          <a:xfrm>
            <a:off x="698364" y="1312859"/>
            <a:ext cx="5780487" cy="4686300"/>
          </a:xfrm>
          <a:prstGeom prst="rect">
            <a:avLst/>
          </a:prstGeom>
        </p:spPr>
      </p:pic>
      <p:pic>
        <p:nvPicPr>
          <p:cNvPr id="15" name="图片 14"/>
          <p:cNvPicPr>
            <a:picLocks noChangeAspect="1"/>
          </p:cNvPicPr>
          <p:nvPr/>
        </p:nvPicPr>
        <p:blipFill>
          <a:blip r:embed="rId4"/>
          <a:stretch>
            <a:fillRect/>
          </a:stretch>
        </p:blipFill>
        <p:spPr>
          <a:xfrm>
            <a:off x="6478851" y="302140"/>
            <a:ext cx="5549900" cy="2298700"/>
          </a:xfrm>
          <a:prstGeom prst="rect">
            <a:avLst/>
          </a:prstGeom>
        </p:spPr>
      </p:pic>
      <p:pic>
        <p:nvPicPr>
          <p:cNvPr id="17" name="图片 16"/>
          <p:cNvPicPr>
            <a:picLocks noChangeAspect="1"/>
          </p:cNvPicPr>
          <p:nvPr/>
        </p:nvPicPr>
        <p:blipFill>
          <a:blip r:embed="rId5"/>
          <a:stretch>
            <a:fillRect/>
          </a:stretch>
        </p:blipFill>
        <p:spPr>
          <a:xfrm>
            <a:off x="6478851" y="2600840"/>
            <a:ext cx="5588000" cy="31115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 name="テキスト ボックス 1"/>
          <p:cNvSpPr txBox="1"/>
          <p:nvPr/>
        </p:nvSpPr>
        <p:spPr>
          <a:xfrm>
            <a:off x="2122430" y="2701505"/>
            <a:ext cx="8356138" cy="2308324"/>
          </a:xfrm>
          <a:prstGeom prst="rect">
            <a:avLst/>
          </a:prstGeom>
          <a:noFill/>
        </p:spPr>
        <p:txBody>
          <a:bodyPr wrap="square" rtlCol="0">
            <a:spAutoFit/>
          </a:bodyPr>
          <a:lstStyle/>
          <a:p>
            <a:pPr algn="just"/>
            <a:r>
              <a:rPr lang="zh-CN" altLang="zh-CN" sz="2400" dirty="0">
                <a:solidFill>
                  <a:srgbClr val="2050A1"/>
                </a:solidFill>
                <a:ea typeface="方正兰亭黑简体" panose="02000500000000000000" pitchFamily="2" charset="-122"/>
                <a:cs typeface="Calibri" panose="020F0502020204030204" pitchFamily="34" charset="0"/>
              </a:rPr>
              <a:t>四字格（</a:t>
            </a:r>
            <a:r>
              <a:rPr lang="en-US" altLang="zh-CN" sz="2400" dirty="0">
                <a:solidFill>
                  <a:srgbClr val="2050A1"/>
                </a:solidFill>
                <a:ea typeface="方正兰亭黑简体" panose="02000500000000000000" pitchFamily="2" charset="-122"/>
                <a:cs typeface="Calibri" panose="020F0502020204030204" pitchFamily="34" charset="0"/>
              </a:rPr>
              <a:t>quadrisyllabic word</a:t>
            </a:r>
            <a:r>
              <a:rPr lang="zh-CN" altLang="zh-CN" sz="2400" dirty="0">
                <a:solidFill>
                  <a:srgbClr val="2050A1"/>
                </a:solidFill>
                <a:ea typeface="方正兰亭黑简体" panose="02000500000000000000" pitchFamily="2" charset="-122"/>
                <a:cs typeface="Calibri" panose="020F0502020204030204" pitchFamily="34" charset="0"/>
              </a:rPr>
              <a:t>） </a:t>
            </a:r>
            <a:endParaRPr lang="en-US" altLang="zh-CN" sz="2400" dirty="0">
              <a:solidFill>
                <a:srgbClr val="2050A1"/>
              </a:solidFill>
              <a:ea typeface="方正兰亭黑简体" panose="02000500000000000000" pitchFamily="2" charset="-122"/>
              <a:cs typeface="Calibri" panose="020F0502020204030204" pitchFamily="34" charset="0"/>
              <a:sym typeface="+mn-ea"/>
            </a:endParaRPr>
          </a:p>
          <a:p>
            <a:pPr algn="just"/>
            <a:endParaRPr lang="en-US" altLang="zh-CN" sz="2400" dirty="0">
              <a:solidFill>
                <a:srgbClr val="2050A1"/>
              </a:solidFill>
              <a:ea typeface="方正兰亭黑简体" panose="02000500000000000000" pitchFamily="2" charset="-122"/>
              <a:cs typeface="Calibri" panose="020F0502020204030204" pitchFamily="34" charset="0"/>
              <a:sym typeface="+mn-ea"/>
            </a:endParaRPr>
          </a:p>
          <a:p>
            <a:pPr algn="just"/>
            <a:r>
              <a:rPr lang="en-US" altLang="zh-CN" sz="2400" dirty="0">
                <a:solidFill>
                  <a:srgbClr val="2050A1"/>
                </a:solidFill>
                <a:ea typeface="方正兰亭黑简体" panose="02000500000000000000" pitchFamily="2" charset="-122"/>
                <a:cs typeface="Calibri" panose="020F0502020204030204" pitchFamily="34" charset="0"/>
                <a:sym typeface="+mn-ea"/>
              </a:rPr>
              <a:t>——</a:t>
            </a:r>
            <a:r>
              <a:rPr lang="zh-CN" altLang="zh-CN" sz="2400" dirty="0">
                <a:solidFill>
                  <a:srgbClr val="2050A1"/>
                </a:solidFill>
                <a:ea typeface="方正兰亭黑简体" panose="02000500000000000000" pitchFamily="2" charset="-122"/>
                <a:cs typeface="Calibri" panose="020F0502020204030204" pitchFamily="34" charset="0"/>
              </a:rPr>
              <a:t>固定形式</a:t>
            </a:r>
            <a:r>
              <a:rPr lang="zh-CN" altLang="en-US" sz="2400" dirty="0">
                <a:solidFill>
                  <a:srgbClr val="2050A1"/>
                </a:solidFill>
                <a:ea typeface="方正兰亭黑简体" panose="02000500000000000000" pitchFamily="2" charset="-122"/>
                <a:cs typeface="Calibri" panose="020F0502020204030204" pitchFamily="34" charset="0"/>
              </a:rPr>
              <a:t>：</a:t>
            </a:r>
            <a:endParaRPr lang="en-US" altLang="zh-CN" sz="2400" dirty="0">
              <a:solidFill>
                <a:srgbClr val="2050A1"/>
              </a:solidFill>
              <a:ea typeface="方正兰亭黑简体" panose="02000500000000000000" pitchFamily="2" charset="-122"/>
              <a:cs typeface="Calibri" panose="020F0502020204030204" pitchFamily="34" charset="0"/>
            </a:endParaRPr>
          </a:p>
          <a:p>
            <a:pPr algn="just"/>
            <a:r>
              <a:rPr lang="zh-CN" altLang="en-US" sz="2400" dirty="0">
                <a:solidFill>
                  <a:srgbClr val="2050A1"/>
                </a:solidFill>
                <a:ea typeface="方正兰亭黑简体" panose="02000500000000000000" pitchFamily="2" charset="-122"/>
                <a:cs typeface="Calibri" panose="020F0502020204030204" pitchFamily="34" charset="0"/>
              </a:rPr>
              <a:t>              </a:t>
            </a:r>
            <a:r>
              <a:rPr lang="zh-CN" altLang="zh-CN" sz="2400" dirty="0">
                <a:solidFill>
                  <a:srgbClr val="2050A1"/>
                </a:solidFill>
                <a:ea typeface="方正兰亭黑简体" panose="02000500000000000000" pitchFamily="2" charset="-122"/>
                <a:cs typeface="Calibri" panose="020F0502020204030204" pitchFamily="34" charset="0"/>
              </a:rPr>
              <a:t>四字成语，四字叠音词 </a:t>
            </a:r>
            <a:r>
              <a:rPr lang="zh-CN" altLang="en-US" sz="2400" dirty="0">
                <a:solidFill>
                  <a:srgbClr val="2050A1"/>
                </a:solidFill>
                <a:ea typeface="方正兰亭黑简体" panose="02000500000000000000" pitchFamily="2" charset="-122"/>
                <a:cs typeface="Calibri" panose="020F0502020204030204" pitchFamily="34" charset="0"/>
              </a:rPr>
              <a:t>，</a:t>
            </a:r>
            <a:r>
              <a:rPr lang="zh-CN" altLang="zh-CN" sz="2400" dirty="0">
                <a:solidFill>
                  <a:srgbClr val="2050A1"/>
                </a:solidFill>
                <a:ea typeface="方正兰亭黑简体" panose="02000500000000000000" pitchFamily="2" charset="-122"/>
                <a:cs typeface="Calibri" panose="020F0502020204030204" pitchFamily="34" charset="0"/>
              </a:rPr>
              <a:t>由四个字组成的专有名词 </a:t>
            </a:r>
            <a:endParaRPr lang="en-US" altLang="zh-CN" sz="2400" dirty="0">
              <a:solidFill>
                <a:srgbClr val="2050A1"/>
              </a:solidFill>
              <a:ea typeface="方正兰亭黑简体" panose="02000500000000000000" pitchFamily="2" charset="-122"/>
              <a:cs typeface="Calibri" panose="020F0502020204030204" pitchFamily="34" charset="0"/>
            </a:endParaRPr>
          </a:p>
          <a:p>
            <a:pPr algn="just"/>
            <a:endParaRPr lang="en-US" altLang="zh-CN" sz="2400" dirty="0">
              <a:solidFill>
                <a:srgbClr val="2050A1"/>
              </a:solidFill>
              <a:ea typeface="方正兰亭黑简体" panose="02000500000000000000" pitchFamily="2" charset="-122"/>
              <a:cs typeface="Calibri" panose="020F0502020204030204" pitchFamily="34" charset="0"/>
              <a:sym typeface="+mn-ea"/>
            </a:endParaRPr>
          </a:p>
          <a:p>
            <a:pPr algn="just"/>
            <a:r>
              <a:rPr lang="en-US" altLang="zh-CN" sz="2400" dirty="0">
                <a:solidFill>
                  <a:srgbClr val="2050A1"/>
                </a:solidFill>
                <a:ea typeface="方正兰亭黑简体" panose="02000500000000000000" pitchFamily="2" charset="-122"/>
                <a:cs typeface="Calibri" panose="020F0502020204030204" pitchFamily="34" charset="0"/>
                <a:sym typeface="+mn-ea"/>
              </a:rPr>
              <a:t>——</a:t>
            </a:r>
            <a:r>
              <a:rPr lang="zh-CN" altLang="zh-CN" sz="2400" dirty="0">
                <a:solidFill>
                  <a:srgbClr val="2050A1"/>
                </a:solidFill>
                <a:ea typeface="方正兰亭黑简体" panose="02000500000000000000" pitchFamily="2" charset="-122"/>
                <a:cs typeface="Calibri" panose="020F0502020204030204" pitchFamily="34" charset="0"/>
              </a:rPr>
              <a:t>非固定形式</a:t>
            </a:r>
            <a:endParaRPr kumimoji="1" lang="ja-JP" altLang="en-US" sz="2400" dirty="0"/>
          </a:p>
        </p:txBody>
      </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 name="テキスト ボックス 1"/>
          <p:cNvSpPr txBox="1"/>
          <p:nvPr/>
        </p:nvSpPr>
        <p:spPr>
          <a:xfrm>
            <a:off x="3980363" y="2633944"/>
            <a:ext cx="5134064" cy="2988767"/>
          </a:xfrm>
          <a:prstGeom prst="rect">
            <a:avLst/>
          </a:prstGeom>
          <a:noFill/>
        </p:spPr>
        <p:txBody>
          <a:bodyPr wrap="square" rtlCol="0">
            <a:spAutoFit/>
          </a:bodyPr>
          <a:lstStyle/>
          <a:p>
            <a:r>
              <a:rPr lang="zh-CN" altLang="en-US" sz="2400" b="1" dirty="0">
                <a:solidFill>
                  <a:srgbClr val="2050A1"/>
                </a:solidFill>
                <a:ea typeface="方正兰亭黑简体" panose="02000500000000000000" pitchFamily="2" charset="-122"/>
                <a:cs typeface="Calibri" panose="020F0502020204030204" pitchFamily="34" charset="0"/>
                <a:sym typeface="+mn-ea"/>
              </a:rPr>
              <a:t>翻译方法</a:t>
            </a:r>
            <a:endParaRPr lang="en-US" altLang="zh-CN" sz="2400" b="1" dirty="0">
              <a:solidFill>
                <a:srgbClr val="2050A1"/>
              </a:solidFill>
              <a:ea typeface="方正兰亭黑简体" panose="02000500000000000000" pitchFamily="2" charset="-122"/>
              <a:cs typeface="Calibri" panose="020F0502020204030204" pitchFamily="34" charset="0"/>
              <a:sym typeface="+mn-ea"/>
            </a:endParaRPr>
          </a:p>
          <a:p>
            <a:endParaRPr lang="en-US" altLang="zh-CN" sz="2400" dirty="0">
              <a:solidFill>
                <a:srgbClr val="2050A1"/>
              </a:solidFill>
              <a:ea typeface="方正兰亭黑简体" panose="02000500000000000000" pitchFamily="2" charset="-122"/>
              <a:cs typeface="Calibri" panose="020F0502020204030204" pitchFamily="34" charset="0"/>
              <a:sym typeface="+mn-ea"/>
            </a:endParaRPr>
          </a:p>
          <a:p>
            <a:pPr>
              <a:lnSpc>
                <a:spcPct val="150000"/>
              </a:lnSpc>
            </a:pPr>
            <a:r>
              <a:rPr lang="en-US" altLang="zh-CN" sz="2400" dirty="0">
                <a:solidFill>
                  <a:srgbClr val="2050A1"/>
                </a:solidFill>
                <a:ea typeface="方正兰亭黑简体" panose="02000500000000000000" pitchFamily="2" charset="-122"/>
                <a:cs typeface="Calibri" panose="020F0502020204030204" pitchFamily="34" charset="0"/>
                <a:sym typeface="+mn-ea"/>
              </a:rPr>
              <a:t>1. </a:t>
            </a:r>
            <a:r>
              <a:rPr lang="zh-CN" altLang="zh-CN" sz="2400" dirty="0">
                <a:solidFill>
                  <a:srgbClr val="2050A1"/>
                </a:solidFill>
                <a:ea typeface="方正兰亭黑简体" panose="02000500000000000000" pitchFamily="2" charset="-122"/>
                <a:cs typeface="Calibri" panose="020F0502020204030204" pitchFamily="34" charset="0"/>
              </a:rPr>
              <a:t>汉字词对译</a:t>
            </a:r>
            <a:r>
              <a:rPr lang="zh-CN" altLang="zh-CN" sz="2000" dirty="0">
                <a:effectLst/>
              </a:rPr>
              <a:t> </a:t>
            </a:r>
            <a:endParaRPr lang="en-US" altLang="zh-CN" sz="2400" dirty="0">
              <a:solidFill>
                <a:srgbClr val="2050A1"/>
              </a:solidFill>
              <a:ea typeface="方正兰亭黑简体" panose="02000500000000000000" pitchFamily="2" charset="-122"/>
              <a:cs typeface="Calibri" panose="020F0502020204030204" pitchFamily="34" charset="0"/>
              <a:sym typeface="+mn-ea"/>
            </a:endParaRPr>
          </a:p>
          <a:p>
            <a:pPr>
              <a:lnSpc>
                <a:spcPct val="150000"/>
              </a:lnSpc>
            </a:pPr>
            <a:r>
              <a:rPr lang="en-US" altLang="zh-CN" sz="2400" dirty="0">
                <a:solidFill>
                  <a:srgbClr val="2050A1"/>
                </a:solidFill>
                <a:ea typeface="方正兰亭黑简体" panose="02000500000000000000" pitchFamily="2" charset="-122"/>
                <a:cs typeface="Calibri" panose="020F0502020204030204" pitchFamily="34" charset="0"/>
                <a:sym typeface="+mn-ea"/>
              </a:rPr>
              <a:t>2. </a:t>
            </a:r>
            <a:r>
              <a:rPr lang="zh-CN" altLang="zh-CN" sz="2400" dirty="0">
                <a:solidFill>
                  <a:srgbClr val="2050A1"/>
                </a:solidFill>
                <a:ea typeface="方正兰亭黑简体" panose="02000500000000000000" pitchFamily="2" charset="-122"/>
                <a:cs typeface="Calibri" panose="020F0502020204030204" pitchFamily="34" charset="0"/>
              </a:rPr>
              <a:t>增补连接性成分 </a:t>
            </a:r>
            <a:endParaRPr lang="en-US" altLang="zh-CN" sz="2400" dirty="0">
              <a:solidFill>
                <a:srgbClr val="2050A1"/>
              </a:solidFill>
              <a:ea typeface="方正兰亭黑简体" panose="02000500000000000000" pitchFamily="2" charset="-122"/>
              <a:cs typeface="Calibri" panose="020F0502020204030204" pitchFamily="34" charset="0"/>
              <a:sym typeface="+mn-ea"/>
            </a:endParaRPr>
          </a:p>
          <a:p>
            <a:pPr>
              <a:lnSpc>
                <a:spcPct val="150000"/>
              </a:lnSpc>
            </a:pPr>
            <a:r>
              <a:rPr lang="en-US" altLang="zh-CN" sz="2400" dirty="0">
                <a:solidFill>
                  <a:srgbClr val="2050A1"/>
                </a:solidFill>
                <a:ea typeface="方正兰亭黑简体" panose="02000500000000000000" pitchFamily="2" charset="-122"/>
                <a:cs typeface="Calibri" panose="020F0502020204030204" pitchFamily="34" charset="0"/>
                <a:sym typeface="+mn-ea"/>
              </a:rPr>
              <a:t>3. </a:t>
            </a:r>
            <a:r>
              <a:rPr lang="zh-CN" altLang="zh-CN" sz="2400" dirty="0">
                <a:solidFill>
                  <a:srgbClr val="2050A1"/>
                </a:solidFill>
                <a:ea typeface="方正兰亭黑简体" panose="02000500000000000000" pitchFamily="2" charset="-122"/>
                <a:cs typeface="Calibri" panose="020F0502020204030204" pitchFamily="34" charset="0"/>
              </a:rPr>
              <a:t>删繁就简</a:t>
            </a:r>
            <a:r>
              <a:rPr lang="zh-CN" altLang="zh-CN" sz="2000" dirty="0">
                <a:effectLst/>
              </a:rPr>
              <a:t> </a:t>
            </a:r>
            <a:endParaRPr lang="en-US" altLang="zh-CN" sz="2000" dirty="0">
              <a:effectLst/>
            </a:endParaRPr>
          </a:p>
          <a:p>
            <a:pPr>
              <a:lnSpc>
                <a:spcPct val="150000"/>
              </a:lnSpc>
            </a:pPr>
            <a:r>
              <a:rPr lang="en-US" altLang="zh-CN" sz="2400" dirty="0">
                <a:solidFill>
                  <a:srgbClr val="2050A1"/>
                </a:solidFill>
                <a:ea typeface="方正兰亭黑简体" panose="02000500000000000000" pitchFamily="2" charset="-122"/>
                <a:cs typeface="Calibri" panose="020F0502020204030204" pitchFamily="34" charset="0"/>
              </a:rPr>
              <a:t>4.</a:t>
            </a:r>
            <a:r>
              <a:rPr lang="zh-CN" altLang="zh-CN" sz="2400" dirty="0">
                <a:solidFill>
                  <a:srgbClr val="2050A1"/>
                </a:solidFill>
                <a:ea typeface="方正兰亭黑简体" panose="02000500000000000000" pitchFamily="2" charset="-122"/>
                <a:cs typeface="Calibri" panose="020F0502020204030204" pitchFamily="34" charset="0"/>
              </a:rPr>
              <a:t>舍形取义</a:t>
            </a:r>
            <a:r>
              <a:rPr lang="zh-CN" altLang="zh-CN" sz="2000" dirty="0">
                <a:effectLst/>
              </a:rPr>
              <a:t> </a:t>
            </a:r>
            <a:endParaRPr kumimoji="1" lang="ja-JP" altLang="en-US" sz="2400" dirty="0"/>
          </a:p>
        </p:txBody>
      </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96245" y="4043978"/>
            <a:ext cx="7139940" cy="707886"/>
          </a:xfrm>
          <a:prstGeom prst="rect">
            <a:avLst/>
          </a:prstGeom>
          <a:noFill/>
        </p:spPr>
        <p:txBody>
          <a:bodyPr wrap="square" rtlCol="0">
            <a:spAutoFit/>
          </a:bodyPr>
          <a:lstStyle/>
          <a:p>
            <a:r>
              <a:rPr lang="en-US" altLang="zh-CN" sz="2000" b="1" dirty="0">
                <a:solidFill>
                  <a:srgbClr val="1E50A2"/>
                </a:solidFill>
                <a:ea typeface="方正兰亭黑简体" panose="02000500000000000000" pitchFamily="2" charset="-122"/>
              </a:rPr>
              <a:t>2</a:t>
            </a:r>
            <a:r>
              <a:rPr lang="zh-CN" altLang="en-US" sz="2000" b="1" dirty="0">
                <a:solidFill>
                  <a:srgbClr val="1E50A2"/>
                </a:solidFill>
                <a:ea typeface="方正兰亭黑简体" panose="02000500000000000000" pitchFamily="2" charset="-122"/>
              </a:rPr>
              <a:t>）非逐字对译</a:t>
            </a:r>
            <a:endParaRPr lang="en-US" altLang="zh-CN" sz="2000" b="1" dirty="0">
              <a:solidFill>
                <a:srgbClr val="1E50A2"/>
              </a:solidFill>
              <a:ea typeface="方正兰亭黑简体" panose="02000500000000000000" pitchFamily="2" charset="-122"/>
            </a:endParaRPr>
          </a:p>
          <a:p>
            <a:endParaRPr lang="zh-CN" altLang="en-US" sz="2000" b="1" dirty="0">
              <a:solidFill>
                <a:srgbClr val="1E50A2"/>
              </a:solidFill>
              <a:ea typeface="方正兰亭黑简体" panose="02000500000000000000" pitchFamily="2" charset="-122"/>
            </a:endParaRPr>
          </a:p>
        </p:txBody>
      </p:sp>
      <p:sp>
        <p:nvSpPr>
          <p:cNvPr id="23" name="文本框 22"/>
          <p:cNvSpPr txBox="1"/>
          <p:nvPr/>
        </p:nvSpPr>
        <p:spPr>
          <a:xfrm>
            <a:off x="2596245" y="2847073"/>
            <a:ext cx="7172960" cy="707886"/>
          </a:xfrm>
          <a:prstGeom prst="rect">
            <a:avLst/>
          </a:prstGeom>
          <a:noFill/>
        </p:spPr>
        <p:txBody>
          <a:bodyPr wrap="square" rtlCol="0">
            <a:spAutoFit/>
          </a:bodyPr>
          <a:lstStyle/>
          <a:p>
            <a:r>
              <a:rPr lang="en-US" altLang="zh-CN" sz="2000" b="1" dirty="0">
                <a:solidFill>
                  <a:srgbClr val="1E50A2"/>
                </a:solidFill>
                <a:ea typeface="方正兰亭黑简体" panose="02000500000000000000" pitchFamily="2" charset="-122"/>
              </a:rPr>
              <a:t>1</a:t>
            </a:r>
            <a:r>
              <a:rPr lang="zh-CN" altLang="en-US" sz="2000" b="1" dirty="0">
                <a:solidFill>
                  <a:srgbClr val="1E50A2"/>
                </a:solidFill>
                <a:ea typeface="方正兰亭黑简体" panose="02000500000000000000" pitchFamily="2" charset="-122"/>
              </a:rPr>
              <a:t>）逐字对译</a:t>
            </a:r>
            <a:endParaRPr lang="en-US" altLang="zh-CN" sz="2000" b="1" dirty="0">
              <a:solidFill>
                <a:srgbClr val="1E50A2"/>
              </a:solidFill>
              <a:ea typeface="方正兰亭黑简体" panose="02000500000000000000" pitchFamily="2" charset="-122"/>
            </a:endParaRPr>
          </a:p>
          <a:p>
            <a:endParaRPr lang="en-US" altLang="zh-CN"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zh-CN" sz="2000" b="1" dirty="0">
                <a:solidFill>
                  <a:srgbClr val="2050A1"/>
                </a:solidFill>
                <a:ea typeface="方正兰亭黑简体" panose="02000500000000000000" pitchFamily="2" charset="-122"/>
                <a:cs typeface="Calibri" panose="020F0502020204030204" pitchFamily="34" charset="0"/>
              </a:rPr>
              <a:t>汉字词对译 </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3304145" y="4902531"/>
            <a:ext cx="6900559" cy="1015663"/>
          </a:xfrm>
          <a:prstGeom prst="rect">
            <a:avLst/>
          </a:prstGeom>
          <a:noFill/>
        </p:spPr>
        <p:txBody>
          <a:bodyPr wrap="square" rtlCol="0">
            <a:spAutoFit/>
          </a:bodyPr>
          <a:lstStyle/>
          <a:p>
            <a:pPr algn="just" latinLnBrk="1"/>
            <a:r>
              <a:rPr lang="ko-KR" altLang="zh-CN" sz="2000" b="1" dirty="0">
                <a:solidFill>
                  <a:srgbClr val="2050A1"/>
                </a:solidFill>
                <a:latin typeface="komorebi gothic" pitchFamily="49" charset="-128"/>
                <a:ea typeface="komorebi gothic" pitchFamily="49" charset="-128"/>
              </a:rPr>
              <a:t>사회주의 </a:t>
            </a:r>
            <a:r>
              <a:rPr lang="ko-KR" altLang="zh-CN" sz="2000" b="1" dirty="0">
                <a:solidFill>
                  <a:srgbClr val="FF0000"/>
                </a:solidFill>
                <a:latin typeface="komorebi gothic" pitchFamily="49" charset="-128"/>
                <a:ea typeface="komorebi gothic" pitchFamily="49" charset="-128"/>
              </a:rPr>
              <a:t>협상민주</a:t>
            </a:r>
            <a:r>
              <a:rPr lang="ko-KR" altLang="zh-CN" sz="2000" b="1" dirty="0">
                <a:solidFill>
                  <a:srgbClr val="2050A1"/>
                </a:solidFill>
                <a:latin typeface="komorebi gothic" pitchFamily="49" charset="-128"/>
                <a:ea typeface="komorebi gothic" pitchFamily="49" charset="-128"/>
              </a:rPr>
              <a:t>는 중국 사회주의 민주 정치 특유의 형식이고 독특한 우위이며 정치 분야에서 중국공산당 </a:t>
            </a:r>
            <a:r>
              <a:rPr lang="ko-KR" altLang="zh-CN" sz="2000" b="1" dirty="0">
                <a:solidFill>
                  <a:srgbClr val="FF0000"/>
                </a:solidFill>
                <a:latin typeface="komorebi gothic" pitchFamily="49" charset="-128"/>
                <a:ea typeface="komorebi gothic" pitchFamily="49" charset="-128"/>
              </a:rPr>
              <a:t>군중노선</a:t>
            </a:r>
            <a:r>
              <a:rPr lang="ko-KR" altLang="zh-CN" sz="2000" b="1" dirty="0">
                <a:solidFill>
                  <a:srgbClr val="2050A1"/>
                </a:solidFill>
                <a:latin typeface="komorebi gothic" pitchFamily="49" charset="-128"/>
                <a:ea typeface="komorebi gothic" pitchFamily="49" charset="-128"/>
              </a:rPr>
              <a:t>의 중요한 구현입니다</a:t>
            </a:r>
            <a:r>
              <a:rPr lang="en-US" altLang="zh-CN" sz="2000" b="1" dirty="0">
                <a:solidFill>
                  <a:srgbClr val="2050A1"/>
                </a:solidFill>
                <a:latin typeface="komorebi gothic" pitchFamily="49" charset="-128"/>
                <a:ea typeface="komorebi gothic" pitchFamily="49" charset="-128"/>
              </a:rPr>
              <a:t>.</a:t>
            </a:r>
            <a:r>
              <a:rPr lang="zh-CN" altLang="zh-CN" sz="2000" b="1" dirty="0">
                <a:solidFill>
                  <a:srgbClr val="2050A1"/>
                </a:solidFill>
                <a:latin typeface="komorebi gothic" pitchFamily="49" charset="-128"/>
                <a:ea typeface="komorebi gothic" pitchFamily="49" charset="-128"/>
              </a:rPr>
              <a:t> </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3257800" y="3429000"/>
            <a:ext cx="7265139"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1</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r>
              <a:rPr lang="zh-CN" altLang="zh-CN" sz="2000" b="1" dirty="0">
                <a:solidFill>
                  <a:srgbClr val="1E50A2"/>
                </a:solidFill>
                <a:ea typeface="方正兰亭黑简体" panose="02000500000000000000" pitchFamily="2" charset="-122"/>
              </a:rPr>
              <a:t>社会主义</a:t>
            </a:r>
            <a:r>
              <a:rPr lang="zh-CN" altLang="zh-CN" sz="2000" b="1" dirty="0">
                <a:solidFill>
                  <a:srgbClr val="FF0000"/>
                </a:solidFill>
                <a:ea typeface="方正兰亭黑简体" panose="02000500000000000000" pitchFamily="2" charset="-122"/>
              </a:rPr>
              <a:t>协商民主</a:t>
            </a:r>
            <a:r>
              <a:rPr lang="zh-CN" altLang="zh-CN" sz="2000" b="1" dirty="0">
                <a:solidFill>
                  <a:srgbClr val="1E50A2"/>
                </a:solidFill>
                <a:ea typeface="方正兰亭黑简体" panose="02000500000000000000" pitchFamily="2" charset="-122"/>
              </a:rPr>
              <a:t>，是中国社会主义民主政治的特有形式和独特优势，是中国共产党的</a:t>
            </a:r>
            <a:r>
              <a:rPr lang="zh-CN" altLang="zh-CN" sz="2000" b="1" dirty="0">
                <a:solidFill>
                  <a:srgbClr val="FF0000"/>
                </a:solidFill>
                <a:ea typeface="方正兰亭黑简体" panose="02000500000000000000" pitchFamily="2" charset="-122"/>
              </a:rPr>
              <a:t>群众路线</a:t>
            </a:r>
            <a:r>
              <a:rPr lang="zh-CN" altLang="zh-CN" sz="2000" b="1" dirty="0">
                <a:solidFill>
                  <a:srgbClr val="1E50A2"/>
                </a:solidFill>
                <a:ea typeface="方正兰亭黑简体" panose="02000500000000000000" pitchFamily="2" charset="-122"/>
              </a:rPr>
              <a:t>在政治领域的重要体现。 </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962040" y="2138136"/>
            <a:ext cx="1792224"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zh-CN" sz="2000" b="1" dirty="0">
                <a:solidFill>
                  <a:srgbClr val="2050A1"/>
                </a:solidFill>
                <a:ea typeface="方正兰亭黑简体" panose="02000500000000000000" pitchFamily="2" charset="-122"/>
                <a:cs typeface="Calibri" panose="020F0502020204030204" pitchFamily="34" charset="0"/>
              </a:rPr>
              <a:t>汉字词对译 </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
        <p:nvSpPr>
          <p:cNvPr id="2" name="文本框 1"/>
          <p:cNvSpPr txBox="1"/>
          <p:nvPr/>
        </p:nvSpPr>
        <p:spPr>
          <a:xfrm>
            <a:off x="3257800" y="2616418"/>
            <a:ext cx="3344168" cy="400110"/>
          </a:xfrm>
          <a:prstGeom prst="rect">
            <a:avLst/>
          </a:prstGeom>
          <a:noFill/>
        </p:spPr>
        <p:txBody>
          <a:bodyPr wrap="square" rtlCol="0">
            <a:spAutoFit/>
          </a:bodyPr>
          <a:lstStyle/>
          <a:p>
            <a:r>
              <a:rPr lang="en-US" altLang="zh-CN" sz="2000" b="1" dirty="0">
                <a:solidFill>
                  <a:srgbClr val="2050A1"/>
                </a:solidFill>
                <a:ea typeface="方正兰亭黑简体" panose="02000500000000000000" pitchFamily="2" charset="-122"/>
                <a:cs typeface="Calibri" panose="020F0502020204030204" pitchFamily="34" charset="0"/>
              </a:rPr>
              <a:t>1</a:t>
            </a:r>
            <a:r>
              <a:rPr lang="zh-CN" altLang="en-US" sz="2000" b="1" dirty="0">
                <a:solidFill>
                  <a:srgbClr val="2050A1"/>
                </a:solidFill>
                <a:ea typeface="方正兰亭黑简体" panose="02000500000000000000" pitchFamily="2" charset="-122"/>
                <a:cs typeface="Calibri" panose="020F0502020204030204" pitchFamily="34" charset="0"/>
              </a:rPr>
              <a:t>）逐字对译</a:t>
            </a:r>
            <a:r>
              <a:rPr lang="en-US" altLang="zh-CN" sz="2000" b="1" dirty="0">
                <a:solidFill>
                  <a:srgbClr val="2050A1"/>
                </a:solidFill>
                <a:ea typeface="方正兰亭黑简体" panose="02000500000000000000" pitchFamily="2" charset="-122"/>
                <a:cs typeface="Calibri" panose="020F0502020204030204" pitchFamily="34" charset="0"/>
              </a:rPr>
              <a:t>:</a:t>
            </a:r>
            <a:r>
              <a:rPr lang="zh-CN" altLang="en-US" sz="2000" b="1" dirty="0">
                <a:solidFill>
                  <a:srgbClr val="2050A1"/>
                </a:solidFill>
                <a:ea typeface="方正兰亭黑简体" panose="02000500000000000000" pitchFamily="2" charset="-122"/>
                <a:cs typeface="Calibri" panose="020F0502020204030204" pitchFamily="34" charset="0"/>
              </a:rPr>
              <a:t> 特定概念 </a:t>
            </a:r>
            <a:endParaRPr lang="zh-CN" altLang="en-US" sz="2000" b="1" dirty="0">
              <a:solidFill>
                <a:srgbClr val="2050A1"/>
              </a:solidFill>
              <a:ea typeface="方正兰亭黑简体" panose="02000500000000000000" pitchFamily="2"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3304145" y="4902531"/>
            <a:ext cx="6900559" cy="1323439"/>
          </a:xfrm>
          <a:prstGeom prst="rect">
            <a:avLst/>
          </a:prstGeom>
          <a:noFill/>
        </p:spPr>
        <p:txBody>
          <a:bodyPr wrap="square" rtlCol="0">
            <a:spAutoFit/>
          </a:bodyPr>
          <a:lstStyle/>
          <a:p>
            <a:pPr algn="just" latinLnBrk="1"/>
            <a:r>
              <a:rPr lang="ko-KR" altLang="zh-CN" sz="2000" b="1" dirty="0">
                <a:solidFill>
                  <a:srgbClr val="FF0000"/>
                </a:solidFill>
                <a:latin typeface="komorebi gothic" pitchFamily="49" charset="-128"/>
                <a:ea typeface="komorebi gothic" pitchFamily="49" charset="-128"/>
              </a:rPr>
              <a:t>인민민주</a:t>
            </a:r>
            <a:r>
              <a:rPr lang="ko-KR" altLang="zh-CN" sz="2000" b="1" dirty="0">
                <a:solidFill>
                  <a:srgbClr val="2050A1"/>
                </a:solidFill>
                <a:latin typeface="komorebi gothic" pitchFamily="49" charset="-128"/>
                <a:ea typeface="komorebi gothic" pitchFamily="49" charset="-128"/>
              </a:rPr>
              <a:t>를 실시하고 인민이 나라의 주인됨을 보장하려면 우리가 국정운영시에 인민내부의 여러 방면에서 광범위한 논의를 필요로 합니다</a:t>
            </a:r>
            <a:r>
              <a:rPr lang="en-US" altLang="zh-CN" sz="2000" b="1" dirty="0">
                <a:solidFill>
                  <a:srgbClr val="2050A1"/>
                </a:solidFill>
                <a:latin typeface="komorebi gothic" pitchFamily="49" charset="-128"/>
                <a:ea typeface="komorebi gothic" pitchFamily="49" charset="-128"/>
              </a:rPr>
              <a:t>.</a:t>
            </a:r>
            <a:endParaRPr lang="zh-CN" altLang="zh-CN" sz="2000" b="1" dirty="0">
              <a:solidFill>
                <a:srgbClr val="2050A1"/>
              </a:solidFill>
              <a:latin typeface="komorebi gothic" pitchFamily="49" charset="-128"/>
              <a:ea typeface="komorebi gothic" pitchFamily="49" charset="-128"/>
            </a:endParaRPr>
          </a:p>
          <a:p>
            <a:pPr algn="just" latinLnBrk="1"/>
            <a:r>
              <a:rPr lang="zh-CN" altLang="zh-CN" sz="2000" b="1" dirty="0">
                <a:solidFill>
                  <a:srgbClr val="2050A1"/>
                </a:solidFill>
                <a:latin typeface="komorebi gothic" pitchFamily="49" charset="-128"/>
                <a:ea typeface="komorebi gothic" pitchFamily="49" charset="-128"/>
              </a:rPr>
              <a:t> </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3257800" y="3429000"/>
            <a:ext cx="7265139"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2</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r>
              <a:rPr lang="zh-CN" altLang="zh-CN" sz="2000" b="1" dirty="0">
                <a:solidFill>
                  <a:srgbClr val="1E50A2"/>
                </a:solidFill>
                <a:ea typeface="方正兰亭黑简体" panose="02000500000000000000" pitchFamily="2" charset="-122"/>
              </a:rPr>
              <a:t>实行</a:t>
            </a:r>
            <a:r>
              <a:rPr lang="zh-CN" altLang="zh-CN" sz="2000" b="1" dirty="0">
                <a:solidFill>
                  <a:srgbClr val="FF0000"/>
                </a:solidFill>
                <a:ea typeface="方正兰亭黑简体" panose="02000500000000000000" pitchFamily="2" charset="-122"/>
              </a:rPr>
              <a:t>人民民主</a:t>
            </a:r>
            <a:r>
              <a:rPr lang="zh-CN" altLang="zh-CN" sz="2000" b="1" dirty="0">
                <a:solidFill>
                  <a:srgbClr val="1E50A2"/>
                </a:solidFill>
                <a:ea typeface="方正兰亭黑简体" panose="02000500000000000000" pitchFamily="2" charset="-122"/>
              </a:rPr>
              <a:t>，保证人民当家作主，要求我们在治国理政时在人民内部各方面进行广泛商量。 </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962040" y="2138136"/>
            <a:ext cx="1792224"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zh-CN" sz="2000" b="1" dirty="0">
                <a:solidFill>
                  <a:srgbClr val="2050A1"/>
                </a:solidFill>
                <a:ea typeface="方正兰亭黑简体" panose="02000500000000000000" pitchFamily="2" charset="-122"/>
                <a:cs typeface="Calibri" panose="020F0502020204030204" pitchFamily="34" charset="0"/>
              </a:rPr>
              <a:t>汉字词对译 </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
        <p:nvSpPr>
          <p:cNvPr id="2" name="文本框 1"/>
          <p:cNvSpPr txBox="1"/>
          <p:nvPr/>
        </p:nvSpPr>
        <p:spPr>
          <a:xfrm>
            <a:off x="3257800" y="2616418"/>
            <a:ext cx="3344168" cy="400110"/>
          </a:xfrm>
          <a:prstGeom prst="rect">
            <a:avLst/>
          </a:prstGeom>
          <a:noFill/>
        </p:spPr>
        <p:txBody>
          <a:bodyPr wrap="square" rtlCol="0">
            <a:spAutoFit/>
          </a:bodyPr>
          <a:lstStyle/>
          <a:p>
            <a:r>
              <a:rPr lang="en-US" altLang="zh-CN" sz="2000" b="1" dirty="0">
                <a:solidFill>
                  <a:srgbClr val="2050A1"/>
                </a:solidFill>
                <a:ea typeface="方正兰亭黑简体" panose="02000500000000000000" pitchFamily="2" charset="-122"/>
                <a:cs typeface="Calibri" panose="020F0502020204030204" pitchFamily="34" charset="0"/>
              </a:rPr>
              <a:t>1</a:t>
            </a:r>
            <a:r>
              <a:rPr lang="zh-CN" altLang="en-US" sz="2000" b="1" dirty="0">
                <a:solidFill>
                  <a:srgbClr val="2050A1"/>
                </a:solidFill>
                <a:ea typeface="方正兰亭黑简体" panose="02000500000000000000" pitchFamily="2" charset="-122"/>
                <a:cs typeface="Calibri" panose="020F0502020204030204" pitchFamily="34" charset="0"/>
              </a:rPr>
              <a:t>）逐字对译</a:t>
            </a:r>
            <a:r>
              <a:rPr lang="en-US" altLang="zh-CN" sz="2000" b="1" dirty="0">
                <a:solidFill>
                  <a:srgbClr val="2050A1"/>
                </a:solidFill>
                <a:ea typeface="方正兰亭黑简体" panose="02000500000000000000" pitchFamily="2" charset="-122"/>
                <a:cs typeface="Calibri" panose="020F0502020204030204" pitchFamily="34" charset="0"/>
              </a:rPr>
              <a:t>:</a:t>
            </a:r>
            <a:r>
              <a:rPr lang="zh-CN" altLang="en-US" sz="2000" b="1" dirty="0">
                <a:solidFill>
                  <a:srgbClr val="2050A1"/>
                </a:solidFill>
                <a:ea typeface="方正兰亭黑简体" panose="02000500000000000000" pitchFamily="2" charset="-122"/>
                <a:cs typeface="Calibri" panose="020F0502020204030204" pitchFamily="34" charset="0"/>
              </a:rPr>
              <a:t> 特定概念 </a:t>
            </a:r>
            <a:endParaRPr lang="zh-CN" altLang="en-US" sz="2000" b="1" dirty="0">
              <a:solidFill>
                <a:srgbClr val="2050A1"/>
              </a:solidFill>
              <a:ea typeface="方正兰亭黑简体" panose="02000500000000000000" pitchFamily="2"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3304145" y="4902531"/>
            <a:ext cx="6900559" cy="966098"/>
          </a:xfrm>
          <a:prstGeom prst="rect">
            <a:avLst/>
          </a:prstGeom>
          <a:noFill/>
        </p:spPr>
        <p:txBody>
          <a:bodyPr wrap="square" rtlCol="0">
            <a:spAutoFit/>
          </a:bodyPr>
          <a:lstStyle/>
          <a:p>
            <a:pPr algn="just" latinLnBrk="1">
              <a:lnSpc>
                <a:spcPct val="150000"/>
              </a:lnSpc>
            </a:pPr>
            <a:r>
              <a:rPr lang="ko-KR" altLang="zh-CN" sz="2000" b="1" dirty="0">
                <a:solidFill>
                  <a:srgbClr val="FF0000"/>
                </a:solidFill>
                <a:ea typeface="方正兰亭黑简体" panose="02000500000000000000" pitchFamily="2" charset="-122"/>
              </a:rPr>
              <a:t>사회주의</a:t>
            </a:r>
            <a:r>
              <a:rPr lang="ko-KR" altLang="zh-CN" sz="2000" b="1" dirty="0">
                <a:solidFill>
                  <a:srgbClr val="1E50A2"/>
                </a:solidFill>
                <a:ea typeface="方正兰亭黑简体" panose="02000500000000000000" pitchFamily="2" charset="-122"/>
              </a:rPr>
              <a:t> 민주는 완벽한 </a:t>
            </a:r>
            <a:r>
              <a:rPr lang="ko-KR" altLang="zh-CN" sz="2000" b="1" u="sng" dirty="0">
                <a:solidFill>
                  <a:srgbClr val="1E50A2"/>
                </a:solidFill>
                <a:ea typeface="方正兰亭黑简体" panose="02000500000000000000" pitchFamily="2" charset="-122"/>
              </a:rPr>
              <a:t>제도적 절차</a:t>
            </a:r>
            <a:r>
              <a:rPr lang="ko-KR" altLang="zh-CN" sz="2000" b="1" dirty="0">
                <a:solidFill>
                  <a:srgbClr val="1E50A2"/>
                </a:solidFill>
                <a:ea typeface="方正兰亭黑简体" panose="02000500000000000000" pitchFamily="2" charset="-122"/>
              </a:rPr>
              <a:t>를 필요로 할 뿐만 아니라 완전한 </a:t>
            </a:r>
            <a:r>
              <a:rPr lang="ko-KR" altLang="zh-CN" sz="2000" b="1" u="sng" dirty="0">
                <a:solidFill>
                  <a:srgbClr val="1E50A2"/>
                </a:solidFill>
                <a:ea typeface="方正兰亭黑简体" panose="02000500000000000000" pitchFamily="2" charset="-122"/>
              </a:rPr>
              <a:t>참여와 실천</a:t>
            </a:r>
            <a:r>
              <a:rPr lang="ko-KR" altLang="zh-CN" sz="2000" b="1" dirty="0">
                <a:solidFill>
                  <a:srgbClr val="1E50A2"/>
                </a:solidFill>
                <a:ea typeface="方正兰亭黑简体" panose="02000500000000000000" pitchFamily="2" charset="-122"/>
              </a:rPr>
              <a:t>도 필요로 합니다</a:t>
            </a:r>
            <a:r>
              <a:rPr lang="en-US" altLang="zh-CN" sz="2000" b="1" dirty="0">
                <a:solidFill>
                  <a:srgbClr val="1E50A2"/>
                </a:solidFill>
                <a:ea typeface="方正兰亭黑简体" panose="02000500000000000000" pitchFamily="2" charset="-122"/>
              </a:rPr>
              <a:t>.</a:t>
            </a:r>
            <a:r>
              <a:rPr lang="zh-CN" altLang="zh-CN" sz="2000" b="1" dirty="0">
                <a:solidFill>
                  <a:srgbClr val="1E50A2"/>
                </a:solidFill>
                <a:ea typeface="方正兰亭黑简体" panose="02000500000000000000" pitchFamily="2" charset="-122"/>
              </a:rPr>
              <a:t>  </a:t>
            </a:r>
            <a:endParaRPr lang="ja-JP" altLang="en-US" sz="2000" b="1" dirty="0">
              <a:solidFill>
                <a:srgbClr val="1E50A2"/>
              </a:solidFill>
              <a:ea typeface="方正兰亭黑简体" panose="02000500000000000000" pitchFamily="2" charset="-122"/>
            </a:endParaRPr>
          </a:p>
        </p:txBody>
      </p:sp>
      <p:sp>
        <p:nvSpPr>
          <p:cNvPr id="23" name="文本框 22"/>
          <p:cNvSpPr txBox="1"/>
          <p:nvPr/>
        </p:nvSpPr>
        <p:spPr>
          <a:xfrm>
            <a:off x="3257800" y="3429000"/>
            <a:ext cx="7265139" cy="1274901"/>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3</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pPr>
              <a:lnSpc>
                <a:spcPct val="150000"/>
              </a:lnSpc>
            </a:pPr>
            <a:r>
              <a:rPr lang="zh-CN" altLang="zh-CN" sz="2000" b="1" dirty="0">
                <a:solidFill>
                  <a:srgbClr val="FF0000"/>
                </a:solidFill>
                <a:ea typeface="方正兰亭黑简体" panose="02000500000000000000" pitchFamily="2" charset="-122"/>
              </a:rPr>
              <a:t>社会主义</a:t>
            </a:r>
            <a:r>
              <a:rPr lang="zh-CN" altLang="zh-CN" sz="2000" b="1" dirty="0">
                <a:solidFill>
                  <a:srgbClr val="1E50A2"/>
                </a:solidFill>
                <a:ea typeface="方正兰亭黑简体" panose="02000500000000000000" pitchFamily="2" charset="-122"/>
              </a:rPr>
              <a:t>民主不仅需要完整的</a:t>
            </a:r>
            <a:r>
              <a:rPr lang="zh-CN" altLang="zh-CN" sz="2000" b="1" u="sng" dirty="0">
                <a:solidFill>
                  <a:srgbClr val="1E50A2"/>
                </a:solidFill>
                <a:ea typeface="方正兰亭黑简体" panose="02000500000000000000" pitchFamily="2" charset="-122"/>
              </a:rPr>
              <a:t>制度程序</a:t>
            </a:r>
            <a:r>
              <a:rPr lang="zh-CN" altLang="zh-CN" sz="2000" b="1" dirty="0">
                <a:solidFill>
                  <a:srgbClr val="1E50A2"/>
                </a:solidFill>
                <a:ea typeface="方正兰亭黑简体" panose="02000500000000000000" pitchFamily="2" charset="-122"/>
              </a:rPr>
              <a:t>，而且需要完整的</a:t>
            </a:r>
            <a:r>
              <a:rPr lang="zh-CN" altLang="zh-CN" sz="2000" b="1" u="sng" dirty="0">
                <a:solidFill>
                  <a:srgbClr val="1E50A2"/>
                </a:solidFill>
                <a:ea typeface="方正兰亭黑简体" panose="02000500000000000000" pitchFamily="2" charset="-122"/>
              </a:rPr>
              <a:t>参与实践</a:t>
            </a:r>
            <a:r>
              <a:rPr lang="zh-CN" altLang="zh-CN" sz="2000" b="1" dirty="0">
                <a:solidFill>
                  <a:srgbClr val="1E50A2"/>
                </a:solidFill>
                <a:ea typeface="方正兰亭黑简体" panose="02000500000000000000" pitchFamily="2" charset="-122"/>
              </a:rPr>
              <a:t>。  </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962040" y="2138136"/>
            <a:ext cx="1792224"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zh-CN" sz="2000" b="1" dirty="0">
                <a:solidFill>
                  <a:srgbClr val="2050A1"/>
                </a:solidFill>
                <a:ea typeface="方正兰亭黑简体" panose="02000500000000000000" pitchFamily="2" charset="-122"/>
                <a:cs typeface="Calibri" panose="020F0502020204030204" pitchFamily="34" charset="0"/>
              </a:rPr>
              <a:t>汉字词对译 </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
        <p:nvSpPr>
          <p:cNvPr id="2" name="文本框 1"/>
          <p:cNvSpPr txBox="1"/>
          <p:nvPr/>
        </p:nvSpPr>
        <p:spPr>
          <a:xfrm>
            <a:off x="3257800" y="2616418"/>
            <a:ext cx="3344168" cy="400110"/>
          </a:xfrm>
          <a:prstGeom prst="rect">
            <a:avLst/>
          </a:prstGeom>
          <a:noFill/>
        </p:spPr>
        <p:txBody>
          <a:bodyPr wrap="square" rtlCol="0">
            <a:spAutoFit/>
          </a:bodyPr>
          <a:lstStyle/>
          <a:p>
            <a:r>
              <a:rPr lang="en-US" altLang="zh-CN" sz="2000" b="1" dirty="0">
                <a:solidFill>
                  <a:srgbClr val="2050A1"/>
                </a:solidFill>
                <a:ea typeface="方正兰亭黑简体" panose="02000500000000000000" pitchFamily="2" charset="-122"/>
                <a:cs typeface="Calibri" panose="020F0502020204030204" pitchFamily="34" charset="0"/>
              </a:rPr>
              <a:t>1</a:t>
            </a:r>
            <a:r>
              <a:rPr lang="zh-CN" altLang="en-US" sz="2000" b="1" dirty="0">
                <a:solidFill>
                  <a:srgbClr val="2050A1"/>
                </a:solidFill>
                <a:ea typeface="方正兰亭黑简体" panose="02000500000000000000" pitchFamily="2" charset="-122"/>
                <a:cs typeface="Calibri" panose="020F0502020204030204" pitchFamily="34" charset="0"/>
              </a:rPr>
              <a:t>）逐字对译</a:t>
            </a:r>
            <a:r>
              <a:rPr lang="en-US" altLang="zh-CN" sz="2000" b="1" dirty="0">
                <a:solidFill>
                  <a:srgbClr val="2050A1"/>
                </a:solidFill>
                <a:ea typeface="方正兰亭黑简体" panose="02000500000000000000" pitchFamily="2" charset="-122"/>
                <a:cs typeface="Calibri" panose="020F0502020204030204" pitchFamily="34" charset="0"/>
              </a:rPr>
              <a:t>:</a:t>
            </a:r>
            <a:r>
              <a:rPr lang="zh-CN" altLang="en-US" sz="2000" b="1" dirty="0">
                <a:solidFill>
                  <a:srgbClr val="2050A1"/>
                </a:solidFill>
                <a:ea typeface="方正兰亭黑简体" panose="02000500000000000000" pitchFamily="2" charset="-122"/>
                <a:cs typeface="Calibri" panose="020F0502020204030204" pitchFamily="34" charset="0"/>
              </a:rPr>
              <a:t> 专业术语 </a:t>
            </a:r>
            <a:endParaRPr lang="zh-CN" altLang="en-US" sz="2000" b="1" dirty="0">
              <a:solidFill>
                <a:srgbClr val="2050A1"/>
              </a:solidFill>
              <a:ea typeface="方正兰亭黑简体" panose="02000500000000000000" pitchFamily="2"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
          <p:cNvSpPr/>
          <p:nvPr/>
        </p:nvSpPr>
        <p:spPr>
          <a:xfrm>
            <a:off x="0" y="0"/>
            <a:ext cx="12192000" cy="703580"/>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491645" y="407819"/>
            <a:ext cx="2493010" cy="618490"/>
          </a:xfrm>
          <a:prstGeom prst="rect">
            <a:avLst/>
          </a:prstGeom>
        </p:spPr>
      </p:pic>
      <p:sp>
        <p:nvSpPr>
          <p:cNvPr id="14" name="矩形: 圆角 14"/>
          <p:cNvSpPr/>
          <p:nvPr/>
        </p:nvSpPr>
        <p:spPr>
          <a:xfrm>
            <a:off x="636607" y="1857395"/>
            <a:ext cx="10808465" cy="4486527"/>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91645" y="432416"/>
            <a:ext cx="2294255" cy="582295"/>
          </a:xfrm>
          <a:prstGeom prst="rect">
            <a:avLst/>
          </a:prstGeom>
          <a:noFill/>
        </p:spPr>
        <p:txBody>
          <a:bodyPr wrap="square" lIns="91438" tIns="45719" rIns="91438" bIns="45719" rtlCol="0">
            <a:spAutoFit/>
          </a:bodyPr>
          <a:lstStyle/>
          <a:p>
            <a:pPr algn="ctr"/>
            <a:r>
              <a:rPr kumimoji="1" lang="zh-CN" altLang="en-US" sz="3200" b="1" dirty="0">
                <a:solidFill>
                  <a:schemeClr val="bg1"/>
                </a:solidFill>
                <a:latin typeface="方正兰亭黑简体" panose="02000500000000000000" pitchFamily="2" charset="-122"/>
                <a:ea typeface="方正兰亭黑简体" panose="02000500000000000000" pitchFamily="2" charset="-122"/>
              </a:rPr>
              <a:t>学习目标</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8" name="矩形 7"/>
          <p:cNvSpPr/>
          <p:nvPr/>
        </p:nvSpPr>
        <p:spPr>
          <a:xfrm>
            <a:off x="952982" y="1616783"/>
            <a:ext cx="2052165" cy="523220"/>
          </a:xfrm>
          <a:prstGeom prst="rect">
            <a:avLst/>
          </a:prstGeom>
          <a:solidFill>
            <a:schemeClr val="bg1"/>
          </a:solidFill>
        </p:spPr>
        <p:txBody>
          <a:bodyPr wrap="none">
            <a:spAutoFit/>
          </a:bodyPr>
          <a:lstStyle/>
          <a:p>
            <a:r>
              <a:rPr lang="en-US" altLang="zh-CN"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2. </a:t>
            </a:r>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翻译目标</a:t>
            </a:r>
            <a:endParaRPr lang="en-GB" altLang="zh-CN"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sp>
        <p:nvSpPr>
          <p:cNvPr id="11" name="文本框 10"/>
          <p:cNvSpPr txBox="1"/>
          <p:nvPr/>
        </p:nvSpPr>
        <p:spPr>
          <a:xfrm>
            <a:off x="3125165" y="2565523"/>
            <a:ext cx="8319908" cy="3350854"/>
          </a:xfrm>
          <a:prstGeom prst="rect">
            <a:avLst/>
          </a:prstGeom>
          <a:noFill/>
        </p:spPr>
        <p:txBody>
          <a:bodyPr wrap="square" rtlCol="0">
            <a:spAutoFit/>
          </a:bodyPr>
          <a:lstStyle/>
          <a:p>
            <a:pPr lvl="0" algn="l" fontAlgn="auto">
              <a:lnSpc>
                <a:spcPct val="150000"/>
              </a:lnSpc>
              <a:buClrTx/>
              <a:buSzTx/>
            </a:pPr>
            <a:endPar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endParaRPr>
          </a:p>
          <a:p>
            <a:pPr marL="342900" lvl="0" indent="-342900">
              <a:lnSpc>
                <a:spcPct val="150000"/>
              </a:lnSpc>
              <a:buFont typeface="Arial" panose="020B0604020202020204" pitchFamily="34" charset="0"/>
              <a:buChar char="•"/>
            </a:pPr>
            <a:r>
              <a:rPr kumimoji="1" lang="zh-CN" altLang="zh-CN" sz="2400" dirty="0">
                <a:solidFill>
                  <a:schemeClr val="bg2">
                    <a:lumMod val="10000"/>
                  </a:schemeClr>
                </a:solidFill>
                <a:latin typeface="Times New Roman" panose="02020603050405020304" pitchFamily="18" charset="0"/>
                <a:ea typeface="方正兰亭黑简体" panose="02000500000000000000" pitchFamily="2" charset="-122"/>
              </a:rPr>
              <a:t>着重关注和掌握汉语四字格的翻译方法； </a:t>
            </a:r>
            <a:endParaRPr kumimoji="1" lang="en-US" altLang="zh-CN" sz="2400" dirty="0">
              <a:solidFill>
                <a:schemeClr val="bg2">
                  <a:lumMod val="10000"/>
                </a:schemeClr>
              </a:solidFill>
              <a:latin typeface="Times New Roman" panose="02020603050405020304" pitchFamily="18" charset="0"/>
              <a:ea typeface="方正兰亭黑简体" panose="02000500000000000000" pitchFamily="2" charset="-122"/>
              <a:sym typeface="Times New Roman" panose="02020603050405020304" pitchFamily="18" charset="0"/>
            </a:endParaRPr>
          </a:p>
          <a:p>
            <a:pPr marL="342900" lvl="0" indent="-342900">
              <a:lnSpc>
                <a:spcPct val="150000"/>
              </a:lnSpc>
              <a:buFont typeface="Arial" panose="020B0604020202020204" pitchFamily="34" charset="0"/>
              <a:buChar char="•"/>
            </a:pPr>
            <a:r>
              <a:rPr kumimoji="1" lang="zh-CN" altLang="zh-CN" sz="2400" dirty="0">
                <a:solidFill>
                  <a:schemeClr val="bg2">
                    <a:lumMod val="10000"/>
                  </a:schemeClr>
                </a:solidFill>
                <a:latin typeface="Times New Roman" panose="02020603050405020304" pitchFamily="18" charset="0"/>
                <a:ea typeface="方正兰亭黑简体" panose="02000500000000000000" pitchFamily="2" charset="-122"/>
              </a:rPr>
              <a:t>着重关注和掌握对汉语重复出现的词汇、短语和句子的翻译策略； </a:t>
            </a:r>
            <a:endParaRPr kumimoji="1" lang="en-US" altLang="zh-CN" sz="2400" dirty="0">
              <a:solidFill>
                <a:schemeClr val="bg2">
                  <a:lumMod val="10000"/>
                </a:schemeClr>
              </a:solidFill>
              <a:latin typeface="Times New Roman" panose="02020603050405020304" pitchFamily="18" charset="0"/>
              <a:ea typeface="方正兰亭黑简体" panose="02000500000000000000" pitchFamily="2" charset="-122"/>
              <a:sym typeface="Times New Roman" panose="02020603050405020304" pitchFamily="18" charset="0"/>
            </a:endParaRPr>
          </a:p>
          <a:p>
            <a:pPr marL="342900" lvl="0" indent="-342900">
              <a:lnSpc>
                <a:spcPct val="150000"/>
              </a:lnSpc>
              <a:buFont typeface="Arial" panose="020B0604020202020204" pitchFamily="34" charset="0"/>
              <a:buChar char="•"/>
            </a:pP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掌握“</a:t>
            </a:r>
            <a:r>
              <a:rPr kumimoji="1" lang="zh-CN" altLang="en-US" sz="2400" dirty="0">
                <a:solidFill>
                  <a:srgbClr val="FF0000"/>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以人民为中心的发展思想</a:t>
            </a: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”相关时政文献翻译的基本策略与技巧。</a:t>
            </a:r>
            <a:endPar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endParaRPr>
          </a:p>
        </p:txBody>
      </p:sp>
      <p:sp>
        <p:nvSpPr>
          <p:cNvPr id="9" name="椭圆 22"/>
          <p:cNvSpPr/>
          <p:nvPr/>
        </p:nvSpPr>
        <p:spPr>
          <a:xfrm>
            <a:off x="1286934" y="2399707"/>
            <a:ext cx="1396849" cy="1338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iconfont-10484-5114096"/>
          <p:cNvSpPr>
            <a:spLocks noChangeAspect="1"/>
          </p:cNvSpPr>
          <p:nvPr/>
        </p:nvSpPr>
        <p:spPr>
          <a:xfrm>
            <a:off x="1591549" y="2579685"/>
            <a:ext cx="812597" cy="822889"/>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椭圆 22"/>
          <p:cNvSpPr/>
          <p:nvPr/>
        </p:nvSpPr>
        <p:spPr>
          <a:xfrm>
            <a:off x="1308710" y="4411043"/>
            <a:ext cx="1396849" cy="1338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iconfont-10484-5114096"/>
          <p:cNvSpPr>
            <a:spLocks noChangeAspect="1"/>
          </p:cNvSpPr>
          <p:nvPr/>
        </p:nvSpPr>
        <p:spPr>
          <a:xfrm>
            <a:off x="1613325" y="4591021"/>
            <a:ext cx="812597" cy="822889"/>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3304145" y="4902531"/>
            <a:ext cx="6900559" cy="1145635"/>
          </a:xfrm>
          <a:prstGeom prst="rect">
            <a:avLst/>
          </a:prstGeom>
          <a:noFill/>
        </p:spPr>
        <p:txBody>
          <a:bodyPr wrap="square" rtlCol="0">
            <a:spAutoFit/>
          </a:bodyPr>
          <a:lstStyle/>
          <a:p>
            <a:pPr algn="just" latinLnBrk="1">
              <a:lnSpc>
                <a:spcPts val="2800"/>
              </a:lnSpc>
            </a:pPr>
            <a:r>
              <a:rPr lang="ko-KR" altLang="zh-CN" sz="2000" b="1" dirty="0">
                <a:solidFill>
                  <a:srgbClr val="1E50A2"/>
                </a:solidFill>
                <a:ea typeface="方正兰亭黑简体" panose="02000500000000000000" pitchFamily="2" charset="-122"/>
              </a:rPr>
              <a:t>민주를 실현하는 형식은 풍부하고 다양하기 때문에 융통성이 없는 모델에 </a:t>
            </a:r>
            <a:r>
              <a:rPr lang="ko-KR" altLang="zh-CN" sz="2000" b="1" dirty="0" err="1">
                <a:solidFill>
                  <a:srgbClr val="1E50A2"/>
                </a:solidFill>
                <a:ea typeface="方正兰亭黑简体" panose="02000500000000000000" pitchFamily="2" charset="-122"/>
              </a:rPr>
              <a:t>구애받을</a:t>
            </a:r>
            <a:r>
              <a:rPr lang="ko-KR" altLang="zh-CN" sz="2000" b="1" dirty="0">
                <a:solidFill>
                  <a:srgbClr val="1E50A2"/>
                </a:solidFill>
                <a:ea typeface="方正兰亭黑简体" panose="02000500000000000000" pitchFamily="2" charset="-122"/>
              </a:rPr>
              <a:t> 필요가 없으며 그렇다고 어디에나 다 적용 가능한 </a:t>
            </a:r>
            <a:r>
              <a:rPr lang="ko-KR" altLang="zh-CN" sz="2000" b="1" dirty="0">
                <a:solidFill>
                  <a:srgbClr val="FF0000"/>
                </a:solidFill>
                <a:ea typeface="方正兰亭黑简体" panose="02000500000000000000" pitchFamily="2" charset="-122"/>
              </a:rPr>
              <a:t>판단 기준</a:t>
            </a:r>
            <a:r>
              <a:rPr lang="ko-KR" altLang="zh-CN" sz="2000" b="1" dirty="0">
                <a:solidFill>
                  <a:srgbClr val="1E50A2"/>
                </a:solidFill>
                <a:ea typeface="方正兰亭黑简体" panose="02000500000000000000" pitchFamily="2" charset="-122"/>
              </a:rPr>
              <a:t>이 있는 것도 아닙니다</a:t>
            </a:r>
            <a:r>
              <a:rPr lang="en-US" altLang="zh-CN" sz="2000" b="1" dirty="0">
                <a:solidFill>
                  <a:srgbClr val="1E50A2"/>
                </a:solidFill>
                <a:ea typeface="方正兰亭黑简体" panose="02000500000000000000" pitchFamily="2" charset="-122"/>
              </a:rPr>
              <a:t>. </a:t>
            </a:r>
            <a:endParaRPr lang="ja-JP" altLang="en-US" sz="2000" b="1" dirty="0">
              <a:solidFill>
                <a:srgbClr val="1E50A2"/>
              </a:solidFill>
              <a:ea typeface="方正兰亭黑简体" panose="02000500000000000000" pitchFamily="2" charset="-122"/>
            </a:endParaRPr>
          </a:p>
        </p:txBody>
      </p:sp>
      <p:sp>
        <p:nvSpPr>
          <p:cNvPr id="23" name="文本框 22"/>
          <p:cNvSpPr txBox="1"/>
          <p:nvPr/>
        </p:nvSpPr>
        <p:spPr>
          <a:xfrm>
            <a:off x="3257800" y="3429000"/>
            <a:ext cx="7265139" cy="1095364"/>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4</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pPr>
              <a:lnSpc>
                <a:spcPts val="2800"/>
              </a:lnSpc>
            </a:pPr>
            <a:r>
              <a:rPr lang="zh-CN" altLang="zh-CN" sz="2000" b="1" dirty="0">
                <a:solidFill>
                  <a:srgbClr val="1E50A2"/>
                </a:solidFill>
                <a:ea typeface="方正兰亭黑简体" panose="02000500000000000000" pitchFamily="2" charset="-122"/>
              </a:rPr>
              <a:t>实现民主的形式是丰富多样的，不能拘泥于刻板的模式，更不能说只有一种放之四海而皆准的</a:t>
            </a:r>
            <a:r>
              <a:rPr lang="zh-CN" altLang="zh-CN" sz="2000" b="1" dirty="0">
                <a:solidFill>
                  <a:srgbClr val="FF0000"/>
                </a:solidFill>
                <a:ea typeface="方正兰亭黑简体" panose="02000500000000000000" pitchFamily="2" charset="-122"/>
              </a:rPr>
              <a:t>评判标准</a:t>
            </a:r>
            <a:r>
              <a:rPr lang="zh-CN" altLang="zh-CN" sz="2000" b="1" dirty="0">
                <a:solidFill>
                  <a:srgbClr val="1E50A2"/>
                </a:solidFill>
                <a:ea typeface="方正兰亭黑简体" panose="02000500000000000000" pitchFamily="2" charset="-122"/>
              </a:rPr>
              <a:t>。 </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962040" y="2138136"/>
            <a:ext cx="1792224"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zh-CN" sz="2000" b="1" dirty="0">
                <a:solidFill>
                  <a:srgbClr val="2050A1"/>
                </a:solidFill>
                <a:ea typeface="方正兰亭黑简体" panose="02000500000000000000" pitchFamily="2" charset="-122"/>
                <a:cs typeface="Calibri" panose="020F0502020204030204" pitchFamily="34" charset="0"/>
              </a:rPr>
              <a:t>汉字词对译 </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
        <p:nvSpPr>
          <p:cNvPr id="2" name="文本框 1"/>
          <p:cNvSpPr txBox="1"/>
          <p:nvPr/>
        </p:nvSpPr>
        <p:spPr>
          <a:xfrm>
            <a:off x="3257800" y="2616418"/>
            <a:ext cx="3344168" cy="400110"/>
          </a:xfrm>
          <a:prstGeom prst="rect">
            <a:avLst/>
          </a:prstGeom>
          <a:noFill/>
        </p:spPr>
        <p:txBody>
          <a:bodyPr wrap="square" rtlCol="0">
            <a:spAutoFit/>
          </a:bodyPr>
          <a:lstStyle/>
          <a:p>
            <a:r>
              <a:rPr lang="en-US" altLang="zh-CN" sz="2000" b="1" dirty="0">
                <a:solidFill>
                  <a:srgbClr val="2050A1"/>
                </a:solidFill>
                <a:ea typeface="方正兰亭黑简体" panose="02000500000000000000" pitchFamily="2" charset="-122"/>
                <a:cs typeface="Calibri" panose="020F0502020204030204" pitchFamily="34" charset="0"/>
              </a:rPr>
              <a:t>1</a:t>
            </a:r>
            <a:r>
              <a:rPr lang="zh-CN" altLang="en-US" sz="2000" b="1" dirty="0">
                <a:solidFill>
                  <a:srgbClr val="2050A1"/>
                </a:solidFill>
                <a:ea typeface="方正兰亭黑简体" panose="02000500000000000000" pitchFamily="2" charset="-122"/>
                <a:cs typeface="Calibri" panose="020F0502020204030204" pitchFamily="34" charset="0"/>
              </a:rPr>
              <a:t>）逐字对译</a:t>
            </a:r>
            <a:r>
              <a:rPr lang="en-US" altLang="zh-CN" sz="2000" b="1" dirty="0">
                <a:solidFill>
                  <a:srgbClr val="2050A1"/>
                </a:solidFill>
                <a:ea typeface="方正兰亭黑简体" panose="02000500000000000000" pitchFamily="2" charset="-122"/>
                <a:cs typeface="Calibri" panose="020F0502020204030204" pitchFamily="34" charset="0"/>
              </a:rPr>
              <a:t>:</a:t>
            </a:r>
            <a:r>
              <a:rPr lang="zh-CN" altLang="en-US" sz="2000" b="1" dirty="0">
                <a:solidFill>
                  <a:srgbClr val="2050A1"/>
                </a:solidFill>
                <a:ea typeface="方正兰亭黑简体" panose="02000500000000000000" pitchFamily="2" charset="-122"/>
                <a:cs typeface="Calibri" panose="020F0502020204030204" pitchFamily="34" charset="0"/>
              </a:rPr>
              <a:t> 一般性词汇 </a:t>
            </a:r>
            <a:endParaRPr lang="zh-CN" altLang="en-US" sz="2000" b="1" dirty="0">
              <a:solidFill>
                <a:srgbClr val="2050A1"/>
              </a:solidFill>
              <a:ea typeface="方正兰亭黑简体" panose="02000500000000000000" pitchFamily="2"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3062880" y="4625876"/>
            <a:ext cx="7957722" cy="1323439"/>
          </a:xfrm>
          <a:prstGeom prst="rect">
            <a:avLst/>
          </a:prstGeom>
          <a:noFill/>
        </p:spPr>
        <p:txBody>
          <a:bodyPr wrap="square" rtlCol="0">
            <a:spAutoFit/>
          </a:bodyPr>
          <a:lstStyle/>
          <a:p>
            <a:pPr algn="just" latinLnBrk="1"/>
            <a:r>
              <a:rPr lang="ko-KR" altLang="zh-CN" sz="2000" b="1" dirty="0" err="1">
                <a:solidFill>
                  <a:srgbClr val="2050A1"/>
                </a:solidFill>
                <a:latin typeface="komorebi gothic" pitchFamily="49" charset="-128"/>
                <a:ea typeface="komorebi gothic" pitchFamily="49" charset="-128"/>
              </a:rPr>
              <a:t>신중국</a:t>
            </a:r>
            <a:r>
              <a:rPr lang="ko-KR" altLang="zh-CN" sz="2000" b="1" dirty="0">
                <a:solidFill>
                  <a:srgbClr val="2050A1"/>
                </a:solidFill>
                <a:latin typeface="komorebi gothic" pitchFamily="49" charset="-128"/>
                <a:ea typeface="komorebi gothic" pitchFamily="49" charset="-128"/>
              </a:rPr>
              <a:t> 수립 이후에도 우리 당은 </a:t>
            </a:r>
            <a:r>
              <a:rPr lang="ko-KR" altLang="zh-CN" sz="2000" b="1" dirty="0" err="1">
                <a:solidFill>
                  <a:srgbClr val="2050A1"/>
                </a:solidFill>
                <a:latin typeface="komorebi gothic" pitchFamily="49" charset="-128"/>
                <a:ea typeface="komorebi gothic" pitchFamily="49" charset="-128"/>
              </a:rPr>
              <a:t>쟈오위루</a:t>
            </a:r>
            <a:r>
              <a:rPr lang="en-US" altLang="zh-CN" sz="2000" b="1" dirty="0">
                <a:solidFill>
                  <a:srgbClr val="2050A1"/>
                </a:solidFill>
                <a:latin typeface="komorebi gothic" pitchFamily="49" charset="-128"/>
                <a:ea typeface="komorebi gothic" pitchFamily="49" charset="-128"/>
              </a:rPr>
              <a:t>(</a:t>
            </a:r>
            <a:r>
              <a:rPr lang="ko-KR" altLang="zh-CN" sz="2000" b="1" dirty="0" err="1">
                <a:solidFill>
                  <a:srgbClr val="2050A1"/>
                </a:solidFill>
                <a:latin typeface="komorebi gothic" pitchFamily="49" charset="-128"/>
                <a:ea typeface="komorebi gothic" pitchFamily="49" charset="-128"/>
              </a:rPr>
              <a:t>焦裕禄</a:t>
            </a:r>
            <a:r>
              <a:rPr lang="en-US" altLang="zh-CN" sz="2000" b="1" dirty="0">
                <a:solidFill>
                  <a:srgbClr val="2050A1"/>
                </a:solidFill>
                <a:latin typeface="komorebi gothic" pitchFamily="49" charset="-128"/>
                <a:ea typeface="komorebi gothic" pitchFamily="49" charset="-128"/>
              </a:rPr>
              <a:t>), </a:t>
            </a:r>
            <a:r>
              <a:rPr lang="ko-KR" altLang="zh-CN" sz="2000" b="1" dirty="0" err="1">
                <a:solidFill>
                  <a:srgbClr val="2050A1"/>
                </a:solidFill>
                <a:latin typeface="komorebi gothic" pitchFamily="49" charset="-128"/>
                <a:ea typeface="komorebi gothic" pitchFamily="49" charset="-128"/>
              </a:rPr>
              <a:t>구원창</a:t>
            </a:r>
            <a:r>
              <a:rPr lang="en-US" altLang="zh-CN" sz="2000" b="1" dirty="0">
                <a:solidFill>
                  <a:srgbClr val="2050A1"/>
                </a:solidFill>
                <a:latin typeface="komorebi gothic" pitchFamily="49" charset="-128"/>
                <a:ea typeface="komorebi gothic" pitchFamily="49" charset="-128"/>
              </a:rPr>
              <a:t>(</a:t>
            </a:r>
            <a:r>
              <a:rPr lang="ko-KR" altLang="zh-CN" sz="2000" b="1" dirty="0" err="1">
                <a:solidFill>
                  <a:srgbClr val="2050A1"/>
                </a:solidFill>
                <a:latin typeface="komorebi gothic" pitchFamily="49" charset="-128"/>
                <a:ea typeface="komorebi gothic" pitchFamily="49" charset="-128"/>
              </a:rPr>
              <a:t>谷文昌</a:t>
            </a:r>
            <a:r>
              <a:rPr lang="en-US" altLang="zh-CN" sz="2000" b="1" dirty="0">
                <a:solidFill>
                  <a:srgbClr val="2050A1"/>
                </a:solidFill>
                <a:latin typeface="komorebi gothic" pitchFamily="49" charset="-128"/>
                <a:ea typeface="komorebi gothic" pitchFamily="49" charset="-128"/>
              </a:rPr>
              <a:t>), </a:t>
            </a:r>
            <a:r>
              <a:rPr lang="ko-KR" altLang="zh-CN" sz="2000" b="1" dirty="0" err="1">
                <a:solidFill>
                  <a:srgbClr val="2050A1"/>
                </a:solidFill>
                <a:latin typeface="komorebi gothic" pitchFamily="49" charset="-128"/>
                <a:ea typeface="komorebi gothic" pitchFamily="49" charset="-128"/>
              </a:rPr>
              <a:t>양산저우</a:t>
            </a:r>
            <a:r>
              <a:rPr lang="en-US" altLang="zh-CN" sz="2000" b="1" dirty="0">
                <a:solidFill>
                  <a:srgbClr val="2050A1"/>
                </a:solidFill>
                <a:latin typeface="komorebi gothic" pitchFamily="49" charset="-128"/>
                <a:ea typeface="komorebi gothic" pitchFamily="49" charset="-128"/>
              </a:rPr>
              <a:t>(</a:t>
            </a:r>
            <a:r>
              <a:rPr lang="ko-KR" altLang="zh-CN" sz="2000" b="1" dirty="0" err="1">
                <a:solidFill>
                  <a:srgbClr val="2050A1"/>
                </a:solidFill>
                <a:latin typeface="komorebi gothic" pitchFamily="49" charset="-128"/>
                <a:ea typeface="komorebi gothic" pitchFamily="49" charset="-128"/>
              </a:rPr>
              <a:t>杨善洲</a:t>
            </a:r>
            <a:r>
              <a:rPr lang="en-US" altLang="zh-CN" sz="2000" b="1" dirty="0">
                <a:solidFill>
                  <a:srgbClr val="2050A1"/>
                </a:solidFill>
                <a:latin typeface="komorebi gothic" pitchFamily="49" charset="-128"/>
                <a:ea typeface="komorebi gothic" pitchFamily="49" charset="-128"/>
              </a:rPr>
              <a:t>), </a:t>
            </a:r>
            <a:r>
              <a:rPr lang="ko-KR" altLang="zh-CN" sz="2000" b="1" dirty="0" err="1">
                <a:solidFill>
                  <a:srgbClr val="2050A1"/>
                </a:solidFill>
                <a:latin typeface="komorebi gothic" pitchFamily="49" charset="-128"/>
                <a:ea typeface="komorebi gothic" pitchFamily="49" charset="-128"/>
              </a:rPr>
              <a:t>장푸칭</a:t>
            </a:r>
            <a:r>
              <a:rPr lang="en-US" altLang="zh-CN" sz="2000" b="1" dirty="0">
                <a:solidFill>
                  <a:srgbClr val="2050A1"/>
                </a:solidFill>
                <a:latin typeface="komorebi gothic" pitchFamily="49" charset="-128"/>
                <a:ea typeface="komorebi gothic" pitchFamily="49" charset="-128"/>
              </a:rPr>
              <a:t>(</a:t>
            </a:r>
            <a:r>
              <a:rPr lang="ko-KR" altLang="zh-CN" sz="2000" b="1" dirty="0" err="1">
                <a:solidFill>
                  <a:srgbClr val="2050A1"/>
                </a:solidFill>
                <a:latin typeface="komorebi gothic" pitchFamily="49" charset="-128"/>
                <a:ea typeface="komorebi gothic" pitchFamily="49" charset="-128"/>
              </a:rPr>
              <a:t>张富清</a:t>
            </a:r>
            <a:r>
              <a:rPr lang="en-US" altLang="zh-CN" sz="2000" b="1" dirty="0">
                <a:solidFill>
                  <a:srgbClr val="2050A1"/>
                </a:solidFill>
                <a:latin typeface="komorebi gothic" pitchFamily="49" charset="-128"/>
                <a:ea typeface="komorebi gothic" pitchFamily="49" charset="-128"/>
              </a:rPr>
              <a:t>)</a:t>
            </a:r>
            <a:r>
              <a:rPr lang="ko-KR" altLang="zh-CN" sz="2000" b="1" dirty="0">
                <a:solidFill>
                  <a:srgbClr val="2050A1"/>
                </a:solidFill>
                <a:latin typeface="komorebi gothic" pitchFamily="49" charset="-128"/>
                <a:ea typeface="komorebi gothic" pitchFamily="49" charset="-128"/>
              </a:rPr>
              <a:t>과 같은 영웅 모범들이 솔선수범하여 일했기 때문에 </a:t>
            </a:r>
            <a:r>
              <a:rPr lang="ko-KR" altLang="zh-CN" sz="2000" b="1" dirty="0">
                <a:solidFill>
                  <a:srgbClr val="FF0000"/>
                </a:solidFill>
                <a:latin typeface="komorebi gothic" pitchFamily="49" charset="-128"/>
                <a:ea typeface="komorebi gothic" pitchFamily="49" charset="-128"/>
              </a:rPr>
              <a:t>인민대중</a:t>
            </a:r>
            <a:r>
              <a:rPr lang="ko-KR" altLang="zh-CN" sz="2000" b="1" dirty="0">
                <a:solidFill>
                  <a:srgbClr val="2050A1"/>
                </a:solidFill>
                <a:latin typeface="komorebi gothic" pitchFamily="49" charset="-128"/>
                <a:ea typeface="komorebi gothic" pitchFamily="49" charset="-128"/>
              </a:rPr>
              <a:t>을 단합</a:t>
            </a:r>
            <a:r>
              <a:rPr lang="en-US" altLang="zh-CN" sz="2000" b="1" dirty="0">
                <a:solidFill>
                  <a:srgbClr val="2050A1"/>
                </a:solidFill>
                <a:latin typeface="komorebi gothic" pitchFamily="49" charset="-128"/>
                <a:ea typeface="komorebi gothic" pitchFamily="49" charset="-128"/>
              </a:rPr>
              <a:t>, </a:t>
            </a:r>
            <a:r>
              <a:rPr lang="ko-KR" altLang="zh-CN" sz="2000" b="1" dirty="0">
                <a:solidFill>
                  <a:srgbClr val="2050A1"/>
                </a:solidFill>
                <a:latin typeface="komorebi gothic" pitchFamily="49" charset="-128"/>
                <a:ea typeface="komorebi gothic" pitchFamily="49" charset="-128"/>
              </a:rPr>
              <a:t>인솔하여 제반 사업에서 새로운 국면을 개척해 나갈 수 있었습니다</a:t>
            </a:r>
            <a:r>
              <a:rPr lang="en-US" altLang="zh-CN" sz="2000" b="1" dirty="0">
                <a:solidFill>
                  <a:srgbClr val="2050A1"/>
                </a:solidFill>
                <a:latin typeface="komorebi gothic" pitchFamily="49" charset="-128"/>
                <a:ea typeface="komorebi gothic" pitchFamily="49" charset="-128"/>
              </a:rPr>
              <a:t>.</a:t>
            </a:r>
            <a:r>
              <a:rPr lang="zh-CN" altLang="zh-CN" sz="2000" b="1" dirty="0">
                <a:solidFill>
                  <a:srgbClr val="2050A1"/>
                </a:solidFill>
                <a:latin typeface="komorebi gothic" pitchFamily="49" charset="-128"/>
                <a:ea typeface="komorebi gothic" pitchFamily="49" charset="-128"/>
              </a:rPr>
              <a:t> </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3025267" y="3260284"/>
            <a:ext cx="7995335" cy="1323439"/>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5</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r>
              <a:rPr lang="zh-CN" altLang="zh-CN" sz="2000" b="1" dirty="0">
                <a:solidFill>
                  <a:srgbClr val="1E50A2"/>
                </a:solidFill>
                <a:ea typeface="方正兰亭黑简体" panose="02000500000000000000" pitchFamily="2" charset="-122"/>
              </a:rPr>
              <a:t>新中国成立以后，也是因为我们党有一大批像焦裕禄、谷文昌、杨善洲、张富清这样的英雄模范率先垂范，才团结带领</a:t>
            </a:r>
            <a:r>
              <a:rPr lang="zh-CN" altLang="zh-CN" sz="2000" b="1" dirty="0">
                <a:solidFill>
                  <a:srgbClr val="FF0000"/>
                </a:solidFill>
                <a:ea typeface="方正兰亭黑简体" panose="02000500000000000000" pitchFamily="2" charset="-122"/>
              </a:rPr>
              <a:t>人民群众</a:t>
            </a:r>
            <a:r>
              <a:rPr lang="zh-CN" altLang="zh-CN" sz="2000" b="1" dirty="0">
                <a:solidFill>
                  <a:srgbClr val="1E50A2"/>
                </a:solidFill>
                <a:ea typeface="方正兰亭黑简体" panose="02000500000000000000" pitchFamily="2" charset="-122"/>
              </a:rPr>
              <a:t>不断开创各项事业发展新局面。 </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en-US" sz="2000" b="1" dirty="0">
                <a:solidFill>
                  <a:srgbClr val="2050A1"/>
                </a:solidFill>
                <a:ea typeface="方正兰亭黑简体" panose="02000500000000000000" pitchFamily="2" charset="-122"/>
                <a:cs typeface="Calibri" panose="020F0502020204030204" pitchFamily="34" charset="0"/>
                <a:sym typeface="+mn-ea"/>
              </a:rPr>
              <a:t>汉字词对译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
        <p:nvSpPr>
          <p:cNvPr id="2" name="文本框 1"/>
          <p:cNvSpPr txBox="1"/>
          <p:nvPr/>
        </p:nvSpPr>
        <p:spPr>
          <a:xfrm>
            <a:off x="3062880" y="2654858"/>
            <a:ext cx="3940571" cy="400110"/>
          </a:xfrm>
          <a:prstGeom prst="rect">
            <a:avLst/>
          </a:prstGeom>
          <a:noFill/>
        </p:spPr>
        <p:txBody>
          <a:bodyPr wrap="square" rtlCol="0">
            <a:spAutoFit/>
          </a:bodyPr>
          <a:lstStyle/>
          <a:p>
            <a:r>
              <a:rPr lang="en-US" altLang="zh-CN" sz="2000" b="1" dirty="0">
                <a:solidFill>
                  <a:srgbClr val="2050A1"/>
                </a:solidFill>
                <a:ea typeface="方正兰亭黑简体" panose="02000500000000000000" pitchFamily="2" charset="-122"/>
                <a:cs typeface="Calibri" panose="020F0502020204030204" pitchFamily="34" charset="0"/>
              </a:rPr>
              <a:t>2</a:t>
            </a:r>
            <a:r>
              <a:rPr lang="zh-CN" altLang="en-US" sz="2000" b="1" dirty="0">
                <a:solidFill>
                  <a:srgbClr val="2050A1"/>
                </a:solidFill>
                <a:ea typeface="方正兰亭黑简体" panose="02000500000000000000" pitchFamily="2" charset="-122"/>
                <a:cs typeface="Calibri" panose="020F0502020204030204" pitchFamily="34" charset="0"/>
              </a:rPr>
              <a:t>）非逐字对译</a:t>
            </a:r>
            <a:r>
              <a:rPr lang="en-US" altLang="zh-CN" sz="2000" b="1" dirty="0">
                <a:solidFill>
                  <a:srgbClr val="2050A1"/>
                </a:solidFill>
                <a:ea typeface="方正兰亭黑简体" panose="02000500000000000000" pitchFamily="2" charset="-122"/>
                <a:cs typeface="Calibri" panose="020F0502020204030204" pitchFamily="34" charset="0"/>
              </a:rPr>
              <a:t>:</a:t>
            </a:r>
            <a:r>
              <a:rPr lang="zh-CN" altLang="en-US" sz="2000" b="1" dirty="0">
                <a:solidFill>
                  <a:srgbClr val="2050A1"/>
                </a:solidFill>
                <a:ea typeface="方正兰亭黑简体" panose="02000500000000000000" pitchFamily="2" charset="-122"/>
                <a:cs typeface="Calibri" panose="020F0502020204030204" pitchFamily="34" charset="0"/>
              </a:rPr>
              <a:t>  语义存在差异</a:t>
            </a:r>
            <a:endParaRPr lang="zh-CN" altLang="en-US" sz="2000" b="1" dirty="0">
              <a:solidFill>
                <a:srgbClr val="2050A1"/>
              </a:solidFill>
              <a:ea typeface="方正兰亭黑简体" panose="02000500000000000000" pitchFamily="2"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3062880" y="4625876"/>
            <a:ext cx="7957722" cy="1145635"/>
          </a:xfrm>
          <a:prstGeom prst="rect">
            <a:avLst/>
          </a:prstGeom>
          <a:noFill/>
        </p:spPr>
        <p:txBody>
          <a:bodyPr wrap="square" rtlCol="0">
            <a:spAutoFit/>
          </a:bodyPr>
          <a:lstStyle/>
          <a:p>
            <a:pPr algn="just" latinLnBrk="1">
              <a:lnSpc>
                <a:spcPts val="2800"/>
              </a:lnSpc>
            </a:pPr>
            <a:r>
              <a:rPr lang="ko-KR" altLang="zh-CN" sz="2000" b="1" dirty="0">
                <a:solidFill>
                  <a:srgbClr val="1E50A2"/>
                </a:solidFill>
                <a:ea typeface="方正兰亭黑简体" panose="02000500000000000000" pitchFamily="2" charset="-122"/>
              </a:rPr>
              <a:t>인민민주를 실시하고 인민이 나라의 주인됨을 보장하려면 우리가 </a:t>
            </a:r>
            <a:r>
              <a:rPr lang="ko-KR" altLang="zh-CN" sz="2000" b="1" dirty="0">
                <a:solidFill>
                  <a:srgbClr val="FF0000"/>
                </a:solidFill>
                <a:ea typeface="方正兰亭黑简体" panose="02000500000000000000" pitchFamily="2" charset="-122"/>
              </a:rPr>
              <a:t>국정운영</a:t>
            </a:r>
            <a:r>
              <a:rPr lang="ko-KR" altLang="zh-CN" sz="2000" b="1" dirty="0">
                <a:solidFill>
                  <a:srgbClr val="1E50A2"/>
                </a:solidFill>
                <a:ea typeface="方正兰亭黑简体" panose="02000500000000000000" pitchFamily="2" charset="-122"/>
              </a:rPr>
              <a:t>시에 인민내부의 여러 방면에서 광범위한 논의를 필요로 합니다</a:t>
            </a:r>
            <a:r>
              <a:rPr lang="en-US" altLang="zh-CN" sz="2000" b="1" dirty="0">
                <a:solidFill>
                  <a:srgbClr val="1E50A2"/>
                </a:solidFill>
                <a:ea typeface="方正兰亭黑简体" panose="02000500000000000000" pitchFamily="2" charset="-122"/>
              </a:rPr>
              <a:t>.</a:t>
            </a:r>
            <a:r>
              <a:rPr lang="zh-CN" altLang="zh-CN" sz="2000" b="1" dirty="0">
                <a:solidFill>
                  <a:srgbClr val="1E50A2"/>
                </a:solidFill>
                <a:ea typeface="方正兰亭黑简体" panose="02000500000000000000" pitchFamily="2" charset="-122"/>
              </a:rPr>
              <a:t> </a:t>
            </a:r>
            <a:endParaRPr lang="ja-JP" altLang="en-US" sz="2000" b="1" dirty="0">
              <a:solidFill>
                <a:srgbClr val="1E50A2"/>
              </a:solidFill>
              <a:ea typeface="方正兰亭黑简体" panose="02000500000000000000" pitchFamily="2" charset="-122"/>
            </a:endParaRPr>
          </a:p>
        </p:txBody>
      </p:sp>
      <p:sp>
        <p:nvSpPr>
          <p:cNvPr id="23" name="文本框 22"/>
          <p:cNvSpPr txBox="1"/>
          <p:nvPr/>
        </p:nvSpPr>
        <p:spPr>
          <a:xfrm>
            <a:off x="3025267" y="3260284"/>
            <a:ext cx="7995335" cy="1146661"/>
          </a:xfrm>
          <a:prstGeom prst="rect">
            <a:avLst/>
          </a:prstGeom>
          <a:noFill/>
        </p:spPr>
        <p:txBody>
          <a:bodyPr wrap="square" rtlCol="0">
            <a:spAutoFit/>
          </a:bodyPr>
          <a:lstStyle/>
          <a:p>
            <a:pPr>
              <a:lnSpc>
                <a:spcPts val="2800"/>
              </a:lnSpc>
            </a:pPr>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6</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pPr>
              <a:lnSpc>
                <a:spcPts val="2800"/>
              </a:lnSpc>
            </a:pPr>
            <a:r>
              <a:rPr lang="zh-CN" altLang="zh-CN" sz="2000" b="1" dirty="0">
                <a:solidFill>
                  <a:srgbClr val="1E50A2"/>
                </a:solidFill>
                <a:ea typeface="方正兰亭黑简体" panose="02000500000000000000" pitchFamily="2" charset="-122"/>
              </a:rPr>
              <a:t>实行人民民主，保证人民当家作主，要求我们在</a:t>
            </a:r>
            <a:r>
              <a:rPr lang="zh-CN" altLang="zh-CN" sz="2000" b="1" dirty="0">
                <a:solidFill>
                  <a:srgbClr val="FF0000"/>
                </a:solidFill>
                <a:ea typeface="方正兰亭黑简体" panose="02000500000000000000" pitchFamily="2" charset="-122"/>
              </a:rPr>
              <a:t>治国理政</a:t>
            </a:r>
            <a:r>
              <a:rPr lang="zh-CN" altLang="zh-CN" sz="2000" b="1" dirty="0">
                <a:solidFill>
                  <a:srgbClr val="1E50A2"/>
                </a:solidFill>
                <a:ea typeface="方正兰亭黑简体" panose="02000500000000000000" pitchFamily="2" charset="-122"/>
              </a:rPr>
              <a:t>时在人民内部各方面进行广泛商量。 </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en-US" sz="2000" b="1" dirty="0">
                <a:solidFill>
                  <a:srgbClr val="2050A1"/>
                </a:solidFill>
                <a:ea typeface="方正兰亭黑简体" panose="02000500000000000000" pitchFamily="2" charset="-122"/>
                <a:cs typeface="Calibri" panose="020F0502020204030204" pitchFamily="34" charset="0"/>
                <a:sym typeface="+mn-ea"/>
              </a:rPr>
              <a:t>汉字词对译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
        <p:nvSpPr>
          <p:cNvPr id="2" name="文本框 1"/>
          <p:cNvSpPr txBox="1"/>
          <p:nvPr/>
        </p:nvSpPr>
        <p:spPr>
          <a:xfrm>
            <a:off x="3062880" y="2654858"/>
            <a:ext cx="5166720" cy="400110"/>
          </a:xfrm>
          <a:prstGeom prst="rect">
            <a:avLst/>
          </a:prstGeom>
          <a:noFill/>
        </p:spPr>
        <p:txBody>
          <a:bodyPr wrap="square" rtlCol="0">
            <a:spAutoFit/>
          </a:bodyPr>
          <a:lstStyle/>
          <a:p>
            <a:r>
              <a:rPr lang="en-US" altLang="zh-CN" sz="2000" b="1" dirty="0">
                <a:solidFill>
                  <a:srgbClr val="2050A1"/>
                </a:solidFill>
                <a:ea typeface="方正兰亭黑简体" panose="02000500000000000000" pitchFamily="2" charset="-122"/>
                <a:cs typeface="Calibri" panose="020F0502020204030204" pitchFamily="34" charset="0"/>
              </a:rPr>
              <a:t>2</a:t>
            </a:r>
            <a:r>
              <a:rPr lang="zh-CN" altLang="en-US" sz="2000" b="1" dirty="0">
                <a:solidFill>
                  <a:srgbClr val="2050A1"/>
                </a:solidFill>
                <a:ea typeface="方正兰亭黑简体" panose="02000500000000000000" pitchFamily="2" charset="-122"/>
                <a:cs typeface="Calibri" panose="020F0502020204030204" pitchFamily="34" charset="0"/>
              </a:rPr>
              <a:t>）非逐字对译</a:t>
            </a:r>
            <a:r>
              <a:rPr lang="en-US" altLang="zh-CN" sz="2000" b="1" dirty="0">
                <a:solidFill>
                  <a:srgbClr val="2050A1"/>
                </a:solidFill>
                <a:ea typeface="方正兰亭黑简体" panose="02000500000000000000" pitchFamily="2" charset="-122"/>
                <a:cs typeface="Calibri" panose="020F0502020204030204" pitchFamily="34" charset="0"/>
              </a:rPr>
              <a:t>:</a:t>
            </a:r>
            <a:r>
              <a:rPr lang="zh-CN" altLang="en-US" sz="2000" b="1" dirty="0">
                <a:solidFill>
                  <a:srgbClr val="2050A1"/>
                </a:solidFill>
                <a:ea typeface="方正兰亭黑简体" panose="02000500000000000000" pitchFamily="2" charset="-122"/>
                <a:cs typeface="Calibri" panose="020F0502020204030204" pitchFamily="34" charset="0"/>
              </a:rPr>
              <a:t>  为了符合韩国语表达习惯</a:t>
            </a:r>
            <a:endParaRPr lang="zh-CN" altLang="en-US" sz="2000" b="1" dirty="0">
              <a:solidFill>
                <a:srgbClr val="2050A1"/>
              </a:solidFill>
              <a:ea typeface="方正兰亭黑简体" panose="02000500000000000000" pitchFamily="2"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3062880" y="4625876"/>
            <a:ext cx="7957722" cy="966098"/>
          </a:xfrm>
          <a:prstGeom prst="rect">
            <a:avLst/>
          </a:prstGeom>
          <a:noFill/>
        </p:spPr>
        <p:txBody>
          <a:bodyPr wrap="square" rtlCol="0">
            <a:spAutoFit/>
          </a:bodyPr>
          <a:lstStyle/>
          <a:p>
            <a:pPr algn="just" latinLnBrk="1">
              <a:lnSpc>
                <a:spcPct val="150000"/>
              </a:lnSpc>
            </a:pPr>
            <a:r>
              <a:rPr lang="ko-KR" altLang="zh-CN" sz="2000" b="1" dirty="0">
                <a:solidFill>
                  <a:srgbClr val="1E50A2"/>
                </a:solidFill>
                <a:ea typeface="方正兰亭黑简体" panose="02000500000000000000" pitchFamily="2" charset="-122"/>
              </a:rPr>
              <a:t>우리 나라는 </a:t>
            </a:r>
            <a:r>
              <a:rPr lang="ko-KR" altLang="zh-CN" sz="2000" b="1" dirty="0">
                <a:solidFill>
                  <a:srgbClr val="FF0000"/>
                </a:solidFill>
                <a:ea typeface="方正兰亭黑简体" panose="02000500000000000000" pitchFamily="2" charset="-122"/>
              </a:rPr>
              <a:t>노동자 계급</a:t>
            </a:r>
            <a:r>
              <a:rPr lang="ko-KR" altLang="zh-CN" sz="2000" b="1" dirty="0">
                <a:solidFill>
                  <a:srgbClr val="1E50A2"/>
                </a:solidFill>
                <a:ea typeface="方正兰亭黑简体" panose="02000500000000000000" pitchFamily="2" charset="-122"/>
              </a:rPr>
              <a:t>이 영도하고 </a:t>
            </a:r>
            <a:r>
              <a:rPr lang="ko-KR" altLang="zh-CN" sz="2000" b="1" dirty="0">
                <a:solidFill>
                  <a:srgbClr val="FF0000"/>
                </a:solidFill>
                <a:ea typeface="方正兰亭黑简体" panose="02000500000000000000" pitchFamily="2" charset="-122"/>
              </a:rPr>
              <a:t>노농연맹</a:t>
            </a:r>
            <a:r>
              <a:rPr lang="ko-KR" altLang="zh-CN" sz="2000" b="1" dirty="0">
                <a:solidFill>
                  <a:srgbClr val="1E50A2"/>
                </a:solidFill>
                <a:ea typeface="方正兰亭黑简体" panose="02000500000000000000" pitchFamily="2" charset="-122"/>
              </a:rPr>
              <a:t>을 기초로 하는 인민 민주 독재의 사회주의 국가로서 국가의 모든 권력은 인민에게 속합니다</a:t>
            </a:r>
            <a:r>
              <a:rPr lang="en-US" altLang="zh-CN" sz="2000" b="1" dirty="0">
                <a:solidFill>
                  <a:srgbClr val="1E50A2"/>
                </a:solidFill>
                <a:ea typeface="方正兰亭黑简体" panose="02000500000000000000" pitchFamily="2" charset="-122"/>
              </a:rPr>
              <a:t>.</a:t>
            </a:r>
            <a:r>
              <a:rPr lang="zh-CN" altLang="zh-CN" sz="2000" b="1" dirty="0">
                <a:solidFill>
                  <a:srgbClr val="1E50A2"/>
                </a:solidFill>
                <a:ea typeface="方正兰亭黑简体" panose="02000500000000000000" pitchFamily="2" charset="-122"/>
              </a:rPr>
              <a:t> </a:t>
            </a:r>
            <a:endParaRPr lang="ja-JP" altLang="en-US" sz="2000" b="1" dirty="0">
              <a:solidFill>
                <a:srgbClr val="1E50A2"/>
              </a:solidFill>
              <a:ea typeface="方正兰亭黑简体" panose="02000500000000000000" pitchFamily="2" charset="-122"/>
            </a:endParaRPr>
          </a:p>
        </p:txBody>
      </p:sp>
      <p:sp>
        <p:nvSpPr>
          <p:cNvPr id="23" name="文本框 22"/>
          <p:cNvSpPr txBox="1"/>
          <p:nvPr/>
        </p:nvSpPr>
        <p:spPr>
          <a:xfrm>
            <a:off x="3025267" y="3260284"/>
            <a:ext cx="7995335" cy="1326197"/>
          </a:xfrm>
          <a:prstGeom prst="rect">
            <a:avLst/>
          </a:prstGeom>
          <a:noFill/>
        </p:spPr>
        <p:txBody>
          <a:bodyPr wrap="square" rtlCol="0">
            <a:spAutoFit/>
          </a:bodyPr>
          <a:lstStyle/>
          <a:p>
            <a:pPr>
              <a:lnSpc>
                <a:spcPts val="2800"/>
              </a:lnSpc>
            </a:pPr>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7</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pPr>
              <a:lnSpc>
                <a:spcPct val="150000"/>
              </a:lnSpc>
            </a:pPr>
            <a:r>
              <a:rPr lang="zh-CN" altLang="zh-CN" sz="2000" b="1" dirty="0">
                <a:solidFill>
                  <a:srgbClr val="1E50A2"/>
                </a:solidFill>
                <a:ea typeface="方正兰亭黑简体" panose="02000500000000000000" pitchFamily="2" charset="-122"/>
              </a:rPr>
              <a:t>我国是</a:t>
            </a:r>
            <a:r>
              <a:rPr lang="zh-CN" altLang="zh-CN" sz="2000" b="1" dirty="0">
                <a:solidFill>
                  <a:srgbClr val="FF0000"/>
                </a:solidFill>
                <a:ea typeface="方正兰亭黑简体" panose="02000500000000000000" pitchFamily="2" charset="-122"/>
              </a:rPr>
              <a:t>工人阶级</a:t>
            </a:r>
            <a:r>
              <a:rPr lang="zh-CN" altLang="zh-CN" sz="2000" b="1" dirty="0">
                <a:solidFill>
                  <a:srgbClr val="1E50A2"/>
                </a:solidFill>
                <a:ea typeface="方正兰亭黑简体" panose="02000500000000000000" pitchFamily="2" charset="-122"/>
              </a:rPr>
              <a:t>领导的、以</a:t>
            </a:r>
            <a:r>
              <a:rPr lang="zh-CN" altLang="zh-CN" sz="2000" b="1" dirty="0">
                <a:solidFill>
                  <a:srgbClr val="FF0000"/>
                </a:solidFill>
                <a:ea typeface="方正兰亭黑简体" panose="02000500000000000000" pitchFamily="2" charset="-122"/>
              </a:rPr>
              <a:t>工农联盟</a:t>
            </a:r>
            <a:r>
              <a:rPr lang="zh-CN" altLang="zh-CN" sz="2000" b="1" dirty="0">
                <a:solidFill>
                  <a:srgbClr val="1E50A2"/>
                </a:solidFill>
                <a:ea typeface="方正兰亭黑简体" panose="02000500000000000000" pitchFamily="2" charset="-122"/>
              </a:rPr>
              <a:t>为基础的人民民主专政的社会主义国家，国家一切权力属于人民。 </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en-US" sz="2000" b="1" dirty="0">
                <a:solidFill>
                  <a:srgbClr val="2050A1"/>
                </a:solidFill>
                <a:ea typeface="方正兰亭黑简体" panose="02000500000000000000" pitchFamily="2" charset="-122"/>
                <a:cs typeface="Calibri" panose="020F0502020204030204" pitchFamily="34" charset="0"/>
                <a:sym typeface="+mn-ea"/>
              </a:rPr>
              <a:t>汉字词对译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
        <p:nvSpPr>
          <p:cNvPr id="2" name="文本框 1"/>
          <p:cNvSpPr txBox="1"/>
          <p:nvPr/>
        </p:nvSpPr>
        <p:spPr>
          <a:xfrm>
            <a:off x="3062880" y="2654858"/>
            <a:ext cx="5166720" cy="400110"/>
          </a:xfrm>
          <a:prstGeom prst="rect">
            <a:avLst/>
          </a:prstGeom>
          <a:noFill/>
        </p:spPr>
        <p:txBody>
          <a:bodyPr wrap="square" rtlCol="0">
            <a:spAutoFit/>
          </a:bodyPr>
          <a:lstStyle/>
          <a:p>
            <a:r>
              <a:rPr lang="en-US" altLang="zh-CN" sz="2000" b="1" dirty="0">
                <a:solidFill>
                  <a:srgbClr val="2050A1"/>
                </a:solidFill>
                <a:ea typeface="方正兰亭黑简体" panose="02000500000000000000" pitchFamily="2" charset="-122"/>
                <a:cs typeface="Calibri" panose="020F0502020204030204" pitchFamily="34" charset="0"/>
              </a:rPr>
              <a:t>2</a:t>
            </a:r>
            <a:r>
              <a:rPr lang="zh-CN" altLang="en-US" sz="2000" b="1" dirty="0">
                <a:solidFill>
                  <a:srgbClr val="2050A1"/>
                </a:solidFill>
                <a:ea typeface="方正兰亭黑简体" panose="02000500000000000000" pitchFamily="2" charset="-122"/>
                <a:cs typeface="Calibri" panose="020F0502020204030204" pitchFamily="34" charset="0"/>
              </a:rPr>
              <a:t>）非逐字对译</a:t>
            </a:r>
            <a:r>
              <a:rPr lang="en-US" altLang="zh-CN" sz="2000" b="1" dirty="0">
                <a:solidFill>
                  <a:srgbClr val="2050A1"/>
                </a:solidFill>
                <a:ea typeface="方正兰亭黑简体" panose="02000500000000000000" pitchFamily="2" charset="-122"/>
                <a:cs typeface="Calibri" panose="020F0502020204030204" pitchFamily="34" charset="0"/>
              </a:rPr>
              <a:t>:</a:t>
            </a:r>
            <a:r>
              <a:rPr lang="zh-CN" altLang="en-US" sz="2000" b="1" dirty="0">
                <a:solidFill>
                  <a:srgbClr val="2050A1"/>
                </a:solidFill>
                <a:ea typeface="方正兰亭黑简体" panose="02000500000000000000" pitchFamily="2" charset="-122"/>
                <a:cs typeface="Calibri" panose="020F0502020204030204" pitchFamily="34" charset="0"/>
              </a:rPr>
              <a:t>  为了符合韩国语表达习惯</a:t>
            </a:r>
            <a:endParaRPr lang="zh-CN" altLang="en-US" sz="2000" b="1" dirty="0">
              <a:solidFill>
                <a:srgbClr val="2050A1"/>
              </a:solidFill>
              <a:ea typeface="方正兰亭黑简体" panose="02000500000000000000" pitchFamily="2"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447985" y="4486089"/>
            <a:ext cx="10149981" cy="1323439"/>
          </a:xfrm>
          <a:prstGeom prst="rect">
            <a:avLst/>
          </a:prstGeom>
          <a:noFill/>
        </p:spPr>
        <p:txBody>
          <a:bodyPr wrap="square" rtlCol="0">
            <a:spAutoFit/>
          </a:bodyPr>
          <a:lstStyle/>
          <a:p>
            <a:pPr algn="just" latinLnBrk="1"/>
            <a:r>
              <a:rPr lang="ko-KR" altLang="zh-CN" sz="2000" b="1" dirty="0">
                <a:solidFill>
                  <a:srgbClr val="FF0000"/>
                </a:solidFill>
                <a:ea typeface="方正兰亭黑简体" panose="02000500000000000000" pitchFamily="2" charset="-122"/>
              </a:rPr>
              <a:t>인민대중</a:t>
            </a:r>
            <a:r>
              <a:rPr lang="ko-KR" altLang="zh-CN" sz="2000" b="1" dirty="0">
                <a:solidFill>
                  <a:srgbClr val="1E50A2"/>
                </a:solidFill>
                <a:ea typeface="方正兰亭黑简体" panose="02000500000000000000" pitchFamily="2" charset="-122"/>
              </a:rPr>
              <a:t>이 민주적 권리를 향유 </a:t>
            </a:r>
            <a:r>
              <a:rPr lang="ko-KR" altLang="zh-CN" sz="2000" b="1" dirty="0" err="1">
                <a:solidFill>
                  <a:srgbClr val="1E50A2"/>
                </a:solidFill>
                <a:ea typeface="方正兰亭黑简体" panose="02000500000000000000" pitchFamily="2" charset="-122"/>
              </a:rPr>
              <a:t>하는가는</a:t>
            </a:r>
            <a:r>
              <a:rPr lang="ko-KR" altLang="zh-CN" sz="2000" b="1" dirty="0">
                <a:solidFill>
                  <a:srgbClr val="1E50A2"/>
                </a:solidFill>
                <a:ea typeface="方正兰亭黑简体" panose="02000500000000000000" pitchFamily="2" charset="-122"/>
              </a:rPr>
              <a:t> 인민대중이 선거에서 투표권을 갖고 있는가</a:t>
            </a:r>
            <a:r>
              <a:rPr lang="en-US" altLang="zh-CN" sz="2000" b="1" dirty="0">
                <a:solidFill>
                  <a:srgbClr val="1E50A2"/>
                </a:solidFill>
                <a:ea typeface="方正兰亭黑简体" panose="02000500000000000000" pitchFamily="2" charset="-122"/>
              </a:rPr>
              <a:t>, </a:t>
            </a:r>
            <a:r>
              <a:rPr lang="ko-KR" altLang="zh-CN" sz="2000" b="1" dirty="0">
                <a:solidFill>
                  <a:srgbClr val="1E50A2"/>
                </a:solidFill>
                <a:ea typeface="方正兰亭黑简体" panose="02000500000000000000" pitchFamily="2" charset="-122"/>
              </a:rPr>
              <a:t>일상 정치 생활에서 지속적 참여권을 갖고 있는가를 보아야 하고 인민대중이 </a:t>
            </a:r>
            <a:r>
              <a:rPr lang="ko-KR" altLang="zh-CN" sz="2000" b="1" dirty="0">
                <a:solidFill>
                  <a:srgbClr val="FF0000"/>
                </a:solidFill>
                <a:ea typeface="方正兰亭黑简体" panose="02000500000000000000" pitchFamily="2" charset="-122"/>
              </a:rPr>
              <a:t>민주적 선거</a:t>
            </a:r>
            <a:r>
              <a:rPr lang="ko-KR" altLang="zh-CN" sz="2000" b="1" dirty="0">
                <a:solidFill>
                  <a:srgbClr val="1E50A2"/>
                </a:solidFill>
                <a:ea typeface="方正兰亭黑简体" panose="02000500000000000000" pitchFamily="2" charset="-122"/>
              </a:rPr>
              <a:t>를 할 수 있는 권리를 갖고 있는가</a:t>
            </a:r>
            <a:r>
              <a:rPr lang="en-US" altLang="zh-CN" sz="2000" b="1" dirty="0">
                <a:solidFill>
                  <a:srgbClr val="1E50A2"/>
                </a:solidFill>
                <a:ea typeface="方正兰亭黑简体" panose="02000500000000000000" pitchFamily="2" charset="-122"/>
              </a:rPr>
              <a:t>, </a:t>
            </a:r>
            <a:r>
              <a:rPr lang="ko-KR" altLang="zh-CN" sz="2000" b="1" dirty="0">
                <a:solidFill>
                  <a:srgbClr val="1E50A2"/>
                </a:solidFill>
                <a:ea typeface="方正兰亭黑简体" panose="02000500000000000000" pitchFamily="2" charset="-122"/>
              </a:rPr>
              <a:t>인민대중이 </a:t>
            </a:r>
            <a:r>
              <a:rPr lang="ko-KR" altLang="zh-CN" sz="2000" b="1" dirty="0">
                <a:solidFill>
                  <a:srgbClr val="FF0000"/>
                </a:solidFill>
                <a:ea typeface="方正兰亭黑简体" panose="02000500000000000000" pitchFamily="2" charset="-122"/>
              </a:rPr>
              <a:t>민주적 정책 결정</a:t>
            </a:r>
            <a:r>
              <a:rPr lang="en-US" altLang="zh-CN" sz="2000" b="1" dirty="0">
                <a:solidFill>
                  <a:srgbClr val="1E50A2"/>
                </a:solidFill>
                <a:ea typeface="方正兰亭黑简体" panose="02000500000000000000" pitchFamily="2" charset="-122"/>
              </a:rPr>
              <a:t>, </a:t>
            </a:r>
            <a:r>
              <a:rPr lang="ko-KR" altLang="zh-CN" sz="2000" b="1" dirty="0">
                <a:solidFill>
                  <a:srgbClr val="FF0000"/>
                </a:solidFill>
                <a:ea typeface="方正兰亭黑简体" panose="02000500000000000000" pitchFamily="2" charset="-122"/>
              </a:rPr>
              <a:t>민주적 관리</a:t>
            </a:r>
            <a:r>
              <a:rPr lang="en-US" altLang="zh-CN" sz="2000" b="1" dirty="0">
                <a:solidFill>
                  <a:srgbClr val="1E50A2"/>
                </a:solidFill>
                <a:ea typeface="方正兰亭黑简体" panose="02000500000000000000" pitchFamily="2" charset="-122"/>
              </a:rPr>
              <a:t>, </a:t>
            </a:r>
            <a:r>
              <a:rPr lang="ko-KR" altLang="zh-CN" sz="2000" b="1" dirty="0">
                <a:solidFill>
                  <a:srgbClr val="FF0000"/>
                </a:solidFill>
                <a:ea typeface="方正兰亭黑简体" panose="02000500000000000000" pitchFamily="2" charset="-122"/>
              </a:rPr>
              <a:t>민주적 감독</a:t>
            </a:r>
            <a:r>
              <a:rPr lang="ko-KR" altLang="zh-CN" sz="2000" b="1" dirty="0">
                <a:solidFill>
                  <a:srgbClr val="1E50A2"/>
                </a:solidFill>
                <a:ea typeface="方正兰亭黑简体" panose="02000500000000000000" pitchFamily="2" charset="-122"/>
              </a:rPr>
              <a:t>을 할 수 있는 권리를 갖고 있는가를 보아야 합니다</a:t>
            </a:r>
            <a:r>
              <a:rPr lang="en-US" altLang="zh-CN" sz="2000" b="1" dirty="0">
                <a:solidFill>
                  <a:srgbClr val="1E50A2"/>
                </a:solidFill>
                <a:ea typeface="方正兰亭黑简体" panose="02000500000000000000" pitchFamily="2" charset="-122"/>
              </a:rPr>
              <a:t>.</a:t>
            </a:r>
            <a:r>
              <a:rPr lang="zh-CN" altLang="zh-CN" sz="2000" b="1" dirty="0">
                <a:solidFill>
                  <a:srgbClr val="1E50A2"/>
                </a:solidFill>
                <a:ea typeface="方正兰亭黑简体" panose="02000500000000000000" pitchFamily="2" charset="-122"/>
              </a:rPr>
              <a:t> </a:t>
            </a:r>
            <a:endParaRPr lang="ja-JP" altLang="en-US" sz="2000" b="1" dirty="0">
              <a:solidFill>
                <a:srgbClr val="1E50A2"/>
              </a:solidFill>
              <a:ea typeface="方正兰亭黑简体" panose="02000500000000000000" pitchFamily="2" charset="-122"/>
            </a:endParaRPr>
          </a:p>
        </p:txBody>
      </p:sp>
      <p:sp>
        <p:nvSpPr>
          <p:cNvPr id="23" name="文本框 22"/>
          <p:cNvSpPr txBox="1"/>
          <p:nvPr/>
        </p:nvSpPr>
        <p:spPr>
          <a:xfrm>
            <a:off x="1527317" y="3098643"/>
            <a:ext cx="10108262" cy="1323439"/>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1 </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r>
              <a:rPr lang="zh-CN" altLang="zh-CN" sz="2000" b="1" dirty="0">
                <a:solidFill>
                  <a:srgbClr val="1E50A2"/>
                </a:solidFill>
                <a:ea typeface="方正兰亭黑简体" panose="02000500000000000000" pitchFamily="2" charset="-122"/>
              </a:rPr>
              <a:t>人民是否享有</a:t>
            </a:r>
            <a:r>
              <a:rPr lang="zh-CN" altLang="zh-CN" sz="2000" b="1" dirty="0">
                <a:solidFill>
                  <a:srgbClr val="FF0000"/>
                </a:solidFill>
                <a:ea typeface="方正兰亭黑简体" panose="02000500000000000000" pitchFamily="2" charset="-122"/>
              </a:rPr>
              <a:t>民主权利</a:t>
            </a:r>
            <a:r>
              <a:rPr lang="zh-CN" altLang="zh-CN" sz="2000" b="1" dirty="0">
                <a:solidFill>
                  <a:srgbClr val="1E50A2"/>
                </a:solidFill>
                <a:ea typeface="方正兰亭黑简体" panose="02000500000000000000" pitchFamily="2" charset="-122"/>
              </a:rPr>
              <a:t>，要看人民是否在选举时有投票的权利，也要看人民在日常政治生活中是否有持续参与的权利；要看人民有没有进行</a:t>
            </a:r>
            <a:r>
              <a:rPr lang="zh-CN" altLang="zh-CN" sz="2000" b="1" dirty="0">
                <a:solidFill>
                  <a:srgbClr val="FF0000"/>
                </a:solidFill>
                <a:ea typeface="方正兰亭黑简体" panose="02000500000000000000" pitchFamily="2" charset="-122"/>
              </a:rPr>
              <a:t>民主选举</a:t>
            </a:r>
            <a:r>
              <a:rPr lang="zh-CN" altLang="zh-CN" sz="2000" b="1" dirty="0">
                <a:solidFill>
                  <a:srgbClr val="1E50A2"/>
                </a:solidFill>
                <a:ea typeface="方正兰亭黑简体" panose="02000500000000000000" pitchFamily="2" charset="-122"/>
              </a:rPr>
              <a:t>的权利，也要看人民有没有进行</a:t>
            </a:r>
            <a:r>
              <a:rPr lang="zh-CN" altLang="zh-CN" sz="2000" b="1" dirty="0">
                <a:solidFill>
                  <a:srgbClr val="FF0000"/>
                </a:solidFill>
                <a:ea typeface="方正兰亭黑简体" panose="02000500000000000000" pitchFamily="2" charset="-122"/>
              </a:rPr>
              <a:t>民主决策</a:t>
            </a:r>
            <a:r>
              <a:rPr lang="zh-CN" altLang="zh-CN" sz="2000" b="1" dirty="0">
                <a:solidFill>
                  <a:srgbClr val="1E50A2"/>
                </a:solidFill>
                <a:ea typeface="方正兰亭黑简体" panose="02000500000000000000" pitchFamily="2" charset="-122"/>
              </a:rPr>
              <a:t>、</a:t>
            </a:r>
            <a:r>
              <a:rPr lang="zh-CN" altLang="zh-CN" sz="2000" b="1" dirty="0">
                <a:solidFill>
                  <a:srgbClr val="FF0000"/>
                </a:solidFill>
                <a:ea typeface="方正兰亭黑简体" panose="02000500000000000000" pitchFamily="2" charset="-122"/>
              </a:rPr>
              <a:t>民主管理</a:t>
            </a:r>
            <a:r>
              <a:rPr lang="zh-CN" altLang="zh-CN" sz="2000" b="1" dirty="0">
                <a:solidFill>
                  <a:srgbClr val="1E50A2"/>
                </a:solidFill>
                <a:ea typeface="方正兰亭黑简体" panose="02000500000000000000" pitchFamily="2" charset="-122"/>
              </a:rPr>
              <a:t>、</a:t>
            </a:r>
            <a:r>
              <a:rPr lang="zh-CN" altLang="zh-CN" sz="2000" b="1" dirty="0">
                <a:solidFill>
                  <a:srgbClr val="FF0000"/>
                </a:solidFill>
                <a:ea typeface="方正兰亭黑简体" panose="02000500000000000000" pitchFamily="2" charset="-122"/>
              </a:rPr>
              <a:t>民主监督</a:t>
            </a:r>
            <a:r>
              <a:rPr lang="zh-CN" altLang="zh-CN" sz="2000" b="1" dirty="0">
                <a:solidFill>
                  <a:srgbClr val="1E50A2"/>
                </a:solidFill>
                <a:ea typeface="方正兰亭黑简体" panose="02000500000000000000" pitchFamily="2" charset="-122"/>
              </a:rPr>
              <a:t>的权利。</a:t>
            </a:r>
            <a:endParaRPr lang="zh-CN" altLang="zh-CN"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2. </a:t>
            </a:r>
            <a:r>
              <a:rPr lang="zh-CN" altLang="en-US" sz="2000" b="1" dirty="0">
                <a:solidFill>
                  <a:srgbClr val="2050A1"/>
                </a:solidFill>
                <a:ea typeface="方正兰亭黑简体" panose="02000500000000000000" pitchFamily="2" charset="-122"/>
                <a:cs typeface="Calibri" panose="020F0502020204030204" pitchFamily="34" charset="0"/>
                <a:sym typeface="+mn-ea"/>
              </a:rPr>
              <a:t>增补连接性成分</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
        <p:nvSpPr>
          <p:cNvPr id="2" name="文本框 1"/>
          <p:cNvSpPr txBox="1"/>
          <p:nvPr/>
        </p:nvSpPr>
        <p:spPr>
          <a:xfrm>
            <a:off x="1281658" y="2653958"/>
            <a:ext cx="7122445" cy="400110"/>
          </a:xfrm>
          <a:prstGeom prst="rect">
            <a:avLst/>
          </a:prstGeom>
          <a:noFill/>
        </p:spPr>
        <p:txBody>
          <a:bodyPr wrap="square" rtlCol="0">
            <a:spAutoFit/>
          </a:bodyPr>
          <a:lstStyle/>
          <a:p>
            <a:r>
              <a:rPr lang="en-US" altLang="zh-CN" sz="2000" b="1" dirty="0">
                <a:solidFill>
                  <a:srgbClr val="2050A1"/>
                </a:solidFill>
                <a:ea typeface="方正兰亭黑简体" panose="02000500000000000000" pitchFamily="2" charset="-122"/>
                <a:cs typeface="Calibri" panose="020F0502020204030204" pitchFamily="34" charset="0"/>
              </a:rPr>
              <a:t>1</a:t>
            </a:r>
            <a:r>
              <a:rPr lang="zh-CN" altLang="en-US" sz="2000" b="1" dirty="0">
                <a:solidFill>
                  <a:srgbClr val="2050A1"/>
                </a:solidFill>
                <a:ea typeface="方正兰亭黑简体" panose="02000500000000000000" pitchFamily="2" charset="-122"/>
                <a:cs typeface="Calibri" panose="020F0502020204030204" pitchFamily="34" charset="0"/>
              </a:rPr>
              <a:t>）增补“</a:t>
            </a:r>
            <a:r>
              <a:rPr lang="en-US" altLang="zh-CN" sz="2000" b="1" dirty="0">
                <a:solidFill>
                  <a:srgbClr val="1E50A2"/>
                </a:solidFill>
                <a:ea typeface="方正兰亭黑简体" panose="02000500000000000000" pitchFamily="2" charset="-122"/>
              </a:rPr>
              <a:t>-</a:t>
            </a:r>
            <a:r>
              <a:rPr lang="ko-KR" altLang="zh-CN" sz="2000" b="1" dirty="0">
                <a:solidFill>
                  <a:srgbClr val="1E50A2"/>
                </a:solidFill>
              </a:rPr>
              <a:t>적</a:t>
            </a:r>
            <a:r>
              <a:rPr lang="zh-CN" altLang="en-US" sz="2000" b="1" dirty="0">
                <a:solidFill>
                  <a:srgbClr val="2050A1"/>
                </a:solidFill>
                <a:ea typeface="方正兰亭黑简体" panose="02000500000000000000" pitchFamily="2" charset="-122"/>
                <a:cs typeface="Calibri" panose="020F0502020204030204" pitchFamily="34" charset="0"/>
              </a:rPr>
              <a:t> “</a:t>
            </a:r>
            <a:endParaRPr lang="zh-CN" altLang="en-US" sz="2000" b="1" dirty="0">
              <a:solidFill>
                <a:srgbClr val="1E50A2"/>
              </a:solidFill>
              <a:ea typeface="方正兰亭黑简体" panose="02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447985" y="4486089"/>
            <a:ext cx="10149981" cy="1145635"/>
          </a:xfrm>
          <a:prstGeom prst="rect">
            <a:avLst/>
          </a:prstGeom>
          <a:noFill/>
        </p:spPr>
        <p:txBody>
          <a:bodyPr wrap="square" rtlCol="0">
            <a:spAutoFit/>
          </a:bodyPr>
          <a:lstStyle/>
          <a:p>
            <a:pPr>
              <a:lnSpc>
                <a:spcPts val="2800"/>
              </a:lnSpc>
            </a:pPr>
            <a:r>
              <a:rPr lang="ko-KR" altLang="zh-CN" sz="2000" b="1" dirty="0">
                <a:solidFill>
                  <a:srgbClr val="1E50A2"/>
                </a:solidFill>
                <a:ea typeface="方正兰亭黑简体" panose="02000500000000000000" pitchFamily="2" charset="-122"/>
              </a:rPr>
              <a:t>초심을 잃지 말아야 끝까지 수행할 수 있습니다</a:t>
            </a:r>
            <a:r>
              <a:rPr lang="en-US" altLang="zh-CN" sz="2000" b="1" dirty="0">
                <a:solidFill>
                  <a:srgbClr val="1E50A2"/>
                </a:solidFill>
                <a:ea typeface="方正兰亭黑简体" panose="02000500000000000000" pitchFamily="2" charset="-122"/>
              </a:rPr>
              <a:t>. </a:t>
            </a:r>
            <a:r>
              <a:rPr lang="ko-KR" altLang="zh-CN" sz="2000" b="1" dirty="0">
                <a:solidFill>
                  <a:srgbClr val="1E50A2"/>
                </a:solidFill>
                <a:ea typeface="方正兰亭黑简体" panose="02000500000000000000" pitchFamily="2" charset="-122"/>
              </a:rPr>
              <a:t>중국 공산주의자들의 초심과 사명은 바로 중국 인민의 행복을 도모하고 중화민족의 부흥을 모색하는 것입니다</a:t>
            </a:r>
            <a:r>
              <a:rPr lang="en-US" altLang="zh-CN" sz="2000" b="1" dirty="0">
                <a:solidFill>
                  <a:srgbClr val="1E50A2"/>
                </a:solidFill>
                <a:ea typeface="方正兰亭黑简体" panose="02000500000000000000" pitchFamily="2" charset="-122"/>
              </a:rPr>
              <a:t>. </a:t>
            </a:r>
            <a:r>
              <a:rPr lang="ko-KR" altLang="zh-CN" sz="2000" b="1" dirty="0">
                <a:solidFill>
                  <a:srgbClr val="1E50A2"/>
                </a:solidFill>
                <a:ea typeface="方正兰亭黑简体" panose="02000500000000000000" pitchFamily="2" charset="-122"/>
              </a:rPr>
              <a:t>이러한 초심과 사명은 중국 공산주의자들이 끊임없이 전진할 수 있는 </a:t>
            </a:r>
            <a:r>
              <a:rPr lang="ko-KR" altLang="zh-CN" sz="2000" b="1" dirty="0">
                <a:solidFill>
                  <a:srgbClr val="FF0000"/>
                </a:solidFill>
                <a:ea typeface="方正兰亭黑简体" panose="02000500000000000000" pitchFamily="2" charset="-122"/>
              </a:rPr>
              <a:t>근본적인 동력</a:t>
            </a:r>
            <a:r>
              <a:rPr lang="ko-KR" altLang="zh-CN" sz="2000" b="1" dirty="0">
                <a:solidFill>
                  <a:srgbClr val="1E50A2"/>
                </a:solidFill>
                <a:ea typeface="方正兰亭黑简体" panose="02000500000000000000" pitchFamily="2" charset="-122"/>
              </a:rPr>
              <a:t>입니다</a:t>
            </a:r>
            <a:r>
              <a:rPr lang="en-US" altLang="zh-CN" sz="2000" b="1" dirty="0">
                <a:solidFill>
                  <a:srgbClr val="1E50A2"/>
                </a:solidFill>
                <a:ea typeface="方正兰亭黑简体" panose="02000500000000000000" pitchFamily="2" charset="-122"/>
              </a:rPr>
              <a:t>.</a:t>
            </a:r>
            <a:r>
              <a:rPr lang="zh-CN" altLang="zh-CN" sz="2000" b="1" dirty="0">
                <a:solidFill>
                  <a:srgbClr val="1E50A2"/>
                </a:solidFill>
                <a:ea typeface="方正兰亭黑简体" panose="02000500000000000000" pitchFamily="2" charset="-122"/>
              </a:rPr>
              <a:t> </a:t>
            </a:r>
            <a:endParaRPr lang="ja-JP" altLang="en-US" sz="2000" b="1" dirty="0">
              <a:solidFill>
                <a:srgbClr val="1E50A2"/>
              </a:solidFill>
              <a:ea typeface="方正兰亭黑简体" panose="02000500000000000000" pitchFamily="2" charset="-122"/>
            </a:endParaRPr>
          </a:p>
        </p:txBody>
      </p:sp>
      <p:sp>
        <p:nvSpPr>
          <p:cNvPr id="23" name="文本框 22"/>
          <p:cNvSpPr txBox="1"/>
          <p:nvPr/>
        </p:nvSpPr>
        <p:spPr>
          <a:xfrm>
            <a:off x="1527317" y="3098643"/>
            <a:ext cx="10108262" cy="1095364"/>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2</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pPr>
              <a:lnSpc>
                <a:spcPts val="2800"/>
              </a:lnSpc>
            </a:pPr>
            <a:r>
              <a:rPr lang="zh-CN" altLang="zh-CN" sz="2000" b="1" dirty="0">
                <a:solidFill>
                  <a:srgbClr val="1E50A2"/>
                </a:solidFill>
                <a:ea typeface="方正兰亭黑简体" panose="02000500000000000000" pitchFamily="2" charset="-122"/>
              </a:rPr>
              <a:t>不忘初心，方得始终。中国共产党人的初心和使命，就是为中国人民谋幸福，为中华民族谋复兴。这个初心和使命是激励中国共产党人不断前进的</a:t>
            </a:r>
            <a:r>
              <a:rPr lang="zh-CN" altLang="zh-CN" sz="2000" b="1" dirty="0">
                <a:solidFill>
                  <a:srgbClr val="FF0000"/>
                </a:solidFill>
                <a:ea typeface="方正兰亭黑简体" panose="02000500000000000000" pitchFamily="2" charset="-122"/>
              </a:rPr>
              <a:t>根本动力</a:t>
            </a:r>
            <a:r>
              <a:rPr lang="zh-CN" altLang="zh-CN" sz="2000" b="1" dirty="0">
                <a:solidFill>
                  <a:srgbClr val="1E50A2"/>
                </a:solidFill>
                <a:ea typeface="方正兰亭黑简体" panose="02000500000000000000" pitchFamily="2" charset="-122"/>
              </a:rPr>
              <a:t>。 </a:t>
            </a:r>
            <a:endParaRPr lang="zh-CN" altLang="zh-CN"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2. </a:t>
            </a:r>
            <a:r>
              <a:rPr lang="zh-CN" altLang="en-US" sz="2000" b="1" dirty="0">
                <a:solidFill>
                  <a:srgbClr val="2050A1"/>
                </a:solidFill>
                <a:ea typeface="方正兰亭黑简体" panose="02000500000000000000" pitchFamily="2" charset="-122"/>
                <a:cs typeface="Calibri" panose="020F0502020204030204" pitchFamily="34" charset="0"/>
                <a:sym typeface="+mn-ea"/>
              </a:rPr>
              <a:t>增补连接性成分</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
        <p:nvSpPr>
          <p:cNvPr id="2" name="文本框 1"/>
          <p:cNvSpPr txBox="1"/>
          <p:nvPr/>
        </p:nvSpPr>
        <p:spPr>
          <a:xfrm>
            <a:off x="1281658" y="2653958"/>
            <a:ext cx="7122445" cy="400110"/>
          </a:xfrm>
          <a:prstGeom prst="rect">
            <a:avLst/>
          </a:prstGeom>
          <a:noFill/>
        </p:spPr>
        <p:txBody>
          <a:bodyPr wrap="square" rtlCol="0">
            <a:spAutoFit/>
          </a:bodyPr>
          <a:lstStyle/>
          <a:p>
            <a:r>
              <a:rPr lang="en-US" altLang="zh-CN" sz="2000" b="1" dirty="0">
                <a:solidFill>
                  <a:srgbClr val="2050A1"/>
                </a:solidFill>
                <a:ea typeface="方正兰亭黑简体" panose="02000500000000000000" pitchFamily="2" charset="-122"/>
                <a:cs typeface="Calibri" panose="020F0502020204030204" pitchFamily="34" charset="0"/>
              </a:rPr>
              <a:t>1</a:t>
            </a:r>
            <a:r>
              <a:rPr lang="zh-CN" altLang="en-US" sz="2000" b="1" dirty="0">
                <a:solidFill>
                  <a:srgbClr val="2050A1"/>
                </a:solidFill>
                <a:ea typeface="方正兰亭黑简体" panose="02000500000000000000" pitchFamily="2" charset="-122"/>
                <a:cs typeface="Calibri" panose="020F0502020204030204" pitchFamily="34" charset="0"/>
              </a:rPr>
              <a:t>）增补“</a:t>
            </a:r>
            <a:r>
              <a:rPr lang="en-US" altLang="zh-CN" sz="2000" b="1" dirty="0">
                <a:solidFill>
                  <a:srgbClr val="1E50A2"/>
                </a:solidFill>
                <a:ea typeface="方正兰亭黑简体" panose="02000500000000000000" pitchFamily="2" charset="-122"/>
              </a:rPr>
              <a:t>-</a:t>
            </a:r>
            <a:r>
              <a:rPr lang="ko-KR" altLang="zh-CN" sz="2000" b="1" dirty="0">
                <a:solidFill>
                  <a:srgbClr val="1E50A2"/>
                </a:solidFill>
              </a:rPr>
              <a:t>적 </a:t>
            </a:r>
            <a:r>
              <a:rPr lang="zh-CN" altLang="en-US" sz="2000" b="1" dirty="0">
                <a:solidFill>
                  <a:srgbClr val="1E50A2"/>
                </a:solidFill>
              </a:rPr>
              <a:t>（</a:t>
            </a:r>
            <a:r>
              <a:rPr lang="en-US" altLang="zh-CN" sz="2000" b="1" dirty="0">
                <a:solidFill>
                  <a:srgbClr val="1E50A2"/>
                </a:solidFill>
                <a:ea typeface="方正兰亭黑简体" panose="02000500000000000000" pitchFamily="2" charset="-122"/>
              </a:rPr>
              <a:t>+ </a:t>
            </a:r>
            <a:r>
              <a:rPr lang="ko-KR" altLang="zh-CN" sz="2000" b="1" dirty="0">
                <a:solidFill>
                  <a:srgbClr val="1E50A2"/>
                </a:solidFill>
              </a:rPr>
              <a:t>이다 </a:t>
            </a:r>
            <a:r>
              <a:rPr lang="en-US" altLang="zh-CN" sz="2000" b="1" dirty="0">
                <a:solidFill>
                  <a:srgbClr val="1E50A2"/>
                </a:solidFill>
                <a:ea typeface="方正兰亭黑简体" panose="02000500000000000000" pitchFamily="2" charset="-122"/>
              </a:rPr>
              <a:t>+ </a:t>
            </a:r>
            <a:r>
              <a:rPr lang="ko-KR" altLang="zh-CN" sz="2000" b="1" dirty="0" err="1">
                <a:solidFill>
                  <a:srgbClr val="1E50A2"/>
                </a:solidFill>
              </a:rPr>
              <a:t>冠形词形词尾</a:t>
            </a:r>
            <a:r>
              <a:rPr lang="en-US" altLang="zh-CN" sz="2000" b="1" dirty="0">
                <a:solidFill>
                  <a:srgbClr val="1E50A2"/>
                </a:solidFill>
                <a:ea typeface="方正兰亭黑简体" panose="02000500000000000000" pitchFamily="2" charset="-122"/>
              </a:rPr>
              <a:t>-</a:t>
            </a:r>
            <a:r>
              <a:rPr lang="ko-KR" altLang="zh-CN" sz="2000" b="1" dirty="0" err="1">
                <a:solidFill>
                  <a:srgbClr val="1E50A2"/>
                </a:solidFill>
              </a:rPr>
              <a:t>ㄴ</a:t>
            </a:r>
            <a:r>
              <a:rPr lang="zh-CN" altLang="en-US" sz="2000" b="1" dirty="0">
                <a:solidFill>
                  <a:srgbClr val="1E50A2"/>
                </a:solidFill>
              </a:rPr>
              <a:t>）</a:t>
            </a:r>
            <a:r>
              <a:rPr lang="zh-CN" altLang="en-US" sz="2000" b="1" dirty="0">
                <a:solidFill>
                  <a:srgbClr val="2050A1"/>
                </a:solidFill>
                <a:ea typeface="方正兰亭黑简体" panose="02000500000000000000" pitchFamily="2" charset="-122"/>
                <a:cs typeface="Calibri" panose="020F0502020204030204" pitchFamily="34" charset="0"/>
              </a:rPr>
              <a:t>“</a:t>
            </a:r>
            <a:r>
              <a:rPr lang="zh-CN" altLang="zh-CN" sz="2000" b="1" dirty="0">
                <a:solidFill>
                  <a:srgbClr val="1E50A2"/>
                </a:solidFill>
                <a:ea typeface="方正兰亭黑简体" panose="02000500000000000000" pitchFamily="2" charset="-122"/>
              </a:rPr>
              <a:t> </a:t>
            </a:r>
            <a:endParaRPr lang="zh-CN" altLang="en-US" sz="2000" b="1" dirty="0">
              <a:solidFill>
                <a:srgbClr val="1E50A2"/>
              </a:solidFill>
              <a:ea typeface="方正兰亭黑简体" panose="02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892747"/>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281659" y="4486089"/>
            <a:ext cx="10316308" cy="1507400"/>
          </a:xfrm>
          <a:prstGeom prst="rect">
            <a:avLst/>
          </a:prstGeom>
          <a:noFill/>
        </p:spPr>
        <p:txBody>
          <a:bodyPr wrap="square" rtlCol="0">
            <a:spAutoFit/>
          </a:bodyPr>
          <a:lstStyle/>
          <a:p>
            <a:pPr>
              <a:lnSpc>
                <a:spcPts val="2800"/>
              </a:lnSpc>
            </a:pPr>
            <a:r>
              <a:rPr lang="ko-KR" altLang="zh-CN" sz="2000" b="1" dirty="0">
                <a:solidFill>
                  <a:srgbClr val="1E50A2"/>
                </a:solidFill>
                <a:latin typeface="方正兰亭黑简体" panose="02000500000000000000" pitchFamily="2" charset="-122"/>
                <a:ea typeface="方正兰亭黑简体" panose="02000500000000000000" pitchFamily="2" charset="-122"/>
              </a:rPr>
              <a:t>인민대중이 나라의 주인됨은 반드시 구체적이며 현실적으로 중국공산당의 집정과 국가 거버넌스에서 실현되어야 하고 구체적이며 현실적으로 중국공산당과 국가 기관이 여러 방면과 여러 단계의 업무에서 실현되어야 하며 구체적이며 현실적으로 인민이 </a:t>
            </a:r>
            <a:r>
              <a:rPr lang="ko-KR" altLang="zh-CN" sz="2000" b="1" dirty="0">
                <a:solidFill>
                  <a:srgbClr val="FF0000"/>
                </a:solidFill>
                <a:latin typeface="方正兰亭黑简体" panose="02000500000000000000" pitchFamily="2" charset="-122"/>
                <a:ea typeface="方正兰亭黑简体" panose="02000500000000000000" pitchFamily="2" charset="-122"/>
              </a:rPr>
              <a:t>자신의 이익</a:t>
            </a:r>
            <a:r>
              <a:rPr lang="ko-KR" altLang="zh-CN" sz="2000" b="1" dirty="0">
                <a:solidFill>
                  <a:srgbClr val="1E50A2"/>
                </a:solidFill>
                <a:latin typeface="方正兰亭黑简体" panose="02000500000000000000" pitchFamily="2" charset="-122"/>
                <a:ea typeface="方正兰亭黑简体" panose="02000500000000000000" pitchFamily="2" charset="-122"/>
              </a:rPr>
              <a:t>을 실현하고 발전시키는 데서 실현되어야 합니다</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r>
              <a:rPr lang="zh-CN" altLang="zh-CN" sz="2000" b="1" dirty="0">
                <a:solidFill>
                  <a:srgbClr val="1E50A2"/>
                </a:solidFill>
                <a:latin typeface="方正兰亭黑简体" panose="02000500000000000000" pitchFamily="2" charset="-122"/>
                <a:ea typeface="方正兰亭黑简体" panose="02000500000000000000" pitchFamily="2" charset="-122"/>
              </a:rPr>
              <a:t> </a:t>
            </a:r>
            <a:endParaRPr lang="ja-JP" altLang="en-US" sz="2000" b="1" dirty="0">
              <a:solidFill>
                <a:srgbClr val="1E50A2"/>
              </a:solidFill>
              <a:latin typeface="方正兰亭黑简体" panose="02000500000000000000" pitchFamily="2" charset="-122"/>
              <a:ea typeface="方正兰亭黑简体" panose="02000500000000000000" pitchFamily="2" charset="-122"/>
            </a:endParaRPr>
          </a:p>
        </p:txBody>
      </p:sp>
      <p:sp>
        <p:nvSpPr>
          <p:cNvPr id="23" name="文本框 22"/>
          <p:cNvSpPr txBox="1"/>
          <p:nvPr/>
        </p:nvSpPr>
        <p:spPr>
          <a:xfrm>
            <a:off x="1472791" y="3137048"/>
            <a:ext cx="9975497" cy="1454437"/>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ko-KR" sz="2000" b="1" dirty="0">
                <a:solidFill>
                  <a:srgbClr val="1E50A2"/>
                </a:solidFill>
                <a:latin typeface="方正兰亭黑简体" panose="02000500000000000000" pitchFamily="2" charset="-122"/>
                <a:ea typeface="方正兰亭黑简体" panose="02000500000000000000" pitchFamily="2" charset="-122"/>
              </a:rPr>
              <a:t>3</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pPr>
              <a:lnSpc>
                <a:spcPts val="2800"/>
              </a:lnSpc>
            </a:pPr>
            <a:r>
              <a:rPr lang="zh-CN" altLang="zh-CN" sz="2000" b="1" dirty="0">
                <a:solidFill>
                  <a:srgbClr val="1E50A2"/>
                </a:solidFill>
                <a:ea typeface="方正兰亭黑简体" panose="02000500000000000000" pitchFamily="2" charset="-122"/>
              </a:rPr>
              <a:t>人民当家作主必须具体地、现实地体现到中国共产党执政和国家治理上来，具体地、现实地体现到中国共产党和国家机关各个方面、各个层级的工作上来，具体地、现实地体现到人民对</a:t>
            </a:r>
            <a:r>
              <a:rPr lang="zh-CN" altLang="zh-CN" sz="2000" b="1" dirty="0">
                <a:solidFill>
                  <a:srgbClr val="FF0000"/>
                </a:solidFill>
                <a:ea typeface="方正兰亭黑简体" panose="02000500000000000000" pitchFamily="2" charset="-122"/>
              </a:rPr>
              <a:t>自身利益</a:t>
            </a:r>
            <a:r>
              <a:rPr lang="zh-CN" altLang="zh-CN" sz="2000" b="1" dirty="0">
                <a:solidFill>
                  <a:srgbClr val="1E50A2"/>
                </a:solidFill>
                <a:ea typeface="方正兰亭黑简体" panose="02000500000000000000" pitchFamily="2" charset="-122"/>
              </a:rPr>
              <a:t>的实现和发展上来。</a:t>
            </a:r>
            <a:endParaRPr lang="zh-CN" altLang="zh-CN"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2. </a:t>
            </a:r>
            <a:r>
              <a:rPr lang="zh-CN" altLang="en-US" sz="2000" b="1" dirty="0">
                <a:solidFill>
                  <a:srgbClr val="2050A1"/>
                </a:solidFill>
                <a:ea typeface="方正兰亭黑简体" panose="02000500000000000000" pitchFamily="2" charset="-122"/>
                <a:cs typeface="Calibri" panose="020F0502020204030204" pitchFamily="34" charset="0"/>
                <a:sym typeface="+mn-ea"/>
              </a:rPr>
              <a:t>增补连接性成分</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
        <p:nvSpPr>
          <p:cNvPr id="2" name="文本框 1"/>
          <p:cNvSpPr txBox="1"/>
          <p:nvPr/>
        </p:nvSpPr>
        <p:spPr>
          <a:xfrm>
            <a:off x="1281658" y="2653958"/>
            <a:ext cx="7122445" cy="400110"/>
          </a:xfrm>
          <a:prstGeom prst="rect">
            <a:avLst/>
          </a:prstGeom>
          <a:noFill/>
        </p:spPr>
        <p:txBody>
          <a:bodyPr wrap="square" rtlCol="0">
            <a:spAutoFit/>
          </a:bodyPr>
          <a:lstStyle/>
          <a:p>
            <a:r>
              <a:rPr lang="en-US" altLang="zh-CN" sz="2000" b="1" dirty="0">
                <a:solidFill>
                  <a:srgbClr val="2050A1"/>
                </a:solidFill>
                <a:ea typeface="方正兰亭黑简体" panose="02000500000000000000" pitchFamily="2" charset="-122"/>
                <a:cs typeface="Calibri" panose="020F0502020204030204" pitchFamily="34" charset="0"/>
              </a:rPr>
              <a:t>2</a:t>
            </a:r>
            <a:r>
              <a:rPr lang="zh-CN" altLang="en-US" sz="2000" b="1" dirty="0">
                <a:solidFill>
                  <a:srgbClr val="2050A1"/>
                </a:solidFill>
                <a:ea typeface="方正兰亭黑简体" panose="02000500000000000000" pitchFamily="2" charset="-122"/>
                <a:cs typeface="Calibri" panose="020F0502020204030204" pitchFamily="34" charset="0"/>
              </a:rPr>
              <a:t>）</a:t>
            </a:r>
            <a:r>
              <a:rPr lang="ko-KR" altLang="en-US" sz="2000" b="1" dirty="0" err="1">
                <a:solidFill>
                  <a:srgbClr val="2050A1"/>
                </a:solidFill>
                <a:ea typeface="方正兰亭黑简体" panose="02000500000000000000" pitchFamily="2" charset="-122"/>
                <a:cs typeface="Calibri" panose="020F0502020204030204" pitchFamily="34" charset="0"/>
              </a:rPr>
              <a:t>增补助词</a:t>
            </a:r>
            <a:r>
              <a:rPr lang="zh-CN" altLang="en-US" sz="2000" b="1" dirty="0">
                <a:solidFill>
                  <a:srgbClr val="2050A1"/>
                </a:solidFill>
                <a:ea typeface="方正兰亭黑简体" panose="02000500000000000000" pitchFamily="2" charset="-122"/>
                <a:cs typeface="Calibri" panose="020F0502020204030204" pitchFamily="34" charset="0"/>
              </a:rPr>
              <a:t>“</a:t>
            </a:r>
            <a:r>
              <a:rPr lang="ko-KR" altLang="en-US" sz="2000" b="1" dirty="0">
                <a:solidFill>
                  <a:srgbClr val="2050A1"/>
                </a:solidFill>
                <a:ea typeface="方正兰亭黑简体" panose="02000500000000000000" pitchFamily="2" charset="-122"/>
                <a:cs typeface="Calibri" panose="020F0502020204030204" pitchFamily="34" charset="0"/>
              </a:rPr>
              <a:t>의</a:t>
            </a:r>
            <a:r>
              <a:rPr lang="zh-CN" altLang="en-US" sz="2000" b="1" dirty="0">
                <a:solidFill>
                  <a:srgbClr val="2050A1"/>
                </a:solidFill>
                <a:ea typeface="方正兰亭黑简体" panose="02000500000000000000" pitchFamily="2" charset="-122"/>
                <a:cs typeface="Calibri" panose="020F0502020204030204" pitchFamily="34" charset="0"/>
              </a:rPr>
              <a:t>”</a:t>
            </a:r>
            <a:r>
              <a:rPr lang="zh-CN" altLang="zh-CN" sz="2000" b="1" dirty="0">
                <a:solidFill>
                  <a:srgbClr val="1E50A2"/>
                </a:solidFill>
                <a:ea typeface="方正兰亭黑简体" panose="02000500000000000000" pitchFamily="2" charset="-122"/>
              </a:rPr>
              <a:t> </a:t>
            </a:r>
            <a:endParaRPr lang="zh-CN" altLang="en-US" sz="2000" b="1" dirty="0">
              <a:solidFill>
                <a:srgbClr val="1E50A2"/>
              </a:solidFill>
              <a:ea typeface="方正兰亭黑简体" panose="02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594767"/>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364721" y="4486089"/>
            <a:ext cx="9379294" cy="960263"/>
          </a:xfrm>
          <a:prstGeom prst="rect">
            <a:avLst/>
          </a:prstGeom>
          <a:noFill/>
        </p:spPr>
        <p:txBody>
          <a:bodyPr wrap="square" rtlCol="0">
            <a:spAutoFit/>
          </a:bodyPr>
          <a:lstStyle/>
          <a:p>
            <a:pPr>
              <a:lnSpc>
                <a:spcPct val="150000"/>
              </a:lnSpc>
            </a:pPr>
            <a:r>
              <a:rPr lang="ko-KR" altLang="zh-CN" sz="2000" b="1" dirty="0">
                <a:solidFill>
                  <a:srgbClr val="1E50A2"/>
                </a:solidFill>
                <a:latin typeface="方正兰亭黑简体" panose="02000500000000000000" pitchFamily="2" charset="-122"/>
                <a:ea typeface="方正兰亭黑简体" panose="02000500000000000000" pitchFamily="2" charset="-122"/>
              </a:rPr>
              <a:t>우리는 더욱 자발적인 태도로 </a:t>
            </a:r>
            <a:r>
              <a:rPr lang="ko-KR" altLang="zh-CN" sz="2000" b="1" dirty="0">
                <a:solidFill>
                  <a:srgbClr val="FF0000"/>
                </a:solidFill>
                <a:latin typeface="方正兰亭黑简体" panose="02000500000000000000" pitchFamily="2" charset="-122"/>
                <a:ea typeface="方正兰亭黑简体" panose="02000500000000000000" pitchFamily="2" charset="-122"/>
              </a:rPr>
              <a:t>헌법의 원칙</a:t>
            </a:r>
            <a:r>
              <a:rPr lang="ko-KR" altLang="zh-CN" sz="2000" b="1" dirty="0">
                <a:solidFill>
                  <a:srgbClr val="1E50A2"/>
                </a:solidFill>
                <a:latin typeface="方正兰亭黑简体" panose="02000500000000000000" pitchFamily="2" charset="-122"/>
                <a:ea typeface="方正兰亭黑简体" panose="02000500000000000000" pitchFamily="2" charset="-122"/>
              </a:rPr>
              <a:t>을 지키고 헌법 정신을 드높이며 </a:t>
            </a:r>
            <a:r>
              <a:rPr lang="ko-KR" altLang="zh-CN" sz="2000" b="1" dirty="0">
                <a:solidFill>
                  <a:srgbClr val="FF0000"/>
                </a:solidFill>
                <a:latin typeface="方正兰亭黑简体" panose="02000500000000000000" pitchFamily="2" charset="-122"/>
                <a:ea typeface="方正兰亭黑简体" panose="02000500000000000000" pitchFamily="2" charset="-122"/>
              </a:rPr>
              <a:t>헌법의 사명</a:t>
            </a:r>
            <a:r>
              <a:rPr lang="ko-KR" altLang="zh-CN" sz="2000" b="1" dirty="0">
                <a:solidFill>
                  <a:srgbClr val="1E50A2"/>
                </a:solidFill>
                <a:latin typeface="方正兰亭黑简体" panose="02000500000000000000" pitchFamily="2" charset="-122"/>
                <a:ea typeface="方正兰亭黑简体" panose="02000500000000000000" pitchFamily="2" charset="-122"/>
              </a:rPr>
              <a:t>을 이행해야 합니다</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endParaRPr lang="zh-CN" altLang="zh-CN" sz="2000" b="1" dirty="0">
              <a:solidFill>
                <a:srgbClr val="1E50A2"/>
              </a:solidFill>
              <a:latin typeface="方正兰亭黑简体" panose="02000500000000000000" pitchFamily="2" charset="-122"/>
              <a:ea typeface="方正兰亭黑简体" panose="02000500000000000000" pitchFamily="2" charset="-122"/>
            </a:endParaRPr>
          </a:p>
        </p:txBody>
      </p:sp>
      <p:sp>
        <p:nvSpPr>
          <p:cNvPr id="23" name="文本框 22"/>
          <p:cNvSpPr txBox="1"/>
          <p:nvPr/>
        </p:nvSpPr>
        <p:spPr>
          <a:xfrm>
            <a:off x="1281659" y="3251127"/>
            <a:ext cx="10058560" cy="967124"/>
          </a:xfrm>
          <a:prstGeom prst="rect">
            <a:avLst/>
          </a:prstGeom>
          <a:noFill/>
        </p:spPr>
        <p:txBody>
          <a:bodyPr wrap="square" rtlCol="0">
            <a:spAutoFit/>
          </a:bodyPr>
          <a:lstStyle/>
          <a:p>
            <a:pPr>
              <a:lnSpc>
                <a:spcPct val="150000"/>
              </a:lnSpc>
            </a:pPr>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4</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pPr>
              <a:lnSpc>
                <a:spcPct val="150000"/>
              </a:lnSpc>
            </a:pPr>
            <a:r>
              <a:rPr lang="zh-CN" altLang="zh-CN" sz="2000" b="1" dirty="0">
                <a:solidFill>
                  <a:srgbClr val="1E50A2"/>
                </a:solidFill>
                <a:ea typeface="方正兰亭黑简体" panose="02000500000000000000" pitchFamily="2" charset="-122"/>
              </a:rPr>
              <a:t>我们要更加自觉地恪守</a:t>
            </a:r>
            <a:r>
              <a:rPr lang="zh-CN" altLang="zh-CN" sz="2000" b="1" dirty="0">
                <a:solidFill>
                  <a:srgbClr val="FF0000"/>
                </a:solidFill>
                <a:ea typeface="方正兰亭黑简体" panose="02000500000000000000" pitchFamily="2" charset="-122"/>
              </a:rPr>
              <a:t>宪法原则</a:t>
            </a:r>
            <a:r>
              <a:rPr lang="zh-CN" altLang="zh-CN" sz="2000" b="1" dirty="0">
                <a:solidFill>
                  <a:srgbClr val="1E50A2"/>
                </a:solidFill>
                <a:ea typeface="方正兰亭黑简体" panose="02000500000000000000" pitchFamily="2" charset="-122"/>
              </a:rPr>
              <a:t>、弘扬宪法精神、履行</a:t>
            </a:r>
            <a:r>
              <a:rPr lang="zh-CN" altLang="zh-CN" sz="2000" b="1" dirty="0">
                <a:solidFill>
                  <a:srgbClr val="FF0000"/>
                </a:solidFill>
                <a:ea typeface="方正兰亭黑简体" panose="02000500000000000000" pitchFamily="2" charset="-122"/>
              </a:rPr>
              <a:t>宪法使命</a:t>
            </a:r>
            <a:r>
              <a:rPr lang="zh-CN" altLang="zh-CN" sz="2000" b="1" dirty="0">
                <a:solidFill>
                  <a:srgbClr val="1E50A2"/>
                </a:solidFill>
                <a:ea typeface="方正兰亭黑简体" panose="02000500000000000000" pitchFamily="2" charset="-122"/>
              </a:rPr>
              <a:t>。 </a:t>
            </a:r>
            <a:endParaRPr lang="zh-CN" altLang="zh-CN"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2. </a:t>
            </a:r>
            <a:r>
              <a:rPr lang="zh-CN" altLang="en-US" sz="2000" b="1" dirty="0">
                <a:solidFill>
                  <a:srgbClr val="2050A1"/>
                </a:solidFill>
                <a:ea typeface="方正兰亭黑简体" panose="02000500000000000000" pitchFamily="2" charset="-122"/>
                <a:cs typeface="Calibri" panose="020F0502020204030204" pitchFamily="34" charset="0"/>
                <a:sym typeface="+mn-ea"/>
              </a:rPr>
              <a:t>增补连接性成分</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
        <p:nvSpPr>
          <p:cNvPr id="2" name="文本框 1"/>
          <p:cNvSpPr txBox="1"/>
          <p:nvPr/>
        </p:nvSpPr>
        <p:spPr>
          <a:xfrm>
            <a:off x="1281658" y="2653958"/>
            <a:ext cx="7122445" cy="400110"/>
          </a:xfrm>
          <a:prstGeom prst="rect">
            <a:avLst/>
          </a:prstGeom>
          <a:noFill/>
        </p:spPr>
        <p:txBody>
          <a:bodyPr wrap="square" rtlCol="0">
            <a:spAutoFit/>
          </a:bodyPr>
          <a:lstStyle/>
          <a:p>
            <a:r>
              <a:rPr lang="en-US" altLang="zh-CN" sz="2000" b="1" dirty="0">
                <a:solidFill>
                  <a:srgbClr val="2050A1"/>
                </a:solidFill>
                <a:ea typeface="方正兰亭黑简体" panose="02000500000000000000" pitchFamily="2" charset="-122"/>
                <a:cs typeface="Calibri" panose="020F0502020204030204" pitchFamily="34" charset="0"/>
              </a:rPr>
              <a:t>2</a:t>
            </a:r>
            <a:r>
              <a:rPr lang="zh-CN" altLang="en-US" sz="2000" b="1" dirty="0">
                <a:solidFill>
                  <a:srgbClr val="2050A1"/>
                </a:solidFill>
                <a:ea typeface="方正兰亭黑简体" panose="02000500000000000000" pitchFamily="2" charset="-122"/>
                <a:cs typeface="Calibri" panose="020F0502020204030204" pitchFamily="34" charset="0"/>
              </a:rPr>
              <a:t>）</a:t>
            </a:r>
            <a:r>
              <a:rPr lang="ko-KR" altLang="en-US" sz="2000" b="1" dirty="0" err="1">
                <a:solidFill>
                  <a:srgbClr val="2050A1"/>
                </a:solidFill>
                <a:ea typeface="方正兰亭黑简体" panose="02000500000000000000" pitchFamily="2" charset="-122"/>
                <a:cs typeface="Calibri" panose="020F0502020204030204" pitchFamily="34" charset="0"/>
              </a:rPr>
              <a:t>增补助词</a:t>
            </a:r>
            <a:r>
              <a:rPr lang="zh-CN" altLang="en-US" sz="2000" b="1" dirty="0">
                <a:solidFill>
                  <a:srgbClr val="2050A1"/>
                </a:solidFill>
                <a:ea typeface="方正兰亭黑简体" panose="02000500000000000000" pitchFamily="2" charset="-122"/>
                <a:cs typeface="Calibri" panose="020F0502020204030204" pitchFamily="34" charset="0"/>
              </a:rPr>
              <a:t>“</a:t>
            </a:r>
            <a:r>
              <a:rPr lang="ko-KR" altLang="en-US" sz="2000" b="1" dirty="0">
                <a:solidFill>
                  <a:srgbClr val="2050A1"/>
                </a:solidFill>
                <a:ea typeface="方正兰亭黑简体" panose="02000500000000000000" pitchFamily="2" charset="-122"/>
                <a:cs typeface="Calibri" panose="020F0502020204030204" pitchFamily="34" charset="0"/>
              </a:rPr>
              <a:t>의</a:t>
            </a:r>
            <a:r>
              <a:rPr lang="zh-CN" altLang="en-US" sz="2000" b="1" dirty="0">
                <a:solidFill>
                  <a:srgbClr val="2050A1"/>
                </a:solidFill>
                <a:ea typeface="方正兰亭黑简体" panose="02000500000000000000" pitchFamily="2" charset="-122"/>
                <a:cs typeface="Calibri" panose="020F0502020204030204" pitchFamily="34" charset="0"/>
              </a:rPr>
              <a:t>”</a:t>
            </a:r>
            <a:r>
              <a:rPr lang="zh-CN" altLang="zh-CN" sz="2000" b="1" dirty="0">
                <a:solidFill>
                  <a:srgbClr val="1E50A2"/>
                </a:solidFill>
                <a:ea typeface="方正兰亭黑简体" panose="02000500000000000000" pitchFamily="2" charset="-122"/>
              </a:rPr>
              <a:t> </a:t>
            </a:r>
            <a:endParaRPr lang="zh-CN" altLang="en-US" sz="2000" b="1" dirty="0">
              <a:solidFill>
                <a:srgbClr val="1E50A2"/>
              </a:solidFill>
              <a:ea typeface="方正兰亭黑简体" panose="02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956718"/>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527315" y="4486089"/>
            <a:ext cx="9738996" cy="1421928"/>
          </a:xfrm>
          <a:prstGeom prst="rect">
            <a:avLst/>
          </a:prstGeom>
          <a:noFill/>
        </p:spPr>
        <p:txBody>
          <a:bodyPr wrap="square" rtlCol="0">
            <a:spAutoFit/>
          </a:bodyPr>
          <a:lstStyle/>
          <a:p>
            <a:pPr>
              <a:lnSpc>
                <a:spcPct val="150000"/>
              </a:lnSpc>
            </a:pPr>
            <a:r>
              <a:rPr lang="ko-KR" altLang="zh-CN" sz="2000" b="1" dirty="0">
                <a:solidFill>
                  <a:srgbClr val="1E50A2"/>
                </a:solidFill>
                <a:latin typeface="方正兰亭黑简体" panose="02000500000000000000" pitchFamily="2" charset="-122"/>
                <a:ea typeface="方正兰亭黑简体" panose="02000500000000000000" pitchFamily="2" charset="-122"/>
              </a:rPr>
              <a:t>여덟째</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a:solidFill>
                  <a:srgbClr val="FF0000"/>
                </a:solidFill>
                <a:latin typeface="方正兰亭黑简体" panose="02000500000000000000" pitchFamily="2" charset="-122"/>
                <a:ea typeface="方正兰亭黑简体" panose="02000500000000000000" pitchFamily="2" charset="-122"/>
              </a:rPr>
              <a:t>개혁과 혁신</a:t>
            </a:r>
            <a:r>
              <a:rPr lang="ko-KR" altLang="zh-CN" sz="2000" b="1" dirty="0">
                <a:solidFill>
                  <a:srgbClr val="1E50A2"/>
                </a:solidFill>
                <a:latin typeface="方正兰亭黑简体" panose="02000500000000000000" pitchFamily="2" charset="-122"/>
                <a:ea typeface="方正兰亭黑简体" panose="02000500000000000000" pitchFamily="2" charset="-122"/>
              </a:rPr>
              <a:t> 정신으로 직무 수행 능력의 건설을 추진해야 합니다</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err="1">
                <a:solidFill>
                  <a:srgbClr val="1E50A2"/>
                </a:solidFill>
                <a:latin typeface="方正兰亭黑简体" panose="02000500000000000000" pitchFamily="2" charset="-122"/>
                <a:ea typeface="方正兰亭黑简体" panose="02000500000000000000" pitchFamily="2" charset="-122"/>
              </a:rPr>
              <a:t>인민정협은</a:t>
            </a:r>
            <a:r>
              <a:rPr lang="ko-KR"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a:solidFill>
                  <a:srgbClr val="FF0000"/>
                </a:solidFill>
                <a:latin typeface="方正兰亭黑简体" panose="02000500000000000000" pitchFamily="2" charset="-122"/>
                <a:ea typeface="方正兰亭黑简体" panose="02000500000000000000" pitchFamily="2" charset="-122"/>
              </a:rPr>
              <a:t>개혁과 혁신</a:t>
            </a:r>
            <a:r>
              <a:rPr lang="ko-KR" altLang="zh-CN" sz="2000" b="1" dirty="0">
                <a:solidFill>
                  <a:srgbClr val="1E50A2"/>
                </a:solidFill>
                <a:latin typeface="方正兰亭黑简体" panose="02000500000000000000" pitchFamily="2" charset="-122"/>
                <a:ea typeface="方正兰亭黑简体" panose="02000500000000000000" pitchFamily="2" charset="-122"/>
              </a:rPr>
              <a:t>을 견지하고 정치 파악 능력</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a:solidFill>
                  <a:srgbClr val="1E50A2"/>
                </a:solidFill>
                <a:latin typeface="方正兰亭黑简体" panose="02000500000000000000" pitchFamily="2" charset="-122"/>
                <a:ea typeface="方正兰亭黑简体" panose="02000500000000000000" pitchFamily="2" charset="-122"/>
              </a:rPr>
              <a:t>조사 연구 능력</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a:solidFill>
                  <a:srgbClr val="1E50A2"/>
                </a:solidFill>
                <a:latin typeface="方正兰亭黑简体" panose="02000500000000000000" pitchFamily="2" charset="-122"/>
                <a:ea typeface="方正兰亭黑简体" panose="02000500000000000000" pitchFamily="2" charset="-122"/>
              </a:rPr>
              <a:t>대중 연계 능력</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a:solidFill>
                  <a:srgbClr val="1E50A2"/>
                </a:solidFill>
                <a:latin typeface="方正兰亭黑简体" panose="02000500000000000000" pitchFamily="2" charset="-122"/>
                <a:ea typeface="方正兰亭黑简体" panose="02000500000000000000" pitchFamily="2" charset="-122"/>
              </a:rPr>
              <a:t>업무 협력 능력을 힘껏 강화해야 합니다</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endParaRPr lang="zh-CN" altLang="zh-CN" sz="2000" b="1" dirty="0">
              <a:solidFill>
                <a:srgbClr val="1E50A2"/>
              </a:solidFill>
              <a:latin typeface="方正兰亭黑简体" panose="02000500000000000000" pitchFamily="2" charset="-122"/>
              <a:ea typeface="方正兰亭黑简体" panose="02000500000000000000" pitchFamily="2" charset="-122"/>
            </a:endParaRPr>
          </a:p>
        </p:txBody>
      </p:sp>
      <p:sp>
        <p:nvSpPr>
          <p:cNvPr id="23" name="文本框 22"/>
          <p:cNvSpPr txBox="1"/>
          <p:nvPr/>
        </p:nvSpPr>
        <p:spPr>
          <a:xfrm>
            <a:off x="1447985" y="3098385"/>
            <a:ext cx="9892234" cy="1428789"/>
          </a:xfrm>
          <a:prstGeom prst="rect">
            <a:avLst/>
          </a:prstGeom>
          <a:noFill/>
        </p:spPr>
        <p:txBody>
          <a:bodyPr wrap="square" rtlCol="0">
            <a:spAutoFit/>
          </a:bodyPr>
          <a:lstStyle/>
          <a:p>
            <a:pPr>
              <a:lnSpc>
                <a:spcPct val="150000"/>
              </a:lnSpc>
            </a:pPr>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ko-KR" sz="2000" b="1" dirty="0">
                <a:solidFill>
                  <a:srgbClr val="1E50A2"/>
                </a:solidFill>
                <a:latin typeface="方正兰亭黑简体" panose="02000500000000000000" pitchFamily="2" charset="-122"/>
                <a:ea typeface="方正兰亭黑简体" panose="02000500000000000000" pitchFamily="2" charset="-122"/>
              </a:rPr>
              <a:t>5</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pPr>
              <a:lnSpc>
                <a:spcPct val="150000"/>
              </a:lnSpc>
            </a:pPr>
            <a:r>
              <a:rPr lang="zh-CN" altLang="zh-CN" sz="2000" b="1" dirty="0">
                <a:solidFill>
                  <a:srgbClr val="1E50A2"/>
                </a:solidFill>
                <a:ea typeface="方正兰亭黑简体" panose="02000500000000000000" pitchFamily="2" charset="-122"/>
              </a:rPr>
              <a:t>八是以</a:t>
            </a:r>
            <a:r>
              <a:rPr lang="zh-CN" altLang="zh-CN" sz="2000" b="1" dirty="0">
                <a:solidFill>
                  <a:srgbClr val="FF0000"/>
                </a:solidFill>
                <a:ea typeface="方正兰亭黑简体" panose="02000500000000000000" pitchFamily="2" charset="-122"/>
              </a:rPr>
              <a:t>改革创新</a:t>
            </a:r>
            <a:r>
              <a:rPr lang="zh-CN" altLang="zh-CN" sz="2000" b="1" dirty="0">
                <a:solidFill>
                  <a:srgbClr val="1E50A2"/>
                </a:solidFill>
                <a:ea typeface="方正兰亭黑简体" panose="02000500000000000000" pitchFamily="2" charset="-122"/>
              </a:rPr>
              <a:t>精神推进履职能力建设。人民政协要坚持</a:t>
            </a:r>
            <a:r>
              <a:rPr lang="zh-CN" altLang="zh-CN" sz="2000" b="1" dirty="0">
                <a:solidFill>
                  <a:srgbClr val="FF0000"/>
                </a:solidFill>
                <a:ea typeface="方正兰亭黑简体" panose="02000500000000000000" pitchFamily="2" charset="-122"/>
              </a:rPr>
              <a:t>改革创新</a:t>
            </a:r>
            <a:r>
              <a:rPr lang="zh-CN" altLang="zh-CN" sz="2000" b="1" dirty="0">
                <a:solidFill>
                  <a:srgbClr val="1E50A2"/>
                </a:solidFill>
                <a:ea typeface="方正兰亭黑简体" panose="02000500000000000000" pitchFamily="2" charset="-122"/>
              </a:rPr>
              <a:t>，着力增强政治把握能力、调查研究能力、联系群众能力、合作共事能力。  </a:t>
            </a:r>
            <a:endParaRPr lang="zh-CN" altLang="zh-CN"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2. </a:t>
            </a:r>
            <a:r>
              <a:rPr lang="zh-CN" altLang="en-US" sz="2000" b="1" dirty="0">
                <a:solidFill>
                  <a:srgbClr val="2050A1"/>
                </a:solidFill>
                <a:ea typeface="方正兰亭黑简体" panose="02000500000000000000" pitchFamily="2" charset="-122"/>
                <a:cs typeface="Calibri" panose="020F0502020204030204" pitchFamily="34" charset="0"/>
                <a:sym typeface="+mn-ea"/>
              </a:rPr>
              <a:t>增补连接性成分</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
        <p:nvSpPr>
          <p:cNvPr id="2" name="文本框 1"/>
          <p:cNvSpPr txBox="1"/>
          <p:nvPr/>
        </p:nvSpPr>
        <p:spPr>
          <a:xfrm>
            <a:off x="1281658" y="2653958"/>
            <a:ext cx="7122445" cy="400110"/>
          </a:xfrm>
          <a:prstGeom prst="rect">
            <a:avLst/>
          </a:prstGeom>
          <a:noFill/>
        </p:spPr>
        <p:txBody>
          <a:bodyPr wrap="square" rtlCol="0">
            <a:spAutoFit/>
          </a:bodyPr>
          <a:lstStyle/>
          <a:p>
            <a:r>
              <a:rPr lang="en-US" altLang="zh-CN" sz="2000" b="1" dirty="0">
                <a:solidFill>
                  <a:srgbClr val="2050A1"/>
                </a:solidFill>
                <a:ea typeface="方正兰亭黑简体" panose="02000500000000000000" pitchFamily="2" charset="-122"/>
                <a:cs typeface="Calibri" panose="020F0502020204030204" pitchFamily="34" charset="0"/>
              </a:rPr>
              <a:t>2</a:t>
            </a:r>
            <a:r>
              <a:rPr lang="zh-CN" altLang="en-US" sz="2000" b="1" dirty="0">
                <a:solidFill>
                  <a:srgbClr val="2050A1"/>
                </a:solidFill>
                <a:ea typeface="方正兰亭黑简体" panose="02000500000000000000" pitchFamily="2" charset="-122"/>
                <a:cs typeface="Calibri" panose="020F0502020204030204" pitchFamily="34" charset="0"/>
              </a:rPr>
              <a:t>）</a:t>
            </a:r>
            <a:r>
              <a:rPr lang="ko-KR" altLang="en-US" sz="2000" b="1" dirty="0" err="1">
                <a:solidFill>
                  <a:srgbClr val="2050A1"/>
                </a:solidFill>
                <a:ea typeface="方正兰亭黑简体" panose="02000500000000000000" pitchFamily="2" charset="-122"/>
                <a:cs typeface="Calibri" panose="020F0502020204030204" pitchFamily="34" charset="0"/>
              </a:rPr>
              <a:t>增补连词</a:t>
            </a:r>
            <a:r>
              <a:rPr lang="zh-CN" altLang="en-US" sz="2000" b="1" dirty="0">
                <a:solidFill>
                  <a:srgbClr val="2050A1"/>
                </a:solidFill>
                <a:ea typeface="方正兰亭黑简体" panose="02000500000000000000" pitchFamily="2" charset="-122"/>
                <a:cs typeface="Calibri" panose="020F0502020204030204" pitchFamily="34" charset="0"/>
              </a:rPr>
              <a:t>“</a:t>
            </a:r>
            <a:r>
              <a:rPr lang="ko-KR" altLang="en-US" sz="2000" b="1" dirty="0">
                <a:solidFill>
                  <a:srgbClr val="2050A1"/>
                </a:solidFill>
                <a:ea typeface="方正兰亭黑简体" panose="02000500000000000000" pitchFamily="2" charset="-122"/>
                <a:cs typeface="Calibri" panose="020F0502020204030204" pitchFamily="34" charset="0"/>
              </a:rPr>
              <a:t>와</a:t>
            </a:r>
            <a:r>
              <a:rPr lang="en-US" altLang="ko-KR" sz="2000" b="1" dirty="0">
                <a:solidFill>
                  <a:srgbClr val="2050A1"/>
                </a:solidFill>
                <a:ea typeface="方正兰亭黑简体" panose="02000500000000000000" pitchFamily="2" charset="-122"/>
                <a:cs typeface="Calibri" panose="020F0502020204030204" pitchFamily="34" charset="0"/>
              </a:rPr>
              <a:t>/</a:t>
            </a:r>
            <a:r>
              <a:rPr lang="ko-KR" altLang="en-US" sz="2000" b="1" dirty="0">
                <a:solidFill>
                  <a:srgbClr val="2050A1"/>
                </a:solidFill>
                <a:ea typeface="方正兰亭黑简体" panose="02000500000000000000" pitchFamily="2" charset="-122"/>
                <a:cs typeface="Calibri" panose="020F0502020204030204" pitchFamily="34" charset="0"/>
              </a:rPr>
              <a:t>과</a:t>
            </a:r>
            <a:r>
              <a:rPr lang="zh-CN" altLang="en-US" sz="2000" b="1" dirty="0">
                <a:solidFill>
                  <a:srgbClr val="2050A1"/>
                </a:solidFill>
                <a:ea typeface="方正兰亭黑简体" panose="02000500000000000000" pitchFamily="2" charset="-122"/>
                <a:cs typeface="Calibri" panose="020F0502020204030204" pitchFamily="34" charset="0"/>
              </a:rPr>
              <a:t>”</a:t>
            </a:r>
            <a:r>
              <a:rPr lang="zh-CN" altLang="zh-CN" sz="2000" b="1" dirty="0">
                <a:solidFill>
                  <a:srgbClr val="1E50A2"/>
                </a:solidFill>
                <a:ea typeface="方正兰亭黑简体" panose="02000500000000000000" pitchFamily="2" charset="-122"/>
              </a:rPr>
              <a:t> </a:t>
            </a:r>
            <a:endParaRPr lang="zh-CN" altLang="en-US" sz="2000" b="1" dirty="0">
              <a:solidFill>
                <a:srgbClr val="1E50A2"/>
              </a:solidFill>
              <a:ea typeface="方正兰亭黑简体" panose="02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 name="テキスト ボックス 1"/>
          <p:cNvSpPr txBox="1"/>
          <p:nvPr/>
        </p:nvSpPr>
        <p:spPr>
          <a:xfrm>
            <a:off x="2488817" y="2011610"/>
            <a:ext cx="6625610" cy="3541482"/>
          </a:xfrm>
          <a:prstGeom prst="rect">
            <a:avLst/>
          </a:prstGeom>
          <a:noFill/>
        </p:spPr>
        <p:txBody>
          <a:bodyPr wrap="square" rtlCol="0">
            <a:spAutoFit/>
          </a:bodyPr>
          <a:lstStyle/>
          <a:p>
            <a:r>
              <a:rPr lang="ko-KR" altLang="en-US" sz="2400" b="1" dirty="0" err="1">
                <a:solidFill>
                  <a:srgbClr val="2050A1"/>
                </a:solidFill>
                <a:ea typeface="方正兰亭黑简体" panose="02000500000000000000" pitchFamily="2" charset="-122"/>
                <a:cs typeface="Calibri" panose="020F0502020204030204" pitchFamily="34" charset="0"/>
                <a:sym typeface="+mn-ea"/>
              </a:rPr>
              <a:t>四字格形式的一般性词汇</a:t>
            </a:r>
            <a:r>
              <a:rPr lang="zh-CN" altLang="en-US" sz="2400" b="1" dirty="0">
                <a:solidFill>
                  <a:srgbClr val="2050A1"/>
                </a:solidFill>
                <a:ea typeface="方正兰亭黑简体" panose="02000500000000000000" pitchFamily="2" charset="-122"/>
                <a:cs typeface="Calibri" panose="020F0502020204030204" pitchFamily="34" charset="0"/>
                <a:sym typeface="+mn-ea"/>
              </a:rPr>
              <a:t>：</a:t>
            </a:r>
            <a:r>
              <a:rPr lang="en-US" altLang="zh-CN" sz="2400" b="1" dirty="0">
                <a:solidFill>
                  <a:srgbClr val="2050A1"/>
                </a:solidFill>
                <a:ea typeface="方正兰亭黑简体" panose="02000500000000000000" pitchFamily="2" charset="-122"/>
                <a:cs typeface="Calibri" panose="020F0502020204030204" pitchFamily="34" charset="0"/>
                <a:sym typeface="+mn-ea"/>
              </a:rPr>
              <a:t>2+2</a:t>
            </a:r>
            <a:r>
              <a:rPr lang="zh-CN" altLang="en-US" sz="2400" b="1" dirty="0">
                <a:solidFill>
                  <a:srgbClr val="2050A1"/>
                </a:solidFill>
                <a:ea typeface="方正兰亭黑简体" panose="02000500000000000000" pitchFamily="2" charset="-122"/>
                <a:cs typeface="Calibri" panose="020F0502020204030204" pitchFamily="34" charset="0"/>
                <a:sym typeface="+mn-ea"/>
              </a:rPr>
              <a:t>结构</a:t>
            </a:r>
            <a:endParaRPr lang="en-US" altLang="zh-CN" sz="2400" b="1" dirty="0">
              <a:solidFill>
                <a:srgbClr val="2050A1"/>
              </a:solidFill>
              <a:ea typeface="方正兰亭黑简体" panose="02000500000000000000" pitchFamily="2" charset="-122"/>
              <a:cs typeface="Calibri" panose="020F0502020204030204" pitchFamily="34" charset="0"/>
              <a:sym typeface="+mn-ea"/>
            </a:endParaRPr>
          </a:p>
          <a:p>
            <a:endParaRPr lang="en-US" altLang="zh-CN" sz="2400" dirty="0">
              <a:solidFill>
                <a:srgbClr val="2050A1"/>
              </a:solidFill>
              <a:ea typeface="方正兰亭黑简体" panose="02000500000000000000" pitchFamily="2" charset="-122"/>
              <a:cs typeface="Calibri" panose="020F0502020204030204" pitchFamily="34" charset="0"/>
              <a:sym typeface="+mn-ea"/>
            </a:endParaRPr>
          </a:p>
          <a:p>
            <a:pPr marL="457200" indent="-457200">
              <a:lnSpc>
                <a:spcPct val="150000"/>
              </a:lnSpc>
              <a:buAutoNum type="arabicPeriod"/>
            </a:pPr>
            <a:r>
              <a:rPr lang="zh-CN" altLang="en-US" sz="2400" dirty="0">
                <a:solidFill>
                  <a:srgbClr val="2050A1"/>
                </a:solidFill>
                <a:ea typeface="方正兰亭黑简体" panose="02000500000000000000" pitchFamily="2" charset="-122"/>
                <a:cs typeface="Calibri" panose="020F0502020204030204" pitchFamily="34" charset="0"/>
                <a:sym typeface="+mn-ea"/>
              </a:rPr>
              <a:t>修饰语</a:t>
            </a:r>
            <a:r>
              <a:rPr lang="en-US" altLang="zh-CN" sz="2400" dirty="0">
                <a:solidFill>
                  <a:srgbClr val="2050A1"/>
                </a:solidFill>
                <a:ea typeface="方正兰亭黑简体" panose="02000500000000000000" pitchFamily="2" charset="-122"/>
                <a:cs typeface="Calibri" panose="020F0502020204030204" pitchFamily="34" charset="0"/>
                <a:sym typeface="+mn-ea"/>
              </a:rPr>
              <a:t>+</a:t>
            </a:r>
            <a:r>
              <a:rPr lang="zh-CN" altLang="en-US" sz="2400" dirty="0">
                <a:solidFill>
                  <a:srgbClr val="2050A1"/>
                </a:solidFill>
                <a:ea typeface="方正兰亭黑简体" panose="02000500000000000000" pitchFamily="2" charset="-122"/>
                <a:cs typeface="Calibri" panose="020F0502020204030204" pitchFamily="34" charset="0"/>
                <a:sym typeface="+mn-ea"/>
              </a:rPr>
              <a:t>中心语</a:t>
            </a:r>
            <a:endParaRPr lang="en-US" altLang="zh-CN" sz="2400" dirty="0">
              <a:solidFill>
                <a:srgbClr val="2050A1"/>
              </a:solidFill>
              <a:ea typeface="方正兰亭黑简体" panose="02000500000000000000" pitchFamily="2" charset="-122"/>
              <a:cs typeface="Calibri" panose="020F0502020204030204" pitchFamily="34" charset="0"/>
              <a:sym typeface="+mn-ea"/>
            </a:endParaRPr>
          </a:p>
          <a:p>
            <a:pPr>
              <a:lnSpc>
                <a:spcPct val="150000"/>
              </a:lnSpc>
            </a:pPr>
            <a:r>
              <a:rPr lang="en-US" altLang="zh-CN" sz="2400" dirty="0">
                <a:solidFill>
                  <a:srgbClr val="2050A1"/>
                </a:solidFill>
                <a:ea typeface="方正兰亭黑简体" panose="02000500000000000000" pitchFamily="2" charset="-122"/>
                <a:cs typeface="Calibri" panose="020F0502020204030204" pitchFamily="34" charset="0"/>
                <a:sym typeface="+mn-ea"/>
              </a:rPr>
              <a:t>-</a:t>
            </a:r>
            <a:r>
              <a:rPr lang="zh-CN" altLang="en-US" sz="2400" dirty="0">
                <a:solidFill>
                  <a:srgbClr val="2050A1"/>
                </a:solidFill>
                <a:ea typeface="方正兰亭黑简体" panose="02000500000000000000" pitchFamily="2" charset="-122"/>
                <a:cs typeface="Calibri" panose="020F0502020204030204" pitchFamily="34" charset="0"/>
                <a:sym typeface="+mn-ea"/>
              </a:rPr>
              <a:t>增补“</a:t>
            </a:r>
            <a:r>
              <a:rPr lang="en-US" altLang="zh-CN" sz="2400" dirty="0">
                <a:solidFill>
                  <a:srgbClr val="2050A1"/>
                </a:solidFill>
                <a:ea typeface="方正兰亭黑简体" panose="02000500000000000000" pitchFamily="2" charset="-122"/>
                <a:cs typeface="Calibri" panose="020F0502020204030204" pitchFamily="34" charset="0"/>
                <a:sym typeface="+mn-ea"/>
              </a:rPr>
              <a:t>-</a:t>
            </a:r>
            <a:r>
              <a:rPr lang="ko-KR" altLang="en-US" sz="2400" dirty="0">
                <a:solidFill>
                  <a:srgbClr val="2050A1"/>
                </a:solidFill>
                <a:ea typeface="方正兰亭黑简体" panose="02000500000000000000" pitchFamily="2" charset="-122"/>
                <a:cs typeface="Calibri" panose="020F0502020204030204" pitchFamily="34" charset="0"/>
                <a:sym typeface="+mn-ea"/>
              </a:rPr>
              <a:t>적</a:t>
            </a:r>
            <a:r>
              <a:rPr lang="zh-CN" altLang="en-US" sz="2400" dirty="0">
                <a:solidFill>
                  <a:srgbClr val="2050A1"/>
                </a:solidFill>
                <a:ea typeface="方正兰亭黑简体" panose="02000500000000000000" pitchFamily="2" charset="-122"/>
                <a:cs typeface="Calibri" panose="020F0502020204030204" pitchFamily="34" charset="0"/>
                <a:sym typeface="+mn-ea"/>
              </a:rPr>
              <a:t>”</a:t>
            </a:r>
            <a:r>
              <a:rPr lang="ko-KR" altLang="en-US" sz="2400" dirty="0" err="1">
                <a:solidFill>
                  <a:srgbClr val="2050A1"/>
                </a:solidFill>
                <a:ea typeface="方正兰亭黑简体" panose="02000500000000000000" pitchFamily="2" charset="-122"/>
                <a:cs typeface="Calibri" panose="020F0502020204030204" pitchFamily="34" charset="0"/>
                <a:sym typeface="+mn-ea"/>
              </a:rPr>
              <a:t>或</a:t>
            </a:r>
            <a:r>
              <a:rPr lang="zh-CN" altLang="en-US" sz="2400" dirty="0">
                <a:solidFill>
                  <a:srgbClr val="2050A1"/>
                </a:solidFill>
                <a:ea typeface="方正兰亭黑简体" panose="02000500000000000000" pitchFamily="2" charset="-122"/>
                <a:cs typeface="Calibri" panose="020F0502020204030204" pitchFamily="34" charset="0"/>
                <a:sym typeface="+mn-ea"/>
              </a:rPr>
              <a:t>“</a:t>
            </a:r>
            <a:r>
              <a:rPr lang="en-US" altLang="zh-CN" sz="2400" dirty="0">
                <a:solidFill>
                  <a:srgbClr val="2050A1"/>
                </a:solidFill>
                <a:ea typeface="方正兰亭黑简体" panose="02000500000000000000" pitchFamily="2" charset="-122"/>
                <a:cs typeface="Calibri" panose="020F0502020204030204" pitchFamily="34" charset="0"/>
                <a:sym typeface="+mn-ea"/>
              </a:rPr>
              <a:t>-</a:t>
            </a:r>
            <a:r>
              <a:rPr lang="ko-KR" altLang="en-US" sz="2400" dirty="0">
                <a:solidFill>
                  <a:srgbClr val="2050A1"/>
                </a:solidFill>
                <a:ea typeface="方正兰亭黑简体" panose="02000500000000000000" pitchFamily="2" charset="-122"/>
                <a:cs typeface="Calibri" panose="020F0502020204030204" pitchFamily="34" charset="0"/>
                <a:sym typeface="+mn-ea"/>
              </a:rPr>
              <a:t>적인</a:t>
            </a:r>
            <a:r>
              <a:rPr lang="zh-CN" altLang="en-US" sz="2400" dirty="0">
                <a:solidFill>
                  <a:srgbClr val="2050A1"/>
                </a:solidFill>
                <a:ea typeface="方正兰亭黑简体" panose="02000500000000000000" pitchFamily="2" charset="-122"/>
                <a:cs typeface="Calibri" panose="020F0502020204030204" pitchFamily="34" charset="0"/>
                <a:sym typeface="+mn-ea"/>
              </a:rPr>
              <a:t>”</a:t>
            </a:r>
            <a:endParaRPr lang="en-US" altLang="zh-CN" sz="2400" dirty="0">
              <a:solidFill>
                <a:srgbClr val="2050A1"/>
              </a:solidFill>
              <a:ea typeface="方正兰亭黑简体" panose="02000500000000000000" pitchFamily="2" charset="-122"/>
              <a:cs typeface="Calibri" panose="020F0502020204030204" pitchFamily="34" charset="0"/>
              <a:sym typeface="+mn-ea"/>
            </a:endParaRPr>
          </a:p>
          <a:p>
            <a:pPr>
              <a:lnSpc>
                <a:spcPct val="150000"/>
              </a:lnSpc>
            </a:pPr>
            <a:r>
              <a:rPr lang="en-US" altLang="ko-KR" sz="2400" dirty="0">
                <a:solidFill>
                  <a:srgbClr val="2050A1"/>
                </a:solidFill>
                <a:ea typeface="方正兰亭黑简体" panose="02000500000000000000" pitchFamily="2" charset="-122"/>
                <a:cs typeface="Calibri" panose="020F0502020204030204" pitchFamily="34" charset="0"/>
                <a:sym typeface="+mn-ea"/>
              </a:rPr>
              <a:t>-</a:t>
            </a:r>
            <a:r>
              <a:rPr lang="ko-KR" altLang="en-US" sz="2400" dirty="0" err="1">
                <a:solidFill>
                  <a:srgbClr val="2050A1"/>
                </a:solidFill>
                <a:ea typeface="方正兰亭黑简体" panose="02000500000000000000" pitchFamily="2" charset="-122"/>
                <a:cs typeface="Calibri" panose="020F0502020204030204" pitchFamily="34" charset="0"/>
                <a:sym typeface="+mn-ea"/>
              </a:rPr>
              <a:t>增补助词</a:t>
            </a:r>
            <a:r>
              <a:rPr lang="zh-CN" altLang="en-US" sz="2400" dirty="0">
                <a:solidFill>
                  <a:srgbClr val="2050A1"/>
                </a:solidFill>
                <a:ea typeface="方正兰亭黑简体" panose="02000500000000000000" pitchFamily="2" charset="-122"/>
                <a:cs typeface="Calibri" panose="020F0502020204030204" pitchFamily="34" charset="0"/>
                <a:sym typeface="+mn-ea"/>
              </a:rPr>
              <a:t>“</a:t>
            </a:r>
            <a:r>
              <a:rPr lang="ko-KR" altLang="en-US" sz="2400" dirty="0">
                <a:solidFill>
                  <a:srgbClr val="2050A1"/>
                </a:solidFill>
                <a:ea typeface="方正兰亭黑简体" panose="02000500000000000000" pitchFamily="2" charset="-122"/>
                <a:cs typeface="Calibri" panose="020F0502020204030204" pitchFamily="34" charset="0"/>
                <a:sym typeface="+mn-ea"/>
              </a:rPr>
              <a:t>의</a:t>
            </a:r>
            <a:r>
              <a:rPr lang="zh-CN" altLang="en-US" sz="2400" dirty="0">
                <a:solidFill>
                  <a:srgbClr val="2050A1"/>
                </a:solidFill>
                <a:ea typeface="方正兰亭黑简体" panose="02000500000000000000" pitchFamily="2" charset="-122"/>
                <a:cs typeface="Calibri" panose="020F0502020204030204" pitchFamily="34" charset="0"/>
                <a:sym typeface="+mn-ea"/>
              </a:rPr>
              <a:t>”</a:t>
            </a:r>
            <a:endParaRPr lang="en-US" altLang="zh-CN" sz="2400" dirty="0">
              <a:solidFill>
                <a:srgbClr val="2050A1"/>
              </a:solidFill>
              <a:ea typeface="方正兰亭黑简体" panose="02000500000000000000" pitchFamily="2" charset="-122"/>
              <a:cs typeface="Calibri" panose="020F0502020204030204" pitchFamily="34" charset="0"/>
              <a:sym typeface="+mn-ea"/>
            </a:endParaRPr>
          </a:p>
          <a:p>
            <a:pPr>
              <a:lnSpc>
                <a:spcPct val="150000"/>
              </a:lnSpc>
            </a:pPr>
            <a:r>
              <a:rPr lang="en-US" altLang="zh-CN" sz="2400" dirty="0">
                <a:solidFill>
                  <a:srgbClr val="2050A1"/>
                </a:solidFill>
                <a:ea typeface="方正兰亭黑简体" panose="02000500000000000000" pitchFamily="2" charset="-122"/>
                <a:cs typeface="Calibri" panose="020F0502020204030204" pitchFamily="34" charset="0"/>
                <a:sym typeface="+mn-ea"/>
              </a:rPr>
              <a:t>2. </a:t>
            </a:r>
            <a:r>
              <a:rPr lang="zh-CN" altLang="en-US" sz="2400" dirty="0">
                <a:solidFill>
                  <a:srgbClr val="2050A1"/>
                </a:solidFill>
                <a:ea typeface="方正兰亭黑简体" panose="02000500000000000000" pitchFamily="2" charset="-122"/>
                <a:cs typeface="Calibri" panose="020F0502020204030204" pitchFamily="34" charset="0"/>
                <a:sym typeface="+mn-ea"/>
              </a:rPr>
              <a:t>并列关系</a:t>
            </a:r>
            <a:r>
              <a:rPr lang="zh-CN" altLang="zh-CN" sz="2400" dirty="0">
                <a:solidFill>
                  <a:srgbClr val="2050A1"/>
                </a:solidFill>
                <a:ea typeface="方正兰亭黑简体" panose="02000500000000000000" pitchFamily="2" charset="-122"/>
                <a:cs typeface="Calibri" panose="020F0502020204030204" pitchFamily="34" charset="0"/>
              </a:rPr>
              <a:t> </a:t>
            </a:r>
            <a:endParaRPr lang="en-US" altLang="zh-CN" sz="2400" dirty="0">
              <a:solidFill>
                <a:srgbClr val="2050A1"/>
              </a:solidFill>
              <a:ea typeface="方正兰亭黑简体" panose="02000500000000000000" pitchFamily="2" charset="-122"/>
              <a:cs typeface="Calibri" panose="020F0502020204030204" pitchFamily="34" charset="0"/>
            </a:endParaRPr>
          </a:p>
          <a:p>
            <a:pPr>
              <a:lnSpc>
                <a:spcPct val="150000"/>
              </a:lnSpc>
            </a:pPr>
            <a:r>
              <a:rPr lang="en-US" altLang="zh-CN" sz="2400" dirty="0">
                <a:solidFill>
                  <a:srgbClr val="2050A1"/>
                </a:solidFill>
                <a:ea typeface="方正兰亭黑简体" panose="02000500000000000000" pitchFamily="2" charset="-122"/>
                <a:cs typeface="Calibri" panose="020F0502020204030204" pitchFamily="34" charset="0"/>
                <a:sym typeface="+mn-ea"/>
              </a:rPr>
              <a:t>-</a:t>
            </a:r>
            <a:r>
              <a:rPr lang="ko-KR" altLang="en-US" sz="2400" dirty="0" err="1">
                <a:solidFill>
                  <a:srgbClr val="2050A1"/>
                </a:solidFill>
                <a:ea typeface="方正兰亭黑简体" panose="02000500000000000000" pitchFamily="2" charset="-122"/>
                <a:cs typeface="Calibri" panose="020F0502020204030204" pitchFamily="34" charset="0"/>
                <a:sym typeface="+mn-ea"/>
              </a:rPr>
              <a:t>增补连词</a:t>
            </a:r>
            <a:r>
              <a:rPr lang="zh-CN" altLang="en-US" sz="2400" dirty="0">
                <a:solidFill>
                  <a:srgbClr val="2050A1"/>
                </a:solidFill>
                <a:ea typeface="方正兰亭黑简体" panose="02000500000000000000" pitchFamily="2" charset="-122"/>
                <a:cs typeface="Calibri" panose="020F0502020204030204" pitchFamily="34" charset="0"/>
                <a:sym typeface="+mn-ea"/>
              </a:rPr>
              <a:t>“</a:t>
            </a:r>
            <a:r>
              <a:rPr lang="ko-KR" altLang="en-US" sz="2400" dirty="0">
                <a:solidFill>
                  <a:srgbClr val="2050A1"/>
                </a:solidFill>
                <a:ea typeface="方正兰亭黑简体" panose="02000500000000000000" pitchFamily="2" charset="-122"/>
                <a:cs typeface="Calibri" panose="020F0502020204030204" pitchFamily="34" charset="0"/>
                <a:sym typeface="+mn-ea"/>
              </a:rPr>
              <a:t>와</a:t>
            </a:r>
            <a:r>
              <a:rPr lang="en-US" altLang="ko-KR" sz="2400" dirty="0">
                <a:solidFill>
                  <a:srgbClr val="2050A1"/>
                </a:solidFill>
                <a:ea typeface="方正兰亭黑简体" panose="02000500000000000000" pitchFamily="2" charset="-122"/>
                <a:cs typeface="Calibri" panose="020F0502020204030204" pitchFamily="34" charset="0"/>
                <a:sym typeface="+mn-ea"/>
              </a:rPr>
              <a:t>/</a:t>
            </a:r>
            <a:r>
              <a:rPr lang="ko-KR" altLang="en-US" sz="2400" dirty="0">
                <a:solidFill>
                  <a:srgbClr val="2050A1"/>
                </a:solidFill>
                <a:ea typeface="方正兰亭黑简体" panose="02000500000000000000" pitchFamily="2" charset="-122"/>
                <a:cs typeface="Calibri" panose="020F0502020204030204" pitchFamily="34" charset="0"/>
                <a:sym typeface="+mn-ea"/>
              </a:rPr>
              <a:t>과</a:t>
            </a:r>
            <a:r>
              <a:rPr lang="zh-CN" altLang="en-US" sz="2400" dirty="0">
                <a:solidFill>
                  <a:srgbClr val="2050A1"/>
                </a:solidFill>
                <a:ea typeface="方正兰亭黑简体" panose="02000500000000000000" pitchFamily="2" charset="-122"/>
                <a:cs typeface="Calibri" panose="020F0502020204030204" pitchFamily="34" charset="0"/>
                <a:sym typeface="+mn-ea"/>
              </a:rPr>
              <a:t>”</a:t>
            </a:r>
            <a:endParaRPr lang="en-US" altLang="zh-CN" sz="2400" dirty="0">
              <a:solidFill>
                <a:srgbClr val="2050A1"/>
              </a:solidFill>
              <a:ea typeface="方正兰亭黑简体" panose="02000500000000000000" pitchFamily="2" charset="-122"/>
              <a:cs typeface="Calibri" panose="020F0502020204030204" pitchFamily="34" charset="0"/>
              <a:sym typeface="+mn-ea"/>
            </a:endParaRPr>
          </a:p>
        </p:txBody>
      </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1"/>
          <a:stretch>
            <a:fillRect/>
          </a:stretch>
        </p:blipFill>
        <p:spPr>
          <a:xfrm>
            <a:off x="1" y="0"/>
            <a:ext cx="12191999" cy="6858000"/>
          </a:xfrm>
          <a:prstGeom prst="rect">
            <a:avLst/>
          </a:prstGeom>
        </p:spPr>
      </p:pic>
      <p:pic>
        <p:nvPicPr>
          <p:cNvPr id="24" name="图片 23"/>
          <p:cNvPicPr>
            <a:picLocks noChangeAspect="1"/>
          </p:cNvPicPr>
          <p:nvPr/>
        </p:nvPicPr>
        <p:blipFill>
          <a:blip r:embed="rId2"/>
          <a:srcRect l="43293"/>
          <a:stretch>
            <a:fillRect/>
          </a:stretch>
        </p:blipFill>
        <p:spPr>
          <a:xfrm>
            <a:off x="41275" y="1706880"/>
            <a:ext cx="1731645" cy="3125470"/>
          </a:xfrm>
          <a:custGeom>
            <a:avLst/>
            <a:gdLst>
              <a:gd name="connsiteX0" fmla="*/ 0 w 1772440"/>
              <a:gd name="connsiteY0" fmla="*/ 0 h 3125605"/>
              <a:gd name="connsiteX1" fmla="*/ 1772440 w 1772440"/>
              <a:gd name="connsiteY1" fmla="*/ 0 h 3125605"/>
              <a:gd name="connsiteX2" fmla="*/ 1772440 w 1772440"/>
              <a:gd name="connsiteY2" fmla="*/ 3125605 h 3125605"/>
              <a:gd name="connsiteX3" fmla="*/ 0 w 1772440"/>
              <a:gd name="connsiteY3" fmla="*/ 3125605 h 3125605"/>
            </a:gdLst>
            <a:ahLst/>
            <a:cxnLst>
              <a:cxn ang="0">
                <a:pos x="connsiteX0" y="connsiteY0"/>
              </a:cxn>
              <a:cxn ang="0">
                <a:pos x="connsiteX1" y="connsiteY1"/>
              </a:cxn>
              <a:cxn ang="0">
                <a:pos x="connsiteX2" y="connsiteY2"/>
              </a:cxn>
              <a:cxn ang="0">
                <a:pos x="connsiteX3" y="connsiteY3"/>
              </a:cxn>
            </a:cxnLst>
            <a:rect l="l" t="t" r="r" b="b"/>
            <a:pathLst>
              <a:path w="1772440" h="3125605">
                <a:moveTo>
                  <a:pt x="0" y="0"/>
                </a:moveTo>
                <a:lnTo>
                  <a:pt x="1772440" y="0"/>
                </a:lnTo>
                <a:lnTo>
                  <a:pt x="1772440" y="3125605"/>
                </a:lnTo>
                <a:lnTo>
                  <a:pt x="0" y="3125605"/>
                </a:lnTo>
                <a:close/>
              </a:path>
            </a:pathLst>
          </a:custGeom>
        </p:spPr>
      </p:pic>
      <p:sp>
        <p:nvSpPr>
          <p:cNvPr id="21" name="矩形 20"/>
          <p:cNvSpPr/>
          <p:nvPr/>
        </p:nvSpPr>
        <p:spPr>
          <a:xfrm>
            <a:off x="2579687" y="1582325"/>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4" name="矩形 3"/>
          <p:cNvSpPr/>
          <p:nvPr/>
        </p:nvSpPr>
        <p:spPr>
          <a:xfrm>
            <a:off x="2569635" y="630967"/>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37" name="文本框 36">
            <a:hlinkClick r:id="rId3" action="ppaction://hlinksldjump"/>
          </p:cNvPr>
          <p:cNvSpPr txBox="1"/>
          <p:nvPr/>
        </p:nvSpPr>
        <p:spPr>
          <a:xfrm>
            <a:off x="2760226" y="500352"/>
            <a:ext cx="2339098" cy="675183"/>
          </a:xfrm>
          <a:prstGeom prst="rect">
            <a:avLst/>
          </a:prstGeom>
          <a:noFill/>
        </p:spPr>
        <p:txBody>
          <a:bodyPr wrap="none" lIns="91438" tIns="45719" rIns="91438" bIns="45719" rtlCol="0">
            <a:spAutoFit/>
          </a:bodyPr>
          <a:lstStyle/>
          <a:p>
            <a:pPr algn="l">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一、核心概念</a:t>
            </a:r>
            <a:endPar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endParaRPr>
          </a:p>
        </p:txBody>
      </p:sp>
      <p:sp>
        <p:nvSpPr>
          <p:cNvPr id="8" name="文本框 7"/>
          <p:cNvSpPr txBox="1"/>
          <p:nvPr/>
        </p:nvSpPr>
        <p:spPr>
          <a:xfrm>
            <a:off x="326509" y="2480816"/>
            <a:ext cx="858520" cy="1503472"/>
          </a:xfrm>
          <a:prstGeom prst="rect">
            <a:avLst/>
          </a:prstGeom>
          <a:noFill/>
        </p:spPr>
        <p:txBody>
          <a:bodyPr vert="eaVert" wrap="square" lIns="91438" tIns="45719" rIns="91438" bIns="45719" rtlCol="0">
            <a:spAutoFit/>
          </a:bodyPr>
          <a:lstStyle/>
          <a:p>
            <a:pPr algn="ctr"/>
            <a:r>
              <a:rPr kumimoji="1" lang="zh-CN" altLang="en-US" sz="44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目  录</a:t>
            </a:r>
            <a:endParaRPr kumimoji="1" lang="zh-CN" altLang="en-US" sz="44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endParaRPr>
          </a:p>
        </p:txBody>
      </p:sp>
      <p:sp>
        <p:nvSpPr>
          <p:cNvPr id="19" name="文本框 18">
            <a:hlinkClick r:id="rId3" action="ppaction://hlinksldjump"/>
          </p:cNvPr>
          <p:cNvSpPr txBox="1"/>
          <p:nvPr/>
        </p:nvSpPr>
        <p:spPr>
          <a:xfrm>
            <a:off x="2760226" y="1474910"/>
            <a:ext cx="2339098" cy="675183"/>
          </a:xfrm>
          <a:prstGeom prst="rect">
            <a:avLst/>
          </a:prstGeom>
          <a:noFill/>
        </p:spPr>
        <p:txBody>
          <a:bodyPr wrap="none" lIns="91438" tIns="45719" rIns="91438" bIns="45719" rtlCol="0">
            <a:spAutoFit/>
          </a:bodyPr>
          <a:lstStyle/>
          <a:p>
            <a:pPr>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二、关键语句</a:t>
            </a:r>
            <a:endPar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endParaRPr>
          </a:p>
        </p:txBody>
      </p:sp>
      <p:sp>
        <p:nvSpPr>
          <p:cNvPr id="2" name="矩形 1"/>
          <p:cNvSpPr/>
          <p:nvPr/>
        </p:nvSpPr>
        <p:spPr>
          <a:xfrm>
            <a:off x="2592333" y="3450988"/>
            <a:ext cx="4859020" cy="559435"/>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5" name="矩形 4"/>
          <p:cNvSpPr/>
          <p:nvPr/>
        </p:nvSpPr>
        <p:spPr>
          <a:xfrm>
            <a:off x="2592389" y="2499403"/>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2" name="文本框 11">
            <a:hlinkClick r:id="rId3" action="ppaction://hlinksldjump"/>
          </p:cNvPr>
          <p:cNvSpPr txBox="1"/>
          <p:nvPr/>
        </p:nvSpPr>
        <p:spPr>
          <a:xfrm>
            <a:off x="2818569" y="2346182"/>
            <a:ext cx="2339098" cy="675183"/>
          </a:xfrm>
          <a:prstGeom prst="rect">
            <a:avLst/>
          </a:prstGeom>
          <a:noFill/>
        </p:spPr>
        <p:txBody>
          <a:bodyPr wrap="none" lIns="91438" tIns="45719" rIns="91438" bIns="45719" rtlCol="0">
            <a:spAutoFit/>
          </a:bodyPr>
          <a:lstStyle/>
          <a:p>
            <a:pPr algn="l">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三、课前试译</a:t>
            </a:r>
            <a:endPar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endParaRPr>
          </a:p>
        </p:txBody>
      </p:sp>
      <p:sp>
        <p:nvSpPr>
          <p:cNvPr id="13" name="文本框 12">
            <a:hlinkClick r:id="rId3" action="ppaction://hlinksldjump"/>
          </p:cNvPr>
          <p:cNvSpPr txBox="1"/>
          <p:nvPr/>
        </p:nvSpPr>
        <p:spPr>
          <a:xfrm>
            <a:off x="2858585" y="3304560"/>
            <a:ext cx="3004604" cy="662295"/>
          </a:xfrm>
          <a:prstGeom prst="rect">
            <a:avLst/>
          </a:prstGeom>
          <a:noFill/>
        </p:spPr>
        <p:txBody>
          <a:bodyPr wrap="square" lIns="91438" tIns="45719" rIns="91438" bIns="45719" rtlCol="0">
            <a:spAutoFit/>
          </a:bodyPr>
          <a:lstStyle/>
          <a:p>
            <a:pPr>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四、译文评析</a:t>
            </a:r>
            <a:endPar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endParaRPr>
          </a:p>
        </p:txBody>
      </p:sp>
      <p:sp>
        <p:nvSpPr>
          <p:cNvPr id="14" name="矩形 13"/>
          <p:cNvSpPr/>
          <p:nvPr/>
        </p:nvSpPr>
        <p:spPr>
          <a:xfrm>
            <a:off x="2616819" y="4415729"/>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6" name="文本框 15">
            <a:hlinkClick r:id="rId3" action="ppaction://hlinksldjump"/>
          </p:cNvPr>
          <p:cNvSpPr txBox="1"/>
          <p:nvPr/>
        </p:nvSpPr>
        <p:spPr>
          <a:xfrm>
            <a:off x="2827599" y="4308323"/>
            <a:ext cx="2339098" cy="675183"/>
          </a:xfrm>
          <a:prstGeom prst="rect">
            <a:avLst/>
          </a:prstGeom>
          <a:noFill/>
        </p:spPr>
        <p:txBody>
          <a:bodyPr wrap="none" lIns="91438" tIns="45719" rIns="91438" bIns="45719" rtlCol="0">
            <a:spAutoFit/>
          </a:bodyPr>
          <a:lstStyle/>
          <a:p>
            <a:pPr>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五、点评练习</a:t>
            </a:r>
            <a:endPar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endParaRPr>
          </a:p>
        </p:txBody>
      </p:sp>
      <p:sp>
        <p:nvSpPr>
          <p:cNvPr id="20" name="矩形 19"/>
          <p:cNvSpPr/>
          <p:nvPr/>
        </p:nvSpPr>
        <p:spPr>
          <a:xfrm>
            <a:off x="2579275" y="5364891"/>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22" name="文本框 21">
            <a:hlinkClick r:id="rId3" action="ppaction://hlinksldjump"/>
          </p:cNvPr>
          <p:cNvSpPr txBox="1"/>
          <p:nvPr/>
        </p:nvSpPr>
        <p:spPr>
          <a:xfrm>
            <a:off x="2827599" y="5259924"/>
            <a:ext cx="2339098" cy="662295"/>
          </a:xfrm>
          <a:prstGeom prst="rect">
            <a:avLst/>
          </a:prstGeom>
          <a:noFill/>
        </p:spPr>
        <p:txBody>
          <a:bodyPr wrap="none" lIns="91438" tIns="45719" rIns="91438" bIns="45719" rtlCol="0">
            <a:spAutoFit/>
          </a:bodyPr>
          <a:lstStyle/>
          <a:p>
            <a:pPr algn="l">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六、课后练习</a:t>
            </a:r>
            <a:endPar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endParaRPr>
          </a:p>
        </p:txBody>
      </p:sp>
      <p:pic>
        <p:nvPicPr>
          <p:cNvPr id="3" name="图片 2"/>
          <p:cNvPicPr>
            <a:picLocks noChangeAspect="1"/>
          </p:cNvPicPr>
          <p:nvPr/>
        </p:nvPicPr>
        <p:blipFill>
          <a:blip r:embed="rId4"/>
          <a:stretch>
            <a:fillRect/>
          </a:stretch>
        </p:blipFill>
        <p:spPr>
          <a:xfrm>
            <a:off x="7117264" y="771029"/>
            <a:ext cx="5359917" cy="535991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4" grpId="0" bldLvl="0" animBg="1"/>
      <p:bldP spid="4" grpId="1" animBg="1"/>
      <p:bldP spid="2" grpId="0" bldLvl="0" animBg="1"/>
      <p:bldP spid="2" grpId="1" animBg="1"/>
      <p:bldP spid="5" grpId="0" animBg="1"/>
      <p:bldP spid="5" grpId="1" animBg="1"/>
      <p:bldP spid="14" grpId="0" animBg="1"/>
      <p:bldP spid="14" grpId="1" animBg="1"/>
      <p:bldP spid="20" grpId="0" animBg="1"/>
      <p:bldP spid="20"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66445" y="5856112"/>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510403" y="4209311"/>
            <a:ext cx="9793520" cy="1631216"/>
          </a:xfrm>
          <a:prstGeom prst="rect">
            <a:avLst/>
          </a:prstGeom>
          <a:noFill/>
        </p:spPr>
        <p:txBody>
          <a:bodyPr wrap="square" rtlCol="0">
            <a:spAutoFit/>
          </a:bodyPr>
          <a:lstStyle/>
          <a:p>
            <a:pPr algn="just"/>
            <a:r>
              <a:rPr lang="ko-KR" altLang="zh-CN" sz="2000" b="1" dirty="0">
                <a:solidFill>
                  <a:srgbClr val="1E50A2"/>
                </a:solidFill>
                <a:latin typeface="方正兰亭黑简体" panose="02000500000000000000" pitchFamily="2" charset="-122"/>
                <a:ea typeface="方正兰亭黑简体" panose="02000500000000000000" pitchFamily="2" charset="-122"/>
              </a:rPr>
              <a:t>둘째</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err="1">
                <a:solidFill>
                  <a:srgbClr val="1E50A2"/>
                </a:solidFill>
                <a:latin typeface="方正兰亭黑简体" panose="02000500000000000000" pitchFamily="2" charset="-122"/>
                <a:ea typeface="方正兰亭黑简体" panose="02000500000000000000" pitchFamily="2" charset="-122"/>
              </a:rPr>
              <a:t>일국양제</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r>
              <a:rPr lang="ko-KR" altLang="zh-CN" sz="2000" b="1" dirty="0">
                <a:solidFill>
                  <a:srgbClr val="1E50A2"/>
                </a:solidFill>
                <a:latin typeface="方正兰亭黑简体" panose="02000500000000000000" pitchFamily="2" charset="-122"/>
                <a:ea typeface="方正兰亭黑简体" panose="02000500000000000000" pitchFamily="2" charset="-122"/>
              </a:rPr>
              <a:t>의 타이완 방안을 모색하여 평화 통일의 실천을 풍부하게 해야 합니다</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a:solidFill>
                  <a:srgbClr val="1E50A2"/>
                </a:solidFill>
                <a:latin typeface="方正兰亭黑简体" panose="02000500000000000000" pitchFamily="2" charset="-122"/>
                <a:ea typeface="方正兰亭黑简体" panose="02000500000000000000" pitchFamily="2" charset="-122"/>
              </a:rPr>
              <a:t>평화적 통일과 </a:t>
            </a:r>
            <a:r>
              <a:rPr lang="ko-KR" altLang="zh-CN" sz="2000" b="1" dirty="0" err="1">
                <a:solidFill>
                  <a:srgbClr val="1E50A2"/>
                </a:solidFill>
                <a:latin typeface="方正兰亭黑简体" panose="02000500000000000000" pitchFamily="2" charset="-122"/>
                <a:ea typeface="方正兰亭黑简体" panose="02000500000000000000" pitchFamily="2" charset="-122"/>
              </a:rPr>
              <a:t>일국양제</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r>
              <a:rPr lang="ko-KR" altLang="zh-CN" sz="2000" b="1" dirty="0">
                <a:solidFill>
                  <a:srgbClr val="1E50A2"/>
                </a:solidFill>
                <a:latin typeface="方正兰亭黑简体" panose="02000500000000000000" pitchFamily="2" charset="-122"/>
                <a:ea typeface="方正兰亭黑简体" panose="02000500000000000000" pitchFamily="2" charset="-122"/>
              </a:rPr>
              <a:t>는 국가의 통일을 실현하는 가장 좋은 방식입니다</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a:solidFill>
                  <a:srgbClr val="1E50A2"/>
                </a:solidFill>
                <a:latin typeface="方正兰亭黑简体" panose="02000500000000000000" pitchFamily="2" charset="-122"/>
                <a:ea typeface="方正兰亭黑简体" panose="02000500000000000000" pitchFamily="2" charset="-122"/>
              </a:rPr>
              <a:t>이는 “바다는 모든 강물을 받아들이고 받아들인 만큼 커지기 마련이다</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r>
              <a:rPr lang="ko-KR" altLang="zh-CN" sz="2000" b="1" dirty="0">
                <a:solidFill>
                  <a:srgbClr val="1E50A2"/>
                </a:solidFill>
                <a:latin typeface="方正兰亭黑简体" panose="02000500000000000000" pitchFamily="2" charset="-122"/>
                <a:ea typeface="方正兰亭黑简体" panose="02000500000000000000" pitchFamily="2" charset="-122"/>
              </a:rPr>
              <a:t>라는 중화의 지혜를 구현한 것으로 타이완의 현실을 충분히 고려한 동시에 통일 후 타이완의 </a:t>
            </a:r>
            <a:r>
              <a:rPr lang="ko-KR" altLang="zh-CN" sz="2000" b="1" dirty="0">
                <a:solidFill>
                  <a:srgbClr val="FF0000"/>
                </a:solidFill>
                <a:latin typeface="方正兰亭黑简体" panose="02000500000000000000" pitchFamily="2" charset="-122"/>
                <a:ea typeface="方正兰亭黑简体" panose="02000500000000000000" pitchFamily="2" charset="-122"/>
              </a:rPr>
              <a:t>장기적 안정</a:t>
            </a:r>
            <a:r>
              <a:rPr lang="ko-KR" altLang="zh-CN" sz="2000" b="1" dirty="0">
                <a:solidFill>
                  <a:srgbClr val="1E50A2"/>
                </a:solidFill>
                <a:latin typeface="方正兰亭黑简体" panose="02000500000000000000" pitchFamily="2" charset="-122"/>
                <a:ea typeface="方正兰亭黑简体" panose="02000500000000000000" pitchFamily="2" charset="-122"/>
              </a:rPr>
              <a:t>에도 유리한 것입니다</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endParaRPr lang="ja-JP" altLang="en-US" sz="2000" b="1" dirty="0">
              <a:solidFill>
                <a:srgbClr val="1E50A2"/>
              </a:solidFill>
              <a:latin typeface="方正兰亭黑简体" panose="02000500000000000000" pitchFamily="2" charset="-122"/>
              <a:ea typeface="方正兰亭黑简体" panose="02000500000000000000" pitchFamily="2" charset="-122"/>
            </a:endParaRPr>
          </a:p>
        </p:txBody>
      </p:sp>
      <p:sp>
        <p:nvSpPr>
          <p:cNvPr id="23" name="文本框 22"/>
          <p:cNvSpPr txBox="1"/>
          <p:nvPr/>
        </p:nvSpPr>
        <p:spPr>
          <a:xfrm>
            <a:off x="1472791" y="2847073"/>
            <a:ext cx="9793520" cy="1323439"/>
          </a:xfrm>
          <a:prstGeom prst="rect">
            <a:avLst/>
          </a:prstGeom>
          <a:noFill/>
        </p:spPr>
        <p:txBody>
          <a:bodyPr wrap="square" rtlCol="0">
            <a:spAutoFit/>
          </a:bodyPr>
          <a:lstStyle/>
          <a:p>
            <a:pPr algn="just"/>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1</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pPr algn="just"/>
            <a:r>
              <a:rPr lang="zh-CN" altLang="zh-CN" sz="2000" b="1" dirty="0">
                <a:solidFill>
                  <a:srgbClr val="1E50A2"/>
                </a:solidFill>
                <a:ea typeface="方正兰亭黑简体" panose="02000500000000000000" pitchFamily="2" charset="-122"/>
              </a:rPr>
              <a:t>第二，探索</a:t>
            </a:r>
            <a:r>
              <a:rPr lang="en-US" altLang="zh-CN" sz="2000" b="1" dirty="0">
                <a:solidFill>
                  <a:srgbClr val="1E50A2"/>
                </a:solidFill>
                <a:ea typeface="方正兰亭黑简体" panose="02000500000000000000" pitchFamily="2" charset="-122"/>
              </a:rPr>
              <a:t>“</a:t>
            </a:r>
            <a:r>
              <a:rPr lang="zh-CN" altLang="zh-CN" sz="2000" b="1" dirty="0">
                <a:solidFill>
                  <a:srgbClr val="1E50A2"/>
                </a:solidFill>
                <a:ea typeface="方正兰亭黑简体" panose="02000500000000000000" pitchFamily="2" charset="-122"/>
              </a:rPr>
              <a:t>两制</a:t>
            </a:r>
            <a:r>
              <a:rPr lang="en-US" altLang="zh-CN" sz="2000" b="1" dirty="0">
                <a:solidFill>
                  <a:srgbClr val="1E50A2"/>
                </a:solidFill>
                <a:ea typeface="方正兰亭黑简体" panose="02000500000000000000" pitchFamily="2" charset="-122"/>
              </a:rPr>
              <a:t>”</a:t>
            </a:r>
            <a:r>
              <a:rPr lang="zh-CN" altLang="zh-CN" sz="2000" b="1" dirty="0">
                <a:solidFill>
                  <a:srgbClr val="1E50A2"/>
                </a:solidFill>
                <a:ea typeface="方正兰亭黑简体" panose="02000500000000000000" pitchFamily="2" charset="-122"/>
              </a:rPr>
              <a:t>台湾方案，丰富和平统一实践。</a:t>
            </a:r>
            <a:r>
              <a:rPr lang="en-US" altLang="zh-CN" sz="2000" b="1" dirty="0">
                <a:solidFill>
                  <a:srgbClr val="1E50A2"/>
                </a:solidFill>
                <a:ea typeface="方正兰亭黑简体" panose="02000500000000000000" pitchFamily="2" charset="-122"/>
              </a:rPr>
              <a:t>“</a:t>
            </a:r>
            <a:r>
              <a:rPr lang="zh-CN" altLang="zh-CN" sz="2000" b="1" dirty="0">
                <a:solidFill>
                  <a:srgbClr val="1E50A2"/>
                </a:solidFill>
                <a:ea typeface="方正兰亭黑简体" panose="02000500000000000000" pitchFamily="2" charset="-122"/>
              </a:rPr>
              <a:t>和平统一、一国两制</a:t>
            </a:r>
            <a:r>
              <a:rPr lang="en-US" altLang="zh-CN" sz="2000" b="1" dirty="0">
                <a:solidFill>
                  <a:srgbClr val="1E50A2"/>
                </a:solidFill>
                <a:ea typeface="方正兰亭黑简体" panose="02000500000000000000" pitchFamily="2" charset="-122"/>
              </a:rPr>
              <a:t>”</a:t>
            </a:r>
            <a:r>
              <a:rPr lang="zh-CN" altLang="zh-CN" sz="2000" b="1" dirty="0">
                <a:solidFill>
                  <a:srgbClr val="1E50A2"/>
                </a:solidFill>
                <a:ea typeface="方正兰亭黑简体" panose="02000500000000000000" pitchFamily="2" charset="-122"/>
              </a:rPr>
              <a:t>是实现国家统一的最佳方式，体现了海纳百川、有容乃大的中华智慧，既充分考虑台湾现实情况，又有利于统一后台湾</a:t>
            </a:r>
            <a:r>
              <a:rPr lang="zh-CN" altLang="zh-CN" sz="2000" b="1" dirty="0">
                <a:solidFill>
                  <a:srgbClr val="FF0000"/>
                </a:solidFill>
                <a:ea typeface="方正兰亭黑简体" panose="02000500000000000000" pitchFamily="2" charset="-122"/>
              </a:rPr>
              <a:t>长治久安</a:t>
            </a:r>
            <a:r>
              <a:rPr lang="zh-CN" altLang="zh-CN" sz="2000" b="1" dirty="0">
                <a:solidFill>
                  <a:srgbClr val="1E50A2"/>
                </a:solidFill>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ko-KR" sz="2000" b="1" dirty="0">
                <a:solidFill>
                  <a:srgbClr val="2050A1"/>
                </a:solidFill>
                <a:ea typeface="方正兰亭黑简体" panose="02000500000000000000" pitchFamily="2" charset="-122"/>
                <a:cs typeface="Calibri" panose="020F0502020204030204" pitchFamily="34" charset="0"/>
                <a:sym typeface="+mn-ea"/>
              </a:rPr>
              <a:t>3</a:t>
            </a:r>
            <a:r>
              <a:rPr lang="en-US" altLang="zh-CN" sz="2000" b="1" dirty="0">
                <a:solidFill>
                  <a:srgbClr val="2050A1"/>
                </a:solidFill>
                <a:ea typeface="方正兰亭黑简体" panose="02000500000000000000" pitchFamily="2" charset="-122"/>
                <a:cs typeface="Calibri" panose="020F0502020204030204" pitchFamily="34" charset="0"/>
                <a:sym typeface="+mn-ea"/>
              </a:rPr>
              <a:t>. </a:t>
            </a:r>
            <a:r>
              <a:rPr lang="ko-KR" altLang="en-US" sz="2000" b="1" dirty="0" err="1">
                <a:solidFill>
                  <a:srgbClr val="2050A1"/>
                </a:solidFill>
                <a:ea typeface="方正兰亭黑简体" panose="02000500000000000000" pitchFamily="2" charset="-122"/>
                <a:cs typeface="Calibri" panose="020F0502020204030204" pitchFamily="34" charset="0"/>
                <a:sym typeface="+mn-ea"/>
              </a:rPr>
              <a:t>删繁就简</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32595" y="4275862"/>
            <a:ext cx="7120100" cy="1421928"/>
          </a:xfrm>
          <a:prstGeom prst="rect">
            <a:avLst/>
          </a:prstGeom>
          <a:noFill/>
        </p:spPr>
        <p:txBody>
          <a:bodyPr wrap="square" rtlCol="0">
            <a:spAutoFit/>
          </a:bodyPr>
          <a:lstStyle/>
          <a:p>
            <a:pPr algn="just" latinLnBrk="1">
              <a:lnSpc>
                <a:spcPct val="150000"/>
              </a:lnSpc>
            </a:pPr>
            <a:r>
              <a:rPr lang="ko-KR" altLang="zh-CN" sz="2000" b="1" dirty="0">
                <a:solidFill>
                  <a:srgbClr val="1E50A2"/>
                </a:solidFill>
                <a:latin typeface="方正兰亭黑简体" panose="02000500000000000000" pitchFamily="2" charset="-122"/>
                <a:ea typeface="方正兰亭黑简体" panose="02000500000000000000" pitchFamily="2" charset="-122"/>
              </a:rPr>
              <a:t>우리 모두는</a:t>
            </a:r>
            <a:r>
              <a:rPr lang="ko-KR" altLang="zh-CN" sz="2000" b="1" dirty="0">
                <a:solidFill>
                  <a:srgbClr val="FF0000"/>
                </a:solidFill>
                <a:latin typeface="方正兰亭黑简体" panose="02000500000000000000" pitchFamily="2" charset="-122"/>
                <a:ea typeface="方正兰亭黑简体" panose="02000500000000000000" pitchFamily="2" charset="-122"/>
              </a:rPr>
              <a:t> 같은 뿌리</a:t>
            </a:r>
            <a:r>
              <a:rPr lang="ko-KR" altLang="zh-CN" sz="2000" b="1" dirty="0">
                <a:solidFill>
                  <a:srgbClr val="1E50A2"/>
                </a:solidFill>
                <a:latin typeface="方正兰亭黑简体" panose="02000500000000000000" pitchFamily="2" charset="-122"/>
                <a:ea typeface="方正兰亭黑简体" panose="02000500000000000000" pitchFamily="2" charset="-122"/>
              </a:rPr>
              <a:t>와 같은 </a:t>
            </a:r>
            <a:r>
              <a:rPr lang="ko-KR" altLang="zh-CN" sz="2000" b="1" dirty="0" err="1">
                <a:solidFill>
                  <a:srgbClr val="1E50A2"/>
                </a:solidFill>
                <a:latin typeface="方正兰亭黑简体" panose="02000500000000000000" pitchFamily="2" charset="-122"/>
                <a:ea typeface="方正兰亭黑简体" panose="02000500000000000000" pitchFamily="2" charset="-122"/>
              </a:rPr>
              <a:t>문자，같은</a:t>
            </a:r>
            <a:r>
              <a:rPr lang="ko-KR" altLang="zh-CN" sz="2000" b="1" dirty="0">
                <a:solidFill>
                  <a:srgbClr val="1E50A2"/>
                </a:solidFill>
                <a:latin typeface="方正兰亭黑简体" panose="02000500000000000000" pitchFamily="2" charset="-122"/>
                <a:ea typeface="方正兰亭黑简体" panose="02000500000000000000" pitchFamily="2" charset="-122"/>
              </a:rPr>
              <a:t> 조상에서 비롯되었으며 마음과 정서가 연결되어 </a:t>
            </a:r>
            <a:r>
              <a:rPr lang="ko-KR" altLang="zh-CN" sz="2000" b="1" dirty="0" err="1">
                <a:solidFill>
                  <a:srgbClr val="1E50A2"/>
                </a:solidFill>
                <a:latin typeface="方正兰亭黑简体" panose="02000500000000000000" pitchFamily="2" charset="-122"/>
                <a:ea typeface="方正兰亭黑简体" panose="02000500000000000000" pitchFamily="2" charset="-122"/>
              </a:rPr>
              <a:t>있는，본래</a:t>
            </a:r>
            <a:r>
              <a:rPr lang="ko-KR" altLang="zh-CN" sz="2000" b="1" dirty="0">
                <a:solidFill>
                  <a:srgbClr val="1E50A2"/>
                </a:solidFill>
                <a:latin typeface="方正兰亭黑简体" panose="02000500000000000000" pitchFamily="2" charset="-122"/>
                <a:ea typeface="方正兰亭黑简体" panose="02000500000000000000" pitchFamily="2" charset="-122"/>
              </a:rPr>
              <a:t> 혈맥이 연결되어 있는 </a:t>
            </a:r>
            <a:r>
              <a:rPr lang="ko-KR" altLang="zh-CN" sz="2000" b="1" dirty="0" err="1">
                <a:solidFill>
                  <a:srgbClr val="1E50A2"/>
                </a:solidFill>
                <a:latin typeface="方正兰亭黑简体" panose="02000500000000000000" pitchFamily="2" charset="-122"/>
                <a:ea typeface="方正兰亭黑简体" panose="02000500000000000000" pitchFamily="2" charset="-122"/>
              </a:rPr>
              <a:t>한가족입니다</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endParaRPr lang="ja-JP" altLang="en-US" sz="2000" b="1" dirty="0">
              <a:solidFill>
                <a:srgbClr val="1E50A2"/>
              </a:solidFill>
              <a:latin typeface="方正兰亭黑简体" panose="02000500000000000000" pitchFamily="2" charset="-122"/>
              <a:ea typeface="方正兰亭黑简体" panose="02000500000000000000" pitchFamily="2" charset="-122"/>
            </a:endParaRPr>
          </a:p>
        </p:txBody>
      </p:sp>
      <p:sp>
        <p:nvSpPr>
          <p:cNvPr id="23" name="文本框 22"/>
          <p:cNvSpPr txBox="1"/>
          <p:nvPr/>
        </p:nvSpPr>
        <p:spPr>
          <a:xfrm>
            <a:off x="2596245" y="2847073"/>
            <a:ext cx="7172960" cy="1428789"/>
          </a:xfrm>
          <a:prstGeom prst="rect">
            <a:avLst/>
          </a:prstGeom>
          <a:noFill/>
        </p:spPr>
        <p:txBody>
          <a:bodyPr wrap="square" rtlCol="0">
            <a:spAutoFit/>
          </a:bodyPr>
          <a:lstStyle/>
          <a:p>
            <a:pPr algn="just">
              <a:lnSpc>
                <a:spcPct val="150000"/>
              </a:lnSpc>
            </a:pPr>
            <a:r>
              <a:rPr lang="zh-CN" altLang="en-US" sz="2000" b="1" dirty="0">
                <a:solidFill>
                  <a:srgbClr val="1E50A2"/>
                </a:solidFill>
                <a:ea typeface="方正兰亭黑简体" panose="02000500000000000000" pitchFamily="2" charset="-122"/>
              </a:rPr>
              <a:t>例</a:t>
            </a:r>
            <a:r>
              <a:rPr lang="en-US" altLang="zh-CN" sz="2000" b="1" dirty="0">
                <a:solidFill>
                  <a:srgbClr val="1E50A2"/>
                </a:solidFill>
                <a:ea typeface="方正兰亭黑简体" panose="02000500000000000000" pitchFamily="2" charset="-122"/>
              </a:rPr>
              <a:t>2 </a:t>
            </a:r>
            <a:endParaRPr lang="en-US" altLang="zh-CN" sz="2000" b="1" dirty="0">
              <a:solidFill>
                <a:srgbClr val="1E50A2"/>
              </a:solidFill>
              <a:ea typeface="方正兰亭黑简体" panose="02000500000000000000" pitchFamily="2" charset="-122"/>
            </a:endParaRPr>
          </a:p>
          <a:p>
            <a:pPr algn="just">
              <a:lnSpc>
                <a:spcPct val="150000"/>
              </a:lnSpc>
            </a:pPr>
            <a:r>
              <a:rPr lang="zh-CN" altLang="zh-CN" sz="2000" b="1" dirty="0">
                <a:solidFill>
                  <a:srgbClr val="1E50A2"/>
                </a:solidFill>
                <a:ea typeface="方正兰亭黑简体" panose="02000500000000000000" pitchFamily="2" charset="-122"/>
              </a:rPr>
              <a:t>大家</a:t>
            </a:r>
            <a:r>
              <a:rPr lang="zh-CN" altLang="zh-CN" sz="2000" b="1" dirty="0">
                <a:solidFill>
                  <a:srgbClr val="FF0000"/>
                </a:solidFill>
                <a:ea typeface="方正兰亭黑简体" panose="02000500000000000000" pitchFamily="2" charset="-122"/>
              </a:rPr>
              <a:t>同根同源</a:t>
            </a:r>
            <a:r>
              <a:rPr lang="zh-CN" altLang="zh-CN" sz="2000" b="1" dirty="0">
                <a:solidFill>
                  <a:srgbClr val="1E50A2"/>
                </a:solidFill>
                <a:ea typeface="方正兰亭黑简体" panose="02000500000000000000" pitchFamily="2" charset="-122"/>
              </a:rPr>
              <a:t>、同文同宗，心之相系、情之相融，本是血脉相连的一家人。</a:t>
            </a:r>
            <a:endParaRPr lang="zh-CN" altLang="zh-CN"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3. </a:t>
            </a:r>
            <a:r>
              <a:rPr lang="zh-CN" altLang="en-US" sz="2000" b="1" dirty="0">
                <a:solidFill>
                  <a:srgbClr val="2050A1"/>
                </a:solidFill>
                <a:ea typeface="方正兰亭黑简体" panose="02000500000000000000" pitchFamily="2" charset="-122"/>
                <a:cs typeface="Calibri" panose="020F0502020204030204" pitchFamily="34" charset="0"/>
                <a:sym typeface="+mn-ea"/>
              </a:rPr>
              <a:t>删繁就简</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281658" y="4184901"/>
            <a:ext cx="9984653" cy="960263"/>
          </a:xfrm>
          <a:prstGeom prst="rect">
            <a:avLst/>
          </a:prstGeom>
          <a:noFill/>
        </p:spPr>
        <p:txBody>
          <a:bodyPr wrap="square" rtlCol="0">
            <a:spAutoFit/>
          </a:bodyPr>
          <a:lstStyle/>
          <a:p>
            <a:pPr algn="just" latinLnBrk="1">
              <a:lnSpc>
                <a:spcPct val="150000"/>
              </a:lnSpc>
            </a:pPr>
            <a:r>
              <a:rPr lang="ko-KR" altLang="zh-CN" sz="2000" b="1" dirty="0">
                <a:solidFill>
                  <a:srgbClr val="1E50A2"/>
                </a:solidFill>
                <a:latin typeface="方正兰亭黑简体" panose="02000500000000000000" pitchFamily="2" charset="-122"/>
                <a:ea typeface="方正兰亭黑简体" panose="02000500000000000000" pitchFamily="2" charset="-122"/>
              </a:rPr>
              <a:t>우리는 </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r>
              <a:rPr lang="ko-KR" altLang="zh-CN" sz="2000" b="1" dirty="0">
                <a:solidFill>
                  <a:srgbClr val="1E50A2"/>
                </a:solidFill>
                <a:latin typeface="方正兰亭黑简体" panose="02000500000000000000" pitchFamily="2" charset="-122"/>
                <a:ea typeface="方正兰亭黑简体" panose="02000500000000000000" pitchFamily="2" charset="-122"/>
              </a:rPr>
              <a:t>아울러 인민이 국정운영과 사회 운영에 폭넓게 참여하도록 보장함으로써 </a:t>
            </a:r>
            <a:r>
              <a:rPr lang="ko-KR" altLang="zh-CN" sz="2000" b="1" dirty="0">
                <a:solidFill>
                  <a:srgbClr val="FF0000"/>
                </a:solidFill>
                <a:latin typeface="方正兰亭黑简体" panose="02000500000000000000" pitchFamily="2" charset="-122"/>
                <a:ea typeface="方正兰亭黑简体" panose="02000500000000000000" pitchFamily="2" charset="-122"/>
              </a:rPr>
              <a:t>생기 있고 활력이 넘치며 안정적이고 단합된</a:t>
            </a:r>
            <a:r>
              <a:rPr lang="ko-KR" altLang="zh-CN" sz="2000" b="1" dirty="0">
                <a:solidFill>
                  <a:srgbClr val="1E50A2"/>
                </a:solidFill>
                <a:latin typeface="方正兰亭黑简体" panose="02000500000000000000" pitchFamily="2" charset="-122"/>
                <a:ea typeface="方正兰亭黑简体" panose="02000500000000000000" pitchFamily="2" charset="-122"/>
              </a:rPr>
              <a:t> 정치적 국면을 조성해야 합니다</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endParaRPr lang="ja-JP" altLang="en-US" sz="2000" b="1" dirty="0">
              <a:solidFill>
                <a:srgbClr val="1E50A2"/>
              </a:solidFill>
              <a:latin typeface="方正兰亭黑简体" panose="02000500000000000000" pitchFamily="2" charset="-122"/>
              <a:ea typeface="方正兰亭黑简体" panose="02000500000000000000" pitchFamily="2" charset="-122"/>
            </a:endParaRPr>
          </a:p>
        </p:txBody>
      </p:sp>
      <p:sp>
        <p:nvSpPr>
          <p:cNvPr id="23" name="文本框 22"/>
          <p:cNvSpPr txBox="1"/>
          <p:nvPr/>
        </p:nvSpPr>
        <p:spPr>
          <a:xfrm>
            <a:off x="1281658" y="2847073"/>
            <a:ext cx="9984653" cy="1428789"/>
          </a:xfrm>
          <a:prstGeom prst="rect">
            <a:avLst/>
          </a:prstGeom>
          <a:noFill/>
        </p:spPr>
        <p:txBody>
          <a:bodyPr wrap="square" rtlCol="0">
            <a:spAutoFit/>
          </a:bodyPr>
          <a:lstStyle/>
          <a:p>
            <a:pPr>
              <a:lnSpc>
                <a:spcPct val="150000"/>
              </a:lnSpc>
            </a:pPr>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1 </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pPr>
              <a:lnSpc>
                <a:spcPct val="150000"/>
              </a:lnSpc>
            </a:pPr>
            <a:r>
              <a:rPr lang="zh-CN" altLang="zh-CN" sz="2000" b="1" dirty="0">
                <a:solidFill>
                  <a:srgbClr val="1E50A2"/>
                </a:solidFill>
                <a:ea typeface="方正兰亭黑简体" panose="02000500000000000000" pitchFamily="2" charset="-122"/>
              </a:rPr>
              <a:t>我们要</a:t>
            </a:r>
            <a:r>
              <a:rPr lang="en-US" altLang="zh-CN" sz="2000" b="1" dirty="0">
                <a:solidFill>
                  <a:srgbClr val="1E50A2"/>
                </a:solidFill>
                <a:ea typeface="方正兰亭黑简体" panose="02000500000000000000" pitchFamily="2" charset="-122"/>
              </a:rPr>
              <a:t>……</a:t>
            </a:r>
            <a:r>
              <a:rPr lang="zh-CN" altLang="zh-CN" sz="2000" b="1" dirty="0">
                <a:solidFill>
                  <a:srgbClr val="1E50A2"/>
                </a:solidFill>
                <a:ea typeface="方正兰亭黑简体" panose="02000500000000000000" pitchFamily="2" charset="-122"/>
              </a:rPr>
              <a:t>保证人民广泛参加国家治理和社会治理，形成</a:t>
            </a:r>
            <a:r>
              <a:rPr lang="zh-CN" altLang="zh-CN" sz="2000" b="1" dirty="0">
                <a:solidFill>
                  <a:srgbClr val="FF0000"/>
                </a:solidFill>
                <a:ea typeface="方正兰亭黑简体" panose="02000500000000000000" pitchFamily="2" charset="-122"/>
              </a:rPr>
              <a:t>生动活泼、安定团结</a:t>
            </a:r>
            <a:r>
              <a:rPr lang="zh-CN" altLang="zh-CN" sz="2000" b="1" dirty="0">
                <a:solidFill>
                  <a:srgbClr val="1E50A2"/>
                </a:solidFill>
                <a:ea typeface="方正兰亭黑简体" panose="02000500000000000000" pitchFamily="2" charset="-122"/>
              </a:rPr>
              <a:t>的政治局面。</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4. </a:t>
            </a:r>
            <a:r>
              <a:rPr lang="zh-CN" altLang="en-US" sz="2000" b="1" dirty="0">
                <a:solidFill>
                  <a:srgbClr val="2050A1"/>
                </a:solidFill>
                <a:ea typeface="方正兰亭黑简体" panose="02000500000000000000" pitchFamily="2" charset="-122"/>
                <a:cs typeface="Calibri" panose="020F0502020204030204" pitchFamily="34" charset="0"/>
                <a:sym typeface="+mn-ea"/>
              </a:rPr>
              <a:t>舍形取义</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rot="10800000" flipV="1">
            <a:off x="1319270" y="4331499"/>
            <a:ext cx="9781546" cy="1323439"/>
          </a:xfrm>
          <a:prstGeom prst="rect">
            <a:avLst/>
          </a:prstGeom>
          <a:noFill/>
        </p:spPr>
        <p:txBody>
          <a:bodyPr wrap="square" rtlCol="0">
            <a:spAutoFit/>
          </a:bodyPr>
          <a:lstStyle/>
          <a:p>
            <a:r>
              <a:rPr lang="ko-KR" altLang="zh-CN" sz="2000" b="1" dirty="0">
                <a:solidFill>
                  <a:srgbClr val="1E50A2"/>
                </a:solidFill>
                <a:latin typeface="方正兰亭黑简体" panose="02000500000000000000" pitchFamily="2" charset="-122"/>
                <a:ea typeface="方正兰亭黑简体" panose="02000500000000000000" pitchFamily="2" charset="-122"/>
              </a:rPr>
              <a:t>사회의 화합은 중국 특색 사회주의의 본질적 속성입니다</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a:solidFill>
                  <a:srgbClr val="1E50A2"/>
                </a:solidFill>
                <a:latin typeface="方正兰亭黑简体" panose="02000500000000000000" pitchFamily="2" charset="-122"/>
                <a:ea typeface="方正兰亭黑简体" panose="02000500000000000000" pitchFamily="2" charset="-122"/>
              </a:rPr>
              <a:t>따라서 단합할 수 있는 모든 역량을 하나로 모아 화합의 요소를 최대한 증대하고 사회의 창조적 활력을 </a:t>
            </a:r>
            <a:r>
              <a:rPr lang="ko-KR" altLang="zh-CN" sz="2000" b="1" dirty="0" err="1">
                <a:solidFill>
                  <a:srgbClr val="1E50A2"/>
                </a:solidFill>
                <a:latin typeface="方正兰亭黑简体" panose="02000500000000000000" pitchFamily="2" charset="-122"/>
                <a:ea typeface="方正兰亭黑简体" panose="02000500000000000000" pitchFamily="2" charset="-122"/>
              </a:rPr>
              <a:t>강화하여，인민이</a:t>
            </a:r>
            <a:r>
              <a:rPr lang="ko-KR"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a:solidFill>
                  <a:srgbClr val="FF0000"/>
                </a:solidFill>
                <a:latin typeface="方正兰亭黑简体" panose="02000500000000000000" pitchFamily="2" charset="-122"/>
                <a:ea typeface="方正兰亭黑简体" panose="02000500000000000000" pitchFamily="2" charset="-122"/>
              </a:rPr>
              <a:t>안정된 생활을 누리며 즐겁게 일할 수 있</a:t>
            </a:r>
            <a:r>
              <a:rPr lang="ko-KR" altLang="zh-CN" sz="2000" b="1" dirty="0">
                <a:solidFill>
                  <a:srgbClr val="1E50A2"/>
                </a:solidFill>
                <a:latin typeface="方正兰亭黑简体" panose="02000500000000000000" pitchFamily="2" charset="-122"/>
                <a:ea typeface="方正兰亭黑简体" panose="02000500000000000000" pitchFamily="2" charset="-122"/>
              </a:rPr>
              <a:t>도록 </a:t>
            </a:r>
            <a:r>
              <a:rPr lang="ko-KR" altLang="zh-CN" sz="2000" b="1" dirty="0" err="1">
                <a:solidFill>
                  <a:srgbClr val="1E50A2"/>
                </a:solidFill>
                <a:latin typeface="方正兰亭黑简体" panose="02000500000000000000" pitchFamily="2" charset="-122"/>
                <a:ea typeface="方正兰亭黑简体" panose="02000500000000000000" pitchFamily="2" charset="-122"/>
              </a:rPr>
              <a:t>보장하고，사회의</a:t>
            </a:r>
            <a:r>
              <a:rPr lang="ko-KR" altLang="zh-CN" sz="2000" b="1" dirty="0">
                <a:solidFill>
                  <a:srgbClr val="1E50A2"/>
                </a:solidFill>
                <a:latin typeface="方正兰亭黑简体" panose="02000500000000000000" pitchFamily="2" charset="-122"/>
                <a:ea typeface="方正兰亭黑简体" panose="02000500000000000000" pitchFamily="2" charset="-122"/>
              </a:rPr>
              <a:t> 안녕과 </a:t>
            </a:r>
            <a:r>
              <a:rPr lang="ko-KR" altLang="zh-CN" sz="2000" b="1" dirty="0" err="1">
                <a:solidFill>
                  <a:srgbClr val="1E50A2"/>
                </a:solidFill>
                <a:latin typeface="方正兰亭黑简体" panose="02000500000000000000" pitchFamily="2" charset="-122"/>
                <a:ea typeface="方正兰亭黑简体" panose="02000500000000000000" pitchFamily="2" charset="-122"/>
              </a:rPr>
              <a:t>질서，국가의</a:t>
            </a:r>
            <a:r>
              <a:rPr lang="ko-KR" altLang="zh-CN" sz="2000" b="1" dirty="0">
                <a:solidFill>
                  <a:srgbClr val="1E50A2"/>
                </a:solidFill>
                <a:latin typeface="方正兰亭黑简体" panose="02000500000000000000" pitchFamily="2" charset="-122"/>
                <a:ea typeface="方正兰亭黑简体" panose="02000500000000000000" pitchFamily="2" charset="-122"/>
              </a:rPr>
              <a:t> 장기적인 안정을 마련해야 합니다</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endParaRPr lang="ja-JP" altLang="en-US" sz="2000" b="1" dirty="0">
              <a:solidFill>
                <a:srgbClr val="1E50A2"/>
              </a:solidFill>
              <a:latin typeface="方正兰亭黑简体" panose="02000500000000000000" pitchFamily="2" charset="-122"/>
              <a:ea typeface="方正兰亭黑简体" panose="02000500000000000000" pitchFamily="2" charset="-122"/>
            </a:endParaRPr>
          </a:p>
        </p:txBody>
      </p:sp>
      <p:sp>
        <p:nvSpPr>
          <p:cNvPr id="23" name="文本框 22"/>
          <p:cNvSpPr txBox="1"/>
          <p:nvPr/>
        </p:nvSpPr>
        <p:spPr>
          <a:xfrm>
            <a:off x="1319270" y="2847073"/>
            <a:ext cx="9947041" cy="1323439"/>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2</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r>
              <a:rPr lang="zh-CN" altLang="zh-CN" sz="2000" b="1" dirty="0">
                <a:solidFill>
                  <a:srgbClr val="1E50A2"/>
                </a:solidFill>
                <a:ea typeface="方正兰亭黑简体" panose="02000500000000000000" pitchFamily="2" charset="-122"/>
              </a:rPr>
              <a:t>社会和谐是中国特色社会主义的本质属性，所以必须团结一切可以团结的力量，最大限度增加和谐因素，增强社会创造活力，确保人民</a:t>
            </a:r>
            <a:r>
              <a:rPr lang="zh-CN" altLang="zh-CN" sz="2000" b="1" dirty="0">
                <a:solidFill>
                  <a:srgbClr val="FF0000"/>
                </a:solidFill>
                <a:ea typeface="方正兰亭黑简体" panose="02000500000000000000" pitchFamily="2" charset="-122"/>
              </a:rPr>
              <a:t>安居乐业</a:t>
            </a:r>
            <a:r>
              <a:rPr lang="zh-CN" altLang="zh-CN" sz="2000" b="1" dirty="0">
                <a:solidFill>
                  <a:srgbClr val="1E50A2"/>
                </a:solidFill>
                <a:ea typeface="方正兰亭黑简体" panose="02000500000000000000" pitchFamily="2" charset="-122"/>
              </a:rPr>
              <a:t>、社会安定有序、国家长治久安。</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4. </a:t>
            </a:r>
            <a:r>
              <a:rPr lang="zh-CN" altLang="en-US" sz="2000" b="1" dirty="0">
                <a:solidFill>
                  <a:srgbClr val="2050A1"/>
                </a:solidFill>
                <a:ea typeface="方正兰亭黑简体" panose="02000500000000000000" pitchFamily="2" charset="-122"/>
                <a:cs typeface="Calibri" panose="020F0502020204030204" pitchFamily="34" charset="0"/>
                <a:sym typeface="+mn-ea"/>
              </a:rPr>
              <a:t>舍形取义</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281658" y="4295607"/>
            <a:ext cx="9381712" cy="1015663"/>
          </a:xfrm>
          <a:prstGeom prst="rect">
            <a:avLst/>
          </a:prstGeom>
          <a:noFill/>
        </p:spPr>
        <p:txBody>
          <a:bodyPr wrap="square" rtlCol="0">
            <a:spAutoFit/>
          </a:bodyPr>
          <a:lstStyle/>
          <a:p>
            <a:pPr algn="just"/>
            <a:r>
              <a:rPr lang="ko-KR" altLang="zh-CN" sz="2000" b="1" dirty="0">
                <a:solidFill>
                  <a:srgbClr val="1E50A2"/>
                </a:solidFill>
                <a:latin typeface="方正兰亭黑简体" panose="02000500000000000000" pitchFamily="2" charset="-122"/>
                <a:ea typeface="方正兰亭黑简体" panose="02000500000000000000" pitchFamily="2" charset="-122"/>
              </a:rPr>
              <a:t>또한 백성들의 고통을 항상 마음속에 두고 </a:t>
            </a:r>
            <a:r>
              <a:rPr lang="ko-KR" altLang="zh-CN" sz="2000" b="1" dirty="0">
                <a:solidFill>
                  <a:srgbClr val="FF0000"/>
                </a:solidFill>
                <a:latin typeface="方正兰亭黑简体" panose="02000500000000000000" pitchFamily="2" charset="-122"/>
                <a:ea typeface="方正兰亭黑简体" panose="02000500000000000000" pitchFamily="2" charset="-122"/>
              </a:rPr>
              <a:t>인민대중의 부를 도모하는 정책</a:t>
            </a:r>
            <a:r>
              <a:rPr lang="ko-KR" altLang="zh-CN" sz="2000" b="1" dirty="0">
                <a:solidFill>
                  <a:srgbClr val="1E50A2"/>
                </a:solidFill>
                <a:latin typeface="方正兰亭黑简体" panose="02000500000000000000" pitchFamily="2" charset="-122"/>
                <a:ea typeface="方正兰亭黑简体" panose="02000500000000000000" pitchFamily="2" charset="-122"/>
              </a:rPr>
              <a:t>을 늘 고민함으로써 우리당이 영원히 인민대중의 신뢰와 지지를 받을 수 있고 우리의 위업이 시종 마르지 않는 힘의 원천을 가지도록 해야 합니다</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endParaRPr lang="zh-CN" altLang="zh-CN" sz="2000" b="1" dirty="0">
              <a:solidFill>
                <a:srgbClr val="1E50A2"/>
              </a:solidFill>
              <a:latin typeface="方正兰亭黑简体" panose="02000500000000000000" pitchFamily="2" charset="-122"/>
              <a:ea typeface="方正兰亭黑简体" panose="02000500000000000000" pitchFamily="2" charset="-122"/>
            </a:endParaRPr>
          </a:p>
        </p:txBody>
      </p:sp>
      <p:sp>
        <p:nvSpPr>
          <p:cNvPr id="23" name="文本框 22"/>
          <p:cNvSpPr txBox="1"/>
          <p:nvPr/>
        </p:nvSpPr>
        <p:spPr>
          <a:xfrm>
            <a:off x="1281658" y="2607888"/>
            <a:ext cx="9381712" cy="1323439"/>
          </a:xfrm>
          <a:prstGeom prst="rect">
            <a:avLst/>
          </a:prstGeom>
          <a:noFill/>
        </p:spPr>
        <p:txBody>
          <a:bodyPr wrap="square" rtlCol="0">
            <a:spAutoFit/>
          </a:bodyPr>
          <a:lstStyle/>
          <a:p>
            <a:pPr algn="just"/>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3 </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pPr algn="just"/>
            <a:r>
              <a:rPr lang="zh-CN" altLang="zh-CN" sz="2000" b="1" dirty="0">
                <a:solidFill>
                  <a:srgbClr val="1E50A2"/>
                </a:solidFill>
                <a:ea typeface="方正兰亭黑简体" panose="02000500000000000000" pitchFamily="2" charset="-122"/>
              </a:rPr>
              <a:t>我们要坚持党的群众路线，始终保持党同人民群众的血肉联系，始终接受人民群众批评和监督，心中常思百姓疾苦，脑中常谋</a:t>
            </a:r>
            <a:r>
              <a:rPr lang="zh-CN" altLang="zh-CN" sz="2000" b="1" dirty="0">
                <a:solidFill>
                  <a:srgbClr val="FF0000"/>
                </a:solidFill>
                <a:ea typeface="方正兰亭黑简体" panose="02000500000000000000" pitchFamily="2" charset="-122"/>
              </a:rPr>
              <a:t>富民之策</a:t>
            </a:r>
            <a:r>
              <a:rPr lang="zh-CN" altLang="zh-CN" sz="2000" b="1" dirty="0">
                <a:solidFill>
                  <a:srgbClr val="1E50A2"/>
                </a:solidFill>
                <a:ea typeface="方正兰亭黑简体" panose="02000500000000000000" pitchFamily="2" charset="-122"/>
              </a:rPr>
              <a:t>，使我们党永远赢得人民群众信任和拥护，使我们的事业始终拥有不竭的力量源泉。</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4. </a:t>
            </a:r>
            <a:r>
              <a:rPr lang="zh-CN" altLang="en-US" sz="2000" b="1" dirty="0">
                <a:solidFill>
                  <a:srgbClr val="2050A1"/>
                </a:solidFill>
                <a:ea typeface="方正兰亭黑简体" panose="02000500000000000000" pitchFamily="2" charset="-122"/>
                <a:cs typeface="Calibri" panose="020F0502020204030204" pitchFamily="34" charset="0"/>
                <a:sym typeface="+mn-ea"/>
              </a:rPr>
              <a:t>舍形取义</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grpSp>
        <p:nvGrpSpPr>
          <p:cNvPr id="2" name="Group 3"/>
          <p:cNvGrpSpPr/>
          <p:nvPr/>
        </p:nvGrpSpPr>
        <p:grpSpPr bwMode="auto">
          <a:xfrm>
            <a:off x="3444875" y="892175"/>
            <a:ext cx="968375" cy="1588"/>
            <a:chOff x="5425" y="685"/>
            <a:chExt cx="1526" cy="2"/>
          </a:xfrm>
        </p:grpSpPr>
        <p:sp>
          <p:nvSpPr>
            <p:cNvPr id="6" name="Freeform 4"/>
            <p:cNvSpPr/>
            <p:nvPr/>
          </p:nvSpPr>
          <p:spPr bwMode="auto">
            <a:xfrm>
              <a:off x="5425" y="685"/>
              <a:ext cx="1526" cy="2"/>
            </a:xfrm>
            <a:custGeom>
              <a:avLst/>
              <a:gdLst>
                <a:gd name="T0" fmla="+- 0 5425 5425"/>
                <a:gd name="T1" fmla="*/ T0 w 1526"/>
                <a:gd name="T2" fmla="+- 0 6950 5425"/>
                <a:gd name="T3" fmla="*/ T2 w 1526"/>
              </a:gdLst>
              <a:ahLst/>
              <a:cxnLst>
                <a:cxn ang="0">
                  <a:pos x="T1" y="0"/>
                </a:cxn>
                <a:cxn ang="0">
                  <a:pos x="T3" y="0"/>
                </a:cxn>
              </a:cxnLst>
              <a:rect l="0" t="0" r="r" b="b"/>
              <a:pathLst>
                <a:path w="1526">
                  <a:moveTo>
                    <a:pt x="0" y="0"/>
                  </a:moveTo>
                  <a:lnTo>
                    <a:pt x="1525" y="0"/>
                  </a:lnTo>
                </a:path>
              </a:pathLst>
            </a:custGeom>
            <a:noFill/>
            <a:ln w="6350">
              <a:solidFill>
                <a:srgbClr val="231F20"/>
              </a:solidFill>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8" name="Group 1"/>
          <p:cNvGrpSpPr/>
          <p:nvPr/>
        </p:nvGrpSpPr>
        <p:grpSpPr bwMode="auto">
          <a:xfrm>
            <a:off x="2451100" y="1120775"/>
            <a:ext cx="977900" cy="1588"/>
            <a:chOff x="3861" y="1045"/>
            <a:chExt cx="1541" cy="2"/>
          </a:xfrm>
        </p:grpSpPr>
        <p:sp>
          <p:nvSpPr>
            <p:cNvPr id="10" name="Freeform 2"/>
            <p:cNvSpPr/>
            <p:nvPr/>
          </p:nvSpPr>
          <p:spPr bwMode="auto">
            <a:xfrm>
              <a:off x="3861" y="1045"/>
              <a:ext cx="1541" cy="2"/>
            </a:xfrm>
            <a:custGeom>
              <a:avLst/>
              <a:gdLst>
                <a:gd name="T0" fmla="+- 0 3861 3861"/>
                <a:gd name="T1" fmla="*/ T0 w 1541"/>
                <a:gd name="T2" fmla="+- 0 5402 3861"/>
                <a:gd name="T3" fmla="*/ T2 w 1541"/>
              </a:gdLst>
              <a:ahLst/>
              <a:cxnLst>
                <a:cxn ang="0">
                  <a:pos x="T1" y="0"/>
                </a:cxn>
                <a:cxn ang="0">
                  <a:pos x="T3" y="0"/>
                </a:cxn>
              </a:cxnLst>
              <a:rect l="0" t="0" r="r" b="b"/>
              <a:pathLst>
                <a:path w="1541">
                  <a:moveTo>
                    <a:pt x="0" y="0"/>
                  </a:moveTo>
                  <a:lnTo>
                    <a:pt x="1541" y="0"/>
                  </a:lnTo>
                </a:path>
              </a:pathLst>
            </a:custGeom>
            <a:noFill/>
            <a:ln w="6350">
              <a:solidFill>
                <a:srgbClr val="231F20"/>
              </a:solidFill>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14" name="Rectangle 5"/>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6"/>
          <p:cNvSpPr>
            <a:spLocks noChangeArrowheads="1"/>
          </p:cNvSpPr>
          <p:nvPr/>
        </p:nvSpPr>
        <p:spPr bwMode="auto">
          <a:xfrm>
            <a:off x="1816100" y="4699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ko-KR" altLang="zh-CN" sz="1000" b="0" i="0" u="none" strike="noStrike" cap="none" normalizeH="0" baseline="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자원 배치에서 시장의 결정적 작용을 제시한 것은 우리 당이 중국 특색 사회 주의 건설 법칙을 인식하는 과정에서 이룩한 새로운 도약이고</a:t>
            </a:r>
            <a:r>
              <a:rPr kumimoji="0" lang="en-US" altLang="ko-KR" sz="1000" b="0" i="0" u="none" strike="noStrike" cap="none" normalizeH="0" baseline="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 </a:t>
            </a:r>
            <a:r>
              <a:rPr kumimoji="0" lang="ko-KR" altLang="en-US" sz="1000" b="0" i="0" u="none" strike="noStrike" cap="none" normalizeH="0" baseline="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마르크스주의 의 중국화 과정에서 이룩한 새로운 성과이며</a:t>
            </a:r>
            <a:r>
              <a:rPr kumimoji="0" lang="en-US" altLang="ko-KR" sz="1000" b="0" i="0" u="none" strike="noStrike" cap="none" normalizeH="0" baseline="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 </a:t>
            </a:r>
            <a:r>
              <a:rPr kumimoji="0" lang="ko-KR" altLang="en-US" sz="1000" b="0" i="0" u="none" strike="noStrike" cap="none" normalizeH="0" baseline="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사회주의 시장 경제의 발전이 새로운 단계에 들어섰음을 의미합니다</a:t>
            </a:r>
            <a:r>
              <a:rPr kumimoji="0" lang="en-US" altLang="ko-KR" sz="1000" b="0" i="0" u="none" strike="noStrike" cap="none" normalizeH="0" baseline="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a:t>
            </a:r>
            <a:endParaRPr kumimoji="0" lang="en-US" altLang="ko-KR" sz="18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3884237"/>
            <a:ext cx="7139940" cy="707886"/>
          </a:xfrm>
          <a:prstGeom prst="rect">
            <a:avLst/>
          </a:prstGeom>
          <a:noFill/>
        </p:spPr>
        <p:txBody>
          <a:bodyPr wrap="square" rtlCol="0">
            <a:spAutoFit/>
          </a:bodyPr>
          <a:lstStyle/>
          <a:p>
            <a:pPr algn="just" latinLnBrk="1"/>
            <a:r>
              <a:rPr lang="en-US" altLang="ko-KR" sz="2000" b="1" dirty="0">
                <a:solidFill>
                  <a:srgbClr val="2050A1"/>
                </a:solidFill>
                <a:ea typeface="方正兰亭黑简体" panose="02000500000000000000" pitchFamily="2" charset="-122"/>
                <a:cs typeface="Calibri" panose="020F0502020204030204" pitchFamily="34" charset="0"/>
              </a:rPr>
              <a:t>2.</a:t>
            </a:r>
            <a:r>
              <a:rPr lang="zh-CN" altLang="zh-CN" sz="2000" b="1" dirty="0">
                <a:solidFill>
                  <a:srgbClr val="2050A1"/>
                </a:solidFill>
                <a:ea typeface="方正兰亭黑简体" panose="02000500000000000000" pitchFamily="2" charset="-122"/>
                <a:cs typeface="Calibri" panose="020F0502020204030204" pitchFamily="34" charset="0"/>
              </a:rPr>
              <a:t> “之”是代词，相当于“他</a:t>
            </a:r>
            <a:r>
              <a:rPr lang="en-US" altLang="zh-CN" sz="2000" b="1" dirty="0">
                <a:solidFill>
                  <a:srgbClr val="2050A1"/>
                </a:solidFill>
                <a:ea typeface="方正兰亭黑简体" panose="02000500000000000000" pitchFamily="2" charset="-122"/>
                <a:cs typeface="Calibri" panose="020F0502020204030204" pitchFamily="34" charset="0"/>
              </a:rPr>
              <a:t>/</a:t>
            </a:r>
            <a:r>
              <a:rPr lang="zh-CN" altLang="zh-CN" sz="2000" b="1" dirty="0">
                <a:solidFill>
                  <a:srgbClr val="2050A1"/>
                </a:solidFill>
                <a:ea typeface="方正兰亭黑简体" panose="02000500000000000000" pitchFamily="2" charset="-122"/>
                <a:cs typeface="Calibri" panose="020F0502020204030204" pitchFamily="34" charset="0"/>
              </a:rPr>
              <a:t>她</a:t>
            </a:r>
            <a:r>
              <a:rPr lang="en-US" altLang="zh-CN" sz="2000" b="1" dirty="0">
                <a:solidFill>
                  <a:srgbClr val="2050A1"/>
                </a:solidFill>
                <a:ea typeface="方正兰亭黑简体" panose="02000500000000000000" pitchFamily="2" charset="-122"/>
                <a:cs typeface="Calibri" panose="020F0502020204030204" pitchFamily="34" charset="0"/>
              </a:rPr>
              <a:t>/</a:t>
            </a:r>
            <a:r>
              <a:rPr lang="zh-CN" altLang="zh-CN" sz="2000" b="1" dirty="0">
                <a:solidFill>
                  <a:srgbClr val="2050A1"/>
                </a:solidFill>
                <a:ea typeface="方正兰亭黑简体" panose="02000500000000000000" pitchFamily="2" charset="-122"/>
                <a:cs typeface="Calibri" panose="020F0502020204030204" pitchFamily="34" charset="0"/>
              </a:rPr>
              <a:t>它”，比如“敬而远之”“等闲视之”“泰然处之”等 </a:t>
            </a:r>
            <a:r>
              <a:rPr lang="zh-CN" altLang="en-US" sz="2000" b="1" dirty="0">
                <a:solidFill>
                  <a:srgbClr val="2050A1"/>
                </a:solidFill>
                <a:ea typeface="方正兰亭黑简体" panose="02000500000000000000" pitchFamily="2" charset="-122"/>
                <a:cs typeface="Calibri" panose="020F0502020204030204" pitchFamily="34" charset="0"/>
              </a:rPr>
              <a:t>。</a:t>
            </a:r>
            <a:endParaRPr lang="ja-JP" altLang="en-US" sz="2000" b="1" dirty="0">
              <a:solidFill>
                <a:srgbClr val="2050A1"/>
              </a:solidFill>
              <a:ea typeface="方正兰亭黑简体" panose="02000500000000000000" pitchFamily="2" charset="-122"/>
              <a:cs typeface="Calibri" panose="020F0502020204030204" pitchFamily="34" charset="0"/>
            </a:endParaRPr>
          </a:p>
        </p:txBody>
      </p:sp>
      <p:sp>
        <p:nvSpPr>
          <p:cNvPr id="23" name="文本框 22"/>
          <p:cNvSpPr txBox="1"/>
          <p:nvPr/>
        </p:nvSpPr>
        <p:spPr>
          <a:xfrm>
            <a:off x="2660380" y="2809851"/>
            <a:ext cx="7172960" cy="1015663"/>
          </a:xfrm>
          <a:prstGeom prst="rect">
            <a:avLst/>
          </a:prstGeom>
          <a:noFill/>
        </p:spPr>
        <p:txBody>
          <a:bodyPr wrap="square" rtlCol="0">
            <a:spAutoFit/>
          </a:bodyPr>
          <a:lstStyle/>
          <a:p>
            <a:r>
              <a:rPr lang="en-US" altLang="zh-CN" sz="2000" b="1" dirty="0">
                <a:solidFill>
                  <a:srgbClr val="2050A1"/>
                </a:solidFill>
                <a:ea typeface="方正兰亭黑简体" panose="02000500000000000000" pitchFamily="2" charset="-122"/>
                <a:cs typeface="Calibri" panose="020F0502020204030204" pitchFamily="34" charset="0"/>
              </a:rPr>
              <a:t>1</a:t>
            </a:r>
            <a:r>
              <a:rPr lang="en-US" altLang="ko-KR" sz="2000" b="1" dirty="0">
                <a:solidFill>
                  <a:srgbClr val="2050A1"/>
                </a:solidFill>
                <a:ea typeface="方正兰亭黑简体" panose="02000500000000000000" pitchFamily="2" charset="-122"/>
                <a:cs typeface="Calibri" panose="020F0502020204030204" pitchFamily="34" charset="0"/>
              </a:rPr>
              <a:t>.</a:t>
            </a:r>
            <a:r>
              <a:rPr lang="ko-KR" altLang="en-US" sz="2000" b="1" dirty="0">
                <a:solidFill>
                  <a:srgbClr val="2050A1"/>
                </a:solidFill>
                <a:cs typeface="Calibri" panose="020F0502020204030204" pitchFamily="34" charset="0"/>
              </a:rPr>
              <a:t> </a:t>
            </a:r>
            <a:r>
              <a:rPr lang="zh-CN" altLang="zh-CN" sz="2000" b="1" dirty="0">
                <a:solidFill>
                  <a:srgbClr val="2050A1"/>
                </a:solidFill>
                <a:ea typeface="方正兰亭黑简体" panose="02000500000000000000" pitchFamily="2" charset="-122"/>
                <a:cs typeface="Calibri" panose="020F0502020204030204" pitchFamily="34" charset="0"/>
              </a:rPr>
              <a:t>“之”是“的”的意思，一般为“双音节词 </a:t>
            </a:r>
            <a:r>
              <a:rPr lang="en-US" altLang="zh-CN" sz="2000" b="1" dirty="0">
                <a:solidFill>
                  <a:srgbClr val="2050A1"/>
                </a:solidFill>
                <a:ea typeface="方正兰亭黑简体" panose="02000500000000000000" pitchFamily="2" charset="-122"/>
                <a:cs typeface="Calibri" panose="020F0502020204030204" pitchFamily="34" charset="0"/>
              </a:rPr>
              <a:t>+ </a:t>
            </a:r>
            <a:r>
              <a:rPr lang="zh-CN" altLang="zh-CN" sz="2000" b="1" dirty="0">
                <a:solidFill>
                  <a:srgbClr val="2050A1"/>
                </a:solidFill>
                <a:ea typeface="方正兰亭黑简体" panose="02000500000000000000" pitchFamily="2" charset="-122"/>
                <a:cs typeface="Calibri" panose="020F0502020204030204" pitchFamily="34" charset="0"/>
              </a:rPr>
              <a:t>之 </a:t>
            </a:r>
            <a:r>
              <a:rPr lang="en-US" altLang="zh-CN" sz="2000" b="1" dirty="0">
                <a:solidFill>
                  <a:srgbClr val="2050A1"/>
                </a:solidFill>
                <a:ea typeface="方正兰亭黑简体" panose="02000500000000000000" pitchFamily="2" charset="-122"/>
                <a:cs typeface="Calibri" panose="020F0502020204030204" pitchFamily="34" charset="0"/>
              </a:rPr>
              <a:t>+ </a:t>
            </a:r>
            <a:r>
              <a:rPr lang="zh-CN" altLang="zh-CN" sz="2000" b="1" dirty="0">
                <a:solidFill>
                  <a:srgbClr val="2050A1"/>
                </a:solidFill>
                <a:ea typeface="方正兰亭黑简体" panose="02000500000000000000" pitchFamily="2" charset="-122"/>
                <a:cs typeface="Calibri" panose="020F0502020204030204" pitchFamily="34" charset="0"/>
              </a:rPr>
              <a:t>单音节词”的形式，比如“君子之交”“肺腑之言”“燃眉之急”“强弩之末”“缓兵之计”等</a:t>
            </a:r>
            <a:r>
              <a:rPr lang="zh-CN" altLang="en-US" sz="2000" b="1" dirty="0">
                <a:solidFill>
                  <a:srgbClr val="2050A1"/>
                </a:solidFill>
                <a:ea typeface="方正兰亭黑简体" panose="02000500000000000000" pitchFamily="2" charset="-122"/>
                <a:cs typeface="Calibri" panose="020F0502020204030204" pitchFamily="34" charset="0"/>
              </a:rPr>
              <a:t>。</a:t>
            </a:r>
            <a:r>
              <a:rPr lang="zh-CN" altLang="zh-CN" sz="2000" b="1" dirty="0">
                <a:solidFill>
                  <a:srgbClr val="2050A1"/>
                </a:solidFill>
                <a:ea typeface="方正兰亭黑简体" panose="02000500000000000000" pitchFamily="2" charset="-122"/>
                <a:cs typeface="Calibri" panose="020F0502020204030204" pitchFamily="34" charset="0"/>
              </a:rPr>
              <a:t> </a:t>
            </a:r>
            <a:endParaRPr lang="zh-CN" altLang="en-US" sz="2000" b="1" dirty="0">
              <a:solidFill>
                <a:srgbClr val="2050A1"/>
              </a:solidFill>
              <a:ea typeface="方正兰亭黑简体" panose="02000500000000000000" pitchFamily="2" charset="-122"/>
              <a:cs typeface="Calibri" panose="020F0502020204030204" pitchFamily="34" charset="0"/>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zh-CN" altLang="en-US" sz="2000" b="1" dirty="0">
                <a:solidFill>
                  <a:srgbClr val="2050A1"/>
                </a:solidFill>
                <a:ea typeface="方正兰亭黑简体" panose="02000500000000000000" pitchFamily="2" charset="-122"/>
                <a:cs typeface="Calibri" panose="020F0502020204030204" pitchFamily="34" charset="0"/>
                <a:sym typeface="+mn-ea"/>
              </a:rPr>
              <a:t>带“之”字的四字词语</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3829700"/>
            <a:ext cx="7139940" cy="1323439"/>
          </a:xfrm>
          <a:prstGeom prst="rect">
            <a:avLst/>
          </a:prstGeom>
          <a:noFill/>
        </p:spPr>
        <p:txBody>
          <a:bodyPr wrap="square" rtlCol="0">
            <a:spAutoFit/>
          </a:bodyPr>
          <a:lstStyle/>
          <a:p>
            <a:pPr algn="just" latinLnBrk="1"/>
            <a:r>
              <a:rPr lang="ja-JP" altLang="en-US" sz="2000" b="1">
                <a:solidFill>
                  <a:srgbClr val="2050A1"/>
                </a:solidFill>
                <a:latin typeface="komorebi gothic" pitchFamily="49" charset="-128"/>
                <a:ea typeface="komorebi gothic" pitchFamily="49" charset="-128"/>
              </a:rPr>
              <a:t>异形同义</a:t>
            </a:r>
            <a:endParaRPr lang="en-US" altLang="ja-JP" sz="2000" b="1" dirty="0">
              <a:solidFill>
                <a:srgbClr val="2050A1"/>
              </a:solidFill>
              <a:latin typeface="komorebi gothic" pitchFamily="49" charset="-128"/>
              <a:ea typeface="komorebi gothic" pitchFamily="49" charset="-128"/>
            </a:endParaRPr>
          </a:p>
          <a:p>
            <a:pPr algn="just" latinLnBrk="1"/>
            <a:r>
              <a:rPr lang="ko-KR" altLang="zh-CN" sz="2000" b="1" dirty="0" err="1">
                <a:solidFill>
                  <a:srgbClr val="1E50A2"/>
                </a:solidFill>
                <a:latin typeface="方正兰亭黑简体" panose="02000500000000000000" pitchFamily="2" charset="-122"/>
                <a:ea typeface="方正兰亭黑简体" panose="02000500000000000000" pitchFamily="2" charset="-122"/>
              </a:rPr>
              <a:t>虎头蛇尾”与“용두사미</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r>
              <a:rPr lang="ko-KR" altLang="zh-CN" sz="2000" b="1" dirty="0" err="1">
                <a:solidFill>
                  <a:srgbClr val="1E50A2"/>
                </a:solidFill>
                <a:latin typeface="方正兰亭黑简体" panose="02000500000000000000" pitchFamily="2" charset="-122"/>
                <a:ea typeface="方正兰亭黑简体" panose="02000500000000000000" pitchFamily="2" charset="-122"/>
              </a:rPr>
              <a:t>龍头蛇尾</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r>
              <a:rPr lang="ko-KR" altLang="zh-CN" sz="2000" b="1" dirty="0">
                <a:solidFill>
                  <a:srgbClr val="1E50A2"/>
                </a:solidFill>
                <a:latin typeface="方正兰亭黑简体" panose="02000500000000000000" pitchFamily="2" charset="-122"/>
                <a:ea typeface="方正兰亭黑简体" panose="02000500000000000000" pitchFamily="2" charset="-122"/>
              </a:rPr>
              <a:t>”、“</a:t>
            </a:r>
            <a:r>
              <a:rPr lang="ko-KR" altLang="zh-CN" sz="2000" b="1" dirty="0" err="1">
                <a:solidFill>
                  <a:srgbClr val="1E50A2"/>
                </a:solidFill>
                <a:latin typeface="方正兰亭黑简体" panose="02000500000000000000" pitchFamily="2" charset="-122"/>
                <a:ea typeface="方正兰亭黑简体" panose="02000500000000000000" pitchFamily="2" charset="-122"/>
              </a:rPr>
              <a:t>世外桃源”与“무릉도원</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r>
              <a:rPr lang="ko-KR" altLang="zh-CN" sz="2000" b="1" dirty="0" err="1">
                <a:solidFill>
                  <a:srgbClr val="1E50A2"/>
                </a:solidFill>
                <a:latin typeface="方正兰亭黑简体" panose="02000500000000000000" pitchFamily="2" charset="-122"/>
                <a:ea typeface="方正兰亭黑简体" panose="02000500000000000000" pitchFamily="2" charset="-122"/>
              </a:rPr>
              <a:t>武陵桃園</a:t>
            </a:r>
            <a:r>
              <a:rPr lang="ko-KR" altLang="zh-CN" sz="2000" b="1" dirty="0">
                <a:solidFill>
                  <a:srgbClr val="1E50A2"/>
                </a:solidFill>
                <a:latin typeface="方正兰亭黑简体" panose="02000500000000000000" pitchFamily="2" charset="-122"/>
                <a:ea typeface="方正兰亭黑简体" panose="02000500000000000000" pitchFamily="2" charset="-122"/>
              </a:rPr>
              <a:t>）”、“</a:t>
            </a:r>
            <a:r>
              <a:rPr lang="ko-KR" altLang="zh-CN" sz="2000" b="1" dirty="0" err="1">
                <a:solidFill>
                  <a:srgbClr val="1E50A2"/>
                </a:solidFill>
                <a:latin typeface="方正兰亭黑简体" panose="02000500000000000000" pitchFamily="2" charset="-122"/>
                <a:ea typeface="方正兰亭黑简体" panose="02000500000000000000" pitchFamily="2" charset="-122"/>
              </a:rPr>
              <a:t>纸上谈兵”与“탁상공론</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r>
              <a:rPr lang="ko-KR" altLang="zh-CN" sz="2000" b="1" dirty="0" err="1">
                <a:solidFill>
                  <a:srgbClr val="1E50A2"/>
                </a:solidFill>
                <a:latin typeface="方正兰亭黑简体" panose="02000500000000000000" pitchFamily="2" charset="-122"/>
                <a:ea typeface="方正兰亭黑简体" panose="02000500000000000000" pitchFamily="2" charset="-122"/>
              </a:rPr>
              <a:t>桌上空論</a:t>
            </a:r>
            <a:r>
              <a:rPr lang="ko-KR" altLang="zh-CN" sz="2000" b="1" dirty="0">
                <a:solidFill>
                  <a:srgbClr val="1E50A2"/>
                </a:solidFill>
                <a:latin typeface="方正兰亭黑简体" panose="02000500000000000000" pitchFamily="2" charset="-122"/>
                <a:ea typeface="方正兰亭黑简体" panose="02000500000000000000" pitchFamily="2" charset="-122"/>
              </a:rPr>
              <a:t>）”</a:t>
            </a:r>
            <a:endParaRPr lang="ja-JP" altLang="en-US" sz="2000" b="1" dirty="0">
              <a:solidFill>
                <a:srgbClr val="1E50A2"/>
              </a:solidFill>
              <a:latin typeface="方正兰亭黑简体" panose="02000500000000000000" pitchFamily="2" charset="-122"/>
              <a:ea typeface="方正兰亭黑简体" panose="02000500000000000000" pitchFamily="2" charset="-122"/>
            </a:endParaRPr>
          </a:p>
        </p:txBody>
      </p:sp>
      <p:sp>
        <p:nvSpPr>
          <p:cNvPr id="23" name="文本框 22"/>
          <p:cNvSpPr txBox="1"/>
          <p:nvPr/>
        </p:nvSpPr>
        <p:spPr>
          <a:xfrm>
            <a:off x="2579735" y="2694828"/>
            <a:ext cx="7172960"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同形同义</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r>
              <a:rPr lang="ko-KR" altLang="zh-CN" sz="2000" b="1" dirty="0">
                <a:solidFill>
                  <a:srgbClr val="1E50A2"/>
                </a:solidFill>
              </a:rPr>
              <a:t>“</a:t>
            </a:r>
            <a:r>
              <a:rPr lang="ko-KR" altLang="zh-CN" sz="2000" b="1" dirty="0" err="1">
                <a:solidFill>
                  <a:srgbClr val="1E50A2"/>
                </a:solidFill>
              </a:rPr>
              <a:t>愚公移山”与“우공이산</a:t>
            </a:r>
            <a:r>
              <a:rPr lang="ko-KR" altLang="zh-CN" sz="2000" b="1" dirty="0">
                <a:solidFill>
                  <a:srgbClr val="1E50A2"/>
                </a:solidFill>
              </a:rPr>
              <a:t>”、</a:t>
            </a:r>
            <a:r>
              <a:rPr lang="en-US" altLang="zh-CN" sz="2000" b="1" dirty="0">
                <a:solidFill>
                  <a:srgbClr val="1E50A2"/>
                </a:solidFill>
                <a:ea typeface="方正兰亭黑简体" panose="02000500000000000000" pitchFamily="2" charset="-122"/>
              </a:rPr>
              <a:t>“</a:t>
            </a:r>
            <a:r>
              <a:rPr lang="ko-KR" altLang="zh-CN" sz="2000" b="1" dirty="0" err="1">
                <a:solidFill>
                  <a:srgbClr val="1E50A2"/>
                </a:solidFill>
              </a:rPr>
              <a:t>百战百胜”与“백전백승</a:t>
            </a:r>
            <a:r>
              <a:rPr lang="ko-KR" altLang="zh-CN" sz="2000" b="1" dirty="0">
                <a:solidFill>
                  <a:srgbClr val="1E50A2"/>
                </a:solidFill>
              </a:rPr>
              <a:t>”、</a:t>
            </a:r>
            <a:r>
              <a:rPr lang="en-US" altLang="zh-CN" sz="2000" b="1" dirty="0">
                <a:solidFill>
                  <a:srgbClr val="1E50A2"/>
                </a:solidFill>
                <a:ea typeface="方正兰亭黑简体" panose="02000500000000000000" pitchFamily="2" charset="-122"/>
              </a:rPr>
              <a:t>“</a:t>
            </a:r>
            <a:r>
              <a:rPr lang="ko-KR" altLang="zh-CN" sz="2000" b="1" dirty="0" err="1">
                <a:solidFill>
                  <a:srgbClr val="1E50A2"/>
                </a:solidFill>
              </a:rPr>
              <a:t>温故知新”与“온고지신</a:t>
            </a:r>
            <a:r>
              <a:rPr lang="ko-KR" altLang="zh-CN" sz="2000" b="1" dirty="0">
                <a:solidFill>
                  <a:srgbClr val="1E50A2"/>
                </a:solidFill>
              </a:rPr>
              <a:t>”、</a:t>
            </a:r>
            <a:r>
              <a:rPr lang="en-US" altLang="zh-CN" sz="2000" b="1" dirty="0">
                <a:solidFill>
                  <a:srgbClr val="1E50A2"/>
                </a:solidFill>
                <a:ea typeface="方正兰亭黑简体" panose="02000500000000000000" pitchFamily="2" charset="-122"/>
              </a:rPr>
              <a:t>“</a:t>
            </a:r>
            <a:r>
              <a:rPr lang="ko-KR" altLang="zh-CN" sz="2000" b="1" dirty="0" err="1">
                <a:solidFill>
                  <a:srgbClr val="1E50A2"/>
                </a:solidFill>
              </a:rPr>
              <a:t>兔死狗烹”与“토사구팽</a:t>
            </a:r>
            <a:r>
              <a:rPr lang="ko-KR" altLang="zh-CN" sz="2000" b="1" dirty="0">
                <a:solidFill>
                  <a:srgbClr val="1E50A2"/>
                </a:solidFill>
              </a:rPr>
              <a:t>”</a:t>
            </a:r>
            <a:endParaRPr lang="en-US" altLang="zh-CN"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zh-CN" altLang="en-US" sz="2000" b="1" dirty="0">
                <a:solidFill>
                  <a:srgbClr val="2050A1"/>
                </a:solidFill>
                <a:ea typeface="方正兰亭黑简体" panose="02000500000000000000" pitchFamily="2" charset="-122"/>
                <a:cs typeface="Calibri" panose="020F0502020204030204" pitchFamily="34" charset="0"/>
                <a:sym typeface="+mn-ea"/>
              </a:rPr>
              <a:t>中韩对应的四字成语</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pic>
        <p:nvPicPr>
          <p:cNvPr id="6" name="图片 5"/>
          <p:cNvPicPr>
            <a:picLocks noChangeAspect="1"/>
          </p:cNvPicPr>
          <p:nvPr/>
        </p:nvPicPr>
        <p:blipFill>
          <a:blip r:embed="rId3"/>
          <a:stretch>
            <a:fillRect/>
          </a:stretch>
        </p:blipFill>
        <p:spPr>
          <a:xfrm>
            <a:off x="147015" y="1819106"/>
            <a:ext cx="6032500" cy="4813300"/>
          </a:xfrm>
          <a:prstGeom prst="rect">
            <a:avLst/>
          </a:prstGeom>
        </p:spPr>
      </p:pic>
      <p:pic>
        <p:nvPicPr>
          <p:cNvPr id="8" name="图片 7"/>
          <p:cNvPicPr>
            <a:picLocks noChangeAspect="1"/>
          </p:cNvPicPr>
          <p:nvPr/>
        </p:nvPicPr>
        <p:blipFill>
          <a:blip r:embed="rId4"/>
          <a:stretch>
            <a:fillRect/>
          </a:stretch>
        </p:blipFill>
        <p:spPr>
          <a:xfrm>
            <a:off x="6222033" y="159313"/>
            <a:ext cx="5702300" cy="6134100"/>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pic>
        <p:nvPicPr>
          <p:cNvPr id="7" name="图片 6"/>
          <p:cNvPicPr>
            <a:picLocks noChangeAspect="1"/>
          </p:cNvPicPr>
          <p:nvPr/>
        </p:nvPicPr>
        <p:blipFill>
          <a:blip r:embed="rId3"/>
          <a:stretch>
            <a:fillRect/>
          </a:stretch>
        </p:blipFill>
        <p:spPr>
          <a:xfrm>
            <a:off x="-16505" y="1857785"/>
            <a:ext cx="6298771" cy="4113132"/>
          </a:xfrm>
          <a:prstGeom prst="rect">
            <a:avLst/>
          </a:prstGeom>
        </p:spPr>
      </p:pic>
      <p:pic>
        <p:nvPicPr>
          <p:cNvPr id="14" name="图片 13"/>
          <p:cNvPicPr>
            <a:picLocks noChangeAspect="1"/>
          </p:cNvPicPr>
          <p:nvPr/>
        </p:nvPicPr>
        <p:blipFill>
          <a:blip r:embed="rId4"/>
          <a:stretch>
            <a:fillRect/>
          </a:stretch>
        </p:blipFill>
        <p:spPr>
          <a:xfrm>
            <a:off x="6246143" y="423859"/>
            <a:ext cx="5613400" cy="5575300"/>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 name="テキスト ボックス 1"/>
          <p:cNvSpPr txBox="1"/>
          <p:nvPr/>
        </p:nvSpPr>
        <p:spPr>
          <a:xfrm>
            <a:off x="1849578" y="2701505"/>
            <a:ext cx="8628990" cy="2496324"/>
          </a:xfrm>
          <a:prstGeom prst="rect">
            <a:avLst/>
          </a:prstGeom>
          <a:noFill/>
        </p:spPr>
        <p:txBody>
          <a:bodyPr wrap="square" rtlCol="0">
            <a:spAutoFit/>
          </a:bodyPr>
          <a:lstStyle/>
          <a:p>
            <a:pPr algn="just"/>
            <a:r>
              <a:rPr lang="zh-CN" altLang="en-US" sz="2800" b="1" dirty="0">
                <a:solidFill>
                  <a:srgbClr val="2050A1"/>
                </a:solidFill>
                <a:ea typeface="方正兰亭黑简体" panose="02000500000000000000" pitchFamily="2" charset="-122"/>
                <a:cs typeface="Calibri" panose="020F0502020204030204" pitchFamily="34" charset="0"/>
                <a:sym typeface="+mn-ea"/>
              </a:rPr>
              <a:t>重复修辞</a:t>
            </a:r>
            <a:endParaRPr lang="en-US" altLang="zh-CN" sz="2800" b="1" dirty="0">
              <a:solidFill>
                <a:srgbClr val="2050A1"/>
              </a:solidFill>
              <a:ea typeface="方正兰亭黑简体" panose="02000500000000000000" pitchFamily="2" charset="-122"/>
              <a:cs typeface="Calibri" panose="020F0502020204030204" pitchFamily="34" charset="0"/>
              <a:sym typeface="+mn-ea"/>
            </a:endParaRPr>
          </a:p>
          <a:p>
            <a:pPr algn="just"/>
            <a:endParaRPr lang="en-US" altLang="zh-CN" sz="2400" dirty="0">
              <a:solidFill>
                <a:srgbClr val="2050A1"/>
              </a:solidFill>
              <a:ea typeface="方正兰亭黑简体" panose="02000500000000000000" pitchFamily="2" charset="-122"/>
              <a:cs typeface="Calibri" panose="020F0502020204030204" pitchFamily="34" charset="0"/>
              <a:sym typeface="+mn-ea"/>
            </a:endParaRPr>
          </a:p>
          <a:p>
            <a:pPr algn="just">
              <a:lnSpc>
                <a:spcPct val="150000"/>
              </a:lnSpc>
            </a:pPr>
            <a:r>
              <a:rPr lang="en-US" altLang="zh-CN" sz="2400" dirty="0">
                <a:solidFill>
                  <a:srgbClr val="2050A1"/>
                </a:solidFill>
                <a:ea typeface="方正兰亭黑简体" panose="02000500000000000000" pitchFamily="2" charset="-122"/>
                <a:cs typeface="Calibri" panose="020F0502020204030204" pitchFamily="34" charset="0"/>
                <a:sym typeface="+mn-ea"/>
              </a:rPr>
              <a:t>——</a:t>
            </a:r>
            <a:r>
              <a:rPr lang="zh-CN" altLang="zh-CN" sz="2400" dirty="0">
                <a:solidFill>
                  <a:srgbClr val="2050A1"/>
                </a:solidFill>
                <a:ea typeface="方正兰亭黑简体" panose="02000500000000000000" pitchFamily="2" charset="-122"/>
                <a:cs typeface="Calibri" panose="020F0502020204030204" pitchFamily="34" charset="0"/>
              </a:rPr>
              <a:t>重复是汉语常用的修辞手段，可以增强语势、增添文采、增加韵律美感</a:t>
            </a:r>
            <a:r>
              <a:rPr lang="zh-CN" altLang="en-US" sz="2400" dirty="0">
                <a:solidFill>
                  <a:srgbClr val="2050A1"/>
                </a:solidFill>
                <a:ea typeface="方正兰亭黑简体" panose="02000500000000000000" pitchFamily="2" charset="-122"/>
                <a:cs typeface="Calibri" panose="020F0502020204030204" pitchFamily="34" charset="0"/>
              </a:rPr>
              <a:t>。</a:t>
            </a:r>
            <a:r>
              <a:rPr lang="zh-CN" altLang="zh-CN" sz="2400" dirty="0">
                <a:solidFill>
                  <a:srgbClr val="2050A1"/>
                </a:solidFill>
                <a:ea typeface="方正兰亭黑简体" panose="02000500000000000000" pitchFamily="2" charset="-122"/>
                <a:cs typeface="Calibri" panose="020F0502020204030204" pitchFamily="34" charset="0"/>
              </a:rPr>
              <a:t> </a:t>
            </a:r>
            <a:endParaRPr lang="en-US" altLang="zh-CN" sz="2400" dirty="0">
              <a:solidFill>
                <a:srgbClr val="2050A1"/>
              </a:solidFill>
              <a:ea typeface="方正兰亭黑简体" panose="02000500000000000000" pitchFamily="2" charset="-122"/>
              <a:cs typeface="Calibri" panose="020F0502020204030204" pitchFamily="34" charset="0"/>
              <a:sym typeface="+mn-ea"/>
            </a:endParaRPr>
          </a:p>
          <a:p>
            <a:pPr algn="just">
              <a:lnSpc>
                <a:spcPct val="150000"/>
              </a:lnSpc>
            </a:pPr>
            <a:r>
              <a:rPr lang="en-US" altLang="zh-CN" sz="2400" dirty="0">
                <a:solidFill>
                  <a:srgbClr val="2050A1"/>
                </a:solidFill>
                <a:ea typeface="方正兰亭黑简体" panose="02000500000000000000" pitchFamily="2" charset="-122"/>
                <a:cs typeface="Calibri" panose="020F0502020204030204" pitchFamily="34" charset="0"/>
                <a:sym typeface="+mn-ea"/>
              </a:rPr>
              <a:t>——</a:t>
            </a:r>
            <a:r>
              <a:rPr lang="zh-CN" altLang="zh-CN" sz="2400" dirty="0">
                <a:solidFill>
                  <a:srgbClr val="2050A1"/>
                </a:solidFill>
                <a:ea typeface="方正兰亭黑简体" panose="02000500000000000000" pitchFamily="2" charset="-122"/>
                <a:cs typeface="Calibri" panose="020F0502020204030204" pitchFamily="34" charset="0"/>
              </a:rPr>
              <a:t>时政文本中重复修辞的出现频率尤其高。 </a:t>
            </a:r>
            <a:endParaRPr lang="ja-JP" altLang="en-US" sz="2400" dirty="0">
              <a:solidFill>
                <a:srgbClr val="2050A1"/>
              </a:solidFill>
              <a:cs typeface="Calibri" panose="020F0502020204030204" pitchFamily="34" charset="0"/>
            </a:endParaRPr>
          </a:p>
        </p:txBody>
      </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grpSp>
        <p:nvGrpSpPr>
          <p:cNvPr id="7" name="组合 6"/>
          <p:cNvGrpSpPr/>
          <p:nvPr/>
        </p:nvGrpSpPr>
        <p:grpSpPr>
          <a:xfrm>
            <a:off x="949418" y="1728215"/>
            <a:ext cx="8701405" cy="808355"/>
            <a:chOff x="1407" y="3366"/>
            <a:chExt cx="12265" cy="1322"/>
          </a:xfrm>
        </p:grpSpPr>
        <p:grpSp>
          <p:nvGrpSpPr>
            <p:cNvPr id="9" name="组合 8"/>
            <p:cNvGrpSpPr/>
            <p:nvPr/>
          </p:nvGrpSpPr>
          <p:grpSpPr>
            <a:xfrm>
              <a:off x="3064" y="3366"/>
              <a:ext cx="10608" cy="1318"/>
              <a:chOff x="1725" y="2212"/>
              <a:chExt cx="10608" cy="1318"/>
            </a:xfrm>
          </p:grpSpPr>
          <p:sp>
            <p:nvSpPr>
              <p:cNvPr id="12" name="圆角矩形 11"/>
              <p:cNvSpPr/>
              <p:nvPr/>
            </p:nvSpPr>
            <p:spPr>
              <a:xfrm>
                <a:off x="1725" y="2212"/>
                <a:ext cx="10608" cy="131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048" y="2276"/>
                <a:ext cx="9996" cy="1083"/>
              </a:xfrm>
              <a:prstGeom prst="rect">
                <a:avLst/>
              </a:prstGeom>
              <a:noFill/>
            </p:spPr>
            <p:txBody>
              <a:bodyPr wrap="square" rtlCol="0">
                <a:spAutoFit/>
              </a:bodyPr>
              <a:lstStyle/>
              <a:p>
                <a:pPr>
                  <a:lnSpc>
                    <a:spcPct val="150000"/>
                  </a:lnSpc>
                </a:pPr>
                <a:r>
                  <a:rPr lang="en-US" altLang="zh-CN"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1. “</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社会主要矛盾</a:t>
                </a:r>
                <a:r>
                  <a:rPr lang="en-US" altLang="zh-CN"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a:t>
                </a:r>
                <a:r>
                  <a:rPr lang="en-US" altLang="zh-CN"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  </a:t>
                </a:r>
                <a:r>
                  <a:rPr lang="ja-JP"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主要な</a:t>
                </a:r>
                <a:r>
                  <a:rPr lang="ja-JP" altLang="en-US" sz="2800" b="1" dirty="0">
                    <a:solidFill>
                      <a:srgbClr val="FF0000"/>
                    </a:solidFill>
                    <a:latin typeface="Times New Roman" panose="02020603050405020304" pitchFamily="18" charset="0"/>
                    <a:ea typeface="方正兰亭黑简体" panose="02000500000000000000" pitchFamily="2" charset="-122"/>
                    <a:cs typeface="Times New Roman" panose="02020603050405020304" pitchFamily="18" charset="0"/>
                  </a:rPr>
                  <a:t>社会矛盾</a:t>
                </a:r>
                <a:endParaRPr lang="en-US" altLang="zh-CN" sz="2800" b="1" dirty="0">
                  <a:solidFill>
                    <a:srgbClr val="FF0000"/>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001609" y="4263695"/>
            <a:ext cx="1852803" cy="49244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 翻译说明</a:t>
            </a:r>
            <a:endPar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sp>
        <p:nvSpPr>
          <p:cNvPr id="31" name="左大括号 30"/>
          <p:cNvSpPr/>
          <p:nvPr/>
        </p:nvSpPr>
        <p:spPr>
          <a:xfrm>
            <a:off x="3099281" y="3715420"/>
            <a:ext cx="435626" cy="1584072"/>
          </a:xfrm>
          <a:prstGeom prst="leftBrace">
            <a:avLst>
              <a:gd name="adj1" fmla="val 0"/>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35" name="圆角矩形 34"/>
          <p:cNvSpPr/>
          <p:nvPr/>
        </p:nvSpPr>
        <p:spPr>
          <a:xfrm>
            <a:off x="3697088" y="3576484"/>
            <a:ext cx="4038736"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rPr>
              <a:t>隔写：</a:t>
            </a:r>
            <a:r>
              <a:rPr lang="ko-KR" altLang="en-US" sz="2400" b="1" dirty="0">
                <a:solidFill>
                  <a:schemeClr val="bg2">
                    <a:lumMod val="10000"/>
                  </a:schemeClr>
                </a:solidFill>
                <a:latin typeface="方正兰亭黑简体" panose="02000500000000000000" pitchFamily="2" charset="-122"/>
                <a:ea typeface="方正兰亭黑简体" panose="02000500000000000000" pitchFamily="2" charset="-122"/>
              </a:rPr>
              <a:t>우리 나라</a:t>
            </a:r>
            <a:r>
              <a:rPr lang="en-US" altLang="ko-KR" sz="2400" b="1" dirty="0">
                <a:solidFill>
                  <a:schemeClr val="bg2">
                    <a:lumMod val="10000"/>
                  </a:schemeClr>
                </a:solidFill>
                <a:latin typeface="方正兰亭黑简体" panose="02000500000000000000" pitchFamily="2" charset="-122"/>
                <a:ea typeface="方正兰亭黑简体" panose="02000500000000000000" pitchFamily="2" charset="-122"/>
              </a:rPr>
              <a:t>/</a:t>
            </a:r>
            <a:r>
              <a:rPr lang="ko-KR" altLang="en-US" sz="2400" b="1" dirty="0">
                <a:solidFill>
                  <a:schemeClr val="bg2">
                    <a:lumMod val="10000"/>
                  </a:schemeClr>
                </a:solidFill>
                <a:latin typeface="方正兰亭黑简体" panose="02000500000000000000" pitchFamily="2" charset="-122"/>
                <a:ea typeface="方正兰亭黑简体" panose="02000500000000000000" pitchFamily="2" charset="-122"/>
              </a:rPr>
              <a:t>우리나라</a:t>
            </a:r>
            <a:endParaRPr lang="zh-CN" altLang="ja-JP"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sp>
        <p:nvSpPr>
          <p:cNvPr id="3" name="圆角矩形 33"/>
          <p:cNvSpPr/>
          <p:nvPr/>
        </p:nvSpPr>
        <p:spPr>
          <a:xfrm>
            <a:off x="3719833" y="4879252"/>
            <a:ext cx="2376168"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500000000000000" pitchFamily="2" charset="-122"/>
              <a:ea typeface="方正兰亭黑简体" panose="02000500000000000000" pitchFamily="2" charset="-122"/>
            </a:endParaRPr>
          </a:p>
          <a:p>
            <a:r>
              <a:rPr lang="ko-KR" altLang="en-US" sz="2400" b="1" dirty="0" err="1">
                <a:solidFill>
                  <a:schemeClr val="bg2">
                    <a:lumMod val="10000"/>
                  </a:schemeClr>
                </a:solidFill>
                <a:latin typeface="方正兰亭黑简体" panose="02000500000000000000" pitchFamily="2" charset="-122"/>
                <a:ea typeface="方正兰亭黑简体" panose="02000500000000000000" pitchFamily="2" charset="-122"/>
              </a:rPr>
              <a:t>偏正短语</a:t>
            </a:r>
            <a:r>
              <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rPr>
              <a:t>：</a:t>
            </a:r>
            <a:r>
              <a:rPr lang="ko-KR" altLang="en-US" sz="2400" b="1" dirty="0">
                <a:solidFill>
                  <a:schemeClr val="bg2">
                    <a:lumMod val="10000"/>
                  </a:schemeClr>
                </a:solidFill>
                <a:latin typeface="方正兰亭黑简体" panose="02000500000000000000" pitchFamily="2" charset="-122"/>
                <a:ea typeface="方正兰亭黑简体" panose="02000500000000000000" pitchFamily="2" charset="-122"/>
              </a:rPr>
              <a:t>의</a:t>
            </a:r>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a:p>
            <a:pPr algn="l"/>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grpSp>
        <p:nvGrpSpPr>
          <p:cNvPr id="2" name="组合 1"/>
          <p:cNvGrpSpPr/>
          <p:nvPr/>
        </p:nvGrpSpPr>
        <p:grpSpPr>
          <a:xfrm>
            <a:off x="949418" y="1728215"/>
            <a:ext cx="8986604" cy="1422877"/>
            <a:chOff x="1407" y="3366"/>
            <a:chExt cx="12667" cy="2327"/>
          </a:xfrm>
        </p:grpSpPr>
        <p:grpSp>
          <p:nvGrpSpPr>
            <p:cNvPr id="8" name="组合 7"/>
            <p:cNvGrpSpPr/>
            <p:nvPr/>
          </p:nvGrpSpPr>
          <p:grpSpPr>
            <a:xfrm>
              <a:off x="3064" y="3366"/>
              <a:ext cx="11010" cy="2327"/>
              <a:chOff x="1725" y="2212"/>
              <a:chExt cx="11010" cy="2327"/>
            </a:xfrm>
          </p:grpSpPr>
          <p:sp>
            <p:nvSpPr>
              <p:cNvPr id="11" name="圆角矩形 10"/>
              <p:cNvSpPr/>
              <p:nvPr/>
            </p:nvSpPr>
            <p:spPr>
              <a:xfrm>
                <a:off x="1725" y="2212"/>
                <a:ext cx="11010" cy="2101"/>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221" y="2276"/>
                <a:ext cx="10321" cy="2263"/>
              </a:xfrm>
              <a:prstGeom prst="rect">
                <a:avLst/>
              </a:prstGeom>
              <a:noFill/>
            </p:spPr>
            <p:txBody>
              <a:bodyPr wrap="square" rtlCol="0">
                <a:spAutoFit/>
              </a:bodyPr>
              <a:lstStyle/>
              <a:p>
                <a:pPr>
                  <a:lnSpc>
                    <a:spcPct val="150000"/>
                  </a:lnSpc>
                </a:pPr>
                <a:r>
                  <a:rPr lang="en-US" altLang="zh-CN"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1. </a:t>
                </a:r>
                <a:r>
                  <a:rPr lang="ko-KR" altLang="zh-CN" sz="2800" b="1" dirty="0" err="1">
                    <a:cs typeface="Times New Roman" panose="02020603050405020304" pitchFamily="18" charset="0"/>
                  </a:rPr>
                  <a:t>我国社会主要矛盾</a:t>
                </a:r>
                <a:r>
                  <a:rPr lang="zh-CN" altLang="en-US"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 </a:t>
                </a:r>
                <a:r>
                  <a:rPr lang="en-US" altLang="zh-CN" sz="2800" b="1" dirty="0">
                    <a:solidFill>
                      <a:schemeClr val="accent1">
                        <a:lumMod val="75000"/>
                      </a:schemeClr>
                    </a:solidFill>
                    <a:latin typeface="komorebi gothic" pitchFamily="49" charset="-128"/>
                    <a:ea typeface="komorebi gothic" pitchFamily="49" charset="-128"/>
                    <a:cs typeface="Times New Roman" panose="02020603050405020304" pitchFamily="18" charset="0"/>
                  </a:rPr>
                  <a:t>—— </a:t>
                </a:r>
                <a:r>
                  <a:rPr lang="ko-KR" altLang="zh-CN" sz="2800" b="1" dirty="0">
                    <a:solidFill>
                      <a:schemeClr val="accent1">
                        <a:lumMod val="75000"/>
                      </a:schemeClr>
                    </a:solidFill>
                    <a:cs typeface="Times New Roman" panose="02020603050405020304" pitchFamily="18" charset="0"/>
                  </a:rPr>
                  <a:t>우리 나라 사회의 주요 모순</a:t>
                </a:r>
                <a:r>
                  <a:rPr lang="zh-CN" altLang="zh-CN" sz="2800" b="1" dirty="0">
                    <a:solidFill>
                      <a:schemeClr val="accent1">
                        <a:lumMod val="75000"/>
                      </a:schemeClr>
                    </a:solidFill>
                    <a:cs typeface="Times New Roman" panose="02020603050405020304" pitchFamily="18" charset="0"/>
                  </a:rPr>
                  <a:t> </a:t>
                </a:r>
                <a:endParaRPr lang="ko-KR" altLang="en-US" sz="2800" b="1" dirty="0">
                  <a:solidFill>
                    <a:schemeClr val="accent1">
                      <a:lumMod val="75000"/>
                    </a:schemeClr>
                  </a:solidFill>
                  <a:cs typeface="Times New Roman" panose="02020603050405020304" pitchFamily="18" charset="0"/>
                </a:endParaRPr>
              </a:p>
            </p:txBody>
          </p:sp>
        </p:grpSp>
        <p:pic>
          <p:nvPicPr>
            <p:cNvPr id="10" name="图片 9"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19" name="圆角矩形 18"/>
          <p:cNvSpPr/>
          <p:nvPr/>
        </p:nvSpPr>
        <p:spPr>
          <a:xfrm>
            <a:off x="3697088" y="4263694"/>
            <a:ext cx="3212055" cy="492441"/>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ko-KR" altLang="en-US" sz="2400" b="1" dirty="0" err="1">
                <a:solidFill>
                  <a:schemeClr val="bg2">
                    <a:lumMod val="10000"/>
                  </a:schemeClr>
                </a:solidFill>
                <a:latin typeface="方正兰亭黑简体" panose="02000500000000000000" pitchFamily="2" charset="-122"/>
                <a:ea typeface="方正兰亭黑简体" panose="02000500000000000000" pitchFamily="2" charset="-122"/>
              </a:rPr>
              <a:t>政治术语</a:t>
            </a:r>
            <a:r>
              <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rPr>
              <a:t>：规范译法</a:t>
            </a:r>
            <a:endParaRPr lang="zh-CN" altLang="ja-JP"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 grpId="0" bldLvl="0" animBg="1"/>
      <p:bldP spid="19"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3487"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 name="テキスト ボックス 1"/>
          <p:cNvSpPr txBox="1"/>
          <p:nvPr/>
        </p:nvSpPr>
        <p:spPr>
          <a:xfrm>
            <a:off x="1669061" y="2892897"/>
            <a:ext cx="8220068" cy="1938992"/>
          </a:xfrm>
          <a:prstGeom prst="rect">
            <a:avLst/>
          </a:prstGeom>
          <a:noFill/>
        </p:spPr>
        <p:txBody>
          <a:bodyPr wrap="square" rtlCol="0">
            <a:spAutoFit/>
          </a:bodyPr>
          <a:lstStyle/>
          <a:p>
            <a:r>
              <a:rPr lang="zh-CN" altLang="en-US" sz="2400" b="1" dirty="0">
                <a:solidFill>
                  <a:srgbClr val="2050A1"/>
                </a:solidFill>
                <a:ea typeface="方正兰亭黑简体" panose="02000500000000000000" pitchFamily="2" charset="-122"/>
                <a:cs typeface="Calibri" panose="020F0502020204030204" pitchFamily="34" charset="0"/>
                <a:sym typeface="+mn-ea"/>
              </a:rPr>
              <a:t>重复的形式</a:t>
            </a:r>
            <a:endParaRPr lang="en-US" altLang="zh-CN" sz="2400" b="1" dirty="0">
              <a:solidFill>
                <a:srgbClr val="2050A1"/>
              </a:solidFill>
              <a:ea typeface="方正兰亭黑简体" panose="02000500000000000000" pitchFamily="2" charset="-122"/>
              <a:cs typeface="Calibri" panose="020F0502020204030204" pitchFamily="34" charset="0"/>
              <a:sym typeface="+mn-ea"/>
            </a:endParaRPr>
          </a:p>
          <a:p>
            <a:endParaRPr lang="en-US" altLang="zh-CN" sz="2400" dirty="0">
              <a:solidFill>
                <a:srgbClr val="2050A1"/>
              </a:solidFill>
              <a:ea typeface="方正兰亭黑简体" panose="02000500000000000000" pitchFamily="2" charset="-122"/>
              <a:cs typeface="Calibri" panose="020F0502020204030204" pitchFamily="34" charset="0"/>
              <a:sym typeface="+mn-ea"/>
            </a:endParaRPr>
          </a:p>
          <a:p>
            <a:r>
              <a:rPr lang="zh-CN" altLang="zh-CN" sz="2400" dirty="0">
                <a:solidFill>
                  <a:srgbClr val="2050A1"/>
                </a:solidFill>
                <a:ea typeface="方正兰亭黑简体" panose="02000500000000000000" pitchFamily="2" charset="-122"/>
                <a:cs typeface="Calibri" panose="020F0502020204030204" pitchFamily="34" charset="0"/>
              </a:rPr>
              <a:t>根据重复在句子或段落中的位置 </a:t>
            </a:r>
            <a:endParaRPr lang="en-US" altLang="zh-CN" sz="2400" dirty="0">
              <a:solidFill>
                <a:srgbClr val="2050A1"/>
              </a:solidFill>
              <a:ea typeface="方正兰亭黑简体" panose="02000500000000000000" pitchFamily="2" charset="-122"/>
              <a:cs typeface="Calibri" panose="020F0502020204030204" pitchFamily="34" charset="0"/>
              <a:sym typeface="+mn-ea"/>
            </a:endParaRPr>
          </a:p>
          <a:p>
            <a:r>
              <a:rPr lang="en-US" altLang="zh-CN" sz="2400" dirty="0">
                <a:solidFill>
                  <a:srgbClr val="2050A1"/>
                </a:solidFill>
                <a:ea typeface="方正兰亭黑简体" panose="02000500000000000000" pitchFamily="2" charset="-122"/>
                <a:cs typeface="Calibri" panose="020F0502020204030204" pitchFamily="34" charset="0"/>
                <a:sym typeface="+mn-ea"/>
              </a:rPr>
              <a:t>1. </a:t>
            </a:r>
            <a:r>
              <a:rPr lang="zh-CN" altLang="zh-CN" sz="2400" dirty="0">
                <a:solidFill>
                  <a:srgbClr val="2050A1"/>
                </a:solidFill>
                <a:ea typeface="方正兰亭黑简体" panose="02000500000000000000" pitchFamily="2" charset="-122"/>
                <a:cs typeface="Calibri" panose="020F0502020204030204" pitchFamily="34" charset="0"/>
              </a:rPr>
              <a:t>“首语重复”、“尾语重复”、“首尾连接重复”</a:t>
            </a:r>
            <a:endParaRPr lang="en-US" altLang="zh-CN" sz="2400" dirty="0">
              <a:solidFill>
                <a:srgbClr val="2050A1"/>
              </a:solidFill>
              <a:ea typeface="方正兰亭黑简体" panose="02000500000000000000" pitchFamily="2" charset="-122"/>
              <a:cs typeface="Calibri" panose="020F0502020204030204" pitchFamily="34" charset="0"/>
            </a:endParaRPr>
          </a:p>
          <a:p>
            <a:r>
              <a:rPr lang="en-US" altLang="zh-CN" sz="2400" dirty="0">
                <a:solidFill>
                  <a:srgbClr val="2050A1"/>
                </a:solidFill>
                <a:ea typeface="方正兰亭黑简体" panose="02000500000000000000" pitchFamily="2" charset="-122"/>
                <a:cs typeface="Calibri" panose="020F0502020204030204" pitchFamily="34" charset="0"/>
                <a:sym typeface="+mn-ea"/>
              </a:rPr>
              <a:t>2.</a:t>
            </a:r>
            <a:r>
              <a:rPr lang="en-US" altLang="zh-CN" sz="2400" dirty="0">
                <a:solidFill>
                  <a:srgbClr val="2050A1"/>
                </a:solidFill>
                <a:ea typeface="方正兰亭黑简体" panose="02000500000000000000" pitchFamily="2" charset="-122"/>
                <a:cs typeface="Calibri" panose="020F0502020204030204" pitchFamily="34" charset="0"/>
              </a:rPr>
              <a:t> </a:t>
            </a:r>
            <a:r>
              <a:rPr lang="zh-CN" altLang="zh-CN" sz="2400" dirty="0">
                <a:solidFill>
                  <a:srgbClr val="2050A1"/>
                </a:solidFill>
                <a:ea typeface="方正兰亭黑简体" panose="02000500000000000000" pitchFamily="2" charset="-122"/>
                <a:cs typeface="Calibri" panose="020F0502020204030204" pitchFamily="34" charset="0"/>
              </a:rPr>
              <a:t>“连续重复”和“间隔重复”</a:t>
            </a:r>
            <a:r>
              <a:rPr lang="zh-CN" altLang="en-US" sz="2400" dirty="0">
                <a:solidFill>
                  <a:srgbClr val="2050A1"/>
                </a:solidFill>
                <a:ea typeface="方正兰亭黑简体" panose="02000500000000000000" pitchFamily="2" charset="-122"/>
                <a:cs typeface="Calibri" panose="020F0502020204030204" pitchFamily="34" charset="0"/>
              </a:rPr>
              <a:t>（段首重复）</a:t>
            </a:r>
            <a:r>
              <a:rPr lang="zh-CN" altLang="zh-CN" sz="2400" dirty="0">
                <a:solidFill>
                  <a:srgbClr val="2050A1"/>
                </a:solidFill>
                <a:ea typeface="方正兰亭黑简体" panose="02000500000000000000" pitchFamily="2" charset="-122"/>
                <a:cs typeface="Calibri" panose="020F0502020204030204" pitchFamily="34" charset="0"/>
              </a:rPr>
              <a:t>  </a:t>
            </a:r>
            <a:endParaRPr lang="ja-JP" altLang="en-US" sz="2400" dirty="0">
              <a:solidFill>
                <a:srgbClr val="2050A1"/>
              </a:solidFill>
              <a:cs typeface="Calibri" panose="020F0502020204030204" pitchFamily="34" charset="0"/>
            </a:endParaRPr>
          </a:p>
        </p:txBody>
      </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96245" y="4009903"/>
            <a:ext cx="7139940" cy="707886"/>
          </a:xfrm>
          <a:prstGeom prst="rect">
            <a:avLst/>
          </a:prstGeom>
          <a:noFill/>
        </p:spPr>
        <p:txBody>
          <a:bodyPr wrap="square" rtlCol="0">
            <a:spAutoFit/>
          </a:bodyPr>
          <a:lstStyle/>
          <a:p>
            <a:pPr algn="just"/>
            <a:r>
              <a:rPr lang="ko-KR" altLang="zh-CN" sz="2000" b="1" dirty="0">
                <a:solidFill>
                  <a:srgbClr val="FF0000"/>
                </a:solidFill>
                <a:latin typeface="方正兰亭黑简体" panose="02000500000000000000" pitchFamily="2" charset="-122"/>
                <a:ea typeface="方正兰亭黑简体" panose="02000500000000000000" pitchFamily="2" charset="-122"/>
              </a:rPr>
              <a:t>인민은</a:t>
            </a:r>
            <a:r>
              <a:rPr lang="ko-KR" altLang="zh-CN" sz="2000" b="1" dirty="0">
                <a:solidFill>
                  <a:srgbClr val="1E50A2"/>
                </a:solidFill>
                <a:latin typeface="方正兰亭黑简体" panose="02000500000000000000" pitchFamily="2" charset="-122"/>
                <a:ea typeface="方正兰亭黑简体" panose="02000500000000000000" pitchFamily="2" charset="-122"/>
              </a:rPr>
              <a:t> 역사의 창조자이고 진정한 영웅이므로 </a:t>
            </a:r>
            <a:r>
              <a:rPr lang="ko-KR" altLang="zh-CN" sz="2000" b="1" dirty="0">
                <a:solidFill>
                  <a:srgbClr val="FF0000"/>
                </a:solidFill>
                <a:latin typeface="方正兰亭黑简体" panose="02000500000000000000" pitchFamily="2" charset="-122"/>
                <a:ea typeface="方正兰亭黑简体" panose="02000500000000000000" pitchFamily="2" charset="-122"/>
              </a:rPr>
              <a:t>인민을</a:t>
            </a:r>
            <a:r>
              <a:rPr lang="ko-KR" altLang="zh-CN" sz="2000" b="1" dirty="0">
                <a:solidFill>
                  <a:srgbClr val="1E50A2"/>
                </a:solidFill>
                <a:latin typeface="方正兰亭黑简体" panose="02000500000000000000" pitchFamily="2" charset="-122"/>
                <a:ea typeface="方正兰亭黑简体" panose="02000500000000000000" pitchFamily="2" charset="-122"/>
              </a:rPr>
              <a:t> 믿고 의지해야 한다는 ……</a:t>
            </a:r>
            <a:r>
              <a:rPr lang="zh-CN" altLang="zh-CN" sz="2000" b="1" dirty="0">
                <a:solidFill>
                  <a:srgbClr val="1E50A2"/>
                </a:solidFill>
                <a:latin typeface="方正兰亭黑简体" panose="02000500000000000000" pitchFamily="2" charset="-122"/>
                <a:ea typeface="方正兰亭黑简体" panose="02000500000000000000" pitchFamily="2" charset="-122"/>
              </a:rPr>
              <a:t> </a:t>
            </a:r>
            <a:endParaRPr lang="ja-JP" altLang="en-US" sz="2000" b="1" dirty="0">
              <a:solidFill>
                <a:srgbClr val="1E50A2"/>
              </a:solidFill>
              <a:latin typeface="方正兰亭黑简体" panose="02000500000000000000" pitchFamily="2" charset="-122"/>
              <a:ea typeface="方正兰亭黑简体" panose="02000500000000000000" pitchFamily="2" charset="-122"/>
            </a:endParaRPr>
          </a:p>
        </p:txBody>
      </p:sp>
      <p:sp>
        <p:nvSpPr>
          <p:cNvPr id="23" name="文本框 22"/>
          <p:cNvSpPr txBox="1"/>
          <p:nvPr/>
        </p:nvSpPr>
        <p:spPr>
          <a:xfrm>
            <a:off x="2596245" y="2607959"/>
            <a:ext cx="7139940" cy="1015663"/>
          </a:xfrm>
          <a:prstGeom prst="rect">
            <a:avLst/>
          </a:prstGeom>
          <a:noFill/>
        </p:spPr>
        <p:txBody>
          <a:bodyPr wrap="square" rtlCol="0">
            <a:spAutoFit/>
          </a:bodyPr>
          <a:lstStyle/>
          <a:p>
            <a:pPr algn="just"/>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1</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pPr algn="just"/>
            <a:r>
              <a:rPr lang="zh-CN" altLang="zh-CN" sz="2000" b="1" dirty="0">
                <a:solidFill>
                  <a:srgbClr val="FF0000"/>
                </a:solidFill>
                <a:ea typeface="方正兰亭黑简体" panose="02000500000000000000" pitchFamily="2" charset="-122"/>
              </a:rPr>
              <a:t>人民是</a:t>
            </a:r>
            <a:r>
              <a:rPr lang="zh-CN" altLang="zh-CN" sz="2000" b="1" dirty="0">
                <a:solidFill>
                  <a:srgbClr val="1E50A2"/>
                </a:solidFill>
                <a:ea typeface="方正兰亭黑简体" panose="02000500000000000000" pitchFamily="2" charset="-122"/>
              </a:rPr>
              <a:t>历史的创造者、</a:t>
            </a:r>
            <a:r>
              <a:rPr lang="zh-CN" altLang="zh-CN" sz="2000" b="1" dirty="0">
                <a:solidFill>
                  <a:srgbClr val="FF0000"/>
                </a:solidFill>
                <a:ea typeface="方正兰亭黑简体" panose="02000500000000000000" pitchFamily="2" charset="-122"/>
              </a:rPr>
              <a:t>人民是</a:t>
            </a:r>
            <a:r>
              <a:rPr lang="zh-CN" altLang="zh-CN" sz="2000" b="1" dirty="0">
                <a:solidFill>
                  <a:srgbClr val="1E50A2"/>
                </a:solidFill>
                <a:ea typeface="方正兰亭黑简体" panose="02000500000000000000" pitchFamily="2" charset="-122"/>
              </a:rPr>
              <a:t>真正的英雄，必须相信</a:t>
            </a:r>
            <a:r>
              <a:rPr lang="zh-CN" altLang="zh-CN" sz="2000" b="1" dirty="0">
                <a:solidFill>
                  <a:srgbClr val="FF0000"/>
                </a:solidFill>
                <a:ea typeface="方正兰亭黑简体" panose="02000500000000000000" pitchFamily="2" charset="-122"/>
              </a:rPr>
              <a:t>人民</a:t>
            </a:r>
            <a:r>
              <a:rPr lang="zh-CN" altLang="zh-CN" sz="2000" b="1" dirty="0">
                <a:solidFill>
                  <a:srgbClr val="1E50A2"/>
                </a:solidFill>
                <a:ea typeface="方正兰亭黑简体" panose="02000500000000000000" pitchFamily="2" charset="-122"/>
              </a:rPr>
              <a:t>、依靠</a:t>
            </a:r>
            <a:r>
              <a:rPr lang="zh-CN" altLang="zh-CN" sz="2000" b="1" dirty="0">
                <a:solidFill>
                  <a:srgbClr val="FF0000"/>
                </a:solidFill>
                <a:ea typeface="方正兰亭黑简体" panose="02000500000000000000" pitchFamily="2" charset="-122"/>
              </a:rPr>
              <a:t>人民</a:t>
            </a:r>
            <a:r>
              <a:rPr lang="zh-CN" altLang="zh-CN" sz="2000" b="1" dirty="0">
                <a:solidFill>
                  <a:srgbClr val="1E50A2"/>
                </a:solidFill>
                <a:ea typeface="方正兰亭黑简体" panose="02000500000000000000" pitchFamily="2" charset="-122"/>
              </a:rPr>
              <a:t> </a:t>
            </a:r>
            <a:r>
              <a:rPr lang="zh-CN" altLang="en-US" sz="2000" b="1" dirty="0">
                <a:solidFill>
                  <a:srgbClr val="1E50A2"/>
                </a:solidFill>
                <a:latin typeface="方正兰亭黑简体" panose="02000500000000000000" pitchFamily="2" charset="-122"/>
                <a:ea typeface="方正兰亭黑简体" panose="02000500000000000000" pitchFamily="2" charset="-122"/>
              </a:rPr>
              <a:t>。 </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en-US" sz="2000" b="1" dirty="0">
                <a:solidFill>
                  <a:srgbClr val="2050A1"/>
                </a:solidFill>
                <a:ea typeface="方正兰亭黑简体" panose="02000500000000000000" pitchFamily="2" charset="-122"/>
                <a:cs typeface="Calibri" panose="020F0502020204030204" pitchFamily="34" charset="0"/>
                <a:sym typeface="+mn-ea"/>
              </a:rPr>
              <a:t>合并：整体合并</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96245" y="4066587"/>
            <a:ext cx="7139940" cy="960263"/>
          </a:xfrm>
          <a:prstGeom prst="rect">
            <a:avLst/>
          </a:prstGeom>
          <a:noFill/>
        </p:spPr>
        <p:txBody>
          <a:bodyPr wrap="square" rtlCol="0">
            <a:spAutoFit/>
          </a:bodyPr>
          <a:lstStyle/>
          <a:p>
            <a:pPr latinLnBrk="1">
              <a:lnSpc>
                <a:spcPct val="150000"/>
              </a:lnSpc>
            </a:pPr>
            <a:r>
              <a:rPr lang="ko-KR" altLang="zh-CN" sz="2000" b="1" dirty="0">
                <a:solidFill>
                  <a:srgbClr val="1E50A2"/>
                </a:solidFill>
                <a:latin typeface="方正兰亭黑简体" panose="02000500000000000000" pitchFamily="2" charset="-122"/>
                <a:ea typeface="方正兰亭黑简体" panose="02000500000000000000" pitchFamily="2" charset="-122"/>
              </a:rPr>
              <a:t>당의 모든 사업은 가장 광범위한 인민의 근본 이익을 </a:t>
            </a:r>
            <a:r>
              <a:rPr lang="ko-KR" altLang="zh-CN" sz="2000" b="1" dirty="0">
                <a:solidFill>
                  <a:srgbClr val="FF0000"/>
                </a:solidFill>
                <a:latin typeface="方正兰亭黑简体" panose="02000500000000000000" pitchFamily="2" charset="-122"/>
                <a:ea typeface="方正兰亭黑简体" panose="02000500000000000000" pitchFamily="2" charset="-122"/>
              </a:rPr>
              <a:t>잘</a:t>
            </a:r>
            <a:r>
              <a:rPr lang="ko-KR" altLang="zh-CN" sz="2000" b="1" dirty="0">
                <a:solidFill>
                  <a:srgbClr val="1E50A2"/>
                </a:solidFill>
                <a:latin typeface="方正兰亭黑简体" panose="02000500000000000000" pitchFamily="2" charset="-122"/>
                <a:ea typeface="方正兰亭黑简体" panose="02000500000000000000" pitchFamily="2" charset="-122"/>
              </a:rPr>
              <a:t> 실현하고 수호하며 발전시키기 위한 것임을 ……</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endParaRPr lang="zh-CN" altLang="zh-CN" sz="2000" b="1" dirty="0">
              <a:solidFill>
                <a:srgbClr val="1E50A2"/>
              </a:solidFill>
              <a:latin typeface="方正兰亭黑简体" panose="02000500000000000000" pitchFamily="2" charset="-122"/>
              <a:ea typeface="方正兰亭黑简体" panose="02000500000000000000" pitchFamily="2" charset="-122"/>
            </a:endParaRPr>
          </a:p>
        </p:txBody>
      </p:sp>
      <p:sp>
        <p:nvSpPr>
          <p:cNvPr id="23" name="文本框 22"/>
          <p:cNvSpPr txBox="1"/>
          <p:nvPr/>
        </p:nvSpPr>
        <p:spPr>
          <a:xfrm>
            <a:off x="2596245" y="2487761"/>
            <a:ext cx="7172960" cy="1428789"/>
          </a:xfrm>
          <a:prstGeom prst="rect">
            <a:avLst/>
          </a:prstGeom>
          <a:noFill/>
        </p:spPr>
        <p:txBody>
          <a:bodyPr wrap="square" rtlCol="0">
            <a:spAutoFit/>
          </a:bodyPr>
          <a:lstStyle/>
          <a:p>
            <a:pPr>
              <a:lnSpc>
                <a:spcPct val="150000"/>
              </a:lnSpc>
            </a:pPr>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2 </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pPr>
              <a:lnSpc>
                <a:spcPct val="150000"/>
              </a:lnSpc>
            </a:pPr>
            <a:r>
              <a:rPr lang="zh-CN" altLang="zh-CN" sz="2000" b="1" dirty="0">
                <a:solidFill>
                  <a:srgbClr val="1E50A2"/>
                </a:solidFill>
                <a:ea typeface="方正兰亭黑简体" panose="02000500000000000000" pitchFamily="2" charset="-122"/>
              </a:rPr>
              <a:t>党的一切工作都是为了实现</a:t>
            </a:r>
            <a:r>
              <a:rPr lang="zh-CN" altLang="zh-CN" sz="2000" b="1" dirty="0">
                <a:solidFill>
                  <a:srgbClr val="FF0000"/>
                </a:solidFill>
                <a:ea typeface="方正兰亭黑简体" panose="02000500000000000000" pitchFamily="2" charset="-122"/>
              </a:rPr>
              <a:t>好</a:t>
            </a:r>
            <a:r>
              <a:rPr lang="zh-CN" altLang="zh-CN" sz="2000" b="1" dirty="0">
                <a:solidFill>
                  <a:srgbClr val="1E50A2"/>
                </a:solidFill>
                <a:ea typeface="方正兰亭黑简体" panose="02000500000000000000" pitchFamily="2" charset="-122"/>
              </a:rPr>
              <a:t>、维护</a:t>
            </a:r>
            <a:r>
              <a:rPr lang="zh-CN" altLang="zh-CN" sz="2000" b="1" dirty="0">
                <a:solidFill>
                  <a:srgbClr val="FF0000"/>
                </a:solidFill>
                <a:ea typeface="方正兰亭黑简体" panose="02000500000000000000" pitchFamily="2" charset="-122"/>
              </a:rPr>
              <a:t>好</a:t>
            </a:r>
            <a:r>
              <a:rPr lang="zh-CN" altLang="zh-CN" sz="2000" b="1" dirty="0">
                <a:solidFill>
                  <a:srgbClr val="1E50A2"/>
                </a:solidFill>
                <a:ea typeface="方正兰亭黑简体" panose="02000500000000000000" pitchFamily="2" charset="-122"/>
              </a:rPr>
              <a:t>、发展</a:t>
            </a:r>
            <a:r>
              <a:rPr lang="zh-CN" altLang="zh-CN" sz="2000" b="1" dirty="0">
                <a:solidFill>
                  <a:srgbClr val="FF0000"/>
                </a:solidFill>
                <a:ea typeface="方正兰亭黑简体" panose="02000500000000000000" pitchFamily="2" charset="-122"/>
              </a:rPr>
              <a:t>好</a:t>
            </a:r>
            <a:r>
              <a:rPr lang="zh-CN" altLang="zh-CN" sz="2000" b="1" dirty="0">
                <a:solidFill>
                  <a:srgbClr val="1E50A2"/>
                </a:solidFill>
                <a:ea typeface="方正兰亭黑简体" panose="02000500000000000000" pitchFamily="2" charset="-122"/>
              </a:rPr>
              <a:t>最广大人民根本利益 </a:t>
            </a:r>
            <a:r>
              <a:rPr lang="zh-CN" altLang="en-US" sz="2000" b="1" dirty="0">
                <a:solidFill>
                  <a:srgbClr val="1E50A2"/>
                </a:solidFill>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en-US" sz="2000" b="1" dirty="0">
                <a:solidFill>
                  <a:srgbClr val="2050A1"/>
                </a:solidFill>
                <a:ea typeface="方正兰亭黑简体" panose="02000500000000000000" pitchFamily="2" charset="-122"/>
                <a:cs typeface="Calibri" panose="020F0502020204030204" pitchFamily="34" charset="0"/>
                <a:sym typeface="+mn-ea"/>
              </a:rPr>
              <a:t>合并：整体合并</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951834" y="4011705"/>
            <a:ext cx="7916332" cy="1421928"/>
          </a:xfrm>
          <a:prstGeom prst="rect">
            <a:avLst/>
          </a:prstGeom>
          <a:noFill/>
        </p:spPr>
        <p:txBody>
          <a:bodyPr wrap="square" rtlCol="0">
            <a:spAutoFit/>
          </a:bodyPr>
          <a:lstStyle/>
          <a:p>
            <a:pPr latinLnBrk="1">
              <a:lnSpc>
                <a:spcPct val="150000"/>
              </a:lnSpc>
            </a:pPr>
            <a:r>
              <a:rPr lang="ko-KR" altLang="zh-CN" sz="2000" b="1" dirty="0">
                <a:solidFill>
                  <a:srgbClr val="1E50A2"/>
                </a:solidFill>
                <a:latin typeface="方正兰亭黑简体" panose="02000500000000000000" pitchFamily="2" charset="-122"/>
                <a:ea typeface="方正兰亭黑简体" panose="02000500000000000000" pitchFamily="2" charset="-122"/>
              </a:rPr>
              <a:t>실질적으로 </a:t>
            </a:r>
            <a:r>
              <a:rPr lang="ko-KR" altLang="zh-CN" sz="2000" b="1" dirty="0">
                <a:solidFill>
                  <a:srgbClr val="FF0000"/>
                </a:solidFill>
                <a:latin typeface="方正兰亭黑简体" panose="02000500000000000000" pitchFamily="2" charset="-122"/>
                <a:ea typeface="方正兰亭黑简体" panose="02000500000000000000" pitchFamily="2" charset="-122"/>
              </a:rPr>
              <a:t>인민</a:t>
            </a:r>
            <a:r>
              <a:rPr lang="ko-KR" altLang="zh-CN" sz="2000" b="1" dirty="0">
                <a:solidFill>
                  <a:srgbClr val="1E50A2"/>
                </a:solidFill>
                <a:latin typeface="方正兰亭黑简体" panose="02000500000000000000" pitchFamily="2" charset="-122"/>
                <a:ea typeface="方正兰亭黑简体" panose="02000500000000000000" pitchFamily="2" charset="-122"/>
              </a:rPr>
              <a:t>의 근심을 덜어 주고 불만을 해소하며 마음을 따뜻하게 해 주어 인민대중이 </a:t>
            </a:r>
            <a:r>
              <a:rPr lang="ko-KR" altLang="zh-CN" sz="2000" b="1" dirty="0">
                <a:solidFill>
                  <a:srgbClr val="FF0000"/>
                </a:solidFill>
                <a:latin typeface="方正兰亭黑简体" panose="02000500000000000000" pitchFamily="2" charset="-122"/>
                <a:ea typeface="方正兰亭黑简体" panose="02000500000000000000" pitchFamily="2" charset="-122"/>
              </a:rPr>
              <a:t>더욱</a:t>
            </a:r>
            <a:r>
              <a:rPr lang="ko-KR" altLang="zh-CN" sz="2000" b="1" dirty="0">
                <a:solidFill>
                  <a:srgbClr val="1E50A2"/>
                </a:solidFill>
                <a:latin typeface="方正兰亭黑简体" panose="02000500000000000000" pitchFamily="2" charset="-122"/>
                <a:ea typeface="方正兰亭黑简体" panose="02000500000000000000" pitchFamily="2" charset="-122"/>
              </a:rPr>
              <a:t> 충실하고 보장적이며 지속 가능한 성취감</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a:solidFill>
                  <a:srgbClr val="1E50A2"/>
                </a:solidFill>
                <a:latin typeface="方正兰亭黑简体" panose="02000500000000000000" pitchFamily="2" charset="-122"/>
                <a:ea typeface="方正兰亭黑简体" panose="02000500000000000000" pitchFamily="2" charset="-122"/>
              </a:rPr>
              <a:t>행복감</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a:solidFill>
                  <a:srgbClr val="1E50A2"/>
                </a:solidFill>
                <a:latin typeface="方正兰亭黑简体" panose="02000500000000000000" pitchFamily="2" charset="-122"/>
                <a:ea typeface="方正兰亭黑简体" panose="02000500000000000000" pitchFamily="2" charset="-122"/>
              </a:rPr>
              <a:t>안전감을 느낄 수 있도록 해야 합니다</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endParaRPr lang="zh-CN" altLang="zh-CN" sz="2000" b="1" dirty="0">
              <a:solidFill>
                <a:srgbClr val="1E50A2"/>
              </a:solidFill>
              <a:latin typeface="方正兰亭黑简体" panose="02000500000000000000" pitchFamily="2" charset="-122"/>
              <a:ea typeface="方正兰亭黑简体" panose="02000500000000000000" pitchFamily="2" charset="-122"/>
            </a:endParaRPr>
          </a:p>
        </p:txBody>
      </p:sp>
      <p:sp>
        <p:nvSpPr>
          <p:cNvPr id="23" name="文本框 22"/>
          <p:cNvSpPr txBox="1"/>
          <p:nvPr/>
        </p:nvSpPr>
        <p:spPr>
          <a:xfrm>
            <a:off x="2920449" y="2411031"/>
            <a:ext cx="7916332" cy="1428789"/>
          </a:xfrm>
          <a:prstGeom prst="rect">
            <a:avLst/>
          </a:prstGeom>
          <a:noFill/>
        </p:spPr>
        <p:txBody>
          <a:bodyPr wrap="square" rtlCol="0">
            <a:spAutoFit/>
          </a:bodyPr>
          <a:lstStyle/>
          <a:p>
            <a:pPr>
              <a:lnSpc>
                <a:spcPct val="150000"/>
              </a:lnSpc>
            </a:pPr>
            <a:r>
              <a:rPr lang="zh-CN" altLang="en-US" sz="2000" b="1" dirty="0">
                <a:solidFill>
                  <a:srgbClr val="1E50A2"/>
                </a:solidFill>
                <a:ea typeface="方正兰亭黑简体" panose="02000500000000000000" pitchFamily="2" charset="-122"/>
              </a:rPr>
              <a:t>例</a:t>
            </a:r>
            <a:r>
              <a:rPr lang="en-US" altLang="zh-CN" sz="2000" b="1" dirty="0">
                <a:solidFill>
                  <a:srgbClr val="1E50A2"/>
                </a:solidFill>
                <a:ea typeface="方正兰亭黑简体" panose="02000500000000000000" pitchFamily="2" charset="-122"/>
              </a:rPr>
              <a:t>3 </a:t>
            </a:r>
            <a:endParaRPr lang="en-US" altLang="zh-CN" sz="2000" b="1" dirty="0">
              <a:solidFill>
                <a:srgbClr val="1E50A2"/>
              </a:solidFill>
              <a:ea typeface="方正兰亭黑简体" panose="02000500000000000000" pitchFamily="2" charset="-122"/>
            </a:endParaRPr>
          </a:p>
          <a:p>
            <a:pPr algn="just" latinLnBrk="1">
              <a:lnSpc>
                <a:spcPct val="150000"/>
              </a:lnSpc>
            </a:pPr>
            <a:r>
              <a:rPr lang="zh-CN" altLang="zh-CN" sz="2000" b="1" dirty="0">
                <a:solidFill>
                  <a:srgbClr val="1E50A2"/>
                </a:solidFill>
                <a:ea typeface="方正兰亭黑简体" panose="02000500000000000000" pitchFamily="2" charset="-122"/>
              </a:rPr>
              <a:t>真抓实干解</a:t>
            </a:r>
            <a:r>
              <a:rPr lang="zh-CN" altLang="zh-CN" sz="2000" b="1" dirty="0">
                <a:solidFill>
                  <a:srgbClr val="FF0000"/>
                </a:solidFill>
                <a:ea typeface="方正兰亭黑简体" panose="02000500000000000000" pitchFamily="2" charset="-122"/>
              </a:rPr>
              <a:t>民</a:t>
            </a:r>
            <a:r>
              <a:rPr lang="zh-CN" altLang="zh-CN" sz="2000" b="1" dirty="0">
                <a:solidFill>
                  <a:srgbClr val="1E50A2"/>
                </a:solidFill>
                <a:ea typeface="方正兰亭黑简体" panose="02000500000000000000" pitchFamily="2" charset="-122"/>
              </a:rPr>
              <a:t>忧、纾</a:t>
            </a:r>
            <a:r>
              <a:rPr lang="zh-CN" altLang="zh-CN" sz="2000" b="1" dirty="0">
                <a:solidFill>
                  <a:srgbClr val="FF0000"/>
                </a:solidFill>
                <a:ea typeface="方正兰亭黑简体" panose="02000500000000000000" pitchFamily="2" charset="-122"/>
              </a:rPr>
              <a:t>民</a:t>
            </a:r>
            <a:r>
              <a:rPr lang="zh-CN" altLang="zh-CN" sz="2000" b="1" dirty="0">
                <a:solidFill>
                  <a:srgbClr val="1E50A2"/>
                </a:solidFill>
                <a:ea typeface="方正兰亭黑简体" panose="02000500000000000000" pitchFamily="2" charset="-122"/>
              </a:rPr>
              <a:t>怨、暖</a:t>
            </a:r>
            <a:r>
              <a:rPr lang="zh-CN" altLang="zh-CN" sz="2000" b="1" dirty="0">
                <a:solidFill>
                  <a:srgbClr val="FF0000"/>
                </a:solidFill>
                <a:ea typeface="方正兰亭黑简体" panose="02000500000000000000" pitchFamily="2" charset="-122"/>
              </a:rPr>
              <a:t>民</a:t>
            </a:r>
            <a:r>
              <a:rPr lang="zh-CN" altLang="zh-CN" sz="2000" b="1" dirty="0">
                <a:solidFill>
                  <a:srgbClr val="1E50A2"/>
                </a:solidFill>
                <a:ea typeface="方正兰亭黑简体" panose="02000500000000000000" pitchFamily="2" charset="-122"/>
              </a:rPr>
              <a:t>心，让人民群众获得感、幸福感、安全感</a:t>
            </a:r>
            <a:r>
              <a:rPr lang="zh-CN" altLang="zh-CN" sz="2000" b="1" dirty="0">
                <a:solidFill>
                  <a:srgbClr val="FF0000"/>
                </a:solidFill>
                <a:ea typeface="方正兰亭黑简体" panose="02000500000000000000" pitchFamily="2" charset="-122"/>
              </a:rPr>
              <a:t>更</a:t>
            </a:r>
            <a:r>
              <a:rPr lang="zh-CN" altLang="zh-CN" sz="2000" b="1" dirty="0">
                <a:solidFill>
                  <a:srgbClr val="1E50A2"/>
                </a:solidFill>
                <a:ea typeface="方正兰亭黑简体" panose="02000500000000000000" pitchFamily="2" charset="-122"/>
              </a:rPr>
              <a:t>加充实、</a:t>
            </a:r>
            <a:r>
              <a:rPr lang="zh-CN" altLang="zh-CN" sz="2000" b="1" dirty="0">
                <a:solidFill>
                  <a:srgbClr val="FF0000"/>
                </a:solidFill>
                <a:ea typeface="方正兰亭黑简体" panose="02000500000000000000" pitchFamily="2" charset="-122"/>
              </a:rPr>
              <a:t>更</a:t>
            </a:r>
            <a:r>
              <a:rPr lang="zh-CN" altLang="zh-CN" sz="2000" b="1" dirty="0">
                <a:solidFill>
                  <a:srgbClr val="1E50A2"/>
                </a:solidFill>
                <a:ea typeface="方正兰亭黑简体" panose="02000500000000000000" pitchFamily="2" charset="-122"/>
              </a:rPr>
              <a:t>有保障、</a:t>
            </a:r>
            <a:r>
              <a:rPr lang="zh-CN" altLang="zh-CN" sz="2000" b="1" dirty="0">
                <a:solidFill>
                  <a:srgbClr val="FF0000"/>
                </a:solidFill>
                <a:ea typeface="方正兰亭黑简体" panose="02000500000000000000" pitchFamily="2" charset="-122"/>
              </a:rPr>
              <a:t>更</a:t>
            </a:r>
            <a:r>
              <a:rPr lang="zh-CN" altLang="zh-CN" sz="2000" b="1" dirty="0">
                <a:solidFill>
                  <a:srgbClr val="1E50A2"/>
                </a:solidFill>
                <a:ea typeface="方正兰亭黑简体" panose="02000500000000000000" pitchFamily="2" charset="-122"/>
              </a:rPr>
              <a:t>可持续。</a:t>
            </a:r>
            <a:endParaRPr lang="zh-CN" altLang="zh-CN"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en-US" sz="2000" b="1" dirty="0">
                <a:solidFill>
                  <a:srgbClr val="2050A1"/>
                </a:solidFill>
                <a:ea typeface="方正兰亭黑简体" panose="02000500000000000000" pitchFamily="2" charset="-122"/>
                <a:cs typeface="Calibri" panose="020F0502020204030204" pitchFamily="34" charset="0"/>
                <a:sym typeface="+mn-ea"/>
              </a:rPr>
              <a:t>合并：整体合并</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171111" y="6169734"/>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139752" y="4023847"/>
            <a:ext cx="10415846" cy="1753235"/>
          </a:xfrm>
          <a:prstGeom prst="rect">
            <a:avLst/>
          </a:prstGeom>
          <a:noFill/>
        </p:spPr>
        <p:txBody>
          <a:bodyPr wrap="square" rtlCol="0">
            <a:spAutoFit/>
          </a:bodyPr>
          <a:lstStyle/>
          <a:p>
            <a:pPr algn="just" latinLnBrk="1"/>
            <a:r>
              <a:rPr lang="ko-KR" altLang="zh-CN" sz="1800" b="1" dirty="0">
                <a:solidFill>
                  <a:srgbClr val="1E50A2"/>
                </a:solidFill>
                <a:latin typeface="方正兰亭黑简体" panose="02000500000000000000" pitchFamily="2" charset="-122"/>
                <a:ea typeface="方正兰亭黑简体" panose="02000500000000000000" pitchFamily="2" charset="-122"/>
              </a:rPr>
              <a:t>생태문명 건설을 추진하기 위해서는</a:t>
            </a:r>
            <a:r>
              <a:rPr lang="en-US" altLang="zh-CN" sz="1800" b="1" dirty="0">
                <a:solidFill>
                  <a:srgbClr val="1E50A2"/>
                </a:solidFill>
                <a:latin typeface="方正兰亭黑简体" panose="02000500000000000000" pitchFamily="2" charset="-122"/>
                <a:ea typeface="方正兰亭黑简体" panose="02000500000000000000" pitchFamily="2" charset="-122"/>
              </a:rPr>
              <a:t> 18</a:t>
            </a:r>
            <a:r>
              <a:rPr lang="ko-KR" altLang="zh-CN" sz="1800" b="1" dirty="0">
                <a:solidFill>
                  <a:srgbClr val="1E50A2"/>
                </a:solidFill>
                <a:latin typeface="方正兰亭黑简体" panose="02000500000000000000" pitchFamily="2" charset="-122"/>
                <a:ea typeface="方正兰亭黑简体" panose="02000500000000000000" pitchFamily="2" charset="-122"/>
              </a:rPr>
              <a:t>차 당대회 정신을 전면적으로 관철하고 실천하며</a:t>
            </a:r>
            <a:r>
              <a:rPr lang="en-US" altLang="zh-CN" sz="1800" b="1" dirty="0">
                <a:solidFill>
                  <a:srgbClr val="1E50A2"/>
                </a:solidFill>
                <a:latin typeface="方正兰亭黑简体" panose="02000500000000000000" pitchFamily="2" charset="-122"/>
                <a:ea typeface="方正兰亭黑简体" panose="02000500000000000000" pitchFamily="2" charset="-122"/>
              </a:rPr>
              <a:t>, </a:t>
            </a:r>
            <a:r>
              <a:rPr lang="ko-KR" altLang="zh-CN" sz="1800" b="1" dirty="0">
                <a:solidFill>
                  <a:srgbClr val="1E50A2"/>
                </a:solidFill>
                <a:latin typeface="方正兰亭黑简体" panose="02000500000000000000" pitchFamily="2" charset="-122"/>
                <a:ea typeface="方正兰亭黑简体" panose="02000500000000000000" pitchFamily="2" charset="-122"/>
              </a:rPr>
              <a:t>덩샤오핑 이론，‘</a:t>
            </a:r>
            <a:r>
              <a:rPr lang="en-US" altLang="zh-CN" sz="1800" b="1" dirty="0">
                <a:solidFill>
                  <a:srgbClr val="1E50A2"/>
                </a:solidFill>
                <a:latin typeface="方正兰亭黑简体" panose="02000500000000000000" pitchFamily="2" charset="-122"/>
                <a:ea typeface="方正兰亭黑简体" panose="02000500000000000000" pitchFamily="2" charset="-122"/>
              </a:rPr>
              <a:t>3</a:t>
            </a:r>
            <a:r>
              <a:rPr lang="ko-KR" altLang="zh-CN" sz="1800" b="1" dirty="0">
                <a:solidFill>
                  <a:srgbClr val="1E50A2"/>
                </a:solidFill>
                <a:latin typeface="方正兰亭黑简体" panose="02000500000000000000" pitchFamily="2" charset="-122"/>
                <a:ea typeface="方正兰亭黑简体" panose="02000500000000000000" pitchFamily="2" charset="-122"/>
              </a:rPr>
              <a:t>개 대표’ 중요 사상</a:t>
            </a:r>
            <a:r>
              <a:rPr lang="en-US" altLang="zh-CN" sz="1800" b="1" dirty="0">
                <a:solidFill>
                  <a:srgbClr val="1E50A2"/>
                </a:solidFill>
                <a:latin typeface="方正兰亭黑简体" panose="02000500000000000000" pitchFamily="2" charset="-122"/>
                <a:ea typeface="方正兰亭黑简体" panose="02000500000000000000" pitchFamily="2" charset="-122"/>
              </a:rPr>
              <a:t>, </a:t>
            </a:r>
            <a:r>
              <a:rPr lang="ko-KR" altLang="zh-CN" sz="1800" b="1" dirty="0">
                <a:solidFill>
                  <a:srgbClr val="1E50A2"/>
                </a:solidFill>
                <a:latin typeface="方正兰亭黑简体" panose="02000500000000000000" pitchFamily="2" charset="-122"/>
                <a:ea typeface="方正兰亭黑简体" panose="02000500000000000000" pitchFamily="2" charset="-122"/>
              </a:rPr>
              <a:t>과학적 발전관으로 지도하여 </a:t>
            </a:r>
            <a:r>
              <a:rPr lang="ko-KR" altLang="zh-CN" sz="1800" b="1" dirty="0">
                <a:solidFill>
                  <a:srgbClr val="FF0000"/>
                </a:solidFill>
                <a:latin typeface="方正兰亭黑简体" panose="02000500000000000000" pitchFamily="2" charset="-122"/>
                <a:ea typeface="方正兰亭黑简体" panose="02000500000000000000" pitchFamily="2" charset="-122"/>
              </a:rPr>
              <a:t>자연을 존중하고 보호하며 자연에 순응하는</a:t>
            </a:r>
            <a:r>
              <a:rPr lang="ko-KR" altLang="zh-CN" sz="1800" b="1" dirty="0">
                <a:solidFill>
                  <a:srgbClr val="1E50A2"/>
                </a:solidFill>
                <a:latin typeface="方正兰亭黑简体" panose="02000500000000000000" pitchFamily="2" charset="-122"/>
                <a:ea typeface="方正兰亭黑简体" panose="02000500000000000000" pitchFamily="2" charset="-122"/>
              </a:rPr>
              <a:t> 생태문명 이념을 수립해야 합니다</a:t>
            </a:r>
            <a:r>
              <a:rPr lang="en-US" altLang="zh-CN" sz="1800" b="1" dirty="0">
                <a:solidFill>
                  <a:srgbClr val="1E50A2"/>
                </a:solidFill>
                <a:latin typeface="方正兰亭黑简体" panose="02000500000000000000" pitchFamily="2" charset="-122"/>
                <a:ea typeface="方正兰亭黑简体" panose="02000500000000000000" pitchFamily="2" charset="-122"/>
              </a:rPr>
              <a:t>. </a:t>
            </a:r>
            <a:r>
              <a:rPr lang="ko-KR" altLang="zh-CN" sz="1800" b="1" dirty="0">
                <a:solidFill>
                  <a:srgbClr val="1E50A2"/>
                </a:solidFill>
                <a:latin typeface="方正兰亭黑简体" panose="02000500000000000000" pitchFamily="2" charset="-122"/>
                <a:ea typeface="方正兰亭黑简体" panose="02000500000000000000" pitchFamily="2" charset="-122"/>
              </a:rPr>
              <a:t>자원을 절약하고 환경을 보호하는 기본 국책을 견지하고</a:t>
            </a:r>
            <a:r>
              <a:rPr lang="en-US" altLang="zh-CN" sz="1800" b="1" dirty="0">
                <a:solidFill>
                  <a:srgbClr val="1E50A2"/>
                </a:solidFill>
                <a:ea typeface="方正兰亭黑简体" panose="02000500000000000000" pitchFamily="2" charset="-122"/>
              </a:rPr>
              <a:t>, </a:t>
            </a:r>
            <a:r>
              <a:rPr lang="ko-KR" altLang="zh-CN" sz="1800" b="1" dirty="0">
                <a:solidFill>
                  <a:srgbClr val="1E50A2"/>
                </a:solidFill>
                <a:ea typeface="方正兰亭黑简体" panose="02000500000000000000" pitchFamily="2" charset="-122"/>
              </a:rPr>
              <a:t>절약 </a:t>
            </a:r>
            <a:r>
              <a:rPr lang="ko-KR" altLang="zh-CN" sz="1800" b="1" dirty="0" err="1">
                <a:solidFill>
                  <a:srgbClr val="1E50A2"/>
                </a:solidFill>
                <a:ea typeface="方正兰亭黑简体" panose="02000500000000000000" pitchFamily="2" charset="-122"/>
              </a:rPr>
              <a:t>우선，보호</a:t>
            </a:r>
            <a:r>
              <a:rPr lang="ko-KR" altLang="zh-CN" sz="1800" b="1" dirty="0">
                <a:solidFill>
                  <a:srgbClr val="1E50A2"/>
                </a:solidFill>
                <a:ea typeface="方正兰亭黑简体" panose="02000500000000000000" pitchFamily="2" charset="-122"/>
              </a:rPr>
              <a:t> </a:t>
            </a:r>
            <a:r>
              <a:rPr lang="ko-KR" altLang="zh-CN" sz="1800" b="1" dirty="0" err="1">
                <a:solidFill>
                  <a:srgbClr val="1E50A2"/>
                </a:solidFill>
                <a:ea typeface="方正兰亭黑简体" panose="02000500000000000000" pitchFamily="2" charset="-122"/>
              </a:rPr>
              <a:t>우선，자연</a:t>
            </a:r>
            <a:r>
              <a:rPr lang="ko-KR" altLang="zh-CN" sz="1800" b="1" dirty="0">
                <a:solidFill>
                  <a:srgbClr val="1E50A2"/>
                </a:solidFill>
                <a:ea typeface="方正兰亭黑简体" panose="02000500000000000000" pitchFamily="2" charset="-122"/>
              </a:rPr>
              <a:t> </a:t>
            </a:r>
            <a:r>
              <a:rPr lang="ko-KR" altLang="zh-CN" sz="1800" b="1" dirty="0">
                <a:solidFill>
                  <a:srgbClr val="1E50A2"/>
                </a:solidFill>
                <a:latin typeface="方正兰亭黑简体" panose="02000500000000000000" pitchFamily="2" charset="-122"/>
                <a:ea typeface="方正兰亭黑简体" panose="02000500000000000000" pitchFamily="2" charset="-122"/>
              </a:rPr>
              <a:t>회복 위주의 방침을 견지하며</a:t>
            </a:r>
            <a:r>
              <a:rPr lang="en-US" altLang="zh-CN" sz="1800" b="1" dirty="0">
                <a:solidFill>
                  <a:srgbClr val="1E50A2"/>
                </a:solidFill>
                <a:latin typeface="方正兰亭黑简体" panose="02000500000000000000" pitchFamily="2" charset="-122"/>
                <a:ea typeface="方正兰亭黑简体" panose="02000500000000000000" pitchFamily="2" charset="-122"/>
              </a:rPr>
              <a:t>, </a:t>
            </a:r>
            <a:r>
              <a:rPr lang="ko-KR" altLang="zh-CN" sz="1800" b="1" dirty="0">
                <a:solidFill>
                  <a:srgbClr val="1E50A2"/>
                </a:solidFill>
                <a:latin typeface="方正兰亭黑简体" panose="02000500000000000000" pitchFamily="2" charset="-122"/>
                <a:ea typeface="方正兰亭黑简体" panose="02000500000000000000" pitchFamily="2" charset="-122"/>
              </a:rPr>
              <a:t>생태 관념 </a:t>
            </a:r>
            <a:r>
              <a:rPr lang="ko-KR" altLang="zh-CN" sz="1800" b="1" dirty="0" err="1">
                <a:solidFill>
                  <a:srgbClr val="1E50A2"/>
                </a:solidFill>
                <a:latin typeface="方正兰亭黑简体" panose="02000500000000000000" pitchFamily="2" charset="-122"/>
                <a:ea typeface="方正兰亭黑简体" panose="02000500000000000000" pitchFamily="2" charset="-122"/>
              </a:rPr>
              <a:t>수립，생태</a:t>
            </a:r>
            <a:r>
              <a:rPr lang="ko-KR" altLang="zh-CN" sz="1800" b="1" dirty="0">
                <a:solidFill>
                  <a:srgbClr val="1E50A2"/>
                </a:solidFill>
                <a:latin typeface="方正兰亭黑简体" panose="02000500000000000000" pitchFamily="2" charset="-122"/>
                <a:ea typeface="方正兰亭黑简体" panose="02000500000000000000" pitchFamily="2" charset="-122"/>
              </a:rPr>
              <a:t> 제도 </a:t>
            </a:r>
            <a:r>
              <a:rPr lang="ko-KR" altLang="zh-CN" sz="1800" b="1" dirty="0" err="1">
                <a:solidFill>
                  <a:srgbClr val="1E50A2"/>
                </a:solidFill>
                <a:latin typeface="方正兰亭黑简体" panose="02000500000000000000" pitchFamily="2" charset="-122"/>
                <a:ea typeface="方正兰亭黑简体" panose="02000500000000000000" pitchFamily="2" charset="-122"/>
              </a:rPr>
              <a:t>완비，생태</a:t>
            </a:r>
            <a:r>
              <a:rPr lang="ko-KR" altLang="zh-CN" sz="1800" b="1" dirty="0">
                <a:solidFill>
                  <a:srgbClr val="1E50A2"/>
                </a:solidFill>
                <a:latin typeface="方正兰亭黑简体" panose="02000500000000000000" pitchFamily="2" charset="-122"/>
                <a:ea typeface="方正兰亭黑简体" panose="02000500000000000000" pitchFamily="2" charset="-122"/>
              </a:rPr>
              <a:t> 안전 보호</a:t>
            </a:r>
            <a:r>
              <a:rPr lang="en-US" altLang="zh-CN" sz="1800" b="1" dirty="0">
                <a:solidFill>
                  <a:srgbClr val="1E50A2"/>
                </a:solidFill>
                <a:latin typeface="方正兰亭黑简体" panose="02000500000000000000" pitchFamily="2" charset="-122"/>
                <a:ea typeface="方正兰亭黑简体" panose="02000500000000000000" pitchFamily="2" charset="-122"/>
              </a:rPr>
              <a:t>, </a:t>
            </a:r>
            <a:r>
              <a:rPr lang="ko-KR" altLang="zh-CN" sz="1800" b="1" dirty="0">
                <a:solidFill>
                  <a:srgbClr val="1E50A2"/>
                </a:solidFill>
                <a:ea typeface="方正兰亭黑简体" panose="02000500000000000000" pitchFamily="2" charset="-122"/>
              </a:rPr>
              <a:t>생태</a:t>
            </a:r>
            <a:r>
              <a:rPr lang="ko-KR" altLang="zh-CN" sz="1800" b="1" dirty="0">
                <a:solidFill>
                  <a:srgbClr val="1E50A2"/>
                </a:solidFill>
                <a:latin typeface="方正兰亭黑简体" panose="02000500000000000000" pitchFamily="2" charset="-122"/>
                <a:ea typeface="方正兰亭黑简体" panose="02000500000000000000" pitchFamily="2" charset="-122"/>
              </a:rPr>
              <a:t> 환경 최적화에 역점을 두어 자원을 절약하고 환경을 보호할 수 있는 공간 배치와 산업 </a:t>
            </a:r>
            <a:r>
              <a:rPr lang="ko-KR" altLang="zh-CN" sz="1800" b="1" dirty="0" err="1">
                <a:solidFill>
                  <a:srgbClr val="1E50A2"/>
                </a:solidFill>
                <a:latin typeface="方正兰亭黑简体" panose="02000500000000000000" pitchFamily="2" charset="-122"/>
                <a:ea typeface="方正兰亭黑简体" panose="02000500000000000000" pitchFamily="2" charset="-122"/>
              </a:rPr>
              <a:t>구조，생산</a:t>
            </a:r>
            <a:r>
              <a:rPr lang="ko-KR" altLang="zh-CN" sz="1800" b="1" dirty="0">
                <a:solidFill>
                  <a:srgbClr val="1E50A2"/>
                </a:solidFill>
                <a:latin typeface="方正兰亭黑简体" panose="02000500000000000000" pitchFamily="2" charset="-122"/>
                <a:ea typeface="方正兰亭黑简体" panose="02000500000000000000" pitchFamily="2" charset="-122"/>
              </a:rPr>
              <a:t> </a:t>
            </a:r>
            <a:r>
              <a:rPr lang="ko-KR" altLang="zh-CN" sz="1800" b="1" dirty="0" err="1">
                <a:solidFill>
                  <a:srgbClr val="1E50A2"/>
                </a:solidFill>
                <a:latin typeface="方正兰亭黑简体" panose="02000500000000000000" pitchFamily="2" charset="-122"/>
                <a:ea typeface="方正兰亭黑简体" panose="02000500000000000000" pitchFamily="2" charset="-122"/>
              </a:rPr>
              <a:t>방식，생활</a:t>
            </a:r>
            <a:r>
              <a:rPr lang="ko-KR" altLang="zh-CN" sz="1800" b="1" dirty="0">
                <a:solidFill>
                  <a:srgbClr val="1E50A2"/>
                </a:solidFill>
                <a:latin typeface="方正兰亭黑简体" panose="02000500000000000000" pitchFamily="2" charset="-122"/>
                <a:ea typeface="方正兰亭黑简体" panose="02000500000000000000" pitchFamily="2" charset="-122"/>
              </a:rPr>
              <a:t> 양식을 형성해야 합니다</a:t>
            </a:r>
            <a:r>
              <a:rPr lang="en-US" altLang="zh-CN" sz="1800" b="1" dirty="0">
                <a:solidFill>
                  <a:srgbClr val="1E50A2"/>
                </a:solidFill>
                <a:latin typeface="方正兰亭黑简体" panose="02000500000000000000" pitchFamily="2" charset="-122"/>
                <a:ea typeface="方正兰亭黑简体" panose="02000500000000000000" pitchFamily="2" charset="-122"/>
              </a:rPr>
              <a:t>.</a:t>
            </a:r>
            <a:r>
              <a:rPr lang="zh-CN" altLang="zh-CN" sz="1800" b="1" dirty="0">
                <a:solidFill>
                  <a:srgbClr val="1E50A2"/>
                </a:solidFill>
                <a:latin typeface="方正兰亭黑简体" panose="02000500000000000000" pitchFamily="2" charset="-122"/>
                <a:ea typeface="方正兰亭黑简体" panose="02000500000000000000" pitchFamily="2" charset="-122"/>
              </a:rPr>
              <a:t> </a:t>
            </a:r>
            <a:endParaRPr lang="ja-JP" altLang="en-US" sz="1800" b="1" dirty="0">
              <a:solidFill>
                <a:srgbClr val="1E50A2"/>
              </a:solidFill>
              <a:latin typeface="方正兰亭黑简体" panose="02000500000000000000" pitchFamily="2" charset="-122"/>
              <a:ea typeface="方正兰亭黑简体" panose="02000500000000000000" pitchFamily="2" charset="-122"/>
            </a:endParaRPr>
          </a:p>
        </p:txBody>
      </p:sp>
      <p:sp>
        <p:nvSpPr>
          <p:cNvPr id="23" name="文本框 22"/>
          <p:cNvSpPr txBox="1"/>
          <p:nvPr/>
        </p:nvSpPr>
        <p:spPr>
          <a:xfrm>
            <a:off x="1207696" y="2411031"/>
            <a:ext cx="10431148" cy="1506855"/>
          </a:xfrm>
          <a:prstGeom prst="rect">
            <a:avLst/>
          </a:prstGeom>
          <a:noFill/>
        </p:spPr>
        <p:txBody>
          <a:bodyPr wrap="square" rtlCol="0">
            <a:spAutoFit/>
          </a:bodyPr>
          <a:lstStyle/>
          <a:p>
            <a:r>
              <a:rPr lang="zh-CN" altLang="en-US" sz="1800" b="1" dirty="0">
                <a:solidFill>
                  <a:srgbClr val="1E50A2"/>
                </a:solidFill>
                <a:latin typeface="方正兰亭黑简体" panose="02000500000000000000" pitchFamily="2" charset="-122"/>
                <a:ea typeface="方正兰亭黑简体" panose="02000500000000000000" pitchFamily="2" charset="-122"/>
              </a:rPr>
              <a:t>例</a:t>
            </a:r>
            <a:r>
              <a:rPr lang="en-US" altLang="zh-CN" sz="1800" b="1" dirty="0">
                <a:solidFill>
                  <a:srgbClr val="1E50A2"/>
                </a:solidFill>
                <a:latin typeface="方正兰亭黑简体" panose="02000500000000000000" pitchFamily="2" charset="-122"/>
                <a:ea typeface="方正兰亭黑简体" panose="02000500000000000000" pitchFamily="2" charset="-122"/>
              </a:rPr>
              <a:t>4 </a:t>
            </a:r>
            <a:endParaRPr lang="en-US" altLang="zh-CN" sz="1800" b="1" dirty="0">
              <a:solidFill>
                <a:srgbClr val="1E50A2"/>
              </a:solidFill>
              <a:latin typeface="方正兰亭黑简体" panose="02000500000000000000" pitchFamily="2" charset="-122"/>
              <a:ea typeface="方正兰亭黑简体" panose="02000500000000000000" pitchFamily="2" charset="-122"/>
            </a:endParaRPr>
          </a:p>
          <a:p>
            <a:r>
              <a:rPr lang="zh-CN" altLang="zh-CN" sz="1800" b="1" dirty="0">
                <a:solidFill>
                  <a:srgbClr val="1E50A2"/>
                </a:solidFill>
                <a:ea typeface="方正兰亭黑简体" panose="02000500000000000000" pitchFamily="2" charset="-122"/>
              </a:rPr>
              <a:t>推进生态文明建设，必须全面贯彻落实党的十八大精神，以邓小平理论、“三个代表”重要思想、科学发展观为指导，树立</a:t>
            </a:r>
            <a:r>
              <a:rPr lang="zh-CN" altLang="zh-CN" sz="1800" b="1" dirty="0">
                <a:solidFill>
                  <a:srgbClr val="FF0000"/>
                </a:solidFill>
                <a:ea typeface="方正兰亭黑简体" panose="02000500000000000000" pitchFamily="2" charset="-122"/>
              </a:rPr>
              <a:t>尊重自然、顺应自然、保护自然</a:t>
            </a:r>
            <a:r>
              <a:rPr lang="zh-CN" altLang="zh-CN" sz="1800" b="1" dirty="0">
                <a:solidFill>
                  <a:srgbClr val="1E50A2"/>
                </a:solidFill>
                <a:ea typeface="方正兰亭黑简体" panose="02000500000000000000" pitchFamily="2" charset="-122"/>
              </a:rPr>
              <a:t>的生态文明理念，坚持节约资源和保护环境的基本国策，坚持节约优先、保护优先、自然恢复为主的方针，着力树立生态观念、完善生态制度、维护生态安全、优化生态环境，形成节约资源和保护环境的空间格局、产业结构、生产方式、生活方式。</a:t>
            </a:r>
            <a:r>
              <a:rPr lang="zh-CN" altLang="zh-CN" sz="2000" b="1" dirty="0">
                <a:solidFill>
                  <a:srgbClr val="1E50A2"/>
                </a:solidFill>
                <a:ea typeface="方正兰亭黑简体" panose="02000500000000000000" pitchFamily="2" charset="-122"/>
              </a:rPr>
              <a:t> </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en-US" sz="2000" b="1" dirty="0">
                <a:solidFill>
                  <a:srgbClr val="2050A1"/>
                </a:solidFill>
                <a:ea typeface="方正兰亭黑简体" panose="02000500000000000000" pitchFamily="2" charset="-122"/>
                <a:cs typeface="Calibri" panose="020F0502020204030204" pitchFamily="34" charset="0"/>
                <a:sym typeface="+mn-ea"/>
              </a:rPr>
              <a:t>合并：部分合并</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rot="10800000" flipV="1">
            <a:off x="1527317" y="4078998"/>
            <a:ext cx="10096226" cy="1631216"/>
          </a:xfrm>
          <a:prstGeom prst="rect">
            <a:avLst/>
          </a:prstGeom>
          <a:noFill/>
        </p:spPr>
        <p:txBody>
          <a:bodyPr wrap="square" rtlCol="0">
            <a:spAutoFit/>
          </a:bodyPr>
          <a:lstStyle/>
          <a:p>
            <a:pPr algn="just" latinLnBrk="1"/>
            <a:r>
              <a:rPr lang="ko-KR" altLang="zh-CN" sz="2000" b="1" dirty="0">
                <a:solidFill>
                  <a:srgbClr val="1E50A2"/>
                </a:solidFill>
                <a:latin typeface="方正兰亭黑简体" panose="02000500000000000000" pitchFamily="2" charset="-122"/>
                <a:ea typeface="方正兰亭黑简体" panose="02000500000000000000" pitchFamily="2" charset="-122"/>
              </a:rPr>
              <a:t>주체 기능 구역 전략을 서둘러 실시하여 </a:t>
            </a:r>
            <a:r>
              <a:rPr lang="ko-KR" altLang="zh-CN" sz="2000" b="1" dirty="0">
                <a:solidFill>
                  <a:srgbClr val="FF0000"/>
                </a:solidFill>
                <a:latin typeface="方正兰亭黑简体" panose="02000500000000000000" pitchFamily="2" charset="-122"/>
                <a:ea typeface="方正兰亭黑简体" panose="02000500000000000000" pitchFamily="2" charset="-122"/>
              </a:rPr>
              <a:t>개발을 최적화할 </a:t>
            </a:r>
            <a:r>
              <a:rPr lang="ko-KR" altLang="zh-CN" sz="2000" b="1" dirty="0" err="1">
                <a:solidFill>
                  <a:srgbClr val="FF0000"/>
                </a:solidFill>
                <a:latin typeface="方正兰亭黑简体" panose="02000500000000000000" pitchFamily="2" charset="-122"/>
                <a:ea typeface="方正兰亭黑简体" panose="02000500000000000000" pitchFamily="2" charset="-122"/>
              </a:rPr>
              <a:t>지역，중점적으로</a:t>
            </a:r>
            <a:r>
              <a:rPr lang="ko-KR" altLang="zh-CN" sz="2000" b="1" dirty="0">
                <a:solidFill>
                  <a:srgbClr val="FF0000"/>
                </a:solidFill>
                <a:latin typeface="方正兰亭黑简体" panose="02000500000000000000" pitchFamily="2" charset="-122"/>
                <a:ea typeface="方正兰亭黑简体" panose="02000500000000000000" pitchFamily="2" charset="-122"/>
              </a:rPr>
              <a:t> 개발할 </a:t>
            </a:r>
            <a:r>
              <a:rPr lang="ko-KR" altLang="zh-CN" sz="2000" b="1" dirty="0" err="1">
                <a:solidFill>
                  <a:srgbClr val="FF0000"/>
                </a:solidFill>
                <a:latin typeface="方正兰亭黑简体" panose="02000500000000000000" pitchFamily="2" charset="-122"/>
                <a:ea typeface="方正兰亭黑简体" panose="02000500000000000000" pitchFamily="2" charset="-122"/>
              </a:rPr>
              <a:t>지역，개발에</a:t>
            </a:r>
            <a:r>
              <a:rPr lang="ko-KR" altLang="zh-CN" sz="2000" b="1" dirty="0">
                <a:solidFill>
                  <a:srgbClr val="FF0000"/>
                </a:solidFill>
                <a:latin typeface="方正兰亭黑简体" panose="02000500000000000000" pitchFamily="2" charset="-122"/>
                <a:ea typeface="方正兰亭黑简体" panose="02000500000000000000" pitchFamily="2" charset="-122"/>
              </a:rPr>
              <a:t> 대한 규제 및 금지가 필요한 지역</a:t>
            </a:r>
            <a:r>
              <a:rPr lang="ko-KR"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err="1">
                <a:solidFill>
                  <a:srgbClr val="1E50A2"/>
                </a:solidFill>
                <a:latin typeface="方正兰亭黑简体" panose="02000500000000000000" pitchFamily="2" charset="-122"/>
                <a:ea typeface="方正兰亭黑简体" panose="02000500000000000000" pitchFamily="2" charset="-122"/>
              </a:rPr>
              <a:t>등，주체</a:t>
            </a:r>
            <a:r>
              <a:rPr lang="ko-KR" altLang="zh-CN" sz="2000" b="1" dirty="0">
                <a:solidFill>
                  <a:srgbClr val="1E50A2"/>
                </a:solidFill>
                <a:latin typeface="方正兰亭黑简体" panose="02000500000000000000" pitchFamily="2" charset="-122"/>
                <a:ea typeface="方正兰亭黑简体" panose="02000500000000000000" pitchFamily="2" charset="-122"/>
              </a:rPr>
              <a:t> 기능 설정 방향에 따라 생태 한계선을 설정하고 이를 엄격히 지켜야 합니다</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a:solidFill>
                  <a:srgbClr val="1E50A2"/>
                </a:solidFill>
                <a:latin typeface="方正兰亭黑简体" panose="02000500000000000000" pitchFamily="2" charset="-122"/>
                <a:ea typeface="方正兰亭黑简体" panose="02000500000000000000" pitchFamily="2" charset="-122"/>
              </a:rPr>
              <a:t>과학적이고 합리적인 도시화 추진 </a:t>
            </a:r>
            <a:r>
              <a:rPr lang="ko-KR" altLang="zh-CN" sz="2000" b="1" dirty="0" err="1">
                <a:solidFill>
                  <a:srgbClr val="1E50A2"/>
                </a:solidFill>
                <a:latin typeface="方正兰亭黑简体" panose="02000500000000000000" pitchFamily="2" charset="-122"/>
                <a:ea typeface="方正兰亭黑简体" panose="02000500000000000000" pitchFamily="2" charset="-122"/>
              </a:rPr>
              <a:t>구도，농업</a:t>
            </a:r>
            <a:r>
              <a:rPr lang="ko-KR" altLang="zh-CN" sz="2000" b="1" dirty="0">
                <a:solidFill>
                  <a:srgbClr val="1E50A2"/>
                </a:solidFill>
                <a:latin typeface="方正兰亭黑简体" panose="02000500000000000000" pitchFamily="2" charset="-122"/>
                <a:ea typeface="方正兰亭黑简体" panose="02000500000000000000" pitchFamily="2" charset="-122"/>
              </a:rPr>
              <a:t> 개발 구도</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a:solidFill>
                  <a:srgbClr val="1E50A2"/>
                </a:solidFill>
                <a:latin typeface="方正兰亭黑简体" panose="02000500000000000000" pitchFamily="2" charset="-122"/>
                <a:ea typeface="方正兰亭黑简体" panose="02000500000000000000" pitchFamily="2" charset="-122"/>
              </a:rPr>
              <a:t>생태 안전 구도를 구축하여 국가와 지역의 생태 안전을 보장하고 생태 서비스 기능을 높여야 합니다</a:t>
            </a:r>
            <a:r>
              <a:rPr lang="en-US" altLang="zh-CN" dirty="0"/>
              <a:t>.</a:t>
            </a:r>
            <a:r>
              <a:rPr lang="zh-CN" altLang="zh-CN" sz="2000" dirty="0"/>
              <a:t> </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1527316" y="2692936"/>
            <a:ext cx="10111527" cy="1323439"/>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5</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r>
              <a:rPr lang="zh-CN" altLang="zh-CN" sz="2000" b="1" dirty="0">
                <a:solidFill>
                  <a:srgbClr val="1E50A2"/>
                </a:solidFill>
                <a:ea typeface="方正兰亭黑简体" panose="02000500000000000000" pitchFamily="2" charset="-122"/>
              </a:rPr>
              <a:t>要坚定不移加快实施主体功能区战略，严格按照</a:t>
            </a:r>
            <a:r>
              <a:rPr lang="zh-CN" altLang="zh-CN" sz="2000" b="1" dirty="0">
                <a:solidFill>
                  <a:srgbClr val="FF0000"/>
                </a:solidFill>
                <a:ea typeface="方正兰亭黑简体" panose="02000500000000000000" pitchFamily="2" charset="-122"/>
              </a:rPr>
              <a:t>优化开发、重点开发、限制开发、禁止开发</a:t>
            </a:r>
            <a:r>
              <a:rPr lang="zh-CN" altLang="zh-CN" sz="2000" b="1" dirty="0">
                <a:solidFill>
                  <a:srgbClr val="1E50A2"/>
                </a:solidFill>
                <a:ea typeface="方正兰亭黑简体" panose="02000500000000000000" pitchFamily="2" charset="-122"/>
              </a:rPr>
              <a:t>的主体功能定位，划定并严守生态红线，构建科学合理的城镇化推进格局、农业发展格局、生态安全格局，保障国家和区域生态安全，提高生态服务功能。 </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en-US" sz="2000" b="1" dirty="0">
                <a:solidFill>
                  <a:srgbClr val="2050A1"/>
                </a:solidFill>
                <a:ea typeface="方正兰亭黑简体" panose="02000500000000000000" pitchFamily="2" charset="-122"/>
                <a:cs typeface="Calibri" panose="020F0502020204030204" pitchFamily="34" charset="0"/>
                <a:sym typeface="+mn-ea"/>
              </a:rPr>
              <a:t>合并：部分合并</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414709" y="4230166"/>
            <a:ext cx="9957546" cy="1323439"/>
          </a:xfrm>
          <a:prstGeom prst="rect">
            <a:avLst/>
          </a:prstGeom>
          <a:noFill/>
        </p:spPr>
        <p:txBody>
          <a:bodyPr wrap="square" rtlCol="0">
            <a:spAutoFit/>
          </a:bodyPr>
          <a:lstStyle/>
          <a:p>
            <a:pPr algn="just" latinLnBrk="1"/>
            <a:r>
              <a:rPr lang="ko-KR" altLang="zh-CN" sz="2000" b="1" dirty="0">
                <a:solidFill>
                  <a:srgbClr val="1E50A2"/>
                </a:solidFill>
                <a:latin typeface="方正兰亭黑简体" panose="02000500000000000000" pitchFamily="2" charset="-122"/>
                <a:ea typeface="方正兰亭黑简体" panose="02000500000000000000" pitchFamily="2" charset="-122"/>
              </a:rPr>
              <a:t>삶을 소중히 여기는 우리 인민은 더 좋은 교육과 더 안정된 </a:t>
            </a:r>
            <a:r>
              <a:rPr lang="ko-KR" altLang="zh-CN" sz="2000" b="1" dirty="0" err="1">
                <a:solidFill>
                  <a:srgbClr val="1E50A2"/>
                </a:solidFill>
                <a:latin typeface="方正兰亭黑简体" panose="02000500000000000000" pitchFamily="2" charset="-122"/>
                <a:ea typeface="方正兰亭黑简体" panose="02000500000000000000" pitchFamily="2" charset="-122"/>
              </a:rPr>
              <a:t>일자리，더</a:t>
            </a:r>
            <a:r>
              <a:rPr lang="ko-KR" altLang="zh-CN" sz="2000" b="1" dirty="0">
                <a:solidFill>
                  <a:srgbClr val="1E50A2"/>
                </a:solidFill>
                <a:latin typeface="方正兰亭黑简体" panose="02000500000000000000" pitchFamily="2" charset="-122"/>
                <a:ea typeface="方正兰亭黑简体" panose="02000500000000000000" pitchFamily="2" charset="-122"/>
              </a:rPr>
              <a:t> 만족스러운 소득</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a:solidFill>
                  <a:srgbClr val="1E50A2"/>
                </a:solidFill>
                <a:latin typeface="方正兰亭黑简体" panose="02000500000000000000" pitchFamily="2" charset="-122"/>
                <a:ea typeface="方正兰亭黑简体" panose="02000500000000000000" pitchFamily="2" charset="-122"/>
              </a:rPr>
              <a:t>더 든든한 사회 보장</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a:solidFill>
                  <a:srgbClr val="1E50A2"/>
                </a:solidFill>
                <a:latin typeface="方正兰亭黑简体" panose="02000500000000000000" pitchFamily="2" charset="-122"/>
                <a:ea typeface="方正兰亭黑简体" panose="02000500000000000000" pitchFamily="2" charset="-122"/>
              </a:rPr>
              <a:t>더 높은 수준의 의료 서비스</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a:solidFill>
                  <a:srgbClr val="1E50A2"/>
                </a:solidFill>
                <a:latin typeface="方正兰亭黑简体" panose="02000500000000000000" pitchFamily="2" charset="-122"/>
                <a:ea typeface="方正兰亭黑简体" panose="02000500000000000000" pitchFamily="2" charset="-122"/>
              </a:rPr>
              <a:t>더 쾌적한 주거 </a:t>
            </a:r>
            <a:r>
              <a:rPr lang="ko-KR" altLang="zh-CN" sz="2000" b="1" dirty="0" err="1">
                <a:solidFill>
                  <a:srgbClr val="1E50A2"/>
                </a:solidFill>
                <a:latin typeface="方正兰亭黑简体" panose="02000500000000000000" pitchFamily="2" charset="-122"/>
                <a:ea typeface="方正兰亭黑简体" panose="02000500000000000000" pitchFamily="2" charset="-122"/>
              </a:rPr>
              <a:t>여건，더</a:t>
            </a:r>
            <a:r>
              <a:rPr lang="ko-KR" altLang="zh-CN" sz="2000" b="1" dirty="0">
                <a:solidFill>
                  <a:srgbClr val="1E50A2"/>
                </a:solidFill>
                <a:latin typeface="方正兰亭黑简体" panose="02000500000000000000" pitchFamily="2" charset="-122"/>
                <a:ea typeface="方正兰亭黑简体" panose="02000500000000000000" pitchFamily="2" charset="-122"/>
              </a:rPr>
              <a:t> 아름다운 환경이 </a:t>
            </a:r>
            <a:r>
              <a:rPr lang="ko-KR" altLang="zh-CN" sz="2000" b="1" dirty="0" err="1">
                <a:solidFill>
                  <a:srgbClr val="1E50A2"/>
                </a:solidFill>
                <a:latin typeface="方正兰亭黑简体" panose="02000500000000000000" pitchFamily="2" charset="-122"/>
                <a:ea typeface="方正兰亭黑简体" panose="02000500000000000000" pitchFamily="2" charset="-122"/>
              </a:rPr>
              <a:t>마련되고，자녀들이</a:t>
            </a:r>
            <a:r>
              <a:rPr lang="ko-KR"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a:solidFill>
                  <a:srgbClr val="FF0000"/>
                </a:solidFill>
                <a:latin typeface="方正兰亭黑简体" panose="02000500000000000000" pitchFamily="2" charset="-122"/>
                <a:ea typeface="方正兰亭黑简体" panose="02000500000000000000" pitchFamily="2" charset="-122"/>
              </a:rPr>
              <a:t>잘 자라서 즐겁게 일하고 더 잘 살 수 있기</a:t>
            </a:r>
            <a:r>
              <a:rPr lang="ko-KR" altLang="zh-CN" sz="2000" b="1" dirty="0">
                <a:solidFill>
                  <a:srgbClr val="1E50A2"/>
                </a:solidFill>
                <a:latin typeface="方正兰亭黑简体" panose="02000500000000000000" pitchFamily="2" charset="-122"/>
                <a:ea typeface="方正兰亭黑简体" panose="02000500000000000000" pitchFamily="2" charset="-122"/>
              </a:rPr>
              <a:t>를 바라고 있습니다</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r>
              <a:rPr lang="zh-CN" altLang="zh-CN" sz="2000" b="1" dirty="0">
                <a:solidFill>
                  <a:srgbClr val="1E50A2"/>
                </a:solidFill>
                <a:latin typeface="方正兰亭黑简体" panose="02000500000000000000" pitchFamily="2" charset="-122"/>
                <a:ea typeface="方正兰亭黑简体" panose="02000500000000000000" pitchFamily="2" charset="-122"/>
              </a:rPr>
              <a:t> </a:t>
            </a:r>
            <a:endParaRPr lang="ja-JP" altLang="en-US" sz="2000" b="1" dirty="0">
              <a:solidFill>
                <a:srgbClr val="1E50A2"/>
              </a:solidFill>
              <a:latin typeface="方正兰亭黑简体" panose="02000500000000000000" pitchFamily="2" charset="-122"/>
              <a:ea typeface="方正兰亭黑简体" panose="02000500000000000000" pitchFamily="2" charset="-122"/>
            </a:endParaRPr>
          </a:p>
        </p:txBody>
      </p:sp>
      <p:sp>
        <p:nvSpPr>
          <p:cNvPr id="23" name="文本框 22"/>
          <p:cNvSpPr txBox="1"/>
          <p:nvPr/>
        </p:nvSpPr>
        <p:spPr>
          <a:xfrm>
            <a:off x="1447984" y="2644190"/>
            <a:ext cx="10036879" cy="1323439"/>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1</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r>
              <a:rPr lang="zh-CN" altLang="zh-CN" sz="2000" b="1" dirty="0">
                <a:solidFill>
                  <a:srgbClr val="1E50A2"/>
                </a:solidFill>
                <a:ea typeface="方正兰亭黑简体" panose="02000500000000000000" pitchFamily="2" charset="-122"/>
              </a:rPr>
              <a:t>我们的人民热爱生活，期盼有更好的教育、更稳定的工作、更满意的收入、更可靠的社会保障、更高水平的医疗卫生服务、更舒适的居住条件、更优美的环境，期盼孩子们能</a:t>
            </a:r>
            <a:r>
              <a:rPr lang="zh-CN" altLang="zh-CN" sz="2000" b="1" dirty="0">
                <a:solidFill>
                  <a:srgbClr val="FF0000"/>
                </a:solidFill>
                <a:ea typeface="方正兰亭黑简体" panose="02000500000000000000" pitchFamily="2" charset="-122"/>
              </a:rPr>
              <a:t>成长得更好、工作得更好、生活得更好</a:t>
            </a:r>
            <a:r>
              <a:rPr lang="zh-CN" altLang="zh-CN" sz="2000" b="1" dirty="0">
                <a:solidFill>
                  <a:srgbClr val="1E50A2"/>
                </a:solidFill>
                <a:ea typeface="方正兰亭黑简体" panose="02000500000000000000" pitchFamily="2" charset="-122"/>
              </a:rPr>
              <a:t>。 </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2. </a:t>
            </a:r>
            <a:r>
              <a:rPr lang="zh-CN" altLang="en-US" sz="2000" b="1" dirty="0">
                <a:solidFill>
                  <a:srgbClr val="2050A1"/>
                </a:solidFill>
                <a:ea typeface="方正兰亭黑简体" panose="02000500000000000000" pitchFamily="2" charset="-122"/>
                <a:cs typeface="Calibri" panose="020F0502020204030204" pitchFamily="34" charset="0"/>
                <a:sym typeface="+mn-ea"/>
              </a:rPr>
              <a:t>替代</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29265" y="4027693"/>
            <a:ext cx="7139940" cy="1323439"/>
          </a:xfrm>
          <a:prstGeom prst="rect">
            <a:avLst/>
          </a:prstGeom>
          <a:noFill/>
        </p:spPr>
        <p:txBody>
          <a:bodyPr wrap="square" rtlCol="0">
            <a:spAutoFit/>
          </a:bodyPr>
          <a:lstStyle/>
          <a:p>
            <a:pPr algn="just"/>
            <a:r>
              <a:rPr lang="ko-KR" altLang="zh-CN" sz="2000" b="1" dirty="0">
                <a:solidFill>
                  <a:srgbClr val="1E50A2"/>
                </a:solidFill>
                <a:latin typeface="方正兰亭黑简体" panose="02000500000000000000" pitchFamily="2" charset="-122"/>
                <a:ea typeface="方正兰亭黑简体" panose="02000500000000000000" pitchFamily="2" charset="-122"/>
              </a:rPr>
              <a:t>평화로운 발전은 중국 특색 사회주의의 필연적 선택입니다</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a:solidFill>
                  <a:srgbClr val="1E50A2"/>
                </a:solidFill>
                <a:latin typeface="方正兰亭黑简体" panose="02000500000000000000" pitchFamily="2" charset="-122"/>
                <a:ea typeface="方正兰亭黑简体" panose="02000500000000000000" pitchFamily="2" charset="-122"/>
              </a:rPr>
              <a:t>따라서 </a:t>
            </a:r>
            <a:r>
              <a:rPr lang="ko-KR" altLang="zh-CN" sz="2000" b="1" dirty="0">
                <a:solidFill>
                  <a:srgbClr val="FF0000"/>
                </a:solidFill>
                <a:latin typeface="方正兰亭黑简体" panose="02000500000000000000" pitchFamily="2" charset="-122"/>
                <a:ea typeface="方正兰亭黑简体" panose="02000500000000000000" pitchFamily="2" charset="-122"/>
              </a:rPr>
              <a:t>개방적인 발전</a:t>
            </a:r>
            <a:r>
              <a:rPr lang="en-US" altLang="zh-CN" sz="2000" b="1" dirty="0">
                <a:solidFill>
                  <a:srgbClr val="FF0000"/>
                </a:solidFill>
                <a:latin typeface="方正兰亭黑简体" panose="02000500000000000000" pitchFamily="2" charset="-122"/>
                <a:ea typeface="方正兰亭黑简体" panose="02000500000000000000" pitchFamily="2" charset="-122"/>
              </a:rPr>
              <a:t>, </a:t>
            </a:r>
            <a:r>
              <a:rPr lang="ko-KR" altLang="zh-CN" sz="2000" b="1" dirty="0">
                <a:solidFill>
                  <a:srgbClr val="FF0000"/>
                </a:solidFill>
                <a:latin typeface="方正兰亭黑简体" panose="02000500000000000000" pitchFamily="2" charset="-122"/>
                <a:ea typeface="方正兰亭黑简体" panose="02000500000000000000" pitchFamily="2" charset="-122"/>
              </a:rPr>
              <a:t>협력에 의한 </a:t>
            </a:r>
            <a:r>
              <a:rPr lang="ko-KR" altLang="zh-CN" sz="2000" b="1" dirty="0" err="1">
                <a:solidFill>
                  <a:srgbClr val="FF0000"/>
                </a:solidFill>
                <a:latin typeface="方正兰亭黑简体" panose="02000500000000000000" pitchFamily="2" charset="-122"/>
                <a:ea typeface="方正兰亭黑简体" panose="02000500000000000000" pitchFamily="2" charset="-122"/>
              </a:rPr>
              <a:t>발전，공영을</a:t>
            </a:r>
            <a:r>
              <a:rPr lang="ko-KR" altLang="zh-CN" sz="2000" b="1" dirty="0">
                <a:solidFill>
                  <a:srgbClr val="FF0000"/>
                </a:solidFill>
                <a:latin typeface="方正兰亭黑简体" panose="02000500000000000000" pitchFamily="2" charset="-122"/>
                <a:ea typeface="方正兰亭黑简体" panose="02000500000000000000" pitchFamily="2" charset="-122"/>
              </a:rPr>
              <a:t> 통한 발전</a:t>
            </a:r>
            <a:r>
              <a:rPr lang="ko-KR" altLang="zh-CN" sz="2000" b="1" dirty="0">
                <a:solidFill>
                  <a:srgbClr val="1E50A2"/>
                </a:solidFill>
                <a:latin typeface="方正兰亭黑简体" panose="02000500000000000000" pitchFamily="2" charset="-122"/>
                <a:ea typeface="方正兰亭黑简体" panose="02000500000000000000" pitchFamily="2" charset="-122"/>
              </a:rPr>
              <a:t>을 견지하며 각계각층의 이익을 도모함으로써 항구적인 평화를 이룩하고 함께 번영하는 조화로운 세계를 건설해야 합니다</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endParaRPr lang="zh-CN" altLang="zh-CN" sz="2000" b="1" dirty="0">
              <a:solidFill>
                <a:srgbClr val="1E50A2"/>
              </a:solidFill>
              <a:latin typeface="方正兰亭黑简体" panose="02000500000000000000" pitchFamily="2" charset="-122"/>
              <a:ea typeface="方正兰亭黑简体" panose="02000500000000000000" pitchFamily="2" charset="-122"/>
            </a:endParaRPr>
          </a:p>
        </p:txBody>
      </p:sp>
      <p:sp>
        <p:nvSpPr>
          <p:cNvPr id="23" name="文本框 22"/>
          <p:cNvSpPr txBox="1"/>
          <p:nvPr/>
        </p:nvSpPr>
        <p:spPr>
          <a:xfrm>
            <a:off x="2660380" y="2558378"/>
            <a:ext cx="7172960" cy="1323439"/>
          </a:xfrm>
          <a:prstGeom prst="rect">
            <a:avLst/>
          </a:prstGeom>
          <a:noFill/>
        </p:spPr>
        <p:txBody>
          <a:bodyPr wrap="square" rtlCol="0">
            <a:spAutoFit/>
          </a:bodyPr>
          <a:lstStyle/>
          <a:p>
            <a:pPr algn="just"/>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2</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pPr algn="just"/>
            <a:r>
              <a:rPr lang="zh-CN" altLang="zh-CN" sz="2000" b="1" dirty="0">
                <a:solidFill>
                  <a:srgbClr val="1E50A2"/>
                </a:solidFill>
                <a:ea typeface="方正兰亭黑简体" panose="02000500000000000000" pitchFamily="2" charset="-122"/>
              </a:rPr>
              <a:t>和平发展是中国特色社会主义的必然选择，所以必须坚持</a:t>
            </a:r>
            <a:r>
              <a:rPr lang="zh-CN" altLang="zh-CN" sz="2000" b="1" dirty="0">
                <a:solidFill>
                  <a:srgbClr val="FF0000"/>
                </a:solidFill>
                <a:ea typeface="方正兰亭黑简体" panose="02000500000000000000" pitchFamily="2" charset="-122"/>
              </a:rPr>
              <a:t>开放的发展、合作的发展、共赢的发展</a:t>
            </a:r>
            <a:r>
              <a:rPr lang="zh-CN" altLang="zh-CN" sz="2000" b="1" dirty="0">
                <a:solidFill>
                  <a:srgbClr val="1E50A2"/>
                </a:solidFill>
                <a:ea typeface="方正兰亭黑简体" panose="02000500000000000000" pitchFamily="2" charset="-122"/>
              </a:rPr>
              <a:t>，扩大同各方利益汇合点，推动建设持久和平、共同繁荣的和谐世界。 </a:t>
            </a:r>
            <a:endParaRPr lang="en-US" altLang="zh-CN"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2. </a:t>
            </a:r>
            <a:r>
              <a:rPr lang="zh-CN" altLang="en-US" sz="2000" b="1" dirty="0">
                <a:solidFill>
                  <a:srgbClr val="2050A1"/>
                </a:solidFill>
                <a:ea typeface="方正兰亭黑简体" panose="02000500000000000000" pitchFamily="2" charset="-122"/>
                <a:cs typeface="Calibri" panose="020F0502020204030204" pitchFamily="34" charset="0"/>
                <a:sym typeface="+mn-ea"/>
              </a:rPr>
              <a:t>替代</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601065" y="4174566"/>
            <a:ext cx="9620415" cy="1139799"/>
          </a:xfrm>
          <a:prstGeom prst="rect">
            <a:avLst/>
          </a:prstGeom>
          <a:noFill/>
        </p:spPr>
        <p:txBody>
          <a:bodyPr wrap="square" rtlCol="0">
            <a:spAutoFit/>
          </a:bodyPr>
          <a:lstStyle/>
          <a:p>
            <a:pPr algn="just" latinLnBrk="1">
              <a:lnSpc>
                <a:spcPts val="2800"/>
              </a:lnSpc>
            </a:pPr>
            <a:r>
              <a:rPr lang="ko-KR" altLang="zh-CN" sz="2000" b="1" dirty="0">
                <a:solidFill>
                  <a:srgbClr val="1E50A2"/>
                </a:solidFill>
                <a:latin typeface="方正兰亭黑简体" panose="02000500000000000000" pitchFamily="2" charset="-122"/>
                <a:ea typeface="方正兰亭黑简体" panose="02000500000000000000" pitchFamily="2" charset="-122"/>
              </a:rPr>
              <a:t>우리 당은 인민에게서 왔고 </a:t>
            </a:r>
            <a:r>
              <a:rPr lang="ko-KR" altLang="zh-CN" sz="2000" b="1" dirty="0">
                <a:solidFill>
                  <a:srgbClr val="FF0000"/>
                </a:solidFill>
                <a:latin typeface="方正兰亭黑简体" panose="02000500000000000000" pitchFamily="2" charset="-122"/>
                <a:ea typeface="方正兰亭黑简体" panose="02000500000000000000" pitchFamily="2" charset="-122"/>
              </a:rPr>
              <a:t>인민</a:t>
            </a:r>
            <a:r>
              <a:rPr lang="ko-KR" altLang="zh-CN" sz="2000" b="1" dirty="0">
                <a:solidFill>
                  <a:srgbClr val="1E50A2"/>
                </a:solidFill>
                <a:latin typeface="方正兰亭黑简体" panose="02000500000000000000" pitchFamily="2" charset="-122"/>
                <a:ea typeface="方正兰亭黑简体" panose="02000500000000000000" pitchFamily="2" charset="-122"/>
              </a:rPr>
              <a:t>을 위해 존재하며 </a:t>
            </a:r>
            <a:r>
              <a:rPr lang="ko-KR" altLang="zh-CN" sz="2000" b="1" dirty="0">
                <a:solidFill>
                  <a:srgbClr val="FF0000"/>
                </a:solidFill>
                <a:latin typeface="方正兰亭黑简体" panose="02000500000000000000" pitchFamily="2" charset="-122"/>
                <a:ea typeface="方正兰亭黑简体" panose="02000500000000000000" pitchFamily="2" charset="-122"/>
              </a:rPr>
              <a:t>인민</a:t>
            </a:r>
            <a:r>
              <a:rPr lang="ko-KR" altLang="zh-CN" sz="2000" b="1" dirty="0">
                <a:solidFill>
                  <a:srgbClr val="1E50A2"/>
                </a:solidFill>
                <a:latin typeface="方正兰亭黑简体" panose="02000500000000000000" pitchFamily="2" charset="-122"/>
                <a:ea typeface="方正兰亭黑简体" panose="02000500000000000000" pitchFamily="2" charset="-122"/>
              </a:rPr>
              <a:t>에 의해 자라났습니다</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a:solidFill>
                  <a:srgbClr val="1E50A2"/>
                </a:solidFill>
                <a:latin typeface="方正兰亭黑简体" panose="02000500000000000000" pitchFamily="2" charset="-122"/>
                <a:ea typeface="方正兰亭黑简体" panose="02000500000000000000" pitchFamily="2" charset="-122"/>
              </a:rPr>
              <a:t>따라서 우리 당은 항상 </a:t>
            </a:r>
            <a:r>
              <a:rPr lang="ko-KR" altLang="zh-CN" sz="2000" b="1" dirty="0">
                <a:solidFill>
                  <a:srgbClr val="FF0000"/>
                </a:solidFill>
                <a:latin typeface="方正兰亭黑简体" panose="02000500000000000000" pitchFamily="2" charset="-122"/>
                <a:ea typeface="方正兰亭黑简体" panose="02000500000000000000" pitchFamily="2" charset="-122"/>
              </a:rPr>
              <a:t>인민과</a:t>
            </a:r>
            <a:r>
              <a:rPr lang="ko-KR" altLang="zh-CN" sz="2000" b="1" dirty="0">
                <a:solidFill>
                  <a:srgbClr val="1E50A2"/>
                </a:solidFill>
                <a:latin typeface="方正兰亭黑简体" panose="02000500000000000000" pitchFamily="2" charset="-122"/>
                <a:ea typeface="方正兰亭黑简体" panose="02000500000000000000" pitchFamily="2" charset="-122"/>
              </a:rPr>
              <a:t> 마음을 함께하고 </a:t>
            </a:r>
            <a:r>
              <a:rPr lang="ko-KR" altLang="zh-CN" sz="2000" b="1" dirty="0">
                <a:solidFill>
                  <a:srgbClr val="FF0000"/>
                </a:solidFill>
                <a:latin typeface="方正兰亭黑简体" panose="02000500000000000000" pitchFamily="2" charset="-122"/>
                <a:ea typeface="方正兰亭黑简体" panose="02000500000000000000" pitchFamily="2" charset="-122"/>
              </a:rPr>
              <a:t>인민과</a:t>
            </a:r>
            <a:r>
              <a:rPr lang="ko-KR" altLang="zh-CN" sz="2000" b="1" dirty="0">
                <a:solidFill>
                  <a:srgbClr val="1E50A2"/>
                </a:solidFill>
                <a:latin typeface="方正兰亭黑简体" panose="02000500000000000000" pitchFamily="2" charset="-122"/>
                <a:ea typeface="方正兰亭黑简体" panose="02000500000000000000" pitchFamily="2" charset="-122"/>
              </a:rPr>
              <a:t> 동고동락하며 </a:t>
            </a:r>
            <a:r>
              <a:rPr lang="ko-KR" altLang="zh-CN" sz="2000" b="1" dirty="0">
                <a:solidFill>
                  <a:srgbClr val="FF0000"/>
                </a:solidFill>
                <a:latin typeface="方正兰亭黑简体" panose="02000500000000000000" pitchFamily="2" charset="-122"/>
                <a:ea typeface="方正兰亭黑简体" panose="02000500000000000000" pitchFamily="2" charset="-122"/>
              </a:rPr>
              <a:t>인민과</a:t>
            </a:r>
            <a:r>
              <a:rPr lang="ko-KR" altLang="zh-CN" sz="2000" b="1" dirty="0">
                <a:solidFill>
                  <a:srgbClr val="1E50A2"/>
                </a:solidFill>
                <a:latin typeface="方正兰亭黑简体" panose="02000500000000000000" pitchFamily="2" charset="-122"/>
                <a:ea typeface="方正兰亭黑简体" panose="02000500000000000000" pitchFamily="2" charset="-122"/>
              </a:rPr>
              <a:t> 단합</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a:solidFill>
                  <a:srgbClr val="1E50A2"/>
                </a:solidFill>
                <a:latin typeface="方正兰亭黑简体" panose="02000500000000000000" pitchFamily="2" charset="-122"/>
                <a:ea typeface="方正兰亭黑简体" panose="02000500000000000000" pitchFamily="2" charset="-122"/>
              </a:rPr>
              <a:t>분투해야 합니다</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endParaRPr lang="zh-CN" altLang="zh-CN" sz="2000" b="1" dirty="0">
              <a:solidFill>
                <a:srgbClr val="1E50A2"/>
              </a:solidFill>
              <a:latin typeface="方正兰亭黑简体" panose="02000500000000000000" pitchFamily="2" charset="-122"/>
              <a:ea typeface="方正兰亭黑简体" panose="02000500000000000000" pitchFamily="2" charset="-122"/>
            </a:endParaRPr>
          </a:p>
        </p:txBody>
      </p:sp>
      <p:sp>
        <p:nvSpPr>
          <p:cNvPr id="23" name="文本框 22"/>
          <p:cNvSpPr txBox="1"/>
          <p:nvPr/>
        </p:nvSpPr>
        <p:spPr>
          <a:xfrm>
            <a:off x="1601065" y="2542169"/>
            <a:ext cx="9620415" cy="1287725"/>
          </a:xfrm>
          <a:prstGeom prst="rect">
            <a:avLst/>
          </a:prstGeom>
          <a:noFill/>
        </p:spPr>
        <p:txBody>
          <a:bodyPr wrap="square" rtlCol="0">
            <a:spAutoFit/>
          </a:bodyPr>
          <a:lstStyle/>
          <a:p>
            <a:pPr algn="just">
              <a:lnSpc>
                <a:spcPts val="3200"/>
              </a:lnSpc>
            </a:pPr>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1 </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pPr algn="just" latinLnBrk="1">
              <a:lnSpc>
                <a:spcPts val="3200"/>
              </a:lnSpc>
            </a:pPr>
            <a:r>
              <a:rPr lang="zh-CN" altLang="zh-CN" sz="2000" b="1" dirty="0">
                <a:solidFill>
                  <a:srgbClr val="1E50A2"/>
                </a:solidFill>
                <a:ea typeface="方正兰亭黑简体" panose="02000500000000000000" pitchFamily="2" charset="-122"/>
              </a:rPr>
              <a:t>我们党来自于人民，为</a:t>
            </a:r>
            <a:r>
              <a:rPr lang="zh-CN" altLang="zh-CN" sz="2000" b="1" dirty="0">
                <a:solidFill>
                  <a:srgbClr val="FF0000"/>
                </a:solidFill>
                <a:ea typeface="方正兰亭黑简体" panose="02000500000000000000" pitchFamily="2" charset="-122"/>
              </a:rPr>
              <a:t>人民</a:t>
            </a:r>
            <a:r>
              <a:rPr lang="zh-CN" altLang="zh-CN" sz="2000" b="1" dirty="0">
                <a:solidFill>
                  <a:srgbClr val="1E50A2"/>
                </a:solidFill>
                <a:ea typeface="方正兰亭黑简体" panose="02000500000000000000" pitchFamily="2" charset="-122"/>
              </a:rPr>
              <a:t>而生，因</a:t>
            </a:r>
            <a:r>
              <a:rPr lang="zh-CN" altLang="zh-CN" sz="2000" b="1" dirty="0">
                <a:solidFill>
                  <a:srgbClr val="FF0000"/>
                </a:solidFill>
                <a:ea typeface="方正兰亭黑简体" panose="02000500000000000000" pitchFamily="2" charset="-122"/>
              </a:rPr>
              <a:t>人民</a:t>
            </a:r>
            <a:r>
              <a:rPr lang="zh-CN" altLang="zh-CN" sz="2000" b="1" dirty="0">
                <a:solidFill>
                  <a:srgbClr val="1E50A2"/>
                </a:solidFill>
                <a:ea typeface="方正兰亭黑简体" panose="02000500000000000000" pitchFamily="2" charset="-122"/>
              </a:rPr>
              <a:t>而兴，必须始终</a:t>
            </a:r>
            <a:r>
              <a:rPr lang="zh-CN" altLang="zh-CN" sz="2000" b="1" dirty="0">
                <a:solidFill>
                  <a:srgbClr val="FF0000"/>
                </a:solidFill>
                <a:ea typeface="方正兰亭黑简体" panose="02000500000000000000" pitchFamily="2" charset="-122"/>
              </a:rPr>
              <a:t>与人民</a:t>
            </a:r>
            <a:r>
              <a:rPr lang="zh-CN" altLang="zh-CN" sz="2000" b="1" dirty="0">
                <a:solidFill>
                  <a:srgbClr val="1E50A2"/>
                </a:solidFill>
                <a:ea typeface="方正兰亭黑简体" panose="02000500000000000000" pitchFamily="2" charset="-122"/>
              </a:rPr>
              <a:t>心心相印、</a:t>
            </a:r>
            <a:r>
              <a:rPr lang="zh-CN" altLang="zh-CN" sz="2000" b="1" dirty="0">
                <a:solidFill>
                  <a:srgbClr val="FF0000"/>
                </a:solidFill>
                <a:ea typeface="方正兰亭黑简体" panose="02000500000000000000" pitchFamily="2" charset="-122"/>
              </a:rPr>
              <a:t>与人民</a:t>
            </a:r>
            <a:r>
              <a:rPr lang="zh-CN" altLang="zh-CN" sz="2000" b="1" dirty="0">
                <a:solidFill>
                  <a:srgbClr val="1E50A2"/>
                </a:solidFill>
                <a:ea typeface="方正兰亭黑简体" panose="02000500000000000000" pitchFamily="2" charset="-122"/>
              </a:rPr>
              <a:t>同甘共苦、</a:t>
            </a:r>
            <a:r>
              <a:rPr lang="zh-CN" altLang="zh-CN" sz="2000" b="1" dirty="0">
                <a:solidFill>
                  <a:srgbClr val="FF0000"/>
                </a:solidFill>
                <a:ea typeface="方正兰亭黑简体" panose="02000500000000000000" pitchFamily="2" charset="-122"/>
              </a:rPr>
              <a:t>与人民</a:t>
            </a:r>
            <a:r>
              <a:rPr lang="zh-CN" altLang="zh-CN" sz="2000" b="1" dirty="0">
                <a:solidFill>
                  <a:srgbClr val="1E50A2"/>
                </a:solidFill>
                <a:ea typeface="方正兰亭黑简体" panose="02000500000000000000" pitchFamily="2" charset="-122"/>
              </a:rPr>
              <a:t>团结奋斗。</a:t>
            </a:r>
            <a:endParaRPr lang="zh-CN" altLang="zh-CN"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3. </a:t>
            </a:r>
            <a:r>
              <a:rPr lang="zh-CN" altLang="en-US" sz="2000" b="1" dirty="0">
                <a:solidFill>
                  <a:srgbClr val="2050A1"/>
                </a:solidFill>
                <a:ea typeface="方正兰亭黑简体" panose="02000500000000000000" pitchFamily="2" charset="-122"/>
                <a:cs typeface="Calibri" panose="020F0502020204030204" pitchFamily="34" charset="0"/>
                <a:sym typeface="+mn-ea"/>
              </a:rPr>
              <a:t>保留：</a:t>
            </a:r>
            <a:r>
              <a:rPr lang="zh-CN" altLang="zh-CN" sz="2000" b="1" dirty="0">
                <a:solidFill>
                  <a:srgbClr val="2050A1"/>
                </a:solidFill>
                <a:ea typeface="方正兰亭黑简体" panose="02000500000000000000" pitchFamily="2" charset="-122"/>
                <a:cs typeface="Calibri" panose="020F0502020204030204" pitchFamily="34" charset="0"/>
              </a:rPr>
              <a:t>以直译的方式保留重复表达。 </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
        <p:nvSpPr>
          <p:cNvPr id="6" name="文本框 5"/>
          <p:cNvSpPr txBox="1"/>
          <p:nvPr/>
        </p:nvSpPr>
        <p:spPr>
          <a:xfrm>
            <a:off x="2157984" y="2340864"/>
            <a:ext cx="184731" cy="384721"/>
          </a:xfrm>
          <a:prstGeom prst="rect">
            <a:avLst/>
          </a:prstGeom>
          <a:noFill/>
        </p:spPr>
        <p:txBody>
          <a:bodyPr wrap="none" rtlCol="0">
            <a:spAutoFit/>
          </a:bodyPr>
          <a:lstStyle/>
          <a:p>
            <a:endParaRPr kumimoji="1"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319270" y="4020151"/>
            <a:ext cx="10357185" cy="2030095"/>
          </a:xfrm>
          <a:prstGeom prst="rect">
            <a:avLst/>
          </a:prstGeom>
          <a:noFill/>
        </p:spPr>
        <p:txBody>
          <a:bodyPr wrap="square" rtlCol="0">
            <a:spAutoFit/>
          </a:bodyPr>
          <a:lstStyle/>
          <a:p>
            <a:pPr algn="just" latinLnBrk="1"/>
            <a:r>
              <a:rPr lang="ko-KR" altLang="zh-CN" sz="1800" b="1" dirty="0">
                <a:latin typeface="Batang" panose="02030600000101010101" pitchFamily="18" charset="-127"/>
                <a:ea typeface="Batang" panose="02030600000101010101" pitchFamily="18" charset="-127"/>
                <a:cs typeface="Batang" panose="02030600000101010101" pitchFamily="18" charset="-127"/>
              </a:rPr>
              <a:t>인민의 </a:t>
            </a:r>
            <a:r>
              <a:rPr lang="ko-KR" altLang="zh-CN" sz="1800" b="1" u="sng" dirty="0">
                <a:solidFill>
                  <a:srgbClr val="FF0000"/>
                </a:solidFill>
                <a:latin typeface="Batang" panose="02030600000101010101" pitchFamily="18" charset="-127"/>
                <a:ea typeface="Batang" panose="02030600000101010101" pitchFamily="18" charset="-127"/>
                <a:cs typeface="Batang" panose="02030600000101010101" pitchFamily="18" charset="-127"/>
              </a:rPr>
              <a:t>가장 큰 관심사이며 가장 직접적이고 가장 현실적인</a:t>
            </a:r>
            <a:r>
              <a:rPr lang="ko-KR" altLang="zh-CN" sz="1800" b="1" dirty="0">
                <a:latin typeface="Batang" panose="02030600000101010101" pitchFamily="18" charset="-127"/>
                <a:ea typeface="Batang" panose="02030600000101010101" pitchFamily="18" charset="-127"/>
                <a:cs typeface="Batang" panose="02030600000101010101" pitchFamily="18" charset="-127"/>
              </a:rPr>
              <a:t> 이익 문제에 힘을 쏟아야 합니다</a:t>
            </a:r>
            <a:r>
              <a:rPr lang="en-US" altLang="zh-CN" sz="1800" b="1" dirty="0">
                <a:latin typeface="Batang" panose="02030600000101010101" pitchFamily="18" charset="-127"/>
                <a:ea typeface="Batang" panose="02030600000101010101" pitchFamily="18" charset="-127"/>
                <a:cs typeface="Batang" panose="02030600000101010101" pitchFamily="18" charset="-127"/>
              </a:rPr>
              <a:t>. </a:t>
            </a:r>
            <a:r>
              <a:rPr lang="ko-KR" altLang="zh-CN" sz="1800" b="1" dirty="0">
                <a:latin typeface="Batang" panose="02030600000101010101" pitchFamily="18" charset="-127"/>
                <a:ea typeface="Batang" panose="02030600000101010101" pitchFamily="18" charset="-127"/>
                <a:cs typeface="Batang" panose="02030600000101010101" pitchFamily="18" charset="-127"/>
              </a:rPr>
              <a:t>인민대중의 작은 일도 우리의 큰일로 삼아 인민대중이 관심 갖는 일부터 착수하고 인민을 만족시킬 수 있는 일부터 추진해야 합니다</a:t>
            </a:r>
            <a:r>
              <a:rPr lang="en-US" altLang="zh-CN" sz="1800" b="1" dirty="0">
                <a:latin typeface="Batang" panose="02030600000101010101" pitchFamily="18" charset="-127"/>
                <a:ea typeface="Batang" panose="02030600000101010101" pitchFamily="18" charset="-127"/>
                <a:cs typeface="Batang" panose="02030600000101010101" pitchFamily="18" charset="-127"/>
              </a:rPr>
              <a:t>. </a:t>
            </a:r>
            <a:r>
              <a:rPr lang="ko-KR" altLang="zh-CN" sz="1800" b="1" dirty="0">
                <a:latin typeface="Batang" panose="02030600000101010101" pitchFamily="18" charset="-127"/>
                <a:ea typeface="Batang" panose="02030600000101010101" pitchFamily="18" charset="-127"/>
                <a:cs typeface="Batang" panose="02030600000101010101" pitchFamily="18" charset="-127"/>
              </a:rPr>
              <a:t>전방위적 취업 서비스를 강화하고 빈곤 대중에 대한 지원 구제 사업을 각별히 중시하며 </a:t>
            </a:r>
            <a:r>
              <a:rPr lang="ko-KR" altLang="zh-CN" sz="1800" b="1" dirty="0" err="1">
                <a:latin typeface="Batang" panose="02030600000101010101" pitchFamily="18" charset="-127"/>
                <a:ea typeface="Batang" panose="02030600000101010101" pitchFamily="18" charset="-127"/>
                <a:cs typeface="Batang" panose="02030600000101010101" pitchFamily="18" charset="-127"/>
              </a:rPr>
              <a:t>다차원적인</a:t>
            </a:r>
            <a:r>
              <a:rPr lang="ko-KR" altLang="zh-CN" sz="1800" b="1" dirty="0">
                <a:latin typeface="Batang" panose="02030600000101010101" pitchFamily="18" charset="-127"/>
                <a:ea typeface="Batang" panose="02030600000101010101" pitchFamily="18" charset="-127"/>
                <a:cs typeface="Batang" panose="02030600000101010101" pitchFamily="18" charset="-127"/>
              </a:rPr>
              <a:t> 사회 보장 시스템을 조속히 구축하고 지역 사회 운영 시스템을 강화하며 </a:t>
            </a:r>
            <a:r>
              <a:rPr lang="ko-KR" altLang="zh-CN" sz="1800" b="1" u="sng" dirty="0">
                <a:solidFill>
                  <a:srgbClr val="FF0000"/>
                </a:solidFill>
                <a:latin typeface="Batang" panose="02030600000101010101" pitchFamily="18" charset="-127"/>
                <a:ea typeface="Batang" panose="02030600000101010101" pitchFamily="18" charset="-127"/>
                <a:cs typeface="Batang" panose="02030600000101010101" pitchFamily="18" charset="-127"/>
              </a:rPr>
              <a:t>맞춤형 빈곤 구제와 맞춤형 빈곤 퇴치</a:t>
            </a:r>
            <a:r>
              <a:rPr lang="ko-KR" altLang="zh-CN" sz="1800" b="1" dirty="0">
                <a:latin typeface="Batang" panose="02030600000101010101" pitchFamily="18" charset="-127"/>
                <a:ea typeface="Batang" panose="02030600000101010101" pitchFamily="18" charset="-127"/>
                <a:cs typeface="Batang" panose="02030600000101010101" pitchFamily="18" charset="-127"/>
              </a:rPr>
              <a:t>를 견지하고 정밀하고 구체적인 민생 보장을 추진해야 합니다</a:t>
            </a:r>
            <a:r>
              <a:rPr lang="en-US" altLang="zh-CN" sz="1800" b="1" dirty="0">
                <a:latin typeface="Batang" panose="02030600000101010101" pitchFamily="18" charset="-127"/>
                <a:ea typeface="Batang" panose="02030600000101010101" pitchFamily="18" charset="-127"/>
                <a:cs typeface="Batang" panose="02030600000101010101" pitchFamily="18" charset="-127"/>
              </a:rPr>
              <a:t>.</a:t>
            </a:r>
            <a:endParaRPr lang="zh-CN" altLang="zh-CN" sz="1800" b="1" dirty="0">
              <a:latin typeface="Batang" panose="02030600000101010101" pitchFamily="18" charset="-127"/>
              <a:ea typeface="Batang" panose="02030600000101010101" pitchFamily="18" charset="-127"/>
              <a:cs typeface="Batang" panose="02030600000101010101" pitchFamily="18" charset="-127"/>
            </a:endParaRPr>
          </a:p>
          <a:p>
            <a:pPr algn="just" latinLnBrk="1"/>
            <a:endParaRPr lang="ja-JP" altLang="en-US" sz="1800" b="1" dirty="0">
              <a:solidFill>
                <a:srgbClr val="2050A1"/>
              </a:solidFill>
              <a:latin typeface="Batang" panose="02030600000101010101" pitchFamily="18" charset="-127"/>
              <a:ea typeface="Batang" panose="02030600000101010101" pitchFamily="18" charset="-127"/>
              <a:cs typeface="Batang" panose="02030600000101010101" pitchFamily="18" charset="-127"/>
            </a:endParaRPr>
          </a:p>
        </p:txBody>
      </p:sp>
      <p:sp>
        <p:nvSpPr>
          <p:cNvPr id="23" name="文本框 22"/>
          <p:cNvSpPr txBox="1"/>
          <p:nvPr/>
        </p:nvSpPr>
        <p:spPr>
          <a:xfrm>
            <a:off x="1281658" y="2654858"/>
            <a:ext cx="10357186" cy="1231106"/>
          </a:xfrm>
          <a:prstGeom prst="rect">
            <a:avLst/>
          </a:prstGeom>
          <a:noFill/>
        </p:spPr>
        <p:txBody>
          <a:bodyPr wrap="square" rtlCol="0">
            <a:spAutoFit/>
          </a:bodyPr>
          <a:lstStyle/>
          <a:p>
            <a:pPr algn="just"/>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2</a:t>
            </a:r>
            <a:r>
              <a:rPr lang="zh-CN" altLang="zh-CN" sz="1800" b="1" kern="100" dirty="0">
                <a:solidFill>
                  <a:srgbClr val="000000"/>
                </a:solidFill>
                <a:effectLst/>
                <a:latin typeface="等线" panose="02010600030101010101" charset="-122"/>
                <a:ea typeface="宋体" panose="02010600030101010101" pitchFamily="2" charset="-122"/>
                <a:cs typeface="Times New Roman" panose="02020603050405020304" pitchFamily="18" charset="0"/>
              </a:rPr>
              <a:t>要抓住人民</a:t>
            </a:r>
            <a:r>
              <a:rPr lang="zh-CN" altLang="zh-CN" sz="1800" b="1" u="sng" kern="100" dirty="0">
                <a:solidFill>
                  <a:srgbClr val="FF0000"/>
                </a:solidFill>
                <a:effectLst/>
                <a:latin typeface="等线" panose="02010600030101010101" charset="-122"/>
                <a:ea typeface="宋体" panose="02010600030101010101" pitchFamily="2" charset="-122"/>
                <a:cs typeface="Times New Roman" panose="02020603050405020304" pitchFamily="18" charset="0"/>
              </a:rPr>
              <a:t>最关心最直接最现实</a:t>
            </a:r>
            <a:r>
              <a:rPr lang="zh-CN" altLang="zh-CN" sz="1800" b="1" kern="100" dirty="0">
                <a:solidFill>
                  <a:srgbClr val="000000"/>
                </a:solidFill>
                <a:effectLst/>
                <a:latin typeface="等线" panose="02010600030101010101" charset="-122"/>
                <a:ea typeface="宋体" panose="02010600030101010101" pitchFamily="2" charset="-122"/>
                <a:cs typeface="Times New Roman" panose="02020603050405020304" pitchFamily="18" charset="0"/>
              </a:rPr>
              <a:t>的利益问题，把人民群众的小事当作我们的大事，从人民群众关心的事情做起，从让人民满意的事情抓起，加强全方位就业服务，高度重视困难群众帮扶救助工作，加快建成多层次社会保障体系，加强社区治理体系建设，坚持</a:t>
            </a:r>
            <a:r>
              <a:rPr lang="zh-CN" altLang="zh-CN" sz="1800" b="1" u="sng" kern="100" dirty="0">
                <a:solidFill>
                  <a:srgbClr val="FF0000"/>
                </a:solidFill>
                <a:effectLst/>
                <a:latin typeface="等线" panose="02010600030101010101" charset="-122"/>
                <a:ea typeface="宋体" panose="02010600030101010101" pitchFamily="2" charset="-122"/>
                <a:cs typeface="Times New Roman" panose="02020603050405020304" pitchFamily="18" charset="0"/>
              </a:rPr>
              <a:t>精准扶贫精准脱贫</a:t>
            </a:r>
            <a:r>
              <a:rPr lang="zh-CN" altLang="zh-CN" sz="1800" b="1" kern="100" dirty="0">
                <a:solidFill>
                  <a:srgbClr val="000000"/>
                </a:solidFill>
                <a:effectLst/>
                <a:latin typeface="等线" panose="02010600030101010101" charset="-122"/>
                <a:ea typeface="宋体" panose="02010600030101010101" pitchFamily="2" charset="-122"/>
                <a:cs typeface="Times New Roman" panose="02020603050405020304" pitchFamily="18" charset="0"/>
              </a:rPr>
              <a:t>，推进民生保障精准化精细化。</a:t>
            </a:r>
            <a:endParaRPr lang="zh-CN" altLang="zh-CN" sz="1800" b="1" kern="100" dirty="0">
              <a:effectLst/>
              <a:latin typeface="等线" panose="02010600030101010101" charset="-122"/>
              <a:ea typeface="等线" panose="02010600030101010101" charset="-122"/>
              <a:cs typeface="Times New Roman" panose="02020603050405020304" pitchFamily="18" charset="0"/>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3. </a:t>
            </a:r>
            <a:r>
              <a:rPr lang="zh-CN" altLang="en-US" sz="2000" b="1" dirty="0">
                <a:solidFill>
                  <a:srgbClr val="2050A1"/>
                </a:solidFill>
                <a:ea typeface="方正兰亭黑简体" panose="02000500000000000000" pitchFamily="2" charset="-122"/>
                <a:cs typeface="Calibri" panose="020F0502020204030204" pitchFamily="34" charset="0"/>
                <a:sym typeface="+mn-ea"/>
              </a:rPr>
              <a:t>保留：</a:t>
            </a:r>
            <a:r>
              <a:rPr lang="zh-CN" altLang="zh-CN" sz="2000" b="1" dirty="0">
                <a:solidFill>
                  <a:srgbClr val="2050A1"/>
                </a:solidFill>
                <a:ea typeface="方正兰亭黑简体" panose="02000500000000000000" pitchFamily="2" charset="-122"/>
                <a:cs typeface="Calibri" panose="020F0502020204030204" pitchFamily="34" charset="0"/>
              </a:rPr>
              <a:t>以直译的方式保留重复表达。</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grpSp>
        <p:nvGrpSpPr>
          <p:cNvPr id="7" name="组合 6"/>
          <p:cNvGrpSpPr/>
          <p:nvPr/>
        </p:nvGrpSpPr>
        <p:grpSpPr>
          <a:xfrm>
            <a:off x="949418" y="1728215"/>
            <a:ext cx="8701405" cy="808355"/>
            <a:chOff x="1407" y="3366"/>
            <a:chExt cx="12265" cy="1322"/>
          </a:xfrm>
        </p:grpSpPr>
        <p:grpSp>
          <p:nvGrpSpPr>
            <p:cNvPr id="9" name="组合 8"/>
            <p:cNvGrpSpPr/>
            <p:nvPr/>
          </p:nvGrpSpPr>
          <p:grpSpPr>
            <a:xfrm>
              <a:off x="3064" y="3366"/>
              <a:ext cx="10608" cy="1318"/>
              <a:chOff x="1725" y="2212"/>
              <a:chExt cx="10608" cy="1318"/>
            </a:xfrm>
          </p:grpSpPr>
          <p:sp>
            <p:nvSpPr>
              <p:cNvPr id="12" name="圆角矩形 11"/>
              <p:cNvSpPr/>
              <p:nvPr/>
            </p:nvSpPr>
            <p:spPr>
              <a:xfrm>
                <a:off x="1725" y="2212"/>
                <a:ext cx="10608" cy="131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048" y="2276"/>
                <a:ext cx="9996" cy="1083"/>
              </a:xfrm>
              <a:prstGeom prst="rect">
                <a:avLst/>
              </a:prstGeom>
              <a:noFill/>
            </p:spPr>
            <p:txBody>
              <a:bodyPr wrap="square" rtlCol="0">
                <a:spAutoFit/>
              </a:bodyPr>
              <a:lstStyle/>
              <a:p>
                <a:pPr>
                  <a:lnSpc>
                    <a:spcPct val="150000"/>
                  </a:lnSpc>
                </a:pPr>
                <a:r>
                  <a:rPr lang="en-US" altLang="zh-CN"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1. “</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社会主要矛盾</a:t>
                </a:r>
                <a:r>
                  <a:rPr lang="en-US" altLang="zh-CN"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a:t>
                </a:r>
                <a:r>
                  <a:rPr lang="en-US" altLang="zh-CN"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  </a:t>
                </a:r>
                <a:r>
                  <a:rPr lang="ja-JP"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主要な</a:t>
                </a:r>
                <a:r>
                  <a:rPr lang="ja-JP" altLang="en-US" sz="2800" b="1" dirty="0">
                    <a:solidFill>
                      <a:srgbClr val="FF0000"/>
                    </a:solidFill>
                    <a:latin typeface="Times New Roman" panose="02020603050405020304" pitchFamily="18" charset="0"/>
                    <a:ea typeface="方正兰亭黑简体" panose="02000500000000000000" pitchFamily="2" charset="-122"/>
                    <a:cs typeface="Times New Roman" panose="02020603050405020304" pitchFamily="18" charset="0"/>
                  </a:rPr>
                  <a:t>社会矛盾</a:t>
                </a:r>
                <a:endParaRPr lang="en-US" altLang="zh-CN" sz="2800" b="1" dirty="0">
                  <a:solidFill>
                    <a:srgbClr val="FF0000"/>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001609" y="4263695"/>
            <a:ext cx="1852803" cy="49244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 翻译说明</a:t>
            </a:r>
            <a:endPar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sp>
        <p:nvSpPr>
          <p:cNvPr id="3" name="圆角矩形 33"/>
          <p:cNvSpPr/>
          <p:nvPr/>
        </p:nvSpPr>
        <p:spPr>
          <a:xfrm>
            <a:off x="3697087" y="3472521"/>
            <a:ext cx="5227457" cy="623991"/>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500000000000000" pitchFamily="2" charset="-122"/>
              <a:ea typeface="方正兰亭黑简体" panose="02000500000000000000" pitchFamily="2" charset="-122"/>
            </a:endParaRPr>
          </a:p>
          <a:p>
            <a:r>
              <a:rPr lang="ko-KR" altLang="en-US" sz="2400" b="1" dirty="0" err="1">
                <a:solidFill>
                  <a:schemeClr val="bg2">
                    <a:lumMod val="10000"/>
                  </a:schemeClr>
                </a:solidFill>
                <a:latin typeface="方正兰亭黑简体" panose="02000500000000000000" pitchFamily="2" charset="-122"/>
                <a:ea typeface="方正兰亭黑简体" panose="02000500000000000000" pitchFamily="2" charset="-122"/>
              </a:rPr>
              <a:t>追求简洁性</a:t>
            </a:r>
            <a:r>
              <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rPr>
              <a:t>（如标题）：</a:t>
            </a:r>
            <a:r>
              <a:rPr lang="ko-KR" altLang="en-US" sz="2400" b="1" dirty="0">
                <a:solidFill>
                  <a:schemeClr val="bg2">
                    <a:lumMod val="10000"/>
                  </a:schemeClr>
                </a:solidFill>
                <a:latin typeface="方正兰亭黑简体" panose="02000500000000000000" pitchFamily="2" charset="-122"/>
                <a:ea typeface="方正兰亭黑简体" panose="02000500000000000000" pitchFamily="2" charset="-122"/>
              </a:rPr>
              <a:t>인민</a:t>
            </a:r>
            <a:r>
              <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rPr>
              <a:t> </a:t>
            </a:r>
            <a:r>
              <a:rPr lang="ko-KR" altLang="en-US" sz="2400" b="1" dirty="0">
                <a:solidFill>
                  <a:schemeClr val="bg2">
                    <a:lumMod val="10000"/>
                  </a:schemeClr>
                </a:solidFill>
                <a:latin typeface="方正兰亭黑简体" panose="02000500000000000000" pitchFamily="2" charset="-122"/>
                <a:ea typeface="方正兰亭黑简体" panose="02000500000000000000" pitchFamily="2" charset="-122"/>
              </a:rPr>
              <a:t>중심</a:t>
            </a:r>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a:p>
            <a:pPr algn="l"/>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grpSp>
        <p:nvGrpSpPr>
          <p:cNvPr id="8" name="组合 7"/>
          <p:cNvGrpSpPr/>
          <p:nvPr/>
        </p:nvGrpSpPr>
        <p:grpSpPr>
          <a:xfrm>
            <a:off x="1949050" y="1720263"/>
            <a:ext cx="9408950" cy="1528469"/>
            <a:chOff x="1598" y="2199"/>
            <a:chExt cx="14401" cy="2142"/>
          </a:xfrm>
        </p:grpSpPr>
        <p:sp>
          <p:nvSpPr>
            <p:cNvPr id="11" name="圆角矩形 10"/>
            <p:cNvSpPr/>
            <p:nvPr/>
          </p:nvSpPr>
          <p:spPr>
            <a:xfrm>
              <a:off x="1598" y="2240"/>
              <a:ext cx="14401" cy="2101"/>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725" y="2199"/>
              <a:ext cx="14274" cy="1848"/>
            </a:xfrm>
            <a:prstGeom prst="rect">
              <a:avLst/>
            </a:prstGeom>
            <a:noFill/>
          </p:spPr>
          <p:txBody>
            <a:bodyPr wrap="square" rtlCol="0">
              <a:spAutoFit/>
            </a:bodyPr>
            <a:lstStyle/>
            <a:p>
              <a:pPr>
                <a:lnSpc>
                  <a:spcPct val="150000"/>
                </a:lnSpc>
              </a:pPr>
              <a:r>
                <a:rPr lang="en-US" altLang="zh-CN"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2. </a:t>
              </a:r>
              <a:r>
                <a:rPr lang="ko-KR" altLang="zh-CN" sz="2800" b="1" dirty="0" err="1">
                  <a:cs typeface="Times New Roman" panose="02020603050405020304" pitchFamily="18" charset="0"/>
                </a:rPr>
                <a:t>以人民为中心</a:t>
              </a:r>
              <a:r>
                <a:rPr lang="zh-CN" altLang="zh-CN" sz="2400" dirty="0">
                  <a:effectLst/>
                </a:rPr>
                <a:t> </a:t>
              </a:r>
              <a:endParaRPr lang="en-US" altLang="zh-CN"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endParaRPr>
            </a:p>
            <a:p>
              <a:pPr>
                <a:lnSpc>
                  <a:spcPct val="150000"/>
                </a:lnSpc>
              </a:pPr>
              <a:r>
                <a:rPr lang="en-US" altLang="zh-CN" sz="2800" b="1" dirty="0">
                  <a:solidFill>
                    <a:schemeClr val="accent1">
                      <a:lumMod val="75000"/>
                    </a:schemeClr>
                  </a:solidFill>
                  <a:latin typeface="komorebi gothic" pitchFamily="49" charset="-128"/>
                  <a:ea typeface="komorebi gothic" pitchFamily="49" charset="-128"/>
                  <a:cs typeface="Times New Roman" panose="02020603050405020304" pitchFamily="18" charset="0"/>
                </a:rPr>
                <a:t>——</a:t>
              </a:r>
              <a:r>
                <a:rPr lang="ko-KR" altLang="zh-CN" sz="2800" b="1" dirty="0">
                  <a:solidFill>
                    <a:schemeClr val="accent1">
                      <a:lumMod val="75000"/>
                    </a:schemeClr>
                  </a:solidFill>
                  <a:cs typeface="Times New Roman" panose="02020603050405020304" pitchFamily="18" charset="0"/>
                </a:rPr>
                <a:t>인민 중심</a:t>
              </a:r>
              <a:r>
                <a:rPr lang="zh-CN" altLang="zh-CN" sz="2800" b="1" dirty="0">
                  <a:solidFill>
                    <a:schemeClr val="accent1">
                      <a:lumMod val="75000"/>
                    </a:schemeClr>
                  </a:solidFill>
                  <a:cs typeface="Times New Roman" panose="02020603050405020304" pitchFamily="18" charset="0"/>
                </a:rPr>
                <a:t> </a:t>
              </a:r>
              <a:r>
                <a:rPr lang="en-US" altLang="ko-KR" sz="2800" b="1" dirty="0">
                  <a:solidFill>
                    <a:schemeClr val="accent1">
                      <a:lumMod val="75000"/>
                    </a:schemeClr>
                  </a:solidFill>
                  <a:cs typeface="Times New Roman" panose="02020603050405020304" pitchFamily="18" charset="0"/>
                </a:rPr>
                <a:t>/</a:t>
              </a:r>
              <a:r>
                <a:rPr lang="ko-KR" altLang="en-US" sz="2800" b="1" dirty="0">
                  <a:solidFill>
                    <a:schemeClr val="accent1">
                      <a:lumMod val="75000"/>
                    </a:schemeClr>
                  </a:solidFill>
                  <a:cs typeface="Times New Roman" panose="02020603050405020304" pitchFamily="18" charset="0"/>
                </a:rPr>
                <a:t> </a:t>
              </a:r>
              <a:r>
                <a:rPr lang="ko-KR" altLang="zh-CN" sz="2800" b="1" dirty="0">
                  <a:solidFill>
                    <a:schemeClr val="accent1">
                      <a:lumMod val="75000"/>
                    </a:schemeClr>
                  </a:solidFill>
                  <a:cs typeface="Times New Roman" panose="02020603050405020304" pitchFamily="18" charset="0"/>
                </a:rPr>
                <a:t>인민을 중심으로</a:t>
              </a:r>
              <a:r>
                <a:rPr lang="zh-CN" altLang="zh-CN" sz="2800" b="1" dirty="0">
                  <a:solidFill>
                    <a:schemeClr val="accent1">
                      <a:lumMod val="75000"/>
                    </a:schemeClr>
                  </a:solidFill>
                  <a:cs typeface="Times New Roman" panose="02020603050405020304" pitchFamily="18" charset="0"/>
                </a:rPr>
                <a:t> </a:t>
              </a:r>
              <a:endParaRPr lang="ko-KR" altLang="en-US" sz="2800" b="1" dirty="0">
                <a:solidFill>
                  <a:schemeClr val="accent1">
                    <a:lumMod val="75000"/>
                  </a:schemeClr>
                </a:solidFill>
                <a:cs typeface="Times New Roman" panose="02020603050405020304" pitchFamily="18" charset="0"/>
              </a:endParaRPr>
            </a:p>
          </p:txBody>
        </p:sp>
      </p:grpSp>
      <p:pic>
        <p:nvPicPr>
          <p:cNvPr id="24" name="图片 23" descr="32313536333434333b32313536333435303bbcc6bbaeb1eac7a9"/>
          <p:cNvPicPr>
            <a:picLocks noChangeAspect="1"/>
          </p:cNvPicPr>
          <p:nvPr/>
        </p:nvPicPr>
        <p:blipFill>
          <a:blip r:embed="rId2"/>
          <a:stretch>
            <a:fillRect/>
          </a:stretch>
        </p:blipFill>
        <p:spPr>
          <a:xfrm>
            <a:off x="949418" y="1854789"/>
            <a:ext cx="791037" cy="681782"/>
          </a:xfrm>
          <a:prstGeom prst="rect">
            <a:avLst/>
          </a:prstGeom>
        </p:spPr>
      </p:pic>
      <p:sp>
        <p:nvSpPr>
          <p:cNvPr id="2" name="左大括号 1"/>
          <p:cNvSpPr/>
          <p:nvPr/>
        </p:nvSpPr>
        <p:spPr>
          <a:xfrm>
            <a:off x="3099281" y="3715420"/>
            <a:ext cx="435626" cy="1584072"/>
          </a:xfrm>
          <a:prstGeom prst="leftBrace">
            <a:avLst>
              <a:gd name="adj1" fmla="val 0"/>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0" name="圆角矩形 33"/>
          <p:cNvSpPr/>
          <p:nvPr/>
        </p:nvSpPr>
        <p:spPr>
          <a:xfrm>
            <a:off x="3697088" y="4193590"/>
            <a:ext cx="4130176" cy="623991"/>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500000000000000" pitchFamily="2" charset="-122"/>
              <a:ea typeface="方正兰亭黑简体" panose="02000500000000000000" pitchFamily="2" charset="-122"/>
            </a:endParaRPr>
          </a:p>
          <a:p>
            <a:r>
              <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rPr>
              <a:t>一般语境</a:t>
            </a:r>
            <a:r>
              <a:rPr lang="en-US" altLang="ko-KR" sz="2400" b="1" dirty="0">
                <a:solidFill>
                  <a:schemeClr val="bg2">
                    <a:lumMod val="10000"/>
                  </a:schemeClr>
                </a:solidFill>
                <a:latin typeface="方正兰亭黑简体" panose="02000500000000000000" pitchFamily="2" charset="-122"/>
                <a:ea typeface="方正兰亭黑简体" panose="02000500000000000000" pitchFamily="2" charset="-122"/>
              </a:rPr>
              <a:t>:</a:t>
            </a:r>
            <a:r>
              <a:rPr lang="ko-KR" altLang="en-US" sz="2400" b="1" dirty="0">
                <a:solidFill>
                  <a:schemeClr val="bg2">
                    <a:lumMod val="10000"/>
                  </a:schemeClr>
                </a:solidFill>
                <a:latin typeface="方正兰亭黑简体" panose="02000500000000000000" pitchFamily="2" charset="-122"/>
                <a:ea typeface="方正兰亭黑简体" panose="02000500000000000000" pitchFamily="2" charset="-122"/>
              </a:rPr>
              <a:t> </a:t>
            </a:r>
            <a:endParaRPr lang="ko-KR"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a:p>
            <a:r>
              <a:rPr lang="ko-KR" altLang="en-US" sz="2400" b="1" dirty="0">
                <a:solidFill>
                  <a:schemeClr val="bg2">
                    <a:lumMod val="10000"/>
                  </a:schemeClr>
                </a:solidFill>
                <a:latin typeface="方正兰亭黑简体" panose="02000500000000000000" pitchFamily="2" charset="-122"/>
                <a:ea typeface="方正兰亭黑简体" panose="02000500000000000000" pitchFamily="2" charset="-122"/>
              </a:rPr>
              <a:t>인민을 중심으로</a:t>
            </a:r>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a:p>
            <a:pPr algn="l"/>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sp>
        <p:nvSpPr>
          <p:cNvPr id="16" name="圆角矩形 33"/>
          <p:cNvSpPr/>
          <p:nvPr/>
        </p:nvSpPr>
        <p:spPr>
          <a:xfrm>
            <a:off x="3697088" y="4987496"/>
            <a:ext cx="3526672" cy="623991"/>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500000000000000" pitchFamily="2" charset="-122"/>
              <a:ea typeface="方正兰亭黑简体" panose="02000500000000000000" pitchFamily="2" charset="-122"/>
            </a:endParaRPr>
          </a:p>
          <a:p>
            <a:r>
              <a:rPr lang="ko-KR" altLang="en-US" sz="2400" b="1" dirty="0" err="1">
                <a:solidFill>
                  <a:schemeClr val="bg2">
                    <a:lumMod val="10000"/>
                  </a:schemeClr>
                </a:solidFill>
                <a:latin typeface="方正兰亭黑简体" panose="02000500000000000000" pitchFamily="2" charset="-122"/>
                <a:ea typeface="方正兰亭黑简体" panose="02000500000000000000" pitchFamily="2" charset="-122"/>
              </a:rPr>
              <a:t>后接动词</a:t>
            </a:r>
            <a:r>
              <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rPr>
              <a:t>：</a:t>
            </a:r>
            <a:r>
              <a:rPr lang="ko-KR" altLang="en-US" sz="2400" b="1" dirty="0">
                <a:solidFill>
                  <a:schemeClr val="bg2">
                    <a:lumMod val="10000"/>
                  </a:schemeClr>
                </a:solidFill>
                <a:latin typeface="方正兰亭黑简体" panose="02000500000000000000" pitchFamily="2" charset="-122"/>
                <a:ea typeface="方正兰亭黑简体" panose="02000500000000000000" pitchFamily="2" charset="-122"/>
              </a:rPr>
              <a:t>하다</a:t>
            </a:r>
            <a:r>
              <a:rPr lang="en-US" altLang="ko-KR" sz="2400" b="1" dirty="0">
                <a:solidFill>
                  <a:schemeClr val="bg2">
                    <a:lumMod val="10000"/>
                  </a:schemeClr>
                </a:solidFill>
                <a:latin typeface="方正兰亭黑简体" panose="02000500000000000000" pitchFamily="2" charset="-122"/>
                <a:ea typeface="方正兰亭黑简体" panose="02000500000000000000" pitchFamily="2" charset="-122"/>
              </a:rPr>
              <a:t>/</a:t>
            </a:r>
            <a:r>
              <a:rPr lang="ko-KR" altLang="en-US" sz="2400" b="1" dirty="0">
                <a:solidFill>
                  <a:schemeClr val="bg2">
                    <a:lumMod val="10000"/>
                  </a:schemeClr>
                </a:solidFill>
                <a:latin typeface="方正兰亭黑简体" panose="02000500000000000000" pitchFamily="2" charset="-122"/>
                <a:ea typeface="方正兰亭黑简体" panose="02000500000000000000" pitchFamily="2" charset="-122"/>
              </a:rPr>
              <a:t>삼다</a:t>
            </a:r>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a:p>
            <a:pPr algn="l"/>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0" grpId="0" bldLvl="0" animBg="1"/>
      <p:bldP spid="16"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169199" y="4001991"/>
            <a:ext cx="8989868" cy="707886"/>
          </a:xfrm>
          <a:prstGeom prst="rect">
            <a:avLst/>
          </a:prstGeom>
          <a:noFill/>
        </p:spPr>
        <p:txBody>
          <a:bodyPr wrap="square" rtlCol="0">
            <a:spAutoFit/>
          </a:bodyPr>
          <a:lstStyle/>
          <a:p>
            <a:pPr algn="just" latinLnBrk="1"/>
            <a:r>
              <a:rPr lang="ko-KR" altLang="zh-CN" sz="2000" b="1" dirty="0">
                <a:solidFill>
                  <a:srgbClr val="2050A1"/>
                </a:solidFill>
                <a:ea typeface="方正兰亭黑简体" panose="02000500000000000000" pitchFamily="2" charset="-122"/>
                <a:cs typeface="Calibri" panose="020F0502020204030204" pitchFamily="34" charset="0"/>
              </a:rPr>
              <a:t>중국은 세계를 더 많이 알아야 하고 세계도 중국을 더 많이 알아야 합니다</a:t>
            </a:r>
            <a:r>
              <a:rPr lang="en-US" altLang="zh-CN" sz="2000" b="1" dirty="0">
                <a:solidFill>
                  <a:srgbClr val="2050A1"/>
                </a:solidFill>
                <a:ea typeface="方正兰亭黑简体" panose="02000500000000000000" pitchFamily="2" charset="-122"/>
                <a:cs typeface="Calibri" panose="020F0502020204030204" pitchFamily="34" charset="0"/>
              </a:rPr>
              <a:t>.</a:t>
            </a:r>
            <a:endParaRPr lang="zh-CN" altLang="zh-CN" sz="2000" b="1" dirty="0">
              <a:solidFill>
                <a:srgbClr val="2050A1"/>
              </a:solidFill>
              <a:ea typeface="方正兰亭黑简体" panose="02000500000000000000" pitchFamily="2" charset="-122"/>
              <a:cs typeface="Calibri" panose="020F0502020204030204" pitchFamily="34" charset="0"/>
            </a:endParaRPr>
          </a:p>
          <a:p>
            <a:pPr algn="just" latinLnBrk="1"/>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164760" y="2654858"/>
            <a:ext cx="8994308" cy="1015663"/>
          </a:xfrm>
          <a:prstGeom prst="rect">
            <a:avLst/>
          </a:prstGeom>
          <a:noFill/>
        </p:spPr>
        <p:txBody>
          <a:bodyPr wrap="square" rtlCol="0">
            <a:spAutoFit/>
          </a:bodyPr>
          <a:lstStyle/>
          <a:p>
            <a:pPr algn="just"/>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3</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pPr algn="just"/>
            <a:r>
              <a:rPr lang="zh-CN" altLang="zh-CN" sz="2000" b="1" dirty="0">
                <a:solidFill>
                  <a:srgbClr val="FF0000"/>
                </a:solidFill>
                <a:ea typeface="方正兰亭黑简体" panose="02000500000000000000" pitchFamily="2" charset="-122"/>
                <a:cs typeface="Calibri" panose="020F0502020204030204" pitchFamily="34" charset="0"/>
              </a:rPr>
              <a:t>中国</a:t>
            </a:r>
            <a:r>
              <a:rPr lang="zh-CN" altLang="zh-CN" sz="2000" b="1" dirty="0">
                <a:solidFill>
                  <a:srgbClr val="2050A1"/>
                </a:solidFill>
                <a:ea typeface="方正兰亭黑简体" panose="02000500000000000000" pitchFamily="2" charset="-122"/>
                <a:cs typeface="Calibri" panose="020F0502020204030204" pitchFamily="34" charset="0"/>
              </a:rPr>
              <a:t>需要更多地了解</a:t>
            </a:r>
            <a:r>
              <a:rPr lang="zh-CN" altLang="zh-CN" sz="2000" b="1" dirty="0">
                <a:solidFill>
                  <a:srgbClr val="FF0000"/>
                </a:solidFill>
                <a:ea typeface="方正兰亭黑简体" panose="02000500000000000000" pitchFamily="2" charset="-122"/>
                <a:cs typeface="Calibri" panose="020F0502020204030204" pitchFamily="34" charset="0"/>
              </a:rPr>
              <a:t>世界</a:t>
            </a:r>
            <a:r>
              <a:rPr lang="zh-CN" altLang="zh-CN" sz="2000" b="1" dirty="0">
                <a:solidFill>
                  <a:srgbClr val="2050A1"/>
                </a:solidFill>
                <a:ea typeface="方正兰亭黑简体" panose="02000500000000000000" pitchFamily="2" charset="-122"/>
                <a:cs typeface="Calibri" panose="020F0502020204030204" pitchFamily="34" charset="0"/>
              </a:rPr>
              <a:t>，</a:t>
            </a:r>
            <a:r>
              <a:rPr lang="zh-CN" altLang="zh-CN" sz="2000" b="1" dirty="0">
                <a:solidFill>
                  <a:srgbClr val="FF0000"/>
                </a:solidFill>
                <a:ea typeface="方正兰亭黑简体" panose="02000500000000000000" pitchFamily="2" charset="-122"/>
                <a:cs typeface="Calibri" panose="020F0502020204030204" pitchFamily="34" charset="0"/>
              </a:rPr>
              <a:t>世界</a:t>
            </a:r>
            <a:r>
              <a:rPr lang="zh-CN" altLang="zh-CN" sz="2000" b="1" dirty="0">
                <a:solidFill>
                  <a:srgbClr val="2050A1"/>
                </a:solidFill>
                <a:ea typeface="方正兰亭黑简体" panose="02000500000000000000" pitchFamily="2" charset="-122"/>
                <a:cs typeface="Calibri" panose="020F0502020204030204" pitchFamily="34" charset="0"/>
              </a:rPr>
              <a:t>也需要更多地了解</a:t>
            </a:r>
            <a:r>
              <a:rPr lang="zh-CN" altLang="zh-CN" sz="2000" b="1" dirty="0">
                <a:solidFill>
                  <a:srgbClr val="FF0000"/>
                </a:solidFill>
                <a:ea typeface="方正兰亭黑简体" panose="02000500000000000000" pitchFamily="2" charset="-122"/>
                <a:cs typeface="Calibri" panose="020F0502020204030204" pitchFamily="34" charset="0"/>
              </a:rPr>
              <a:t>中国</a:t>
            </a:r>
            <a:r>
              <a:rPr lang="zh-CN" altLang="zh-CN" sz="2000" b="1" dirty="0">
                <a:solidFill>
                  <a:srgbClr val="2050A1"/>
                </a:solidFill>
                <a:ea typeface="方正兰亭黑简体" panose="02000500000000000000" pitchFamily="2" charset="-122"/>
                <a:cs typeface="Calibri" panose="020F0502020204030204" pitchFamily="34" charset="0"/>
              </a:rPr>
              <a:t>。</a:t>
            </a:r>
            <a:endParaRPr lang="zh-CN" altLang="zh-CN" sz="2000" b="1" dirty="0">
              <a:solidFill>
                <a:srgbClr val="2050A1"/>
              </a:solidFill>
              <a:ea typeface="方正兰亭黑简体" panose="02000500000000000000" pitchFamily="2" charset="-122"/>
              <a:cs typeface="Calibri" panose="020F0502020204030204" pitchFamily="34" charset="0"/>
            </a:endParaRPr>
          </a:p>
          <a:p>
            <a:pPr algn="just"/>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2. </a:t>
            </a:r>
            <a:r>
              <a:rPr lang="zh-CN" altLang="en-US" sz="2000" b="1" dirty="0">
                <a:solidFill>
                  <a:srgbClr val="2050A1"/>
                </a:solidFill>
                <a:ea typeface="方正兰亭黑简体" panose="02000500000000000000" pitchFamily="2" charset="-122"/>
                <a:cs typeface="Calibri" panose="020F0502020204030204" pitchFamily="34" charset="0"/>
                <a:sym typeface="+mn-ea"/>
              </a:rPr>
              <a:t>保留：</a:t>
            </a:r>
            <a:r>
              <a:rPr lang="zh-CN" altLang="zh-CN" sz="2000" b="1" dirty="0">
                <a:solidFill>
                  <a:srgbClr val="2050A1"/>
                </a:solidFill>
                <a:ea typeface="方正兰亭黑简体" panose="02000500000000000000" pitchFamily="2" charset="-122"/>
                <a:cs typeface="Calibri" panose="020F0502020204030204" pitchFamily="34" charset="0"/>
              </a:rPr>
              <a:t>以直译的方式保留重复表达。</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76889" y="4050555"/>
            <a:ext cx="7139940" cy="1015663"/>
          </a:xfrm>
          <a:prstGeom prst="rect">
            <a:avLst/>
          </a:prstGeom>
          <a:noFill/>
        </p:spPr>
        <p:txBody>
          <a:bodyPr wrap="square" rtlCol="0">
            <a:spAutoFit/>
          </a:bodyPr>
          <a:lstStyle/>
          <a:p>
            <a:r>
              <a:rPr lang="ko-KR" altLang="zh-CN" sz="2000" b="1" dirty="0">
                <a:solidFill>
                  <a:srgbClr val="1E50A2"/>
                </a:solidFill>
                <a:latin typeface="方正兰亭黑简体" panose="02000500000000000000" pitchFamily="2" charset="-122"/>
                <a:ea typeface="方正兰亭黑简体" panose="02000500000000000000" pitchFamily="2" charset="-122"/>
              </a:rPr>
              <a:t>이 중대한 책임은 </a:t>
            </a:r>
            <a:r>
              <a:rPr lang="ko-KR" altLang="zh-CN" sz="2000" b="1" dirty="0">
                <a:solidFill>
                  <a:srgbClr val="FF0000"/>
                </a:solidFill>
                <a:latin typeface="方正兰亭黑简体" panose="02000500000000000000" pitchFamily="2" charset="-122"/>
                <a:ea typeface="方正兰亭黑简体" panose="02000500000000000000" pitchFamily="2" charset="-122"/>
              </a:rPr>
              <a:t>곧</a:t>
            </a:r>
            <a:r>
              <a:rPr lang="ko-KR" altLang="zh-CN" sz="2000" b="1" dirty="0">
                <a:solidFill>
                  <a:srgbClr val="1E50A2"/>
                </a:solidFill>
                <a:latin typeface="方正兰亭黑简体" panose="02000500000000000000" pitchFamily="2" charset="-122"/>
                <a:ea typeface="方正兰亭黑简体" panose="02000500000000000000" pitchFamily="2" charset="-122"/>
              </a:rPr>
              <a:t> 민족에 대한 책임입니다</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a:solidFill>
                  <a:srgbClr val="1E50A2"/>
                </a:solidFill>
                <a:latin typeface="方正兰亭黑简体" panose="02000500000000000000" pitchFamily="2" charset="-122"/>
                <a:ea typeface="方正兰亭黑简体" panose="02000500000000000000" pitchFamily="2" charset="-122"/>
              </a:rPr>
              <a:t>이 중대한 책임은 인민에 대한 책임</a:t>
            </a:r>
            <a:r>
              <a:rPr lang="ko-KR" altLang="zh-CN" sz="2000" b="1" dirty="0">
                <a:solidFill>
                  <a:srgbClr val="FF0000"/>
                </a:solidFill>
                <a:latin typeface="方正兰亭黑简体" panose="02000500000000000000" pitchFamily="2" charset="-122"/>
                <a:ea typeface="方正兰亭黑简体" panose="02000500000000000000" pitchFamily="2" charset="-122"/>
              </a:rPr>
              <a:t>이기도 합니다</a:t>
            </a:r>
            <a:r>
              <a:rPr lang="en-US" altLang="zh-CN" sz="2000" b="1" dirty="0">
                <a:solidFill>
                  <a:srgbClr val="1E50A2"/>
                </a:solidFill>
                <a:latin typeface="方正兰亭黑简体" panose="02000500000000000000" pitchFamily="2" charset="-122"/>
                <a:ea typeface="方正兰亭黑简体" panose="02000500000000000000" pitchFamily="2" charset="-122"/>
              </a:rPr>
              <a:t>.…… </a:t>
            </a:r>
            <a:r>
              <a:rPr lang="ko-KR" altLang="zh-CN" sz="2000" b="1" dirty="0">
                <a:solidFill>
                  <a:srgbClr val="1E50A2"/>
                </a:solidFill>
                <a:latin typeface="方正兰亭黑简体" panose="02000500000000000000" pitchFamily="2" charset="-122"/>
                <a:ea typeface="方正兰亭黑简体" panose="02000500000000000000" pitchFamily="2" charset="-122"/>
              </a:rPr>
              <a:t>이 중대한 책임은 </a:t>
            </a:r>
            <a:r>
              <a:rPr lang="ko-KR" altLang="zh-CN" sz="2000" b="1" dirty="0">
                <a:solidFill>
                  <a:srgbClr val="FF0000"/>
                </a:solidFill>
                <a:latin typeface="方正兰亭黑简体" panose="02000500000000000000" pitchFamily="2" charset="-122"/>
                <a:ea typeface="方正兰亭黑简体" panose="02000500000000000000" pitchFamily="2" charset="-122"/>
              </a:rPr>
              <a:t>또한</a:t>
            </a:r>
            <a:r>
              <a:rPr lang="ko-KR" altLang="zh-CN" sz="2000" b="1" dirty="0">
                <a:solidFill>
                  <a:srgbClr val="1E50A2"/>
                </a:solidFill>
                <a:latin typeface="方正兰亭黑简体" panose="02000500000000000000" pitchFamily="2" charset="-122"/>
                <a:ea typeface="方正兰亭黑简体" panose="02000500000000000000" pitchFamily="2" charset="-122"/>
              </a:rPr>
              <a:t> 당에 대한 책임</a:t>
            </a:r>
            <a:r>
              <a:rPr lang="ko-KR" altLang="zh-CN" sz="2000" b="1" dirty="0">
                <a:solidFill>
                  <a:srgbClr val="FF0000"/>
                </a:solidFill>
                <a:latin typeface="方正兰亭黑简体" panose="02000500000000000000" pitchFamily="2" charset="-122"/>
                <a:ea typeface="方正兰亭黑简体" panose="02000500000000000000" pitchFamily="2" charset="-122"/>
              </a:rPr>
              <a:t>이기도 합니다</a:t>
            </a:r>
            <a:r>
              <a:rPr lang="en-US" altLang="zh-CN" sz="2000" b="1" dirty="0">
                <a:solidFill>
                  <a:srgbClr val="FF0000"/>
                </a:solidFill>
                <a:latin typeface="方正兰亭黑简体" panose="02000500000000000000" pitchFamily="2" charset="-122"/>
                <a:ea typeface="方正兰亭黑简体" panose="02000500000000000000" pitchFamily="2" charset="-122"/>
              </a:rPr>
              <a:t>.</a:t>
            </a:r>
            <a:endParaRPr lang="ja-JP" altLang="en-US" sz="2000" b="1" dirty="0">
              <a:solidFill>
                <a:srgbClr val="FF0000"/>
              </a:solidFill>
              <a:latin typeface="方正兰亭黑简体" panose="02000500000000000000" pitchFamily="2" charset="-122"/>
              <a:ea typeface="方正兰亭黑简体" panose="02000500000000000000" pitchFamily="2" charset="-122"/>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endParaRPr lang="en-US" altLang="zh-CN" sz="2000" b="1" dirty="0">
              <a:solidFill>
                <a:srgbClr val="1E50A2"/>
              </a:solidFill>
              <a:latin typeface="方正兰亭黑简体" panose="02000500000000000000" pitchFamily="2" charset="-122"/>
              <a:ea typeface="方正兰亭黑简体" panose="02000500000000000000" pitchFamily="2" charset="-122"/>
            </a:endParaRPr>
          </a:p>
          <a:p>
            <a:r>
              <a:rPr lang="zh-CN" altLang="zh-CN" sz="2000" b="1" dirty="0">
                <a:solidFill>
                  <a:srgbClr val="1E50A2"/>
                </a:solidFill>
                <a:ea typeface="方正兰亭黑简体" panose="02000500000000000000" pitchFamily="2" charset="-122"/>
              </a:rPr>
              <a:t>三段的段首分别重复了“这个重大的责任，就是……”，同时三段的最后一句分别重复了“我们的责任，就是……”</a:t>
            </a:r>
            <a:endParaRPr lang="en-US" altLang="zh-CN"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658" y="2124798"/>
            <a:ext cx="7172960"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2. </a:t>
            </a:r>
            <a:r>
              <a:rPr lang="zh-CN" altLang="en-US" sz="2000" b="1" dirty="0">
                <a:solidFill>
                  <a:srgbClr val="2050A1"/>
                </a:solidFill>
                <a:ea typeface="方正兰亭黑简体" panose="02000500000000000000" pitchFamily="2" charset="-122"/>
                <a:cs typeface="Calibri" panose="020F0502020204030204" pitchFamily="34" charset="0"/>
                <a:sym typeface="+mn-ea"/>
              </a:rPr>
              <a:t>保留：</a:t>
            </a:r>
            <a:r>
              <a:rPr lang="zh-CN" altLang="zh-CN" sz="2000" b="1" dirty="0">
                <a:solidFill>
                  <a:srgbClr val="2050A1"/>
                </a:solidFill>
                <a:ea typeface="方正兰亭黑简体" panose="02000500000000000000" pitchFamily="2" charset="-122"/>
                <a:cs typeface="Calibri" panose="020F0502020204030204" pitchFamily="34" charset="0"/>
              </a:rPr>
              <a:t>保留重复表达的同时根据韩国语表达习惯进行微调。 </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343790" y="1423912"/>
            <a:ext cx="11504420" cy="4945916"/>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7" name="圆角矩形 6"/>
          <p:cNvSpPr/>
          <p:nvPr/>
        </p:nvSpPr>
        <p:spPr>
          <a:xfrm>
            <a:off x="988816" y="1284079"/>
            <a:ext cx="1989160"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五、点评练习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6" name="矩形 5"/>
          <p:cNvSpPr/>
          <p:nvPr/>
        </p:nvSpPr>
        <p:spPr>
          <a:xfrm>
            <a:off x="1006161" y="1288977"/>
            <a:ext cx="1989160" cy="384721"/>
          </a:xfrm>
          <a:prstGeom prst="rect">
            <a:avLst/>
          </a:prstGeom>
        </p:spPr>
        <p:txBody>
          <a:bodyPr wrap="square">
            <a:spAutoFit/>
          </a:bodyPr>
          <a:lstStyle/>
          <a:p>
            <a:pPr algn="ctr"/>
            <a:r>
              <a:rPr kumimoji="1" lang="zh-CN" altLang="en-US" dirty="0">
                <a:solidFill>
                  <a:schemeClr val="lt1"/>
                </a:solidFill>
                <a:ea typeface="方正兰亭黑简体" panose="02000500000000000000" pitchFamily="2" charset="-122"/>
              </a:rPr>
              <a:t>原文</a:t>
            </a:r>
            <a:endParaRPr kumimoji="1" lang="zh-CN" altLang="en-US" dirty="0">
              <a:solidFill>
                <a:schemeClr val="lt1"/>
              </a:solidFill>
              <a:ea typeface="方正兰亭黑简体" panose="02000500000000000000" pitchFamily="2" charset="-122"/>
            </a:endParaRPr>
          </a:p>
        </p:txBody>
      </p:sp>
      <p:cxnSp>
        <p:nvCxnSpPr>
          <p:cNvPr id="17" name="直线连接符 16"/>
          <p:cNvCxnSpPr/>
          <p:nvPr/>
        </p:nvCxnSpPr>
        <p:spPr>
          <a:xfrm>
            <a:off x="6189790" y="1883481"/>
            <a:ext cx="13354" cy="4208760"/>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9" name="圆角矩形 6"/>
          <p:cNvSpPr/>
          <p:nvPr/>
        </p:nvSpPr>
        <p:spPr>
          <a:xfrm>
            <a:off x="6988471" y="1284079"/>
            <a:ext cx="2147838"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latin typeface="方正兰亭黑简体" panose="02000500000000000000" pitchFamily="2" charset="-122"/>
                <a:ea typeface="方正兰亭黑简体" panose="02000500000000000000" pitchFamily="2" charset="-122"/>
              </a:rPr>
              <a:t>译文</a:t>
            </a:r>
            <a:endParaRPr kumimoji="1" lang="zh-CN" altLang="en-US" dirty="0">
              <a:latin typeface="方正兰亭黑简体" panose="02000500000000000000" pitchFamily="2" charset="-122"/>
              <a:ea typeface="方正兰亭黑简体" panose="02000500000000000000" pitchFamily="2" charset="-122"/>
            </a:endParaRPr>
          </a:p>
        </p:txBody>
      </p:sp>
      <p:pic>
        <p:nvPicPr>
          <p:cNvPr id="19" name="図 18"/>
          <p:cNvPicPr>
            <a:picLocks noChangeAspect="1"/>
          </p:cNvPicPr>
          <p:nvPr>
            <p:custDataLst>
              <p:tags r:id="rId2"/>
            </p:custDataLst>
          </p:nvPr>
        </p:nvPicPr>
        <p:blipFill>
          <a:blip r:embed="rId3"/>
          <a:stretch>
            <a:fillRect/>
          </a:stretch>
        </p:blipFill>
        <p:spPr>
          <a:xfrm>
            <a:off x="91259" y="5454148"/>
            <a:ext cx="742754" cy="1276186"/>
          </a:xfrm>
          <a:prstGeom prst="rect">
            <a:avLst/>
          </a:prstGeom>
        </p:spPr>
      </p:pic>
      <p:pic>
        <p:nvPicPr>
          <p:cNvPr id="12" name="图片 11"/>
          <p:cNvPicPr>
            <a:picLocks noChangeAspect="1"/>
          </p:cNvPicPr>
          <p:nvPr/>
        </p:nvPicPr>
        <p:blipFill>
          <a:blip r:embed="rId4"/>
          <a:stretch>
            <a:fillRect/>
          </a:stretch>
        </p:blipFill>
        <p:spPr>
          <a:xfrm>
            <a:off x="311249" y="2095561"/>
            <a:ext cx="5905500" cy="3784600"/>
          </a:xfrm>
          <a:prstGeom prst="rect">
            <a:avLst/>
          </a:prstGeom>
        </p:spPr>
      </p:pic>
      <p:pic>
        <p:nvPicPr>
          <p:cNvPr id="14" name="图片 13"/>
          <p:cNvPicPr>
            <a:picLocks noChangeAspect="1"/>
          </p:cNvPicPr>
          <p:nvPr/>
        </p:nvPicPr>
        <p:blipFill>
          <a:blip r:embed="rId5"/>
          <a:stretch>
            <a:fillRect/>
          </a:stretch>
        </p:blipFill>
        <p:spPr>
          <a:xfrm>
            <a:off x="6096000" y="1896269"/>
            <a:ext cx="5740400" cy="2755900"/>
          </a:xfrm>
          <a:prstGeom prst="rect">
            <a:avLst/>
          </a:prstGeom>
        </p:spPr>
      </p:pic>
      <p:pic>
        <p:nvPicPr>
          <p:cNvPr id="15" name="图片 14"/>
          <p:cNvPicPr>
            <a:picLocks noChangeAspect="1"/>
          </p:cNvPicPr>
          <p:nvPr/>
        </p:nvPicPr>
        <p:blipFill>
          <a:blip r:embed="rId6"/>
          <a:stretch>
            <a:fillRect/>
          </a:stretch>
        </p:blipFill>
        <p:spPr>
          <a:xfrm>
            <a:off x="6096000" y="4674101"/>
            <a:ext cx="5715000" cy="977900"/>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2" y="513303"/>
            <a:ext cx="3116626" cy="618251"/>
          </a:xfrm>
          <a:prstGeom prst="rect">
            <a:avLst/>
          </a:prstGeom>
        </p:spPr>
      </p:pic>
      <p:sp>
        <p:nvSpPr>
          <p:cNvPr id="4" name="文本框 3"/>
          <p:cNvSpPr txBox="1"/>
          <p:nvPr/>
        </p:nvSpPr>
        <p:spPr>
          <a:xfrm>
            <a:off x="1622651" y="554907"/>
            <a:ext cx="309739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106638" y="2162714"/>
            <a:ext cx="10288193" cy="91755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zh-CN" altLang="en-US" sz="2000" b="1" kern="100" dirty="0">
                <a:latin typeface="Calibri" panose="020F0502020204030204" pitchFamily="34" charset="0"/>
                <a:ea typeface="方正兰亭黑简体" panose="02000500000000000000" pitchFamily="2" charset="-122"/>
              </a:rPr>
              <a:t>练习一</a:t>
            </a:r>
            <a:endParaRPr lang="en-US" altLang="zh-CN" sz="2000" kern="100" dirty="0">
              <a:latin typeface="Calibri" panose="020F0502020204030204" pitchFamily="34" charset="0"/>
              <a:ea typeface="方正兰亭黑简体" panose="02000500000000000000" pitchFamily="2" charset="-122"/>
            </a:endParaRPr>
          </a:p>
          <a:p>
            <a:pPr indent="304800" algn="just">
              <a:lnSpc>
                <a:spcPct val="150000"/>
              </a:lnSpc>
            </a:pPr>
            <a:r>
              <a:rPr lang="zh-CN" altLang="zh-CN" sz="1800" b="1" dirty="0">
                <a:solidFill>
                  <a:srgbClr val="000000"/>
                </a:solidFill>
                <a:effectLst/>
                <a:ea typeface="宋体" panose="02010600030101010101" pitchFamily="2" charset="-122"/>
                <a:cs typeface="Times New Roman" panose="02020603050405020304" pitchFamily="18" charset="0"/>
              </a:rPr>
              <a:t>思考题</a:t>
            </a:r>
            <a:endParaRPr lang="en-US" altLang="zh-CN" sz="1600" kern="100" dirty="0">
              <a:latin typeface="方正兰亭黑简体" panose="02000500000000000000" pitchFamily="2" charset="-122"/>
              <a:ea typeface="方正兰亭黑简体" panose="02000500000000000000" pitchFamily="2" charset="-122"/>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500000000000000" pitchFamily="2" charset="-122"/>
              </a:rPr>
              <a:t>翻译实践</a:t>
            </a:r>
            <a:endParaRPr lang="zh-CN" altLang="en-US" sz="2000" b="1" dirty="0">
              <a:ea typeface="方正兰亭黑简体" panose="02000500000000000000" pitchFamily="2" charset="-122"/>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1709065" y="3335243"/>
            <a:ext cx="8914299" cy="2352119"/>
          </a:xfrm>
          <a:prstGeom prst="rect">
            <a:avLst/>
          </a:prstGeom>
          <a:noFill/>
        </p:spPr>
        <p:txBody>
          <a:bodyPr wrap="square" rtlCol="0">
            <a:spAutoFit/>
          </a:bodyPr>
          <a:lstStyle/>
          <a:p>
            <a:pPr>
              <a:lnSpc>
                <a:spcPct val="150000"/>
              </a:lnSpc>
            </a:pPr>
            <a:r>
              <a:rPr lang="zh-CN" altLang="en-US" sz="2000" b="1" dirty="0">
                <a:solidFill>
                  <a:srgbClr val="1E50A2"/>
                </a:solidFill>
                <a:latin typeface="方正兰亭黑简体" panose="02000500000000000000" pitchFamily="2" charset="-122"/>
                <a:ea typeface="方正兰亭黑简体" panose="02000500000000000000" pitchFamily="2" charset="-122"/>
              </a:rPr>
              <a:t>①</a:t>
            </a:r>
            <a:r>
              <a:rPr lang="zh-CN" altLang="zh-CN" sz="2000" b="1" dirty="0">
                <a:solidFill>
                  <a:srgbClr val="1E50A2"/>
                </a:solidFill>
                <a:ea typeface="方正兰亭黑简体" panose="02000500000000000000" pitchFamily="2" charset="-122"/>
              </a:rPr>
              <a:t>重复是汉语常用的修辞手段，其形式也丰富多样。如</a:t>
            </a:r>
            <a:r>
              <a:rPr lang="en-US" altLang="zh-CN" sz="2000" b="1" dirty="0">
                <a:solidFill>
                  <a:srgbClr val="1E50A2"/>
                </a:solidFill>
                <a:ea typeface="方正兰亭黑简体" panose="02000500000000000000" pitchFamily="2" charset="-122"/>
              </a:rPr>
              <a:t>“</a:t>
            </a:r>
            <a:r>
              <a:rPr lang="zh-CN" altLang="zh-CN" sz="2000" b="1" dirty="0">
                <a:solidFill>
                  <a:srgbClr val="1E50A2"/>
                </a:solidFill>
                <a:ea typeface="方正兰亭黑简体" panose="02000500000000000000" pitchFamily="2" charset="-122"/>
              </a:rPr>
              <a:t>实践发展永无止境，认识真理永无止境、理论创新永无止境</a:t>
            </a:r>
            <a:r>
              <a:rPr lang="en-US" altLang="zh-CN" sz="2000" b="1" dirty="0">
                <a:solidFill>
                  <a:srgbClr val="1E50A2"/>
                </a:solidFill>
                <a:ea typeface="方正兰亭黑简体" panose="02000500000000000000" pitchFamily="2" charset="-122"/>
              </a:rPr>
              <a:t>”</a:t>
            </a:r>
            <a:r>
              <a:rPr lang="zh-CN" altLang="zh-CN" sz="2000" b="1" dirty="0">
                <a:solidFill>
                  <a:srgbClr val="1E50A2"/>
                </a:solidFill>
                <a:ea typeface="方正兰亭黑简体" panose="02000500000000000000" pitchFamily="2" charset="-122"/>
              </a:rPr>
              <a:t>是尾语重复，</a:t>
            </a:r>
            <a:r>
              <a:rPr lang="en-US" altLang="zh-CN" sz="2000" b="1" dirty="0">
                <a:solidFill>
                  <a:srgbClr val="1E50A2"/>
                </a:solidFill>
                <a:ea typeface="方正兰亭黑简体" panose="02000500000000000000" pitchFamily="2" charset="-122"/>
              </a:rPr>
              <a:t>“</a:t>
            </a:r>
            <a:r>
              <a:rPr lang="zh-CN" altLang="zh-CN" sz="2000" b="1" dirty="0">
                <a:solidFill>
                  <a:srgbClr val="1E50A2"/>
                </a:solidFill>
                <a:ea typeface="方正兰亭黑简体" panose="02000500000000000000" pitchFamily="2" charset="-122"/>
              </a:rPr>
              <a:t>学以致用、用以促学、学用相长</a:t>
            </a:r>
            <a:r>
              <a:rPr lang="en-US" altLang="zh-CN" sz="2000" b="1" dirty="0">
                <a:solidFill>
                  <a:srgbClr val="1E50A2"/>
                </a:solidFill>
                <a:ea typeface="方正兰亭黑简体" panose="02000500000000000000" pitchFamily="2" charset="-122"/>
              </a:rPr>
              <a:t>”</a:t>
            </a:r>
            <a:r>
              <a:rPr lang="zh-CN" altLang="zh-CN" sz="2000" b="1" dirty="0">
                <a:solidFill>
                  <a:srgbClr val="1E50A2"/>
                </a:solidFill>
                <a:ea typeface="方正兰亭黑简体" panose="02000500000000000000" pitchFamily="2" charset="-122"/>
              </a:rPr>
              <a:t>是首尾连接重复，</a:t>
            </a:r>
            <a:r>
              <a:rPr lang="en-US" altLang="zh-CN" sz="2000" b="1" dirty="0">
                <a:solidFill>
                  <a:srgbClr val="1E50A2"/>
                </a:solidFill>
                <a:ea typeface="方正兰亭黑简体" panose="02000500000000000000" pitchFamily="2" charset="-122"/>
              </a:rPr>
              <a:t>“</a:t>
            </a:r>
            <a:r>
              <a:rPr lang="zh-CN" altLang="zh-CN" sz="2000" b="1" dirty="0">
                <a:solidFill>
                  <a:srgbClr val="1E50A2"/>
                </a:solidFill>
                <a:ea typeface="方正兰亭黑简体" panose="02000500000000000000" pitchFamily="2" charset="-122"/>
              </a:rPr>
              <a:t>理想因其远大而为理想，信念因其执着而为信念</a:t>
            </a:r>
            <a:r>
              <a:rPr lang="en-US" altLang="zh-CN" sz="2000" b="1" dirty="0">
                <a:solidFill>
                  <a:srgbClr val="1E50A2"/>
                </a:solidFill>
                <a:ea typeface="方正兰亭黑简体" panose="02000500000000000000" pitchFamily="2" charset="-122"/>
              </a:rPr>
              <a:t>”</a:t>
            </a:r>
            <a:r>
              <a:rPr lang="zh-CN" altLang="zh-CN" sz="2000" b="1" dirty="0">
                <a:solidFill>
                  <a:srgbClr val="1E50A2"/>
                </a:solidFill>
                <a:ea typeface="方正兰亭黑简体" panose="02000500000000000000" pitchFamily="2" charset="-122"/>
              </a:rPr>
              <a:t>是首尾语重复。除此之外还有段首重复、分句的句首重复等多种形式。请观察时政文本中的重复修辞现象，并运用本单元讲解的翻译方法和技巧进行翻译。 </a:t>
            </a:r>
            <a:endParaRPr lang="zh-CN" altLang="en-US" sz="2000" b="1" dirty="0">
              <a:solidFill>
                <a:srgbClr val="1E50A2"/>
              </a:solidFill>
              <a:ea typeface="方正兰亭黑简体" panose="02000500000000000000" pitchFamily="2"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12123" cy="618251"/>
          </a:xfrm>
          <a:prstGeom prst="rect">
            <a:avLst/>
          </a:prstGeom>
        </p:spPr>
      </p:pic>
      <p:sp>
        <p:nvSpPr>
          <p:cNvPr id="4" name="文本框 3"/>
          <p:cNvSpPr txBox="1"/>
          <p:nvPr/>
        </p:nvSpPr>
        <p:spPr>
          <a:xfrm>
            <a:off x="1622650" y="554907"/>
            <a:ext cx="3027727"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500000000000000" pitchFamily="2" charset="-122"/>
              </a:rPr>
              <a:t>翻译实践</a:t>
            </a:r>
            <a:endParaRPr lang="zh-CN" altLang="en-US" sz="2000" b="1" dirty="0">
              <a:ea typeface="方正兰亭黑简体" panose="02000500000000000000" pitchFamily="2" charset="-122"/>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1669061" y="2766333"/>
            <a:ext cx="8914299" cy="1428789"/>
          </a:xfrm>
          <a:prstGeom prst="rect">
            <a:avLst/>
          </a:prstGeom>
          <a:noFill/>
        </p:spPr>
        <p:txBody>
          <a:bodyPr wrap="square" rtlCol="0">
            <a:spAutoFit/>
          </a:bodyPr>
          <a:lstStyle/>
          <a:p>
            <a:pPr>
              <a:lnSpc>
                <a:spcPct val="150000"/>
              </a:lnSpc>
            </a:pPr>
            <a:r>
              <a:rPr lang="zh-CN" altLang="en-US" sz="2000" b="1" dirty="0">
                <a:solidFill>
                  <a:srgbClr val="1E50A2"/>
                </a:solidFill>
                <a:latin typeface="方正兰亭黑简体" panose="02000500000000000000" pitchFamily="2" charset="-122"/>
                <a:ea typeface="方正兰亭黑简体" panose="02000500000000000000" pitchFamily="2" charset="-122"/>
              </a:rPr>
              <a:t>②</a:t>
            </a:r>
            <a:r>
              <a:rPr lang="zh-CN" altLang="zh-CN" sz="2000" b="1" dirty="0">
                <a:solidFill>
                  <a:srgbClr val="1E50A2"/>
                </a:solidFill>
                <a:ea typeface="方正兰亭黑简体" panose="02000500000000000000" pitchFamily="2" charset="-122"/>
              </a:rPr>
              <a:t>请通过知识回顾、网络搜索或阅读相关论文等方式，整理汉韩四字成语中的同形同义词、异形同义词和同形异义词，并结合其在语句或语篇中的使用，思考汉韩互译时该如何处理。 </a:t>
            </a:r>
            <a:endParaRPr lang="zh-CN" altLang="en-US" sz="2000" b="1" dirty="0">
              <a:solidFill>
                <a:srgbClr val="1E50A2"/>
              </a:solidFill>
              <a:ea typeface="方正兰亭黑简体" panose="02000500000000000000" pitchFamily="2"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12123" cy="618251"/>
          </a:xfrm>
          <a:prstGeom prst="rect">
            <a:avLst/>
          </a:prstGeom>
        </p:spPr>
      </p:pic>
      <p:sp>
        <p:nvSpPr>
          <p:cNvPr id="4" name="文本框 3"/>
          <p:cNvSpPr txBox="1"/>
          <p:nvPr/>
        </p:nvSpPr>
        <p:spPr>
          <a:xfrm>
            <a:off x="1622650" y="554907"/>
            <a:ext cx="3027727"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500000000000000" pitchFamily="2" charset="-122"/>
              </a:rPr>
              <a:t>翻译实践</a:t>
            </a:r>
            <a:endParaRPr lang="zh-CN" altLang="en-US" sz="2000" b="1" dirty="0">
              <a:ea typeface="方正兰亭黑简体" panose="02000500000000000000" pitchFamily="2" charset="-122"/>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1669061" y="2766333"/>
            <a:ext cx="8914299" cy="2815451"/>
          </a:xfrm>
          <a:prstGeom prst="rect">
            <a:avLst/>
          </a:prstGeom>
          <a:noFill/>
        </p:spPr>
        <p:txBody>
          <a:bodyPr wrap="square" rtlCol="0">
            <a:spAutoFit/>
          </a:bodyPr>
          <a:lstStyle/>
          <a:p>
            <a:pPr algn="just" latinLnBrk="1">
              <a:lnSpc>
                <a:spcPct val="150000"/>
              </a:lnSpc>
            </a:pPr>
            <a:r>
              <a:rPr lang="en-US" altLang="zh-CN" sz="2000" b="1" dirty="0">
                <a:solidFill>
                  <a:srgbClr val="1E50A2"/>
                </a:solidFill>
                <a:latin typeface="方正兰亭黑简体" panose="02000500000000000000" pitchFamily="2" charset="-122"/>
                <a:ea typeface="方正兰亭黑简体" panose="02000500000000000000" pitchFamily="2" charset="-122"/>
              </a:rPr>
              <a:t>③</a:t>
            </a:r>
            <a:r>
              <a:rPr lang="zh-CN" altLang="en-US" sz="2000" b="1" dirty="0">
                <a:solidFill>
                  <a:srgbClr val="1E50A2"/>
                </a:solidFill>
                <a:latin typeface="方正兰亭黑简体" panose="02000500000000000000" pitchFamily="2" charset="-122"/>
                <a:ea typeface="方正兰亭黑简体" panose="02000500000000000000" pitchFamily="2" charset="-122"/>
              </a:rPr>
              <a:t> </a:t>
            </a:r>
            <a:r>
              <a:rPr lang="zh-CN" altLang="zh-CN" sz="2000" b="1" dirty="0">
                <a:solidFill>
                  <a:srgbClr val="1E50A2"/>
                </a:solidFill>
                <a:ea typeface="方正兰亭黑简体" panose="02000500000000000000" pitchFamily="2" charset="-122"/>
              </a:rPr>
              <a:t>在《习近平谈治国理政》中，除了四个格以外，三字格的出现频率也比较高，形式工整的三字格同样起到了言简意赅、铿锵有力的表达效果。例如：“讲党性、重品行、作表率”“聚焦点、着力点、落脚点”</a:t>
            </a:r>
            <a:r>
              <a:rPr lang="en-US" altLang="zh-CN" sz="2000" b="1" dirty="0">
                <a:solidFill>
                  <a:srgbClr val="1E50A2"/>
                </a:solidFill>
                <a:ea typeface="方正兰亭黑简体" panose="02000500000000000000" pitchFamily="2" charset="-122"/>
              </a:rPr>
              <a:t>“……</a:t>
            </a:r>
            <a:r>
              <a:rPr lang="zh-CN" altLang="zh-CN" sz="2000" b="1" dirty="0">
                <a:solidFill>
                  <a:srgbClr val="1E50A2"/>
                </a:solidFill>
                <a:ea typeface="方正兰亭黑简体" panose="02000500000000000000" pitchFamily="2" charset="-122"/>
              </a:rPr>
              <a:t>总依据、</a:t>
            </a:r>
            <a:r>
              <a:rPr lang="en-US" altLang="zh-CN" sz="2000" b="1" dirty="0">
                <a:solidFill>
                  <a:srgbClr val="1E50A2"/>
                </a:solidFill>
                <a:ea typeface="方正兰亭黑简体" panose="02000500000000000000" pitchFamily="2" charset="-122"/>
              </a:rPr>
              <a:t>……</a:t>
            </a:r>
            <a:r>
              <a:rPr lang="zh-CN" altLang="zh-CN" sz="2000" b="1" dirty="0">
                <a:solidFill>
                  <a:srgbClr val="1E50A2"/>
                </a:solidFill>
                <a:ea typeface="方正兰亭黑简体" panose="02000500000000000000" pitchFamily="2" charset="-122"/>
              </a:rPr>
              <a:t>总布局、</a:t>
            </a:r>
            <a:r>
              <a:rPr lang="en-US" altLang="zh-CN" sz="2000" b="1" dirty="0">
                <a:solidFill>
                  <a:srgbClr val="1E50A2"/>
                </a:solidFill>
                <a:ea typeface="方正兰亭黑简体" panose="02000500000000000000" pitchFamily="2" charset="-122"/>
              </a:rPr>
              <a:t>……</a:t>
            </a:r>
            <a:r>
              <a:rPr lang="zh-CN" altLang="zh-CN" sz="2000" b="1" dirty="0">
                <a:solidFill>
                  <a:srgbClr val="1E50A2"/>
                </a:solidFill>
                <a:ea typeface="方正兰亭黑简体" panose="02000500000000000000" pitchFamily="2" charset="-122"/>
              </a:rPr>
              <a:t>总任务”等等。请参照本单元关于四字格的翻译方法，思考一下三字格的翻译技巧。</a:t>
            </a:r>
            <a:endParaRPr lang="zh-CN" altLang="zh-CN" sz="2000" b="1" dirty="0">
              <a:solidFill>
                <a:srgbClr val="1E50A2"/>
              </a:solidFill>
              <a:ea typeface="方正兰亭黑简体" panose="02000500000000000000" pitchFamily="2" charset="-122"/>
            </a:endParaRPr>
          </a:p>
          <a:p>
            <a:pPr>
              <a:lnSpc>
                <a:spcPct val="150000"/>
              </a:lnSpc>
            </a:pPr>
            <a:endParaRPr lang="zh-CN" altLang="en-US" sz="2000" b="1" dirty="0">
              <a:solidFill>
                <a:srgbClr val="1E50A2"/>
              </a:solidFill>
              <a:ea typeface="方正兰亭黑简体" panose="02000500000000000000" pitchFamily="2"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2" y="513303"/>
            <a:ext cx="2925038" cy="618251"/>
          </a:xfrm>
          <a:prstGeom prst="rect">
            <a:avLst/>
          </a:prstGeom>
        </p:spPr>
      </p:pic>
      <p:sp>
        <p:nvSpPr>
          <p:cNvPr id="4" name="文本框 3"/>
          <p:cNvSpPr txBox="1"/>
          <p:nvPr/>
        </p:nvSpPr>
        <p:spPr>
          <a:xfrm>
            <a:off x="1622650" y="554907"/>
            <a:ext cx="277517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106638" y="2162714"/>
            <a:ext cx="10288193" cy="313932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zh-CN" altLang="en-US" sz="2000" b="1" kern="100" dirty="0">
                <a:latin typeface="Calibri" panose="020F0502020204030204" pitchFamily="34" charset="0"/>
                <a:ea typeface="方正兰亭黑简体" panose="02000500000000000000" pitchFamily="2" charset="-122"/>
              </a:rPr>
              <a:t>练习二</a:t>
            </a:r>
            <a:endParaRPr lang="en-US" altLang="zh-CN" sz="2000" kern="100" dirty="0">
              <a:latin typeface="Calibri" panose="020F0502020204030204" pitchFamily="34" charset="0"/>
              <a:ea typeface="方正兰亭黑简体" panose="02000500000000000000" pitchFamily="2" charset="-122"/>
            </a:endParaRPr>
          </a:p>
          <a:p>
            <a:pPr indent="304800" algn="just">
              <a:lnSpc>
                <a:spcPct val="150000"/>
              </a:lnSpc>
            </a:pPr>
            <a:r>
              <a:rPr lang="zh-CN" altLang="en-US" sz="1600" kern="100" dirty="0">
                <a:latin typeface="方正兰亭黑简体" panose="02000500000000000000" pitchFamily="2" charset="-122"/>
                <a:ea typeface="方正兰亭黑简体" panose="02000500000000000000" pitchFamily="2" charset="-122"/>
              </a:rPr>
              <a:t>请翻译以下段落。</a:t>
            </a:r>
            <a:endParaRPr lang="en-US" altLang="zh-CN" sz="1600" kern="100" dirty="0">
              <a:latin typeface="方正兰亭黑简体" panose="02000500000000000000" pitchFamily="2" charset="-122"/>
              <a:ea typeface="方正兰亭黑简体" panose="02000500000000000000" pitchFamily="2" charset="-122"/>
            </a:endParaRPr>
          </a:p>
          <a:p>
            <a:pPr indent="304800" algn="just">
              <a:lnSpc>
                <a:spcPct val="150000"/>
              </a:lnSpc>
            </a:pPr>
            <a:r>
              <a:rPr lang="zh-CN" altLang="ja-JP" sz="1600" b="1" kern="100" dirty="0">
                <a:latin typeface="方正兰亭黑简体" panose="02000500000000000000" pitchFamily="2" charset="-122"/>
                <a:ea typeface="方正兰亭黑简体" panose="02000500000000000000" pitchFamily="2" charset="-122"/>
              </a:rPr>
              <a:t>步骤：</a:t>
            </a:r>
            <a:endParaRPr lang="ja-JP" altLang="ja-JP" sz="1600" b="1" kern="100" dirty="0">
              <a:latin typeface="方正兰亭黑简体" panose="02000500000000000000" pitchFamily="2" charset="-122"/>
              <a:ea typeface="方正兰亭黑简体" panose="02000500000000000000" pitchFamily="2" charset="-122"/>
            </a:endParaRPr>
          </a:p>
          <a:p>
            <a:pPr indent="304800" algn="l">
              <a:lnSpc>
                <a:spcPct val="150000"/>
              </a:lnSpc>
            </a:pPr>
            <a:r>
              <a:rPr lang="zh-CN" altLang="ja-JP" sz="1600" kern="100" dirty="0">
                <a:latin typeface="方正兰亭黑简体" panose="02000500000000000000" pitchFamily="2" charset="-122"/>
                <a:ea typeface="方正兰亭黑简体" panose="02000500000000000000" pitchFamily="2" charset="-122"/>
              </a:rPr>
              <a:t>按照课中所提出的翻译策略，各组成员分别进行翻译、修改，并拟定初稿；</a:t>
            </a:r>
            <a:endParaRPr lang="ja-JP" altLang="ja-JP" sz="1600" kern="100" dirty="0">
              <a:latin typeface="方正兰亭黑简体" panose="02000500000000000000" pitchFamily="2" charset="-122"/>
              <a:ea typeface="方正兰亭黑简体" panose="02000500000000000000" pitchFamily="2" charset="-122"/>
            </a:endParaRPr>
          </a:p>
          <a:p>
            <a:pPr indent="304800" algn="l">
              <a:lnSpc>
                <a:spcPct val="150000"/>
              </a:lnSpc>
            </a:pPr>
            <a:r>
              <a:rPr lang="zh-CN" altLang="ja-JP" sz="1600" kern="100" dirty="0">
                <a:latin typeface="方正兰亭黑简体" panose="02000500000000000000" pitchFamily="2" charset="-122"/>
                <a:ea typeface="方正兰亭黑简体" panose="02000500000000000000" pitchFamily="2" charset="-122"/>
              </a:rPr>
              <a:t>小组内进行讨论，统一术语，检查错漏，整理出定稿；</a:t>
            </a:r>
            <a:endParaRPr lang="ja-JP" altLang="ja-JP" sz="1600" kern="100" dirty="0">
              <a:latin typeface="方正兰亭黑简体" panose="02000500000000000000" pitchFamily="2" charset="-122"/>
              <a:ea typeface="方正兰亭黑简体" panose="02000500000000000000" pitchFamily="2" charset="-122"/>
            </a:endParaRPr>
          </a:p>
          <a:p>
            <a:pPr indent="304800" algn="l">
              <a:lnSpc>
                <a:spcPct val="150000"/>
              </a:lnSpc>
            </a:pPr>
            <a:r>
              <a:rPr lang="zh-CN" altLang="ja-JP" sz="1600" kern="100" dirty="0">
                <a:latin typeface="方正兰亭黑简体" panose="02000500000000000000" pitchFamily="2" charset="-122"/>
                <a:ea typeface="方正兰亭黑简体" panose="02000500000000000000" pitchFamily="2" charset="-122"/>
              </a:rPr>
              <a:t>各组分别由代表进行报告演示，说明本组翻译策略选择的依据；</a:t>
            </a:r>
            <a:endParaRPr lang="ja-JP" altLang="ja-JP" sz="1600" kern="100" dirty="0">
              <a:latin typeface="方正兰亭黑简体" panose="02000500000000000000" pitchFamily="2" charset="-122"/>
              <a:ea typeface="方正兰亭黑简体" panose="02000500000000000000" pitchFamily="2" charset="-122"/>
            </a:endParaRPr>
          </a:p>
          <a:p>
            <a:pPr indent="304800" algn="l">
              <a:lnSpc>
                <a:spcPct val="150000"/>
              </a:lnSpc>
            </a:pPr>
            <a:r>
              <a:rPr lang="zh-CN" altLang="ja-JP" sz="1600" kern="100" dirty="0">
                <a:latin typeface="方正兰亭黑简体" panose="02000500000000000000" pitchFamily="2" charset="-122"/>
                <a:ea typeface="方正兰亭黑简体" panose="02000500000000000000" pitchFamily="2" charset="-122"/>
              </a:rPr>
              <a:t>所有同学对各组提出的翻译策略进行讨论；</a:t>
            </a:r>
            <a:endParaRPr lang="ja-JP" altLang="ja-JP" sz="1600" kern="100" dirty="0">
              <a:latin typeface="方正兰亭黑简体" panose="02000500000000000000" pitchFamily="2" charset="-122"/>
              <a:ea typeface="方正兰亭黑简体" panose="02000500000000000000" pitchFamily="2" charset="-122"/>
            </a:endParaRPr>
          </a:p>
          <a:p>
            <a:pPr indent="304800" algn="l">
              <a:lnSpc>
                <a:spcPct val="150000"/>
              </a:lnSpc>
            </a:pPr>
            <a:r>
              <a:rPr lang="zh-CN" altLang="ja-JP" sz="1600" kern="100" dirty="0">
                <a:latin typeface="方正兰亭黑简体" panose="02000500000000000000" pitchFamily="2" charset="-122"/>
                <a:ea typeface="方正兰亭黑简体" panose="02000500000000000000" pitchFamily="2" charset="-122"/>
              </a:rPr>
              <a:t>对比参考译文，结合自己的译文进行评析，总结相关翻译技巧。</a:t>
            </a:r>
            <a:endParaRPr lang="en-US" altLang="ja-JP" sz="1600" kern="100" dirty="0">
              <a:latin typeface="方正兰亭黑简体" panose="02000500000000000000" pitchFamily="2" charset="-122"/>
              <a:ea typeface="方正兰亭黑简体" panose="02000500000000000000" pitchFamily="2" charset="-122"/>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500000000000000" pitchFamily="2" charset="-122"/>
              </a:rPr>
              <a:t>翻译实践</a:t>
            </a:r>
            <a:endParaRPr lang="zh-CN" altLang="en-US" sz="2000" b="1" dirty="0">
              <a:ea typeface="方正兰亭黑简体" panose="02000500000000000000" pitchFamily="2" charset="-122"/>
              <a:sym typeface="+mn-ea"/>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64375" cy="618251"/>
          </a:xfrm>
          <a:prstGeom prst="rect">
            <a:avLst/>
          </a:prstGeom>
        </p:spPr>
      </p:pic>
      <p:sp>
        <p:nvSpPr>
          <p:cNvPr id="4" name="文本框 3"/>
          <p:cNvSpPr txBox="1"/>
          <p:nvPr/>
        </p:nvSpPr>
        <p:spPr>
          <a:xfrm>
            <a:off x="1622650" y="554907"/>
            <a:ext cx="283613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106637" y="2182812"/>
            <a:ext cx="10298241" cy="31474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en-US" altLang="zh-CN" sz="2000" b="1" dirty="0">
                <a:effectLst/>
                <a:latin typeface="FZS3K--GBK1-0"/>
                <a:ea typeface="等线" panose="02010600030101010101" charset="-122"/>
                <a:cs typeface="Times New Roman" panose="02020603050405020304" pitchFamily="18" charset="0"/>
              </a:rPr>
              <a:t>(1)</a:t>
            </a:r>
            <a:r>
              <a:rPr lang="zh-CN" altLang="en-US" sz="2000" b="1" dirty="0">
                <a:effectLst/>
                <a:latin typeface="FZS3K--GBK1-0"/>
                <a:ea typeface="等线" panose="02010600030101010101" charset="-122"/>
                <a:cs typeface="Times New Roman" panose="02020603050405020304" pitchFamily="18" charset="0"/>
              </a:rPr>
              <a:t>  </a:t>
            </a:r>
            <a:r>
              <a:rPr lang="zh-CN" altLang="zh-CN" sz="2000" b="1" dirty="0">
                <a:effectLst/>
                <a:latin typeface="FZS3K--GBK1-0"/>
                <a:ea typeface="等线" panose="02010600030101010101" charset="-122"/>
                <a:cs typeface="Times New Roman" panose="02020603050405020304" pitchFamily="18" charset="0"/>
              </a:rPr>
              <a:t>社会主义协商民主，是中国社会主义民主政治的特有形式和独特优势，是中国共产党的群众路线在政治领域的重要体现。中共十八大提出，在发展我国社会主义民主政治的进</a:t>
            </a:r>
            <a:r>
              <a:rPr lang="zh-CN" altLang="zh-CN" sz="2000" b="1" dirty="0">
                <a:effectLst/>
                <a:ea typeface="FZS3K--GBK1-0"/>
                <a:cs typeface="Times New Roman" panose="02020603050405020304" pitchFamily="18" charset="0"/>
              </a:rPr>
              <a:t> </a:t>
            </a:r>
            <a:r>
              <a:rPr lang="zh-CN" altLang="zh-CN" sz="2000" b="1" dirty="0">
                <a:effectLst/>
                <a:latin typeface="FZS3K--GBK1-0"/>
                <a:ea typeface="等线" panose="02010600030101010101" charset="-122"/>
                <a:cs typeface="Times New Roman" panose="02020603050405020304" pitchFamily="18" charset="0"/>
              </a:rPr>
              <a:t>程中，要完善协商民主制度和工作机制，推进协商民主广泛多层制度化发展。中共十八届三中全会强调，在党的领导下，以经济社会发展重大问题和涉及群众切身利益的实际问题为</a:t>
            </a:r>
            <a:r>
              <a:rPr lang="zh-CN" altLang="zh-CN" sz="2000" b="1" dirty="0">
                <a:effectLst/>
                <a:ea typeface="FZS3K--GBK1-0"/>
                <a:cs typeface="Times New Roman" panose="02020603050405020304" pitchFamily="18" charset="0"/>
              </a:rPr>
              <a:t> </a:t>
            </a:r>
            <a:r>
              <a:rPr lang="zh-CN" altLang="zh-CN" sz="2000" b="1" dirty="0">
                <a:effectLst/>
                <a:latin typeface="FZS3K--GBK1-0"/>
                <a:ea typeface="等线" panose="02010600030101010101" charset="-122"/>
                <a:cs typeface="Times New Roman" panose="02020603050405020304" pitchFamily="18" charset="0"/>
              </a:rPr>
              <a:t>内容，在全社会开展广泛协商，坚持协商于决策之前和决策实施之中。这些重要论述和部署，为中国社会主义协商民主</a:t>
            </a:r>
            <a:r>
              <a:rPr lang="zh-CN" altLang="zh-CN" sz="2000" b="1" dirty="0">
                <a:effectLst/>
                <a:ea typeface="FZS3K--GBK1-0"/>
                <a:cs typeface="Times New Roman" panose="02020603050405020304" pitchFamily="18" charset="0"/>
              </a:rPr>
              <a:t> </a:t>
            </a:r>
            <a:r>
              <a:rPr lang="zh-CN" altLang="zh-CN" sz="2000" b="1" dirty="0">
                <a:effectLst/>
                <a:latin typeface="FZS3K--GBK1-0"/>
                <a:ea typeface="等线" panose="02010600030101010101" charset="-122"/>
                <a:cs typeface="Times New Roman" panose="02020603050405020304" pitchFamily="18" charset="0"/>
              </a:rPr>
              <a:t>发展指明了方向。</a:t>
            </a:r>
            <a:r>
              <a:rPr lang="zh-CN" altLang="zh-CN" sz="2000" b="1" dirty="0">
                <a:effectLst/>
              </a:rPr>
              <a:t> </a:t>
            </a:r>
            <a:endParaRPr lang="en-US" altLang="zh-CN" sz="2000" b="1" dirty="0">
              <a:effectLst/>
            </a:endParaRPr>
          </a:p>
          <a:p>
            <a:pPr indent="304800" algn="just">
              <a:lnSpc>
                <a:spcPct val="150000"/>
              </a:lnSpc>
            </a:pPr>
            <a:endParaRPr lang="ja-JP" altLang="ja-JP" sz="1400" kern="100" dirty="0">
              <a:effectLst/>
              <a:latin typeface="方正兰亭黑简体" panose="02000500000000000000" pitchFamily="2" charset="-122"/>
              <a:ea typeface="方正兰亭黑简体" panose="02000500000000000000" pitchFamily="2" charset="-122"/>
              <a:cs typeface="Times New Roman" panose="02020603050405020304" pitchFamily="18" charset="0"/>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2" y="513303"/>
            <a:ext cx="2951164" cy="618251"/>
          </a:xfrm>
          <a:prstGeom prst="rect">
            <a:avLst/>
          </a:prstGeom>
        </p:spPr>
      </p:pic>
      <p:sp>
        <p:nvSpPr>
          <p:cNvPr id="4" name="文本框 3"/>
          <p:cNvSpPr txBox="1"/>
          <p:nvPr/>
        </p:nvSpPr>
        <p:spPr>
          <a:xfrm>
            <a:off x="1622651" y="554907"/>
            <a:ext cx="2801304"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106637" y="2182812"/>
            <a:ext cx="10298241" cy="31845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en-US" altLang="zh-CN" sz="2000" b="1" dirty="0">
                <a:effectLst/>
                <a:latin typeface="FZXSSJW--GB1-0"/>
              </a:rPr>
              <a:t>——</a:t>
            </a:r>
            <a:r>
              <a:rPr lang="zh-CN" altLang="en-US" sz="2000" b="1" dirty="0">
                <a:effectLst/>
                <a:latin typeface="FZXSSJW--GB1-0"/>
              </a:rPr>
              <a:t>我们要全面认识社会主义协商民主是中国社会主义民主政治的特有形式和 独特优势这一重大判断。中国共产党领导人民实行人民民主，就是保证和支持 人民当家作主。保证和支持人民当家作主不是一句口号、不是一句空话，必须 落实到国家政治生活和社会生活之中，保证人民依法有效行使管理国家事务、 管理经济和文化事业、管理社会事务的权力。</a:t>
            </a:r>
            <a:endParaRPr lang="en-US" altLang="zh-CN" sz="2000" b="1" dirty="0">
              <a:effectLst/>
              <a:latin typeface="FZXSSJW--GB1-0"/>
            </a:endParaRPr>
          </a:p>
          <a:p>
            <a:pPr indent="304800" algn="just">
              <a:lnSpc>
                <a:spcPct val="150000"/>
              </a:lnSpc>
            </a:pPr>
            <a:r>
              <a:rPr lang="zh-CN" altLang="en-US" sz="2000" b="1" dirty="0">
                <a:latin typeface="FZXSSJW--GB1-0"/>
              </a:rPr>
              <a:t>    </a:t>
            </a:r>
            <a:endParaRPr lang="en-US" altLang="zh-CN" sz="2000" b="1" dirty="0">
              <a:latin typeface="FZXSSJW--GB1-0"/>
            </a:endParaRPr>
          </a:p>
          <a:p>
            <a:pPr indent="304800" algn="just">
              <a:lnSpc>
                <a:spcPct val="150000"/>
              </a:lnSpc>
            </a:pPr>
            <a:r>
              <a:rPr lang="zh-CN" altLang="en-US" sz="2000" b="1" dirty="0">
                <a:effectLst/>
                <a:latin typeface="FZXSSJW--GB1-0"/>
              </a:rPr>
              <a:t>      </a:t>
            </a:r>
            <a:r>
              <a:rPr lang="en-US" altLang="zh-CN" sz="2000" b="1" dirty="0">
                <a:effectLst/>
                <a:latin typeface="FZXSSJW--GB1-0"/>
              </a:rPr>
              <a:t>(</a:t>
            </a:r>
            <a:r>
              <a:rPr lang="en-US" altLang="zh-CN" sz="2000" b="1" dirty="0">
                <a:effectLst/>
                <a:latin typeface="MinionPro"/>
              </a:rPr>
              <a:t>2014</a:t>
            </a:r>
            <a:r>
              <a:rPr lang="zh-CN" altLang="en-US" sz="2000" b="1" dirty="0">
                <a:effectLst/>
                <a:latin typeface="FZXSSJW--GB1-0"/>
              </a:rPr>
              <a:t>年</a:t>
            </a:r>
            <a:r>
              <a:rPr lang="en-US" altLang="zh-CN" sz="2000" b="1" dirty="0">
                <a:effectLst/>
                <a:latin typeface="MinionPro"/>
              </a:rPr>
              <a:t>9</a:t>
            </a:r>
            <a:r>
              <a:rPr lang="zh-CN" altLang="en-US" sz="2000" b="1" dirty="0">
                <a:effectLst/>
                <a:latin typeface="FZXSSJW--GB1-0"/>
              </a:rPr>
              <a:t>月</a:t>
            </a:r>
            <a:r>
              <a:rPr lang="en-US" altLang="zh-CN" sz="2000" b="1" dirty="0">
                <a:effectLst/>
                <a:latin typeface="MinionPro"/>
              </a:rPr>
              <a:t>21</a:t>
            </a:r>
            <a:r>
              <a:rPr lang="zh-CN" altLang="en-US" sz="2000" b="1" dirty="0">
                <a:effectLst/>
                <a:latin typeface="FZXSSJW--GB1-0"/>
              </a:rPr>
              <a:t>日，习近平在庆祝 中国人民政治协商会议成立</a:t>
            </a:r>
            <a:r>
              <a:rPr lang="en-US" altLang="zh-CN" sz="2000" b="1" dirty="0">
                <a:effectLst/>
                <a:latin typeface="MinionPro"/>
              </a:rPr>
              <a:t>65</a:t>
            </a:r>
            <a:r>
              <a:rPr lang="zh-CN" altLang="en-US" sz="2000" b="1" dirty="0">
                <a:effectLst/>
                <a:latin typeface="FZXSSJW--GB1-0"/>
              </a:rPr>
              <a:t>周年大会上的讲话</a:t>
            </a:r>
            <a:r>
              <a:rPr lang="en-US" altLang="zh-CN" sz="2000" b="1" dirty="0">
                <a:effectLst/>
                <a:latin typeface="FZXSSJW--GB1-0"/>
              </a:rPr>
              <a:t>) </a:t>
            </a:r>
            <a:endParaRPr lang="zh-CN" altLang="en-US" sz="2000" b="1" dirty="0"/>
          </a:p>
          <a:p>
            <a:pPr indent="304800" algn="just">
              <a:lnSpc>
                <a:spcPct val="150000"/>
              </a:lnSpc>
            </a:pPr>
            <a:endParaRPr lang="en-US" altLang="zh-CN" sz="1400" kern="100" dirty="0">
              <a:latin typeface="方正兰亭黑简体" panose="02000500000000000000" pitchFamily="2" charset="-122"/>
              <a:ea typeface="方正兰亭黑简体" panose="02000500000000000000" pitchFamily="2" charset="-122"/>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532641"/>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2" y="513303"/>
            <a:ext cx="2886146" cy="618251"/>
          </a:xfrm>
          <a:prstGeom prst="rect">
            <a:avLst/>
          </a:prstGeom>
        </p:spPr>
      </p:pic>
      <p:sp>
        <p:nvSpPr>
          <p:cNvPr id="4" name="文本框 3"/>
          <p:cNvSpPr txBox="1"/>
          <p:nvPr/>
        </p:nvSpPr>
        <p:spPr>
          <a:xfrm>
            <a:off x="1622651" y="554907"/>
            <a:ext cx="273628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6172" y="60232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030836" y="2034853"/>
            <a:ext cx="10608008" cy="373634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ko-KR" altLang="zh-CN" sz="2000" b="1" dirty="0">
                <a:solidFill>
                  <a:srgbClr val="000000"/>
                </a:solidFill>
                <a:effectLst/>
                <a:ea typeface="Batang" panose="02030600000101010101" pitchFamily="18" charset="-127"/>
                <a:cs typeface="Batang" panose="02030600000101010101" pitchFamily="18" charset="-127"/>
              </a:rPr>
              <a:t>사회주의</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협상민주는</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중국</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사회주의</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민주정치</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특유의</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형식이고</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독특한</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우위이며</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정치</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분야에서</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중국공산당</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군중노선의</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중요한</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구현입니다</a:t>
            </a:r>
            <a:r>
              <a:rPr lang="en-US" altLang="zh-CN" sz="2000" b="1" dirty="0">
                <a:solidFill>
                  <a:srgbClr val="000000"/>
                </a:solidFill>
                <a:effectLst/>
                <a:latin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중공</a:t>
            </a:r>
            <a:r>
              <a:rPr lang="en-US" altLang="zh-CN" sz="2000" b="1" dirty="0">
                <a:solidFill>
                  <a:srgbClr val="000000"/>
                </a:solidFill>
                <a:effectLst/>
                <a:latin typeface="等线" panose="02010600030101010101" charset="-122"/>
                <a:cs typeface="Times New Roman" panose="02020603050405020304" pitchFamily="18" charset="0"/>
              </a:rPr>
              <a:t> 18</a:t>
            </a:r>
            <a:r>
              <a:rPr lang="ko-KR" altLang="zh-CN" sz="2000" b="1" dirty="0">
                <a:solidFill>
                  <a:srgbClr val="000000"/>
                </a:solidFill>
                <a:effectLst/>
                <a:ea typeface="Batang" panose="02030600000101010101" pitchFamily="18" charset="-127"/>
                <a:cs typeface="Batang" panose="02030600000101010101" pitchFamily="18" charset="-127"/>
              </a:rPr>
              <a:t>차</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당대회에서는</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우리 나라</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사회주의</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민주정치를</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발전시키는</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과정에</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협상민주 제도와</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업무</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메커니즘을</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보완하여</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광범위하고</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err="1">
                <a:solidFill>
                  <a:srgbClr val="000000"/>
                </a:solidFill>
                <a:effectLst/>
                <a:ea typeface="Batang" panose="02030600000101010101" pitchFamily="18" charset="-127"/>
                <a:cs typeface="Batang" panose="02030600000101010101" pitchFamily="18" charset="-127"/>
              </a:rPr>
              <a:t>다차원적이며</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제도화된</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협상민주의</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발전을</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추진할</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것을</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제시하였습니다</a:t>
            </a:r>
            <a:r>
              <a:rPr lang="en-US" altLang="zh-CN" sz="2000" b="1" dirty="0">
                <a:solidFill>
                  <a:srgbClr val="000000"/>
                </a:solidFill>
                <a:effectLst/>
                <a:latin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중공</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제</a:t>
            </a:r>
            <a:r>
              <a:rPr lang="en-US" altLang="zh-CN" sz="2000" b="1" dirty="0">
                <a:solidFill>
                  <a:srgbClr val="000000"/>
                </a:solidFill>
                <a:effectLst/>
                <a:latin typeface="等线" panose="02010600030101010101" charset="-122"/>
                <a:cs typeface="Times New Roman" panose="02020603050405020304" pitchFamily="18" charset="0"/>
              </a:rPr>
              <a:t>18</a:t>
            </a:r>
            <a:r>
              <a:rPr lang="ko-KR" altLang="zh-CN" sz="2000" b="1" dirty="0">
                <a:solidFill>
                  <a:srgbClr val="000000"/>
                </a:solidFill>
                <a:effectLst/>
                <a:ea typeface="Batang" panose="02030600000101010101" pitchFamily="18" charset="-127"/>
                <a:cs typeface="Batang" panose="02030600000101010101" pitchFamily="18" charset="-127"/>
              </a:rPr>
              <a:t>기</a:t>
            </a:r>
            <a:r>
              <a:rPr lang="en-US" altLang="zh-CN" sz="2000" b="1" dirty="0">
                <a:solidFill>
                  <a:srgbClr val="000000"/>
                </a:solidFill>
                <a:effectLst/>
                <a:latin typeface="等线" panose="02010600030101010101" charset="-122"/>
                <a:cs typeface="Times New Roman" panose="02020603050405020304" pitchFamily="18" charset="0"/>
              </a:rPr>
              <a:t> 3</a:t>
            </a:r>
            <a:r>
              <a:rPr lang="ko-KR" altLang="zh-CN" sz="2000" b="1" dirty="0">
                <a:solidFill>
                  <a:srgbClr val="000000"/>
                </a:solidFill>
                <a:effectLst/>
                <a:ea typeface="Batang" panose="02030600000101010101" pitchFamily="18" charset="-127"/>
                <a:cs typeface="Batang" panose="02030600000101010101" pitchFamily="18" charset="-127"/>
              </a:rPr>
              <a:t>중전회에서는</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당의</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err="1">
                <a:solidFill>
                  <a:srgbClr val="000000"/>
                </a:solidFill>
                <a:effectLst/>
                <a:ea typeface="Batang" panose="02030600000101010101" pitchFamily="18" charset="-127"/>
                <a:cs typeface="Batang" panose="02030600000101010101" pitchFamily="18" charset="-127"/>
              </a:rPr>
              <a:t>영도하에</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사회 경제 발전의</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중대</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문제와</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인민대중의</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이익에</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관계되는</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실제적인</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문제를</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내용으로</a:t>
            </a:r>
            <a:r>
              <a:rPr lang="en-US" altLang="zh-CN" sz="2000" b="1" dirty="0">
                <a:solidFill>
                  <a:srgbClr val="000000"/>
                </a:solidFill>
                <a:effectLst/>
                <a:latin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전</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사회적으로</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광범위한</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협상을</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전개하고</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정책 결정</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이전과</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정책 결정</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실시</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과정에서</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협상을</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진행해야</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한다고</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강조하였습니다</a:t>
            </a:r>
            <a:r>
              <a:rPr lang="en-US" altLang="zh-CN" sz="2000" b="1" dirty="0">
                <a:solidFill>
                  <a:srgbClr val="000000"/>
                </a:solidFill>
                <a:effectLst/>
                <a:latin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이러한</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중요</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논술과</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배치는</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중국</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사회주의</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협상민주의</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발전 방향을</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명확히</a:t>
            </a:r>
            <a:r>
              <a:rPr lang="ko-KR" altLang="zh-CN" sz="2000" b="1" dirty="0">
                <a:solidFill>
                  <a:srgbClr val="000000"/>
                </a:solidFill>
                <a:effectLst/>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밝혀 주었습니다</a:t>
            </a:r>
            <a:r>
              <a:rPr lang="en-US" altLang="zh-CN" sz="2000" b="1" dirty="0">
                <a:solidFill>
                  <a:srgbClr val="000000"/>
                </a:solidFill>
                <a:effectLst/>
                <a:latin typeface="等线" panose="02010600030101010101" charset="-122"/>
                <a:cs typeface="Times New Roman" panose="02020603050405020304" pitchFamily="18" charset="0"/>
              </a:rPr>
              <a:t>.</a:t>
            </a:r>
            <a:r>
              <a:rPr lang="zh-CN" altLang="zh-CN" sz="2000" b="1" dirty="0">
                <a:effectLst/>
              </a:rPr>
              <a:t> </a:t>
            </a:r>
            <a:endParaRPr lang="en-US" altLang="ja-JP" sz="2000" b="1" kern="100" dirty="0">
              <a:latin typeface="komorebi gothic" pitchFamily="49" charset="-128"/>
              <a:ea typeface="komorebi gothic" pitchFamily="49" charset="-128"/>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500000000000000" pitchFamily="2" charset="-122"/>
              </a:rPr>
              <a:t>参考译文</a:t>
            </a:r>
            <a:endParaRPr lang="zh-CN" altLang="en-US" sz="2000" b="1" dirty="0">
              <a:ea typeface="方正兰亭黑简体" panose="02000500000000000000" pitchFamily="2" charset="-122"/>
              <a:sym typeface="+mn-ea"/>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grpSp>
        <p:nvGrpSpPr>
          <p:cNvPr id="7" name="组合 6"/>
          <p:cNvGrpSpPr/>
          <p:nvPr/>
        </p:nvGrpSpPr>
        <p:grpSpPr>
          <a:xfrm>
            <a:off x="949418" y="1728216"/>
            <a:ext cx="9281735" cy="1472405"/>
            <a:chOff x="1407" y="3366"/>
            <a:chExt cx="13083" cy="2408"/>
          </a:xfrm>
        </p:grpSpPr>
        <p:grpSp>
          <p:nvGrpSpPr>
            <p:cNvPr id="9" name="组合 8"/>
            <p:cNvGrpSpPr/>
            <p:nvPr/>
          </p:nvGrpSpPr>
          <p:grpSpPr>
            <a:xfrm>
              <a:off x="3064" y="3366"/>
              <a:ext cx="11426" cy="2408"/>
              <a:chOff x="1725" y="2212"/>
              <a:chExt cx="11426" cy="2408"/>
            </a:xfrm>
          </p:grpSpPr>
          <p:sp>
            <p:nvSpPr>
              <p:cNvPr id="12" name="圆角矩形 11"/>
              <p:cNvSpPr/>
              <p:nvPr/>
            </p:nvSpPr>
            <p:spPr>
              <a:xfrm>
                <a:off x="1725" y="2212"/>
                <a:ext cx="11426" cy="240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000" y="2276"/>
                <a:ext cx="11151" cy="2136"/>
              </a:xfrm>
              <a:prstGeom prst="rect">
                <a:avLst/>
              </a:prstGeom>
              <a:noFill/>
            </p:spPr>
            <p:txBody>
              <a:bodyPr wrap="square" rtlCol="0">
                <a:spAutoFit/>
              </a:bodyPr>
              <a:lstStyle/>
              <a:p>
                <a:pPr>
                  <a:lnSpc>
                    <a:spcPct val="150000"/>
                  </a:lnSpc>
                </a:pPr>
                <a:r>
                  <a:rPr lang="en-US" altLang="zh-CN"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3. </a:t>
                </a:r>
                <a:r>
                  <a:rPr lang="ko-KR" altLang="zh-CN" sz="2800" b="1" dirty="0" err="1">
                    <a:cs typeface="Times New Roman" panose="02020603050405020304" pitchFamily="18" charset="0"/>
                  </a:rPr>
                  <a:t>人的全面发展</a:t>
                </a:r>
                <a:r>
                  <a:rPr lang="zh-CN" altLang="zh-CN" sz="2400" dirty="0">
                    <a:effectLst/>
                  </a:rPr>
                  <a:t> </a:t>
                </a:r>
                <a:endParaRPr lang="en-US" altLang="zh-CN"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endParaRPr>
              </a:p>
              <a:p>
                <a:pPr>
                  <a:lnSpc>
                    <a:spcPct val="150000"/>
                  </a:lnSpc>
                </a:pPr>
                <a:r>
                  <a:rPr lang="en-US" altLang="zh-CN"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a:t>
                </a:r>
                <a:r>
                  <a:rPr lang="ko-KR" altLang="zh-CN" sz="2800" b="1" dirty="0">
                    <a:solidFill>
                      <a:schemeClr val="accent1">
                        <a:lumMod val="75000"/>
                      </a:schemeClr>
                    </a:solidFill>
                    <a:latin typeface="Times New Roman" panose="02020603050405020304" pitchFamily="18" charset="0"/>
                    <a:cs typeface="Times New Roman" panose="02020603050405020304" pitchFamily="18" charset="0"/>
                  </a:rPr>
                  <a:t>인간의 전면적인 발전</a:t>
                </a:r>
                <a:r>
                  <a:rPr lang="zh-CN" altLang="zh-CN"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 </a:t>
                </a:r>
                <a:r>
                  <a:rPr lang="en-US" altLang="ko-KR"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a:t>
                </a:r>
                <a:r>
                  <a:rPr lang="ko-KR" altLang="zh-CN" sz="2800" b="1" dirty="0">
                    <a:solidFill>
                      <a:schemeClr val="accent1">
                        <a:lumMod val="75000"/>
                      </a:schemeClr>
                    </a:solidFill>
                    <a:latin typeface="Times New Roman" panose="02020603050405020304" pitchFamily="18" charset="0"/>
                    <a:cs typeface="Times New Roman" panose="02020603050405020304" pitchFamily="18" charset="0"/>
                  </a:rPr>
                  <a:t> 개인의 전면적 발전</a:t>
                </a:r>
                <a:r>
                  <a:rPr lang="zh-CN" altLang="zh-CN"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 </a:t>
                </a:r>
                <a:endParaRPr lang="ja-JP" altLang="en-US" sz="2800" b="1" dirty="0">
                  <a:solidFill>
                    <a:schemeClr val="accent1">
                      <a:lumMod val="75000"/>
                    </a:schemeClr>
                  </a:solidFill>
                  <a:latin typeface="Times New Roman" panose="02020603050405020304" pitchFamily="18" charset="0"/>
                  <a:cs typeface="Times New Roman" panose="02020603050405020304" pitchFamily="18" charset="0"/>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001609" y="4263695"/>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 翻译说明</a:t>
            </a:r>
            <a:endPar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sp>
        <p:nvSpPr>
          <p:cNvPr id="3" name="圆角矩形 33"/>
          <p:cNvSpPr/>
          <p:nvPr/>
        </p:nvSpPr>
        <p:spPr>
          <a:xfrm>
            <a:off x="3697088" y="3657380"/>
            <a:ext cx="3910720" cy="60631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500000000000000" pitchFamily="2" charset="-122"/>
              <a:ea typeface="方正兰亭黑简体" panose="02000500000000000000" pitchFamily="2" charset="-122"/>
            </a:endParaRPr>
          </a:p>
          <a:p>
            <a:r>
              <a:rPr lang="ko-KR" altLang="en-US" sz="2400" b="1" dirty="0">
                <a:solidFill>
                  <a:schemeClr val="bg2">
                    <a:lumMod val="10000"/>
                  </a:schemeClr>
                </a:solidFill>
                <a:latin typeface="Times New Roman" panose="02020603050405020304" pitchFamily="18" charset="0"/>
              </a:rPr>
              <a:t>인간</a:t>
            </a:r>
            <a:r>
              <a:rPr lang="en-US" altLang="ko-KR" sz="2400" b="1" dirty="0">
                <a:solidFill>
                  <a:schemeClr val="bg2">
                    <a:lumMod val="10000"/>
                  </a:schemeClr>
                </a:solidFill>
                <a:latin typeface="Times New Roman" panose="02020603050405020304" pitchFamily="18" charset="0"/>
              </a:rPr>
              <a:t>-</a:t>
            </a:r>
            <a:r>
              <a:rPr lang="ko-KR" altLang="en-US" sz="2400" b="1" dirty="0">
                <a:solidFill>
                  <a:schemeClr val="bg2">
                    <a:lumMod val="10000"/>
                  </a:schemeClr>
                </a:solidFill>
                <a:latin typeface="Times New Roman" panose="02020603050405020304" pitchFamily="18" charset="0"/>
              </a:rPr>
              <a:t>개인 </a:t>
            </a:r>
            <a:r>
              <a:rPr lang="en-US" altLang="ko-KR" sz="2400" b="1" dirty="0">
                <a:solidFill>
                  <a:schemeClr val="bg2">
                    <a:lumMod val="10000"/>
                  </a:schemeClr>
                </a:solidFill>
                <a:latin typeface="Times New Roman" panose="02020603050405020304" pitchFamily="18" charset="0"/>
              </a:rPr>
              <a:t>(</a:t>
            </a:r>
            <a:r>
              <a:rPr lang="ko-KR" altLang="en-US" sz="2400" b="1" dirty="0">
                <a:solidFill>
                  <a:schemeClr val="bg2">
                    <a:lumMod val="10000"/>
                  </a:schemeClr>
                </a:solidFill>
                <a:latin typeface="Times New Roman" panose="02020603050405020304" pitchFamily="18" charset="0"/>
              </a:rPr>
              <a:t>의미적 차이</a:t>
            </a:r>
            <a:r>
              <a:rPr lang="en-US" altLang="ko-KR" sz="2400" b="1" dirty="0">
                <a:solidFill>
                  <a:schemeClr val="bg2">
                    <a:lumMod val="10000"/>
                  </a:schemeClr>
                </a:solidFill>
                <a:latin typeface="Times New Roman" panose="02020603050405020304" pitchFamily="18" charset="0"/>
              </a:rPr>
              <a:t>)</a:t>
            </a:r>
            <a:endParaRPr lang="ru-RU" altLang="zh-CN" sz="2400" b="1" dirty="0">
              <a:solidFill>
                <a:schemeClr val="tx1"/>
              </a:solidFill>
              <a:latin typeface="Times New Roman" panose="02020603050405020304" pitchFamily="18" charset="0"/>
              <a:cs typeface="Times New Roman" panose="02020603050405020304" pitchFamily="18" charset="0"/>
            </a:endParaRPr>
          </a:p>
          <a:p>
            <a:pPr algn="l"/>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sp>
        <p:nvSpPr>
          <p:cNvPr id="2" name="左大括号 1"/>
          <p:cNvSpPr/>
          <p:nvPr/>
        </p:nvSpPr>
        <p:spPr>
          <a:xfrm>
            <a:off x="3099281" y="3715420"/>
            <a:ext cx="435626" cy="1584072"/>
          </a:xfrm>
          <a:prstGeom prst="leftBrace">
            <a:avLst>
              <a:gd name="adj1" fmla="val 0"/>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8" name="圆角矩形 33"/>
          <p:cNvSpPr/>
          <p:nvPr/>
        </p:nvSpPr>
        <p:spPr>
          <a:xfrm>
            <a:off x="3777466" y="4865191"/>
            <a:ext cx="2942710" cy="528661"/>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500000000000000" pitchFamily="2" charset="-122"/>
              <a:ea typeface="方正兰亭黑简体" panose="02000500000000000000" pitchFamily="2" charset="-122"/>
            </a:endParaRPr>
          </a:p>
          <a:p>
            <a:r>
              <a:rPr lang="ko-KR" altLang="en-US" sz="2400" b="1" dirty="0">
                <a:solidFill>
                  <a:schemeClr val="bg2">
                    <a:lumMod val="10000"/>
                  </a:schemeClr>
                </a:solidFill>
                <a:latin typeface="Times New Roman" panose="02020603050405020304" pitchFamily="18" charset="0"/>
              </a:rPr>
              <a:t>전면적 </a:t>
            </a:r>
            <a:r>
              <a:rPr lang="en-US" altLang="ko-KR" sz="2400" b="1" dirty="0">
                <a:solidFill>
                  <a:schemeClr val="bg2">
                    <a:lumMod val="10000"/>
                  </a:schemeClr>
                </a:solidFill>
                <a:latin typeface="Times New Roman" panose="02020603050405020304" pitchFamily="18" charset="0"/>
              </a:rPr>
              <a:t>=</a:t>
            </a:r>
            <a:r>
              <a:rPr lang="ko-KR" altLang="en-US" sz="2400" b="1" dirty="0">
                <a:solidFill>
                  <a:schemeClr val="bg2">
                    <a:lumMod val="10000"/>
                  </a:schemeClr>
                </a:solidFill>
                <a:latin typeface="Times New Roman" panose="02020603050405020304" pitchFamily="18" charset="0"/>
              </a:rPr>
              <a:t> </a:t>
            </a:r>
            <a:r>
              <a:rPr lang="ko-KR" altLang="en-US" sz="2400" b="1" dirty="0" err="1">
                <a:solidFill>
                  <a:schemeClr val="bg2">
                    <a:lumMod val="10000"/>
                  </a:schemeClr>
                </a:solidFill>
                <a:latin typeface="Times New Roman" panose="02020603050405020304" pitchFamily="18" charset="0"/>
              </a:rPr>
              <a:t>전멱적인</a:t>
            </a:r>
            <a:endParaRPr lang="ru-RU" altLang="zh-CN" sz="2400" b="1" dirty="0">
              <a:solidFill>
                <a:schemeClr val="tx1"/>
              </a:solidFill>
              <a:latin typeface="Times New Roman" panose="02020603050405020304" pitchFamily="18" charset="0"/>
              <a:cs typeface="Times New Roman" panose="02020603050405020304" pitchFamily="18" charset="0"/>
            </a:endParaRPr>
          </a:p>
          <a:p>
            <a:pPr algn="l"/>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8"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2" y="513303"/>
            <a:ext cx="2948290" cy="618251"/>
          </a:xfrm>
          <a:prstGeom prst="rect">
            <a:avLst/>
          </a:prstGeom>
        </p:spPr>
      </p:pic>
      <p:sp>
        <p:nvSpPr>
          <p:cNvPr id="4" name="文本框 3"/>
          <p:cNvSpPr txBox="1"/>
          <p:nvPr/>
        </p:nvSpPr>
        <p:spPr>
          <a:xfrm>
            <a:off x="1622651" y="554907"/>
            <a:ext cx="2798430"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3490" y="5632792"/>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057546" y="2471046"/>
            <a:ext cx="10378628" cy="36090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en-US" altLang="zh-CN" sz="2000" b="1" dirty="0">
                <a:solidFill>
                  <a:srgbClr val="000000"/>
                </a:solidFill>
                <a:effectLst/>
                <a:latin typeface="SMSSMyungJo10Std"/>
                <a:ea typeface="宋体" panose="02010600030101010101" pitchFamily="2" charset="-122"/>
                <a:cs typeface="宋体" panose="02010600030101010101" pitchFamily="2" charset="-122"/>
              </a:rPr>
              <a:t>—</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우리는</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사회주의</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협상민주가</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중국</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사회주의</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민주 정치</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특유의</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형식이며</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독특한</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우세라는</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중대한</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판단을</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전면적으로</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인식해야</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합니다</a:t>
            </a:r>
            <a:r>
              <a:rPr lang="en-US" altLang="zh-CN" sz="2000" b="1" dirty="0">
                <a:solidFill>
                  <a:srgbClr val="000000"/>
                </a:solidFill>
                <a:effectLst/>
                <a:latin typeface="SMSSMyungJo10Std"/>
                <a:ea typeface="宋体" panose="02010600030101010101" pitchFamily="2" charset="-122"/>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중국공산당이</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인민대중을</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영도하여</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인민 민주를</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실시하는</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것은</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인민이</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나라의</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주인됨을</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보장하고</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지지하기</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위한</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것입니다</a:t>
            </a:r>
            <a:r>
              <a:rPr lang="en-US" altLang="zh-CN" sz="2000" b="1" dirty="0">
                <a:solidFill>
                  <a:srgbClr val="000000"/>
                </a:solidFill>
                <a:effectLst/>
                <a:latin typeface="SMSSMyungJo10Std"/>
                <a:ea typeface="宋体" panose="02010600030101010101" pitchFamily="2" charset="-122"/>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나라의</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err="1">
                <a:solidFill>
                  <a:srgbClr val="000000"/>
                </a:solidFill>
                <a:effectLst/>
                <a:latin typeface="宋体" panose="02010600030101010101" pitchFamily="2" charset="-122"/>
                <a:ea typeface="Batang" panose="02030600000101010101" pitchFamily="18" charset="-127"/>
                <a:cs typeface="Batang" panose="02030600000101010101" pitchFamily="18" charset="-127"/>
              </a:rPr>
              <a:t>주인으로서의</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인민의</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권리를</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보장하고</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지지하는</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것은</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하나의</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구호나</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빈말이</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아니며</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국가의</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정치 생활과</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사회 생활</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속에</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관철되어</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인민이</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법에</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따라</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국가 사무를</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관리하고</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경제와</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문화 사업을</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관리하며</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사회 사무를</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관리하는</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권력을</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효과적으로</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행사하도록</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보장해야</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합니다</a:t>
            </a:r>
            <a:r>
              <a:rPr lang="en-US" altLang="zh-CN" sz="2000" b="1" dirty="0">
                <a:solidFill>
                  <a:srgbClr val="000000"/>
                </a:solidFill>
                <a:effectLst/>
                <a:latin typeface="SMSSMyungJo10Std"/>
                <a:ea typeface="宋体" panose="02010600030101010101" pitchFamily="2" charset="-122"/>
                <a:cs typeface="宋体" panose="02010600030101010101" pitchFamily="2" charset="-122"/>
              </a:rPr>
              <a:t>. </a:t>
            </a:r>
            <a:endParaRPr lang="zh-CN" altLang="zh-CN" sz="2000" b="1" dirty="0">
              <a:effectLst/>
              <a:latin typeface="宋体" panose="02010600030101010101" pitchFamily="2" charset="-122"/>
              <a:ea typeface="宋体" panose="02010600030101010101" pitchFamily="2" charset="-122"/>
              <a:cs typeface="宋体" panose="02010600030101010101" pitchFamily="2" charset="-122"/>
            </a:endParaRPr>
          </a:p>
          <a:p>
            <a:pPr indent="304800" algn="just">
              <a:lnSpc>
                <a:spcPct val="150000"/>
              </a:lnSpc>
            </a:pPr>
            <a:endParaRPr lang="en-US" altLang="ja-JP" sz="1400" kern="100" dirty="0">
              <a:latin typeface="方正兰亭黑简体" panose="02000500000000000000" pitchFamily="2" charset="-122"/>
              <a:ea typeface="方正兰亭黑简体" panose="02000500000000000000" pitchFamily="2" charset="-122"/>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500000000000000" pitchFamily="2" charset="-122"/>
              </a:rPr>
              <a:t>参考译文</a:t>
            </a:r>
            <a:endParaRPr lang="zh-CN" altLang="en-US" sz="2000" b="1" dirty="0">
              <a:ea typeface="方正兰亭黑简体" panose="02000500000000000000" pitchFamily="2" charset="-122"/>
              <a:sym typeface="+mn-ea"/>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64375" cy="618251"/>
          </a:xfrm>
          <a:prstGeom prst="rect">
            <a:avLst/>
          </a:prstGeom>
        </p:spPr>
      </p:pic>
      <p:sp>
        <p:nvSpPr>
          <p:cNvPr id="4" name="文本框 3"/>
          <p:cNvSpPr txBox="1"/>
          <p:nvPr/>
        </p:nvSpPr>
        <p:spPr>
          <a:xfrm>
            <a:off x="1622650" y="554907"/>
            <a:ext cx="283613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587461"/>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423490" y="1897216"/>
            <a:ext cx="10243593" cy="396813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latinLnBrk="1">
              <a:lnSpc>
                <a:spcPts val="2800"/>
              </a:lnSpc>
            </a:pPr>
            <a:r>
              <a:rPr lang="zh-CN" altLang="en-US" sz="2000" b="1" dirty="0">
                <a:effectLst/>
                <a:latin typeface="FZS3K--GBK1-0"/>
                <a:ea typeface="等线" panose="02010600030101010101" charset="-122"/>
                <a:cs typeface="Times New Roman" panose="02020603050405020304" pitchFamily="18" charset="0"/>
              </a:rPr>
              <a:t>  </a:t>
            </a:r>
            <a:r>
              <a:rPr lang="zh-CN" altLang="zh-CN" sz="2000" b="1" dirty="0">
                <a:solidFill>
                  <a:srgbClr val="000000"/>
                </a:solidFill>
                <a:effectLst/>
                <a:latin typeface="等线" panose="02010600030101010101" charset="-122"/>
                <a:ea typeface="等线" panose="02010600030101010101" charset="-122"/>
                <a:cs typeface="Times New Roman" panose="02020603050405020304" pitchFamily="18" charset="0"/>
              </a:rPr>
              <a:t>（</a:t>
            </a:r>
            <a:r>
              <a:rPr lang="en-US" altLang="zh-CN" sz="2000" b="1" dirty="0">
                <a:solidFill>
                  <a:srgbClr val="000000"/>
                </a:solidFill>
                <a:effectLst/>
                <a:latin typeface="等线" panose="02010600030101010101" charset="-122"/>
                <a:ea typeface="等线" panose="02010600030101010101" charset="-122"/>
                <a:cs typeface="Times New Roman" panose="02020603050405020304" pitchFamily="18" charset="0"/>
              </a:rPr>
              <a:t>2</a:t>
            </a:r>
            <a:r>
              <a:rPr lang="zh-CN" altLang="zh-CN" sz="2000" b="1" dirty="0">
                <a:solidFill>
                  <a:srgbClr val="000000"/>
                </a:solidFill>
                <a:effectLst/>
                <a:latin typeface="等线" panose="02010600030101010101" charset="-122"/>
                <a:ea typeface="等线" panose="02010600030101010101" charset="-122"/>
                <a:cs typeface="Times New Roman" panose="02020603050405020304" pitchFamily="18" charset="0"/>
              </a:rPr>
              <a:t>）一切国家机关工作人员，无论身居多高的职位，都必须牢记我们的共和国是中华人民共和国，始终要把人民放在心中最高的位置，始终全心全意为人民服务，始终为人民利益和幸福而努力工作。</a:t>
            </a:r>
            <a:endParaRPr lang="en-US" altLang="zh-CN" sz="2000" b="1" dirty="0">
              <a:solidFill>
                <a:srgbClr val="000000"/>
              </a:solidFill>
              <a:effectLst/>
              <a:latin typeface="等线" panose="02010600030101010101" charset="-122"/>
              <a:ea typeface="等线" panose="02010600030101010101" charset="-122"/>
              <a:cs typeface="Times New Roman" panose="02020603050405020304" pitchFamily="18" charset="0"/>
            </a:endParaRPr>
          </a:p>
          <a:p>
            <a:pPr algn="just" latinLnBrk="1">
              <a:lnSpc>
                <a:spcPts val="2800"/>
              </a:lnSpc>
            </a:pPr>
            <a:r>
              <a:rPr lang="zh-CN" altLang="en-US" sz="2000" b="1" dirty="0">
                <a:solidFill>
                  <a:srgbClr val="000000"/>
                </a:solidFill>
                <a:latin typeface="等线" panose="02010600030101010101" charset="-122"/>
                <a:ea typeface="等线" panose="02010600030101010101" charset="-122"/>
                <a:cs typeface="Times New Roman" panose="02020603050405020304" pitchFamily="18" charset="0"/>
              </a:rPr>
              <a:t>       </a:t>
            </a:r>
            <a:r>
              <a:rPr lang="zh-CN" altLang="zh-CN" sz="2000" b="1" dirty="0">
                <a:solidFill>
                  <a:srgbClr val="000000"/>
                </a:solidFill>
                <a:effectLst/>
                <a:latin typeface="等线" panose="02010600030101010101" charset="-122"/>
                <a:ea typeface="等线" panose="02010600030101010101" charset="-122"/>
                <a:cs typeface="Times New Roman" panose="02020603050405020304" pitchFamily="18" charset="0"/>
              </a:rPr>
              <a:t>人民是历史的创造者，人民是真正的英雄。波澜壮阔的中华民族发展史是中国人民书写的！博大精深的中华文明是中国人民创造的！历久弥新的中华民族精神是中国人民培育的！中华民族迎来了从站起来、富起来到强起来的伟大飞跃是中国人民奋斗出来的！</a:t>
            </a:r>
            <a:endParaRPr lang="zh-CN" altLang="zh-CN" sz="2000" b="1" dirty="0">
              <a:effectLst/>
              <a:latin typeface="等线" panose="02010600030101010101" charset="-122"/>
              <a:ea typeface="等线" panose="02010600030101010101" charset="-122"/>
              <a:cs typeface="宋体" panose="02010600030101010101" pitchFamily="2" charset="-122"/>
            </a:endParaRPr>
          </a:p>
          <a:p>
            <a:pPr>
              <a:lnSpc>
                <a:spcPts val="2800"/>
              </a:lnSpc>
            </a:pPr>
            <a:r>
              <a:rPr lang="en-US" altLang="zh-CN" sz="2000" b="1" dirty="0">
                <a:solidFill>
                  <a:srgbClr val="000000"/>
                </a:solidFill>
                <a:effectLst/>
                <a:latin typeface="等线" panose="02010600030101010101" charset="-122"/>
                <a:ea typeface="等线" panose="02010600030101010101" charset="-122"/>
                <a:cs typeface="Times New Roman" panose="02020603050405020304" pitchFamily="18" charset="0"/>
              </a:rPr>
              <a:t>    </a:t>
            </a:r>
            <a:r>
              <a:rPr lang="zh-CN" altLang="en-US" sz="2000" b="1" dirty="0">
                <a:solidFill>
                  <a:srgbClr val="000000"/>
                </a:solidFill>
                <a:effectLst/>
                <a:latin typeface="等线" panose="02010600030101010101" charset="-122"/>
                <a:ea typeface="等线" panose="02010600030101010101" charset="-122"/>
                <a:cs typeface="Times New Roman" panose="02020603050405020304" pitchFamily="18" charset="0"/>
              </a:rPr>
              <a:t>  </a:t>
            </a:r>
            <a:r>
              <a:rPr lang="zh-CN" altLang="zh-CN" sz="2000" b="1" dirty="0">
                <a:solidFill>
                  <a:srgbClr val="000000"/>
                </a:solidFill>
                <a:effectLst/>
                <a:latin typeface="等线" panose="02010600030101010101" charset="-122"/>
                <a:ea typeface="等线" panose="02010600030101010101" charset="-122"/>
                <a:cs typeface="Times New Roman" panose="02020603050405020304" pitchFamily="18" charset="0"/>
              </a:rPr>
              <a:t>中国人民的特质、禀赋不仅铸就了绵延几千年发展至今的中华文明，而且深刻影响着当代中国发展进步，深刻影响着当代中国人的精神世界。中国人民在长期奋斗中培育、继承、发展起来的伟大民族精神，为中国发展和人类文明进步提供了强大精神动力。</a:t>
            </a:r>
            <a:r>
              <a:rPr lang="zh-CN" altLang="zh-CN" sz="2000" b="1" dirty="0">
                <a:effectLst/>
                <a:latin typeface="等线" panose="02010600030101010101" charset="-122"/>
                <a:ea typeface="等线" panose="02010600030101010101" charset="-122"/>
              </a:rPr>
              <a:t> </a:t>
            </a:r>
            <a:endParaRPr lang="en-US" altLang="zh-CN" sz="2000" b="1" dirty="0">
              <a:effectLst/>
              <a:latin typeface="等线" panose="02010600030101010101" charset="-122"/>
              <a:ea typeface="等线" panose="02010600030101010101" charset="-122"/>
            </a:endParaRPr>
          </a:p>
          <a:p>
            <a:pPr algn="r">
              <a:lnSpc>
                <a:spcPts val="2800"/>
              </a:lnSpc>
            </a:pPr>
            <a:r>
              <a:rPr lang="zh-CN" altLang="zh-CN" sz="1800" dirty="0">
                <a:solidFill>
                  <a:srgbClr val="000000"/>
                </a:solidFill>
                <a:effectLst/>
                <a:ea typeface="宋体" panose="02010600030101010101" pitchFamily="2" charset="-122"/>
                <a:cs typeface="Times New Roman" panose="02020603050405020304" pitchFamily="18" charset="0"/>
              </a:rPr>
              <a:t>（</a:t>
            </a:r>
            <a:r>
              <a:rPr lang="en-US" altLang="zh-CN" sz="1800" dirty="0">
                <a:solidFill>
                  <a:srgbClr val="000000"/>
                </a:solidFill>
                <a:effectLst/>
                <a:ea typeface="宋体" panose="02010600030101010101" pitchFamily="2" charset="-122"/>
                <a:cs typeface="Times New Roman" panose="02020603050405020304" pitchFamily="18" charset="0"/>
              </a:rPr>
              <a:t>2018</a:t>
            </a:r>
            <a:r>
              <a:rPr lang="zh-CN" altLang="zh-CN" sz="1800" dirty="0">
                <a:solidFill>
                  <a:srgbClr val="000000"/>
                </a:solidFill>
                <a:effectLst/>
                <a:ea typeface="宋体" panose="02010600030101010101" pitchFamily="2" charset="-122"/>
                <a:cs typeface="Times New Roman" panose="02020603050405020304" pitchFamily="18" charset="0"/>
              </a:rPr>
              <a:t>年</a:t>
            </a:r>
            <a:r>
              <a:rPr lang="en-US" altLang="zh-CN" sz="1800" dirty="0">
                <a:solidFill>
                  <a:srgbClr val="000000"/>
                </a:solidFill>
                <a:effectLst/>
                <a:ea typeface="宋体" panose="02010600030101010101" pitchFamily="2" charset="-122"/>
                <a:cs typeface="Times New Roman" panose="02020603050405020304" pitchFamily="18" charset="0"/>
              </a:rPr>
              <a:t>3</a:t>
            </a:r>
            <a:r>
              <a:rPr lang="zh-CN" altLang="zh-CN" sz="1800" dirty="0">
                <a:solidFill>
                  <a:srgbClr val="000000"/>
                </a:solidFill>
                <a:effectLst/>
                <a:ea typeface="宋体" panose="02010600030101010101" pitchFamily="2" charset="-122"/>
                <a:cs typeface="Times New Roman" panose="02020603050405020304" pitchFamily="18" charset="0"/>
              </a:rPr>
              <a:t>月</a:t>
            </a:r>
            <a:r>
              <a:rPr lang="en-US" altLang="zh-CN" sz="1800" dirty="0">
                <a:solidFill>
                  <a:srgbClr val="000000"/>
                </a:solidFill>
                <a:effectLst/>
                <a:ea typeface="宋体" panose="02010600030101010101" pitchFamily="2" charset="-122"/>
                <a:cs typeface="Times New Roman" panose="02020603050405020304" pitchFamily="18" charset="0"/>
              </a:rPr>
              <a:t>20</a:t>
            </a:r>
            <a:r>
              <a:rPr lang="zh-CN" altLang="zh-CN" sz="1800" dirty="0">
                <a:solidFill>
                  <a:srgbClr val="000000"/>
                </a:solidFill>
                <a:effectLst/>
                <a:ea typeface="宋体" panose="02010600030101010101" pitchFamily="2" charset="-122"/>
                <a:cs typeface="Times New Roman" panose="02020603050405020304" pitchFamily="18" charset="0"/>
              </a:rPr>
              <a:t>日，习近平在十三届全国人大一次会议上讲话）</a:t>
            </a:r>
            <a:r>
              <a:rPr lang="zh-CN" altLang="zh-CN" sz="2000" dirty="0">
                <a:effectLst/>
              </a:rPr>
              <a:t> </a:t>
            </a:r>
            <a:endParaRPr lang="en-US" altLang="zh-CN" sz="2000" b="1" dirty="0">
              <a:effectLst/>
              <a:latin typeface="等线" panose="02010600030101010101" charset="-122"/>
              <a:ea typeface="等线" panose="02010600030101010101" charset="-122"/>
            </a:endParaRPr>
          </a:p>
          <a:p>
            <a:pPr indent="304800" algn="just">
              <a:lnSpc>
                <a:spcPct val="150000"/>
              </a:lnSpc>
            </a:pPr>
            <a:endParaRPr lang="ja-JP" altLang="ja-JP" sz="1400" kern="100" dirty="0">
              <a:effectLst/>
              <a:latin typeface="方正兰亭黑简体" panose="02000500000000000000" pitchFamily="2" charset="-122"/>
              <a:ea typeface="方正兰亭黑简体" panose="02000500000000000000" pitchFamily="2" charset="-122"/>
              <a:cs typeface="Times New Roman" panose="02020603050405020304" pitchFamily="18" charset="0"/>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532641"/>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2" y="513303"/>
            <a:ext cx="2886146" cy="618251"/>
          </a:xfrm>
          <a:prstGeom prst="rect">
            <a:avLst/>
          </a:prstGeom>
        </p:spPr>
      </p:pic>
      <p:sp>
        <p:nvSpPr>
          <p:cNvPr id="4" name="文本框 3"/>
          <p:cNvSpPr txBox="1"/>
          <p:nvPr/>
        </p:nvSpPr>
        <p:spPr>
          <a:xfrm>
            <a:off x="1622651" y="554907"/>
            <a:ext cx="273628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6172" y="60232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211012" y="2600189"/>
            <a:ext cx="10427831" cy="338259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latinLnBrk="1">
              <a:lnSpc>
                <a:spcPts val="2800"/>
              </a:lnSpc>
            </a:pPr>
            <a:r>
              <a:rPr lang="zh-CN" altLang="en-US"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모든</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국가 기관의</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공무원들은</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직위</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고하를</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막론하고</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우리의</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공화국은</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중화인민공화국임을</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명심하며</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항상</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인민을</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마음속</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가장</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높은</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자리에</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두고</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성심성의껏</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인민에게</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봉사하며</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언제나</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인민의</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이익과</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행복을</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위해</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열심히</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일해야</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합니다</a:t>
            </a:r>
            <a:r>
              <a:rPr lang="en-US" altLang="zh-CN" sz="2000" b="1" dirty="0">
                <a:solidFill>
                  <a:srgbClr val="000000"/>
                </a:solidFill>
                <a:effectLst/>
                <a:latin typeface="SMSSMyungJo10Std"/>
                <a:ea typeface="宋体" panose="02010600030101010101" pitchFamily="2" charset="-122"/>
                <a:cs typeface="宋体" panose="02010600030101010101" pitchFamily="2" charset="-122"/>
              </a:rPr>
              <a:t>. </a:t>
            </a:r>
            <a:endParaRPr lang="zh-CN" altLang="zh-CN" sz="2000" b="1" dirty="0">
              <a:effectLst/>
              <a:latin typeface="宋体" panose="02010600030101010101" pitchFamily="2" charset="-122"/>
              <a:ea typeface="宋体" panose="02010600030101010101" pitchFamily="2" charset="-122"/>
              <a:cs typeface="宋体" panose="02010600030101010101" pitchFamily="2" charset="-122"/>
            </a:endParaRPr>
          </a:p>
          <a:p>
            <a:pPr algn="just" latinLnBrk="1">
              <a:lnSpc>
                <a:spcPts val="2800"/>
              </a:lnSpc>
            </a:pPr>
            <a:r>
              <a:rPr lang="en-US" altLang="zh-CN" sz="2000" b="1" dirty="0">
                <a:solidFill>
                  <a:srgbClr val="000000"/>
                </a:solidFill>
                <a:effectLst/>
                <a:latin typeface="Batang" panose="02030600000101010101" pitchFamily="18" charset="-127"/>
                <a:ea typeface="宋体" panose="02010600030101010101" pitchFamily="2" charset="-122"/>
                <a:cs typeface="Batang" panose="02030600000101010101" pitchFamily="18" charset="-127"/>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인민은</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역사의</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창조자이고</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인민은</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진정한</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영웅입니다</a:t>
            </a:r>
            <a:r>
              <a:rPr lang="en-US" altLang="zh-CN" sz="2000" b="1" dirty="0">
                <a:solidFill>
                  <a:srgbClr val="000000"/>
                </a:solidFill>
                <a:effectLst/>
                <a:latin typeface="SMSSMyungJo10Std"/>
                <a:ea typeface="宋体" panose="02010600030101010101" pitchFamily="2" charset="-122"/>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파란만장한</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중화민족의</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발전사는</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중국</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인민이</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써낸</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것입니다</a:t>
            </a:r>
            <a:r>
              <a:rPr lang="en-US" altLang="zh-CN" sz="2000" b="1" dirty="0">
                <a:solidFill>
                  <a:srgbClr val="000000"/>
                </a:solidFill>
                <a:effectLst/>
                <a:latin typeface="SMSSMyungJo10Std"/>
                <a:ea typeface="宋体" panose="02010600030101010101" pitchFamily="2" charset="-122"/>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풍부하고</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심오한</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중화문명은</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중국</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인민이</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창조한</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것입니다</a:t>
            </a:r>
            <a:r>
              <a:rPr lang="en-US" altLang="zh-CN" sz="2000" b="1" dirty="0">
                <a:solidFill>
                  <a:srgbClr val="000000"/>
                </a:solidFill>
                <a:effectLst/>
                <a:latin typeface="SMSSMyungJo10Std"/>
                <a:ea typeface="宋体" panose="02010600030101010101" pitchFamily="2" charset="-122"/>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오랜</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세월이</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지나도</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빛이</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바래지</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않고</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더욱</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새로워지는</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중화민족의</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정신은</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중국</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인민이</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길러 낸</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것입니다</a:t>
            </a:r>
            <a:r>
              <a:rPr lang="en-US" altLang="zh-CN" sz="2000" b="1" dirty="0">
                <a:solidFill>
                  <a:srgbClr val="000000"/>
                </a:solidFill>
                <a:effectLst/>
                <a:latin typeface="SMSSMyungJo10Std"/>
                <a:ea typeface="宋体" panose="02010600030101010101" pitchFamily="2" charset="-122"/>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중화민족이</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일어서고</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부유해지는</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단계를</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거쳐</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강대해지는</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단계로의</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위대한</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도약을</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이룬</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것도</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역시</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중국</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인민이</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분투하여</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이루어 낸</a:t>
            </a:r>
            <a:r>
              <a:rPr lang="ko-KR" altLang="zh-CN" sz="2000" b="1" dirty="0">
                <a:solidFill>
                  <a:srgbClr val="000000"/>
                </a:solidFill>
                <a:effectLst/>
                <a:latin typeface="宋体" panose="02010600030101010101" pitchFamily="2" charset="-122"/>
                <a:ea typeface="SMSSMyungJo10Std"/>
                <a:cs typeface="宋体" panose="02010600030101010101" pitchFamily="2" charset="-122"/>
              </a:rPr>
              <a:t> </a:t>
            </a:r>
            <a:r>
              <a:rPr lang="ko-KR" altLang="zh-CN" sz="2000" b="1" dirty="0">
                <a:solidFill>
                  <a:srgbClr val="000000"/>
                </a:solidFill>
                <a:effectLst/>
                <a:latin typeface="宋体" panose="02010600030101010101" pitchFamily="2" charset="-122"/>
                <a:ea typeface="Batang" panose="02030600000101010101" pitchFamily="18" charset="-127"/>
                <a:cs typeface="Batang" panose="02030600000101010101" pitchFamily="18" charset="-127"/>
              </a:rPr>
              <a:t>것입니다</a:t>
            </a:r>
            <a:r>
              <a:rPr lang="en-US" altLang="zh-CN" sz="2000" b="1" dirty="0">
                <a:solidFill>
                  <a:srgbClr val="000000"/>
                </a:solidFill>
                <a:effectLst/>
                <a:latin typeface="SMSSMyungJo10Std"/>
                <a:ea typeface="宋体" panose="02010600030101010101" pitchFamily="2" charset="-122"/>
                <a:cs typeface="宋体" panose="02010600030101010101" pitchFamily="2" charset="-122"/>
              </a:rPr>
              <a:t>! </a:t>
            </a:r>
            <a:endParaRPr lang="zh-CN" altLang="zh-CN" sz="2000" b="1" dirty="0">
              <a:effectLst/>
              <a:latin typeface="宋体" panose="02010600030101010101" pitchFamily="2" charset="-122"/>
              <a:ea typeface="宋体" panose="02010600030101010101" pitchFamily="2" charset="-122"/>
              <a:cs typeface="宋体" panose="02010600030101010101" pitchFamily="2" charset="-122"/>
            </a:endParaRPr>
          </a:p>
          <a:p>
            <a:pPr indent="304800" algn="just">
              <a:lnSpc>
                <a:spcPct val="150000"/>
              </a:lnSpc>
            </a:pPr>
            <a:endParaRPr lang="en-US" altLang="ja-JP" sz="2000" b="1" kern="100" dirty="0">
              <a:latin typeface="komorebi gothic" pitchFamily="49" charset="-128"/>
              <a:ea typeface="komorebi gothic" pitchFamily="49" charset="-128"/>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500000000000000" pitchFamily="2" charset="-122"/>
              </a:rPr>
              <a:t>参考译文</a:t>
            </a:r>
            <a:endParaRPr lang="zh-CN" altLang="en-US" sz="2000" b="1" dirty="0">
              <a:ea typeface="方正兰亭黑简体" panose="02000500000000000000" pitchFamily="2" charset="-122"/>
              <a:sym typeface="+mn-ea"/>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2" y="513303"/>
            <a:ext cx="2948290" cy="618251"/>
          </a:xfrm>
          <a:prstGeom prst="rect">
            <a:avLst/>
          </a:prstGeom>
        </p:spPr>
      </p:pic>
      <p:sp>
        <p:nvSpPr>
          <p:cNvPr id="4" name="文本框 3"/>
          <p:cNvSpPr txBox="1"/>
          <p:nvPr/>
        </p:nvSpPr>
        <p:spPr>
          <a:xfrm>
            <a:off x="1622651" y="554907"/>
            <a:ext cx="2798430"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3490" y="5632792"/>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057546" y="2471046"/>
            <a:ext cx="10378628" cy="18869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ko-KR" altLang="zh-CN" sz="2000" b="1" dirty="0">
                <a:solidFill>
                  <a:srgbClr val="000000"/>
                </a:solidFill>
                <a:effectLst/>
                <a:ea typeface="Batang" panose="02030600000101010101" pitchFamily="18" charset="-127"/>
                <a:cs typeface="Batang" panose="02030600000101010101" pitchFamily="18" charset="-127"/>
              </a:rPr>
              <a:t>중국</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인민의</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특이한</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기질과</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천품은</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수천</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년</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전부터</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지금까지</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이어진</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중화 문명을</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만들어 냈을</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뿐만</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아니라</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현대</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중국의</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발전과</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현대</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중국인의</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정신세계에</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크나큰</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영향을</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미치고</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있습니다</a:t>
            </a:r>
            <a:r>
              <a:rPr lang="en-US" altLang="zh-CN" sz="2000" b="1" dirty="0">
                <a:solidFill>
                  <a:srgbClr val="000000"/>
                </a:solidFill>
                <a:effectLst/>
                <a:latin typeface="SMSSMyungJo10Std"/>
                <a:ea typeface="等线" panose="02010600030101010101" charset="-122"/>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중국</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인민이</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오랜</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분투</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속에서</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배양하고</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계승하며</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발전시켜 온</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위대한</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민족정신은</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중국의</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발전과</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인류 문명의</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진보에</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강력한</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정신적</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동력을</a:t>
            </a:r>
            <a:r>
              <a:rPr lang="ko-KR" altLang="zh-CN" sz="2000" b="1" dirty="0">
                <a:solidFill>
                  <a:srgbClr val="000000"/>
                </a:solidFill>
                <a:effectLst/>
                <a:ea typeface="SMSSMyungJo10Std"/>
                <a:cs typeface="Times New Roman" panose="02020603050405020304" pitchFamily="18" charset="0"/>
              </a:rPr>
              <a:t> </a:t>
            </a:r>
            <a:r>
              <a:rPr lang="ko-KR" altLang="zh-CN" sz="2000" b="1" dirty="0">
                <a:solidFill>
                  <a:srgbClr val="000000"/>
                </a:solidFill>
                <a:effectLst/>
                <a:ea typeface="Batang" panose="02030600000101010101" pitchFamily="18" charset="-127"/>
                <a:cs typeface="Batang" panose="02030600000101010101" pitchFamily="18" charset="-127"/>
              </a:rPr>
              <a:t>제공해 주었습니다</a:t>
            </a:r>
            <a:r>
              <a:rPr lang="en-US" altLang="zh-CN" sz="2000" b="1" dirty="0">
                <a:solidFill>
                  <a:srgbClr val="000000"/>
                </a:solidFill>
                <a:effectLst/>
                <a:latin typeface="SMSSMyungJo10Std"/>
                <a:ea typeface="等线" panose="02010600030101010101" charset="-122"/>
                <a:cs typeface="Times New Roman" panose="02020603050405020304" pitchFamily="18" charset="0"/>
              </a:rPr>
              <a:t>.</a:t>
            </a:r>
            <a:r>
              <a:rPr lang="zh-CN" altLang="zh-CN" sz="2000" b="1" dirty="0">
                <a:effectLst/>
              </a:rPr>
              <a:t> </a:t>
            </a:r>
            <a:endParaRPr lang="en-US" altLang="ja-JP" sz="2000" b="1" kern="100" dirty="0">
              <a:latin typeface="方正兰亭黑简体" panose="02000500000000000000" pitchFamily="2" charset="-122"/>
              <a:ea typeface="方正兰亭黑简体" panose="02000500000000000000" pitchFamily="2" charset="-122"/>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500000000000000" pitchFamily="2" charset="-122"/>
              </a:rPr>
              <a:t>参考译文</a:t>
            </a:r>
            <a:endParaRPr lang="zh-CN" altLang="en-US" sz="2000" b="1" dirty="0">
              <a:ea typeface="方正兰亭黑简体" panose="02000500000000000000" pitchFamily="2" charset="-122"/>
              <a:sym typeface="+mn-ea"/>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2"/>
          <a:stretch>
            <a:fillRect/>
          </a:stretch>
        </p:blipFill>
        <p:spPr>
          <a:xfrm>
            <a:off x="6010275" y="701040"/>
            <a:ext cx="4058285" cy="4058285"/>
          </a:xfrm>
          <a:prstGeom prst="rect">
            <a:avLst/>
          </a:prstGeom>
          <a:effectLst>
            <a:outerShdw blurRad="50800" dist="38100" dir="2700000" algn="tl" rotWithShape="0">
              <a:prstClr val="black">
                <a:alpha val="40000"/>
              </a:prstClr>
            </a:outerShdw>
          </a:effectLst>
        </p:spPr>
      </p:pic>
      <p:sp>
        <p:nvSpPr>
          <p:cNvPr id="7" name="矩形 6"/>
          <p:cNvSpPr/>
          <p:nvPr/>
        </p:nvSpPr>
        <p:spPr>
          <a:xfrm>
            <a:off x="6334003" y="2244055"/>
            <a:ext cx="3289683" cy="972254"/>
          </a:xfrm>
          <a:prstGeom prst="rect">
            <a:avLst/>
          </a:prstGeom>
        </p:spPr>
        <p:txBody>
          <a:bodyPr wrap="none">
            <a:spAutoFit/>
          </a:bodyPr>
          <a:lstStyle/>
          <a:p>
            <a:pPr algn="ctr" fontAlgn="auto">
              <a:lnSpc>
                <a:spcPct val="150000"/>
              </a:lnSpc>
            </a:pPr>
            <a:r>
              <a:rPr lang="ko-KR" altLang="en-US" sz="4400" b="1" i="1" dirty="0">
                <a:solidFill>
                  <a:srgbClr val="2050A1"/>
                </a:solidFill>
                <a:latin typeface="komorebi gothic" pitchFamily="49" charset="-128"/>
                <a:ea typeface="komorebi gothic" pitchFamily="49" charset="-128"/>
              </a:rPr>
              <a:t>감사합니다</a:t>
            </a:r>
            <a:r>
              <a:rPr lang="en-US" altLang="ko-KR" sz="4400" b="1" i="1" dirty="0">
                <a:solidFill>
                  <a:srgbClr val="2050A1"/>
                </a:solidFill>
                <a:latin typeface="komorebi gothic" pitchFamily="49" charset="-128"/>
                <a:ea typeface="komorebi gothic" pitchFamily="49" charset="-128"/>
              </a:rPr>
              <a:t>!</a:t>
            </a:r>
            <a:endParaRPr lang="ja-JP" altLang="en-GB" sz="4400" b="1" i="1" dirty="0">
              <a:solidFill>
                <a:srgbClr val="2050A1"/>
              </a:solidFill>
              <a:latin typeface="komorebi gothic" pitchFamily="49" charset="-128"/>
              <a:ea typeface="komorebi gothic" pitchFamily="49" charset="-128"/>
            </a:endParaRPr>
          </a:p>
        </p:txBody>
      </p:sp>
      <p:sp>
        <p:nvSpPr>
          <p:cNvPr id="2" name="文本框 1"/>
          <p:cNvSpPr txBox="1"/>
          <p:nvPr/>
        </p:nvSpPr>
        <p:spPr>
          <a:xfrm>
            <a:off x="6772275" y="4870450"/>
            <a:ext cx="5419090" cy="383540"/>
          </a:xfrm>
          <a:prstGeom prst="rect">
            <a:avLst/>
          </a:prstGeom>
          <a:noFill/>
        </p:spPr>
        <p:txBody>
          <a:bodyPr wrap="square" rtlCol="0">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ircle(in)">
                                      <p:cBhvr>
                                        <p:cTn id="7"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grpSp>
        <p:nvGrpSpPr>
          <p:cNvPr id="7" name="组合 6"/>
          <p:cNvGrpSpPr/>
          <p:nvPr/>
        </p:nvGrpSpPr>
        <p:grpSpPr>
          <a:xfrm>
            <a:off x="949419" y="1728215"/>
            <a:ext cx="10540438" cy="1358061"/>
            <a:chOff x="1407" y="3366"/>
            <a:chExt cx="14596" cy="2221"/>
          </a:xfrm>
        </p:grpSpPr>
        <p:grpSp>
          <p:nvGrpSpPr>
            <p:cNvPr id="9" name="组合 8"/>
            <p:cNvGrpSpPr/>
            <p:nvPr/>
          </p:nvGrpSpPr>
          <p:grpSpPr>
            <a:xfrm>
              <a:off x="2986" y="3366"/>
              <a:ext cx="13017" cy="2221"/>
              <a:chOff x="1647" y="2212"/>
              <a:chExt cx="13017" cy="2221"/>
            </a:xfrm>
          </p:grpSpPr>
          <p:sp>
            <p:nvSpPr>
              <p:cNvPr id="12" name="圆角矩形 11"/>
              <p:cNvSpPr/>
              <p:nvPr/>
            </p:nvSpPr>
            <p:spPr>
              <a:xfrm>
                <a:off x="1647" y="2212"/>
                <a:ext cx="12675" cy="2195"/>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866" y="2276"/>
                <a:ext cx="12798" cy="2157"/>
              </a:xfrm>
              <a:prstGeom prst="rect">
                <a:avLst/>
              </a:prstGeom>
              <a:noFill/>
            </p:spPr>
            <p:txBody>
              <a:bodyPr wrap="square" rtlCol="0">
                <a:spAutoFit/>
              </a:bodyPr>
              <a:lstStyle/>
              <a:p>
                <a:pPr>
                  <a:lnSpc>
                    <a:spcPct val="150000"/>
                  </a:lnSpc>
                </a:pPr>
                <a:r>
                  <a:rPr lang="en-US" altLang="zh-CN"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4.</a:t>
                </a:r>
                <a:r>
                  <a:rPr lang="zh-CN" altLang="en-US"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 </a:t>
                </a:r>
                <a:r>
                  <a:rPr lang="ko-KR" altLang="zh-CN" sz="2800" b="1" dirty="0" err="1">
                    <a:cs typeface="Times New Roman" panose="02020603050405020304" pitchFamily="18" charset="0"/>
                  </a:rPr>
                  <a:t>全体人民共同富裕</a:t>
                </a:r>
                <a:r>
                  <a:rPr lang="zh-CN" altLang="zh-CN" sz="2400" dirty="0">
                    <a:effectLst/>
                  </a:rPr>
                  <a:t> </a:t>
                </a:r>
                <a:endParaRPr lang="en-US" altLang="zh-CN"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endParaRPr>
              </a:p>
              <a:p>
                <a:pPr>
                  <a:lnSpc>
                    <a:spcPct val="150000"/>
                  </a:lnSpc>
                </a:pPr>
                <a:r>
                  <a:rPr lang="en-US" altLang="zh-CN"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a:t>
                </a:r>
                <a:r>
                  <a:rPr lang="ko-KR" altLang="zh-CN" sz="2800" b="1" dirty="0">
                    <a:solidFill>
                      <a:schemeClr val="accent1">
                        <a:lumMod val="75000"/>
                      </a:schemeClr>
                    </a:solidFill>
                    <a:latin typeface="Times New Roman" panose="02020603050405020304" pitchFamily="18" charset="0"/>
                    <a:cs typeface="Times New Roman" panose="02020603050405020304" pitchFamily="18" charset="0"/>
                  </a:rPr>
                  <a:t>전체 인민의 공동부유</a:t>
                </a:r>
                <a:r>
                  <a:rPr lang="zh-CN" altLang="zh-CN"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 </a:t>
                </a:r>
                <a:endParaRPr lang="en-US" altLang="zh-CN"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sym typeface="+mn-ea"/>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001609" y="4263695"/>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翻译说明</a:t>
            </a:r>
            <a:endPar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sp>
        <p:nvSpPr>
          <p:cNvPr id="32" name="圆角矩形 31"/>
          <p:cNvSpPr/>
          <p:nvPr/>
        </p:nvSpPr>
        <p:spPr>
          <a:xfrm>
            <a:off x="3697087" y="3715420"/>
            <a:ext cx="6238829" cy="54827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ko-KR" altLang="en-US" sz="2400" b="1" dirty="0" err="1">
                <a:solidFill>
                  <a:schemeClr val="bg2">
                    <a:lumMod val="10000"/>
                  </a:schemeClr>
                </a:solidFill>
                <a:latin typeface="Times New Roman" panose="02020603050405020304" pitchFamily="18" charset="0"/>
                <a:ea typeface="方正兰亭黑简体" panose="02000500000000000000" pitchFamily="2" charset="-122"/>
              </a:rPr>
              <a:t>四字格</a:t>
            </a:r>
            <a:r>
              <a:rPr lang="zh-CN" altLang="en-US" sz="2400" b="1" dirty="0">
                <a:solidFill>
                  <a:schemeClr val="bg2">
                    <a:lumMod val="10000"/>
                  </a:schemeClr>
                </a:solidFill>
                <a:latin typeface="Times New Roman" panose="02020603050405020304" pitchFamily="18" charset="0"/>
                <a:ea typeface="方正兰亭黑简体" panose="02000500000000000000" pitchFamily="2" charset="-122"/>
              </a:rPr>
              <a:t>（一般性词汇）</a:t>
            </a:r>
            <a:r>
              <a:rPr lang="ko-KR" altLang="en-US" sz="2400" b="1" dirty="0">
                <a:solidFill>
                  <a:schemeClr val="bg2">
                    <a:lumMod val="10000"/>
                  </a:schemeClr>
                </a:solidFill>
                <a:latin typeface="Times New Roman" panose="02020603050405020304" pitchFamily="18" charset="0"/>
                <a:ea typeface="方正兰亭黑简体" panose="02000500000000000000" pitchFamily="2" charset="-122"/>
              </a:rPr>
              <a:t>전체 인민</a:t>
            </a:r>
            <a:r>
              <a:rPr lang="en-US" altLang="ko-KR" sz="2400" b="1" dirty="0">
                <a:solidFill>
                  <a:schemeClr val="bg2">
                    <a:lumMod val="10000"/>
                  </a:schemeClr>
                </a:solidFill>
                <a:latin typeface="Times New Roman" panose="02020603050405020304" pitchFamily="18" charset="0"/>
                <a:ea typeface="方正兰亭黑简体" panose="02000500000000000000" pitchFamily="2" charset="-122"/>
              </a:rPr>
              <a:t>(</a:t>
            </a:r>
            <a:r>
              <a:rPr lang="ko-KR" altLang="en-US" sz="2400" b="1" dirty="0" err="1">
                <a:solidFill>
                  <a:schemeClr val="bg2">
                    <a:lumMod val="10000"/>
                  </a:schemeClr>
                </a:solidFill>
                <a:latin typeface="Times New Roman" panose="02020603050405020304" pitchFamily="18" charset="0"/>
                <a:ea typeface="方正兰亭黑简体" panose="02000500000000000000" pitchFamily="2" charset="-122"/>
              </a:rPr>
              <a:t>分写</a:t>
            </a:r>
            <a:r>
              <a:rPr lang="en-US" altLang="ko-KR" sz="2400" b="1" dirty="0">
                <a:solidFill>
                  <a:schemeClr val="bg2">
                    <a:lumMod val="10000"/>
                  </a:schemeClr>
                </a:solidFill>
                <a:latin typeface="Times New Roman" panose="02020603050405020304" pitchFamily="18" charset="0"/>
                <a:ea typeface="方正兰亭黑简体" panose="02000500000000000000" pitchFamily="2" charset="-122"/>
              </a:rPr>
              <a:t>)</a:t>
            </a:r>
            <a:endParaRPr lang="zh-CN" sz="2000" b="1" dirty="0">
              <a:solidFill>
                <a:schemeClr val="bg2">
                  <a:lumMod val="10000"/>
                </a:schemeClr>
              </a:solidFill>
              <a:latin typeface="Times New Roman" panose="02020603050405020304" pitchFamily="18" charset="0"/>
              <a:ea typeface="方正兰亭黑简体" panose="02000500000000000000" pitchFamily="2" charset="-122"/>
              <a:cs typeface="Times New Roman" panose="02020603050405020304" pitchFamily="18" charset="0"/>
            </a:endParaRPr>
          </a:p>
        </p:txBody>
      </p:sp>
      <p:sp>
        <p:nvSpPr>
          <p:cNvPr id="2" name="左大括号 1"/>
          <p:cNvSpPr/>
          <p:nvPr/>
        </p:nvSpPr>
        <p:spPr>
          <a:xfrm>
            <a:off x="3099281" y="3715420"/>
            <a:ext cx="435626" cy="1584072"/>
          </a:xfrm>
          <a:prstGeom prst="leftBrace">
            <a:avLst>
              <a:gd name="adj1" fmla="val 0"/>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3" name="圆角矩形 2"/>
          <p:cNvSpPr/>
          <p:nvPr/>
        </p:nvSpPr>
        <p:spPr>
          <a:xfrm>
            <a:off x="3697087" y="4865190"/>
            <a:ext cx="6191481" cy="586701"/>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2">
                    <a:lumMod val="10000"/>
                  </a:schemeClr>
                </a:solidFill>
                <a:latin typeface="Times New Roman" panose="02020603050405020304" pitchFamily="18" charset="0"/>
                <a:ea typeface="方正兰亭黑简体" panose="02000500000000000000" pitchFamily="2" charset="-122"/>
              </a:rPr>
              <a:t>四字格（专业术语）</a:t>
            </a:r>
            <a:r>
              <a:rPr lang="ko-KR" altLang="en-US" sz="2400" b="1" dirty="0">
                <a:solidFill>
                  <a:schemeClr val="bg2">
                    <a:lumMod val="10000"/>
                  </a:schemeClr>
                </a:solidFill>
                <a:latin typeface="Times New Roman" panose="02020603050405020304" pitchFamily="18" charset="0"/>
                <a:ea typeface="方正兰亭黑简体" panose="02000500000000000000" pitchFamily="2" charset="-122"/>
              </a:rPr>
              <a:t>공동부유</a:t>
            </a:r>
            <a:r>
              <a:rPr lang="zh-CN" altLang="en-US" sz="2400" b="1" dirty="0">
                <a:solidFill>
                  <a:schemeClr val="bg2">
                    <a:lumMod val="10000"/>
                  </a:schemeClr>
                </a:solidFill>
                <a:latin typeface="Times New Roman" panose="02020603050405020304" pitchFamily="18" charset="0"/>
                <a:ea typeface="方正兰亭黑简体" panose="02000500000000000000" pitchFamily="2" charset="-122"/>
              </a:rPr>
              <a:t>（合写）</a:t>
            </a:r>
            <a:endParaRPr lang="zh-CN" sz="2000" b="1" dirty="0">
              <a:solidFill>
                <a:schemeClr val="bg2">
                  <a:lumMod val="10000"/>
                </a:schemeClr>
              </a:solidFill>
              <a:latin typeface="Times New Roman" panose="02020603050405020304" pitchFamily="18" charset="0"/>
              <a:ea typeface="方正兰亭黑简体" panose="02000500000000000000"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696453" y="1581003"/>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任务说明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4570459" y="2087395"/>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4778715" y="2868150"/>
            <a:ext cx="6713857" cy="1477328"/>
          </a:xfrm>
          <a:prstGeom prst="rect">
            <a:avLst/>
          </a:prstGeom>
          <a:noFill/>
        </p:spPr>
        <p:txBody>
          <a:bodyPr wrap="square" rtlCol="0">
            <a:spAutoFit/>
          </a:bodyPr>
          <a:lstStyle/>
          <a:p>
            <a:pPr>
              <a:lnSpc>
                <a:spcPct val="150000"/>
              </a:lnSpc>
            </a:pPr>
            <a:r>
              <a:rPr lang="en-US" altLang="zh-CN" sz="2000" b="1" dirty="0">
                <a:solidFill>
                  <a:srgbClr val="1E50A2"/>
                </a:solidFill>
                <a:latin typeface="方正兰亭黑简体" panose="02000500000000000000" pitchFamily="2" charset="-122"/>
                <a:ea typeface="方正兰亭黑简体" panose="02000500000000000000" pitchFamily="2" charset="-122"/>
              </a:rPr>
              <a:t>1.</a:t>
            </a:r>
            <a:r>
              <a:rPr lang="zh-CN" altLang="en-US" sz="2000" b="1" dirty="0">
                <a:solidFill>
                  <a:srgbClr val="1E50A2"/>
                </a:solidFill>
                <a:latin typeface="方正兰亭黑简体" panose="02000500000000000000" pitchFamily="2" charset="-122"/>
                <a:ea typeface="方正兰亭黑简体" panose="02000500000000000000" pitchFamily="2" charset="-122"/>
              </a:rPr>
              <a:t>汉韩翻译中汉语四字格如何处理？</a:t>
            </a:r>
            <a:endParaRPr lang="zh-CN" altLang="en-US" sz="2000" b="1" dirty="0">
              <a:solidFill>
                <a:srgbClr val="1E50A2"/>
              </a:solidFill>
              <a:latin typeface="方正兰亭黑简体" panose="02000500000000000000" pitchFamily="2" charset="-122"/>
              <a:ea typeface="方正兰亭黑简体" panose="02000500000000000000" pitchFamily="2" charset="-122"/>
            </a:endParaRPr>
          </a:p>
          <a:p>
            <a:pPr>
              <a:lnSpc>
                <a:spcPct val="150000"/>
              </a:lnSpc>
            </a:pPr>
            <a:r>
              <a:rPr lang="en-US" altLang="zh-CN" sz="2000" b="1" dirty="0">
                <a:solidFill>
                  <a:srgbClr val="1E50A2"/>
                </a:solidFill>
                <a:latin typeface="方正兰亭黑简体" panose="02000500000000000000" pitchFamily="2" charset="-122"/>
                <a:ea typeface="方正兰亭黑简体" panose="02000500000000000000" pitchFamily="2" charset="-122"/>
              </a:rPr>
              <a:t>2.</a:t>
            </a:r>
            <a:r>
              <a:rPr lang="zh-CN" altLang="en-US" sz="2000" b="1" dirty="0">
                <a:solidFill>
                  <a:srgbClr val="1E50A2"/>
                </a:solidFill>
                <a:latin typeface="方正兰亭黑简体" panose="02000500000000000000" pitchFamily="2" charset="-122"/>
                <a:ea typeface="方正兰亭黑简体" panose="02000500000000000000" pitchFamily="2" charset="-122"/>
              </a:rPr>
              <a:t>汉韩翻译中汉语重复出现的词汇、短语和句子如何翻译？</a:t>
            </a:r>
            <a:endParaRPr lang="zh-CN" altLang="en-US" sz="2000" b="1" dirty="0">
              <a:solidFill>
                <a:srgbClr val="1E50A2"/>
              </a:solidFill>
              <a:latin typeface="方正兰亭黑简体" panose="02000500000000000000" pitchFamily="2" charset="-122"/>
              <a:ea typeface="方正兰亭黑简体" panose="02000500000000000000" pitchFamily="2" charset="-122"/>
            </a:endParaRPr>
          </a:p>
          <a:p>
            <a:pPr>
              <a:lnSpc>
                <a:spcPct val="150000"/>
              </a:lnSpc>
            </a:pPr>
            <a:r>
              <a:rPr lang="en-US" altLang="zh-CN" sz="2000" b="1" dirty="0">
                <a:solidFill>
                  <a:srgbClr val="1E50A2"/>
                </a:solidFill>
                <a:latin typeface="方正兰亭黑简体" panose="02000500000000000000" pitchFamily="2" charset="-122"/>
                <a:ea typeface="方正兰亭黑简体" panose="02000500000000000000" pitchFamily="2" charset="-122"/>
              </a:rPr>
              <a:t>3.</a:t>
            </a:r>
            <a:r>
              <a:rPr lang="zh-CN" altLang="en-US" sz="2000" b="1" dirty="0">
                <a:solidFill>
                  <a:srgbClr val="1E50A2"/>
                </a:solidFill>
                <a:latin typeface="方正兰亭黑简体" panose="02000500000000000000" pitchFamily="2" charset="-122"/>
                <a:ea typeface="方正兰亭黑简体" panose="02000500000000000000" pitchFamily="2" charset="-122"/>
              </a:rPr>
              <a:t>关键语句参考译文中有哪些值得借鉴的策略？</a:t>
            </a:r>
            <a:endParaRPr lang="zh-CN" altLang="en-US" sz="2000" b="1" dirty="0">
              <a:solidFill>
                <a:srgbClr val="1E50A2"/>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889365" y="2672811"/>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b="1" dirty="0">
                <a:solidFill>
                  <a:schemeClr val="tx1"/>
                </a:solidFill>
              </a:rPr>
              <a:t>请</a:t>
            </a:r>
            <a:r>
              <a:rPr lang="zh-CN" altLang="zh-CN" b="1" dirty="0">
                <a:solidFill>
                  <a:schemeClr val="tx1"/>
                </a:solidFill>
              </a:rPr>
              <a:t>对以下几个问题进行思考与</a:t>
            </a:r>
            <a:r>
              <a:rPr lang="zh-CN" altLang="en-US" b="1" dirty="0">
                <a:solidFill>
                  <a:schemeClr val="tx1"/>
                </a:solidFill>
              </a:rPr>
              <a:t>讨论：</a:t>
            </a:r>
            <a:endParaRPr lang="zh-CN" altLang="en-US" sz="2000" b="1" dirty="0">
              <a:solidFill>
                <a:schemeClr val="tx1"/>
              </a:solidFill>
              <a:latin typeface="方正兰亭黑简体" panose="02000500000000000000" pitchFamily="2" charset="-122"/>
              <a:ea typeface="方正兰亭黑简体" panose="02000500000000000000" pitchFamily="2" charset="-122"/>
            </a:endParaRPr>
          </a:p>
        </p:txBody>
      </p:sp>
      <p:pic>
        <p:nvPicPr>
          <p:cNvPr id="2" name="图片 1"/>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PP_MARK_KEY" val="e0e2b6bd-bc31-4ce3-87aa-f075d16f3e77"/>
  <p:tag name="COMMONDATA" val="eyJoZGlkIjoiNTM0MTIzOTVjNGJiMGU2Y2YwNjZmZGQzOWUzYjc0MTAifQ=="/>
  <p:tag name="commondata" val="eyJoZGlkIjoiMzk1ZjI3Y2I4Yzk3NWQ4ZGFjNjU1NTg3MjMzZjE4MmM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12124</Words>
  <Application>WPS 演示</Application>
  <PresentationFormat>宽屏</PresentationFormat>
  <Paragraphs>817</Paragraphs>
  <Slides>74</Slides>
  <Notes>0</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74</vt:i4>
      </vt:variant>
    </vt:vector>
  </HeadingPairs>
  <TitlesOfParts>
    <vt:vector size="98" baseType="lpstr">
      <vt:lpstr>Arial</vt:lpstr>
      <vt:lpstr>宋体</vt:lpstr>
      <vt:lpstr>Wingdings</vt:lpstr>
      <vt:lpstr>微软雅黑</vt:lpstr>
      <vt:lpstr>Times New Roman</vt:lpstr>
      <vt:lpstr>方正兰亭黑简体</vt:lpstr>
      <vt:lpstr>黑体</vt:lpstr>
      <vt:lpstr>Calibri</vt:lpstr>
      <vt:lpstr>微软雅黑 Light</vt:lpstr>
      <vt:lpstr>komorebi gothic</vt:lpstr>
      <vt:lpstr>等线</vt:lpstr>
      <vt:lpstr>Arial Unicode MS</vt:lpstr>
      <vt:lpstr>等线 Light</vt:lpstr>
      <vt:lpstr>Batang</vt:lpstr>
      <vt:lpstr>FZS3K--GBK1-0</vt:lpstr>
      <vt:lpstr>FZXSSJW--GB1-0</vt:lpstr>
      <vt:lpstr>MinionPro</vt:lpstr>
      <vt:lpstr>SMSSMyungJo10Std</vt:lpstr>
      <vt:lpstr>Yu Gothic</vt:lpstr>
      <vt:lpstr>BatangChe</vt:lpstr>
      <vt:lpstr>Malgun Gothic</vt:lpstr>
      <vt:lpstr>FZSong_Superfont</vt:lpstr>
      <vt:lpstr>华文琥珀</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Administrator</cp:lastModifiedBy>
  <cp:revision>1120</cp:revision>
  <dcterms:created xsi:type="dcterms:W3CDTF">2022-06-22T00:29:00Z</dcterms:created>
  <dcterms:modified xsi:type="dcterms:W3CDTF">2024-08-23T08:12:08Z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3AEB7629C6CC4E11A2AC15A4501CB9FF_13</vt:lpwstr>
  </property>
  <property fmtid="{D5CDD505-2E9C-101B-9397-08002B2CF9AE}" pid="3" name="KSOProductBuildVer">
    <vt:lpwstr>2052-12.1.0.17857</vt:lpwstr>
  </property>
</Properties>
</file>