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4"/>
  </p:notesMasterIdLst>
  <p:sldIdLst>
    <p:sldId id="276" r:id="rId3"/>
    <p:sldId id="593" r:id="rId4"/>
    <p:sldId id="596" r:id="rId5"/>
    <p:sldId id="275" r:id="rId6"/>
    <p:sldId id="746" r:id="rId7"/>
    <p:sldId id="649" r:id="rId8"/>
    <p:sldId id="749" r:id="rId9"/>
    <p:sldId id="747" r:id="rId10"/>
    <p:sldId id="748" r:id="rId11"/>
    <p:sldId id="458" r:id="rId12"/>
    <p:sldId id="725" r:id="rId13"/>
    <p:sldId id="653" r:id="rId14"/>
    <p:sldId id="602" r:id="rId15"/>
    <p:sldId id="603" r:id="rId16"/>
    <p:sldId id="654" r:id="rId17"/>
    <p:sldId id="604" r:id="rId18"/>
    <p:sldId id="605" r:id="rId19"/>
    <p:sldId id="607" r:id="rId20"/>
    <p:sldId id="610" r:id="rId21"/>
    <p:sldId id="726" r:id="rId22"/>
    <p:sldId id="490" r:id="rId23"/>
    <p:sldId id="629" r:id="rId24"/>
    <p:sldId id="630" r:id="rId25"/>
    <p:sldId id="727" r:id="rId26"/>
    <p:sldId id="631" r:id="rId27"/>
    <p:sldId id="728" r:id="rId28"/>
    <p:sldId id="729" r:id="rId29"/>
    <p:sldId id="730" r:id="rId30"/>
    <p:sldId id="671" r:id="rId31"/>
    <p:sldId id="731" r:id="rId32"/>
    <p:sldId id="732" r:id="rId33"/>
    <p:sldId id="691" r:id="rId34"/>
    <p:sldId id="733" r:id="rId35"/>
    <p:sldId id="734" r:id="rId36"/>
    <p:sldId id="735" r:id="rId37"/>
    <p:sldId id="736" r:id="rId38"/>
    <p:sldId id="712" r:id="rId39"/>
    <p:sldId id="692" r:id="rId40"/>
    <p:sldId id="693" r:id="rId41"/>
    <p:sldId id="672" r:id="rId42"/>
    <p:sldId id="674" r:id="rId43"/>
    <p:sldId id="750" r:id="rId44"/>
    <p:sldId id="751" r:id="rId45"/>
    <p:sldId id="695" r:id="rId46"/>
    <p:sldId id="675" r:id="rId47"/>
    <p:sldId id="740" r:id="rId48"/>
    <p:sldId id="676" r:id="rId49"/>
    <p:sldId id="677" r:id="rId50"/>
    <p:sldId id="656" r:id="rId51"/>
    <p:sldId id="657" r:id="rId52"/>
    <p:sldId id="716" r:id="rId53"/>
    <p:sldId id="717" r:id="rId54"/>
    <p:sldId id="718" r:id="rId55"/>
    <p:sldId id="719" r:id="rId56"/>
    <p:sldId id="658" r:id="rId57"/>
    <p:sldId id="659" r:id="rId58"/>
    <p:sldId id="720" r:id="rId59"/>
    <p:sldId id="721" r:id="rId60"/>
    <p:sldId id="661" r:id="rId61"/>
    <p:sldId id="753" r:id="rId62"/>
    <p:sldId id="752" r:id="rId63"/>
    <p:sldId id="754" r:id="rId64"/>
    <p:sldId id="755" r:id="rId65"/>
    <p:sldId id="756" r:id="rId66"/>
    <p:sldId id="757" r:id="rId67"/>
    <p:sldId id="758" r:id="rId68"/>
    <p:sldId id="759" r:id="rId69"/>
    <p:sldId id="760" r:id="rId70"/>
    <p:sldId id="761" r:id="rId71"/>
    <p:sldId id="762" r:id="rId72"/>
    <p:sldId id="613" r:id="rId73"/>
    <p:sldId id="632" r:id="rId74"/>
    <p:sldId id="679" r:id="rId75"/>
    <p:sldId id="741" r:id="rId76"/>
    <p:sldId id="763" r:id="rId77"/>
    <p:sldId id="678" r:id="rId78"/>
    <p:sldId id="627" r:id="rId79"/>
    <p:sldId id="636" r:id="rId80"/>
    <p:sldId id="742" r:id="rId81"/>
    <p:sldId id="744" r:id="rId82"/>
    <p:sldId id="485" r:id="rId83"/>
  </p:sldIdLst>
  <p:sldSz cx="12192000" cy="6858000"/>
  <p:notesSz cx="6858000" cy="9144000"/>
  <p:custDataLst>
    <p:tags r:id="rId88"/>
  </p:custDataLst>
  <p:defaultTextStyle>
    <a:defPPr>
      <a:defRPr lang="zh-CN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0A1"/>
    <a:srgbClr val="C62533"/>
    <a:srgbClr val="F4B673"/>
    <a:srgbClr val="FF99FF"/>
    <a:srgbClr val="9B1D23"/>
    <a:srgbClr val="34568C"/>
    <a:srgbClr val="AE8E45"/>
    <a:srgbClr val="C6A654"/>
    <a:srgbClr val="C3905D"/>
    <a:srgbClr val="DFC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354" autoAdjust="0"/>
    <p:restoredTop sz="94674"/>
  </p:normalViewPr>
  <p:slideViewPr>
    <p:cSldViewPr snapToGrid="0" snapToObjects="1" showGuides="1">
      <p:cViewPr varScale="1">
        <p:scale>
          <a:sx n="72" d="100"/>
          <a:sy n="72" d="100"/>
        </p:scale>
        <p:origin x="216" y="1072"/>
      </p:cViewPr>
      <p:guideLst>
        <p:guide orient="horz" pos="2160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8" Type="http://schemas.openxmlformats.org/officeDocument/2006/relationships/tags" Target="tags/tag6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notesMaster" Target="notesMasters/notesMaster1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353496" y="342817"/>
            <a:ext cx="1507490" cy="357505"/>
          </a:xfrm>
          <a:prstGeom prst="rect">
            <a:avLst/>
          </a:prstGeom>
          <a:noFill/>
        </p:spPr>
        <p:txBody>
          <a:bodyPr wrap="none" lIns="91422" tIns="45711" rIns="91422" bIns="45711">
            <a:spAutoFit/>
          </a:bodyPr>
          <a:lstStyle/>
          <a:p>
            <a:pPr defTabSz="685800">
              <a:defRPr/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成功项目展示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33"/>
          <p:cNvSpPr txBox="1"/>
          <p:nvPr userDrawn="1"/>
        </p:nvSpPr>
        <p:spPr>
          <a:xfrm>
            <a:off x="353496" y="620032"/>
            <a:ext cx="2207895" cy="274320"/>
          </a:xfrm>
          <a:prstGeom prst="rect">
            <a:avLst/>
          </a:prstGeom>
          <a:noFill/>
        </p:spPr>
        <p:txBody>
          <a:bodyPr wrap="none" lIns="91422" tIns="45711" rIns="91422" bIns="45711">
            <a:spAutoFit/>
          </a:bodyPr>
          <a:lstStyle/>
          <a:p>
            <a:pPr defTabSz="685800"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Successful project presentation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1CE3A-8381-7346-9817-75918C3C092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295EE-109B-1448-BA56-B7F987B5E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emf"/></Relationships>
</file>

<file path=ppt/slides/_rels/slide7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tags" Target="../tags/tag1.xml"/><Relationship Id="rId1" Type="http://schemas.openxmlformats.org/officeDocument/2006/relationships/image" Target="../media/image4.emf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image" Target="../media/image4.emf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4.emf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5.xml"/><Relationship Id="rId1" Type="http://schemas.openxmlformats.org/officeDocument/2006/relationships/image" Target="../media/image4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15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" y="-172121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145" y="4116070"/>
            <a:ext cx="12174855" cy="100084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 sz="4400" b="1" dirty="0">
                <a:solidFill>
                  <a:srgbClr val="2050A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既要注重总体谋划，又要注重牵住“牛鼻子</a:t>
            </a:r>
            <a:r>
              <a:rPr lang="zh-CN" altLang="zh-CN" b="1" dirty="0"/>
              <a:t>”</a:t>
            </a:r>
            <a:r>
              <a:rPr lang="zh-CN" altLang="zh-CN" sz="4400" dirty="0"/>
              <a:t>  </a:t>
            </a:r>
            <a:r>
              <a:rPr lang="zh-CN" altLang="en-US" sz="4400" b="1" dirty="0">
                <a:solidFill>
                  <a:srgbClr val="2050A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sym typeface="Times New Roman" panose="02020603050405020304" pitchFamily="18" charset="0"/>
              </a:rPr>
              <a:t> </a:t>
            </a:r>
            <a:endParaRPr lang="zh-CN" altLang="en-US" sz="4400" b="1" dirty="0">
              <a:solidFill>
                <a:srgbClr val="2050A1"/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" y="2994025"/>
            <a:ext cx="12175490" cy="1118235"/>
          </a:xfrm>
          <a:prstGeom prst="rect">
            <a:avLst/>
          </a:prstGeom>
          <a:noFill/>
        </p:spPr>
        <p:txBody>
          <a:bodyPr wrap="square" lIns="91438" tIns="45719" rIns="91438" bIns="45719" rtlCol="0">
            <a:noAutofit/>
          </a:bodyPr>
          <a:lstStyle/>
          <a:p>
            <a:pPr algn="ctr"/>
            <a:endParaRPr lang="zh-CN" altLang="en-US" sz="3600" b="1" dirty="0">
              <a:solidFill>
                <a:srgbClr val="2050A1"/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2050A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sym typeface="Times New Roman" panose="02020603050405020304" pitchFamily="18" charset="0"/>
              </a:rPr>
              <a:t>第四单元</a:t>
            </a:r>
            <a:endParaRPr lang="zh-CN" altLang="en-US" sz="3600" b="1" dirty="0">
              <a:solidFill>
                <a:srgbClr val="2050A1"/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6685879"/>
            <a:ext cx="12192000" cy="191484"/>
          </a:xfrm>
          <a:prstGeom prst="rect">
            <a:avLst/>
          </a:prstGeom>
        </p:spPr>
      </p:pic>
      <p:pic>
        <p:nvPicPr>
          <p:cNvPr id="7" name="图片 6" descr="高级翻译最终改OK改尺寸定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" y="231811"/>
            <a:ext cx="12192000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6"/>
            <a:ext cx="9476834" cy="1559844"/>
            <a:chOff x="1407" y="3366"/>
            <a:chExt cx="13358" cy="2551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1701" cy="2551"/>
              <a:chOff x="1725" y="2212"/>
              <a:chExt cx="11701" cy="2551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1426" cy="240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00" y="2276"/>
                <a:ext cx="11426" cy="2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注释内容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 “四个全面</a:t>
                </a:r>
                <a:r>
                  <a:rPr lang="en-US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战略布局，指中国特色社会主义事业战略布局，包括全面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Batang" panose="02030600000101010101" pitchFamily="18" charset="-127"/>
                  </a:rPr>
                  <a:t>建设社会主义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现代化国家、全面深化改革、全面依法治国、全面从严治党。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</a:rPr>
                  <a:t> </a:t>
                </a:r>
                <a:endParaRPr lang="en-US" altLang="zh-CN" sz="2000" b="1" dirty="0">
                  <a:solidFill>
                    <a:schemeClr val="accent1">
                      <a:lumMod val="75000"/>
                    </a:schemeClr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译文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320093" y="3657380"/>
            <a:ext cx="6150402" cy="206655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‘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4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개 </a:t>
            </a:r>
            <a:r>
              <a:rPr lang="ko-KR" altLang="zh-CN" sz="2000" b="1" dirty="0" err="1">
                <a:solidFill>
                  <a:schemeClr val="tx1"/>
                </a:solidFill>
                <a:latin typeface="+mn-ea"/>
              </a:rPr>
              <a:t>전면’의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 전략 </a:t>
            </a:r>
            <a:r>
              <a:rPr lang="ko-KR" altLang="zh-CN" sz="2000" b="1" dirty="0" err="1">
                <a:solidFill>
                  <a:schemeClr val="tx1"/>
                </a:solidFill>
                <a:latin typeface="+mn-ea"/>
              </a:rPr>
              <a:t>구도란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 중국 특색 사회주의 위업의 전략적 배치를 말하며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여기에는 사회주의 현대화 국가의 전면적 건설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개혁의 전면적 심화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전면적인 의법치국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zh-CN" sz="2000" b="1" dirty="0" err="1">
                <a:solidFill>
                  <a:schemeClr val="tx1"/>
                </a:solidFill>
                <a:latin typeface="+mn-ea"/>
              </a:rPr>
              <a:t>종엄치당의</a:t>
            </a:r>
            <a:r>
              <a:rPr lang="ko-KR" altLang="zh-CN" sz="2000" b="1" dirty="0">
                <a:solidFill>
                  <a:schemeClr val="tx1"/>
                </a:solidFill>
                <a:latin typeface="+mn-ea"/>
              </a:rPr>
              <a:t> 전면적 추진을 포함한다</a:t>
            </a:r>
            <a:r>
              <a:rPr lang="en-US" altLang="ko-KR" sz="2000" b="1" dirty="0">
                <a:solidFill>
                  <a:schemeClr val="tx1"/>
                </a:solidFill>
                <a:latin typeface="+mn-ea"/>
              </a:rPr>
              <a:t>.</a:t>
            </a:r>
            <a:endParaRPr lang="zh-CN" altLang="en-US" sz="20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6453" y="1581003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任务说明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570459" y="2087395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78715" y="2868150"/>
            <a:ext cx="67138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汉韩翻译中术语如何处理？</a:t>
            </a:r>
            <a:endParaRPr lang="zh-CN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汉韩翻译中高频词如何翻译？</a:t>
            </a:r>
            <a:endParaRPr lang="zh-CN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关键语句参考译文中有哪些值得借鉴的策略？</a:t>
            </a:r>
            <a:endParaRPr lang="zh-CN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365" y="2672811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</a:rPr>
              <a:t>请</a:t>
            </a:r>
            <a:r>
              <a:rPr lang="zh-CN" altLang="zh-CN" b="1" dirty="0">
                <a:solidFill>
                  <a:schemeClr val="tx1"/>
                </a:solidFill>
              </a:rPr>
              <a:t>对以下几个问题进行思考与</a:t>
            </a:r>
            <a:r>
              <a:rPr lang="zh-CN" altLang="en-US" b="1" dirty="0">
                <a:solidFill>
                  <a:schemeClr val="tx1"/>
                </a:solidFill>
              </a:rPr>
              <a:t>讨论：</a:t>
            </a:r>
            <a:endParaRPr lang="zh-CN" altLang="en-US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065923" y="1955897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69831" y="1766554"/>
            <a:ext cx="5999735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四个全面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的战略布局是从我国发展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现实需要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中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得出来的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，从人民群众的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热切期待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中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得出来的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，也是为推动解决我们面临的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突出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矛盾和问题提出来的。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9881" y="2348469"/>
            <a:ext cx="3767708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四字格</a:t>
            </a:r>
            <a:r>
              <a:rPr lang="ja-JP" altLang="en-US" sz="2000" b="1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现实需要”热切期待”，“突出”：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对译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短语重复：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避免重复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832" y="2993753"/>
            <a:ext cx="5999734" cy="1902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‘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4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개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전면’의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전략 구도는 우리 나라 발전의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현실적 수요</a:t>
            </a:r>
            <a:r>
              <a:rPr lang="ko-KR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에서 </a:t>
            </a:r>
            <a:r>
              <a:rPr lang="ko-KR" altLang="zh-CN" sz="2000" b="1" dirty="0" err="1">
                <a:solidFill>
                  <a:srgbClr val="00B050"/>
                </a:solidFill>
                <a:ea typeface="方正兰亭黑简体" panose="02000500000000000000" pitchFamily="2" charset="-122"/>
              </a:rPr>
              <a:t>산생되고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인민대중의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간절한 기대</a:t>
            </a:r>
            <a:r>
              <a:rPr lang="ko-KR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에서 형성되었으며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우리가 직면한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두드러진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모순과 문제를 해결하기 위해 제시된 것입니다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en-US" altLang="ko-KR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49119" y="1746378"/>
            <a:ext cx="6713857" cy="12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当前，中国正在协调推进全面建成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小康社会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、全面深化改革、全面依法治国、全面从严治党，规划了在新形势下治国理政的战略目标和战略举措。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术语：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逐字对译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（</a:t>
            </a:r>
            <a:r>
              <a:rPr lang="ko-KR" altLang="zh-CN" dirty="0">
                <a:solidFill>
                  <a:schemeClr val="tx1"/>
                </a:solidFill>
              </a:rPr>
              <a:t> </a:t>
            </a:r>
            <a:r>
              <a:rPr lang="ko-KR" altLang="zh-CN" dirty="0" err="1">
                <a:solidFill>
                  <a:schemeClr val="tx1"/>
                </a:solidFill>
              </a:rPr>
              <a:t>时政文献外译的术语统一性原则</a:t>
            </a:r>
            <a:r>
              <a:rPr lang="zh-CN" altLang="zh-CN" sz="2000" dirty="0">
                <a:solidFill>
                  <a:schemeClr val="tx1"/>
                </a:solidFill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显化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116" y="3069817"/>
            <a:ext cx="6549674" cy="1699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3200"/>
              </a:lnSpc>
            </a:pP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현재 중국은 </a:t>
            </a:r>
            <a:r>
              <a:rPr lang="ko-KR" altLang="zh-CN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소강사회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의 전면적 실현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전면적 개혁 심화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전면적 의법치국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전면적 </a:t>
            </a:r>
            <a:r>
              <a:rPr lang="ko-KR" altLang="zh-CN" sz="2000" b="1" dirty="0" err="1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종엄치당을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조화롭게 추진하</a:t>
            </a:r>
            <a:r>
              <a:rPr lang="ko-KR" altLang="zh-CN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는 동시에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새로운 정세에서 수행해야 하는 국가 거버넌스의 전략적 목표와 전략적 조치를 계획하였습니다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r>
              <a:rPr lang="zh-CN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6736" y="1506149"/>
            <a:ext cx="6653676" cy="12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四个全面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战略布局，既有战略目标，也有战略举措，每一个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都具有重大战略意义，是我们党在新形势下治国理政的总方略，是事关党和国家长远发展的总战略。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分译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增补主语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 err="1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句式调整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968" y="2821489"/>
            <a:ext cx="6353507" cy="251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3200"/>
              </a:lnSpc>
            </a:pPr>
            <a:r>
              <a:rPr lang="ko-KR" altLang="zh-CN" dirty="0"/>
              <a:t>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‘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4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개 전면’ 전략 구도에는 전략적 목표가 있을 뿐만 아니라 전략적 조치도 있습니다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/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그리고 ‘전면적’ 전략 구도에는 나름대로의 중요한 전략적 의미를 지니고 있습니다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/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zh-CN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이는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우리 당이 새로운 정세에서 제시한 국정운영의 총체적 계획이며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당과 국가의 장기적 발전에 관계된 총체적 전략입니다</a:t>
            </a:r>
            <a:r>
              <a:rPr lang="en-US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r>
              <a:rPr lang="zh-CN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63818" y="1471906"/>
            <a:ext cx="6619157" cy="189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4.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推进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u="sng" dirty="0">
                <a:solidFill>
                  <a:srgbClr val="1E50A2"/>
                </a:solidFill>
                <a:ea typeface="方正兰亭黑简体" panose="02000500000000000000" pitchFamily="2" charset="-122"/>
              </a:rPr>
              <a:t>十三五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时期经济社会发展，一定要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紧紧扭住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全面建成小康社会这个战略目标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不动摇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紧紧扭住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全面深化改革、全面依法治国、全面从严治党三个战略举措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不放松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，努力做到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四个全面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7030A0"/>
                </a:solidFill>
                <a:ea typeface="方正兰亭黑简体" panose="02000500000000000000" pitchFamily="2" charset="-122"/>
              </a:rPr>
              <a:t>相辅相成、相互促进、相得益彰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增译主语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重复修辞：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避免重复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 err="1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四字格连用</a:t>
            </a: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：</a:t>
            </a:r>
            <a:r>
              <a:rPr lang="zh-CN" altLang="en-US" sz="2000" b="1" dirty="0">
                <a:solidFill>
                  <a:srgbClr val="7030A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舍形取义</a:t>
            </a:r>
            <a:endParaRPr lang="en-US" altLang="zh-CN" sz="2000" b="1" dirty="0">
              <a:solidFill>
                <a:srgbClr val="7030A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0356" y="3429001"/>
            <a:ext cx="6439524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3200"/>
              </a:lnSpc>
            </a:pP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‘제</a:t>
            </a:r>
            <a:r>
              <a:rPr lang="en-US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13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차</a:t>
            </a:r>
            <a:r>
              <a:rPr lang="en-US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5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개년 </a:t>
            </a:r>
            <a:r>
              <a:rPr lang="ko-KR" altLang="zh-CN" b="1" u="sng" dirty="0" err="1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규획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’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시기 경제 사회 발전을 추진하기 위해 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우리는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소강사회의 전면적 실현이라는 전략적 목표를 흔들림 없이 굳게 잡아야 하며 전면적 개혁 심화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,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전면적 의법치국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,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전면적 </a:t>
            </a:r>
            <a:r>
              <a:rPr lang="ko-KR" altLang="zh-CN" b="1" dirty="0" err="1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종엄치당이라는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세 개의 전략적 조치가 </a:t>
            </a:r>
            <a:r>
              <a:rPr lang="ko-KR" altLang="zh-CN" b="1" dirty="0" err="1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느슨해지지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않도록 굳게 쥐고 ‘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4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개 </a:t>
            </a:r>
            <a:r>
              <a:rPr lang="ko-KR" altLang="zh-CN" b="1" dirty="0" err="1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전면’이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서로 보완되고 서로 촉진되며 서로 합쳐 시너지 효과를 낼 수 있도록 해야 합니다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Batang" panose="02030600000101010101" pitchFamily="18" charset="-127"/>
              <a:ea typeface="Batang" panose="02030600000101010101" pitchFamily="18" charset="-127"/>
              <a:cs typeface="Batang" panose="02030600000101010101" pitchFamily="18" charset="-127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717052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33241" y="1819961"/>
            <a:ext cx="6990715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5. 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全面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建成小康社会，强调的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不仅是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小康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而且更重要的也是更难做到的是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</a:rPr>
              <a:t>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小康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讲的是发展水平，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讲的是发展的平衡性、协调性、</a:t>
            </a:r>
            <a:r>
              <a:rPr lang="zh-CN" altLang="zh-CN" sz="2000" b="1" u="sng" dirty="0">
                <a:solidFill>
                  <a:srgbClr val="1E50A2"/>
                </a:solidFill>
                <a:ea typeface="方正兰亭黑简体" panose="02000500000000000000" pitchFamily="2" charset="-122"/>
              </a:rPr>
              <a:t>可持续性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递进关系的处理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解释性翻译</a:t>
            </a:r>
            <a:r>
              <a:rPr lang="en-US" altLang="zh-CN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-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逐字对译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240" y="3287581"/>
            <a:ext cx="6866890" cy="185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소강사회의 전면적 건설에서 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소강’</a:t>
            </a:r>
            <a:r>
              <a:rPr lang="ko-KR" altLang="zh-CN" sz="2000" b="1" dirty="0" err="1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도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중요하지만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보다 중요하고 실현하기 어려운 것은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이를 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전면’적으로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건설하는 것입니다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여기서 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소강’은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발전의 수준을 말하는 것이고 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전면’은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발전의 균형성과 조화성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u="sng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지속 가능성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을 말하는 것입니다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ja-JP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32837" y="1445662"/>
            <a:ext cx="7035839" cy="189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6.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党的</a:t>
            </a:r>
            <a:r>
              <a:rPr lang="zh-CN" altLang="zh-CN" sz="2000" b="1" u="sng" dirty="0">
                <a:solidFill>
                  <a:srgbClr val="1E50A2"/>
                </a:solidFill>
                <a:ea typeface="方正兰亭黑简体" panose="02000500000000000000" pitchFamily="2" charset="-122"/>
              </a:rPr>
              <a:t>十八大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以来，党中央从全面建成小康社会要求出发，把扶贫开发工作纳入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五位一体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总体布局、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四个全面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战略布局，作为实现</a:t>
            </a:r>
            <a:r>
              <a:rPr lang="zh-CN" altLang="zh-CN" sz="2000" b="1" u="sng" dirty="0">
                <a:solidFill>
                  <a:srgbClr val="1E50A2"/>
                </a:solidFill>
                <a:ea typeface="方正兰亭黑简体" panose="02000500000000000000" pitchFamily="2" charset="-122"/>
              </a:rPr>
              <a:t>第一个百年奋斗目标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的重点任务，作出</a:t>
            </a:r>
            <a:r>
              <a:rPr lang="zh-CN" altLang="zh-CN" sz="2000" b="1" dirty="0">
                <a:solidFill>
                  <a:srgbClr val="7030A0"/>
                </a:solidFill>
                <a:ea typeface="方正兰亭黑简体" panose="02000500000000000000" pitchFamily="2" charset="-122"/>
              </a:rPr>
              <a:t>一系列重大部署和安排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，全面打响</a:t>
            </a:r>
            <a:r>
              <a:rPr lang="zh-CN" altLang="zh-CN" sz="2000" b="1" u="sng" dirty="0">
                <a:solidFill>
                  <a:srgbClr val="1E50A2"/>
                </a:solidFill>
                <a:ea typeface="方正兰亭黑简体" panose="02000500000000000000" pitchFamily="2" charset="-122"/>
              </a:rPr>
              <a:t>脱贫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攻坚战。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逻辑关系显化</a:t>
            </a:r>
            <a:endParaRPr lang="zh-CN" altLang="en-US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 err="1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增译</a:t>
            </a:r>
            <a:endParaRPr lang="en-US" altLang="ko-KR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结构调整</a:t>
            </a:r>
            <a:endParaRPr lang="en-US" altLang="zh-CN" sz="2000" b="1" dirty="0">
              <a:solidFill>
                <a:srgbClr val="7030A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1326" y="3336278"/>
            <a:ext cx="6725470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당 중앙은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</a:t>
            </a:r>
            <a:r>
              <a:rPr lang="en-US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18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차 당대회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이후 소강사회의 전면적 실현이라는 요구에서 출발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해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빈곤 구제 개발 사업을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‘5</a:t>
            </a:r>
            <a:r>
              <a:rPr lang="ko-KR" altLang="zh-CN" b="1" dirty="0" err="1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위일체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’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의 총체적 구도와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‘4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개 전면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’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의 전략적 구도에 포함시키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고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</a:t>
            </a:r>
            <a:r>
              <a:rPr lang="ko-KR" altLang="zh-CN" b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이를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첫 번째</a:t>
            </a:r>
            <a:r>
              <a:rPr lang="en-US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100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년의 분투 목표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를 실현하는 중점 과제로 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삼아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일련의 중대한 정책적 안배를 제출함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으로써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본격적인 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빈곤 퇴치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돌격전에 돌입했습니다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.</a:t>
            </a:r>
            <a:endParaRPr lang="en-US" altLang="ko-KR" sz="2000" b="1" dirty="0">
              <a:solidFill>
                <a:srgbClr val="2050A1"/>
              </a:solidFill>
              <a:latin typeface="Batang" panose="02030600000101010101" pitchFamily="18" charset="-127"/>
              <a:ea typeface="Batang" panose="02030600000101010101" pitchFamily="18" charset="-127"/>
              <a:cs typeface="Batang" panose="02030600000101010101" pitchFamily="18" charset="-127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5140" y="5198206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05278" y="1489410"/>
            <a:ext cx="6806819" cy="1799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7.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年稳定实现农村贫困人口</a:t>
            </a:r>
            <a:r>
              <a:rPr lang="zh-CN" altLang="zh-CN" sz="1800" b="1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不愁吃、不愁穿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，义务教育、基本医疗、住房安全有保障，是贫困人口脱贫的基本要求和核心指标，直接关系攻坚战质量。总的看，</a:t>
            </a:r>
            <a:r>
              <a:rPr lang="en-US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u="sng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两不愁</a:t>
            </a:r>
            <a:r>
              <a:rPr lang="en-US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宋体" panose="02010600030101010101" pitchFamily="2" charset="-122"/>
                <a:cs typeface="Batang" panose="02030600000101010101" pitchFamily="18" charset="-127"/>
              </a:rPr>
              <a:t> 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基本解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决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了，</a:t>
            </a:r>
            <a:r>
              <a:rPr lang="en-US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</a:t>
            </a:r>
            <a:r>
              <a:rPr lang="zh-CN" altLang="zh-CN" sz="1800" b="1" u="sng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三保障</a:t>
            </a:r>
            <a:r>
              <a:rPr lang="en-US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”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存在不少薄弱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环节</a:t>
            </a:r>
            <a:r>
              <a:rPr lang="zh-CN" altLang="zh-CN" sz="1800" b="1" dirty="0">
                <a:solidFill>
                  <a:srgbClr val="0070C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。</a:t>
            </a:r>
            <a:r>
              <a:rPr lang="zh-CN" altLang="zh-CN" sz="2000" b="1" dirty="0">
                <a:solidFill>
                  <a:srgbClr val="0070C0"/>
                </a:solidFill>
                <a:effectLst/>
              </a:rPr>
              <a:t> </a:t>
            </a:r>
            <a:endParaRPr lang="zh-CN" altLang="en-US" sz="2000" b="1" dirty="0">
              <a:solidFill>
                <a:srgbClr val="0070C0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合译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逻辑关系和句式结构调整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3291" y="3280536"/>
            <a:ext cx="672147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2020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년까지 농촌 빈곤 인구가 </a:t>
            </a:r>
            <a:r>
              <a:rPr lang="ko-KR" altLang="zh-CN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먹고 입을 걱정이 없고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의무 교육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,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기본 의료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,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주택 안전을 안정적으로 보장받도록 하</a:t>
            </a:r>
            <a:r>
              <a:rPr lang="ko-KR" altLang="zh-CN" b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는 것은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빈곤 퇴치의 기본 요구이</a:t>
            </a:r>
            <a:r>
              <a:rPr lang="ko-KR" altLang="zh-CN" b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자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핵심 지표</a:t>
            </a:r>
            <a:r>
              <a:rPr lang="ko-KR" altLang="zh-CN" b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로서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빈곤 퇴치 돌격전의 질적 수준</a:t>
            </a:r>
            <a:r>
              <a:rPr lang="ko-KR" altLang="zh-CN" b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과 직접적인 관계가 있습니다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.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전체적으로 보면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, 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현재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‘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두 가지 걱정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’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은 기본적으로 해결되었지만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 ‘</a:t>
            </a:r>
            <a:r>
              <a:rPr lang="ko-KR" altLang="zh-CN" b="1" u="sng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세 가지 보장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’</a:t>
            </a:r>
            <a:r>
              <a:rPr lang="ko-KR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에는 여전히 취약한 부분이 적지 않습니다</a:t>
            </a:r>
            <a:r>
              <a:rPr lang="en-US" altLang="zh-CN" b="1" dirty="0">
                <a:latin typeface="Batang" panose="02030600000101010101" pitchFamily="18" charset="-127"/>
                <a:ea typeface="Batang" panose="02030600000101010101" pitchFamily="18" charset="-127"/>
                <a:cs typeface="Batang" panose="02030600000101010101" pitchFamily="18" charset="-127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Batang" panose="02030600000101010101" pitchFamily="18" charset="-127"/>
              <a:ea typeface="Batang" panose="02030600000101010101" pitchFamily="18" charset="-127"/>
              <a:cs typeface="Batang" panose="02030600000101010101" pitchFamily="18" charset="-127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1900" y="5198206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三、课前试译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试译要求</a:t>
            </a:r>
            <a:endParaRPr lang="zh-CN" altLang="en-US" sz="20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075292" y="1809076"/>
            <a:ext cx="0" cy="4229983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6"/>
          <p:cNvSpPr/>
          <p:nvPr/>
        </p:nvSpPr>
        <p:spPr>
          <a:xfrm>
            <a:off x="6988471" y="1284079"/>
            <a:ext cx="2147838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文本一</a:t>
            </a:r>
            <a:endParaRPr kumimoji="1" lang="zh-CN" altLang="en-US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0377" y="2278600"/>
            <a:ext cx="2740540" cy="337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本节课上：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）请阅读一遍后合上本书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）请凭记忆复述关键信息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）讨论翻译思路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下节课前：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）每位同学自行试译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）小组代表朗读译文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fontAlgn="auto">
              <a:lnSpc>
                <a:spcPct val="150000"/>
              </a:lnSpc>
            </a:pPr>
            <a:endParaRPr kumimoji="1" lang="zh-CN" altLang="zh-CN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910" y="1819124"/>
            <a:ext cx="7508696" cy="44426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/>
          <p:nvPr/>
        </p:nvSpPr>
        <p:spPr>
          <a:xfrm>
            <a:off x="0" y="0"/>
            <a:ext cx="12192000" cy="703580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645" y="407819"/>
            <a:ext cx="2493010" cy="618490"/>
          </a:xfrm>
          <a:prstGeom prst="rect">
            <a:avLst/>
          </a:prstGeom>
        </p:spPr>
      </p:pic>
      <p:sp>
        <p:nvSpPr>
          <p:cNvPr id="14" name="矩形: 圆角 14"/>
          <p:cNvSpPr/>
          <p:nvPr/>
        </p:nvSpPr>
        <p:spPr>
          <a:xfrm>
            <a:off x="952982" y="1858170"/>
            <a:ext cx="10602410" cy="4486527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1645" y="432416"/>
            <a:ext cx="2294255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学习目标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0633" y="1616783"/>
            <a:ext cx="205216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1. </a:t>
            </a:r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思政目标</a:t>
            </a:r>
            <a:endParaRPr lang="en-GB" altLang="zh-CN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2798" y="2140003"/>
            <a:ext cx="8005142" cy="2242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        </a:t>
            </a: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明确中国特色社会主义事业总体布局是经济建设、政治建设、文化建设、社会建设、生态文明建设五位一体，战略布局是全面建设社会主义现代化国家、全面深化改革、全面依法治国、全面从严治党四个全面。  </a:t>
            </a:r>
            <a:endParaRPr kumimoji="1" lang="zh-CN" altLang="en-US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504" y="2313958"/>
            <a:ext cx="3767308" cy="37673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52798" y="4664694"/>
            <a:ext cx="7774002" cy="168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        </a:t>
            </a: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理解统筹推进“五位一体”总体布局和协调推进“四个全面”战略布局等核心概念和关键语句的含义及韩译，并运用到实际翻译活动当中。  </a:t>
            </a:r>
            <a:endParaRPr kumimoji="1" lang="en-US" altLang="zh-CN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三、课前试译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试译要求</a:t>
            </a:r>
            <a:endParaRPr lang="zh-CN" altLang="en-US" sz="20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075292" y="1809076"/>
            <a:ext cx="0" cy="4229983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6"/>
          <p:cNvSpPr/>
          <p:nvPr/>
        </p:nvSpPr>
        <p:spPr>
          <a:xfrm>
            <a:off x="6988471" y="1284079"/>
            <a:ext cx="2147838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文本二</a:t>
            </a:r>
            <a:endParaRPr kumimoji="1" lang="zh-CN" altLang="en-US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0377" y="2278600"/>
            <a:ext cx="2740540" cy="337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本节课上：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）请阅读一遍后合上本书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）请凭记忆复述关键信息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）讨论翻译思路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下节课前：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）每位同学自行试译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）小组代表朗读译文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fontAlgn="auto">
              <a:lnSpc>
                <a:spcPct val="150000"/>
              </a:lnSpc>
            </a:pPr>
            <a:endParaRPr kumimoji="1" lang="zh-CN" altLang="zh-CN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882" y="260350"/>
            <a:ext cx="5816600" cy="6337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49" y="2054118"/>
            <a:ext cx="6096000" cy="3606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444" y="2040840"/>
            <a:ext cx="5613400" cy="3606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122430" y="2701505"/>
            <a:ext cx="8356138" cy="2860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术语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ts val="318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各门学科为确切表达本领域内的概念而创制和使用的专门词语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ts val="318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科学术语具有单义性和统一性的特点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>
              <a:lnSpc>
                <a:spcPts val="318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术语具有高度的概括性和抽象性，简洁、准确，语义相对稳定，译为韩国语时也应该体现出这些特征。 </a:t>
            </a:r>
            <a:endParaRPr lang="ja-JP" altLang="en-US" sz="2400" dirty="0">
              <a:solidFill>
                <a:srgbClr val="2050A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3980363" y="2633944"/>
            <a:ext cx="5134064" cy="298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翻译方法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直译法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音译法</a:t>
            </a:r>
            <a:r>
              <a:rPr lang="zh-CN" altLang="zh-CN" sz="2000" dirty="0">
                <a:effectLst/>
              </a:rPr>
              <a:t> </a:t>
            </a:r>
            <a:endParaRPr lang="en-US" altLang="zh-CN" sz="2000" dirty="0">
              <a:effectLst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4.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释义法</a:t>
            </a:r>
            <a:r>
              <a:rPr lang="zh-CN" altLang="zh-CN" sz="2000" dirty="0">
                <a:effectLst/>
              </a:rPr>
              <a:t> 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43978"/>
            <a:ext cx="7139940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3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）</a:t>
            </a:r>
            <a:r>
              <a:rPr lang="ko-KR" altLang="zh-CN" dirty="0"/>
              <a:t>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表示理论主张的术语，如“中国特色社会主义（중국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특색 사회주의）”；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4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时政术语，如“五位一体总体布局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‘5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위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1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체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’ 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총체적 배치）”“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生态文明建设（생태문명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건설）”。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1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）</a:t>
            </a:r>
            <a:r>
              <a:rPr lang="ko-KR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政治经济学术语，如“</a:t>
            </a:r>
            <a:r>
              <a:rPr lang="ko-KR" altLang="zh-CN" sz="2000" b="1" dirty="0" err="1">
                <a:solidFill>
                  <a:srgbClr val="2050A1"/>
                </a:solidFill>
                <a:cs typeface="Calibri" panose="020F0502020204030204" pitchFamily="34" charset="0"/>
              </a:rPr>
              <a:t>生产力（생산력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）”“</a:t>
            </a:r>
            <a:r>
              <a:rPr lang="ko-KR" altLang="zh-CN" sz="2000" b="1" dirty="0" err="1">
                <a:solidFill>
                  <a:srgbClr val="2050A1"/>
                </a:solidFill>
                <a:cs typeface="Calibri" panose="020F0502020204030204" pitchFamily="34" charset="0"/>
              </a:rPr>
              <a:t>生产关系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(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생산관계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)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”“</a:t>
            </a:r>
            <a:r>
              <a:rPr lang="ko-KR" altLang="zh-CN" sz="2000" b="1" dirty="0" err="1">
                <a:solidFill>
                  <a:srgbClr val="2050A1"/>
                </a:solidFill>
                <a:cs typeface="Calibri" panose="020F0502020204030204" pitchFamily="34" charset="0"/>
              </a:rPr>
              <a:t>经济基础（경제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 기초）”“</a:t>
            </a:r>
            <a:r>
              <a:rPr lang="ko-KR" altLang="zh-CN" sz="2000" b="1" dirty="0" err="1">
                <a:solidFill>
                  <a:srgbClr val="2050A1"/>
                </a:solidFill>
                <a:cs typeface="Calibri" panose="020F0502020204030204" pitchFamily="34" charset="0"/>
              </a:rPr>
              <a:t>上层建筑（상부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 구조）”；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 </a:t>
            </a:r>
            <a:r>
              <a:rPr lang="ko-KR" altLang="zh-CN" sz="2000" b="1" dirty="0" err="1">
                <a:solidFill>
                  <a:srgbClr val="2050A1"/>
                </a:solidFill>
                <a:cs typeface="Calibri" panose="020F0502020204030204" pitchFamily="34" charset="0"/>
              </a:rPr>
              <a:t>表示特定主体的术语，如“中国共产党（중국공산당</a:t>
            </a:r>
            <a:r>
              <a:rPr lang="ko-KR" altLang="zh-CN" sz="2000" b="1" dirty="0">
                <a:solidFill>
                  <a:srgbClr val="2050A1"/>
                </a:solidFill>
                <a:cs typeface="Calibri" panose="020F0502020204030204" pitchFamily="34" charset="0"/>
              </a:rPr>
              <a:t>）”；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译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2494" y="2277035"/>
            <a:ext cx="7180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本单元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文本中采用直译方法进行翻译的主要集中于四类术语：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52920" y="4902531"/>
            <a:ext cx="7791095" cy="966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（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2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）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原文中没有使用标点符号的情况，译文中有时需要添加单引号。</a:t>
            </a:r>
            <a:r>
              <a:rPr lang="ko-KR" altLang="zh-CN" dirty="0"/>
              <a:t> </a:t>
            </a:r>
            <a:r>
              <a:rPr lang="zh-CN" altLang="en-US" dirty="0"/>
              <a:t>    </a:t>
            </a:r>
            <a:endParaRPr lang="en-US" altLang="zh-CN" dirty="0"/>
          </a:p>
          <a:p>
            <a:pPr algn="just"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  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五位一体总体布局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‘5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위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1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체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’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총체적 배치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ja-JP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52920" y="3001137"/>
            <a:ext cx="72187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（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原文中使用双引号的术语，翻译时需要改为单引号。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</a:rPr>
              <a:t>    </a:t>
            </a:r>
            <a:r>
              <a:rPr lang="ko-KR" altLang="zh-CN" sz="2000" b="1" dirty="0">
                <a:solidFill>
                  <a:srgbClr val="1E50A2"/>
                </a:solidFill>
              </a:rPr>
              <a:t>“</a:t>
            </a:r>
            <a:r>
              <a:rPr lang="ko-KR" altLang="zh-CN" sz="2000" b="1" dirty="0" err="1">
                <a:solidFill>
                  <a:srgbClr val="1E50A2"/>
                </a:solidFill>
              </a:rPr>
              <a:t>三个代表”重要思想</a:t>
            </a:r>
            <a:r>
              <a:rPr lang="ko-KR" altLang="zh-CN" sz="2000" b="1" dirty="0">
                <a:solidFill>
                  <a:srgbClr val="1E50A2"/>
                </a:solidFill>
              </a:rPr>
              <a:t> ‘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3</a:t>
            </a:r>
            <a:r>
              <a:rPr lang="ko-KR" altLang="zh-CN" sz="2000" b="1" dirty="0">
                <a:solidFill>
                  <a:srgbClr val="1E50A2"/>
                </a:solidFill>
              </a:rPr>
              <a:t>개 대표’ 중요 사상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   </a:t>
            </a:r>
            <a:r>
              <a:rPr lang="ko-KR" altLang="zh-CN" sz="2000" b="1" dirty="0">
                <a:solidFill>
                  <a:srgbClr val="1E50A2"/>
                </a:solidFill>
              </a:rPr>
              <a:t>“</a:t>
            </a:r>
            <a:r>
              <a:rPr lang="ko-KR" altLang="zh-CN" sz="2000" b="1" dirty="0" err="1">
                <a:solidFill>
                  <a:srgbClr val="1E50A2"/>
                </a:solidFill>
              </a:rPr>
              <a:t>两个一百年”奋斗目标</a:t>
            </a:r>
            <a:r>
              <a:rPr lang="ko-KR" altLang="zh-CN" sz="2000" b="1" dirty="0">
                <a:solidFill>
                  <a:srgbClr val="1E50A2"/>
                </a:solidFill>
              </a:rPr>
              <a:t>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‘2</a:t>
            </a:r>
            <a:r>
              <a:rPr lang="ko-KR" altLang="zh-CN" sz="2000" b="1" dirty="0">
                <a:solidFill>
                  <a:srgbClr val="1E50A2"/>
                </a:solidFill>
              </a:rPr>
              <a:t>개의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1</a:t>
            </a:r>
            <a:r>
              <a:rPr lang="ko-KR" altLang="zh-CN" sz="2000" b="1" dirty="0">
                <a:solidFill>
                  <a:srgbClr val="1E50A2"/>
                </a:solidFill>
              </a:rPr>
              <a:t>백 년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’ </a:t>
            </a:r>
            <a:r>
              <a:rPr lang="ko-KR" altLang="zh-CN" sz="2000" b="1" dirty="0">
                <a:solidFill>
                  <a:srgbClr val="1E50A2"/>
                </a:solidFill>
              </a:rPr>
              <a:t>분투 목표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040" y="2138136"/>
            <a:ext cx="1792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译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7800" y="2616418"/>
            <a:ext cx="448770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注意隔写和标点符号的使用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44886" y="3801035"/>
            <a:ext cx="685981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  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五四运动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‘5·4’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운동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   “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五四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”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青年节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‘5·4 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청년의 날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’    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   “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六一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”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国际儿童节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‘6·1 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국제 아동의 날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’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 latinLnBrk="1"/>
            <a:r>
              <a:rPr lang="zh-CN" altLang="zh-CN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040" y="2138136"/>
            <a:ext cx="1792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译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7800" y="2616418"/>
            <a:ext cx="7405570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重大事件或节日中的日期汉语一般用大写数字，韩国语则用阿拉伯数字，中间用“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·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”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04145" y="4937414"/>
            <a:ext cx="6854214" cy="50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-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这种情况通常需要进行补充说明，采用直译加注法。 </a:t>
            </a:r>
            <a:endParaRPr lang="ja-JP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04145" y="3777968"/>
            <a:ext cx="7218794" cy="78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-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但若通过释义法进行说明，往往又需要较长的篇幅，容易打断读者的思维。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040" y="2138136"/>
            <a:ext cx="1792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7800" y="2540601"/>
            <a:ext cx="6946904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对于一些汉语的简称、中国特有的概念、容易混淆的概念以及韩国读者不熟悉的概念，如果单纯地进行直译，读者很难理解，甚至会造成误解。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44885" y="4507163"/>
            <a:ext cx="8011963" cy="114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기자 여러분은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18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차 당대회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중국공산당 제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18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차 전국대표대회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와 관련된 많은 보도를 통해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‘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중국의 목소리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’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를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세계 각국에 전해 주었습니다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57800" y="3429000"/>
            <a:ext cx="7762802" cy="73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记者朋友们对十八大作了大量报道，向世界传递了许多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中国声音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040" y="2138136"/>
            <a:ext cx="1792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7800" y="2616418"/>
            <a:ext cx="3344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1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）简称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062880" y="4208914"/>
            <a:ext cx="7957722" cy="1427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중앙기업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중국의 국영 기업은 중앙기업과 지방기업으로 나뉘며 중앙기업은 중앙 정부가 직접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감독，관리한다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.-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은 이에 솔선수범해야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44073" y="3173681"/>
            <a:ext cx="799533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中央企业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要带好头做表率。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2880" y="2654858"/>
            <a:ext cx="3940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）中国特有的概念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/>
          <p:nvPr/>
        </p:nvSpPr>
        <p:spPr>
          <a:xfrm>
            <a:off x="0" y="0"/>
            <a:ext cx="12192000" cy="703580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645" y="407819"/>
            <a:ext cx="2493010" cy="618490"/>
          </a:xfrm>
          <a:prstGeom prst="rect">
            <a:avLst/>
          </a:prstGeom>
        </p:spPr>
      </p:pic>
      <p:sp>
        <p:nvSpPr>
          <p:cNvPr id="14" name="矩形: 圆角 14"/>
          <p:cNvSpPr/>
          <p:nvPr/>
        </p:nvSpPr>
        <p:spPr>
          <a:xfrm>
            <a:off x="636607" y="1857395"/>
            <a:ext cx="10808465" cy="4486527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1645" y="432416"/>
            <a:ext cx="2294255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学习目标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982" y="1616783"/>
            <a:ext cx="205216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2. </a:t>
            </a:r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翻译目标</a:t>
            </a:r>
            <a:endParaRPr lang="en-GB" altLang="zh-CN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5165" y="2565523"/>
            <a:ext cx="8319908" cy="2796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lnSpc>
                <a:spcPct val="150000"/>
              </a:lnSpc>
              <a:buClrTx/>
              <a:buSzTx/>
            </a:pPr>
            <a:endParaRPr kumimoji="1" lang="zh-CN" altLang="en-US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着重关注和掌握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术语</a:t>
            </a: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的翻译方法； </a:t>
            </a:r>
            <a:endParaRPr kumimoji="1" lang="en-US" altLang="zh-CN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着重关注和掌握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高频词</a:t>
            </a: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的翻译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方法</a:t>
            </a:r>
            <a:r>
              <a:rPr kumimoji="1" lang="zh-CN" altLang="zh-CN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； </a:t>
            </a:r>
            <a:endParaRPr kumimoji="1" lang="en-US" altLang="zh-CN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掌握“</a:t>
            </a:r>
            <a:r>
              <a:rPr kumimoji="1"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中国特色社会主义事业的总体布局和战略布局 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”相关时政文献翻译的基本策略与技巧。</a:t>
            </a:r>
            <a:endParaRPr kumimoji="1" lang="zh-CN" altLang="en-US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</p:txBody>
      </p:sp>
      <p:sp>
        <p:nvSpPr>
          <p:cNvPr id="9" name="椭圆 22"/>
          <p:cNvSpPr/>
          <p:nvPr/>
        </p:nvSpPr>
        <p:spPr>
          <a:xfrm>
            <a:off x="1286934" y="2399707"/>
            <a:ext cx="1396849" cy="13382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iconfont-10484-5114096"/>
          <p:cNvSpPr>
            <a:spLocks noChangeAspect="1"/>
          </p:cNvSpPr>
          <p:nvPr/>
        </p:nvSpPr>
        <p:spPr>
          <a:xfrm>
            <a:off x="1591549" y="2579685"/>
            <a:ext cx="812597" cy="822889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22"/>
          <p:cNvSpPr/>
          <p:nvPr/>
        </p:nvSpPr>
        <p:spPr>
          <a:xfrm>
            <a:off x="1308710" y="4411043"/>
            <a:ext cx="1396849" cy="13382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iconfont-10484-5114096"/>
          <p:cNvSpPr>
            <a:spLocks noChangeAspect="1"/>
          </p:cNvSpPr>
          <p:nvPr/>
        </p:nvSpPr>
        <p:spPr>
          <a:xfrm>
            <a:off x="1613325" y="4591021"/>
            <a:ext cx="812597" cy="822889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062880" y="4625876"/>
            <a:ext cx="7957722" cy="1148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각급 당위원회와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정부，</a:t>
            </a:r>
            <a:r>
              <a:rPr lang="ko-KR" altLang="zh-CN" sz="2000" b="1" dirty="0" err="1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공회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 err="1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工会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노조에 해당한다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.-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는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노동모범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’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들을 각별히 중시하고 아끼고 배려하며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그들이 근로 현장에서 중요한 핵심 멤버로 리드 역할을 할 수 있도록 밀어 주어야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ja-JP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25267" y="3260284"/>
            <a:ext cx="7995335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各级党委、政府和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工会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组织要高度重视劳模、关心爱护劳模，支持劳模发挥骨干带头作用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2880" y="2654858"/>
            <a:ext cx="5166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）中国特有的概念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062880" y="4625876"/>
            <a:ext cx="7957722" cy="114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당교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공산당 간부학교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간부학원，사회과학원，대학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이론학습중심조 등은 모두 마르크스주의를 필수 과목으로 정하여 이를 학습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연구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선전하는 중요한 진지가 되어야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25267" y="3260284"/>
            <a:ext cx="7995335" cy="1789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党校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、干部学院、社会科学院、高校、理论学习中心组等都要把马克思主义作为必修课，成为马克思主义学习、研究、宣传的重要阵地。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2880" y="2654858"/>
            <a:ext cx="5166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）中国特有的概念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4013267"/>
            <a:ext cx="10125175" cy="113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공공 임대 주택을 중점적으로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건설하고，</a:t>
            </a:r>
            <a:r>
              <a:rPr lang="ko-KR" altLang="zh-CN" sz="2000" b="1" dirty="0" err="1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염가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임대 주택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도시의 극빈층에게 임대하고 상징적인 임대료만 받는 주택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의 건설을 가속화하며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각종 판자촌의 개조 사업을 서둘러야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27317" y="3098643"/>
            <a:ext cx="1010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要重点发展公共租赁住房，加快建设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廉租住房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，加快实施各类棚户区改造。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1658" y="2653958"/>
            <a:ext cx="712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）中国特有的概念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3969603"/>
            <a:ext cx="10125175" cy="150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요컨대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당대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当代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중국에서는 아편 전쟁이 시작된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1840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년부터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1917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년 또는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5·4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운동이 일어난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1919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년까지를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‘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근대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’, 1917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년부터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1949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년까지를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‘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현대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’,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신중국이 출범한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1949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년부터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현재까지를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‘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당대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’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로 구분한다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.-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의 중국이 중국 특색 사회주의 이론 체계를 견지하는 것은 곧 마르크스주의를 진정으로 견지하는 것입니다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ja-JP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3115077"/>
            <a:ext cx="1010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在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当代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中国，坚持中国特色社会主义理论体系，就是真正坚持马克思主义。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 直译加注法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4487" y="2689437"/>
            <a:ext cx="712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容易混淆的术语或概念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892747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4149570"/>
            <a:ext cx="10125176" cy="1860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중국은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남북 간의 격차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대부분 산업 선진국이 있는 북반구와 후진국이나 개발 도상국이 많은 남반구의 격차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)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를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줄이기 위해 노력하며 개발 도상국의 자체 발전 능력 증강을 지지할 것입니다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ts val="2800"/>
              </a:lnSpc>
            </a:pPr>
            <a:r>
              <a:rPr lang="zh-CN" altLang="en-US" dirty="0"/>
              <a:t>（</a:t>
            </a:r>
            <a:r>
              <a:rPr lang="ko-KR" altLang="zh-CN" dirty="0"/>
              <a:t>对于韩国读者来说，看到“</a:t>
            </a:r>
            <a:r>
              <a:rPr lang="ko-KR" altLang="zh-CN" dirty="0" err="1"/>
              <a:t>南北（남북</a:t>
            </a:r>
            <a:r>
              <a:rPr lang="ko-KR" altLang="zh-CN" dirty="0"/>
              <a:t>）”</a:t>
            </a:r>
            <a:r>
              <a:rPr lang="ko-KR" altLang="zh-CN" dirty="0" err="1"/>
              <a:t>一词，首先想到的是位于朝鲜半岛南部的韩国和北部的朝鲜</a:t>
            </a:r>
            <a:r>
              <a:rPr lang="ko-KR" altLang="zh-CN" dirty="0"/>
              <a:t>。</a:t>
            </a:r>
            <a:r>
              <a:rPr lang="zh-CN" altLang="en-US" dirty="0"/>
              <a:t>）</a:t>
            </a:r>
            <a:endParaRPr lang="ja-JP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91" y="3137048"/>
            <a:ext cx="9975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中国致力于缩小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南北差距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，支持发展中国家增强自主发展能力。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1658" y="2653958"/>
            <a:ext cx="712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ko-KR" altLang="en-US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容易混淆的术语或概念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71111" y="5986871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47985" y="4141672"/>
            <a:ext cx="10175558" cy="1889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이곳은 세계적으로 유명한 관광지일 뿐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아니라，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발리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프로세스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(Bali Process,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밀입국，인신매매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 등 초국가적 범죄에 관한 각료급 지역 회의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，발리 로드맵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(Bali roadmap,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교토 의정서를 대체할 새로운 기후 변화 협약의 계획이나 일정에 관한 구상도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역주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의 탄생지이기도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4721" y="3071285"/>
            <a:ext cx="9975498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这里不仅是举世闻名的旅游胜地，也是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巴厘进程、巴厘路线图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等的诞生地。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直译加注法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1658" y="2653958"/>
            <a:ext cx="712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4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韩国读者不熟悉的术语或概念 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956718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55566" y="3060093"/>
            <a:ext cx="9910745" cy="96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时政文本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：</a:t>
            </a:r>
            <a:r>
              <a:rPr lang="zh-CN" altLang="zh-CN" sz="20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主要传达国家大政方针和基本政策，其内容具有较高的权威性，涉及国家形象和政治影响，翻译时遵循追求严谨、忠实原文的原则，因此必要时需添加注释。</a:t>
            </a:r>
            <a:endParaRPr lang="zh-CN" altLang="zh-CN" sz="20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55566" y="2560931"/>
            <a:ext cx="9984653" cy="50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文学文本：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直译加注法也有影响阅读连贯性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。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 </a:t>
            </a:r>
            <a:endParaRPr lang="en-US" altLang="zh-CN" sz="2000" b="1" dirty="0"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* 文本类型对翻译方法的影响：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5565" y="4221948"/>
            <a:ext cx="99107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* 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除了术语以外，如有其他有可能影响读者理解的内容，也可以考虑加注。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r>
              <a:rPr lang="ko-KR" altLang="en-US" sz="2000" b="1" dirty="0" err="1"/>
              <a:t>比如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，</a:t>
            </a:r>
            <a:r>
              <a:rPr lang="ko-KR" altLang="zh-CN" sz="2000" b="1" dirty="0" err="1">
                <a:solidFill>
                  <a:srgbClr val="0070C0"/>
                </a:solidFill>
              </a:rPr>
              <a:t>汉语的计量单位</a:t>
            </a:r>
            <a:r>
              <a:rPr lang="ko-KR" altLang="zh-CN" sz="2000" b="1" dirty="0" err="1"/>
              <a:t>“亩</a:t>
            </a:r>
            <a:r>
              <a:rPr lang="ko-KR" altLang="zh-CN" sz="2000" b="1" dirty="0"/>
              <a:t>”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，译为</a:t>
            </a:r>
            <a:r>
              <a:rPr lang="ko-KR" altLang="zh-CN" sz="2000" b="1" dirty="0"/>
              <a:t>“묘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 err="1"/>
              <a:t>亩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, 1</a:t>
            </a:r>
            <a:r>
              <a:rPr lang="ko-KR" altLang="zh-CN" sz="2000" b="1" dirty="0"/>
              <a:t>묘는 약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 666.7 </a:t>
            </a:r>
            <a:r>
              <a:rPr lang="ko-KR" altLang="zh-CN" sz="2000" b="1" dirty="0"/>
              <a:t>제곱미터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/>
              <a:t>역주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)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”。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  </a:t>
            </a:r>
            <a:endParaRPr lang="en-US" altLang="zh-CN" sz="2000" b="1" dirty="0"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ea typeface="方正兰亭黑简体" panose="02000500000000000000" pitchFamily="2" charset="-122"/>
              </a:rPr>
              <a:t>还有一些</a:t>
            </a:r>
            <a:r>
              <a:rPr lang="zh-CN" altLang="zh-CN" sz="2000" b="1" dirty="0">
                <a:solidFill>
                  <a:srgbClr val="0070C0"/>
                </a:solidFill>
                <a:ea typeface="方正兰亭黑简体" panose="02000500000000000000" pitchFamily="2" charset="-122"/>
              </a:rPr>
              <a:t>比喻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，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韩国读者缺乏相应的背景知识，不加注释也会影响理解。 </a:t>
            </a:r>
            <a:endParaRPr lang="en-US" altLang="zh-CN" sz="2000" b="1" dirty="0"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ea typeface="方正兰亭黑简体" panose="02000500000000000000" pitchFamily="2" charset="-122"/>
              </a:rPr>
              <a:t>如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“要坚持‘老虎’‘苍蝇’一起打”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，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 </a:t>
            </a:r>
            <a:r>
              <a:rPr lang="ko-KR" altLang="zh-CN" sz="2000" b="1" dirty="0"/>
              <a:t>“</a:t>
            </a:r>
            <a:r>
              <a:rPr lang="ko-KR" altLang="zh-CN" sz="2000" b="1" dirty="0" err="1"/>
              <a:t>老虎”的注释为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“</a:t>
            </a:r>
            <a:r>
              <a:rPr lang="ko-KR" altLang="zh-CN" sz="2000" b="1" dirty="0"/>
              <a:t>고위급 부패 관료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 err="1"/>
              <a:t>역주（高级腐败贪官</a:t>
            </a:r>
            <a:r>
              <a:rPr lang="ko-KR" altLang="zh-CN" sz="2000" b="1" dirty="0"/>
              <a:t>——</a:t>
            </a:r>
            <a:r>
              <a:rPr lang="ko-KR" altLang="zh-CN" sz="2000" b="1" dirty="0" err="1"/>
              <a:t>译注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)”</a:t>
            </a:r>
            <a:r>
              <a:rPr lang="ko-KR" altLang="zh-CN" sz="2000" b="1" dirty="0"/>
              <a:t>，“</a:t>
            </a:r>
            <a:r>
              <a:rPr lang="ko-KR" altLang="zh-CN" sz="2000" b="1" dirty="0" err="1"/>
              <a:t>苍蝇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”</a:t>
            </a:r>
            <a:r>
              <a:rPr lang="ko-KR" altLang="zh-CN" sz="2000" b="1" dirty="0" err="1"/>
              <a:t>的注释是“하위급</a:t>
            </a:r>
            <a:r>
              <a:rPr lang="ko-KR" altLang="zh-CN" sz="2000" b="1" dirty="0"/>
              <a:t> 부패 관료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-</a:t>
            </a:r>
            <a:r>
              <a:rPr lang="ko-KR" altLang="zh-CN" sz="2000" b="1" dirty="0" err="1"/>
              <a:t>역주（低级腐败贪官</a:t>
            </a:r>
            <a:r>
              <a:rPr lang="ko-KR" altLang="zh-CN" sz="2000" b="1" dirty="0"/>
              <a:t>——</a:t>
            </a:r>
            <a:r>
              <a:rPr lang="ko-KR" altLang="zh-CN" sz="2000" b="1" dirty="0" err="1"/>
              <a:t>译注</a:t>
            </a:r>
            <a:r>
              <a:rPr lang="en-US" altLang="zh-CN" sz="2000" b="1" dirty="0">
                <a:ea typeface="方正兰亭黑简体" panose="02000500000000000000" pitchFamily="2" charset="-122"/>
              </a:rPr>
              <a:t>)”</a:t>
            </a:r>
            <a:r>
              <a:rPr lang="ko-KR" altLang="zh-CN" sz="2000" b="1" dirty="0"/>
              <a:t>。</a:t>
            </a:r>
            <a:r>
              <a:rPr lang="zh-CN" altLang="zh-CN" sz="2000" b="1" dirty="0">
                <a:ea typeface="方正兰亭黑简体" panose="02000500000000000000" pitchFamily="2" charset="-122"/>
              </a:rPr>
              <a:t> </a:t>
            </a:r>
            <a:endParaRPr lang="zh-CN" altLang="en-US" sz="2000" b="1" dirty="0"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66445" y="5856112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554867" y="3834201"/>
            <a:ext cx="9749055" cy="1864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关于中国的人名和地名的韩译，在韩国的外来语标记法中，把辛亥革命作为区分古代中国和现代中国的分界。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古代的人名地名译为对应的汉字音。</a:t>
            </a:r>
            <a:r>
              <a:rPr lang="zh-CN" altLang="en-US" dirty="0"/>
              <a:t>如</a:t>
            </a:r>
            <a:r>
              <a:rPr lang="ko-KR" altLang="zh-CN" dirty="0"/>
              <a:t> “</a:t>
            </a:r>
            <a:r>
              <a:rPr lang="ko-KR" altLang="zh-CN" dirty="0" err="1"/>
              <a:t>曹操</a:t>
            </a:r>
            <a:r>
              <a:rPr lang="ko-KR" altLang="zh-CN" dirty="0"/>
              <a:t>”“梁启超”分别译为“</a:t>
            </a:r>
            <a:r>
              <a:rPr lang="ko-KR" altLang="zh-CN" dirty="0" err="1"/>
              <a:t>조조（曹操</a:t>
            </a:r>
            <a:r>
              <a:rPr lang="ko-KR" altLang="zh-CN" dirty="0"/>
              <a:t>）”“</a:t>
            </a:r>
            <a:r>
              <a:rPr lang="ko-KR" altLang="zh-CN" dirty="0" err="1"/>
              <a:t>양계초（梁啓超</a:t>
            </a:r>
            <a:r>
              <a:rPr lang="ko-KR" altLang="zh-CN" dirty="0"/>
              <a:t>）”</a:t>
            </a:r>
            <a:r>
              <a:rPr lang="zh-CN" altLang="zh-CN" sz="2000" dirty="0"/>
              <a:t> </a:t>
            </a:r>
            <a:r>
              <a:rPr lang="zh-CN" altLang="en-US" sz="2000" dirty="0"/>
              <a:t>，</a:t>
            </a:r>
            <a:r>
              <a:rPr lang="ko-KR" altLang="zh-CN" dirty="0"/>
              <a:t>“</a:t>
            </a:r>
            <a:r>
              <a:rPr lang="ko-KR" altLang="zh-CN" dirty="0" err="1"/>
              <a:t>荆州</a:t>
            </a:r>
            <a:r>
              <a:rPr lang="ko-KR" altLang="zh-CN" dirty="0"/>
              <a:t>”“幽州”分别译为“</a:t>
            </a:r>
            <a:r>
              <a:rPr lang="ko-KR" altLang="zh-CN" dirty="0" err="1"/>
              <a:t>형주（荊州</a:t>
            </a:r>
            <a:r>
              <a:rPr lang="ko-KR" altLang="zh-CN" dirty="0"/>
              <a:t>）”“</a:t>
            </a:r>
            <a:r>
              <a:rPr lang="ko-KR" altLang="zh-CN" dirty="0" err="1"/>
              <a:t>유주（幽州</a:t>
            </a:r>
            <a:r>
              <a:rPr lang="ko-KR" altLang="zh-CN" dirty="0"/>
              <a:t>）”</a:t>
            </a:r>
            <a:r>
              <a:rPr lang="zh-CN" altLang="zh-CN" sz="2000" dirty="0"/>
              <a:t> </a:t>
            </a:r>
            <a:r>
              <a:rPr lang="zh-CN" altLang="en-US" sz="2000" dirty="0"/>
              <a:t>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现代中国的人名和地名倾向于音译。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91" y="2847073"/>
            <a:ext cx="9793520" cy="786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音译法在翻译中国的人名、地名时经常使用。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ts val="2800"/>
              </a:lnSpc>
            </a:pPr>
            <a:r>
              <a:rPr lang="ko-KR" altLang="zh-CN" sz="2000" b="1" dirty="0" err="1">
                <a:solidFill>
                  <a:srgbClr val="1E50A2"/>
                </a:solidFill>
              </a:rPr>
              <a:t>例如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：</a:t>
            </a:r>
            <a:r>
              <a:rPr lang="ko-KR" altLang="zh-CN" sz="2000" b="1" dirty="0" err="1">
                <a:solidFill>
                  <a:srgbClr val="1E50A2"/>
                </a:solidFill>
              </a:rPr>
              <a:t>马克思主义（마르크스주의</a:t>
            </a:r>
            <a:r>
              <a:rPr lang="ko-KR" altLang="zh-CN" sz="2000" b="1" dirty="0">
                <a:solidFill>
                  <a:srgbClr val="1E50A2"/>
                </a:solidFill>
              </a:rPr>
              <a:t>）</a:t>
            </a:r>
            <a:r>
              <a:rPr lang="zh-CN" altLang="en-US" sz="2000" b="1" dirty="0">
                <a:solidFill>
                  <a:srgbClr val="1E50A2"/>
                </a:solidFill>
              </a:rPr>
              <a:t>，</a:t>
            </a:r>
            <a:r>
              <a:rPr lang="ko-KR" altLang="zh-CN" sz="2000" b="1" dirty="0" err="1">
                <a:solidFill>
                  <a:srgbClr val="1E50A2"/>
                </a:solidFill>
              </a:rPr>
              <a:t>北京大学（베이징대학</a:t>
            </a:r>
            <a:r>
              <a:rPr lang="ko-KR" altLang="zh-CN" sz="2000" b="1" dirty="0">
                <a:solidFill>
                  <a:srgbClr val="1E50A2"/>
                </a:solidFill>
              </a:rPr>
              <a:t>）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. </a:t>
            </a:r>
            <a:r>
              <a:rPr lang="ko-KR" altLang="en-US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音译法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8" y="4251327"/>
            <a:ext cx="9984653" cy="1427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주취안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둔황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투루판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카슈가르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카스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사마르칸트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바그다드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콘스탄티노플 등 옛 도시들과 닝보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취안저우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광저우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FF0000"/>
                </a:solidFill>
                <a:ea typeface="方正兰亭黑简体" panose="02000500000000000000" pitchFamily="2" charset="-122"/>
              </a:rPr>
              <a:t>베이하이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광시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),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콜롬보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제다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알렉산드리아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등 옛 항구들은 그 당시의 역사를 기록한 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‘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살아 있는 화석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’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이라고 할 수 있습니다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ja-JP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847073"/>
            <a:ext cx="9984653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酒泉、敦煌、吐鲁番、喀什、撒马尔罕、巴格达、君士坦丁堡等古城，宁波、泉州、广州、北海、科伦坡、吉达、亚历山大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等地的古港，就是记载这段历史的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活化石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</a:t>
            </a:r>
            <a:r>
              <a:rPr lang="zh-CN" altLang="zh-CN" sz="2000" dirty="0">
                <a:effectLst/>
              </a:rPr>
              <a:t>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音译法：完全音译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8" y="4184901"/>
            <a:ext cx="99846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그리고 당 중앙 위원회 제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11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기 제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차 전체 회의 이후의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노선，방침，정책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덩샤오핑 이론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‘3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개 대표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’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중요 사상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과학적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발전관，그리고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당 중앙의 효과적인 각종 중대한 전략적 배치를 끝까지 관철해야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03724"/>
            <a:ext cx="9984653" cy="160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 latinLnBrk="1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依此类推，对党的十一届三中全会以来的路线方针政策，对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邓小平理论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、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“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三个代表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”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重要思想、科学发展观，对中央作出的仍然有效的各项重大战略部署，我们都要一以贯之地贯彻。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音译法：部分音译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43293"/>
          <a:stretch>
            <a:fillRect/>
          </a:stretch>
        </p:blipFill>
        <p:spPr>
          <a:xfrm>
            <a:off x="41275" y="1706880"/>
            <a:ext cx="1731645" cy="3125470"/>
          </a:xfrm>
          <a:custGeom>
            <a:avLst/>
            <a:gdLst>
              <a:gd name="connsiteX0" fmla="*/ 0 w 1772440"/>
              <a:gd name="connsiteY0" fmla="*/ 0 h 3125605"/>
              <a:gd name="connsiteX1" fmla="*/ 1772440 w 1772440"/>
              <a:gd name="connsiteY1" fmla="*/ 0 h 3125605"/>
              <a:gd name="connsiteX2" fmla="*/ 1772440 w 1772440"/>
              <a:gd name="connsiteY2" fmla="*/ 3125605 h 3125605"/>
              <a:gd name="connsiteX3" fmla="*/ 0 w 1772440"/>
              <a:gd name="connsiteY3" fmla="*/ 3125605 h 312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440" h="3125605">
                <a:moveTo>
                  <a:pt x="0" y="0"/>
                </a:moveTo>
                <a:lnTo>
                  <a:pt x="1772440" y="0"/>
                </a:lnTo>
                <a:lnTo>
                  <a:pt x="1772440" y="3125605"/>
                </a:lnTo>
                <a:lnTo>
                  <a:pt x="0" y="3125605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/>
        </p:nvSpPr>
        <p:spPr>
          <a:xfrm>
            <a:off x="2579687" y="1582325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635" y="630967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36">
            <a:hlinkClick r:id="rId3" action="ppaction://hlinksldjump"/>
          </p:cNvPr>
          <p:cNvSpPr txBox="1"/>
          <p:nvPr/>
        </p:nvSpPr>
        <p:spPr>
          <a:xfrm>
            <a:off x="2760226" y="500352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一、核心概念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509" y="2480816"/>
            <a:ext cx="858520" cy="150347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目  录</a:t>
            </a:r>
            <a:endParaRPr kumimoji="1" lang="zh-CN" altLang="en-US" sz="44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文本框 18">
            <a:hlinkClick r:id="rId3" action="ppaction://hlinksldjump"/>
          </p:cNvPr>
          <p:cNvSpPr txBox="1"/>
          <p:nvPr/>
        </p:nvSpPr>
        <p:spPr>
          <a:xfrm>
            <a:off x="2760226" y="1474910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二、关键语句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2333" y="3450988"/>
            <a:ext cx="4859020" cy="559435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2389" y="2499403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2818569" y="2346182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三、课前试译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3" action="ppaction://hlinksldjump"/>
          </p:cNvPr>
          <p:cNvSpPr txBox="1"/>
          <p:nvPr/>
        </p:nvSpPr>
        <p:spPr>
          <a:xfrm>
            <a:off x="2858585" y="3304560"/>
            <a:ext cx="3004604" cy="66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四、译文评析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16819" y="4415729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2827599" y="4308323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五、点评练习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9275" y="5364891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>
            <a:hlinkClick r:id="rId3" action="ppaction://hlinksldjump"/>
          </p:cNvPr>
          <p:cNvSpPr txBox="1"/>
          <p:nvPr/>
        </p:nvSpPr>
        <p:spPr>
          <a:xfrm>
            <a:off x="2827599" y="5259924"/>
            <a:ext cx="2339098" cy="66229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六、课后练习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7264" y="771029"/>
            <a:ext cx="5359917" cy="5359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4" grpId="0" bldLvl="0" animBg="1"/>
      <p:bldP spid="4" grpId="1" animBg="1"/>
      <p:bldP spid="2" grpId="0" bldLvl="0" animBg="1"/>
      <p:bldP spid="2" grpId="1" animBg="1"/>
      <p:bldP spid="5" grpId="0" animBg="1"/>
      <p:bldP spid="5" grpId="1" animBg="1"/>
      <p:bldP spid="14" grpId="0" animBg="1"/>
      <p:bldP spid="14" grpId="1" animBg="1"/>
      <p:bldP spid="20" grpId="0" animBg="1"/>
      <p:bldP spid="20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0800000" flipV="1">
            <a:off x="1281657" y="3860554"/>
            <a:ext cx="9819157" cy="114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en-US" altLang="zh-CN" sz="2000" b="1" dirty="0">
                <a:solidFill>
                  <a:srgbClr val="1E50A2"/>
                </a:solidFill>
              </a:rPr>
              <a:t>.</a:t>
            </a:r>
            <a:r>
              <a:rPr lang="zh-CN" altLang="en-US" sz="2000" b="1" dirty="0">
                <a:solidFill>
                  <a:srgbClr val="1E50A2"/>
                </a:solidFill>
              </a:rPr>
              <a:t> </a:t>
            </a:r>
            <a:r>
              <a:rPr lang="ko-KR" altLang="zh-CN" sz="2000" b="1" dirty="0">
                <a:solidFill>
                  <a:srgbClr val="1E50A2"/>
                </a:solidFill>
              </a:rPr>
              <a:t>便于读者理解，通过汉字词的添加，读者即便不了解该术语的确切内涵，也能迅速将其归类。例如“볼셰비키당（布尔什维克党）”指的是政党的名称，“시모노세키 </a:t>
            </a:r>
            <a:r>
              <a:rPr lang="ko-KR" altLang="zh-CN" sz="2000" b="1" dirty="0" err="1">
                <a:solidFill>
                  <a:srgbClr val="1E50A2"/>
                </a:solidFill>
              </a:rPr>
              <a:t>조약（马关条约</a:t>
            </a:r>
            <a:r>
              <a:rPr lang="ko-KR" altLang="zh-CN" sz="2000" b="1" dirty="0">
                <a:solidFill>
                  <a:srgbClr val="1E50A2"/>
                </a:solidFill>
              </a:rPr>
              <a:t>）”</a:t>
            </a:r>
            <a:r>
              <a:rPr lang="ko-KR" altLang="zh-CN" sz="2000" b="1" dirty="0" err="1">
                <a:solidFill>
                  <a:srgbClr val="1E50A2"/>
                </a:solidFill>
              </a:rPr>
              <a:t>指的是条约的名称，这样就能减少部分语义空白</a:t>
            </a:r>
            <a:r>
              <a:rPr lang="ko-KR" altLang="zh-CN" sz="2000" b="1" dirty="0">
                <a:solidFill>
                  <a:srgbClr val="1E50A2"/>
                </a:solidFill>
              </a:rPr>
              <a:t>。</a:t>
            </a:r>
            <a:r>
              <a:rPr lang="zh-CN" altLang="zh-CN" sz="2000" b="1" dirty="0">
                <a:solidFill>
                  <a:srgbClr val="1E50A2"/>
                </a:solidFill>
              </a:rPr>
              <a:t> </a:t>
            </a:r>
            <a:endParaRPr lang="ja-JP" altLang="en-US" sz="2000" b="1" dirty="0">
              <a:solidFill>
                <a:srgbClr val="1E50A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993" y="2847508"/>
            <a:ext cx="9947041" cy="786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>
                <a:solidFill>
                  <a:srgbClr val="1E50A2"/>
                </a:solidFill>
              </a:rPr>
              <a:t>1.</a:t>
            </a:r>
            <a:r>
              <a:rPr lang="ko-KR" altLang="zh-CN" sz="2000" b="1" dirty="0" err="1">
                <a:solidFill>
                  <a:srgbClr val="1E50A2"/>
                </a:solidFill>
              </a:rPr>
              <a:t>可以通过不同的音译词与同一汉字词的搭配派生出新的词，例如“马克思主义（마르크스주의</a:t>
            </a:r>
            <a:r>
              <a:rPr lang="ko-KR" altLang="zh-CN" sz="2000" b="1" dirty="0">
                <a:solidFill>
                  <a:srgbClr val="1E50A2"/>
                </a:solidFill>
              </a:rPr>
              <a:t>）”，</a:t>
            </a:r>
            <a:r>
              <a:rPr lang="ko-KR" altLang="zh-CN" sz="2000" b="1" dirty="0" err="1">
                <a:solidFill>
                  <a:srgbClr val="1E50A2"/>
                </a:solidFill>
              </a:rPr>
              <a:t>为很多引自外国的新词术语提供了翻译方法</a:t>
            </a:r>
            <a:r>
              <a:rPr lang="zh-CN" altLang="en-US" sz="2000" b="1" dirty="0">
                <a:solidFill>
                  <a:srgbClr val="1E50A2"/>
                </a:solidFill>
              </a:rPr>
              <a:t>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部分音译的好处：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8" y="4295607"/>
            <a:ext cx="9381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우리는 집권을 통한 국가 부흥이라는 당의 최우선 임무를 확고히 지키고 선진 생산력의 발전 요구를 대변하며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경제의 지속적 성장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을 중심으로 끊임없는 경제 발전을 이끌어 가면서 정치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문화，사회，생태문명을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비롯한 각 분야의 건설을 균형적으로 추진해야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07888"/>
            <a:ext cx="9381712" cy="1505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 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 latinLnBrk="1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我们要牢牢抓好党执政兴国的第一要务，始终代表中国先进生产力的发展要求，坚持以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经济建设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为中心，在经济不断发展的基础上，协调推进政治建设、文化建设、社会建设、生态文明建设以及其他各方面建设。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释义法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444875" y="892175"/>
            <a:ext cx="968375" cy="1588"/>
            <a:chOff x="5425" y="685"/>
            <a:chExt cx="1526" cy="2"/>
          </a:xfrm>
        </p:grpSpPr>
        <p:sp>
          <p:nvSpPr>
            <p:cNvPr id="6" name="Freeform 4"/>
            <p:cNvSpPr/>
            <p:nvPr/>
          </p:nvSpPr>
          <p:spPr bwMode="auto">
            <a:xfrm>
              <a:off x="5425" y="685"/>
              <a:ext cx="1526" cy="2"/>
            </a:xfrm>
            <a:custGeom>
              <a:avLst/>
              <a:gdLst>
                <a:gd name="T0" fmla="+- 0 5425 5425"/>
                <a:gd name="T1" fmla="*/ T0 w 1526"/>
                <a:gd name="T2" fmla="+- 0 6950 5425"/>
                <a:gd name="T3" fmla="*/ T2 w 152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26">
                  <a:moveTo>
                    <a:pt x="0" y="0"/>
                  </a:moveTo>
                  <a:lnTo>
                    <a:pt x="1525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1"/>
          <p:cNvGrpSpPr/>
          <p:nvPr/>
        </p:nvGrpSpPr>
        <p:grpSpPr bwMode="auto">
          <a:xfrm>
            <a:off x="2451100" y="1120775"/>
            <a:ext cx="977900" cy="1588"/>
            <a:chOff x="3861" y="1045"/>
            <a:chExt cx="1541" cy="2"/>
          </a:xfrm>
        </p:grpSpPr>
        <p:sp>
          <p:nvSpPr>
            <p:cNvPr id="10" name="Freeform 2"/>
            <p:cNvSpPr/>
            <p:nvPr/>
          </p:nvSpPr>
          <p:spPr bwMode="auto">
            <a:xfrm>
              <a:off x="3861" y="1045"/>
              <a:ext cx="1541" cy="2"/>
            </a:xfrm>
            <a:custGeom>
              <a:avLst/>
              <a:gdLst>
                <a:gd name="T0" fmla="+- 0 3861 3861"/>
                <a:gd name="T1" fmla="*/ T0 w 1541"/>
                <a:gd name="T2" fmla="+- 0 5402 3861"/>
                <a:gd name="T3" fmla="*/ T2 w 1541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41">
                  <a:moveTo>
                    <a:pt x="0" y="0"/>
                  </a:moveTo>
                  <a:lnTo>
                    <a:pt x="1541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8" y="4295607"/>
            <a:ext cx="9381712" cy="149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주변 외교 업무를 확실히 잘 하여 주변 국가와의 운명공동체를 구축하고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친성혜용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亲诚惠容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)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의 주변 외교 이념을 중심으로 이웃 국가와 친선 관계 및 동반자 관계를 유지하고 이웃 국가와의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선린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안정</a:t>
            </a:r>
            <a:r>
              <a:rPr lang="en-US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경제 교류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를 유지하여 주변 국가와의 호혜 협력 및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호련호통을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심화해야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07888"/>
            <a:ext cx="9381712" cy="1505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 latinLnBrk="1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要切实抓好周边外交工作，打造周边命运共同体，秉持亲诚惠容的周边外交理念，坚持与邻为善、以邻为伴，坚持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睦邻、安邻、富邻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，深化同周边国家的互利合作和互联互通。 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释义法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444875" y="892175"/>
            <a:ext cx="968375" cy="1588"/>
            <a:chOff x="5425" y="685"/>
            <a:chExt cx="1526" cy="2"/>
          </a:xfrm>
        </p:grpSpPr>
        <p:sp>
          <p:nvSpPr>
            <p:cNvPr id="6" name="Freeform 4"/>
            <p:cNvSpPr/>
            <p:nvPr/>
          </p:nvSpPr>
          <p:spPr bwMode="auto">
            <a:xfrm>
              <a:off x="5425" y="685"/>
              <a:ext cx="1526" cy="2"/>
            </a:xfrm>
            <a:custGeom>
              <a:avLst/>
              <a:gdLst>
                <a:gd name="T0" fmla="+- 0 5425 5425"/>
                <a:gd name="T1" fmla="*/ T0 w 1526"/>
                <a:gd name="T2" fmla="+- 0 6950 5425"/>
                <a:gd name="T3" fmla="*/ T2 w 152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26">
                  <a:moveTo>
                    <a:pt x="0" y="0"/>
                  </a:moveTo>
                  <a:lnTo>
                    <a:pt x="1525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1"/>
          <p:cNvGrpSpPr/>
          <p:nvPr/>
        </p:nvGrpSpPr>
        <p:grpSpPr bwMode="auto">
          <a:xfrm>
            <a:off x="2451100" y="1120775"/>
            <a:ext cx="977900" cy="1588"/>
            <a:chOff x="3861" y="1045"/>
            <a:chExt cx="1541" cy="2"/>
          </a:xfrm>
        </p:grpSpPr>
        <p:sp>
          <p:nvSpPr>
            <p:cNvPr id="10" name="Freeform 2"/>
            <p:cNvSpPr/>
            <p:nvPr/>
          </p:nvSpPr>
          <p:spPr bwMode="auto">
            <a:xfrm>
              <a:off x="3861" y="1045"/>
              <a:ext cx="1541" cy="2"/>
            </a:xfrm>
            <a:custGeom>
              <a:avLst/>
              <a:gdLst>
                <a:gd name="T0" fmla="+- 0 3861 3861"/>
                <a:gd name="T1" fmla="*/ T0 w 1541"/>
                <a:gd name="T2" fmla="+- 0 5402 3861"/>
                <a:gd name="T3" fmla="*/ T2 w 1541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41">
                  <a:moveTo>
                    <a:pt x="0" y="0"/>
                  </a:moveTo>
                  <a:lnTo>
                    <a:pt x="1541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8" y="4001991"/>
            <a:ext cx="9381711" cy="114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지역적인 분쟁들로 불안정한 정세가 지속되고 테러리즘이 더욱 확산되면서 기승을 부리고 있습니다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이로 인해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평화와 발전</a:t>
            </a:r>
            <a:r>
              <a:rPr lang="en-US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거버넌스 분야에 존재하는 문제들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 인류 전체에 엄중한 도전이 되고 있습니다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 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07888"/>
            <a:ext cx="9381712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地区热点持续动荡，恐怖主义蔓延肆虐。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和平赤字、发展赤字、治理赤字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，是摆在全人类面前的严峻挑战。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释义法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444875" y="892175"/>
            <a:ext cx="968375" cy="1588"/>
            <a:chOff x="5425" y="685"/>
            <a:chExt cx="1526" cy="2"/>
          </a:xfrm>
        </p:grpSpPr>
        <p:sp>
          <p:nvSpPr>
            <p:cNvPr id="6" name="Freeform 4"/>
            <p:cNvSpPr/>
            <p:nvPr/>
          </p:nvSpPr>
          <p:spPr bwMode="auto">
            <a:xfrm>
              <a:off x="5425" y="685"/>
              <a:ext cx="1526" cy="2"/>
            </a:xfrm>
            <a:custGeom>
              <a:avLst/>
              <a:gdLst>
                <a:gd name="T0" fmla="+- 0 5425 5425"/>
                <a:gd name="T1" fmla="*/ T0 w 1526"/>
                <a:gd name="T2" fmla="+- 0 6950 5425"/>
                <a:gd name="T3" fmla="*/ T2 w 152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26">
                  <a:moveTo>
                    <a:pt x="0" y="0"/>
                  </a:moveTo>
                  <a:lnTo>
                    <a:pt x="1525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1"/>
          <p:cNvGrpSpPr/>
          <p:nvPr/>
        </p:nvGrpSpPr>
        <p:grpSpPr bwMode="auto">
          <a:xfrm>
            <a:off x="2451100" y="1120775"/>
            <a:ext cx="977900" cy="1588"/>
            <a:chOff x="3861" y="1045"/>
            <a:chExt cx="1541" cy="2"/>
          </a:xfrm>
        </p:grpSpPr>
        <p:sp>
          <p:nvSpPr>
            <p:cNvPr id="10" name="Freeform 2"/>
            <p:cNvSpPr/>
            <p:nvPr/>
          </p:nvSpPr>
          <p:spPr bwMode="auto">
            <a:xfrm>
              <a:off x="3861" y="1045"/>
              <a:ext cx="1541" cy="2"/>
            </a:xfrm>
            <a:custGeom>
              <a:avLst/>
              <a:gdLst>
                <a:gd name="T0" fmla="+- 0 3861 3861"/>
                <a:gd name="T1" fmla="*/ T0 w 1541"/>
                <a:gd name="T2" fmla="+- 0 5402 3861"/>
                <a:gd name="T3" fmla="*/ T2 w 1541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41">
                  <a:moveTo>
                    <a:pt x="0" y="0"/>
                  </a:moveTo>
                  <a:lnTo>
                    <a:pt x="1541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60379" y="3648041"/>
            <a:ext cx="786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2.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音译法在翻译人名、地名时经常使用。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 latinLnBrk="1"/>
            <a:endParaRPr lang="en-US" altLang="ja-JP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 latinLnBrk="1"/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3.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加注法和释意法的使用频率相对不高，需要根据上下文灵活选择。 </a:t>
            </a:r>
            <a:endParaRPr lang="ja-JP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0380" y="2809851"/>
            <a:ext cx="7172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1</a:t>
            </a:r>
            <a:r>
              <a:rPr lang="en-US" altLang="ko-KR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直译法是时政文本中使用最多的术语翻译方法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457" y="2365385"/>
            <a:ext cx="5715000" cy="314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376" y="1518505"/>
            <a:ext cx="5727700" cy="4508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15" y="2548835"/>
            <a:ext cx="5740400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745" y="1967460"/>
            <a:ext cx="5727700" cy="850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802354"/>
            <a:ext cx="5727700" cy="22606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1484259" y="2090417"/>
            <a:ext cx="8994309" cy="351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时政高频词</a:t>
            </a:r>
            <a:endParaRPr lang="en-US" altLang="zh-CN" sz="28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兼具名词和动词两种词性。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dirty="0"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“发展”</a:t>
            </a:r>
            <a:r>
              <a:rPr lang="zh-CN" altLang="en-US" sz="2000" dirty="0">
                <a:effectLst/>
                <a:ea typeface="方正兰亭黑简体" panose="02000500000000000000" pitchFamily="2" charset="-122"/>
                <a:cs typeface="Calibri" panose="020F0502020204030204" pitchFamily="34" charset="0"/>
              </a:rPr>
              <a:t>（第一卷出现</a:t>
            </a:r>
            <a:r>
              <a:rPr lang="en-US" altLang="zh-CN" sz="2000" dirty="0">
                <a:effectLst/>
                <a:ea typeface="方正兰亭黑简体" panose="02000500000000000000" pitchFamily="2" charset="-122"/>
                <a:cs typeface="Calibri" panose="020F0502020204030204" pitchFamily="34" charset="0"/>
              </a:rPr>
              <a:t>1187</a:t>
            </a:r>
            <a:r>
              <a:rPr lang="zh-CN" altLang="en-US" sz="2000" dirty="0">
                <a:effectLst/>
                <a:ea typeface="方正兰亭黑简体" panose="02000500000000000000" pitchFamily="2" charset="-122"/>
                <a:cs typeface="Calibri" panose="020F0502020204030204" pitchFamily="34" charset="0"/>
              </a:rPr>
              <a:t>次）</a:t>
            </a:r>
            <a:r>
              <a:rPr lang="zh-CN" altLang="zh-CN" sz="2000" dirty="0">
                <a:effectLst/>
              </a:rPr>
              <a:t> </a:t>
            </a:r>
            <a:r>
              <a:rPr lang="zh-CN" altLang="zh-CN" sz="2000" dirty="0"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“建设”“奋斗”“服务”</a:t>
            </a:r>
            <a:r>
              <a:rPr lang="zh-CN" altLang="en-US" sz="2000" dirty="0"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等；</a:t>
            </a:r>
            <a:r>
              <a:rPr lang="zh-CN" altLang="zh-CN" sz="2000" dirty="0">
                <a:effectLst/>
              </a:rPr>
              <a:t> </a:t>
            </a:r>
            <a:r>
              <a:rPr lang="zh-CN" altLang="zh-CN" sz="2000" dirty="0"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dirty="0"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通常只用于一种词性。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zh-CN" altLang="en-US" sz="20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名词：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“战略”“精神”“目标”“事业”“革命”等</a:t>
            </a:r>
            <a:r>
              <a:rPr lang="zh-CN" altLang="en-US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；</a:t>
            </a:r>
            <a:endParaRPr lang="en-US" altLang="zh-CN" sz="2000" dirty="0">
              <a:solidFill>
                <a:srgbClr val="000000"/>
              </a:solidFill>
              <a:effectLst/>
              <a:ea typeface="宋体" panose="02010600030101010101" pitchFamily="2" charset="-122"/>
              <a:cs typeface="Batang" panose="02030600000101010101" pitchFamily="18" charset="-127"/>
            </a:endParaRPr>
          </a:p>
          <a:p>
            <a:pPr algn="just">
              <a:lnSpc>
                <a:spcPts val="2800"/>
              </a:lnSpc>
            </a:pPr>
            <a:r>
              <a:rPr lang="zh-CN" altLang="en-US" sz="20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动词：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“坚持”“推进”“贯彻”等</a:t>
            </a:r>
            <a:r>
              <a:rPr lang="zh-CN" altLang="en-US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；</a:t>
            </a:r>
            <a:endParaRPr lang="en-US" altLang="zh-CN" sz="2000" dirty="0">
              <a:solidFill>
                <a:srgbClr val="000000"/>
              </a:solidFill>
              <a:effectLst/>
              <a:ea typeface="宋体" panose="02010600030101010101" pitchFamily="2" charset="-122"/>
              <a:cs typeface="Batang" panose="02030600000101010101" pitchFamily="18" charset="-127"/>
            </a:endParaRPr>
          </a:p>
          <a:p>
            <a:pPr algn="just">
              <a:lnSpc>
                <a:spcPts val="2800"/>
              </a:lnSpc>
            </a:pPr>
            <a:r>
              <a:rPr lang="zh-CN" altLang="en-US" sz="20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副词：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“大力”“全面”等</a:t>
            </a:r>
            <a:r>
              <a:rPr lang="zh-CN" altLang="en-US" sz="20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Batang" panose="02030600000101010101" pitchFamily="18" charset="-127"/>
              </a:rPr>
              <a:t>。</a:t>
            </a:r>
            <a:endParaRPr lang="ja-JP" altLang="en-US" sz="2000" dirty="0">
              <a:solidFill>
                <a:srgbClr val="2050A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1669060" y="2892897"/>
            <a:ext cx="9375457" cy="243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1.</a:t>
            </a:r>
            <a:r>
              <a:rPr lang="zh-CN" altLang="zh-CN" sz="24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兼具名词和动词两种词性 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翻译为名词时，注意一词多译。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翻译为动词时，要注意具有同一汉字词根的近义词之间的区分。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翻译为动词时，要注意汉字词和固有词的交替使用。   </a:t>
            </a:r>
            <a:endParaRPr lang="ja-JP" altLang="en-US" sz="2400" dirty="0">
              <a:solidFill>
                <a:srgbClr val="2050A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19271" y="3966136"/>
            <a:ext cx="10304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zh-CN" sz="2000" b="1" dirty="0"/>
              <a:t>총체적 배치를 강조하는 것은 중국 특색 사회주의가 전면적으로 </a:t>
            </a:r>
            <a:r>
              <a:rPr lang="ko-KR" altLang="zh-CN" sz="2000" b="1" u="sng" dirty="0">
                <a:solidFill>
                  <a:srgbClr val="FF0000"/>
                </a:solidFill>
              </a:rPr>
              <a:t>발전하는</a:t>
            </a:r>
            <a:r>
              <a:rPr lang="ko-KR" altLang="zh-CN" sz="2000" b="1" dirty="0"/>
              <a:t> 사회주의이기 때문입니다</a:t>
            </a:r>
            <a:r>
              <a:rPr lang="en-US" altLang="zh-CN" sz="2000" b="1" dirty="0"/>
              <a:t>. </a:t>
            </a:r>
            <a:r>
              <a:rPr lang="ko-KR" altLang="zh-CN" sz="2000" b="1" dirty="0"/>
              <a:t>우리는 집권을 통한 국가 부흥이라는 당의 최우선 임무를 확고히 지키고 선진 생산력의 </a:t>
            </a:r>
            <a:r>
              <a:rPr lang="ko-KR" altLang="zh-CN" sz="2000" b="1" u="sng" dirty="0">
                <a:solidFill>
                  <a:srgbClr val="FF0000"/>
                </a:solidFill>
              </a:rPr>
              <a:t>발전</a:t>
            </a:r>
            <a:r>
              <a:rPr lang="ko-KR" altLang="zh-CN" sz="2000" b="1" dirty="0"/>
              <a:t> 요구를 대변하며</a:t>
            </a:r>
            <a:r>
              <a:rPr lang="en-US" altLang="zh-CN" sz="2000" b="1" dirty="0"/>
              <a:t>, </a:t>
            </a:r>
            <a:r>
              <a:rPr lang="ko-KR" altLang="zh-CN" sz="2000" b="1" dirty="0"/>
              <a:t>경제의 지속적 성장을 중심으로 끊임없는 경제 </a:t>
            </a:r>
            <a:r>
              <a:rPr lang="ko-KR" altLang="zh-CN" sz="2000" b="1" u="sng" dirty="0">
                <a:solidFill>
                  <a:srgbClr val="FF0000"/>
                </a:solidFill>
              </a:rPr>
              <a:t>발전</a:t>
            </a:r>
            <a:r>
              <a:rPr lang="ko-KR" altLang="zh-CN" sz="2000" b="1" dirty="0"/>
              <a:t>을 이끌어 가면서 정치</a:t>
            </a:r>
            <a:r>
              <a:rPr lang="en-US" altLang="zh-CN" sz="2000" b="1" dirty="0"/>
              <a:t>, </a:t>
            </a:r>
            <a:r>
              <a:rPr lang="ko-KR" altLang="zh-CN" sz="2000" b="1" dirty="0" err="1"/>
              <a:t>문화，사회，생태문명을</a:t>
            </a:r>
            <a:r>
              <a:rPr lang="ko-KR" altLang="zh-CN" sz="2000" b="1" dirty="0"/>
              <a:t> 비롯한 각 분야의 건설을 균형적으로 추진해야 합니다</a:t>
            </a:r>
            <a:r>
              <a:rPr lang="en-US" altLang="zh-CN" sz="2000" b="1" dirty="0"/>
              <a:t>.</a:t>
            </a:r>
            <a:endParaRPr lang="zh-CN" altLang="zh-CN" sz="2000" b="1" dirty="0"/>
          </a:p>
          <a:p>
            <a:pPr algn="just"/>
            <a:endParaRPr lang="ja-JP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29969"/>
            <a:ext cx="10357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0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强调总布局，是因为中国特色社会主义是全面</a:t>
            </a:r>
            <a:r>
              <a:rPr lang="zh-CN" altLang="zh-CN" sz="2000" b="1" u="sng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sz="20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的社会主义。我们要牢牢抓好党执政兴国的第一要务，始终代表中国先进生产力的</a:t>
            </a:r>
            <a:r>
              <a:rPr lang="zh-CN" altLang="zh-CN" sz="2000" b="1" u="sng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sz="20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要求，坚持以经济建设为中心，在经济不断</a:t>
            </a:r>
            <a:r>
              <a:rPr lang="zh-CN" altLang="zh-CN" sz="2000" b="1" u="sng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sz="20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的基础上，协调推进政治建设、文化建设、社会建设、生态文明建设以及其他各方面建设。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4538893"/>
            <a:chOff x="1407" y="2899"/>
            <a:chExt cx="15920" cy="7423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7423"/>
              <a:chOff x="2000" y="1745"/>
              <a:chExt cx="13988" cy="7423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5163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7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.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统筹推进</a:t>
                </a:r>
                <a:r>
                  <a:rPr lang="en-US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五位一体</a:t>
                </a:r>
                <a:r>
                  <a:rPr lang="en-US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总体布局 </a:t>
                </a:r>
                <a:endParaRPr lang="en-US" altLang="zh-CN" sz="2800" b="1" dirty="0"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——‘5</a:t>
                </a:r>
                <a:r>
                  <a:rPr lang="ko-KR" altLang="zh-CN" sz="2800" b="1" dirty="0" err="1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위일체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’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의 총체적 구도를 총괄적으로 추진하다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‘5</a:t>
                </a:r>
                <a:r>
                  <a:rPr lang="ko-KR" altLang="zh-CN" sz="2800" b="1" dirty="0" err="1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위일체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’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의 총체적 구도를 총괄하여 추진하다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‘5</a:t>
                </a:r>
                <a:r>
                  <a:rPr lang="ko-KR" altLang="zh-CN" sz="2800" b="1" dirty="0" err="1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위일체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’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의 총체적 구도를 통일적으로 추진하다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‘5</a:t>
                </a:r>
                <a:r>
                  <a:rPr lang="ko-KR" altLang="zh-CN" sz="2800" b="1" dirty="0" err="1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위일체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’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의 총체적 배치를 총괄적으로 추진하다</a:t>
                </a:r>
                <a:r>
                  <a:rPr lang="zh-CN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endParaRPr lang="ko-KR" altLang="en-US" sz="2800" b="1" dirty="0">
                  <a:solidFill>
                    <a:schemeClr val="accent1">
                      <a:lumMod val="75000"/>
                    </a:schemeClr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ja-JP" altLang="en-US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740037" y="4095435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4035" y="4909148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146925" y="5219369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19271" y="4117180"/>
            <a:ext cx="959107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소강사회의 전면적 실현은 우리의 전략적 목표로서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2020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년까지 이 목표를 실현하면 우리 나라의 발전 수준이 한 단계 크게 도약하기 때문에 우리의 모든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노력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은 이 목표에 집중되어야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487761"/>
            <a:ext cx="9628684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全面建成小康社会是我们的战略目标，到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2020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年实现这个目标，我们国家的发展水平就会迈上一个大台阶，我们所有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奋斗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都要聚焦于这个目标。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翻译为名词时，注意一词多译。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55219" y="3864935"/>
            <a:ext cx="9512947" cy="1889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전면적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종엄치당에서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일련의 요구를 제기하는 동시에 청렴한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당풍염정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(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党风廉政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)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건설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을 돌파구로 삼아 인민대중의 불만이 가장 두드러진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‘4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가지 기풍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(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四风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)’ 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문제를 해결하는 데 주력하고 감히 부패할 엄두를 못 내고 부패할 수도 없으며 부패하려고 하지 않게 하는 데 주력해야 합니다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23834" y="2411031"/>
            <a:ext cx="9512947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3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既对全面从严治党提出系列要求，又把党风廉政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建设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作为突破口，着力解决人民群众反映强烈的“四风”问题，着力解决不敢腐、不能腐、不想腐的问题。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翻译为名词时，注意一词多译。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71111" y="6169734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39914" y="3954514"/>
            <a:ext cx="10483629" cy="1504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경제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성장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의 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뉴노멀에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진입하면서 </a:t>
            </a:r>
            <a:r>
              <a:rPr lang="ko-KR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성장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속도 면에서는 어쩔 수 없이 </a:t>
            </a:r>
            <a:r>
              <a:rPr lang="ko-KR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기어를 바꾸어 감속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해야 합니다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 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그러나 경제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발전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방식의 전환을 가속화하고 경제 구조의 지속적 개선과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발전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동력의 전환 등을 통해 개혁개방에 새로운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발전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의 활력을 불어 넣는다면 양호한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발전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태세를 유지할 수 있을 것입니다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</a:t>
            </a:r>
            <a:endParaRPr lang="ja-JP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39914" y="2677903"/>
            <a:ext cx="10498930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经济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进入新常态，在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增长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速度不可避免</a:t>
            </a:r>
            <a:r>
              <a:rPr lang="zh-CN" altLang="zh-CN" sz="2000" b="1" dirty="0">
                <a:solidFill>
                  <a:srgbClr val="00B05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换挡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的同时，经济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方式加快转变，经济结构不断优化，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动力持续转换，改革开放释放出新的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活力，良好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态势可以保持。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翻译为名词时，注意一词多译。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0800000" flipV="1">
            <a:off x="1601277" y="4033874"/>
            <a:ext cx="10022265" cy="149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언제나 전투할 준비가 되어 있도록 훈련을 강화함으로써 해상 권리 수호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테러 대응 안정 유지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재해 긴급 구호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국제 평화 유지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아덴만 호송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인도주의 구조 등 중대한 임무를 효과적으로 수행하였으며 무기와 장비의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개선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을 가속화하여 군사 투쟁 준비에서 중대한 진전을 가져왔습니다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ja-JP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27316" y="2692936"/>
            <a:ext cx="10111527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5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加强练兵备战，有效遂行海上维权、反恐维稳、抢险救灾、国际维和、亚丁湾护航、人道主义救援等重大任务，武器装备加快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，军事斗争准备取得重大进展。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翻译为名词时，注意一词多译。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3720866"/>
            <a:ext cx="9899464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ts val="2800"/>
              </a:lnSpc>
            </a:pP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在通常情况下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，“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시키다”动词多含有使动性意义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，“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되다”动词多包含受动性意义。但汉字词词根与后缀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되다”“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하다”“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-</a:t>
            </a:r>
            <a:r>
              <a:rPr lang="ko-KR" altLang="zh-CN" sz="2000" b="1" dirty="0" err="1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시키다”结合构成的动词用法非常复杂，不能一概而论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ja-JP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91" y="2769842"/>
            <a:ext cx="10091405" cy="78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由于韩国语特有的构词特点，具有同一汉字词根的动词根据汉字后面所接后缀的不同，词义有细微差别。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9063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翻译为动词时，要注意具有同一汉字词根的近义词之间的区分。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29265" y="4027693"/>
            <a:ext cx="7139940" cy="113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중국은 평화로운 국제 환경을 마련하여 자국을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발전시키는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동시에 자국의 발전을 통해 세계 평화를 수호하고 촉진할 것입니다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0380" y="2558378"/>
            <a:ext cx="7172960" cy="1146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6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 latinLnBrk="1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中国将通过争取和平国际环境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自己，又以自身发展维护和促进世界和平。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994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翻译为动词时，要注意具有同一汉字词根的近义词之间的区分。</a:t>
            </a:r>
            <a:r>
              <a:rPr lang="zh-CN" altLang="zh-CN" sz="2000" dirty="0">
                <a:effectLst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3868246"/>
            <a:ext cx="9748689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현재 세계 경제는 침체 상태에서 벗어나 점차 양호한 방향으로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발전하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고 있지만 동시에 국제 금융 위기의 부정적 영향이 여전히 존재하고 있습니다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7 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当前，世界经济逐步走出低谷，形势继续朝好的方向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翻译为动词时，要注意具有同一汉字词根的近义词之间的区分。</a:t>
            </a:r>
            <a:r>
              <a:rPr lang="zh-CN" altLang="zh-CN" sz="2000" dirty="0">
                <a:effectLst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19270" y="4020151"/>
            <a:ext cx="10357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국제 사회도 중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·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미 관계가 꾸준히 개선되고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발전되</a:t>
            </a:r>
            <a:r>
              <a:rPr lang="ko-KR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기를 기대하고 있습니다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.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 latinLnBrk="1"/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9270" y="2654858"/>
            <a:ext cx="103571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8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国际社会也期待中美关系能够不断改善和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发展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</a:t>
            </a:r>
            <a:endParaRPr lang="zh-CN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 algn="just"/>
            <a:endParaRPr lang="zh-CN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471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翻译为动词时，要注意具有同一汉字词根的近义词之间的区分。</a:t>
            </a:r>
            <a:r>
              <a:rPr lang="zh-CN" altLang="zh-CN" sz="2000" dirty="0">
                <a:effectLst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19271" y="3712740"/>
            <a:ext cx="9839796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8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9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latinLnBrk="1">
              <a:lnSpc>
                <a:spcPts val="28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提高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国家文化软实力，要努力</a:t>
            </a:r>
            <a:r>
              <a:rPr lang="zh-CN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提高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国际话语权。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latinLnBrk="1">
              <a:lnSpc>
                <a:spcPts val="28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국가의 문화 소프트 파워를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키우려면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국제 사회에서의 발언권을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강화하기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위해 노력해야 합니다</a:t>
            </a:r>
            <a:r>
              <a:rPr lang="en-US" altLang="zh-CN" dirty="0"/>
              <a:t>.</a:t>
            </a:r>
            <a:endParaRPr lang="zh-CN" altLang="zh-CN" dirty="0"/>
          </a:p>
          <a:p>
            <a:pPr algn="just" latinLnBrk="1"/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1658" y="2654858"/>
            <a:ext cx="9877410" cy="78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此时尤其需要注意：如果原文重复使用同一词，翻译为韩国语时可能需要适当替换，避免过度重复影响译入语的可读性。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77547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翻译为动词时，要注意汉字词和固有词的交替使用。</a:t>
            </a:r>
            <a:endParaRPr lang="zh-CN" altLang="en-US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527316" y="3644976"/>
            <a:ext cx="998336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前文列举了主要作为名词、动词、副词使用的一些高频词，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形容词的高频词相对较少</a:t>
            </a:r>
            <a:r>
              <a:rPr lang="zh-CN" altLang="zh-CN" dirty="0"/>
              <a:t>，代表性的有“伟大”“深刻”“稳定”等。</a:t>
            </a:r>
            <a:endParaRPr lang="en-US" altLang="ja-JP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本单元只列举了两种最有代表性的情况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还有很多其他的情况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dirty="0"/>
              <a:t>例如高频词“坚定”多用于形容词和动词，前者如“坚定的信念”“无比坚定的崇高品格”，后例如“坚定共产主义远大理想”</a:t>
            </a:r>
            <a:r>
              <a:rPr lang="en-US" altLang="zh-CN" dirty="0"/>
              <a:t>“</a:t>
            </a:r>
            <a:r>
              <a:rPr lang="zh-CN" altLang="zh-CN" dirty="0"/>
              <a:t>坚定中国特色社会主义道路自信”。高频词“稳定”多用于形容词，如“社会稳定”“和谐稳定”；偶尔也用于动词，例如“稳定税负”。</a:t>
            </a:r>
            <a:endParaRPr lang="ja-JP" altLang="en-US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90" y="2607889"/>
            <a:ext cx="10037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本单元所指的“通常只用于一种词性”仅限于时政文本。</a:t>
            </a:r>
            <a:r>
              <a:rPr lang="zh-CN" altLang="zh-CN" sz="2000" b="1" dirty="0">
                <a:effectLst/>
              </a:rPr>
              <a:t> 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18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比如“复兴”一词既有名词词性，也有动词词性，但在时政文本中，该词出现的绝大多数情况是“伟大复兴”，因此我们把它看作通常只用于名词。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7172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通常只用于一种词性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5"/>
            <a:ext cx="8701405" cy="808355"/>
            <a:chOff x="1407" y="3366"/>
            <a:chExt cx="12265" cy="1322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0608" cy="1318"/>
              <a:chOff x="1725" y="2212"/>
              <a:chExt cx="10608" cy="131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0608" cy="131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48" y="2276"/>
                <a:ext cx="9996" cy="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1. “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社会主要矛盾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”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  </a:t>
                </a:r>
                <a:r>
                  <a:rPr lang="ja-JP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主要な</a:t>
                </a:r>
                <a:r>
                  <a:rPr lang="ja-JP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社会矛盾</a:t>
                </a:r>
                <a:endParaRPr lang="en-US" altLang="zh-CN" sz="2800" b="1" dirty="0">
                  <a:solidFill>
                    <a:srgbClr val="FF0000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2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564961" y="3429000"/>
            <a:ext cx="1133163" cy="623991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400" b="1" dirty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直译 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49050" y="1720263"/>
            <a:ext cx="9408950" cy="1528469"/>
            <a:chOff x="1598" y="2199"/>
            <a:chExt cx="14401" cy="2142"/>
          </a:xfrm>
        </p:grpSpPr>
        <p:sp>
          <p:nvSpPr>
            <p:cNvPr id="11" name="圆角矩形 10"/>
            <p:cNvSpPr/>
            <p:nvPr/>
          </p:nvSpPr>
          <p:spPr>
            <a:xfrm>
              <a:off x="1598" y="2240"/>
              <a:ext cx="14401" cy="210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25" y="2199"/>
              <a:ext cx="14274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缩略语（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“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数量词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+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名词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”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结构</a:t>
              </a:r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）：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  </a:t>
              </a:r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五位一体</a:t>
              </a:r>
              <a:endParaRPr lang="en-US" altLang="zh-CN" sz="2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“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由多个部分组成的、中国特有的事物或概念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”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  </a:t>
              </a:r>
              <a:endParaRPr lang="ko-KR" altLang="en-US" sz="2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24" name="图片 23" descr="32313536333434333b32313536333435303bbcc6bbaeb1eac7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418" y="1854789"/>
            <a:ext cx="791037" cy="681782"/>
          </a:xfrm>
          <a:prstGeom prst="rect">
            <a:avLst/>
          </a:prstGeom>
        </p:spPr>
      </p:pic>
      <p:sp>
        <p:nvSpPr>
          <p:cNvPr id="2" name="左大括号 1"/>
          <p:cNvSpPr/>
          <p:nvPr/>
        </p:nvSpPr>
        <p:spPr>
          <a:xfrm>
            <a:off x="3099281" y="3715420"/>
            <a:ext cx="435626" cy="1584072"/>
          </a:xfrm>
          <a:prstGeom prst="leftBrace">
            <a:avLst>
              <a:gd name="adj1" fmla="val 0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6" name="圆角矩形 33"/>
          <p:cNvSpPr/>
          <p:nvPr/>
        </p:nvSpPr>
        <p:spPr>
          <a:xfrm>
            <a:off x="3697088" y="5102716"/>
            <a:ext cx="3526672" cy="507859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直译加注释（首次出现）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1659" y="3868246"/>
            <a:ext cx="9939822" cy="50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작업 안전 업무를 전면적으로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강화해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5792" y="2560460"/>
            <a:ext cx="962041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10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加强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安全生产工作。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通常只用于一种词性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72791" y="3868246"/>
            <a:ext cx="9748689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우리는 전 사회적으로 실제적인 일을 하고 열심히 일하는 양호한 기풍을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크게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떨쳐야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11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我们要在全社会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大力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弘扬真抓实干、埋头苦干的良好风尚。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通常只用于一种词性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。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1669060" y="2892897"/>
            <a:ext cx="9375457" cy="243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高频词的翻译方法</a:t>
            </a:r>
            <a:r>
              <a:rPr lang="zh-CN" altLang="zh-CN" sz="24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）直译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）意译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3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）减译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  </a:t>
            </a:r>
            <a:endParaRPr lang="ja-JP" altLang="en-US" sz="2400" dirty="0">
              <a:solidFill>
                <a:srgbClr val="2050A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4487" y="3868246"/>
            <a:ext cx="9816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주변국 외교를 전면적으로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추진해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143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全面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推进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周边外交。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4487" y="3868246"/>
            <a:ext cx="9816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지역 안보 협력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추진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에 주력해야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96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要着力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推进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区域安全合作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直译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4487" y="3868246"/>
            <a:ext cx="9816993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양안 동포는 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한가족이며，우리는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같은 혈맥과 </a:t>
            </a:r>
            <a:r>
              <a:rPr lang="ko-KR" altLang="zh-CN" sz="2000" b="1" dirty="0" err="1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정서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，같은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역사와 문화에 뿌리를 두고 있습니다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两岸同胞一家亲，根植于我们共同的血脉和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精神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，扎根于我们共同的历史和文化。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意译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4487" y="3868246"/>
            <a:ext cx="9816993" cy="1427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이러한 정치 발전 노선의 핵심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사상，주체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내용，기본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요구는 모두 헌법에서 확인되고 구현되었으며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그 </a:t>
            </a:r>
            <a:r>
              <a:rPr lang="ko-KR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이론적인 본질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과 긴밀하게 연계되고 서로 관통하며 서로 추진하는 것입니다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这一政治发展道路的核心思想、主体内容、基本要求，都在宪法中得到了确认和体现，其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精神实质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是紧密联系、相互贯通、相互促进的。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意译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7066" y="4031059"/>
            <a:ext cx="9816993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넷째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,‘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노동모범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(</a:t>
            </a:r>
            <a:r>
              <a:rPr lang="ko-KR" altLang="zh-CN" sz="2000" b="1" dirty="0" err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劳动模范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)’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의 정신을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널리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고취하고 그들이 역할을 제대로 발휘하게 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96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5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第四，必须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大力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弘扬劳模精神、发挥劳模作用。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意译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7066" y="4031059"/>
            <a:ext cx="98169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국제 사회에 자신의 목소리를 들려주는 전파 능력을 강화하고 대외 발언 시스템을 더욱 열심히 구축해야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 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신흥 매체의 역할을 충분히 발휘하고 대외 발언의 </a:t>
            </a:r>
            <a:r>
              <a:rPr lang="ko-KR" altLang="zh-CN" sz="2000" b="1" dirty="0" err="1">
                <a:solidFill>
                  <a:srgbClr val="1E50A2"/>
                </a:solidFill>
                <a:ea typeface="方正兰亭黑简体" panose="02000500000000000000" pitchFamily="2" charset="-122"/>
              </a:rPr>
              <a:t>창조력，감화력，공신력을</a:t>
            </a:r>
            <a:r>
              <a:rPr lang="ko-KR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강화해야 하며 중국의 이야기를 들려 주고 중국의 목소리를 전하며 중국 특색을 잘 설명해야 합니다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6</a:t>
            </a:r>
            <a:endParaRPr lang="en-US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要加强国际传播能力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建设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，精心构建对外话语体系，发挥好新兴媒体作用，增强对外话语的创造力、感召力、公信力，讲好中国故事，传播好中国声音，阐释好中国特色。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减译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7066" y="4031059"/>
            <a:ext cx="981699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은 우리 나라의 모든 문제를 해결하는 기초와 핵심으로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반드시 과학적인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이어야 하며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반드시 혁신과 조화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녹색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개방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, 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공유의 </a:t>
            </a:r>
            <a:r>
              <a:rPr lang="ko-KR" altLang="zh-CN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발전</a:t>
            </a:r>
            <a:r>
              <a:rPr lang="ko-KR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이념을 흔들림 없이 관철해야 합니다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endParaRPr lang="zh-CN" altLang="zh-CN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4487" y="2540212"/>
            <a:ext cx="9620415" cy="1428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7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是解决我国一切问题的基础和关键，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必须是科学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，必须坚定不移贯彻创新、协调、绿色、开放、共享的</a:t>
            </a:r>
            <a:r>
              <a:rPr lang="zh-CN" altLang="zh-CN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发展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理念。</a:t>
            </a:r>
            <a:endParaRPr lang="zh-CN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8543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减译</a:t>
            </a:r>
            <a:r>
              <a:rPr lang="zh-CN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 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984" y="2340864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6"/>
            <a:ext cx="9476834" cy="1472405"/>
            <a:chOff x="1407" y="3366"/>
            <a:chExt cx="13358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1701" cy="2408"/>
              <a:chOff x="1725" y="2212"/>
              <a:chExt cx="11701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1426" cy="240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00" y="2276"/>
                <a:ext cx="11426" cy="1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注释内容</a:t>
                </a:r>
                <a:r>
                  <a:rPr lang="zh-CN" altLang="zh-CN" sz="20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000" b="1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五位一体</a:t>
                </a:r>
                <a:r>
                  <a:rPr lang="en-US" altLang="zh-CN" sz="2000" b="1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000" b="1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总体布局，指中国特色社会主义事业总体布局，包括经济建设、政治建设、文化建设、社会建设、生态文明建设</a:t>
                </a:r>
                <a:r>
                  <a:rPr lang="zh-CN" altLang="en-US" sz="2000" b="1" dirty="0"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000" b="1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</a:rPr>
                  <a:t> </a:t>
                </a:r>
                <a:endParaRPr lang="en-US" altLang="zh-CN" sz="2000" b="1" dirty="0">
                  <a:solidFill>
                    <a:schemeClr val="accent1">
                      <a:lumMod val="75000"/>
                    </a:schemeClr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译文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320093" y="3657380"/>
            <a:ext cx="6150402" cy="206655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800"/>
              </a:lnSpc>
            </a:pPr>
            <a:r>
              <a:rPr lang="ko-KR" altLang="zh-CN" sz="2000" b="1" dirty="0">
                <a:solidFill>
                  <a:schemeClr val="tx1"/>
                </a:solidFill>
              </a:rPr>
              <a:t>‘</a:t>
            </a:r>
            <a:r>
              <a:rPr lang="en-US" altLang="zh-CN" sz="2000" b="1" dirty="0">
                <a:solidFill>
                  <a:schemeClr val="tx1"/>
                </a:solidFill>
              </a:rPr>
              <a:t>5</a:t>
            </a:r>
            <a:r>
              <a:rPr lang="ko-KR" altLang="zh-CN" sz="2000" b="1" dirty="0" err="1">
                <a:solidFill>
                  <a:schemeClr val="tx1"/>
                </a:solidFill>
              </a:rPr>
              <a:t>위일체’의</a:t>
            </a:r>
            <a:r>
              <a:rPr lang="ko-KR" altLang="zh-CN" sz="2000" b="1" dirty="0">
                <a:solidFill>
                  <a:schemeClr val="tx1"/>
                </a:solidFill>
              </a:rPr>
              <a:t> 총체적 </a:t>
            </a:r>
            <a:r>
              <a:rPr lang="ko-KR" altLang="zh-CN" sz="2000" b="1" dirty="0" err="1">
                <a:solidFill>
                  <a:schemeClr val="tx1"/>
                </a:solidFill>
              </a:rPr>
              <a:t>배치란</a:t>
            </a:r>
            <a:r>
              <a:rPr lang="ko-KR" altLang="zh-CN" sz="2000" b="1" dirty="0">
                <a:solidFill>
                  <a:schemeClr val="tx1"/>
                </a:solidFill>
              </a:rPr>
              <a:t> 중국 특색 사회주의 위업의 총체적 배치를 말하며</a:t>
            </a:r>
            <a:r>
              <a:rPr lang="en-US" altLang="zh-CN" sz="2000" b="1" dirty="0">
                <a:solidFill>
                  <a:schemeClr val="tx1"/>
                </a:solidFill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</a:rPr>
              <a:t>여기에는 경제 건설</a:t>
            </a:r>
            <a:r>
              <a:rPr lang="en-US" altLang="zh-CN" sz="2000" b="1" dirty="0">
                <a:solidFill>
                  <a:schemeClr val="tx1"/>
                </a:solidFill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</a:rPr>
              <a:t>정치 건설</a:t>
            </a:r>
            <a:r>
              <a:rPr lang="en-US" altLang="zh-CN" sz="2000" b="1" dirty="0">
                <a:solidFill>
                  <a:schemeClr val="tx1"/>
                </a:solidFill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</a:rPr>
              <a:t>사회 건설</a:t>
            </a:r>
            <a:r>
              <a:rPr lang="en-US" altLang="zh-CN" sz="2000" b="1" dirty="0">
                <a:solidFill>
                  <a:schemeClr val="tx1"/>
                </a:solidFill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</a:rPr>
              <a:t>문화 건설</a:t>
            </a:r>
            <a:r>
              <a:rPr lang="en-US" altLang="zh-CN" sz="2000" b="1" dirty="0">
                <a:solidFill>
                  <a:schemeClr val="tx1"/>
                </a:solidFill>
              </a:rPr>
              <a:t>, </a:t>
            </a:r>
            <a:r>
              <a:rPr lang="ko-KR" altLang="zh-CN" sz="2000" b="1" dirty="0">
                <a:solidFill>
                  <a:schemeClr val="tx1"/>
                </a:solidFill>
              </a:rPr>
              <a:t>생태문명 건설을 포함한다</a:t>
            </a:r>
            <a:r>
              <a:rPr lang="en-US" altLang="zh-CN" sz="2000" b="1" dirty="0">
                <a:solidFill>
                  <a:schemeClr val="tx1"/>
                </a:solidFill>
              </a:rPr>
              <a:t>.</a:t>
            </a:r>
            <a:endParaRPr lang="zh-CN" altLang="en-US" sz="20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71111" y="5792398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1233631" y="2019737"/>
            <a:ext cx="9810887" cy="401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* 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时政文本中的术语和高频词大部分是具有中国特色的表达，承担着传达我国政策方针的重任，能否对其进行准确恰当的翻译会影响对外宣传的效果。 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* 意译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涉及术语翻译时，要具备政治敏锐性，准确理解术语的内涵，用严谨的态度进行翻译。  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* 减译</a:t>
            </a:r>
            <a:r>
              <a:rPr lang="zh-CN" altLang="zh-CN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</a:rPr>
              <a:t>涉及高频词翻译时，要结合语境，反复推敲，灵活地进行翻译，便于读者理解。 </a:t>
            </a:r>
            <a:endParaRPr lang="ja-JP" altLang="en-US" sz="2400" dirty="0">
              <a:solidFill>
                <a:srgbClr val="2050A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五、点评练习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lt1"/>
                </a:solidFill>
                <a:ea typeface="方正兰亭黑简体" panose="02000500000000000000" pitchFamily="2" charset="-122"/>
              </a:rPr>
              <a:t>原文</a:t>
            </a:r>
            <a:endParaRPr kumimoji="1" lang="zh-CN" altLang="en-US" dirty="0">
              <a:solidFill>
                <a:schemeClr val="lt1"/>
              </a:solidFill>
              <a:ea typeface="方正兰亭黑简体" panose="02000500000000000000" pitchFamily="2" charset="-122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6189790" y="1883481"/>
            <a:ext cx="13354" cy="4208760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6"/>
          <p:cNvSpPr/>
          <p:nvPr/>
        </p:nvSpPr>
        <p:spPr>
          <a:xfrm>
            <a:off x="6988471" y="1284079"/>
            <a:ext cx="2147838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译文</a:t>
            </a:r>
            <a:endParaRPr kumimoji="1" lang="zh-CN" altLang="en-US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19" name="図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259" y="5454148"/>
            <a:ext cx="742754" cy="12761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9" y="2143758"/>
            <a:ext cx="6121400" cy="359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856313"/>
            <a:ext cx="5969000" cy="3530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5371363"/>
            <a:ext cx="595630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2" y="513303"/>
            <a:ext cx="311662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309739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8" y="2162714"/>
            <a:ext cx="10288193" cy="2353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2000" b="1" kern="100" dirty="0">
                <a:latin typeface="Calibri" panose="020F0502020204030204" pitchFamily="34" charset="0"/>
                <a:ea typeface="方正兰亭黑简体" panose="02000500000000000000" pitchFamily="2" charset="-122"/>
              </a:rPr>
              <a:t>练习一</a:t>
            </a:r>
            <a:endParaRPr lang="en-US" altLang="zh-CN" sz="2000" kern="100" dirty="0">
              <a:latin typeface="Calibri" panose="020F0502020204030204" pitchFamily="34" charset="0"/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思考题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: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</a:t>
            </a: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请观察以下译例，思考利用了本单元中讲解的哪种处理技巧。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1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二是要修德，加强道德修养，注重道德实践。 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翻译实践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12123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3027727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翻译实践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601277" y="2159523"/>
            <a:ext cx="8982083" cy="373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2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要认真汲取中华优秀传统文化的思想精华和道德精髓，</a:t>
            </a:r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大力弘扬</a:t>
            </a:r>
            <a:r>
              <a:rPr lang="zh-CN" altLang="zh-CN" sz="20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以爱国主义为核心的民族精神和以改革创新为核心的时代精神，……使中华优秀传统文化成为涵养社会主义核心价值观的重要源泉。</a:t>
            </a:r>
            <a:endParaRPr lang="en-US" altLang="zh-CN" sz="2000" b="1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우수한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중화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전통문화의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사상적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정수와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도덕적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진수를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열심히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받아들이고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애국주의를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핵심으로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하는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민족정신과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개혁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혁신을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핵심으로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하는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시대정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신을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널리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알리며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cs typeface="Batang" panose="02030600000101010101" pitchFamily="18" charset="-127"/>
              </a:rPr>
              <a:t>......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，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우수한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중화의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전통문화가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사회주의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핵심가치관을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함양하는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중요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한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원천이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되도록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해야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합니다</a:t>
            </a:r>
            <a:r>
              <a:rPr lang="en-US" altLang="zh-CN" sz="2000" b="1" dirty="0">
                <a:effectLst/>
                <a:latin typeface="Batang" panose="02030600000101010101" pitchFamily="18" charset="-127"/>
                <a:cs typeface="Times New Roman" panose="02020603050405020304" pitchFamily="18" charset="0"/>
              </a:rPr>
              <a:t>.</a:t>
            </a:r>
            <a:r>
              <a:rPr lang="zh-CN" altLang="zh-CN" sz="2000" b="1" dirty="0">
                <a:effectLst/>
              </a:rPr>
              <a:t>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12123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3027727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翻译实践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574873" y="2324511"/>
            <a:ext cx="9691438" cy="3738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3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希望中拉双方共同努力，早日建成中拉合作论坛，综合发挥双方各自优势，为推进中拉全面合作伙伴关系构筑更大平台，共同为亚太稳定繁荣增添更多正能量。</a:t>
            </a:r>
            <a:endParaRPr lang="en-US" altLang="zh-CN" sz="20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라틴아메리카가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공동으로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노력하여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</a:t>
            </a:r>
            <a:r>
              <a:rPr lang="en-US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라틴아메리카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협력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포럼을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조속히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구성하고</a:t>
            </a:r>
            <a:r>
              <a:rPr lang="en-US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각자의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우위를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종합적으로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발휘하여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라틴아메리카의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포괄적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협력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동반자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관계의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구축을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위한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큰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장을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마련하고</a:t>
            </a:r>
            <a:r>
              <a:rPr lang="en-US" altLang="zh-CN" sz="2000" b="1" kern="100" dirty="0">
                <a:effectLst/>
                <a:latin typeface="Batang" panose="02030600000101010101" pitchFamily="18" charset="-127"/>
                <a:ea typeface="等线" panose="02010600030101010101" pitchFamily="2" charset="-122"/>
                <a:cs typeface="Batang" panose="02030600000101010101" pitchFamily="18" charset="-127"/>
              </a:rPr>
              <a:t>,</a:t>
            </a:r>
            <a:r>
              <a:rPr lang="en-US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아시아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태평양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지역의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안정과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번영을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위해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많은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긍정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에너지를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부여하기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바랍니다</a:t>
            </a:r>
            <a:r>
              <a:rPr lang="en-US" altLang="zh-CN" sz="2000" b="1" kern="100" dirty="0">
                <a:effectLst/>
                <a:latin typeface="Batang" panose="02030600000101010101" pitchFamily="18" charset="-127"/>
                <a:ea typeface="等线" panose="02010600030101010101" pitchFamily="2" charset="-122"/>
                <a:cs typeface="Batang" panose="02030600000101010101" pitchFamily="18" charset="-127"/>
              </a:rPr>
              <a:t>.</a:t>
            </a:r>
            <a:endParaRPr lang="zh-CN" altLang="zh-CN" sz="20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2" y="513303"/>
            <a:ext cx="311662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309739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8" y="2162714"/>
            <a:ext cx="10288193" cy="3738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4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中国古代历来讲格物致知、诚意正心、修身齐家、治国平天下。</a:t>
            </a:r>
            <a:endParaRPr lang="zh-CN" altLang="zh-CN" sz="20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옛날부터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사물의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이치를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파고들어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자기의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지식을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완전하게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한다는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격물치지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ko-KR" altLang="zh-CN" sz="2000" b="1" kern="100" dirty="0" err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格物致知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자신의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뜻을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진실되게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하여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마음을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바르게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가진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다는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성의정심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ko-KR" altLang="zh-CN" sz="2000" b="1" kern="100" dirty="0" err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诚意正心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자신을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먼저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수양하고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나서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집안을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다스린다는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수신제가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ko-KR" altLang="zh-CN" sz="2000" b="1" kern="100" dirty="0" err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修身齐家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나라를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잘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다스리고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온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세상을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편안하게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한다는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치국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평천하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ko-KR" altLang="zh-CN" sz="2000" b="1" kern="100" dirty="0" err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治国平天下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같은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이치를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중요시해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kern="100" dirty="0">
                <a:effectLst/>
                <a:latin typeface="等线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왔습니다</a:t>
            </a:r>
            <a:r>
              <a:rPr lang="en-US" altLang="zh-CN" sz="20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0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  </a:t>
            </a:r>
            <a:endParaRPr lang="en-US" altLang="zh-CN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翻译实践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2" y="513303"/>
            <a:ext cx="292503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775179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8" y="2162714"/>
            <a:ext cx="102881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2000" b="1" kern="100" dirty="0">
                <a:latin typeface="Calibri" panose="020F0502020204030204" pitchFamily="34" charset="0"/>
                <a:ea typeface="方正兰亭黑简体" panose="02000500000000000000" pitchFamily="2" charset="-122"/>
              </a:rPr>
              <a:t>练习二</a:t>
            </a:r>
            <a:endParaRPr lang="en-US" altLang="zh-CN" sz="2000" kern="100" dirty="0">
              <a:latin typeface="Calibri" panose="020F0502020204030204" pitchFamily="34" charset="0"/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请翻译以下段落。</a:t>
            </a:r>
            <a:endParaRPr lang="en-US" altLang="zh-CN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ja-JP" sz="1600" b="1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步骤：</a:t>
            </a:r>
            <a:endParaRPr lang="ja-JP" altLang="ja-JP" sz="1600" b="1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按照课中所提出的翻译策略，各组成员分别进行翻译、修改，并拟定初稿；</a:t>
            </a:r>
            <a:endParaRPr lang="ja-JP" altLang="ja-JP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小组内进行讨论，统一术语，检查错漏，整理出定稿；</a:t>
            </a:r>
            <a:endParaRPr lang="ja-JP" altLang="ja-JP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各组分别由代表进行报告演示，说明本组翻译策略选择的依据；</a:t>
            </a:r>
            <a:endParaRPr lang="ja-JP" altLang="ja-JP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所有同学对各组提出的翻译策略进行讨论；</a:t>
            </a:r>
            <a:endParaRPr lang="ja-JP" altLang="ja-JP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对比参考译文，结合自己的译文进行评析，总结相关翻译技巧。</a:t>
            </a:r>
            <a:endParaRPr lang="en-US" altLang="ja-JP" sz="1600" kern="100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翻译实践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64375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836139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7" y="2182812"/>
            <a:ext cx="10298241" cy="335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latinLnBrk="1">
              <a:lnSpc>
                <a:spcPct val="150000"/>
              </a:lnSpc>
            </a:pPr>
            <a:r>
              <a:rPr lang="en-US" altLang="zh-CN" sz="2400" b="1" dirty="0">
                <a:effectLst/>
                <a:latin typeface="FZS3K--GBK1-0"/>
                <a:ea typeface="等线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前进道路上，我们必须坚持以马克思列宁主义、毛泽东思想、邓小平理论、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三个代表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重要思想、科学发展观、新时代中国特色社会主义思想为指导，坚持解放思想和实事求是有机统一。发展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21 </a:t>
            </a: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世纪马克思主义、当代中国马克思主义，是当代中国共产党人责无旁贷的历史责任。 </a:t>
            </a: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2018</a:t>
            </a:r>
            <a:r>
              <a:rPr lang="zh-CN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日，摘自习近平在庆祝改革开放</a:t>
            </a:r>
            <a:r>
              <a:rPr lang="en-US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zh-CN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周年大会上讲话的一部分</a:t>
            </a:r>
            <a:r>
              <a:rPr lang="zh-CN" altLang="en-US" sz="24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1" dirty="0">
                <a:effectLst/>
              </a:rPr>
              <a:t> </a:t>
            </a:r>
            <a:endParaRPr lang="ja-JP" altLang="ja-JP" sz="2400" b="1" kern="100" dirty="0">
              <a:effectLst/>
              <a:latin typeface="方正兰亭黑简体" panose="02000500000000000000" pitchFamily="2" charset="-122"/>
              <a:ea typeface="方正兰亭黑简体" panose="020005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532641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2" y="513303"/>
            <a:ext cx="288614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3628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6172" y="6023200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30836" y="2034853"/>
            <a:ext cx="10608008" cy="3884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latin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  </a:t>
            </a:r>
            <a:endParaRPr lang="en-US" altLang="zh-CN" sz="24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Batang" panose="02030600000101010101" pitchFamily="18" charset="-127"/>
              <a:cs typeface="Batang" panose="02030600000101010101" pitchFamily="18" charset="-127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 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앞으로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나아가는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길에서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우리는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항상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마르크스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等线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레닌주의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마오쩌둥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사상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덩샤오핑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이론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, ‘3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개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대표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’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중요 사상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과학적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발전관과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신시대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특색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사회주의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사상을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지침으로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삼고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사상해방과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실사구시를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유기적으로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통일시켜야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합니다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. 21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세기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마르크스주의와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현시대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마르크스주의를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발전시키는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것은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현시대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중국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공산주의자들이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마땅히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짊어져야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할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역사적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宋体" panose="02010600030101010101" pitchFamily="2" charset="-122"/>
              </a:rPr>
              <a:t> </a:t>
            </a:r>
            <a:r>
              <a:rPr lang="ko-KR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책임입니다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Batang" panose="02030600000101010101" pitchFamily="18" charset="-127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zh-CN" sz="24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参考译文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1" y="513303"/>
            <a:ext cx="3064375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836139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587461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62040" y="1897216"/>
            <a:ext cx="10705044" cy="3609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latinLnBrk="1">
              <a:lnSpc>
                <a:spcPct val="150000"/>
              </a:lnSpc>
            </a:pPr>
            <a:r>
              <a:rPr lang="zh-CN" altLang="en-US" sz="2000" b="1" dirty="0">
                <a:effectLst/>
                <a:latin typeface="FZS3K--GBK1-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000" b="1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0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态文明建设成效显著。大力度推进生态文明建设，全党全国贯彻绿色发展理念的自觉性和主动性显著增强，忽视生态环境保护的状况明显改变。生态文明制度体系加快形成，主体功能区制度逐步健全，国家公园体制试点积极推进。全面节约资源有效推进，能源资源消耗强度大幅下降。重大生态保护和修复工程进展顺利，森林覆盖率持续提高。生态环境治理明显加强，环境状况得到改善。引导应对气候变化国际合作，成为全球生态文明建设的重要参与者、贡献者、引领者。 </a:t>
            </a:r>
            <a:endParaRPr lang="zh-CN" altLang="zh-CN" sz="20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日，摘自习近平在中国共产党第十九次全国代表大会上的报告</a:t>
            </a:r>
            <a:r>
              <a:rPr lang="zh-CN" altLang="en-US" sz="2000" b="1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000" b="1" dirty="0">
                <a:effectLst/>
              </a:rPr>
              <a:t> </a:t>
            </a:r>
            <a:endParaRPr lang="en-US" altLang="zh-CN" sz="2000" b="1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endParaRPr lang="ja-JP" altLang="ja-JP" sz="1400" kern="100" dirty="0">
              <a:effectLst/>
              <a:latin typeface="方正兰亭黑简体" panose="02000500000000000000" pitchFamily="2" charset="-122"/>
              <a:ea typeface="方正兰亭黑简体" panose="020005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3265215"/>
            <a:chOff x="1407" y="2899"/>
            <a:chExt cx="15920" cy="5340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5340"/>
              <a:chOff x="2000" y="1745"/>
              <a:chExt cx="13988" cy="534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5163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5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2.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协调推进</a:t>
                </a:r>
                <a:r>
                  <a:rPr lang="en-US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四个全面</a:t>
                </a:r>
                <a:r>
                  <a:rPr lang="en-US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800" b="1" dirty="0"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战略布局  </a:t>
                </a:r>
                <a:endParaRPr lang="en-US" altLang="zh-CN" sz="2800" b="1" dirty="0"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ea typeface="komorebi gothic" pitchFamily="49" charset="-128"/>
                    <a:cs typeface="Times New Roman" panose="02020603050405020304" pitchFamily="18" charset="0"/>
                  </a:rPr>
                  <a:t>——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zh-TW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‘4개 전면’의 전략적 구도를 조화롭게 추진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하다</a:t>
                </a:r>
                <a:r>
                  <a:rPr lang="zh-CN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 algn="l" latinLnBrk="1">
                  <a:lnSpc>
                    <a:spcPct val="150000"/>
                  </a:lnSpc>
                </a:pPr>
                <a:r>
                  <a:rPr lang="zh-TW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‘4개 전면’ 전략 구도의 조화로운 추진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 algn="l" latinLnBrk="1">
                  <a:lnSpc>
                    <a:spcPct val="150000"/>
                  </a:lnSpc>
                </a:pPr>
                <a:r>
                  <a:rPr lang="zh-TW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‘4개 전면’ 전략적 배치를 조화롭게 추진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하다</a:t>
                </a:r>
                <a:r>
                  <a:rPr lang="zh-CN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endPara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TW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‘4개 전면’ 전략의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zh-TW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배치를 조화롭게 추진</a:t>
                </a:r>
                <a:r>
                  <a:rPr lang="ko-KR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하다</a:t>
                </a:r>
                <a:r>
                  <a:rPr lang="zh-CN" altLang="zh-CN" sz="2800" b="1" dirty="0">
                    <a:solidFill>
                      <a:schemeClr val="accent1">
                        <a:lumMod val="7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endParaRPr lang="ja-JP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740037" y="4095435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4035" y="4909148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146925" y="5219369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532641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792" y="513303"/>
            <a:ext cx="288614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3628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6172" y="6023200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65356" y="2522193"/>
            <a:ext cx="10673487" cy="337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latinLnBrk="1">
              <a:lnSpc>
                <a:spcPts val="2800"/>
              </a:lnSpc>
            </a:pPr>
            <a:r>
              <a:rPr lang="zh-CN" altLang="en-US" sz="2000" b="1" dirty="0">
                <a:effectLst/>
                <a:latin typeface="宋体" panose="02010600030101010101" pitchFamily="2" charset="-122"/>
                <a:ea typeface="Batang" panose="02030600000101010101" pitchFamily="18" charset="-127"/>
                <a:cs typeface="Batang" panose="02030600000101010101" pitchFamily="18" charset="-127"/>
              </a:rPr>
              <a:t> 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생태문명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건설에서도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뚜렷한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성과를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거두었습니다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생태문명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건설을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적극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추진하여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전당과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전국적으로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녹색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발전의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이념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실천에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있어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의식적이고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능동적인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측면이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현저히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강화되어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환경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보호를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경시하던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상황이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확연히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변화되었습니다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생태문명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제도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및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시스템이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빠르게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형성되고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‘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주체기능구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’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제도도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점차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완비되어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국가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공원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체제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시범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지역이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적극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추진되었습니다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전면적인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자원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절약이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효과적으로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추진되어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에너지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자원의 소비 강도가 </a:t>
            </a:r>
            <a:r>
              <a:rPr lang="ko-KR" altLang="zh-CN" sz="2000" b="1" dirty="0" err="1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큰폭으로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 하락하였습니다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중대한 생태 보호와 회복 사업이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순조롭게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진행되었고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산림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 err="1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피복률도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지속적으로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제고되었습니다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환경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관리를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현저히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강화하여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환경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상황도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개선되고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기후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변화에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대응하기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위한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국제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협력을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유도함으로써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중국은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글로벌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생태문명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건설의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중요한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참여자이자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 err="1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공헌자</a:t>
            </a:r>
            <a:r>
              <a:rPr lang="en-US" altLang="zh-CN" sz="2000" b="1" dirty="0">
                <a:effectLst/>
                <a:latin typeface="Batang" panose="02030600000101010101" pitchFamily="18" charset="-127"/>
                <a:cs typeface="Times New Roman" panose="02020603050405020304" pitchFamily="18" charset="0"/>
              </a:rPr>
              <a:t>,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선도자가</a:t>
            </a:r>
            <a:r>
              <a:rPr lang="ko-KR" altLang="zh-CN" sz="2000" b="1" dirty="0">
                <a:effectLst/>
                <a:ea typeface="SMSSMyungJo10Std"/>
                <a:cs typeface="Times New Roman" panose="02020603050405020304" pitchFamily="18" charset="0"/>
              </a:rPr>
              <a:t> </a:t>
            </a:r>
            <a:r>
              <a:rPr lang="ko-KR" altLang="zh-CN" sz="2000" b="1" dirty="0">
                <a:effectLst/>
                <a:ea typeface="Batang" panose="02030600000101010101" pitchFamily="18" charset="-127"/>
                <a:cs typeface="Batang" panose="02030600000101010101" pitchFamily="18" charset="-127"/>
              </a:rPr>
              <a:t>되었습니다</a:t>
            </a:r>
            <a:r>
              <a:rPr lang="en-US" altLang="zh-CN" sz="2000" b="1" dirty="0">
                <a:effectLst/>
                <a:latin typeface="SMSSMyungJo10Std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ja-JP" sz="2000" b="1" kern="100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参考译文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0275" y="701040"/>
            <a:ext cx="4058285" cy="40582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6334003" y="2244055"/>
            <a:ext cx="3289683" cy="9722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ko-KR" altLang="en-US" sz="4400" b="1" i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감사합니다</a:t>
            </a:r>
            <a:r>
              <a:rPr lang="en-US" altLang="ko-KR" sz="4400" b="1" i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!</a:t>
            </a:r>
            <a:endParaRPr lang="ja-JP" altLang="en-GB" sz="4400" b="1" i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2275" y="4870450"/>
            <a:ext cx="541909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5"/>
            <a:ext cx="8701405" cy="808355"/>
            <a:chOff x="1407" y="3366"/>
            <a:chExt cx="12265" cy="1322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0608" cy="1318"/>
              <a:chOff x="1725" y="2212"/>
              <a:chExt cx="10608" cy="131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0608" cy="131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48" y="2276"/>
                <a:ext cx="9996" cy="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1. “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社会主要矛盾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”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  </a:t>
                </a:r>
                <a:r>
                  <a:rPr lang="ja-JP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主要な</a:t>
                </a:r>
                <a:r>
                  <a:rPr lang="ja-JP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社会矛盾</a:t>
                </a:r>
                <a:endParaRPr lang="en-US" altLang="zh-CN" sz="2800" b="1" dirty="0">
                  <a:solidFill>
                    <a:srgbClr val="FF0000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2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  <a:endParaRPr kumimoji="1" lang="zh-CN" altLang="en-US" sz="26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3" name="圆角矩形 33"/>
          <p:cNvSpPr/>
          <p:nvPr/>
        </p:nvSpPr>
        <p:spPr>
          <a:xfrm>
            <a:off x="3564961" y="3609269"/>
            <a:ext cx="1133163" cy="654426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zh-CN" sz="2400" b="1" dirty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直译 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49050" y="1720263"/>
            <a:ext cx="9408950" cy="1528469"/>
            <a:chOff x="1598" y="2199"/>
            <a:chExt cx="14401" cy="2142"/>
          </a:xfrm>
        </p:grpSpPr>
        <p:sp>
          <p:nvSpPr>
            <p:cNvPr id="11" name="圆角矩形 10"/>
            <p:cNvSpPr/>
            <p:nvPr/>
          </p:nvSpPr>
          <p:spPr>
            <a:xfrm>
              <a:off x="1598" y="2240"/>
              <a:ext cx="14401" cy="210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25" y="2199"/>
              <a:ext cx="14274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缩略语（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“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数量词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+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名词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”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结构</a:t>
              </a:r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）：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  </a:t>
              </a:r>
              <a:r>
                <a:rPr lang="ko-KR" altLang="en-US" sz="2800" b="1" dirty="0" err="1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四个全面</a:t>
              </a:r>
              <a:endParaRPr lang="en-US" altLang="zh-CN" sz="2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“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由多个部分组成的、中国特有的事物或概念</a:t>
              </a:r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”</a:t>
              </a:r>
              <a:r>
                <a:rPr lang="zh-CN" altLang="zh-CN" sz="28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  </a:t>
              </a:r>
              <a:endParaRPr lang="ko-KR" altLang="en-US" sz="2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24" name="图片 23" descr="32313536333434333b32313536333435303bbcc6bbaeb1eac7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418" y="1854789"/>
            <a:ext cx="791037" cy="681782"/>
          </a:xfrm>
          <a:prstGeom prst="rect">
            <a:avLst/>
          </a:prstGeom>
        </p:spPr>
      </p:pic>
      <p:sp>
        <p:nvSpPr>
          <p:cNvPr id="2" name="左大括号 1"/>
          <p:cNvSpPr/>
          <p:nvPr/>
        </p:nvSpPr>
        <p:spPr>
          <a:xfrm>
            <a:off x="3099281" y="3715420"/>
            <a:ext cx="435626" cy="1584072"/>
          </a:xfrm>
          <a:prstGeom prst="leftBrace">
            <a:avLst>
              <a:gd name="adj1" fmla="val 0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6" name="圆角矩形 33"/>
          <p:cNvSpPr/>
          <p:nvPr/>
        </p:nvSpPr>
        <p:spPr>
          <a:xfrm>
            <a:off x="3697088" y="4865192"/>
            <a:ext cx="3526672" cy="654426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直译加注释（首次出现）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e0e2b6bd-bc31-4ce3-87aa-f075d16f3e77"/>
  <p:tag name="COMMONDATA" val="eyJoZGlkIjoiNTM0MTIzOTVjNGJiMGU2Y2YwNjZmZGQzOWUzYjc0MTAifQ=="/>
  <p:tag name="commondata" val="eyJoZGlkIjoiMzk1ZjI3Y2I4Yzk3NWQ4ZGFjNjU1NTg3MjMzZjE4Mm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13474</Words>
  <Application>WPS 演示</Application>
  <PresentationFormat>宽屏</PresentationFormat>
  <Paragraphs>903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104" baseType="lpstr">
      <vt:lpstr>Arial</vt:lpstr>
      <vt:lpstr>宋体</vt:lpstr>
      <vt:lpstr>Wingdings</vt:lpstr>
      <vt:lpstr>微软雅黑</vt:lpstr>
      <vt:lpstr>Times New Roman</vt:lpstr>
      <vt:lpstr>方正兰亭黑简体</vt:lpstr>
      <vt:lpstr>黑体</vt:lpstr>
      <vt:lpstr>Calibri</vt:lpstr>
      <vt:lpstr>微软雅黑 Light</vt:lpstr>
      <vt:lpstr>komorebi gothic</vt:lpstr>
      <vt:lpstr>等线</vt:lpstr>
      <vt:lpstr>Batang</vt:lpstr>
      <vt:lpstr>Arial Unicode MS</vt:lpstr>
      <vt:lpstr>等线 Light</vt:lpstr>
      <vt:lpstr>Malgun Gothic</vt:lpstr>
      <vt:lpstr>FZS3K--GBK1-0</vt:lpstr>
      <vt:lpstr>SMSSMyungJo10Std</vt:lpstr>
      <vt:lpstr>Yu Gothic</vt:lpstr>
      <vt:lpstr>PMingLiU</vt:lpstr>
      <vt:lpstr>FZSong_Superfont</vt:lpstr>
      <vt:lpstr>BatangChe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Administrator</cp:lastModifiedBy>
  <cp:revision>1457</cp:revision>
  <dcterms:created xsi:type="dcterms:W3CDTF">2022-06-22T00:29:00Z</dcterms:created>
  <dcterms:modified xsi:type="dcterms:W3CDTF">2024-08-23T08:17:06Z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3AEB7629C6CC4E11A2AC15A4501CB9FF_13</vt:lpwstr>
  </property>
  <property fmtid="{D5CDD505-2E9C-101B-9397-08002B2CF9AE}" pid="3" name="KSOProductBuildVer">
    <vt:lpwstr>2052-12.1.0.17857</vt:lpwstr>
  </property>
</Properties>
</file>