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80"/>
  </p:notesMasterIdLst>
  <p:sldIdLst>
    <p:sldId id="276" r:id="rId2"/>
    <p:sldId id="593" r:id="rId3"/>
    <p:sldId id="596" r:id="rId4"/>
    <p:sldId id="275" r:id="rId5"/>
    <p:sldId id="617" r:id="rId6"/>
    <p:sldId id="649" r:id="rId7"/>
    <p:sldId id="458" r:id="rId8"/>
    <p:sldId id="597" r:id="rId9"/>
    <p:sldId id="650" r:id="rId10"/>
    <p:sldId id="624" r:id="rId11"/>
    <p:sldId id="625" r:id="rId12"/>
    <p:sldId id="725" r:id="rId13"/>
    <p:sldId id="653" r:id="rId14"/>
    <p:sldId id="602" r:id="rId15"/>
    <p:sldId id="603" r:id="rId16"/>
    <p:sldId id="654" r:id="rId17"/>
    <p:sldId id="604" r:id="rId18"/>
    <p:sldId id="605" r:id="rId19"/>
    <p:sldId id="607" r:id="rId20"/>
    <p:sldId id="608" r:id="rId21"/>
    <p:sldId id="606" r:id="rId22"/>
    <p:sldId id="609" r:id="rId23"/>
    <p:sldId id="610" r:id="rId24"/>
    <p:sldId id="622" r:id="rId25"/>
    <p:sldId id="490" r:id="rId26"/>
    <p:sldId id="629" r:id="rId27"/>
    <p:sldId id="630" r:id="rId28"/>
    <p:sldId id="631" r:id="rId29"/>
    <p:sldId id="671" r:id="rId30"/>
    <p:sldId id="691" r:id="rId31"/>
    <p:sldId id="712" r:id="rId32"/>
    <p:sldId id="692" r:id="rId33"/>
    <p:sldId id="693" r:id="rId34"/>
    <p:sldId id="672" r:id="rId35"/>
    <p:sldId id="674" r:id="rId36"/>
    <p:sldId id="695" r:id="rId37"/>
    <p:sldId id="696" r:id="rId38"/>
    <p:sldId id="697" r:id="rId39"/>
    <p:sldId id="698" r:id="rId40"/>
    <p:sldId id="699" r:id="rId41"/>
    <p:sldId id="655" r:id="rId42"/>
    <p:sldId id="673" r:id="rId43"/>
    <p:sldId id="700" r:id="rId44"/>
    <p:sldId id="701" r:id="rId45"/>
    <p:sldId id="702" r:id="rId46"/>
    <p:sldId id="675" r:id="rId47"/>
    <p:sldId id="676" r:id="rId48"/>
    <p:sldId id="677" r:id="rId49"/>
    <p:sldId id="656" r:id="rId50"/>
    <p:sldId id="657" r:id="rId51"/>
    <p:sldId id="716" r:id="rId52"/>
    <p:sldId id="717" r:id="rId53"/>
    <p:sldId id="718" r:id="rId54"/>
    <p:sldId id="719" r:id="rId55"/>
    <p:sldId id="658" r:id="rId56"/>
    <p:sldId id="659" r:id="rId57"/>
    <p:sldId id="720" r:id="rId58"/>
    <p:sldId id="721" r:id="rId59"/>
    <p:sldId id="661" r:id="rId60"/>
    <p:sldId id="709" r:id="rId61"/>
    <p:sldId id="722" r:id="rId62"/>
    <p:sldId id="723" r:id="rId63"/>
    <p:sldId id="724" r:id="rId64"/>
    <p:sldId id="613" r:id="rId65"/>
    <p:sldId id="632" r:id="rId66"/>
    <p:sldId id="679" r:id="rId67"/>
    <p:sldId id="680" r:id="rId68"/>
    <p:sldId id="687" r:id="rId69"/>
    <p:sldId id="688" r:id="rId70"/>
    <p:sldId id="689" r:id="rId71"/>
    <p:sldId id="690" r:id="rId72"/>
    <p:sldId id="681" r:id="rId73"/>
    <p:sldId id="678" r:id="rId74"/>
    <p:sldId id="627" r:id="rId75"/>
    <p:sldId id="636" r:id="rId76"/>
    <p:sldId id="633" r:id="rId77"/>
    <p:sldId id="637" r:id="rId78"/>
    <p:sldId id="485" r:id="rId79"/>
  </p:sldIdLst>
  <p:sldSz cx="12192000" cy="6858000"/>
  <p:notesSz cx="6858000" cy="9144000"/>
  <p:custDataLst>
    <p:tags r:id="rId81"/>
  </p:custDataLst>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50A1"/>
    <a:srgbClr val="C62533"/>
    <a:srgbClr val="F4B673"/>
    <a:srgbClr val="FF99FF"/>
    <a:srgbClr val="9B1D23"/>
    <a:srgbClr val="34568C"/>
    <a:srgbClr val="AE8E45"/>
    <a:srgbClr val="C6A654"/>
    <a:srgbClr val="C3905D"/>
    <a:srgbClr val="DFC0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502" autoAdjust="0"/>
    <p:restoredTop sz="94674"/>
  </p:normalViewPr>
  <p:slideViewPr>
    <p:cSldViewPr snapToGrid="0" snapToObjects="1" showGuides="1">
      <p:cViewPr varScale="1">
        <p:scale>
          <a:sx n="89" d="100"/>
          <a:sy n="89" d="100"/>
        </p:scale>
        <p:origin x="211"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2024/8/5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5799841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p:spPr>
        <p:txBody>
          <a:bodyPr vert="eaVert"/>
          <a:lstStyle/>
          <a:p>
            <a:r>
              <a:rPr kumimoji="1" lang="zh-CN" altLang="en-US"/>
              <a:t>单击此处编辑母版标题样式</a:t>
            </a:r>
          </a:p>
        </p:txBody>
      </p:sp>
      <p:sp>
        <p:nvSpPr>
          <p:cNvPr id="3" name="竖排文字占位符 2"/>
          <p:cNvSpPr>
            <a:spLocks noGrp="1"/>
          </p:cNvSpPr>
          <p:nvPr>
            <p:ph type="body" orient="vert" idx="1"/>
          </p:nvPr>
        </p:nvSpPr>
        <p:spPr>
          <a:xfrm>
            <a:off x="838201" y="365126"/>
            <a:ext cx="7734300" cy="5811839"/>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3" name="文本框 32"/>
          <p:cNvSpPr txBox="1"/>
          <p:nvPr userDrawn="1"/>
        </p:nvSpPr>
        <p:spPr>
          <a:xfrm>
            <a:off x="353496" y="342817"/>
            <a:ext cx="1507490" cy="357505"/>
          </a:xfrm>
          <a:prstGeom prst="rect">
            <a:avLst/>
          </a:prstGeom>
          <a:noFill/>
        </p:spPr>
        <p:txBody>
          <a:bodyPr wrap="none" lIns="91422" tIns="45711" rIns="91422" bIns="45711">
            <a:spAutoFit/>
          </a:bodyPr>
          <a:lstStyle/>
          <a:p>
            <a:pPr defTabSz="685800">
              <a:defRPr/>
            </a:pPr>
            <a:r>
              <a:rPr lang="zh-CN" altLang="en-US" sz="1735" dirty="0">
                <a:solidFill>
                  <a:schemeClr val="tx1">
                    <a:lumMod val="50000"/>
                    <a:lumOff val="50000"/>
                  </a:schemeClr>
                </a:solidFill>
                <a:latin typeface="微软雅黑" panose="020B0503020204020204" charset="-122"/>
                <a:ea typeface="微软雅黑" panose="020B0503020204020204" charset="-122"/>
                <a:cs typeface="+mn-ea"/>
                <a:sym typeface="+mn-lt"/>
              </a:rPr>
              <a:t>成功项目展示</a:t>
            </a:r>
          </a:p>
        </p:txBody>
      </p:sp>
      <p:sp>
        <p:nvSpPr>
          <p:cNvPr id="4" name="文本框 33"/>
          <p:cNvSpPr txBox="1"/>
          <p:nvPr userDrawn="1"/>
        </p:nvSpPr>
        <p:spPr>
          <a:xfrm>
            <a:off x="353496" y="620032"/>
            <a:ext cx="2207895" cy="274320"/>
          </a:xfrm>
          <a:prstGeom prst="rect">
            <a:avLst/>
          </a:prstGeom>
          <a:noFill/>
        </p:spPr>
        <p:txBody>
          <a:bodyPr wrap="none" lIns="91422" tIns="45711" rIns="91422" bIns="45711">
            <a:spAutoFit/>
          </a:bodyPr>
          <a:lstStyle/>
          <a:p>
            <a:pPr defTabSz="685800">
              <a:defRPr/>
            </a:pPr>
            <a:r>
              <a:rPr lang="en-US" altLang="zh-CN" sz="1200" dirty="0">
                <a:solidFill>
                  <a:schemeClr val="tx1">
                    <a:lumMod val="50000"/>
                    <a:lumOff val="50000"/>
                  </a:schemeClr>
                </a:solidFill>
                <a:cs typeface="+mn-ea"/>
                <a:sym typeface="+mn-lt"/>
              </a:rPr>
              <a:t>Successful project presentation</a:t>
            </a:r>
            <a:endParaRPr lang="zh-CN" altLang="en-US" sz="1200" dirty="0">
              <a:solidFill>
                <a:schemeClr val="tx1">
                  <a:lumMod val="50000"/>
                  <a:lumOff val="50000"/>
                </a:scheme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t>2024/8/5</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t>‹#›</a:t>
            </a:fld>
            <a:endParaRPr lang="zh-CN" altLang="en-US"/>
          </a:p>
        </p:txBody>
      </p:sp>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9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9"/>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9"/>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1"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38" tIns="45719" rIns="91438" bIns="45719"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9"/>
          </a:xfrm>
          <a:prstGeom prst="rect">
            <a:avLst/>
          </a:prstGeom>
        </p:spPr>
        <p:txBody>
          <a:bodyPr vert="horz" lIns="91438" tIns="45719" rIns="91438" bIns="45719"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1"/>
            <a:ext cx="2743200" cy="365125"/>
          </a:xfrm>
          <a:prstGeom prst="rect">
            <a:avLst/>
          </a:prstGeom>
        </p:spPr>
        <p:txBody>
          <a:bodyPr vert="horz" lIns="91438" tIns="45719" rIns="91438" bIns="45719" rtlCol="0" anchor="ctr"/>
          <a:lstStyle>
            <a:lvl1pPr algn="l">
              <a:defRPr sz="1200">
                <a:solidFill>
                  <a:schemeClr val="tx1">
                    <a:tint val="75000"/>
                  </a:schemeClr>
                </a:solidFill>
              </a:defRPr>
            </a:lvl1pPr>
          </a:lstStyle>
          <a:p>
            <a:fld id="{87C1CE3A-8381-7346-9817-75918C3C0922}" type="datetimeFigureOut">
              <a:rPr kumimoji="1" lang="zh-CN" altLang="en-US" smtClean="0"/>
              <a:t>2024/8/5</a:t>
            </a:fld>
            <a:endParaRPr kumimoji="1"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38" tIns="45719" rIns="91438" bIns="45719"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38" tIns="45719" rIns="91438" bIns="45719" rtlCol="0" anchor="ctr"/>
          <a:lstStyle>
            <a:lvl1pPr algn="r">
              <a:defRPr sz="1200">
                <a:solidFill>
                  <a:schemeClr val="tx1">
                    <a:tint val="75000"/>
                  </a:schemeClr>
                </a:solidFill>
              </a:defRPr>
            </a:lvl1pPr>
          </a:lstStyle>
          <a:p>
            <a:fld id="{80E295EE-109B-1448-BA56-B7F987B5EA65}"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tiff"/><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emf"/><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14.png"/><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slide" Target="slide1.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jpeg"/></Relationships>
</file>

<file path=ppt/slides/_rels/slide6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2.png"/></Relationships>
</file>

<file path=ppt/slides/_rels/slide7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2.png"/></Relationships>
</file>

<file path=ppt/slides/_rels/slide7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2.png"/></Relationships>
</file>

<file path=ppt/slides/_rels/slide7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2.png"/></Relationships>
</file>

<file path=ppt/slides/_rels/slide78.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15000"/>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7145" y="-172121"/>
            <a:ext cx="12192000" cy="6858000"/>
          </a:xfrm>
          <a:prstGeom prst="rect">
            <a:avLst/>
          </a:prstGeom>
        </p:spPr>
      </p:pic>
      <p:sp>
        <p:nvSpPr>
          <p:cNvPr id="9" name="文本框 8"/>
          <p:cNvSpPr txBox="1"/>
          <p:nvPr/>
        </p:nvSpPr>
        <p:spPr>
          <a:xfrm>
            <a:off x="17145" y="4116070"/>
            <a:ext cx="12174855" cy="1107994"/>
          </a:xfrm>
          <a:prstGeom prst="rect">
            <a:avLst/>
          </a:prstGeom>
          <a:noFill/>
        </p:spPr>
        <p:txBody>
          <a:bodyPr wrap="square" lIns="91438" tIns="45719" rIns="91438" bIns="45719" rtlCol="0">
            <a:spAutoFit/>
          </a:bodyPr>
          <a:lstStyle/>
          <a:p>
            <a:pPr algn="ctr" fontAlgn="auto">
              <a:lnSpc>
                <a:spcPct val="150000"/>
              </a:lnSpc>
            </a:pPr>
            <a:r>
              <a:rPr lang="zh-CN" altLang="en-US" sz="4400" b="1" dirty="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rPr>
              <a:t>改革只有进行</a:t>
            </a:r>
            <a:r>
              <a:rPr lang="zh-CN" altLang="en-US" sz="4400" b="1" dirty="0" smtClean="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rPr>
              <a:t>时</a:t>
            </a:r>
            <a:r>
              <a:rPr lang="zh-CN" altLang="en-US" sz="4400" b="1" dirty="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rPr>
              <a:t>、</a:t>
            </a:r>
            <a:r>
              <a:rPr lang="zh-CN" altLang="en-US" sz="4400" b="1" dirty="0" smtClean="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rPr>
              <a:t>没有</a:t>
            </a:r>
            <a:r>
              <a:rPr lang="zh-CN" altLang="en-US" sz="4400" b="1" dirty="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rPr>
              <a:t>完成时 </a:t>
            </a:r>
          </a:p>
        </p:txBody>
      </p:sp>
      <p:sp>
        <p:nvSpPr>
          <p:cNvPr id="10" name="文本框 9"/>
          <p:cNvSpPr txBox="1"/>
          <p:nvPr/>
        </p:nvSpPr>
        <p:spPr>
          <a:xfrm>
            <a:off x="635" y="3107055"/>
            <a:ext cx="12175490" cy="643890"/>
          </a:xfrm>
          <a:prstGeom prst="rect">
            <a:avLst/>
          </a:prstGeom>
          <a:noFill/>
        </p:spPr>
        <p:txBody>
          <a:bodyPr wrap="square" lIns="91438" tIns="45719" rIns="91438" bIns="45719" rtlCol="0">
            <a:spAutoFit/>
          </a:bodyPr>
          <a:lstStyle/>
          <a:p>
            <a:pPr algn="ctr"/>
            <a:r>
              <a:rPr lang="zh-CN" altLang="en-US" sz="3600" b="1" dirty="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rPr>
              <a:t>第五单元</a:t>
            </a:r>
          </a:p>
        </p:txBody>
      </p:sp>
      <p:pic>
        <p:nvPicPr>
          <p:cNvPr id="3" name="图片 2"/>
          <p:cNvPicPr>
            <a:picLocks noChangeAspect="1"/>
          </p:cNvPicPr>
          <p:nvPr/>
        </p:nvPicPr>
        <p:blipFill>
          <a:blip r:embed="rId3"/>
          <a:stretch>
            <a:fillRect/>
          </a:stretch>
        </p:blipFill>
        <p:spPr>
          <a:xfrm>
            <a:off x="-3" y="6685879"/>
            <a:ext cx="12192000" cy="191484"/>
          </a:xfrm>
          <a:prstGeom prst="rect">
            <a:avLst/>
          </a:prstGeom>
        </p:spPr>
      </p:pic>
      <p:pic>
        <p:nvPicPr>
          <p:cNvPr id="7" name="图片 6" descr="高级翻译最终改OK改尺寸定稿"/>
          <p:cNvPicPr>
            <a:picLocks noChangeAspect="1"/>
          </p:cNvPicPr>
          <p:nvPr/>
        </p:nvPicPr>
        <p:blipFill>
          <a:blip r:embed="rId4"/>
          <a:stretch>
            <a:fillRect/>
          </a:stretch>
        </p:blipFill>
        <p:spPr>
          <a:xfrm>
            <a:off x="0" y="0"/>
            <a:ext cx="12192000" cy="3197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34356"/>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p>
        </p:txBody>
      </p:sp>
      <p:grpSp>
        <p:nvGrpSpPr>
          <p:cNvPr id="7" name="组合 6"/>
          <p:cNvGrpSpPr/>
          <p:nvPr/>
        </p:nvGrpSpPr>
        <p:grpSpPr>
          <a:xfrm>
            <a:off x="949418" y="1585744"/>
            <a:ext cx="10394152" cy="3455380"/>
            <a:chOff x="1407" y="3133"/>
            <a:chExt cx="14651" cy="5651"/>
          </a:xfrm>
        </p:grpSpPr>
        <p:grpSp>
          <p:nvGrpSpPr>
            <p:cNvPr id="9" name="组合 8"/>
            <p:cNvGrpSpPr/>
            <p:nvPr/>
          </p:nvGrpSpPr>
          <p:grpSpPr>
            <a:xfrm>
              <a:off x="3465" y="3133"/>
              <a:ext cx="12593" cy="5651"/>
              <a:chOff x="2126" y="1979"/>
              <a:chExt cx="12593" cy="5651"/>
            </a:xfrm>
          </p:grpSpPr>
          <p:sp>
            <p:nvSpPr>
              <p:cNvPr id="12" name="圆角矩形 11"/>
              <p:cNvSpPr/>
              <p:nvPr/>
            </p:nvSpPr>
            <p:spPr>
              <a:xfrm>
                <a:off x="2126" y="1979"/>
                <a:ext cx="12593" cy="4637"/>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401" y="2194"/>
                <a:ext cx="12318" cy="5436"/>
              </a:xfrm>
              <a:prstGeom prst="rect">
                <a:avLst/>
              </a:prstGeom>
              <a:noFill/>
            </p:spPr>
            <p:txBody>
              <a:bodyPr wrap="square" rtlCol="0">
                <a:spAutoFit/>
              </a:bodyPr>
              <a:lstStyle/>
              <a:p>
                <a:pPr>
                  <a:lnSpc>
                    <a:spcPct val="150000"/>
                  </a:lnSpc>
                </a:pPr>
                <a:r>
                  <a:rPr lang="en-US" altLang="zh-CN"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rPr>
                  <a:t>6</a:t>
                </a: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 </a:t>
                </a:r>
                <a:r>
                  <a:rPr lang="zh-CN" altLang="en-US"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rPr>
                  <a:t>完善</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和发展中国特色</a:t>
                </a:r>
                <a:r>
                  <a:rPr lang="zh-CN" altLang="en-US"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rPr>
                  <a:t>社会主义制度</a:t>
                </a:r>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 </a:t>
                </a:r>
                <a:endPar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중국 특색 사회주의 제도를 완비하고 발전시키다 </a:t>
                </a:r>
              </a:p>
              <a:p>
                <a:pPr>
                  <a:lnSpc>
                    <a:spcPct val="150000"/>
                  </a:lnSpc>
                </a:pPr>
                <a:r>
                  <a:rPr lang="ko-KR" altLang="en-US"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        중국 </a:t>
                </a:r>
                <a:r>
                  <a:rPr lang="ko-KR"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특색 사회주의 제도를 보완하고 발전시키다 </a:t>
                </a:r>
              </a:p>
              <a:p>
                <a:pPr>
                  <a:lnSpc>
                    <a:spcPct val="150000"/>
                  </a:lnSpc>
                </a:pPr>
                <a:r>
                  <a:rPr lang="ko-KR" altLang="en-US"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        중국 </a:t>
                </a:r>
                <a:r>
                  <a:rPr lang="ko-KR"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특색 사회주의 제도의 보완과 발전</a:t>
                </a:r>
              </a:p>
              <a:p>
                <a:pPr>
                  <a:lnSpc>
                    <a:spcPct val="150000"/>
                  </a:lnSpc>
                </a:pPr>
                <a:endParaRPr lang="ja-JP" altLang="en-US" sz="2800" b="1" dirty="0">
                  <a:solidFill>
                    <a:srgbClr val="FF0000"/>
                  </a:solidFill>
                  <a:latin typeface="Times New Roman" panose="02020603050405020304" pitchFamily="18" charset="0"/>
                  <a:ea typeface="方正兰亭黑简体" panose="02000500000000000000" pitchFamily="2" charset="-122"/>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3"/>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38890" y="3938030"/>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965751" y="4873301"/>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p>
        </p:txBody>
      </p:sp>
      <p:sp>
        <p:nvSpPr>
          <p:cNvPr id="3" name="圆角矩形 33"/>
          <p:cNvSpPr/>
          <p:nvPr/>
        </p:nvSpPr>
        <p:spPr>
          <a:xfrm>
            <a:off x="3664122" y="5181434"/>
            <a:ext cx="2891953"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zh-CN" altLang="en-US" sz="2400" b="1" dirty="0">
                <a:solidFill>
                  <a:schemeClr val="bg2">
                    <a:lumMod val="10000"/>
                  </a:schemeClr>
                </a:solidFill>
                <a:latin typeface="Times New Roman" panose="02020603050405020304" pitchFamily="18" charset="0"/>
                <a:ea typeface="方正兰亭黑简体" panose="02000500000000000000" pitchFamily="2" charset="-122"/>
              </a:rPr>
              <a:t>对</a:t>
            </a:r>
            <a:r>
              <a:rPr lang="zh-CN" altLang="en-US" sz="2400" b="1" dirty="0" smtClean="0">
                <a:solidFill>
                  <a:schemeClr val="bg2">
                    <a:lumMod val="10000"/>
                  </a:schemeClr>
                </a:solidFill>
                <a:latin typeface="Times New Roman" panose="02020603050405020304" pitchFamily="18" charset="0"/>
                <a:ea typeface="方正兰亭黑简体" panose="02000500000000000000" pitchFamily="2" charset="-122"/>
              </a:rPr>
              <a:t>译</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49" y="1525730"/>
            <a:ext cx="11347699"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p>
        </p:txBody>
      </p:sp>
      <p:grpSp>
        <p:nvGrpSpPr>
          <p:cNvPr id="7" name="组合 6"/>
          <p:cNvGrpSpPr/>
          <p:nvPr/>
        </p:nvGrpSpPr>
        <p:grpSpPr>
          <a:xfrm>
            <a:off x="949418" y="1438329"/>
            <a:ext cx="11294444" cy="4616549"/>
            <a:chOff x="1407" y="2899"/>
            <a:chExt cx="15920" cy="7550"/>
          </a:xfrm>
        </p:grpSpPr>
        <p:grpSp>
          <p:nvGrpSpPr>
            <p:cNvPr id="9" name="组合 8"/>
            <p:cNvGrpSpPr/>
            <p:nvPr/>
          </p:nvGrpSpPr>
          <p:grpSpPr>
            <a:xfrm>
              <a:off x="3339" y="2899"/>
              <a:ext cx="13988" cy="7550"/>
              <a:chOff x="2000" y="1745"/>
              <a:chExt cx="13988" cy="7550"/>
            </a:xfrm>
          </p:grpSpPr>
          <p:sp>
            <p:nvSpPr>
              <p:cNvPr id="12" name="圆角矩形 11"/>
              <p:cNvSpPr/>
              <p:nvPr/>
            </p:nvSpPr>
            <p:spPr>
              <a:xfrm>
                <a:off x="2000" y="1922"/>
                <a:ext cx="13648" cy="5163"/>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340" y="1745"/>
                <a:ext cx="13648" cy="7550"/>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7. </a:t>
                </a:r>
                <a:r>
                  <a:rPr lang="zh-CN" altLang="en-US"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rPr>
                  <a:t>推进</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国家治理体系和治理能力</a:t>
                </a:r>
                <a:r>
                  <a:rPr lang="zh-CN" altLang="en-US"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rPr>
                  <a:t>现代化</a:t>
                </a:r>
                <a:endPar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국정운영 시스템과 집정 능력의 현대화를 추진하다</a:t>
                </a:r>
              </a:p>
              <a:p>
                <a:pPr>
                  <a:lnSpc>
                    <a:spcPct val="150000"/>
                  </a:lnSpc>
                </a:pPr>
                <a:r>
                  <a:rPr lang="ko-KR" altLang="en-US"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    국가 </a:t>
                </a:r>
                <a:r>
                  <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거버넌스 시스템과 거버넌스 능력의 현대화를 </a:t>
                </a:r>
                <a:r>
                  <a:rPr lang="ko-KR" altLang="en-US"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   </a:t>
                </a:r>
                <a:endParaRPr lang="en-US" altLang="ko-KR"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endParaRPr>
              </a:p>
              <a:p>
                <a:pPr>
                  <a:lnSpc>
                    <a:spcPct val="150000"/>
                  </a:lnSpc>
                </a:pPr>
                <a:r>
                  <a:rPr lang="en-US" altLang="ko-KR"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 </a:t>
                </a:r>
                <a:r>
                  <a:rPr lang="en-US" altLang="ko-KR"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   </a:t>
                </a:r>
                <a:r>
                  <a:rPr lang="ko-KR" altLang="en-US"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추진하다 </a:t>
                </a:r>
                <a:endPar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endParaRPr>
              </a:p>
              <a:p>
                <a:pPr>
                  <a:lnSpc>
                    <a:spcPct val="150000"/>
                  </a:lnSpc>
                </a:pPr>
                <a:r>
                  <a:rPr lang="ko-KR" altLang="en-US"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    국정운영 </a:t>
                </a:r>
                <a:r>
                  <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시스템과 운영 능력 현대화 추진</a:t>
                </a:r>
              </a:p>
              <a:p>
                <a:pPr>
                  <a:lnSpc>
                    <a:spcPct val="150000"/>
                  </a:lnSpc>
                </a:pPr>
                <a:endParaRPr lang="ja-JP"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a:p>
                <a:pPr>
                  <a:lnSpc>
                    <a:spcPct val="150000"/>
                  </a:lnSpc>
                </a:pPr>
                <a:endParaRPr lang="ja-JP" altLang="en-US" sz="2800" b="1" dirty="0">
                  <a:solidFill>
                    <a:srgbClr val="FF0000"/>
                  </a:solidFill>
                  <a:latin typeface="Times New Roman" panose="02020603050405020304" pitchFamily="18" charset="0"/>
                  <a:ea typeface="方正兰亭黑简体" panose="02000500000000000000" pitchFamily="2" charset="-122"/>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3"/>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740037" y="4095435"/>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894035" y="4909148"/>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p>
        </p:txBody>
      </p:sp>
      <p:sp>
        <p:nvSpPr>
          <p:cNvPr id="3" name="圆角矩形 33"/>
          <p:cNvSpPr/>
          <p:nvPr/>
        </p:nvSpPr>
        <p:spPr>
          <a:xfrm>
            <a:off x="3146925" y="5219369"/>
            <a:ext cx="2419686"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zh-CN" altLang="en-US" sz="2400" b="1" dirty="0">
                <a:solidFill>
                  <a:schemeClr val="bg2">
                    <a:lumMod val="10000"/>
                  </a:schemeClr>
                </a:solidFill>
                <a:latin typeface="Times New Roman" panose="02020603050405020304" pitchFamily="18" charset="0"/>
                <a:ea typeface="方正兰亭黑简体" panose="02000500000000000000" pitchFamily="2" charset="-122"/>
              </a:rPr>
              <a:t>对</a:t>
            </a:r>
            <a:r>
              <a:rPr lang="zh-CN" altLang="en-US" sz="2400" b="1" dirty="0" smtClean="0">
                <a:solidFill>
                  <a:schemeClr val="bg2">
                    <a:lumMod val="10000"/>
                  </a:schemeClr>
                </a:solidFill>
                <a:latin typeface="Times New Roman" panose="02020603050405020304" pitchFamily="18" charset="0"/>
                <a:ea typeface="方正兰亭黑简体" panose="02000500000000000000" pitchFamily="2" charset="-122"/>
              </a:rPr>
              <a:t>译、换译</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696453" y="1581003"/>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方正兰亭黑简体" panose="02000500000000000000" pitchFamily="2" charset="-122"/>
                <a:ea typeface="方正兰亭黑简体" panose="02000500000000000000" pitchFamily="2" charset="-122"/>
              </a:rPr>
              <a:t>任务说明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4570459" y="2087395"/>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778715" y="2868150"/>
            <a:ext cx="6713857" cy="1477328"/>
          </a:xfrm>
          <a:prstGeom prst="rect">
            <a:avLst/>
          </a:prstGeom>
          <a:noFill/>
        </p:spPr>
        <p:txBody>
          <a:bodyPr wrap="square" rtlCol="0">
            <a:spAutoFit/>
          </a:bodyPr>
          <a:lstStyle/>
          <a:p>
            <a:pPr>
              <a:lnSpc>
                <a:spcPct val="1500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1.</a:t>
            </a:r>
            <a:r>
              <a:rPr lang="zh-CN" altLang="en-US" sz="2000" b="1" dirty="0">
                <a:solidFill>
                  <a:srgbClr val="1E50A2"/>
                </a:solidFill>
                <a:latin typeface="方正兰亭黑简体" panose="02000500000000000000" pitchFamily="2" charset="-122"/>
                <a:ea typeface="方正兰亭黑简体" panose="02000500000000000000" pitchFamily="2" charset="-122"/>
              </a:rPr>
              <a:t>汉韩翻译中哪些内容需要进行“显化”处理？</a:t>
            </a:r>
          </a:p>
          <a:p>
            <a:pPr>
              <a:lnSpc>
                <a:spcPct val="1500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2.</a:t>
            </a:r>
            <a:r>
              <a:rPr lang="zh-CN" altLang="en-US" sz="2000" b="1" dirty="0">
                <a:solidFill>
                  <a:srgbClr val="1E50A2"/>
                </a:solidFill>
                <a:latin typeface="方正兰亭黑简体" panose="02000500000000000000" pitchFamily="2" charset="-122"/>
                <a:ea typeface="方正兰亭黑简体" panose="02000500000000000000" pitchFamily="2" charset="-122"/>
              </a:rPr>
              <a:t>汉韩翻译中哪些内容需要进行“隐化”处理？</a:t>
            </a:r>
          </a:p>
          <a:p>
            <a:pPr>
              <a:lnSpc>
                <a:spcPct val="1500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3.</a:t>
            </a:r>
            <a:r>
              <a:rPr lang="zh-CN" altLang="en-US" sz="2000" b="1" dirty="0">
                <a:solidFill>
                  <a:srgbClr val="1E50A2"/>
                </a:solidFill>
                <a:latin typeface="方正兰亭黑简体" panose="02000500000000000000" pitchFamily="2" charset="-122"/>
                <a:ea typeface="方正兰亭黑简体" panose="02000500000000000000" pitchFamily="2" charset="-122"/>
              </a:rPr>
              <a:t>关键语句参考译文中有哪些值得</a:t>
            </a:r>
            <a:r>
              <a:rPr lang="zh-CN" altLang="en-US" sz="2000" b="1">
                <a:solidFill>
                  <a:srgbClr val="1E50A2"/>
                </a:solidFill>
                <a:latin typeface="方正兰亭黑简体" panose="02000500000000000000" pitchFamily="2" charset="-122"/>
                <a:ea typeface="方正兰亭黑简体" panose="02000500000000000000" pitchFamily="2" charset="-122"/>
              </a:rPr>
              <a:t>借鉴</a:t>
            </a:r>
            <a:r>
              <a:rPr lang="zh-CN" altLang="en-US" sz="2000" b="1" smtClean="0">
                <a:solidFill>
                  <a:srgbClr val="1E50A2"/>
                </a:solidFill>
                <a:latin typeface="方正兰亭黑简体" panose="02000500000000000000" pitchFamily="2" charset="-122"/>
                <a:ea typeface="方正兰亭黑简体" panose="02000500000000000000" pitchFamily="2" charset="-122"/>
              </a:rPr>
              <a:t>的翻译方法？</a:t>
            </a:r>
            <a:endParaRPr lang="zh-CN" altLang="en-US"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889365" y="2672811"/>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b="1" dirty="0" smtClean="0">
                <a:solidFill>
                  <a:schemeClr val="tx1"/>
                </a:solidFill>
              </a:rPr>
              <a:t>请</a:t>
            </a:r>
            <a:r>
              <a:rPr lang="zh-CN" altLang="zh-CN" b="1" dirty="0" smtClean="0">
                <a:solidFill>
                  <a:schemeClr val="tx1"/>
                </a:solidFill>
              </a:rPr>
              <a:t>对</a:t>
            </a:r>
            <a:r>
              <a:rPr lang="zh-CN" altLang="zh-CN" b="1" dirty="0">
                <a:solidFill>
                  <a:schemeClr val="tx1"/>
                </a:solidFill>
              </a:rPr>
              <a:t>以下几个</a:t>
            </a:r>
            <a:r>
              <a:rPr lang="zh-CN" altLang="zh-CN" b="1" dirty="0" smtClean="0">
                <a:solidFill>
                  <a:schemeClr val="tx1"/>
                </a:solidFill>
              </a:rPr>
              <a:t>问题进行</a:t>
            </a:r>
            <a:r>
              <a:rPr lang="zh-CN" altLang="zh-CN" b="1" dirty="0">
                <a:solidFill>
                  <a:schemeClr val="tx1"/>
                </a:solidFill>
              </a:rPr>
              <a:t>思考</a:t>
            </a:r>
            <a:r>
              <a:rPr lang="zh-CN" altLang="zh-CN" b="1" dirty="0" smtClean="0">
                <a:solidFill>
                  <a:schemeClr val="tx1"/>
                </a:solidFill>
              </a:rPr>
              <a:t>与</a:t>
            </a:r>
            <a:r>
              <a:rPr lang="zh-CN" altLang="en-US" b="1" dirty="0" smtClean="0">
                <a:solidFill>
                  <a:schemeClr val="tx1"/>
                </a:solidFill>
              </a:rPr>
              <a:t>讨论：</a:t>
            </a:r>
            <a:endParaRPr lang="zh-CN" altLang="en-US" sz="2000" b="1" dirty="0">
              <a:solidFill>
                <a:schemeClr val="tx1"/>
              </a:solidFill>
              <a:latin typeface="方正兰亭黑简体" panose="02000500000000000000" pitchFamily="2" charset="-122"/>
              <a:ea typeface="方正兰亭黑简体" panose="02000500000000000000" pitchFamily="2" charset="-122"/>
            </a:endParaRPr>
          </a:p>
        </p:txBody>
      </p:sp>
      <p:pic>
        <p:nvPicPr>
          <p:cNvPr id="2" name="图片 1"/>
          <p:cNvPicPr>
            <a:picLocks noChangeAspect="1"/>
          </p:cNvPicPr>
          <p:nvPr/>
        </p:nvPicPr>
        <p:blipFill>
          <a:blip r:embed="rId3"/>
          <a:stretch>
            <a:fillRect/>
          </a:stretch>
        </p:blipFill>
        <p:spPr>
          <a:xfrm>
            <a:off x="-174526" y="5170032"/>
            <a:ext cx="1657906" cy="1659793"/>
          </a:xfrm>
          <a:prstGeom prst="rect">
            <a:avLst/>
          </a:prstGeom>
        </p:spPr>
      </p:pic>
    </p:spTree>
    <p:extLst>
      <p:ext uri="{BB962C8B-B14F-4D97-AF65-F5344CB8AC3E}">
        <p14:creationId xmlns:p14="http://schemas.microsoft.com/office/powerpoint/2010/main" val="109462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6023" y="2148414"/>
            <a:ext cx="6713857" cy="400110"/>
          </a:xfrm>
          <a:prstGeom prst="rect">
            <a:avLst/>
          </a:prstGeom>
          <a:noFill/>
        </p:spPr>
        <p:txBody>
          <a:bodyPr wrap="square" rtlCol="0">
            <a:spAutoFit/>
          </a:bodyPr>
          <a:lstStyle/>
          <a:p>
            <a:r>
              <a:rPr lang="en-US" altLang="zh-CN" sz="2000" b="1" dirty="0">
                <a:solidFill>
                  <a:srgbClr val="1E50A2"/>
                </a:solidFill>
                <a:latin typeface="方正兰亭黑简体" panose="02000500000000000000" pitchFamily="2" charset="-122"/>
                <a:ea typeface="方正兰亭黑简体" panose="02000500000000000000" pitchFamily="2" charset="-122"/>
              </a:rPr>
              <a:t>1</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a:t>
            </a:r>
            <a:r>
              <a:rPr lang="zh-CN" altLang="en-US" sz="2000" b="1" dirty="0">
                <a:solidFill>
                  <a:srgbClr val="1E50A2"/>
                </a:solidFill>
                <a:latin typeface="方正兰亭黑简体" panose="02000500000000000000" pitchFamily="2" charset="-122"/>
                <a:ea typeface="方正兰亭黑简体" panose="02000500000000000000" pitchFamily="2" charset="-122"/>
              </a:rPr>
              <a:t>改革只有进行时，没有完成时。</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 </a:t>
            </a:r>
            <a:r>
              <a:rPr lang="ja-JP" altLang="en-US" sz="2000" b="1" dirty="0" smtClean="0">
                <a:solidFill>
                  <a:schemeClr val="tx1"/>
                </a:solidFill>
                <a:latin typeface="方正兰亭黑简体" panose="02000500000000000000" pitchFamily="2" charset="-122"/>
                <a:ea typeface="方正兰亭黑简体" panose="02000500000000000000" pitchFamily="2" charset="-122"/>
              </a:rPr>
              <a:t>“</a:t>
            </a:r>
            <a:r>
              <a:rPr lang="zh-CN" altLang="en-US" sz="2000" b="1" dirty="0" smtClean="0">
                <a:solidFill>
                  <a:schemeClr val="tx1"/>
                </a:solidFill>
                <a:latin typeface="方正兰亭黑简体" panose="02000500000000000000" pitchFamily="2" charset="-122"/>
                <a:ea typeface="方正兰亭黑简体" panose="02000500000000000000" pitchFamily="2" charset="-122"/>
              </a:rPr>
              <a:t>只有</a:t>
            </a:r>
            <a:r>
              <a:rPr lang="en-US" altLang="zh-CN" sz="2000" b="1" dirty="0" smtClean="0">
                <a:solidFill>
                  <a:schemeClr val="tx1"/>
                </a:solidFill>
                <a:latin typeface="方正兰亭黑简体" panose="02000500000000000000" pitchFamily="2" charset="-122"/>
                <a:ea typeface="方正兰亭黑简体" panose="02000500000000000000" pitchFamily="2" charset="-122"/>
              </a:rPr>
              <a:t>……</a:t>
            </a:r>
            <a:r>
              <a:rPr lang="zh-CN" altLang="en-US" sz="2000" b="1" dirty="0" smtClean="0">
                <a:solidFill>
                  <a:schemeClr val="tx1"/>
                </a:solidFill>
                <a:latin typeface="方正兰亭黑简体" panose="02000500000000000000" pitchFamily="2" charset="-122"/>
                <a:ea typeface="方正兰亭黑简体" panose="02000500000000000000" pitchFamily="2" charset="-122"/>
              </a:rPr>
              <a:t>没有”</a:t>
            </a:r>
            <a:r>
              <a:rPr lang="zh-CN" altLang="en-US" sz="2000" b="1" dirty="0">
                <a:solidFill>
                  <a:schemeClr val="tx1"/>
                </a:solidFill>
                <a:latin typeface="方正兰亭黑简体" panose="02000500000000000000" pitchFamily="2" charset="-122"/>
                <a:ea typeface="方正兰亭黑简体" panose="02000500000000000000" pitchFamily="2" charset="-122"/>
              </a:rPr>
              <a:t>：</a:t>
            </a:r>
            <a:endParaRPr lang="en-US" altLang="zh-CN" sz="2000" b="1" dirty="0">
              <a:solidFill>
                <a:schemeClr val="tx1"/>
              </a:solidFill>
              <a:latin typeface="方正兰亭黑简体" panose="02000500000000000000" pitchFamily="2" charset="-122"/>
              <a:ea typeface="方正兰亭黑简体" panose="02000500000000000000" pitchFamily="2" charset="-122"/>
            </a:endParaRPr>
          </a:p>
          <a:p>
            <a:pP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         </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句式翻译</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762116" y="3069817"/>
            <a:ext cx="6549674" cy="1015663"/>
          </a:xfrm>
          <a:prstGeom prst="rect">
            <a:avLst/>
          </a:prstGeom>
          <a:noFill/>
        </p:spPr>
        <p:txBody>
          <a:bodyPr wrap="square" rtlCol="0">
            <a:spAutoFit/>
          </a:bodyPr>
          <a:lstStyle/>
          <a:p>
            <a:r>
              <a:rPr lang="ko-KR" altLang="en-US" sz="2000" b="1" dirty="0">
                <a:solidFill>
                  <a:srgbClr val="2050A1"/>
                </a:solidFill>
                <a:latin typeface="komorebi gothic" pitchFamily="49" charset="-128"/>
                <a:ea typeface="komorebi gothic" pitchFamily="49" charset="-128"/>
              </a:rPr>
              <a:t>개혁에는 완성형</a:t>
            </a:r>
            <a:r>
              <a:rPr lang="ko-KR" altLang="en-US" sz="2000" b="1" dirty="0">
                <a:solidFill>
                  <a:srgbClr val="FF0000"/>
                </a:solidFill>
                <a:latin typeface="komorebi gothic" pitchFamily="49" charset="-128"/>
                <a:ea typeface="komorebi gothic" pitchFamily="49" charset="-128"/>
              </a:rPr>
              <a:t>이 아닌 </a:t>
            </a:r>
            <a:r>
              <a:rPr lang="ko-KR" altLang="en-US" sz="2000" b="1" dirty="0">
                <a:solidFill>
                  <a:srgbClr val="2050A1"/>
                </a:solidFill>
                <a:latin typeface="komorebi gothic" pitchFamily="49" charset="-128"/>
                <a:ea typeface="komorebi gothic" pitchFamily="49" charset="-128"/>
              </a:rPr>
              <a:t>현재 진행형</a:t>
            </a:r>
            <a:r>
              <a:rPr lang="ko-KR" altLang="en-US" sz="2000" b="1" dirty="0">
                <a:solidFill>
                  <a:srgbClr val="FF0000"/>
                </a:solidFill>
                <a:latin typeface="komorebi gothic" pitchFamily="49" charset="-128"/>
                <a:ea typeface="komorebi gothic" pitchFamily="49" charset="-128"/>
              </a:rPr>
              <a:t>만 존재합니다</a:t>
            </a:r>
            <a:r>
              <a:rPr lang="en-US" altLang="ko-KR" sz="2000" b="1" dirty="0" smtClean="0">
                <a:solidFill>
                  <a:srgbClr val="2050A1"/>
                </a:solidFill>
                <a:latin typeface="komorebi gothic" pitchFamily="49" charset="-128"/>
                <a:ea typeface="komorebi gothic" pitchFamily="49" charset="-128"/>
              </a:rPr>
              <a:t>.</a:t>
            </a:r>
            <a:endParaRPr lang="en-US" altLang="ko-KR" sz="2000" b="1" dirty="0">
              <a:solidFill>
                <a:srgbClr val="2050A1"/>
              </a:solidFill>
              <a:latin typeface="komorebi gothic" pitchFamily="49" charset="-128"/>
              <a:ea typeface="komorebi gothic" pitchFamily="49" charset="-128"/>
            </a:endParaRPr>
          </a:p>
          <a:p>
            <a:r>
              <a:rPr lang="en-US" altLang="ko-KR" sz="2000" b="1" dirty="0" smtClean="0">
                <a:solidFill>
                  <a:srgbClr val="2050A1"/>
                </a:solidFill>
                <a:latin typeface="komorebi gothic" pitchFamily="49" charset="-128"/>
                <a:ea typeface="komorebi gothic" pitchFamily="49" charset="-128"/>
              </a:rPr>
              <a:t> </a:t>
            </a:r>
            <a:endParaRPr lang="en-US" altLang="ko-KR" sz="2000" b="1" dirty="0">
              <a:solidFill>
                <a:srgbClr val="2050A1"/>
              </a:solidFill>
              <a:latin typeface="komorebi gothic" pitchFamily="49" charset="-128"/>
              <a:ea typeface="komorebi gothic" pitchFamily="49" charset="-128"/>
            </a:endParaRPr>
          </a:p>
          <a:p>
            <a:r>
              <a:rPr lang="ko-KR" altLang="en-US" sz="2000" b="1" dirty="0">
                <a:solidFill>
                  <a:srgbClr val="2050A1"/>
                </a:solidFill>
                <a:latin typeface="komorebi gothic" pitchFamily="49" charset="-128"/>
                <a:ea typeface="komorebi gothic" pitchFamily="49" charset="-128"/>
              </a:rPr>
              <a:t>개혁은 오직 진행형</a:t>
            </a:r>
            <a:r>
              <a:rPr lang="ko-KR" altLang="en-US" sz="2000" b="1" dirty="0">
                <a:solidFill>
                  <a:srgbClr val="FF0000"/>
                </a:solidFill>
                <a:latin typeface="komorebi gothic" pitchFamily="49" charset="-128"/>
                <a:ea typeface="komorebi gothic" pitchFamily="49" charset="-128"/>
              </a:rPr>
              <a:t>만 있을 뿐 </a:t>
            </a:r>
            <a:r>
              <a:rPr lang="ko-KR" altLang="en-US" sz="2000" b="1" dirty="0">
                <a:solidFill>
                  <a:srgbClr val="2050A1"/>
                </a:solidFill>
                <a:latin typeface="komorebi gothic" pitchFamily="49" charset="-128"/>
                <a:ea typeface="komorebi gothic" pitchFamily="49" charset="-128"/>
              </a:rPr>
              <a:t>완성형</a:t>
            </a:r>
            <a:r>
              <a:rPr lang="ko-KR" altLang="en-US" sz="2000" b="1" dirty="0">
                <a:solidFill>
                  <a:srgbClr val="FF0000"/>
                </a:solidFill>
                <a:latin typeface="komorebi gothic" pitchFamily="49" charset="-128"/>
                <a:ea typeface="komorebi gothic" pitchFamily="49" charset="-128"/>
              </a:rPr>
              <a:t>은 없습니다</a:t>
            </a:r>
            <a:r>
              <a:rPr lang="en-US" altLang="ko-KR" sz="2000" b="1" dirty="0">
                <a:solidFill>
                  <a:srgbClr val="2050A1"/>
                </a:solidFill>
                <a:latin typeface="komorebi gothic" pitchFamily="49" charset="-128"/>
                <a:ea typeface="komorebi gothic" pitchFamily="49" charset="-128"/>
              </a:rPr>
              <a:t>.</a:t>
            </a:r>
          </a:p>
        </p:txBody>
      </p:sp>
      <p:pic>
        <p:nvPicPr>
          <p:cNvPr id="2" name="图片 1"/>
          <p:cNvPicPr>
            <a:picLocks noChangeAspect="1"/>
          </p:cNvPicPr>
          <p:nvPr/>
        </p:nvPicPr>
        <p:blipFill>
          <a:blip r:embed="rId3"/>
          <a:stretch>
            <a:fillRect/>
          </a:stretch>
        </p:blipFill>
        <p:spPr>
          <a:xfrm>
            <a:off x="-174526" y="5170032"/>
            <a:ext cx="1657906" cy="1659793"/>
          </a:xfrm>
          <a:prstGeom prst="rect">
            <a:avLst/>
          </a:prstGeom>
        </p:spPr>
      </p:pic>
    </p:spTree>
    <p:extLst>
      <p:ext uri="{BB962C8B-B14F-4D97-AF65-F5344CB8AC3E}">
        <p14:creationId xmlns:p14="http://schemas.microsoft.com/office/powerpoint/2010/main" val="102445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49119" y="1746378"/>
            <a:ext cx="6713857" cy="1323439"/>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2. </a:t>
            </a:r>
            <a:r>
              <a:rPr lang="zh-CN" altLang="en-US" sz="2000" b="1" dirty="0">
                <a:solidFill>
                  <a:srgbClr val="1E50A2"/>
                </a:solidFill>
                <a:ea typeface="方正兰亭黑简体" panose="02000500000000000000" pitchFamily="2" charset="-122"/>
              </a:rPr>
              <a:t>中共十八届三中全会就</a:t>
            </a:r>
            <a:r>
              <a:rPr lang="zh-CN" altLang="en-US" sz="2000" b="1" dirty="0">
                <a:solidFill>
                  <a:srgbClr val="FF0000"/>
                </a:solidFill>
                <a:ea typeface="方正兰亭黑简体" panose="02000500000000000000" pitchFamily="2" charset="-122"/>
              </a:rPr>
              <a:t>全面深化改革</a:t>
            </a:r>
            <a:r>
              <a:rPr lang="zh-CN" altLang="en-US" sz="2000" b="1" dirty="0">
                <a:solidFill>
                  <a:srgbClr val="1E50A2"/>
                </a:solidFill>
                <a:ea typeface="方正兰亭黑简体" panose="02000500000000000000" pitchFamily="2" charset="-122"/>
              </a:rPr>
              <a:t>作出总体部署，</a:t>
            </a:r>
            <a:r>
              <a:rPr lang="zh-CN" altLang="en-US" sz="2000" b="1" dirty="0">
                <a:solidFill>
                  <a:srgbClr val="FF0000"/>
                </a:solidFill>
                <a:ea typeface="方正兰亭黑简体" panose="02000500000000000000" pitchFamily="2" charset="-122"/>
              </a:rPr>
              <a:t>提出</a:t>
            </a:r>
            <a:r>
              <a:rPr lang="zh-CN" altLang="en-US" sz="2000" b="1" dirty="0">
                <a:solidFill>
                  <a:srgbClr val="1E50A2"/>
                </a:solidFill>
                <a:ea typeface="方正兰亭黑简体" panose="02000500000000000000" pitchFamily="2" charset="-122"/>
              </a:rPr>
              <a:t>了改革的</a:t>
            </a:r>
            <a:r>
              <a:rPr lang="zh-CN" altLang="en-US" sz="2000" b="1" dirty="0">
                <a:solidFill>
                  <a:srgbClr val="2050A1"/>
                </a:solidFill>
                <a:ea typeface="方正兰亭黑简体" panose="02000500000000000000" pitchFamily="2" charset="-122"/>
              </a:rPr>
              <a:t>路线图和时间表</a:t>
            </a:r>
            <a:r>
              <a:rPr lang="zh-CN" altLang="en-US" sz="2000" b="1" dirty="0">
                <a:solidFill>
                  <a:srgbClr val="1E50A2"/>
                </a:solidFill>
                <a:ea typeface="方正兰亭黑简体" panose="02000500000000000000" pitchFamily="2" charset="-122"/>
              </a:rPr>
              <a:t>，涉及</a:t>
            </a:r>
            <a:r>
              <a:rPr lang="en-US" altLang="zh-CN" sz="2000" b="1" dirty="0">
                <a:solidFill>
                  <a:srgbClr val="1E50A2"/>
                </a:solidFill>
                <a:ea typeface="方正兰亭黑简体" panose="02000500000000000000" pitchFamily="2" charset="-122"/>
              </a:rPr>
              <a:t>15</a:t>
            </a:r>
            <a:r>
              <a:rPr lang="zh-CN" altLang="en-US" sz="2000" b="1" dirty="0">
                <a:solidFill>
                  <a:srgbClr val="1E50A2"/>
                </a:solidFill>
                <a:ea typeface="方正兰亭黑简体" panose="02000500000000000000" pitchFamily="2" charset="-122"/>
              </a:rPr>
              <a:t>个领域、</a:t>
            </a:r>
            <a:r>
              <a:rPr lang="en-US" altLang="zh-CN" sz="2000" b="1" dirty="0">
                <a:solidFill>
                  <a:srgbClr val="1E50A2"/>
                </a:solidFill>
                <a:ea typeface="方正兰亭黑简体" panose="02000500000000000000" pitchFamily="2" charset="-122"/>
              </a:rPr>
              <a:t>330</a:t>
            </a:r>
            <a:r>
              <a:rPr lang="zh-CN" altLang="en-US" sz="2000" b="1" dirty="0">
                <a:solidFill>
                  <a:srgbClr val="1E50A2"/>
                </a:solidFill>
                <a:ea typeface="方正兰亭黑简体" panose="02000500000000000000" pitchFamily="2" charset="-122"/>
              </a:rPr>
              <a:t>多项较大的改革</a:t>
            </a:r>
            <a:r>
              <a:rPr lang="zh-CN" altLang="en-US" sz="2000" b="1" dirty="0">
                <a:solidFill>
                  <a:srgbClr val="FF0000"/>
                </a:solidFill>
                <a:ea typeface="方正兰亭黑简体" panose="02000500000000000000" pitchFamily="2" charset="-122"/>
              </a:rPr>
              <a:t>举措</a:t>
            </a:r>
            <a:r>
              <a:rPr lang="zh-CN" altLang="en-US" sz="2000" b="1" dirty="0">
                <a:solidFill>
                  <a:srgbClr val="1E50A2"/>
                </a:solidFill>
                <a:ea typeface="方正兰亭黑简体" panose="02000500000000000000" pitchFamily="2" charset="-122"/>
              </a:rPr>
              <a:t>，</a:t>
            </a:r>
            <a:r>
              <a:rPr lang="zh-CN" altLang="en-US" sz="2000" b="1" dirty="0">
                <a:solidFill>
                  <a:srgbClr val="FF0000"/>
                </a:solidFill>
                <a:ea typeface="方正兰亭黑简体" panose="02000500000000000000" pitchFamily="2" charset="-122"/>
              </a:rPr>
              <a:t>包括</a:t>
            </a:r>
            <a:r>
              <a:rPr lang="zh-CN" altLang="en-US" sz="2000" b="1" dirty="0">
                <a:solidFill>
                  <a:srgbClr val="1E50A2"/>
                </a:solidFill>
                <a:ea typeface="方正兰亭黑简体" panose="02000500000000000000" pitchFamily="2" charset="-122"/>
              </a:rPr>
              <a:t>经济、政治、文化、社会、生态文明和党的建设等各个方面。</a:t>
            </a: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 </a:t>
            </a:r>
            <a:r>
              <a:rPr lang="ja-JP" altLang="en-US" sz="2000" b="1" dirty="0" smtClean="0">
                <a:solidFill>
                  <a:schemeClr val="tx1"/>
                </a:solidFill>
                <a:latin typeface="方正兰亭黑简体" panose="02000500000000000000" pitchFamily="2" charset="-122"/>
                <a:ea typeface="方正兰亭黑简体" panose="02000500000000000000" pitchFamily="2" charset="-122"/>
              </a:rPr>
              <a:t>“</a:t>
            </a:r>
            <a:r>
              <a:rPr lang="zh-CN" altLang="en-US" sz="2000" b="1" dirty="0" smtClean="0">
                <a:solidFill>
                  <a:schemeClr val="tx1"/>
                </a:solidFill>
                <a:latin typeface="方正兰亭黑简体" panose="02000500000000000000" pitchFamily="2" charset="-122"/>
                <a:ea typeface="方正兰亭黑简体" panose="02000500000000000000" pitchFamily="2" charset="-122"/>
              </a:rPr>
              <a:t>提出”“举措”“包括”：</a:t>
            </a:r>
            <a:endParaRPr lang="en-US" altLang="zh-CN" sz="2000" b="1" dirty="0">
              <a:solidFill>
                <a:schemeClr val="tx1"/>
              </a:solidFill>
              <a:latin typeface="方正兰亭黑简体" panose="02000500000000000000" pitchFamily="2" charset="-122"/>
              <a:ea typeface="方正兰亭黑简体" panose="02000500000000000000" pitchFamily="2" charset="-122"/>
            </a:endParaRPr>
          </a:p>
          <a:p>
            <a:pP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         </a:t>
            </a:r>
            <a:r>
              <a:rPr lang="zh-CN" altLang="en-US" sz="2000" b="1" dirty="0">
                <a:solidFill>
                  <a:srgbClr val="FF0000"/>
                </a:solidFill>
                <a:latin typeface="方正兰亭黑简体" panose="02000500000000000000" pitchFamily="2" charset="-122"/>
                <a:ea typeface="方正兰亭黑简体" panose="02000500000000000000" pitchFamily="2" charset="-122"/>
              </a:rPr>
              <a:t>词汇翻译</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762116" y="3069817"/>
            <a:ext cx="6549674" cy="163121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중공 제</a:t>
            </a:r>
            <a:r>
              <a:rPr lang="en-US" altLang="ko-KR" sz="2000" b="1" dirty="0">
                <a:solidFill>
                  <a:srgbClr val="2050A1"/>
                </a:solidFill>
                <a:latin typeface="komorebi gothic" pitchFamily="49" charset="-128"/>
                <a:ea typeface="komorebi gothic" pitchFamily="49" charset="-128"/>
              </a:rPr>
              <a:t>18</a:t>
            </a:r>
            <a:r>
              <a:rPr lang="ko-KR" altLang="en-US" sz="2000" b="1" dirty="0">
                <a:solidFill>
                  <a:srgbClr val="2050A1"/>
                </a:solidFill>
                <a:latin typeface="komorebi gothic" pitchFamily="49" charset="-128"/>
                <a:ea typeface="komorebi gothic" pitchFamily="49" charset="-128"/>
              </a:rPr>
              <a:t>기 </a:t>
            </a:r>
            <a:r>
              <a:rPr lang="en-US" altLang="ko-KR" sz="2000" b="1" dirty="0">
                <a:solidFill>
                  <a:srgbClr val="2050A1"/>
                </a:solidFill>
                <a:latin typeface="komorebi gothic" pitchFamily="49" charset="-128"/>
                <a:ea typeface="komorebi gothic" pitchFamily="49" charset="-128"/>
              </a:rPr>
              <a:t>3</a:t>
            </a:r>
            <a:r>
              <a:rPr lang="ko-KR" altLang="en-US" sz="2000" b="1" dirty="0">
                <a:solidFill>
                  <a:srgbClr val="2050A1"/>
                </a:solidFill>
                <a:latin typeface="komorebi gothic" pitchFamily="49" charset="-128"/>
                <a:ea typeface="komorebi gothic" pitchFamily="49" charset="-128"/>
              </a:rPr>
              <a:t>중전회에서는 전면적 개혁 심화에 대해 총체적 배치를 하면서 개혁의 로드맵과 시간표를 </a:t>
            </a:r>
            <a:r>
              <a:rPr lang="ko-KR" altLang="en-US" sz="2000" b="1" dirty="0">
                <a:solidFill>
                  <a:srgbClr val="FF0000"/>
                </a:solidFill>
                <a:latin typeface="komorebi gothic" pitchFamily="49" charset="-128"/>
                <a:ea typeface="komorebi gothic" pitchFamily="49" charset="-128"/>
              </a:rPr>
              <a:t>발표했습니다</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모두 </a:t>
            </a:r>
            <a:r>
              <a:rPr lang="en-US" altLang="ko-KR" sz="2000" b="1" dirty="0">
                <a:solidFill>
                  <a:srgbClr val="2050A1"/>
                </a:solidFill>
                <a:latin typeface="komorebi gothic" pitchFamily="49" charset="-128"/>
                <a:ea typeface="komorebi gothic" pitchFamily="49" charset="-128"/>
              </a:rPr>
              <a:t>15</a:t>
            </a:r>
            <a:r>
              <a:rPr lang="ko-KR" altLang="en-US" sz="2000" b="1" dirty="0">
                <a:solidFill>
                  <a:srgbClr val="2050A1"/>
                </a:solidFill>
                <a:latin typeface="komorebi gothic" pitchFamily="49" charset="-128"/>
                <a:ea typeface="komorebi gothic" pitchFamily="49" charset="-128"/>
              </a:rPr>
              <a:t>개 영역</a:t>
            </a:r>
            <a:r>
              <a:rPr lang="en-US" altLang="ko-KR" sz="2000" b="1" dirty="0">
                <a:solidFill>
                  <a:srgbClr val="2050A1"/>
                </a:solidFill>
                <a:latin typeface="komorebi gothic" pitchFamily="49" charset="-128"/>
                <a:ea typeface="komorebi gothic" pitchFamily="49" charset="-128"/>
              </a:rPr>
              <a:t>, 330</a:t>
            </a:r>
            <a:r>
              <a:rPr lang="ko-KR" altLang="en-US" sz="2000" b="1" dirty="0">
                <a:solidFill>
                  <a:srgbClr val="2050A1"/>
                </a:solidFill>
                <a:latin typeface="komorebi gothic" pitchFamily="49" charset="-128"/>
                <a:ea typeface="komorebi gothic" pitchFamily="49" charset="-128"/>
              </a:rPr>
              <a:t>개 항목에 달하는 비교적 큰 개혁 </a:t>
            </a:r>
            <a:r>
              <a:rPr lang="ko-KR" altLang="en-US" sz="2000" b="1" dirty="0">
                <a:solidFill>
                  <a:srgbClr val="FF0000"/>
                </a:solidFill>
                <a:latin typeface="komorebi gothic" pitchFamily="49" charset="-128"/>
                <a:ea typeface="komorebi gothic" pitchFamily="49" charset="-128"/>
              </a:rPr>
              <a:t>조처</a:t>
            </a:r>
            <a:r>
              <a:rPr lang="ko-KR" altLang="en-US" sz="2000" b="1" dirty="0">
                <a:solidFill>
                  <a:srgbClr val="2050A1"/>
                </a:solidFill>
                <a:latin typeface="komorebi gothic" pitchFamily="49" charset="-128"/>
                <a:ea typeface="komorebi gothic" pitchFamily="49" charset="-128"/>
              </a:rPr>
              <a:t>로</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경제</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정치</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문화</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사회</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생태문명과 당 건설 등 여러 분야가 </a:t>
            </a:r>
            <a:r>
              <a:rPr lang="ko-KR" altLang="en-US" sz="2000" b="1" dirty="0">
                <a:solidFill>
                  <a:srgbClr val="FF0000"/>
                </a:solidFill>
                <a:latin typeface="komorebi gothic" pitchFamily="49" charset="-128"/>
                <a:ea typeface="komorebi gothic" pitchFamily="49" charset="-128"/>
              </a:rPr>
              <a:t>포함되었습니다</a:t>
            </a:r>
            <a:r>
              <a:rPr lang="en-US" altLang="ko-KR" sz="2000" b="1" dirty="0" smtClean="0">
                <a:solidFill>
                  <a:srgbClr val="2050A1"/>
                </a:solidFill>
                <a:latin typeface="komorebi gothic" pitchFamily="49" charset="-128"/>
                <a:ea typeface="komorebi gothic" pitchFamily="49" charset="-128"/>
              </a:rPr>
              <a:t>.</a:t>
            </a:r>
            <a:r>
              <a:rPr lang="ja-JP" altLang="en-US" sz="2000" b="1" dirty="0" smtClean="0">
                <a:solidFill>
                  <a:srgbClr val="2050A1"/>
                </a:solidFill>
                <a:latin typeface="komorebi gothic" pitchFamily="49" charset="-128"/>
                <a:ea typeface="komorebi gothic" pitchFamily="49" charset="-128"/>
              </a:rPr>
              <a:t> </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3"/>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49119" y="1890799"/>
            <a:ext cx="6681293" cy="1015663"/>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3.</a:t>
            </a:r>
            <a:r>
              <a:rPr lang="zh-CN" altLang="en-US" sz="2000" b="1" dirty="0">
                <a:solidFill>
                  <a:srgbClr val="1E50A2"/>
                </a:solidFill>
                <a:latin typeface="方正兰亭黑简体" panose="02000500000000000000" pitchFamily="2" charset="-122"/>
                <a:ea typeface="方正兰亭黑简体" panose="02000500000000000000" pitchFamily="2" charset="-122"/>
              </a:rPr>
              <a:t>改革的</a:t>
            </a:r>
            <a:r>
              <a:rPr lang="zh-CN" altLang="en-US" sz="2000" b="1" dirty="0">
                <a:solidFill>
                  <a:srgbClr val="FF0000"/>
                </a:solidFill>
                <a:latin typeface="方正兰亭黑简体" panose="02000500000000000000" pitchFamily="2" charset="-122"/>
                <a:ea typeface="方正兰亭黑简体" panose="02000500000000000000" pitchFamily="2" charset="-122"/>
              </a:rPr>
              <a:t>进军号</a:t>
            </a:r>
            <a:r>
              <a:rPr lang="zh-CN" altLang="en-US" sz="2000" b="1" dirty="0">
                <a:solidFill>
                  <a:srgbClr val="1E50A2"/>
                </a:solidFill>
                <a:latin typeface="方正兰亭黑简体" panose="02000500000000000000" pitchFamily="2" charset="-122"/>
                <a:ea typeface="方正兰亭黑简体" panose="02000500000000000000" pitchFamily="2" charset="-122"/>
              </a:rPr>
              <a:t>已经吹响了。我们的总目标就是完善和发展中国特色社会主义制度，</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推进 国家</a:t>
            </a:r>
            <a:r>
              <a:rPr lang="zh-CN" altLang="en-US" sz="2000" b="1" dirty="0">
                <a:solidFill>
                  <a:srgbClr val="1E50A2"/>
                </a:solidFill>
                <a:latin typeface="方正兰亭黑简体" panose="02000500000000000000" pitchFamily="2" charset="-122"/>
                <a:ea typeface="方正兰亭黑简体" panose="02000500000000000000" pitchFamily="2" charset="-122"/>
              </a:rPr>
              <a:t>治理体系和治理能力现代化。</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隐喻的翻译</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776736" y="3239118"/>
            <a:ext cx="6408739" cy="1323439"/>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개혁의 </a:t>
            </a:r>
            <a:r>
              <a:rPr lang="ko-KR" altLang="en-US" sz="2000" b="1" dirty="0">
                <a:solidFill>
                  <a:srgbClr val="FF0000"/>
                </a:solidFill>
                <a:latin typeface="komorebi gothic" pitchFamily="49" charset="-128"/>
                <a:ea typeface="komorebi gothic" pitchFamily="49" charset="-128"/>
              </a:rPr>
              <a:t>진군 신호</a:t>
            </a:r>
            <a:r>
              <a:rPr lang="ko-KR" altLang="en-US" sz="2000" b="1" dirty="0">
                <a:solidFill>
                  <a:srgbClr val="2050A1"/>
                </a:solidFill>
                <a:latin typeface="komorebi gothic" pitchFamily="49" charset="-128"/>
                <a:ea typeface="komorebi gothic" pitchFamily="49" charset="-128"/>
              </a:rPr>
              <a:t>는</a:t>
            </a:r>
            <a:r>
              <a:rPr lang="ko-KR" altLang="en-US" sz="2000" b="1" dirty="0">
                <a:solidFill>
                  <a:srgbClr val="FF0000"/>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이미 울렸습니다</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우리의 총목표는 중국 특색 사회주의 제도를 보완하고 발전시켜 국정운영 시스템과 집정 능력의 현대화를 추진하는 것입니다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endParaRPr>
          </a:p>
        </p:txBody>
      </p:sp>
      <p:pic>
        <p:nvPicPr>
          <p:cNvPr id="13" name="图片 12"/>
          <p:cNvPicPr>
            <a:picLocks noChangeAspect="1"/>
          </p:cNvPicPr>
          <p:nvPr/>
        </p:nvPicPr>
        <p:blipFill>
          <a:blip r:embed="rId3"/>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01682" y="2018691"/>
            <a:ext cx="6681293" cy="707886"/>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4.</a:t>
            </a:r>
            <a:r>
              <a:rPr lang="zh-CN" altLang="en-US" sz="2000" b="1" dirty="0">
                <a:solidFill>
                  <a:srgbClr val="1E50A2"/>
                </a:solidFill>
                <a:latin typeface="方正兰亭黑简体" panose="02000500000000000000" pitchFamily="2" charset="-122"/>
                <a:ea typeface="方正兰亭黑简体" panose="02000500000000000000" pitchFamily="2" charset="-122"/>
              </a:rPr>
              <a:t>国家治理体系和治理能力是一个国家的制度和</a:t>
            </a:r>
            <a:r>
              <a:rPr lang="zh-CN" altLang="en-US" sz="2000" b="1" dirty="0">
                <a:solidFill>
                  <a:srgbClr val="FF0000"/>
                </a:solidFill>
                <a:latin typeface="方正兰亭黑简体" panose="02000500000000000000" pitchFamily="2" charset="-122"/>
                <a:ea typeface="方正兰亭黑简体" panose="02000500000000000000" pitchFamily="2" charset="-122"/>
              </a:rPr>
              <a:t>制度</a:t>
            </a:r>
            <a:r>
              <a:rPr lang="zh-CN" altLang="en-US" sz="2000" b="1" dirty="0">
                <a:solidFill>
                  <a:srgbClr val="1E50A2"/>
                </a:solidFill>
                <a:latin typeface="方正兰亭黑简体" panose="02000500000000000000" pitchFamily="2" charset="-122"/>
                <a:ea typeface="方正兰亭黑简体" panose="02000500000000000000" pitchFamily="2" charset="-122"/>
              </a:rPr>
              <a:t>执行能力的集中体现，两者相辅相成。</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隐化、显化</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776736" y="3239118"/>
            <a:ext cx="6408739"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국정운영 시스템과 집정 능력은 한 국가의 제도와 </a:t>
            </a:r>
            <a:r>
              <a:rPr lang="ko-KR" altLang="en-US" sz="2000" b="1" dirty="0">
                <a:solidFill>
                  <a:srgbClr val="FF0000"/>
                </a:solidFill>
                <a:latin typeface="komorebi gothic" pitchFamily="49" charset="-128"/>
                <a:ea typeface="komorebi gothic" pitchFamily="49" charset="-128"/>
              </a:rPr>
              <a:t>그</a:t>
            </a:r>
            <a:r>
              <a:rPr lang="ko-KR" altLang="en-US" sz="2000" b="1" dirty="0">
                <a:solidFill>
                  <a:srgbClr val="2050A1"/>
                </a:solidFill>
                <a:latin typeface="komorebi gothic" pitchFamily="49" charset="-128"/>
                <a:ea typeface="komorebi gothic" pitchFamily="49" charset="-128"/>
              </a:rPr>
              <a:t> 집행 능력이 집중적으로 구현된 것이며 이 두 가지는 상부상조하는 </a:t>
            </a:r>
            <a:r>
              <a:rPr lang="ko-KR" altLang="en-US" sz="2000" b="1" dirty="0">
                <a:solidFill>
                  <a:srgbClr val="FF0000"/>
                </a:solidFill>
                <a:latin typeface="komorebi gothic" pitchFamily="49" charset="-128"/>
                <a:ea typeface="komorebi gothic" pitchFamily="49" charset="-128"/>
              </a:rPr>
              <a:t>관계입니다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endParaRPr>
          </a:p>
        </p:txBody>
      </p:sp>
      <p:pic>
        <p:nvPicPr>
          <p:cNvPr id="13" name="图片 12"/>
          <p:cNvPicPr>
            <a:picLocks noChangeAspect="1"/>
          </p:cNvPicPr>
          <p:nvPr/>
        </p:nvPicPr>
        <p:blipFill>
          <a:blip r:embed="rId3"/>
          <a:stretch>
            <a:fillRect/>
          </a:stretch>
        </p:blipFill>
        <p:spPr>
          <a:xfrm>
            <a:off x="-174526" y="5170032"/>
            <a:ext cx="1657906" cy="1659793"/>
          </a:xfrm>
          <a:prstGeom prst="rect">
            <a:avLst/>
          </a:prstGeom>
        </p:spPr>
      </p:pic>
    </p:spTree>
    <p:extLst>
      <p:ext uri="{BB962C8B-B14F-4D97-AF65-F5344CB8AC3E}">
        <p14:creationId xmlns:p14="http://schemas.microsoft.com/office/powerpoint/2010/main" val="3070509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71705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3241" y="1819961"/>
            <a:ext cx="6990715" cy="1322070"/>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5. </a:t>
            </a:r>
            <a:r>
              <a:rPr lang="zh-CN" altLang="en-US" sz="2000" b="1" dirty="0">
                <a:solidFill>
                  <a:srgbClr val="FF0000"/>
                </a:solidFill>
                <a:ea typeface="方正兰亭黑简体" panose="02000500000000000000" pitchFamily="2" charset="-122"/>
              </a:rPr>
              <a:t>推进国家治理体系和治理能力现代化</a:t>
            </a:r>
            <a:r>
              <a:rPr lang="zh-CN" altLang="en-US" sz="2000" b="1" dirty="0">
                <a:solidFill>
                  <a:srgbClr val="1E50A2"/>
                </a:solidFill>
                <a:ea typeface="方正兰亭黑简体" panose="02000500000000000000" pitchFamily="2" charset="-122"/>
              </a:rPr>
              <a:t>，必须完整理解和把握全面深化改革的总目标， 这是两句话组成的一个整体，即</a:t>
            </a:r>
            <a:r>
              <a:rPr lang="zh-CN" altLang="en-US" sz="2000" b="1" dirty="0">
                <a:solidFill>
                  <a:srgbClr val="FF0000"/>
                </a:solidFill>
                <a:ea typeface="方正兰亭黑简体" panose="02000500000000000000" pitchFamily="2" charset="-122"/>
              </a:rPr>
              <a:t>完善和发展</a:t>
            </a:r>
            <a:r>
              <a:rPr lang="zh-CN" altLang="en-US" sz="2000" b="1" dirty="0">
                <a:solidFill>
                  <a:srgbClr val="1E50A2"/>
                </a:solidFill>
                <a:ea typeface="方正兰亭黑简体" panose="02000500000000000000" pitchFamily="2" charset="-122"/>
              </a:rPr>
              <a:t>中国特色社会主义制度、</a:t>
            </a:r>
            <a:r>
              <a:rPr lang="zh-CN" altLang="en-US" sz="2000" b="1" dirty="0">
                <a:solidFill>
                  <a:srgbClr val="FF0000"/>
                </a:solidFill>
                <a:ea typeface="方正兰亭黑简体" panose="02000500000000000000" pitchFamily="2" charset="-122"/>
              </a:rPr>
              <a:t>推进</a:t>
            </a:r>
            <a:r>
              <a:rPr lang="zh-CN" altLang="en-US" sz="2000" b="1" dirty="0">
                <a:solidFill>
                  <a:srgbClr val="1E50A2"/>
                </a:solidFill>
                <a:ea typeface="方正兰亭黑简体" panose="02000500000000000000" pitchFamily="2" charset="-122"/>
              </a:rPr>
              <a:t>国家治理</a:t>
            </a:r>
            <a:r>
              <a:rPr lang="zh-CN" altLang="en-US" sz="2000" b="1" dirty="0" smtClean="0">
                <a:solidFill>
                  <a:srgbClr val="1E50A2"/>
                </a:solidFill>
                <a:ea typeface="方正兰亭黑简体" panose="02000500000000000000" pitchFamily="2" charset="-122"/>
              </a:rPr>
              <a:t>体系</a:t>
            </a:r>
            <a:r>
              <a:rPr lang="zh-CN" altLang="en-US" sz="2000" b="1" dirty="0">
                <a:solidFill>
                  <a:srgbClr val="1E50A2"/>
                </a:solidFill>
                <a:ea typeface="方正兰亭黑简体" panose="02000500000000000000" pitchFamily="2" charset="-122"/>
              </a:rPr>
              <a:t>和治理能力现代化。 </a:t>
            </a: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rgbClr val="FF0000"/>
                </a:solidFill>
                <a:latin typeface="方正兰亭黑简体" panose="02000500000000000000" pitchFamily="2" charset="-122"/>
                <a:ea typeface="方正兰亭黑简体" panose="02000500000000000000" pitchFamily="2" charset="-122"/>
              </a:rPr>
              <a:t>显</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化、换译</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698240" y="3287581"/>
            <a:ext cx="6866890" cy="163121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국정운영 시스템과 집정 능력의 현대화를 추진하</a:t>
            </a:r>
            <a:r>
              <a:rPr lang="ko-KR" altLang="en-US" sz="2000" b="1" dirty="0">
                <a:solidFill>
                  <a:srgbClr val="FF0000"/>
                </a:solidFill>
                <a:latin typeface="komorebi gothic" pitchFamily="49" charset="-128"/>
                <a:ea typeface="komorebi gothic" pitchFamily="49" charset="-128"/>
              </a:rPr>
              <a:t>려면</a:t>
            </a:r>
            <a:r>
              <a:rPr lang="ko-KR" altLang="en-US" sz="2000" b="1" dirty="0">
                <a:solidFill>
                  <a:srgbClr val="2050A1"/>
                </a:solidFill>
                <a:latin typeface="komorebi gothic" pitchFamily="49" charset="-128"/>
                <a:ea typeface="komorebi gothic" pitchFamily="49" charset="-128"/>
              </a:rPr>
              <a:t> 전면적 개혁 심화의 총체적 목 표를 완벽하게 이해하고 파악해야 합니다</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이것은 두 마디 말로 구성되는 하나의 완전체</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즉 중국 특색 사회주의 제도의 </a:t>
            </a:r>
            <a:r>
              <a:rPr lang="ko-KR" altLang="en-US" sz="2000" b="1" dirty="0">
                <a:solidFill>
                  <a:srgbClr val="FF0000"/>
                </a:solidFill>
                <a:latin typeface="komorebi gothic" pitchFamily="49" charset="-128"/>
                <a:ea typeface="komorebi gothic" pitchFamily="49" charset="-128"/>
              </a:rPr>
              <a:t>완비와 발전</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국정운영 시스템과 집정 능력의 현대화 </a:t>
            </a:r>
            <a:r>
              <a:rPr lang="ko-KR" altLang="en-US" sz="2000" b="1" dirty="0">
                <a:solidFill>
                  <a:srgbClr val="FF0000"/>
                </a:solidFill>
                <a:latin typeface="komorebi gothic" pitchFamily="49" charset="-128"/>
                <a:ea typeface="komorebi gothic" pitchFamily="49" charset="-128"/>
              </a:rPr>
              <a:t>추진</a:t>
            </a:r>
            <a:r>
              <a:rPr lang="ko-KR" altLang="en-US" sz="2000" b="1" dirty="0">
                <a:solidFill>
                  <a:srgbClr val="2050A1"/>
                </a:solidFill>
                <a:latin typeface="komorebi gothic" pitchFamily="49" charset="-128"/>
                <a:ea typeface="komorebi gothic" pitchFamily="49" charset="-128"/>
              </a:rPr>
              <a:t>입니다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3"/>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68627" y="1563479"/>
            <a:ext cx="6700049" cy="1631216"/>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6.</a:t>
            </a:r>
            <a:r>
              <a:rPr lang="zh-CN" altLang="en-US" sz="2000" b="1" dirty="0">
                <a:solidFill>
                  <a:srgbClr val="1E50A2"/>
                </a:solidFill>
                <a:latin typeface="方正兰亭黑简体" panose="02000500000000000000" pitchFamily="2" charset="-122"/>
                <a:ea typeface="方正兰亭黑简体" panose="02000500000000000000" pitchFamily="2" charset="-122"/>
              </a:rPr>
              <a:t>必须从贯彻落实“四个全面”战略布局的</a:t>
            </a:r>
            <a:r>
              <a:rPr lang="zh-CN" altLang="en-US" sz="2000" b="1" dirty="0">
                <a:solidFill>
                  <a:srgbClr val="FF0000"/>
                </a:solidFill>
                <a:latin typeface="方正兰亭黑简体" panose="02000500000000000000" pitchFamily="2" charset="-122"/>
                <a:ea typeface="方正兰亭黑简体" panose="02000500000000000000" pitchFamily="2" charset="-122"/>
              </a:rPr>
              <a:t>高度</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r>
              <a:rPr lang="zh-CN" altLang="en-US" sz="2000" b="1" dirty="0">
                <a:solidFill>
                  <a:srgbClr val="FF0000"/>
                </a:solidFill>
                <a:latin typeface="方正兰亭黑简体" panose="02000500000000000000" pitchFamily="2" charset="-122"/>
                <a:ea typeface="方正兰亭黑简体" panose="02000500000000000000" pitchFamily="2" charset="-122"/>
              </a:rPr>
              <a:t>深刻</a:t>
            </a:r>
            <a:r>
              <a:rPr lang="zh-CN" altLang="en-US" sz="2000" b="1" dirty="0">
                <a:solidFill>
                  <a:srgbClr val="1E50A2"/>
                </a:solidFill>
                <a:latin typeface="方正兰亭黑简体" panose="02000500000000000000" pitchFamily="2" charset="-122"/>
                <a:ea typeface="方正兰亭黑简体" panose="02000500000000000000" pitchFamily="2" charset="-122"/>
              </a:rPr>
              <a:t>把握全面深化改革的关键地位和重要作用，拿出勇气和魄力，自觉运用改革思维谋划和推动工作，不断提高领导、谋划、推动、落实改革的能力和水平，切实做到人民有所呼、改革有所应。</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 </a:t>
            </a:r>
            <a:r>
              <a:rPr lang="ja-JP" altLang="en-US" sz="2000" b="1" dirty="0" smtClean="0">
                <a:solidFill>
                  <a:schemeClr val="tx1"/>
                </a:solidFill>
                <a:latin typeface="方正兰亭黑简体" panose="02000500000000000000" pitchFamily="2" charset="-122"/>
                <a:ea typeface="方正兰亭黑简体" panose="02000500000000000000" pitchFamily="2" charset="-122"/>
              </a:rPr>
              <a:t>“</a:t>
            </a:r>
            <a:r>
              <a:rPr lang="zh-CN" altLang="en-US" sz="2000" b="1" dirty="0" smtClean="0">
                <a:solidFill>
                  <a:schemeClr val="tx1"/>
                </a:solidFill>
                <a:latin typeface="方正兰亭黑简体" panose="02000500000000000000" pitchFamily="2" charset="-122"/>
                <a:ea typeface="方正兰亭黑简体" panose="02000500000000000000" pitchFamily="2" charset="-122"/>
              </a:rPr>
              <a:t>高度”“深刻”：</a:t>
            </a:r>
            <a:endParaRPr lang="en-US" altLang="zh-CN" sz="2000" b="1" dirty="0">
              <a:solidFill>
                <a:schemeClr val="tx1"/>
              </a:solidFill>
              <a:latin typeface="方正兰亭黑简体" panose="02000500000000000000" pitchFamily="2" charset="-122"/>
              <a:ea typeface="方正兰亭黑简体" panose="02000500000000000000" pitchFamily="2" charset="-122"/>
            </a:endParaRPr>
          </a:p>
          <a:p>
            <a:pP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         </a:t>
            </a:r>
            <a:r>
              <a:rPr lang="zh-CN" altLang="en-US" sz="2000" b="1" dirty="0">
                <a:solidFill>
                  <a:srgbClr val="FF0000"/>
                </a:solidFill>
                <a:latin typeface="方正兰亭黑简体" panose="02000500000000000000" pitchFamily="2" charset="-122"/>
                <a:ea typeface="方正兰亭黑简体" panose="02000500000000000000" pitchFamily="2" charset="-122"/>
              </a:rPr>
              <a:t>词汇翻译</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869855" y="3155779"/>
            <a:ext cx="6544945" cy="2246769"/>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a:t>
            </a:r>
            <a:r>
              <a:rPr lang="en-US" altLang="ko-KR" sz="2000" b="1" dirty="0">
                <a:solidFill>
                  <a:srgbClr val="2050A1"/>
                </a:solidFill>
                <a:latin typeface="komorebi gothic" pitchFamily="49" charset="-128"/>
                <a:ea typeface="komorebi gothic" pitchFamily="49" charset="-128"/>
              </a:rPr>
              <a:t>4</a:t>
            </a:r>
            <a:r>
              <a:rPr lang="ko-KR" altLang="en-US" sz="2000" b="1" dirty="0">
                <a:solidFill>
                  <a:srgbClr val="2050A1"/>
                </a:solidFill>
                <a:latin typeface="komorebi gothic" pitchFamily="49" charset="-128"/>
                <a:ea typeface="komorebi gothic" pitchFamily="49" charset="-128"/>
              </a:rPr>
              <a:t>개 전면’의 전략적 구도를 관철</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실시하는 </a:t>
            </a:r>
            <a:r>
              <a:rPr lang="ko-KR" altLang="en-US" sz="2000" b="1" dirty="0">
                <a:solidFill>
                  <a:srgbClr val="FF0000"/>
                </a:solidFill>
                <a:latin typeface="komorebi gothic" pitchFamily="49" charset="-128"/>
                <a:ea typeface="komorebi gothic" pitchFamily="49" charset="-128"/>
              </a:rPr>
              <a:t>차원</a:t>
            </a:r>
            <a:r>
              <a:rPr lang="ko-KR" altLang="en-US" sz="2000" b="1" dirty="0">
                <a:solidFill>
                  <a:srgbClr val="2050A1"/>
                </a:solidFill>
                <a:latin typeface="komorebi gothic" pitchFamily="49" charset="-128"/>
                <a:ea typeface="komorebi gothic" pitchFamily="49" charset="-128"/>
              </a:rPr>
              <a:t>에서 전면적 개혁 심화의 핵심 지위와 중요한 역할을 </a:t>
            </a:r>
            <a:r>
              <a:rPr lang="ko-KR" altLang="en-US" sz="2000" b="1" dirty="0">
                <a:solidFill>
                  <a:srgbClr val="FF0000"/>
                </a:solidFill>
                <a:latin typeface="komorebi gothic" pitchFamily="49" charset="-128"/>
                <a:ea typeface="komorebi gothic" pitchFamily="49" charset="-128"/>
              </a:rPr>
              <a:t>깊이</a:t>
            </a:r>
            <a:r>
              <a:rPr lang="ko-KR" altLang="en-US" sz="2000" b="1" dirty="0">
                <a:solidFill>
                  <a:srgbClr val="2050A1"/>
                </a:solidFill>
                <a:latin typeface="komorebi gothic" pitchFamily="49" charset="-128"/>
                <a:ea typeface="komorebi gothic" pitchFamily="49" charset="-128"/>
              </a:rPr>
              <a:t> 이해하고 용기와 결단력을 가지고 자발적으로 개혁적 사고방식을 적용하여 사업을 추진하며 지도력과 규획</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추진</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개혁을 이행하는 능력과 수준을 계속 제고함으로써 인민대중의 바람과 개혁 요구에 부응해야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3"/>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37245" y="1892822"/>
            <a:ext cx="6774852" cy="1323439"/>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7. </a:t>
            </a:r>
            <a:r>
              <a:rPr lang="zh-CN" altLang="en-US" sz="2000" b="1" dirty="0">
                <a:solidFill>
                  <a:srgbClr val="1E50A2"/>
                </a:solidFill>
                <a:ea typeface="方正兰亭黑简体" panose="02000500000000000000" pitchFamily="2" charset="-122"/>
              </a:rPr>
              <a:t>要继续高举改革旗帜，站在更高起点谋划和推进改革，</a:t>
            </a:r>
            <a:r>
              <a:rPr lang="zh-CN" altLang="en-US" sz="2000" b="1" dirty="0">
                <a:solidFill>
                  <a:srgbClr val="FF0000"/>
                </a:solidFill>
                <a:ea typeface="方正兰亭黑简体" panose="02000500000000000000" pitchFamily="2" charset="-122"/>
              </a:rPr>
              <a:t>坚定改革定力，增强改革勇气</a:t>
            </a:r>
            <a:r>
              <a:rPr lang="zh-CN" altLang="en-US" sz="2000" b="1" dirty="0">
                <a:solidFill>
                  <a:srgbClr val="1E50A2"/>
                </a:solidFill>
                <a:ea typeface="方正兰亭黑简体" panose="02000500000000000000" pitchFamily="2" charset="-122"/>
              </a:rPr>
              <a:t>，</a:t>
            </a:r>
            <a:r>
              <a:rPr lang="zh-CN" altLang="en-US" sz="2000" b="1" dirty="0">
                <a:solidFill>
                  <a:srgbClr val="FF0000"/>
                </a:solidFill>
                <a:ea typeface="方正兰亭黑简体" panose="02000500000000000000" pitchFamily="2" charset="-122"/>
              </a:rPr>
              <a:t>总结运用好党</a:t>
            </a:r>
            <a:r>
              <a:rPr lang="zh-CN" altLang="en-US" sz="2000" b="1" dirty="0">
                <a:solidFill>
                  <a:srgbClr val="1E50A2"/>
                </a:solidFill>
                <a:ea typeface="方正兰亭黑简体" panose="02000500000000000000" pitchFamily="2" charset="-122"/>
              </a:rPr>
              <a:t>的十八大以来形成的改革新经验</a:t>
            </a:r>
            <a:r>
              <a:rPr lang="zh-CN" altLang="en-US" sz="2000" b="1" dirty="0">
                <a:solidFill>
                  <a:srgbClr val="2050A1"/>
                </a:solidFill>
                <a:ea typeface="方正兰亭黑简体" panose="02000500000000000000" pitchFamily="2" charset="-122"/>
              </a:rPr>
              <a:t>，再接再厉</a:t>
            </a:r>
            <a:r>
              <a:rPr lang="zh-CN" altLang="en-US" sz="2000" b="1" dirty="0">
                <a:solidFill>
                  <a:srgbClr val="00B050"/>
                </a:solidFill>
                <a:ea typeface="方正兰亭黑简体" panose="02000500000000000000" pitchFamily="2" charset="-122"/>
              </a:rPr>
              <a:t>，久久为功</a:t>
            </a:r>
            <a:r>
              <a:rPr lang="zh-CN" altLang="en-US" sz="2000" b="1" dirty="0">
                <a:solidFill>
                  <a:srgbClr val="1E50A2"/>
                </a:solidFill>
                <a:ea typeface="方正兰亭黑简体" panose="02000500000000000000" pitchFamily="2" charset="-122"/>
              </a:rPr>
              <a:t>，坚定不移将改革进行到底。 </a:t>
            </a: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显化、隐化</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smtClean="0">
                <a:solidFill>
                  <a:srgbClr val="00B050"/>
                </a:solidFill>
                <a:latin typeface="方正兰亭黑简体" panose="02000500000000000000" pitchFamily="2" charset="-122"/>
                <a:ea typeface="方正兰亭黑简体" panose="02000500000000000000" pitchFamily="2" charset="-122"/>
              </a:rPr>
              <a:t>引申</a:t>
            </a:r>
            <a:endParaRPr lang="en-US" altLang="zh-CN" sz="2000" b="1" dirty="0">
              <a:solidFill>
                <a:srgbClr val="00B050"/>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833291" y="3280536"/>
            <a:ext cx="6721475" cy="163121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개혁의 기치를 높이 들고 보다 높은 기점에서 개혁을 계획하고 추진하며 </a:t>
            </a:r>
            <a:r>
              <a:rPr lang="ko-KR" altLang="en-US" sz="2000" b="1" dirty="0">
                <a:solidFill>
                  <a:srgbClr val="FF0000"/>
                </a:solidFill>
                <a:latin typeface="komorebi gothic" pitchFamily="49" charset="-128"/>
                <a:ea typeface="komorebi gothic" pitchFamily="49" charset="-128"/>
              </a:rPr>
              <a:t>개혁에 대한 방향성을 확고히 하고 개혁에 대한 용기를 키워서 </a:t>
            </a:r>
            <a:r>
              <a:rPr lang="en-US" altLang="ko-KR" sz="2000" b="1" dirty="0">
                <a:solidFill>
                  <a:srgbClr val="2050A1"/>
                </a:solidFill>
                <a:latin typeface="komorebi gothic" pitchFamily="49" charset="-128"/>
                <a:ea typeface="komorebi gothic" pitchFamily="49" charset="-128"/>
              </a:rPr>
              <a:t>18</a:t>
            </a:r>
            <a:r>
              <a:rPr lang="ko-KR" altLang="en-US" sz="2000" b="1" dirty="0">
                <a:solidFill>
                  <a:srgbClr val="2050A1"/>
                </a:solidFill>
                <a:latin typeface="komorebi gothic" pitchFamily="49" charset="-128"/>
                <a:ea typeface="komorebi gothic" pitchFamily="49" charset="-128"/>
              </a:rPr>
              <a:t>차 당대회 이후 만들어진 개혁의 새로운 경험을 </a:t>
            </a:r>
            <a:r>
              <a:rPr lang="ko-KR" altLang="en-US" sz="2000" b="1" dirty="0">
                <a:solidFill>
                  <a:srgbClr val="FF0000"/>
                </a:solidFill>
                <a:latin typeface="komorebi gothic" pitchFamily="49" charset="-128"/>
                <a:ea typeface="komorebi gothic" pitchFamily="49" charset="-128"/>
              </a:rPr>
              <a:t>총괄하고</a:t>
            </a:r>
            <a:r>
              <a:rPr lang="ko-KR" altLang="en-US" sz="2000" b="1" dirty="0">
                <a:solidFill>
                  <a:srgbClr val="2050A1"/>
                </a:solidFill>
                <a:latin typeface="komorebi gothic" pitchFamily="49" charset="-128"/>
                <a:ea typeface="komorebi gothic" pitchFamily="49" charset="-128"/>
              </a:rPr>
              <a:t> 계속 분발하여 </a:t>
            </a:r>
            <a:r>
              <a:rPr lang="ko-KR" altLang="en-US" sz="2000" b="1" dirty="0">
                <a:solidFill>
                  <a:srgbClr val="00B050"/>
                </a:solidFill>
                <a:latin typeface="komorebi gothic" pitchFamily="49" charset="-128"/>
                <a:ea typeface="komorebi gothic" pitchFamily="49" charset="-128"/>
              </a:rPr>
              <a:t>끝까지</a:t>
            </a:r>
            <a:r>
              <a:rPr lang="ko-KR" altLang="en-US" sz="2000" b="1" dirty="0">
                <a:solidFill>
                  <a:srgbClr val="2050A1"/>
                </a:solidFill>
                <a:latin typeface="komorebi gothic" pitchFamily="49" charset="-128"/>
                <a:ea typeface="komorebi gothic" pitchFamily="49" charset="-128"/>
              </a:rPr>
              <a:t> 흔들림 없이 개혁을 진행해 나가야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3"/>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
          <p:cNvSpPr/>
          <p:nvPr/>
        </p:nvSpPr>
        <p:spPr>
          <a:xfrm>
            <a:off x="0" y="0"/>
            <a:ext cx="12192000" cy="703580"/>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491645" y="407819"/>
            <a:ext cx="2493010" cy="618490"/>
          </a:xfrm>
          <a:prstGeom prst="rect">
            <a:avLst/>
          </a:prstGeom>
        </p:spPr>
      </p:pic>
      <p:sp>
        <p:nvSpPr>
          <p:cNvPr id="14" name="矩形: 圆角 14"/>
          <p:cNvSpPr/>
          <p:nvPr/>
        </p:nvSpPr>
        <p:spPr>
          <a:xfrm>
            <a:off x="952982" y="1858170"/>
            <a:ext cx="10602410" cy="4486527"/>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91645" y="432416"/>
            <a:ext cx="2294255" cy="582295"/>
          </a:xfrm>
          <a:prstGeom prst="rect">
            <a:avLst/>
          </a:prstGeom>
          <a:noFill/>
        </p:spPr>
        <p:txBody>
          <a:bodyPr wrap="square" lIns="91438" tIns="45719" rIns="91438" bIns="45719" rtlCol="0">
            <a:spAutoFit/>
          </a:bodyPr>
          <a:lstStyle/>
          <a:p>
            <a:pPr algn="ctr"/>
            <a:r>
              <a:rPr kumimoji="1" lang="zh-CN" altLang="en-US" sz="3200" b="1" dirty="0">
                <a:solidFill>
                  <a:schemeClr val="bg1"/>
                </a:solidFill>
                <a:latin typeface="方正兰亭黑简体" panose="02000500000000000000" pitchFamily="2" charset="-122"/>
                <a:ea typeface="方正兰亭黑简体" panose="02000500000000000000" pitchFamily="2" charset="-122"/>
              </a:rPr>
              <a:t>学习目标</a:t>
            </a:r>
          </a:p>
        </p:txBody>
      </p:sp>
      <p:sp>
        <p:nvSpPr>
          <p:cNvPr id="8" name="矩形 7"/>
          <p:cNvSpPr/>
          <p:nvPr/>
        </p:nvSpPr>
        <p:spPr>
          <a:xfrm>
            <a:off x="1400633" y="1616783"/>
            <a:ext cx="2052165" cy="523220"/>
          </a:xfrm>
          <a:prstGeom prst="rect">
            <a:avLst/>
          </a:prstGeom>
          <a:solidFill>
            <a:schemeClr val="bg1"/>
          </a:solidFill>
        </p:spPr>
        <p:txBody>
          <a:bodyPr wrap="none">
            <a:spAutoFit/>
          </a:bodyPr>
          <a:lstStyle/>
          <a:p>
            <a:r>
              <a:rPr lang="en-US" altLang="zh-CN"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1. </a:t>
            </a:r>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思政目标</a:t>
            </a:r>
            <a:endParaRPr lang="en-GB" altLang="zh-CN"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sp>
        <p:nvSpPr>
          <p:cNvPr id="11" name="文本框 10"/>
          <p:cNvSpPr txBox="1"/>
          <p:nvPr/>
        </p:nvSpPr>
        <p:spPr>
          <a:xfrm>
            <a:off x="3096260" y="2557286"/>
            <a:ext cx="8361680" cy="1143262"/>
          </a:xfrm>
          <a:prstGeom prst="rect">
            <a:avLst/>
          </a:prstGeom>
          <a:noFill/>
        </p:spPr>
        <p:txBody>
          <a:bodyPr wrap="square" rtlCol="0">
            <a:spAutoFit/>
          </a:bodyPr>
          <a:lstStyle/>
          <a:p>
            <a:pPr>
              <a:lnSpc>
                <a:spcPct val="150000"/>
              </a:lnSpc>
            </a:pP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        明确全面深化</a:t>
            </a:r>
            <a:r>
              <a:rPr kumimoji="1" lang="zh-CN" altLang="en-US"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改革总</a:t>
            </a: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目标是完善和发展中国特色</a:t>
            </a:r>
            <a:r>
              <a:rPr kumimoji="1" lang="zh-CN" altLang="en-US"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社会主义制度、推进</a:t>
            </a: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国家治理体系和治理能力现代化</a:t>
            </a:r>
            <a:r>
              <a:rPr kumimoji="1" lang="zh-CN" altLang="en-US"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a:t>
            </a:r>
            <a:endPar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endParaRPr>
          </a:p>
        </p:txBody>
      </p:sp>
      <p:pic>
        <p:nvPicPr>
          <p:cNvPr id="9" name="图片 8"/>
          <p:cNvPicPr>
            <a:picLocks noChangeAspect="1"/>
          </p:cNvPicPr>
          <p:nvPr/>
        </p:nvPicPr>
        <p:blipFill>
          <a:blip r:embed="rId3"/>
          <a:stretch>
            <a:fillRect/>
          </a:stretch>
        </p:blipFill>
        <p:spPr>
          <a:xfrm>
            <a:off x="-145504" y="2313958"/>
            <a:ext cx="3767308" cy="3767308"/>
          </a:xfrm>
          <a:prstGeom prst="rect">
            <a:avLst/>
          </a:prstGeom>
        </p:spPr>
      </p:pic>
      <p:sp>
        <p:nvSpPr>
          <p:cNvPr id="2" name="矩形 1"/>
          <p:cNvSpPr/>
          <p:nvPr/>
        </p:nvSpPr>
        <p:spPr>
          <a:xfrm>
            <a:off x="3096260" y="4033465"/>
            <a:ext cx="8130540" cy="1754326"/>
          </a:xfrm>
          <a:prstGeom prst="rect">
            <a:avLst/>
          </a:prstGeom>
        </p:spPr>
        <p:txBody>
          <a:bodyPr wrap="square">
            <a:spAutoFit/>
          </a:bodyPr>
          <a:lstStyle/>
          <a:p>
            <a:pPr lvl="0">
              <a:lnSpc>
                <a:spcPct val="150000"/>
              </a:lnSpc>
            </a:pPr>
            <a:r>
              <a:rPr kumimoji="1" lang="zh-CN" altLang="en-US"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        理解</a:t>
            </a: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全面深化改革、增强经济社会发展活力、实现社会公平正义等核心概念和关键语句的含义及韩译，并运用到实际翻译活动当中。</a:t>
            </a:r>
            <a:endParaRPr kumimoji="1" lang="en-US" altLang="zh-CN"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3156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73610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08554" y="1787501"/>
            <a:ext cx="7067550" cy="1015663"/>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8. </a:t>
            </a:r>
            <a:r>
              <a:rPr lang="zh-CN" altLang="en-US" sz="2000" b="1" dirty="0">
                <a:solidFill>
                  <a:srgbClr val="1E50A2"/>
                </a:solidFill>
                <a:ea typeface="方正兰亭黑简体" panose="02000500000000000000" pitchFamily="2" charset="-122"/>
              </a:rPr>
              <a:t>要</a:t>
            </a:r>
            <a:r>
              <a:rPr lang="zh-CN" altLang="en-US" sz="2000" b="1" dirty="0">
                <a:solidFill>
                  <a:srgbClr val="00B050"/>
                </a:solidFill>
                <a:ea typeface="方正兰亭黑简体" panose="02000500000000000000" pitchFamily="2" charset="-122"/>
              </a:rPr>
              <a:t>吃透</a:t>
            </a:r>
            <a:r>
              <a:rPr lang="zh-CN" altLang="en-US" sz="2000" b="1" dirty="0">
                <a:solidFill>
                  <a:srgbClr val="1E50A2"/>
                </a:solidFill>
                <a:ea typeface="方正兰亭黑简体" panose="02000500000000000000" pitchFamily="2" charset="-122"/>
              </a:rPr>
              <a:t>中央制定的重点改革方案，同时完善落实机制，从实际</a:t>
            </a:r>
            <a:r>
              <a:rPr lang="zh-CN" altLang="en-US" sz="2000" b="1" dirty="0">
                <a:solidFill>
                  <a:srgbClr val="FF0000"/>
                </a:solidFill>
                <a:ea typeface="方正兰亭黑简体" panose="02000500000000000000" pitchFamily="2" charset="-122"/>
              </a:rPr>
              <a:t>出发</a:t>
            </a:r>
            <a:r>
              <a:rPr lang="zh-CN" altLang="en-US" sz="2000" b="1" dirty="0">
                <a:solidFill>
                  <a:srgbClr val="1E50A2"/>
                </a:solidFill>
                <a:ea typeface="方正兰亭黑简体" panose="02000500000000000000" pitchFamily="2" charset="-122"/>
              </a:rPr>
              <a:t>、从具体问题</a:t>
            </a:r>
            <a:r>
              <a:rPr lang="zh-CN" altLang="en-US" sz="2000" b="1" dirty="0">
                <a:solidFill>
                  <a:srgbClr val="FF0000"/>
                </a:solidFill>
                <a:ea typeface="方正兰亭黑简体" panose="02000500000000000000" pitchFamily="2" charset="-122"/>
              </a:rPr>
              <a:t>入手</a:t>
            </a:r>
            <a:r>
              <a:rPr lang="zh-CN" altLang="en-US" sz="2000" b="1" dirty="0">
                <a:solidFill>
                  <a:srgbClr val="1E50A2"/>
                </a:solidFill>
                <a:ea typeface="方正兰亭黑简体" panose="02000500000000000000" pitchFamily="2" charset="-122"/>
              </a:rPr>
              <a:t>，</a:t>
            </a:r>
            <a:r>
              <a:rPr lang="zh-CN" altLang="en-US" sz="2000" b="1" dirty="0">
                <a:solidFill>
                  <a:srgbClr val="FF0000"/>
                </a:solidFill>
                <a:ea typeface="方正兰亭黑简体" panose="02000500000000000000" pitchFamily="2" charset="-122"/>
              </a:rPr>
              <a:t>见物见人</a:t>
            </a:r>
            <a:r>
              <a:rPr lang="zh-CN" altLang="en-US" sz="2000" b="1" dirty="0">
                <a:solidFill>
                  <a:srgbClr val="1E50A2"/>
                </a:solidFill>
                <a:ea typeface="方正兰亭黑简体" panose="02000500000000000000" pitchFamily="2" charset="-122"/>
              </a:rPr>
              <a:t>，</a:t>
            </a:r>
            <a:r>
              <a:rPr lang="zh-CN" altLang="en-US" sz="2000" b="1" dirty="0">
                <a:solidFill>
                  <a:srgbClr val="FF0000"/>
                </a:solidFill>
                <a:ea typeface="方正兰亭黑简体" panose="02000500000000000000" pitchFamily="2" charset="-122"/>
              </a:rPr>
              <a:t>什么问题突出就着重解决什么问题</a:t>
            </a:r>
            <a:r>
              <a:rPr lang="zh-CN" altLang="en-US" sz="2000" b="1" dirty="0">
                <a:solidFill>
                  <a:srgbClr val="1E50A2"/>
                </a:solidFill>
                <a:ea typeface="方正兰亭黑简体" panose="02000500000000000000" pitchFamily="2" charset="-122"/>
              </a:rPr>
              <a:t>，使改革</a:t>
            </a:r>
            <a:r>
              <a:rPr lang="zh-CN" altLang="en-US" sz="2000" b="1" dirty="0">
                <a:solidFill>
                  <a:srgbClr val="FF0000"/>
                </a:solidFill>
                <a:ea typeface="方正兰亭黑简体" panose="02000500000000000000" pitchFamily="2" charset="-122"/>
              </a:rPr>
              <a:t>落地生根</a:t>
            </a:r>
            <a:r>
              <a:rPr lang="zh-CN" altLang="en-US" sz="2000" b="1" dirty="0">
                <a:solidFill>
                  <a:srgbClr val="1E50A2"/>
                </a:solidFill>
                <a:ea typeface="方正兰亭黑简体" panose="02000500000000000000" pitchFamily="2" charset="-122"/>
              </a:rPr>
              <a:t>。 </a:t>
            </a: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rgbClr val="00B050"/>
                </a:solidFill>
                <a:latin typeface="方正兰亭黑简体" panose="02000500000000000000" pitchFamily="2" charset="-122"/>
                <a:ea typeface="方正兰亭黑简体" panose="02000500000000000000" pitchFamily="2" charset="-122"/>
              </a:rPr>
              <a:t>隐喻</a:t>
            </a:r>
            <a:endParaRPr lang="en-US" altLang="zh-CN" sz="2000" b="1" dirty="0">
              <a:solidFill>
                <a:srgbClr val="00B050"/>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显化、隐化</a:t>
            </a:r>
            <a:endParaRPr lang="en-US" altLang="zh-CN" sz="2000" b="1" dirty="0" smtClean="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556970" y="3065215"/>
            <a:ext cx="7220585" cy="1631216"/>
          </a:xfrm>
          <a:prstGeom prst="rect">
            <a:avLst/>
          </a:prstGeom>
          <a:noFill/>
        </p:spPr>
        <p:txBody>
          <a:bodyPr wrap="square" rtlCol="0">
            <a:spAutoFit/>
          </a:bodyPr>
          <a:lstStyle/>
          <a:p>
            <a:pPr latinLnBrk="1"/>
            <a:r>
              <a:rPr lang="ko-KR" altLang="en-US" sz="2000" b="1" dirty="0">
                <a:solidFill>
                  <a:srgbClr val="2050A1"/>
                </a:solidFill>
                <a:latin typeface="komorebi gothic" pitchFamily="49" charset="-128"/>
                <a:ea typeface="komorebi gothic" pitchFamily="49" charset="-128"/>
              </a:rPr>
              <a:t>당 중앙이 제정한 중점 개혁 방안을 </a:t>
            </a:r>
            <a:r>
              <a:rPr lang="ko-KR" altLang="en-US" sz="2000" b="1" dirty="0">
                <a:solidFill>
                  <a:srgbClr val="00B050"/>
                </a:solidFill>
                <a:latin typeface="komorebi gothic" pitchFamily="49" charset="-128"/>
                <a:ea typeface="komorebi gothic" pitchFamily="49" charset="-128"/>
              </a:rPr>
              <a:t>충분히 파악하고 </a:t>
            </a:r>
            <a:r>
              <a:rPr lang="ko-KR" altLang="en-US" sz="2000" b="1" dirty="0">
                <a:solidFill>
                  <a:srgbClr val="2050A1"/>
                </a:solidFill>
                <a:latin typeface="komorebi gothic" pitchFamily="49" charset="-128"/>
                <a:ea typeface="komorebi gothic" pitchFamily="49" charset="-128"/>
              </a:rPr>
              <a:t>동시에 이행 메커니즘을 개선하여 실제 상황과 구체적인 </a:t>
            </a:r>
            <a:r>
              <a:rPr lang="ko-KR" altLang="en-US" sz="2000" b="1" dirty="0">
                <a:solidFill>
                  <a:srgbClr val="FF0000"/>
                </a:solidFill>
                <a:latin typeface="komorebi gothic" pitchFamily="49" charset="-128"/>
                <a:ea typeface="komorebi gothic" pitchFamily="49" charset="-128"/>
              </a:rPr>
              <a:t>문제에 기반하여</a:t>
            </a:r>
            <a:r>
              <a:rPr lang="ko-KR" altLang="en-US"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물질적 지원과 필요한 인력을 공급함으로써 </a:t>
            </a:r>
            <a:r>
              <a:rPr lang="ko-KR" altLang="en-US" sz="2000" b="1" dirty="0">
                <a:solidFill>
                  <a:srgbClr val="2050A1"/>
                </a:solidFill>
                <a:latin typeface="komorebi gothic" pitchFamily="49" charset="-128"/>
                <a:ea typeface="komorebi gothic" pitchFamily="49" charset="-128"/>
              </a:rPr>
              <a:t>중요한 문제를 집중적으로 해결하여 개혁이 제대로 </a:t>
            </a:r>
            <a:r>
              <a:rPr lang="ko-KR" altLang="en-US" sz="2000" b="1" dirty="0">
                <a:solidFill>
                  <a:srgbClr val="FF0000"/>
                </a:solidFill>
                <a:latin typeface="komorebi gothic" pitchFamily="49" charset="-128"/>
                <a:ea typeface="komorebi gothic" pitchFamily="49" charset="-128"/>
              </a:rPr>
              <a:t>뿌리를 내릴 </a:t>
            </a:r>
            <a:r>
              <a:rPr lang="ko-KR" altLang="en-US" sz="2000" b="1" dirty="0">
                <a:solidFill>
                  <a:srgbClr val="2050A1"/>
                </a:solidFill>
                <a:latin typeface="komorebi gothic" pitchFamily="49" charset="-128"/>
                <a:ea typeface="komorebi gothic" pitchFamily="49" charset="-128"/>
              </a:rPr>
              <a:t>수 있도록 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3"/>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382324"/>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77420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2918" y="2407232"/>
            <a:ext cx="7172960" cy="707886"/>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9.</a:t>
            </a:r>
            <a:r>
              <a:rPr lang="zh-CN" altLang="en-US" sz="2000" b="1" dirty="0">
                <a:solidFill>
                  <a:srgbClr val="FF0000"/>
                </a:solidFill>
                <a:latin typeface="方正兰亭黑简体" panose="02000500000000000000" pitchFamily="2" charset="-122"/>
                <a:ea typeface="方正兰亭黑简体" panose="02000500000000000000" pitchFamily="2" charset="-122"/>
              </a:rPr>
              <a:t>注重</a:t>
            </a:r>
            <a:r>
              <a:rPr lang="zh-CN" altLang="en-US" sz="2000" b="1" dirty="0">
                <a:solidFill>
                  <a:srgbClr val="1E50A2"/>
                </a:solidFill>
                <a:latin typeface="方正兰亭黑简体" panose="02000500000000000000" pitchFamily="2" charset="-122"/>
                <a:ea typeface="方正兰亭黑简体" panose="02000500000000000000" pitchFamily="2" charset="-122"/>
              </a:rPr>
              <a:t>系统性、整体性、协同性是全面深化改革的内在要求，也是推进改革的重要方法。</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chemeClr val="tx1"/>
                </a:solidFill>
                <a:latin typeface="方正兰亭黑简体" panose="02000500000000000000" pitchFamily="2" charset="-122"/>
                <a:ea typeface="方正兰亭黑简体" panose="02000500000000000000" pitchFamily="2" charset="-122"/>
              </a:rPr>
              <a:t>“注重”：</a:t>
            </a:r>
            <a:endParaRPr lang="en-US" altLang="zh-CN" sz="2000" b="1" dirty="0" smtClean="0">
              <a:solidFill>
                <a:schemeClr val="tx1"/>
              </a:solidFill>
              <a:latin typeface="方正兰亭黑简体" panose="02000500000000000000" pitchFamily="2" charset="-122"/>
              <a:ea typeface="方正兰亭黑简体" panose="02000500000000000000" pitchFamily="2" charset="-122"/>
            </a:endParaRPr>
          </a:p>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词汇的</a:t>
            </a:r>
            <a:r>
              <a:rPr lang="zh-CN" altLang="en-US" sz="2000" b="1" dirty="0">
                <a:solidFill>
                  <a:srgbClr val="FF0000"/>
                </a:solidFill>
                <a:latin typeface="方正兰亭黑简体" panose="02000500000000000000" pitchFamily="2" charset="-122"/>
                <a:ea typeface="方正兰亭黑简体" panose="02000500000000000000" pitchFamily="2" charset="-122"/>
              </a:rPr>
              <a:t>翻译</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2000" b="1" dirty="0">
              <a:solidFill>
                <a:schemeClr val="tx1"/>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650929" y="3375820"/>
            <a:ext cx="7139940"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체계성과 통합성</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협동성에 주력하는 </a:t>
            </a:r>
            <a:r>
              <a:rPr lang="ko-KR" altLang="en-US" sz="2000" b="1" dirty="0">
                <a:solidFill>
                  <a:srgbClr val="2050A1"/>
                </a:solidFill>
                <a:latin typeface="komorebi gothic" pitchFamily="49" charset="-128"/>
                <a:ea typeface="komorebi gothic" pitchFamily="49" charset="-128"/>
              </a:rPr>
              <a:t>것은 전면적 개혁 심화의 내재적 요구이자 개혁 을 추진하는 중요한 방법이기도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pic>
        <p:nvPicPr>
          <p:cNvPr id="16" name="图片 15"/>
          <p:cNvPicPr>
            <a:picLocks noChangeAspect="1"/>
          </p:cNvPicPr>
          <p:nvPr/>
        </p:nvPicPr>
        <p:blipFill>
          <a:blip r:embed="rId3"/>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268024"/>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7837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598173" y="2173392"/>
            <a:ext cx="7105650" cy="1015663"/>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10. </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坚持</a:t>
            </a:r>
            <a:r>
              <a:rPr lang="zh-CN" altLang="en-US" sz="2000" b="1" dirty="0">
                <a:solidFill>
                  <a:srgbClr val="1E50A2"/>
                </a:solidFill>
                <a:latin typeface="方正兰亭黑简体" panose="02000500000000000000" pitchFamily="2" charset="-122"/>
                <a:ea typeface="方正兰亭黑简体" panose="02000500000000000000" pitchFamily="2" charset="-122"/>
              </a:rPr>
              <a:t>和加强党的全面领导，</a:t>
            </a:r>
            <a:r>
              <a:rPr lang="zh-CN" altLang="en-US" sz="2000" b="1" dirty="0">
                <a:solidFill>
                  <a:srgbClr val="FF0000"/>
                </a:solidFill>
                <a:latin typeface="方正兰亭黑简体" panose="02000500000000000000" pitchFamily="2" charset="-122"/>
                <a:ea typeface="方正兰亭黑简体" panose="02000500000000000000" pitchFamily="2" charset="-122"/>
              </a:rPr>
              <a:t>既是深化党和国家机构改革的内在要求，也是深化党和国家机构改革的重要任务</a:t>
            </a:r>
            <a:r>
              <a:rPr lang="zh-CN" altLang="en-US" sz="2000" b="1" dirty="0">
                <a:solidFill>
                  <a:srgbClr val="1E50A2"/>
                </a:solidFill>
                <a:latin typeface="方正兰亭黑简体" panose="02000500000000000000" pitchFamily="2" charset="-122"/>
                <a:ea typeface="方正兰亭黑简体" panose="02000500000000000000" pitchFamily="2" charset="-122"/>
              </a:rPr>
              <a:t>，是贯穿改革全过程的政治主题。</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隐化</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617828" y="3334139"/>
            <a:ext cx="7258050"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당의 전면적 영도를 견지하고 강화하는 것은 </a:t>
            </a:r>
            <a:r>
              <a:rPr lang="ko-KR" altLang="en-US" sz="2000" b="1" dirty="0">
                <a:solidFill>
                  <a:srgbClr val="FF0000"/>
                </a:solidFill>
                <a:latin typeface="komorebi gothic" pitchFamily="49" charset="-128"/>
                <a:ea typeface="komorebi gothic" pitchFamily="49" charset="-128"/>
              </a:rPr>
              <a:t>당과 국가 기구 개혁의 내재적 요구와 중요한 과제를 심화시키는 것이며</a:t>
            </a:r>
            <a:r>
              <a:rPr lang="ko-KR" altLang="en-US" sz="2000" b="1" dirty="0">
                <a:solidFill>
                  <a:srgbClr val="2050A1"/>
                </a:solidFill>
                <a:latin typeface="komorebi gothic" pitchFamily="49" charset="-128"/>
                <a:ea typeface="komorebi gothic" pitchFamily="49" charset="-128"/>
              </a:rPr>
              <a:t> 개혁 전체 과정을 관통하는 정치적 주제입니다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pic>
        <p:nvPicPr>
          <p:cNvPr id="15" name="图片 14"/>
          <p:cNvPicPr>
            <a:picLocks noChangeAspect="1"/>
          </p:cNvPicPr>
          <p:nvPr/>
        </p:nvPicPr>
        <p:blipFill>
          <a:blip r:embed="rId3"/>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三、课前试译</a:t>
            </a:r>
          </a:p>
        </p:txBody>
      </p:sp>
      <p:sp>
        <p:nvSpPr>
          <p:cNvPr id="6" name="矩形 5"/>
          <p:cNvSpPr/>
          <p:nvPr/>
        </p:nvSpPr>
        <p:spPr>
          <a:xfrm>
            <a:off x="1006161" y="1288977"/>
            <a:ext cx="1989160" cy="400110"/>
          </a:xfrm>
          <a:prstGeom prst="rect">
            <a:avLst/>
          </a:prstGeom>
        </p:spPr>
        <p:txBody>
          <a:bodyPr wrap="square">
            <a:spAutoFit/>
          </a:bodyPr>
          <a:lstStyle/>
          <a:p>
            <a:pPr algn="ctr"/>
            <a:r>
              <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rPr>
              <a:t>试译要求</a:t>
            </a:r>
          </a:p>
        </p:txBody>
      </p:sp>
      <p:cxnSp>
        <p:nvCxnSpPr>
          <p:cNvPr id="17" name="直线连接符 16"/>
          <p:cNvCxnSpPr/>
          <p:nvPr/>
        </p:nvCxnSpPr>
        <p:spPr>
          <a:xfrm>
            <a:off x="4075292" y="1809076"/>
            <a:ext cx="0" cy="4229983"/>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28407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panose="02000500000000000000" pitchFamily="2" charset="-122"/>
                <a:ea typeface="方正兰亭黑简体" panose="02000500000000000000" pitchFamily="2" charset="-122"/>
              </a:rPr>
              <a:t>文本一</a:t>
            </a:r>
          </a:p>
        </p:txBody>
      </p:sp>
      <p:sp>
        <p:nvSpPr>
          <p:cNvPr id="13" name="文本框 12"/>
          <p:cNvSpPr txBox="1"/>
          <p:nvPr/>
        </p:nvSpPr>
        <p:spPr>
          <a:xfrm>
            <a:off x="860377" y="2278600"/>
            <a:ext cx="2740540" cy="3372077"/>
          </a:xfrm>
          <a:prstGeom prst="rect">
            <a:avLst/>
          </a:prstGeom>
          <a:noFill/>
        </p:spPr>
        <p:txBody>
          <a:bodyPr wrap="square" rtlCol="0">
            <a:spAutoFit/>
          </a:bodyPr>
          <a:lstStyle/>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本节课上：</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）请阅读一遍后合上本书</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）请凭记忆复述关键信息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3</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）讨论翻译思路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下节课前：</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）每位同学自行试译</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）小组代表朗读译文</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fontAlgn="auto">
              <a:lnSpc>
                <a:spcPct val="150000"/>
              </a:lnSpc>
            </a:pPr>
            <a:endParaRPr kumimoji="1" lang="zh-CN" altLang="zh-CN" sz="1600" b="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8454" y="1186860"/>
            <a:ext cx="4701947" cy="5121084"/>
          </a:xfrm>
          <a:prstGeom prst="rect">
            <a:avLst/>
          </a:prstGeom>
        </p:spPr>
      </p:pic>
      <p:pic>
        <p:nvPicPr>
          <p:cNvPr id="14" name="图片 13"/>
          <p:cNvPicPr>
            <a:picLocks noChangeAspect="1"/>
          </p:cNvPicPr>
          <p:nvPr/>
        </p:nvPicPr>
        <p:blipFill>
          <a:blip r:embed="rId4"/>
          <a:stretch>
            <a:fillRect/>
          </a:stretch>
        </p:blipFill>
        <p:spPr>
          <a:xfrm>
            <a:off x="-174526" y="5170032"/>
            <a:ext cx="1657906" cy="1659793"/>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三、课前试译</a:t>
            </a:r>
          </a:p>
        </p:txBody>
      </p:sp>
      <p:sp>
        <p:nvSpPr>
          <p:cNvPr id="6" name="矩形 5"/>
          <p:cNvSpPr/>
          <p:nvPr/>
        </p:nvSpPr>
        <p:spPr>
          <a:xfrm>
            <a:off x="1006161" y="1288977"/>
            <a:ext cx="1989160" cy="400110"/>
          </a:xfrm>
          <a:prstGeom prst="rect">
            <a:avLst/>
          </a:prstGeom>
        </p:spPr>
        <p:txBody>
          <a:bodyPr wrap="square">
            <a:spAutoFit/>
          </a:bodyPr>
          <a:lstStyle/>
          <a:p>
            <a:pPr algn="ctr"/>
            <a:r>
              <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rPr>
              <a:t>试译要求</a:t>
            </a:r>
          </a:p>
        </p:txBody>
      </p:sp>
      <p:cxnSp>
        <p:nvCxnSpPr>
          <p:cNvPr id="17" name="直线连接符 16"/>
          <p:cNvCxnSpPr/>
          <p:nvPr/>
        </p:nvCxnSpPr>
        <p:spPr>
          <a:xfrm>
            <a:off x="4075292" y="1809076"/>
            <a:ext cx="0" cy="4229983"/>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28407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panose="02000500000000000000" pitchFamily="2" charset="-122"/>
                <a:ea typeface="方正兰亭黑简体" panose="02000500000000000000" pitchFamily="2" charset="-122"/>
              </a:rPr>
              <a:t>文本二</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35289" y="1197999"/>
            <a:ext cx="7765453" cy="4839119"/>
          </a:xfrm>
          <a:prstGeom prst="rect">
            <a:avLst/>
          </a:prstGeom>
        </p:spPr>
      </p:pic>
      <p:pic>
        <p:nvPicPr>
          <p:cNvPr id="14" name="图片 13"/>
          <p:cNvPicPr>
            <a:picLocks noChangeAspect="1"/>
          </p:cNvPicPr>
          <p:nvPr/>
        </p:nvPicPr>
        <p:blipFill>
          <a:blip r:embed="rId4"/>
          <a:stretch>
            <a:fillRect/>
          </a:stretch>
        </p:blipFill>
        <p:spPr>
          <a:xfrm>
            <a:off x="-174526" y="5170032"/>
            <a:ext cx="1657906" cy="1659793"/>
          </a:xfrm>
          <a:prstGeom prst="rect">
            <a:avLst/>
          </a:prstGeom>
        </p:spPr>
      </p:pic>
      <p:sp>
        <p:nvSpPr>
          <p:cNvPr id="15" name="文本框 14"/>
          <p:cNvSpPr txBox="1"/>
          <p:nvPr/>
        </p:nvSpPr>
        <p:spPr>
          <a:xfrm>
            <a:off x="860377" y="2278600"/>
            <a:ext cx="2740540" cy="3372077"/>
          </a:xfrm>
          <a:prstGeom prst="rect">
            <a:avLst/>
          </a:prstGeom>
          <a:noFill/>
        </p:spPr>
        <p:txBody>
          <a:bodyPr wrap="square" rtlCol="0">
            <a:spAutoFit/>
          </a:bodyPr>
          <a:lstStyle/>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本节课上：</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）请阅读一遍后合上本书</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）请凭记忆复述关键信息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3</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）讨论翻译思路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下节课前：</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）每位同学自行试译</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）小组代表朗读译文</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fontAlgn="auto">
              <a:lnSpc>
                <a:spcPct val="150000"/>
              </a:lnSpc>
            </a:pPr>
            <a:endParaRPr kumimoji="1" lang="zh-CN" altLang="zh-CN" sz="1600" b="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5230" y="1290025"/>
            <a:ext cx="4768108" cy="5042352"/>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62474" y="2194315"/>
            <a:ext cx="4288315" cy="4663685"/>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62474" y="1377493"/>
            <a:ext cx="4288315" cy="816822"/>
          </a:xfrm>
          <a:prstGeom prst="rect">
            <a:avLst/>
          </a:prstGeom>
        </p:spPr>
      </p:pic>
      <p:pic>
        <p:nvPicPr>
          <p:cNvPr id="31" name="图片 30"/>
          <p:cNvPicPr>
            <a:picLocks noChangeAspect="1"/>
          </p:cNvPicPr>
          <p:nvPr/>
        </p:nvPicPr>
        <p:blipFill>
          <a:blip r:embed="rId6"/>
          <a:stretch>
            <a:fillRect/>
          </a:stretch>
        </p:blipFill>
        <p:spPr>
          <a:xfrm>
            <a:off x="-130589" y="159313"/>
            <a:ext cx="1657906" cy="1659793"/>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 name="テキスト ボックス 1"/>
          <p:cNvSpPr txBox="1"/>
          <p:nvPr/>
        </p:nvSpPr>
        <p:spPr>
          <a:xfrm>
            <a:off x="2122430" y="2701505"/>
            <a:ext cx="8356138" cy="2431435"/>
          </a:xfrm>
          <a:prstGeom prst="rect">
            <a:avLst/>
          </a:prstGeom>
          <a:noFill/>
        </p:spPr>
        <p:txBody>
          <a:bodyPr wrap="square" rtlCol="0">
            <a:spAutoFit/>
          </a:bodyPr>
          <a:lstStyle/>
          <a:p>
            <a:pPr algn="just"/>
            <a:r>
              <a:rPr lang="zh-CN" altLang="en-US" sz="2800" b="1" dirty="0">
                <a:solidFill>
                  <a:srgbClr val="2050A1"/>
                </a:solidFill>
                <a:ea typeface="方正兰亭黑简体" panose="02000500000000000000" pitchFamily="2" charset="-122"/>
                <a:cs typeface="Calibri" panose="020F0502020204030204" pitchFamily="34" charset="0"/>
                <a:sym typeface="+mn-ea"/>
              </a:rPr>
              <a:t>显化</a:t>
            </a:r>
            <a:r>
              <a:rPr lang="zh-CN" altLang="en-US" sz="2800" b="1" dirty="0" smtClean="0">
                <a:solidFill>
                  <a:srgbClr val="2050A1"/>
                </a:solidFill>
                <a:ea typeface="方正兰亭黑简体" panose="02000500000000000000" pitchFamily="2" charset="-122"/>
                <a:cs typeface="Calibri" panose="020F0502020204030204" pitchFamily="34" charset="0"/>
                <a:sym typeface="+mn-ea"/>
              </a:rPr>
              <a:t>策略</a:t>
            </a:r>
            <a:endParaRPr lang="en-US" altLang="zh-CN" sz="2800" b="1" dirty="0" smtClean="0">
              <a:solidFill>
                <a:srgbClr val="2050A1"/>
              </a:solidFill>
              <a:ea typeface="方正兰亭黑简体" panose="02000500000000000000" pitchFamily="2" charset="-122"/>
              <a:cs typeface="Calibri" panose="020F0502020204030204" pitchFamily="34" charset="0"/>
              <a:sym typeface="+mn-ea"/>
            </a:endParaRPr>
          </a:p>
          <a:p>
            <a:pPr algn="just"/>
            <a:endParaRPr lang="en-US" altLang="zh-CN" sz="2800" b="1" dirty="0" smtClean="0">
              <a:solidFill>
                <a:srgbClr val="2050A1"/>
              </a:solidFill>
              <a:ea typeface="方正兰亭黑简体" panose="02000500000000000000" pitchFamily="2" charset="-122"/>
              <a:cs typeface="Calibri" panose="020F0502020204030204" pitchFamily="34" charset="0"/>
              <a:sym typeface="+mn-ea"/>
            </a:endParaRPr>
          </a:p>
          <a:p>
            <a:pPr algn="just"/>
            <a:r>
              <a:rPr lang="en-US" altLang="zh-CN" sz="2400" dirty="0" smtClean="0">
                <a:solidFill>
                  <a:srgbClr val="2050A1"/>
                </a:solidFill>
                <a:ea typeface="方正兰亭黑简体" panose="02000500000000000000" pitchFamily="2" charset="-122"/>
                <a:cs typeface="Calibri" panose="020F0502020204030204" pitchFamily="34" charset="0"/>
                <a:sym typeface="+mn-ea"/>
              </a:rPr>
              <a:t>——</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指</a:t>
            </a:r>
            <a:r>
              <a:rPr lang="zh-CN" altLang="en-US" sz="2400" dirty="0">
                <a:solidFill>
                  <a:srgbClr val="2050A1"/>
                </a:solidFill>
                <a:ea typeface="方正兰亭黑简体" panose="02000500000000000000" pitchFamily="2" charset="-122"/>
                <a:cs typeface="Calibri" panose="020F0502020204030204" pitchFamily="34" charset="0"/>
                <a:sym typeface="+mn-ea"/>
              </a:rPr>
              <a:t>译者从上下文或相关语境中推断出源语中隐含的</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信息并</a:t>
            </a:r>
            <a:r>
              <a:rPr lang="zh-CN" altLang="en-US" sz="2400" dirty="0">
                <a:solidFill>
                  <a:srgbClr val="2050A1"/>
                </a:solidFill>
                <a:ea typeface="方正兰亭黑简体" panose="02000500000000000000" pitchFamily="2" charset="-122"/>
                <a:cs typeface="Calibri" panose="020F0502020204030204" pitchFamily="34" charset="0"/>
                <a:sym typeface="+mn-ea"/>
              </a:rPr>
              <a:t>在目的语中加以显现的</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过程。</a:t>
            </a:r>
            <a:endParaRPr lang="en-US" altLang="zh-CN" sz="2400" dirty="0" smtClean="0">
              <a:solidFill>
                <a:srgbClr val="2050A1"/>
              </a:solidFill>
              <a:ea typeface="方正兰亭黑简体" panose="02000500000000000000" pitchFamily="2" charset="-122"/>
              <a:cs typeface="Calibri" panose="020F0502020204030204" pitchFamily="34" charset="0"/>
              <a:sym typeface="+mn-ea"/>
            </a:endParaRPr>
          </a:p>
          <a:p>
            <a:pPr algn="just"/>
            <a:r>
              <a:rPr lang="en-US" altLang="zh-CN" sz="2400" dirty="0">
                <a:solidFill>
                  <a:srgbClr val="2050A1"/>
                </a:solidFill>
                <a:ea typeface="方正兰亭黑简体" panose="02000500000000000000" pitchFamily="2" charset="-122"/>
                <a:cs typeface="Calibri" panose="020F0502020204030204" pitchFamily="34" charset="0"/>
                <a:sym typeface="+mn-ea"/>
              </a:rPr>
              <a:t>——</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既</a:t>
            </a:r>
            <a:r>
              <a:rPr lang="zh-CN" altLang="en-US" sz="2400" dirty="0">
                <a:solidFill>
                  <a:srgbClr val="2050A1"/>
                </a:solidFill>
                <a:ea typeface="方正兰亭黑简体" panose="02000500000000000000" pitchFamily="2" charset="-122"/>
                <a:cs typeface="Calibri" panose="020F0502020204030204" pitchFamily="34" charset="0"/>
                <a:sym typeface="+mn-ea"/>
              </a:rPr>
              <a:t>可以是对具体内容的显现</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，也</a:t>
            </a:r>
            <a:r>
              <a:rPr lang="zh-CN" altLang="en-US" sz="2400" dirty="0">
                <a:solidFill>
                  <a:srgbClr val="2050A1"/>
                </a:solidFill>
                <a:ea typeface="方正兰亭黑简体" panose="02000500000000000000" pitchFamily="2" charset="-122"/>
                <a:cs typeface="Calibri" panose="020F0502020204030204" pitchFamily="34" charset="0"/>
                <a:sym typeface="+mn-ea"/>
              </a:rPr>
              <a:t>可以是对上下文关系的</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显现。</a:t>
            </a:r>
            <a:endParaRPr kumimoji="1" lang="ja-JP" altLang="en-US" sz="2400" dirty="0"/>
          </a:p>
        </p:txBody>
      </p:sp>
      <p:pic>
        <p:nvPicPr>
          <p:cNvPr id="22" name="图片 21"/>
          <p:cNvPicPr>
            <a:picLocks noChangeAspect="1"/>
          </p:cNvPicPr>
          <p:nvPr/>
        </p:nvPicPr>
        <p:blipFill>
          <a:blip r:embed="rId3"/>
          <a:stretch>
            <a:fillRect/>
          </a:stretch>
        </p:blipFill>
        <p:spPr>
          <a:xfrm>
            <a:off x="-130589" y="159313"/>
            <a:ext cx="1657906" cy="1659793"/>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 name="テキスト ボックス 1"/>
          <p:cNvSpPr txBox="1"/>
          <p:nvPr/>
        </p:nvSpPr>
        <p:spPr>
          <a:xfrm>
            <a:off x="4755065" y="2892897"/>
            <a:ext cx="5134064" cy="1938992"/>
          </a:xfrm>
          <a:prstGeom prst="rect">
            <a:avLst/>
          </a:prstGeom>
          <a:noFill/>
        </p:spPr>
        <p:txBody>
          <a:bodyPr wrap="square" rtlCol="0">
            <a:spAutoFit/>
          </a:bodyPr>
          <a:lstStyle/>
          <a:p>
            <a:r>
              <a:rPr lang="zh-CN" altLang="en-US" sz="2400" b="1" dirty="0">
                <a:solidFill>
                  <a:srgbClr val="2050A1"/>
                </a:solidFill>
                <a:ea typeface="方正兰亭黑简体" panose="02000500000000000000" pitchFamily="2" charset="-122"/>
                <a:cs typeface="Calibri" panose="020F0502020204030204" pitchFamily="34" charset="0"/>
                <a:sym typeface="+mn-ea"/>
              </a:rPr>
              <a:t>显</a:t>
            </a:r>
            <a:r>
              <a:rPr lang="zh-CN" altLang="en-US" sz="2400" b="1" dirty="0" smtClean="0">
                <a:solidFill>
                  <a:srgbClr val="2050A1"/>
                </a:solidFill>
                <a:ea typeface="方正兰亭黑简体" panose="02000500000000000000" pitchFamily="2" charset="-122"/>
                <a:cs typeface="Calibri" panose="020F0502020204030204" pitchFamily="34" charset="0"/>
                <a:sym typeface="+mn-ea"/>
              </a:rPr>
              <a:t>化的三种手段</a:t>
            </a:r>
            <a:endParaRPr lang="en-US" altLang="zh-CN" sz="2400" b="1" dirty="0">
              <a:solidFill>
                <a:srgbClr val="2050A1"/>
              </a:solidFill>
              <a:ea typeface="方正兰亭黑简体" panose="02000500000000000000" pitchFamily="2" charset="-122"/>
              <a:cs typeface="Calibri" panose="020F0502020204030204" pitchFamily="34" charset="0"/>
              <a:sym typeface="+mn-ea"/>
            </a:endParaRPr>
          </a:p>
          <a:p>
            <a:endParaRPr lang="en-US" altLang="zh-CN" sz="2400" dirty="0" smtClean="0">
              <a:solidFill>
                <a:srgbClr val="2050A1"/>
              </a:solidFill>
              <a:ea typeface="方正兰亭黑简体" panose="020005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500000000000000" pitchFamily="2" charset="-122"/>
                <a:cs typeface="Calibri" panose="020F0502020204030204" pitchFamily="34" charset="0"/>
                <a:sym typeface="+mn-ea"/>
              </a:rPr>
              <a:t>1. </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增</a:t>
            </a:r>
            <a:r>
              <a:rPr lang="zh-CN" altLang="en-US" sz="2400" dirty="0">
                <a:solidFill>
                  <a:srgbClr val="2050A1"/>
                </a:solidFill>
                <a:ea typeface="方正兰亭黑简体" panose="02000500000000000000" pitchFamily="2" charset="-122"/>
                <a:cs typeface="Calibri" panose="020F0502020204030204" pitchFamily="34" charset="0"/>
                <a:sym typeface="+mn-ea"/>
              </a:rPr>
              <a:t>译词尾或</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助词</a:t>
            </a:r>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500000000000000" pitchFamily="2" charset="-122"/>
                <a:cs typeface="Calibri" panose="020F0502020204030204" pitchFamily="34" charset="0"/>
                <a:sym typeface="+mn-ea"/>
              </a:rPr>
              <a:t>2. </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增</a:t>
            </a:r>
            <a:r>
              <a:rPr lang="zh-CN" altLang="en-US" sz="2400" dirty="0">
                <a:solidFill>
                  <a:srgbClr val="2050A1"/>
                </a:solidFill>
                <a:ea typeface="方正兰亭黑简体" panose="02000500000000000000" pitchFamily="2" charset="-122"/>
                <a:cs typeface="Calibri" panose="020F0502020204030204" pitchFamily="34" charset="0"/>
                <a:sym typeface="+mn-ea"/>
              </a:rPr>
              <a:t>译词汇或</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语句</a:t>
            </a:r>
            <a:endParaRPr lang="en-US" altLang="zh-CN" sz="2400" dirty="0" smtClean="0">
              <a:solidFill>
                <a:srgbClr val="2050A1"/>
              </a:solidFill>
              <a:ea typeface="方正兰亭黑简体" panose="020005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500000000000000" pitchFamily="2" charset="-122"/>
                <a:cs typeface="Calibri" panose="020F0502020204030204" pitchFamily="34" charset="0"/>
                <a:sym typeface="+mn-ea"/>
              </a:rPr>
              <a:t>3. </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替换</a:t>
            </a:r>
            <a:endParaRPr kumimoji="1" lang="ja-JP" altLang="en-US" sz="2400" dirty="0"/>
          </a:p>
        </p:txBody>
      </p:sp>
      <p:pic>
        <p:nvPicPr>
          <p:cNvPr id="22" name="图片 21"/>
          <p:cNvPicPr>
            <a:picLocks noChangeAspect="1"/>
          </p:cNvPicPr>
          <p:nvPr/>
        </p:nvPicPr>
        <p:blipFill>
          <a:blip r:embed="rId3"/>
          <a:stretch>
            <a:fillRect/>
          </a:stretch>
        </p:blipFill>
        <p:spPr>
          <a:xfrm>
            <a:off x="-130589" y="159313"/>
            <a:ext cx="1657906" cy="1659793"/>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43978"/>
            <a:ext cx="7139940"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개혁개방은 장기적이고 어려우며 복잡한 사업</a:t>
            </a:r>
            <a:r>
              <a:rPr lang="ko-KR" altLang="en-US" sz="2000" b="1" dirty="0">
                <a:solidFill>
                  <a:srgbClr val="FF0000"/>
                </a:solidFill>
                <a:latin typeface="komorebi gothic" pitchFamily="49" charset="-128"/>
                <a:ea typeface="komorebi gothic" pitchFamily="49" charset="-128"/>
              </a:rPr>
              <a:t>이므로</a:t>
            </a:r>
            <a:r>
              <a:rPr lang="ko-KR" altLang="en-US" sz="2000" b="1" dirty="0">
                <a:solidFill>
                  <a:srgbClr val="2050A1"/>
                </a:solidFill>
                <a:latin typeface="komorebi gothic" pitchFamily="49" charset="-128"/>
                <a:ea typeface="komorebi gothic" pitchFamily="49" charset="-128"/>
              </a:rPr>
              <a:t> 대를 이어 계속 </a:t>
            </a:r>
            <a:r>
              <a:rPr lang="ko-KR" altLang="en-US" sz="2000" b="1" dirty="0" smtClean="0">
                <a:solidFill>
                  <a:srgbClr val="2050A1"/>
                </a:solidFill>
                <a:latin typeface="komorebi gothic" pitchFamily="49" charset="-128"/>
                <a:ea typeface="komorebi gothic" pitchFamily="49" charset="-128"/>
              </a:rPr>
              <a:t>진행해야 </a:t>
            </a:r>
            <a:r>
              <a:rPr lang="ko-KR" altLang="en-US" sz="2000" b="1" dirty="0">
                <a:solidFill>
                  <a:srgbClr val="2050A1"/>
                </a:solidFill>
                <a:latin typeface="komorebi gothic" pitchFamily="49" charset="-128"/>
                <a:ea typeface="komorebi gothic" pitchFamily="49" charset="-128"/>
              </a:rPr>
              <a:t>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1</a:t>
            </a: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改革开放</a:t>
            </a:r>
            <a:r>
              <a:rPr lang="zh-CN" altLang="en-US" sz="2000" b="1" dirty="0">
                <a:solidFill>
                  <a:srgbClr val="1E50A2"/>
                </a:solidFill>
                <a:latin typeface="方正兰亭黑简体" panose="02000500000000000000" pitchFamily="2" charset="-122"/>
                <a:ea typeface="方正兰亭黑简体" panose="02000500000000000000" pitchFamily="2" charset="-122"/>
              </a:rPr>
              <a:t>是一项长期的、艰巨的、繁重的事业，必须一代又一代人接力干下去。 </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a:solidFill>
                  <a:srgbClr val="2050A1"/>
                </a:solidFill>
                <a:ea typeface="方正兰亭黑简体" panose="02000500000000000000" pitchFamily="2" charset="-122"/>
                <a:cs typeface="Calibri" panose="020F0502020204030204" pitchFamily="34" charset="0"/>
                <a:sym typeface="+mn-ea"/>
              </a:rPr>
              <a:t>增译词尾或助词</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90501"/>
            <a:ext cx="7139940"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시기를 놓치지 말고 중요한 분야의 개혁을 심화</a:t>
            </a:r>
            <a:r>
              <a:rPr lang="ko-KR" altLang="en-US" sz="2000" b="1" dirty="0">
                <a:solidFill>
                  <a:srgbClr val="FF0000"/>
                </a:solidFill>
                <a:latin typeface="komorebi gothic" pitchFamily="49" charset="-128"/>
                <a:ea typeface="komorebi gothic" pitchFamily="49" charset="-128"/>
              </a:rPr>
              <a:t>함으로써</a:t>
            </a:r>
            <a:r>
              <a:rPr lang="ko-KR" altLang="en-US" sz="2000" b="1" dirty="0">
                <a:solidFill>
                  <a:srgbClr val="2050A1"/>
                </a:solidFill>
                <a:latin typeface="komorebi gothic" pitchFamily="49" charset="-128"/>
                <a:ea typeface="komorebi gothic" pitchFamily="49" charset="-128"/>
              </a:rPr>
              <a:t> </a:t>
            </a:r>
            <a:r>
              <a:rPr lang="en-US" altLang="ko-KR" sz="2000" b="1" dirty="0">
                <a:solidFill>
                  <a:srgbClr val="2050A1"/>
                </a:solidFill>
                <a:latin typeface="komorebi gothic" pitchFamily="49" charset="-128"/>
                <a:ea typeface="komorebi gothic" pitchFamily="49" charset="-128"/>
              </a:rPr>
              <a:t>18</a:t>
            </a:r>
            <a:r>
              <a:rPr lang="ko-KR" altLang="en-US" sz="2000" b="1" dirty="0">
                <a:solidFill>
                  <a:srgbClr val="2050A1"/>
                </a:solidFill>
                <a:latin typeface="komorebi gothic" pitchFamily="49" charset="-128"/>
                <a:ea typeface="komorebi gothic" pitchFamily="49" charset="-128"/>
              </a:rPr>
              <a:t>차 당대회 </a:t>
            </a:r>
            <a:r>
              <a:rPr lang="ko-KR" altLang="en-US" sz="2000" b="1" dirty="0" smtClean="0">
                <a:solidFill>
                  <a:srgbClr val="2050A1"/>
                </a:solidFill>
                <a:latin typeface="komorebi gothic" pitchFamily="49" charset="-128"/>
                <a:ea typeface="komorebi gothic" pitchFamily="49" charset="-128"/>
              </a:rPr>
              <a:t>정신이 </a:t>
            </a:r>
            <a:r>
              <a:rPr lang="ko-KR" altLang="en-US" sz="2000" b="1" dirty="0">
                <a:solidFill>
                  <a:srgbClr val="2050A1"/>
                </a:solidFill>
                <a:latin typeface="komorebi gothic" pitchFamily="49" charset="-128"/>
                <a:ea typeface="komorebi gothic" pitchFamily="49" charset="-128"/>
              </a:rPr>
              <a:t>제시하는 개혁개방의 방향에 따라 용감하게 전진해야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2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不失时机</a:t>
            </a:r>
            <a:r>
              <a:rPr lang="zh-CN" altLang="en-US" sz="2000" b="1" dirty="0">
                <a:solidFill>
                  <a:srgbClr val="1E50A2"/>
                </a:solidFill>
                <a:latin typeface="方正兰亭黑简体" panose="02000500000000000000" pitchFamily="2" charset="-122"/>
                <a:ea typeface="方正兰亭黑简体" panose="02000500000000000000" pitchFamily="2" charset="-122"/>
              </a:rPr>
              <a:t>深化重要领域改革，朝着党的十八大指引的改革开放方向奋勇</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前进。</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a:solidFill>
                  <a:srgbClr val="2050A1"/>
                </a:solidFill>
                <a:ea typeface="方正兰亭黑简体" panose="02000500000000000000" pitchFamily="2" charset="-122"/>
                <a:cs typeface="Calibri" panose="020F0502020204030204" pitchFamily="34" charset="0"/>
                <a:sym typeface="+mn-ea"/>
              </a:rPr>
              <a:t>增译词尾或助词</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359737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
          <p:cNvSpPr/>
          <p:nvPr/>
        </p:nvSpPr>
        <p:spPr>
          <a:xfrm>
            <a:off x="0" y="0"/>
            <a:ext cx="12192000" cy="703580"/>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491645" y="407819"/>
            <a:ext cx="2493010" cy="618490"/>
          </a:xfrm>
          <a:prstGeom prst="rect">
            <a:avLst/>
          </a:prstGeom>
        </p:spPr>
      </p:pic>
      <p:sp>
        <p:nvSpPr>
          <p:cNvPr id="14" name="矩形: 圆角 14"/>
          <p:cNvSpPr/>
          <p:nvPr/>
        </p:nvSpPr>
        <p:spPr>
          <a:xfrm>
            <a:off x="636607" y="1857395"/>
            <a:ext cx="10808465" cy="4486527"/>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91645" y="432416"/>
            <a:ext cx="2294255" cy="582295"/>
          </a:xfrm>
          <a:prstGeom prst="rect">
            <a:avLst/>
          </a:prstGeom>
          <a:noFill/>
        </p:spPr>
        <p:txBody>
          <a:bodyPr wrap="square" lIns="91438" tIns="45719" rIns="91438" bIns="45719" rtlCol="0">
            <a:spAutoFit/>
          </a:bodyPr>
          <a:lstStyle/>
          <a:p>
            <a:pPr algn="ctr"/>
            <a:r>
              <a:rPr kumimoji="1" lang="zh-CN" altLang="en-US" sz="3200" b="1" dirty="0">
                <a:solidFill>
                  <a:schemeClr val="bg1"/>
                </a:solidFill>
                <a:latin typeface="方正兰亭黑简体" panose="02000500000000000000" pitchFamily="2" charset="-122"/>
                <a:ea typeface="方正兰亭黑简体" panose="02000500000000000000" pitchFamily="2" charset="-122"/>
              </a:rPr>
              <a:t>学习目标</a:t>
            </a:r>
          </a:p>
        </p:txBody>
      </p:sp>
      <p:sp>
        <p:nvSpPr>
          <p:cNvPr id="8" name="矩形 7"/>
          <p:cNvSpPr/>
          <p:nvPr/>
        </p:nvSpPr>
        <p:spPr>
          <a:xfrm>
            <a:off x="952982" y="1616783"/>
            <a:ext cx="2052165" cy="523220"/>
          </a:xfrm>
          <a:prstGeom prst="rect">
            <a:avLst/>
          </a:prstGeom>
          <a:solidFill>
            <a:schemeClr val="bg1"/>
          </a:solidFill>
        </p:spPr>
        <p:txBody>
          <a:bodyPr wrap="none">
            <a:spAutoFit/>
          </a:bodyPr>
          <a:lstStyle/>
          <a:p>
            <a:r>
              <a:rPr lang="en-US" altLang="zh-CN"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2. </a:t>
            </a:r>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翻译目标</a:t>
            </a:r>
            <a:endParaRPr lang="en-GB" altLang="zh-CN"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sp>
        <p:nvSpPr>
          <p:cNvPr id="11" name="文本框 10"/>
          <p:cNvSpPr txBox="1"/>
          <p:nvPr/>
        </p:nvSpPr>
        <p:spPr>
          <a:xfrm>
            <a:off x="3125165" y="2565523"/>
            <a:ext cx="8319908" cy="2308324"/>
          </a:xfrm>
          <a:prstGeom prst="rect">
            <a:avLst/>
          </a:prstGeom>
          <a:noFill/>
        </p:spPr>
        <p:txBody>
          <a:bodyPr wrap="square" rtlCol="0">
            <a:spAutoFit/>
          </a:bodyPr>
          <a:lstStyle/>
          <a:p>
            <a:pPr lvl="0" algn="l" fontAlgn="auto">
              <a:lnSpc>
                <a:spcPct val="150000"/>
              </a:lnSpc>
              <a:buClrTx/>
              <a:buSzTx/>
            </a:pPr>
            <a:endPar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endParaRPr>
          </a:p>
          <a:p>
            <a:pPr marL="342900" lvl="0" indent="-342900">
              <a:lnSpc>
                <a:spcPct val="150000"/>
              </a:lnSpc>
              <a:buFont typeface="Arial" panose="020B0604020202020204" pitchFamily="34" charset="0"/>
              <a:buChar char="•"/>
            </a:pP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着重关注和掌握“显化”翻译策略</a:t>
            </a:r>
            <a:r>
              <a:rPr kumimoji="1" lang="zh-CN" altLang="en-US"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a:t>
            </a:r>
            <a:endParaRPr kumimoji="1" lang="en-US" altLang="zh-CN"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endParaRPr>
          </a:p>
          <a:p>
            <a:pPr marL="342900" lvl="0" indent="-342900">
              <a:lnSpc>
                <a:spcPct val="150000"/>
              </a:lnSpc>
              <a:buFont typeface="Arial" panose="020B0604020202020204" pitchFamily="34" charset="0"/>
              <a:buChar char="•"/>
            </a:pP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着重关注和掌握“隐化”翻译策略</a:t>
            </a:r>
            <a:r>
              <a:rPr kumimoji="1" lang="zh-CN" altLang="en-US"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a:t>
            </a:r>
            <a:endParaRPr kumimoji="1" lang="en-US" altLang="zh-CN"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endParaRPr>
          </a:p>
          <a:p>
            <a:pPr marL="342900" lvl="0" indent="-342900">
              <a:lnSpc>
                <a:spcPct val="150000"/>
              </a:lnSpc>
              <a:buFont typeface="Arial" panose="020B0604020202020204" pitchFamily="34" charset="0"/>
              <a:buChar char="•"/>
            </a:pPr>
            <a:r>
              <a:rPr kumimoji="1" lang="zh-CN" altLang="en-US"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掌握</a:t>
            </a: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改革开放</a:t>
            </a:r>
            <a:r>
              <a:rPr kumimoji="1" lang="zh-CN" altLang="en-US"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相关</a:t>
            </a: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时政文献翻译的基本策略与技巧。</a:t>
            </a:r>
          </a:p>
        </p:txBody>
      </p:sp>
      <p:sp>
        <p:nvSpPr>
          <p:cNvPr id="9" name="椭圆 22"/>
          <p:cNvSpPr/>
          <p:nvPr/>
        </p:nvSpPr>
        <p:spPr>
          <a:xfrm>
            <a:off x="1286934" y="2399707"/>
            <a:ext cx="1396849" cy="1338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iconfont-10484-5114096"/>
          <p:cNvSpPr>
            <a:spLocks noChangeAspect="1"/>
          </p:cNvSpPr>
          <p:nvPr/>
        </p:nvSpPr>
        <p:spPr>
          <a:xfrm>
            <a:off x="1591549" y="2579685"/>
            <a:ext cx="812597" cy="822889"/>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椭圆 22"/>
          <p:cNvSpPr/>
          <p:nvPr/>
        </p:nvSpPr>
        <p:spPr>
          <a:xfrm>
            <a:off x="1308710" y="4411043"/>
            <a:ext cx="1396849" cy="1338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iconfont-10484-5114096"/>
          <p:cNvSpPr>
            <a:spLocks noChangeAspect="1"/>
          </p:cNvSpPr>
          <p:nvPr/>
        </p:nvSpPr>
        <p:spPr>
          <a:xfrm>
            <a:off x="1613325" y="4591021"/>
            <a:ext cx="812597" cy="822889"/>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63366"/>
            <a:ext cx="7589080"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그리고 개혁개방의 역사적 필연성을 보다 깊이 </a:t>
            </a:r>
            <a:r>
              <a:rPr lang="ko-KR" altLang="en-US" sz="2000" b="1" dirty="0">
                <a:solidFill>
                  <a:srgbClr val="FF0000"/>
                </a:solidFill>
                <a:latin typeface="komorebi gothic" pitchFamily="49" charset="-128"/>
                <a:ea typeface="komorebi gothic" pitchFamily="49" charset="-128"/>
              </a:rPr>
              <a:t>인식하고</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개혁개방의 </a:t>
            </a:r>
            <a:r>
              <a:rPr lang="ko-KR" altLang="en-US" sz="2000" b="1" dirty="0" smtClean="0">
                <a:solidFill>
                  <a:srgbClr val="2050A1"/>
                </a:solidFill>
                <a:latin typeface="komorebi gothic" pitchFamily="49" charset="-128"/>
                <a:ea typeface="komorebi gothic" pitchFamily="49" charset="-128"/>
              </a:rPr>
              <a:t>법칙성을 </a:t>
            </a:r>
            <a:r>
              <a:rPr lang="ko-KR" altLang="en-US" sz="2000" b="1" dirty="0">
                <a:solidFill>
                  <a:srgbClr val="2050A1"/>
                </a:solidFill>
                <a:latin typeface="komorebi gothic" pitchFamily="49" charset="-128"/>
                <a:ea typeface="komorebi gothic" pitchFamily="49" charset="-128"/>
              </a:rPr>
              <a:t>보다 능동적으로 </a:t>
            </a:r>
            <a:r>
              <a:rPr lang="ko-KR" altLang="en-US" sz="2000" b="1" dirty="0">
                <a:solidFill>
                  <a:srgbClr val="FF0000"/>
                </a:solidFill>
                <a:latin typeface="komorebi gothic" pitchFamily="49" charset="-128"/>
                <a:ea typeface="komorebi gothic" pitchFamily="49" charset="-128"/>
              </a:rPr>
              <a:t>파악하여</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개혁개방을 심화하는 중대한 책임을 더욱 </a:t>
            </a:r>
            <a:r>
              <a:rPr lang="ko-KR" altLang="en-US" sz="2000" b="1" dirty="0" smtClean="0">
                <a:solidFill>
                  <a:srgbClr val="2050A1"/>
                </a:solidFill>
                <a:latin typeface="komorebi gothic" pitchFamily="49" charset="-128"/>
                <a:ea typeface="komorebi gothic" pitchFamily="49" charset="-128"/>
              </a:rPr>
              <a:t>확고히 </a:t>
            </a:r>
            <a:r>
              <a:rPr lang="ko-KR" altLang="en-US" sz="2000" b="1" dirty="0">
                <a:solidFill>
                  <a:srgbClr val="2050A1"/>
                </a:solidFill>
                <a:latin typeface="komorebi gothic" pitchFamily="49" charset="-128"/>
                <a:ea typeface="komorebi gothic" pitchFamily="49" charset="-128"/>
              </a:rPr>
              <a:t>다져야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60559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3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更加</a:t>
            </a:r>
            <a:r>
              <a:rPr lang="zh-CN" altLang="en-US" sz="2000" b="1" dirty="0">
                <a:solidFill>
                  <a:srgbClr val="1E50A2"/>
                </a:solidFill>
                <a:latin typeface="方正兰亭黑简体" panose="02000500000000000000" pitchFamily="2" charset="-122"/>
                <a:ea typeface="方正兰亭黑简体" panose="02000500000000000000" pitchFamily="2" charset="-122"/>
              </a:rPr>
              <a:t>深刻地认识改革开放的历史必然性，更加自觉地把握改革开放的</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规律性</a:t>
            </a:r>
            <a:r>
              <a:rPr lang="zh-CN" altLang="en-US" sz="2000" b="1" dirty="0">
                <a:solidFill>
                  <a:srgbClr val="1E50A2"/>
                </a:solidFill>
                <a:latin typeface="方正兰亭黑简体" panose="02000500000000000000" pitchFamily="2" charset="-122"/>
                <a:ea typeface="方正兰亭黑简体" panose="02000500000000000000" pitchFamily="2" charset="-122"/>
              </a:rPr>
              <a:t>，更加坚定地肩负起深化改革开放的重大责任。</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a:solidFill>
                  <a:srgbClr val="2050A1"/>
                </a:solidFill>
                <a:ea typeface="方正兰亭黑简体" panose="02000500000000000000" pitchFamily="2" charset="-122"/>
                <a:cs typeface="Calibri" panose="020F0502020204030204" pitchFamily="34" charset="0"/>
                <a:sym typeface="+mn-ea"/>
              </a:rPr>
              <a:t>增译词尾或助词</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038316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29265" y="4027664"/>
            <a:ext cx="7139940"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방향 문제에 있어</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우리는 냉철한 </a:t>
            </a:r>
            <a:r>
              <a:rPr lang="ko-KR" altLang="en-US" sz="2000" b="1" dirty="0">
                <a:solidFill>
                  <a:srgbClr val="FF0000"/>
                </a:solidFill>
                <a:latin typeface="komorebi gothic" pitchFamily="49" charset="-128"/>
                <a:ea typeface="komorebi gothic" pitchFamily="49" charset="-128"/>
              </a:rPr>
              <a:t>이성으로</a:t>
            </a:r>
            <a:r>
              <a:rPr lang="ko-KR" altLang="en-US" sz="2000" b="1" dirty="0">
                <a:solidFill>
                  <a:srgbClr val="2050A1"/>
                </a:solidFill>
                <a:latin typeface="komorebi gothic" pitchFamily="49" charset="-128"/>
                <a:ea typeface="komorebi gothic" pitchFamily="49" charset="-128"/>
              </a:rPr>
              <a:t> 사회주의 제도의 자체 정비와 </a:t>
            </a:r>
            <a:r>
              <a:rPr lang="ko-KR" altLang="en-US" sz="2000" b="1" dirty="0" smtClean="0">
                <a:solidFill>
                  <a:srgbClr val="2050A1"/>
                </a:solidFill>
                <a:latin typeface="komorebi gothic" pitchFamily="49" charset="-128"/>
                <a:ea typeface="komorebi gothic" pitchFamily="49" charset="-128"/>
              </a:rPr>
              <a:t>발전을 </a:t>
            </a:r>
            <a:r>
              <a:rPr lang="ko-KR" altLang="en-US" sz="2000" b="1" dirty="0">
                <a:solidFill>
                  <a:srgbClr val="2050A1"/>
                </a:solidFill>
                <a:latin typeface="komorebi gothic" pitchFamily="49" charset="-128"/>
                <a:ea typeface="komorebi gothic" pitchFamily="49" charset="-128"/>
              </a:rPr>
              <a:t>부단히 </a:t>
            </a:r>
            <a:r>
              <a:rPr lang="ko-KR" altLang="en-US" sz="2000" b="1" dirty="0">
                <a:solidFill>
                  <a:srgbClr val="FF0000"/>
                </a:solidFill>
                <a:latin typeface="komorebi gothic" pitchFamily="49" charset="-128"/>
                <a:ea typeface="komorebi gothic" pitchFamily="49" charset="-128"/>
              </a:rPr>
              <a:t>추진하여</a:t>
            </a:r>
            <a:r>
              <a:rPr lang="ko-KR" altLang="en-US" sz="2000" b="1" dirty="0">
                <a:solidFill>
                  <a:srgbClr val="2050A1"/>
                </a:solidFill>
                <a:latin typeface="komorebi gothic" pitchFamily="49" charset="-128"/>
                <a:ea typeface="komorebi gothic" pitchFamily="49" charset="-128"/>
              </a:rPr>
              <a:t> 중국 특색 사회주의의 길을 흔들림 없이 걸어가야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pPr algn="just"/>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4 </a:t>
            </a:r>
          </a:p>
          <a:p>
            <a:pPr algn="just"/>
            <a:r>
              <a:rPr lang="zh-CN" altLang="en-US" sz="2000" b="1" dirty="0" smtClean="0">
                <a:solidFill>
                  <a:srgbClr val="1E50A2"/>
                </a:solidFill>
                <a:latin typeface="方正兰亭黑简体" panose="02000500000000000000" pitchFamily="2" charset="-122"/>
                <a:ea typeface="方正兰亭黑简体" panose="02000500000000000000" pitchFamily="2" charset="-122"/>
              </a:rPr>
              <a:t>在</a:t>
            </a:r>
            <a:r>
              <a:rPr lang="zh-CN" altLang="en-US" sz="2000" b="1" dirty="0">
                <a:solidFill>
                  <a:srgbClr val="1E50A2"/>
                </a:solidFill>
                <a:latin typeface="方正兰亭黑简体" panose="02000500000000000000" pitchFamily="2" charset="-122"/>
                <a:ea typeface="方正兰亭黑简体" panose="02000500000000000000" pitchFamily="2" charset="-122"/>
              </a:rPr>
              <a:t>方向问题上，我们头脑必须十分清醒，不断推动社会主义制度自我完善和发展，坚定不移走中国特色社会主义道路。</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a:solidFill>
                  <a:srgbClr val="2050A1"/>
                </a:solidFill>
                <a:ea typeface="方正兰亭黑简体" panose="02000500000000000000" pitchFamily="2" charset="-122"/>
                <a:cs typeface="Calibri" panose="020F0502020204030204" pitchFamily="34" charset="0"/>
                <a:sym typeface="+mn-ea"/>
              </a:rPr>
              <a:t>增译词尾或助词</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3039088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28362"/>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829700"/>
            <a:ext cx="7139940"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각종 개혁 간에 선순환을 </a:t>
            </a:r>
            <a:r>
              <a:rPr lang="ko-KR" altLang="en-US" sz="2000" b="1" dirty="0">
                <a:solidFill>
                  <a:srgbClr val="FF0000"/>
                </a:solidFill>
                <a:latin typeface="komorebi gothic" pitchFamily="49" charset="-128"/>
                <a:ea typeface="komorebi gothic" pitchFamily="49" charset="-128"/>
              </a:rPr>
              <a:t>이루도록</a:t>
            </a:r>
            <a:r>
              <a:rPr lang="ko-KR" altLang="en-US" sz="2000" b="1" dirty="0">
                <a:solidFill>
                  <a:srgbClr val="2050A1"/>
                </a:solidFill>
                <a:latin typeface="komorebi gothic" pitchFamily="49" charset="-128"/>
                <a:ea typeface="komorebi gothic" pitchFamily="49" charset="-128"/>
              </a:rPr>
              <a:t> 상호 작용을 유지하고</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전체적으로 </a:t>
            </a:r>
            <a:r>
              <a:rPr lang="ko-KR" altLang="en-US" sz="2000" b="1" dirty="0" smtClean="0">
                <a:solidFill>
                  <a:srgbClr val="2050A1"/>
                </a:solidFill>
                <a:latin typeface="komorebi gothic" pitchFamily="49" charset="-128"/>
                <a:ea typeface="komorebi gothic" pitchFamily="49" charset="-128"/>
              </a:rPr>
              <a:t>추진하면서 </a:t>
            </a:r>
            <a:r>
              <a:rPr lang="ko-KR" altLang="en-US" sz="2000" b="1" dirty="0">
                <a:solidFill>
                  <a:srgbClr val="2050A1"/>
                </a:solidFill>
                <a:latin typeface="komorebi gothic" pitchFamily="49" charset="-128"/>
                <a:ea typeface="komorebi gothic" pitchFamily="49" charset="-128"/>
              </a:rPr>
              <a:t>중요한 부분에 역점을 두는 </a:t>
            </a:r>
            <a:r>
              <a:rPr lang="ko-KR" altLang="en-US" sz="2000" b="1" dirty="0">
                <a:solidFill>
                  <a:srgbClr val="FF0000"/>
                </a:solidFill>
                <a:latin typeface="komorebi gothic" pitchFamily="49" charset="-128"/>
                <a:ea typeface="komorebi gothic" pitchFamily="49" charset="-128"/>
              </a:rPr>
              <a:t>방법으로</a:t>
            </a:r>
            <a:r>
              <a:rPr lang="ko-KR" altLang="en-US" sz="2000" b="1" dirty="0">
                <a:solidFill>
                  <a:srgbClr val="2050A1"/>
                </a:solidFill>
                <a:latin typeface="komorebi gothic" pitchFamily="49" charset="-128"/>
                <a:ea typeface="komorebi gothic" pitchFamily="49" charset="-128"/>
              </a:rPr>
              <a:t> 개혁개방의 강력한 힘을 </a:t>
            </a:r>
            <a:r>
              <a:rPr lang="ko-KR" altLang="en-US" sz="2000" b="1" dirty="0" smtClean="0">
                <a:solidFill>
                  <a:srgbClr val="2050A1"/>
                </a:solidFill>
                <a:latin typeface="komorebi gothic" pitchFamily="49" charset="-128"/>
                <a:ea typeface="komorebi gothic" pitchFamily="49" charset="-128"/>
              </a:rPr>
              <a:t>형성해야 </a:t>
            </a:r>
            <a:r>
              <a:rPr lang="ko-KR" altLang="en-US" sz="2000" b="1" dirty="0">
                <a:solidFill>
                  <a:srgbClr val="2050A1"/>
                </a:solidFill>
                <a:latin typeface="komorebi gothic" pitchFamily="49" charset="-128"/>
                <a:ea typeface="komorebi gothic" pitchFamily="49" charset="-128"/>
              </a:rPr>
              <a:t>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C62533"/>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pPr algn="just"/>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5 </a:t>
            </a:r>
          </a:p>
          <a:p>
            <a:pPr algn="just"/>
            <a:r>
              <a:rPr lang="zh-CN" altLang="en-US" sz="2000" b="1" dirty="0" smtClean="0">
                <a:solidFill>
                  <a:srgbClr val="1E50A2"/>
                </a:solidFill>
                <a:latin typeface="方正兰亭黑简体" panose="02000500000000000000" pitchFamily="2" charset="-122"/>
                <a:ea typeface="方正兰亭黑简体" panose="02000500000000000000" pitchFamily="2" charset="-122"/>
              </a:rPr>
              <a:t>要</a:t>
            </a:r>
            <a:r>
              <a:rPr lang="zh-CN" altLang="en-US" sz="2000" b="1" dirty="0">
                <a:solidFill>
                  <a:srgbClr val="1E50A2"/>
                </a:solidFill>
                <a:latin typeface="方正兰亭黑简体" panose="02000500000000000000" pitchFamily="2" charset="-122"/>
                <a:ea typeface="方正兰亭黑简体" panose="02000500000000000000" pitchFamily="2" charset="-122"/>
              </a:rPr>
              <a:t>更加注重各项改革的相互促进、良性互动，整体推进，重点突破，形成</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推进改革开放</a:t>
            </a:r>
            <a:r>
              <a:rPr lang="zh-CN" altLang="en-US" sz="2000" b="1" dirty="0">
                <a:solidFill>
                  <a:srgbClr val="1E50A2"/>
                </a:solidFill>
                <a:latin typeface="方正兰亭黑简体" panose="02000500000000000000" pitchFamily="2" charset="-122"/>
                <a:ea typeface="方正兰亭黑简体" panose="02000500000000000000" pitchFamily="2" charset="-122"/>
              </a:rPr>
              <a:t>的强大合力。</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a:solidFill>
                  <a:srgbClr val="2050A1"/>
                </a:solidFill>
                <a:ea typeface="方正兰亭黑简体" panose="02000500000000000000" pitchFamily="2" charset="-122"/>
                <a:cs typeface="Calibri" panose="020F0502020204030204" pitchFamily="34" charset="0"/>
                <a:sym typeface="+mn-ea"/>
              </a:rPr>
              <a:t>增译词尾或助词</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4014205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953628"/>
            <a:ext cx="7139940" cy="1323439"/>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위험과 도전에 맞서는 과정에서 단련되고 향상되어야 하며 당내에 존재하는 두드러진 모순과 문제를 해결하는 과정에서 </a:t>
            </a:r>
            <a:r>
              <a:rPr lang="ko-KR" altLang="en-US" sz="2000" b="1" dirty="0">
                <a:solidFill>
                  <a:srgbClr val="FF0000"/>
                </a:solidFill>
                <a:latin typeface="komorebi gothic" pitchFamily="49" charset="-128"/>
                <a:ea typeface="komorebi gothic" pitchFamily="49" charset="-128"/>
              </a:rPr>
              <a:t>정화됨으로써</a:t>
            </a:r>
            <a:r>
              <a:rPr lang="ko-KR" altLang="en-US" sz="2000" b="1" dirty="0">
                <a:solidFill>
                  <a:srgbClr val="2050A1"/>
                </a:solidFill>
                <a:latin typeface="komorebi gothic" pitchFamily="49" charset="-128"/>
                <a:ea typeface="komorebi gothic" pitchFamily="49" charset="-128"/>
              </a:rPr>
              <a:t> 당을 관리하고 </a:t>
            </a:r>
            <a:r>
              <a:rPr lang="ko-KR" altLang="en-US" sz="2000" b="1" dirty="0" smtClean="0">
                <a:solidFill>
                  <a:srgbClr val="2050A1"/>
                </a:solidFill>
                <a:latin typeface="komorebi gothic" pitchFamily="49" charset="-128"/>
                <a:ea typeface="komorebi gothic" pitchFamily="49" charset="-128"/>
              </a:rPr>
              <a:t>다스리는 </a:t>
            </a:r>
            <a:r>
              <a:rPr lang="ko-KR" altLang="en-US" sz="2000" b="1" dirty="0">
                <a:solidFill>
                  <a:srgbClr val="2050A1"/>
                </a:solidFill>
                <a:latin typeface="komorebi gothic" pitchFamily="49" charset="-128"/>
                <a:ea typeface="komorebi gothic" pitchFamily="49" charset="-128"/>
              </a:rPr>
              <a:t>수준을 끊임없이 제고시켜야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6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在</a:t>
            </a:r>
            <a:r>
              <a:rPr lang="zh-CN" altLang="en-US" sz="2000" b="1" dirty="0">
                <a:solidFill>
                  <a:srgbClr val="1E50A2"/>
                </a:solidFill>
                <a:latin typeface="方正兰亭黑简体" panose="02000500000000000000" pitchFamily="2" charset="-122"/>
                <a:ea typeface="方正兰亭黑简体" panose="02000500000000000000" pitchFamily="2" charset="-122"/>
              </a:rPr>
              <a:t>应对风险挑战中锻炼提高，在解决党内存在的突出矛盾和问题中净化</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纯洁</a:t>
            </a:r>
            <a:r>
              <a:rPr lang="zh-CN" altLang="en-US" sz="2000" b="1" dirty="0">
                <a:solidFill>
                  <a:srgbClr val="1E50A2"/>
                </a:solidFill>
                <a:latin typeface="方正兰亭黑简体" panose="02000500000000000000" pitchFamily="2" charset="-122"/>
                <a:ea typeface="方正兰亭黑简体" panose="02000500000000000000" pitchFamily="2" charset="-122"/>
              </a:rPr>
              <a:t>，不断提高管党治党水平。</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a:solidFill>
                  <a:srgbClr val="2050A1"/>
                </a:solidFill>
                <a:ea typeface="方正兰亭黑简体" panose="02000500000000000000" pitchFamily="2" charset="-122"/>
                <a:cs typeface="Calibri" panose="020F0502020204030204" pitchFamily="34" charset="0"/>
                <a:sym typeface="+mn-ea"/>
              </a:rPr>
              <a:t>增译词尾或助词</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866834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84354"/>
            <a:ext cx="7139940"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과감한 시험과 시도</a:t>
            </a:r>
            <a:r>
              <a:rPr lang="ko-KR" altLang="en-US" sz="2000" b="1" dirty="0">
                <a:solidFill>
                  <a:srgbClr val="FF0000"/>
                </a:solidFill>
                <a:latin typeface="komorebi gothic" pitchFamily="49" charset="-128"/>
                <a:ea typeface="komorebi gothic" pitchFamily="49" charset="-128"/>
              </a:rPr>
              <a:t>를 통해 </a:t>
            </a:r>
            <a:r>
              <a:rPr lang="ko-KR" altLang="en-US" sz="2000" b="1" dirty="0">
                <a:solidFill>
                  <a:srgbClr val="2050A1"/>
                </a:solidFill>
                <a:latin typeface="komorebi gothic" pitchFamily="49" charset="-128"/>
                <a:ea typeface="komorebi gothic" pitchFamily="49" charset="-128"/>
              </a:rPr>
              <a:t>개혁개방을 계속 심도 있게 진행해야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1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同时</a:t>
            </a:r>
            <a:r>
              <a:rPr lang="zh-CN" altLang="en-US" sz="2000" b="1" dirty="0">
                <a:solidFill>
                  <a:srgbClr val="1E50A2"/>
                </a:solidFill>
                <a:latin typeface="方正兰亭黑简体" panose="02000500000000000000" pitchFamily="2" charset="-122"/>
                <a:ea typeface="方正兰亭黑简体" panose="02000500000000000000" pitchFamily="2" charset="-122"/>
              </a:rPr>
              <a:t>也要继续鼓励大胆试验、大胆突破，不断把改革开放引向深入。</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 </a:t>
            </a:r>
            <a:r>
              <a:rPr lang="zh-CN" altLang="en-US" sz="2000" b="1" dirty="0">
                <a:solidFill>
                  <a:srgbClr val="2050A1"/>
                </a:solidFill>
                <a:ea typeface="方正兰亭黑简体" panose="02000500000000000000" pitchFamily="2" charset="-122"/>
                <a:cs typeface="Calibri" panose="020F0502020204030204" pitchFamily="34" charset="0"/>
                <a:sym typeface="+mn-ea"/>
              </a:rPr>
              <a:t>增译词汇或语句</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3150688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60138" y="3898875"/>
            <a:ext cx="8103232" cy="163121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자원 배치에서 시장의 결정적 작용을 제시한 것은 우리 당이 중국 특색 </a:t>
            </a:r>
            <a:r>
              <a:rPr lang="ko-KR" altLang="en-US" sz="2000" b="1" dirty="0" smtClean="0">
                <a:solidFill>
                  <a:srgbClr val="2050A1"/>
                </a:solidFill>
                <a:latin typeface="komorebi gothic" pitchFamily="49" charset="-128"/>
                <a:ea typeface="komorebi gothic" pitchFamily="49" charset="-128"/>
              </a:rPr>
              <a:t>사회주의 </a:t>
            </a:r>
            <a:r>
              <a:rPr lang="ko-KR" altLang="en-US" sz="2000" b="1" dirty="0">
                <a:solidFill>
                  <a:srgbClr val="2050A1"/>
                </a:solidFill>
                <a:latin typeface="komorebi gothic" pitchFamily="49" charset="-128"/>
                <a:ea typeface="komorebi gothic" pitchFamily="49" charset="-128"/>
              </a:rPr>
              <a:t>건설 법칙을 인식하는 </a:t>
            </a:r>
            <a:r>
              <a:rPr lang="ko-KR" altLang="en-US" sz="2000" b="1" dirty="0">
                <a:solidFill>
                  <a:srgbClr val="FF0000"/>
                </a:solidFill>
                <a:latin typeface="komorebi gothic" pitchFamily="49" charset="-128"/>
                <a:ea typeface="komorebi gothic" pitchFamily="49" charset="-128"/>
              </a:rPr>
              <a:t>과정에서 이룩한 </a:t>
            </a:r>
            <a:r>
              <a:rPr lang="ko-KR" altLang="en-US" sz="2000" b="1" dirty="0">
                <a:solidFill>
                  <a:srgbClr val="2050A1"/>
                </a:solidFill>
                <a:latin typeface="komorebi gothic" pitchFamily="49" charset="-128"/>
                <a:ea typeface="komorebi gothic" pitchFamily="49" charset="-128"/>
              </a:rPr>
              <a:t>새로운 도약이고</a:t>
            </a:r>
            <a:r>
              <a:rPr lang="en-US" altLang="ko-KR" sz="2000" b="1" dirty="0">
                <a:solidFill>
                  <a:srgbClr val="2050A1"/>
                </a:solidFill>
                <a:latin typeface="komorebi gothic" pitchFamily="49" charset="-128"/>
                <a:ea typeface="komorebi gothic" pitchFamily="49" charset="-128"/>
              </a:rPr>
              <a:t>, </a:t>
            </a:r>
            <a:r>
              <a:rPr lang="ko-KR" altLang="en-US" sz="2000" b="1" dirty="0" smtClean="0">
                <a:solidFill>
                  <a:srgbClr val="2050A1"/>
                </a:solidFill>
                <a:latin typeface="komorebi gothic" pitchFamily="49" charset="-128"/>
                <a:ea typeface="komorebi gothic" pitchFamily="49" charset="-128"/>
              </a:rPr>
              <a:t>마르크스주의의 </a:t>
            </a:r>
            <a:r>
              <a:rPr lang="ko-KR" altLang="en-US" sz="2000" b="1" dirty="0">
                <a:solidFill>
                  <a:srgbClr val="2050A1"/>
                </a:solidFill>
                <a:latin typeface="komorebi gothic" pitchFamily="49" charset="-128"/>
                <a:ea typeface="komorebi gothic" pitchFamily="49" charset="-128"/>
              </a:rPr>
              <a:t>중국화 </a:t>
            </a:r>
            <a:r>
              <a:rPr lang="ko-KR" altLang="en-US" sz="2000" b="1" dirty="0">
                <a:solidFill>
                  <a:srgbClr val="FF0000"/>
                </a:solidFill>
                <a:latin typeface="komorebi gothic" pitchFamily="49" charset="-128"/>
                <a:ea typeface="komorebi gothic" pitchFamily="49" charset="-128"/>
              </a:rPr>
              <a:t>과정에서 이룩한 </a:t>
            </a:r>
            <a:r>
              <a:rPr lang="ko-KR" altLang="en-US" sz="2000" b="1" dirty="0">
                <a:solidFill>
                  <a:srgbClr val="2050A1"/>
                </a:solidFill>
                <a:latin typeface="komorebi gothic" pitchFamily="49" charset="-128"/>
                <a:ea typeface="komorebi gothic" pitchFamily="49" charset="-128"/>
              </a:rPr>
              <a:t>새로운 성과이며</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사회주의 시장 경제의 발전이 새로운 단계에 들어섰음을 의미합니다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54150" y="2607888"/>
            <a:ext cx="8109220" cy="1323439"/>
          </a:xfrm>
          <a:prstGeom prst="rect">
            <a:avLst/>
          </a:prstGeom>
          <a:noFill/>
        </p:spPr>
        <p:txBody>
          <a:bodyPr wrap="square" rtlCol="0">
            <a:spAutoFit/>
          </a:bodyPr>
          <a:lstStyle/>
          <a:p>
            <a:pPr algn="just"/>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2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pPr algn="just"/>
            <a:r>
              <a:rPr lang="zh-CN" altLang="en-US" sz="2000" b="1" dirty="0" smtClean="0">
                <a:solidFill>
                  <a:srgbClr val="1E50A2"/>
                </a:solidFill>
                <a:latin typeface="方正兰亭黑简体" panose="02000500000000000000" pitchFamily="2" charset="-122"/>
                <a:ea typeface="方正兰亭黑简体" panose="02000500000000000000" pitchFamily="2" charset="-122"/>
              </a:rPr>
              <a:t>提出</a:t>
            </a:r>
            <a:r>
              <a:rPr lang="zh-CN" altLang="en-US" sz="2000" b="1" dirty="0">
                <a:solidFill>
                  <a:srgbClr val="1E50A2"/>
                </a:solidFill>
                <a:latin typeface="方正兰亭黑简体" panose="02000500000000000000" pitchFamily="2" charset="-122"/>
                <a:ea typeface="方正兰亭黑简体" panose="02000500000000000000" pitchFamily="2" charset="-122"/>
              </a:rPr>
              <a:t>使市场在资源配置中起决定性作用，是我们党对中国特色社会主义建设规 律认识的一个新突破，是马克思主义中国化的一个新的成果，标志着</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社会主义市场经济</a:t>
            </a:r>
            <a:r>
              <a:rPr lang="zh-CN" altLang="en-US" sz="2000" b="1" dirty="0">
                <a:solidFill>
                  <a:srgbClr val="1E50A2"/>
                </a:solidFill>
                <a:latin typeface="方正兰亭黑简体" panose="02000500000000000000" pitchFamily="2" charset="-122"/>
                <a:ea typeface="方正兰亭黑简体" panose="02000500000000000000" pitchFamily="2" charset="-122"/>
              </a:rPr>
              <a:t>发展进入了一个新阶段。</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 </a:t>
            </a:r>
            <a:r>
              <a:rPr lang="zh-CN" altLang="en-US" sz="2000" b="1" dirty="0">
                <a:solidFill>
                  <a:srgbClr val="2050A1"/>
                </a:solidFill>
                <a:ea typeface="方正兰亭黑简体" panose="02000500000000000000" pitchFamily="2" charset="-122"/>
                <a:cs typeface="Calibri" panose="020F0502020204030204" pitchFamily="34" charset="0"/>
                <a:sym typeface="+mn-ea"/>
              </a:rPr>
              <a:t>增译词汇或语句</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grpSp>
        <p:nvGrpSpPr>
          <p:cNvPr id="2" name="Group 3"/>
          <p:cNvGrpSpPr>
            <a:grpSpLocks/>
          </p:cNvGrpSpPr>
          <p:nvPr/>
        </p:nvGrpSpPr>
        <p:grpSpPr bwMode="auto">
          <a:xfrm>
            <a:off x="3444875" y="892175"/>
            <a:ext cx="968375" cy="1588"/>
            <a:chOff x="5425" y="685"/>
            <a:chExt cx="1526" cy="2"/>
          </a:xfrm>
        </p:grpSpPr>
        <p:sp>
          <p:nvSpPr>
            <p:cNvPr id="6" name="Freeform 4"/>
            <p:cNvSpPr>
              <a:spLocks/>
            </p:cNvSpPr>
            <p:nvPr/>
          </p:nvSpPr>
          <p:spPr bwMode="auto">
            <a:xfrm>
              <a:off x="5425" y="685"/>
              <a:ext cx="1526" cy="2"/>
            </a:xfrm>
            <a:custGeom>
              <a:avLst/>
              <a:gdLst>
                <a:gd name="T0" fmla="+- 0 5425 5425"/>
                <a:gd name="T1" fmla="*/ T0 w 1526"/>
                <a:gd name="T2" fmla="+- 0 6950 5425"/>
                <a:gd name="T3" fmla="*/ T2 w 1526"/>
              </a:gdLst>
              <a:ahLst/>
              <a:cxnLst>
                <a:cxn ang="0">
                  <a:pos x="T1" y="0"/>
                </a:cxn>
                <a:cxn ang="0">
                  <a:pos x="T3" y="0"/>
                </a:cxn>
              </a:cxnLst>
              <a:rect l="0" t="0" r="r" b="b"/>
              <a:pathLst>
                <a:path w="1526">
                  <a:moveTo>
                    <a:pt x="0" y="0"/>
                  </a:moveTo>
                  <a:lnTo>
                    <a:pt x="1525" y="0"/>
                  </a:lnTo>
                </a:path>
              </a:pathLst>
            </a:custGeom>
            <a:noFill/>
            <a:ln w="635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Group 1"/>
          <p:cNvGrpSpPr>
            <a:grpSpLocks/>
          </p:cNvGrpSpPr>
          <p:nvPr/>
        </p:nvGrpSpPr>
        <p:grpSpPr bwMode="auto">
          <a:xfrm>
            <a:off x="2451100" y="1120775"/>
            <a:ext cx="977900" cy="1588"/>
            <a:chOff x="3861" y="1045"/>
            <a:chExt cx="1541" cy="2"/>
          </a:xfrm>
        </p:grpSpPr>
        <p:sp>
          <p:nvSpPr>
            <p:cNvPr id="10" name="Freeform 2"/>
            <p:cNvSpPr>
              <a:spLocks/>
            </p:cNvSpPr>
            <p:nvPr/>
          </p:nvSpPr>
          <p:spPr bwMode="auto">
            <a:xfrm>
              <a:off x="3861" y="1045"/>
              <a:ext cx="1541" cy="2"/>
            </a:xfrm>
            <a:custGeom>
              <a:avLst/>
              <a:gdLst>
                <a:gd name="T0" fmla="+- 0 3861 3861"/>
                <a:gd name="T1" fmla="*/ T0 w 1541"/>
                <a:gd name="T2" fmla="+- 0 5402 3861"/>
                <a:gd name="T3" fmla="*/ T2 w 1541"/>
              </a:gdLst>
              <a:ahLst/>
              <a:cxnLst>
                <a:cxn ang="0">
                  <a:pos x="T1" y="0"/>
                </a:cxn>
                <a:cxn ang="0">
                  <a:pos x="T3" y="0"/>
                </a:cxn>
              </a:cxnLst>
              <a:rect l="0" t="0" r="r" b="b"/>
              <a:pathLst>
                <a:path w="1541">
                  <a:moveTo>
                    <a:pt x="0" y="0"/>
                  </a:moveTo>
                  <a:lnTo>
                    <a:pt x="1541" y="0"/>
                  </a:lnTo>
                </a:path>
              </a:pathLst>
            </a:custGeom>
            <a:noFill/>
            <a:ln w="635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p:cNvSpPr>
            <a:spLocks noChangeArrowheads="1"/>
          </p:cNvSpPr>
          <p:nvPr/>
        </p:nvSpPr>
        <p:spPr bwMode="auto">
          <a:xfrm>
            <a:off x="1816100" y="4699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ko-KR" altLang="zh-CN"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자원 배치에서 시장의 결정적 작용을 제시한 것은 우리 당이 중국 특색 사회 주의 건설 법칙을 인식하는 과정에서 이룩한 새로운 도약이고</a:t>
            </a:r>
            <a:r>
              <a:rPr kumimoji="0" lang="en-US" altLang="ko-KR"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 </a:t>
            </a:r>
            <a:r>
              <a:rPr kumimoji="0" lang="ko-KR" altLang="en-US"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마르크스주의 의 중국화 과정에서 이룩한 새로운 성과이며</a:t>
            </a:r>
            <a:r>
              <a:rPr kumimoji="0" lang="en-US" altLang="ko-KR"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 </a:t>
            </a:r>
            <a:r>
              <a:rPr kumimoji="0" lang="ko-KR" altLang="en-US"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사회주의 시장 경제의 발전이 새로운 단계에 들어섰음을 의미합니다</a:t>
            </a:r>
            <a:r>
              <a:rPr kumimoji="0" lang="en-US" altLang="ko-KR"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a:t>
            </a:r>
            <a:endParaRPr kumimoji="0" lang="en-US" altLang="ko-KR"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4340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884237"/>
            <a:ext cx="7139940"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당의 제</a:t>
            </a:r>
            <a:r>
              <a:rPr lang="en-US" altLang="ko-KR" sz="2000" b="1" dirty="0">
                <a:solidFill>
                  <a:srgbClr val="2050A1"/>
                </a:solidFill>
                <a:latin typeface="komorebi gothic" pitchFamily="49" charset="-128"/>
                <a:ea typeface="komorebi gothic" pitchFamily="49" charset="-128"/>
              </a:rPr>
              <a:t>19</a:t>
            </a:r>
            <a:r>
              <a:rPr lang="ko-KR" altLang="en-US" sz="2000" b="1" dirty="0">
                <a:solidFill>
                  <a:srgbClr val="2050A1"/>
                </a:solidFill>
                <a:latin typeface="komorebi gothic" pitchFamily="49" charset="-128"/>
                <a:ea typeface="komorebi gothic" pitchFamily="49" charset="-128"/>
              </a:rPr>
              <a:t>기 </a:t>
            </a:r>
            <a:r>
              <a:rPr lang="en-US" altLang="ko-KR" sz="2000" b="1" dirty="0">
                <a:solidFill>
                  <a:srgbClr val="2050A1"/>
                </a:solidFill>
                <a:latin typeface="komorebi gothic" pitchFamily="49" charset="-128"/>
                <a:ea typeface="komorebi gothic" pitchFamily="49" charset="-128"/>
              </a:rPr>
              <a:t>4</a:t>
            </a:r>
            <a:r>
              <a:rPr lang="ko-KR" altLang="en-US" sz="2000" b="1" dirty="0">
                <a:solidFill>
                  <a:srgbClr val="2050A1"/>
                </a:solidFill>
                <a:latin typeface="komorebi gothic" pitchFamily="49" charset="-128"/>
                <a:ea typeface="komorebi gothic" pitchFamily="49" charset="-128"/>
              </a:rPr>
              <a:t>중전회에서는 중국 특색 사회주의 제도의 견지와 보완</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국정 운영 시스템과 운영 능력의 </a:t>
            </a:r>
            <a:r>
              <a:rPr lang="ko-KR" altLang="en-US" sz="2000" b="1" dirty="0">
                <a:solidFill>
                  <a:srgbClr val="FF0000"/>
                </a:solidFill>
                <a:latin typeface="komorebi gothic" pitchFamily="49" charset="-128"/>
                <a:ea typeface="komorebi gothic" pitchFamily="49" charset="-128"/>
              </a:rPr>
              <a:t>현대화를 추진하기 위한</a:t>
            </a:r>
            <a:r>
              <a:rPr lang="ko-KR" altLang="en-US" sz="2000" b="1" dirty="0">
                <a:solidFill>
                  <a:srgbClr val="2050A1"/>
                </a:solidFill>
                <a:latin typeface="komorebi gothic" pitchFamily="49" charset="-128"/>
                <a:ea typeface="komorebi gothic" pitchFamily="49" charset="-128"/>
              </a:rPr>
              <a:t> 전략적 배치를 </a:t>
            </a:r>
            <a:r>
              <a:rPr lang="ko-KR" altLang="en-US" sz="2000" b="1" dirty="0" smtClean="0">
                <a:solidFill>
                  <a:srgbClr val="2050A1"/>
                </a:solidFill>
                <a:latin typeface="komorebi gothic" pitchFamily="49" charset="-128"/>
                <a:ea typeface="komorebi gothic" pitchFamily="49" charset="-128"/>
              </a:rPr>
              <a:t>제시하였습니다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3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党</a:t>
            </a:r>
            <a:r>
              <a:rPr lang="zh-CN" altLang="en-US" sz="2000" b="1" dirty="0">
                <a:solidFill>
                  <a:srgbClr val="1E50A2"/>
                </a:solidFill>
                <a:latin typeface="方正兰亭黑简体" panose="02000500000000000000" pitchFamily="2" charset="-122"/>
                <a:ea typeface="方正兰亭黑简体" panose="02000500000000000000" pitchFamily="2" charset="-122"/>
              </a:rPr>
              <a:t>的十九届四中全会对坚持和完善中国特色社会主义制度、推进国家治理</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体系和</a:t>
            </a:r>
            <a:r>
              <a:rPr lang="zh-CN" altLang="en-US" sz="2000" b="1" dirty="0">
                <a:solidFill>
                  <a:srgbClr val="1E50A2"/>
                </a:solidFill>
                <a:latin typeface="方正兰亭黑简体" panose="02000500000000000000" pitchFamily="2" charset="-122"/>
                <a:ea typeface="方正兰亭黑简体" panose="02000500000000000000" pitchFamily="2" charset="-122"/>
              </a:rPr>
              <a:t>治理能力现代化作出战略部署。</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 </a:t>
            </a:r>
            <a:r>
              <a:rPr lang="zh-CN" altLang="en-US" sz="2000" b="1" dirty="0">
                <a:solidFill>
                  <a:srgbClr val="2050A1"/>
                </a:solidFill>
                <a:ea typeface="方正兰亭黑简体" panose="02000500000000000000" pitchFamily="2" charset="-122"/>
                <a:cs typeface="Calibri" panose="020F0502020204030204" pitchFamily="34" charset="0"/>
                <a:sym typeface="+mn-ea"/>
              </a:rPr>
              <a:t>增译词汇或语句</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440873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829700"/>
            <a:ext cx="7139940" cy="1323439"/>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올해는 당의 제</a:t>
            </a:r>
            <a:r>
              <a:rPr lang="en-US" altLang="ko-KR" sz="2000" b="1" dirty="0">
                <a:solidFill>
                  <a:srgbClr val="2050A1"/>
                </a:solidFill>
                <a:latin typeface="komorebi gothic" pitchFamily="49" charset="-128"/>
                <a:ea typeface="komorebi gothic" pitchFamily="49" charset="-128"/>
              </a:rPr>
              <a:t>18</a:t>
            </a:r>
            <a:r>
              <a:rPr lang="ko-KR" altLang="en-US" sz="2000" b="1" dirty="0">
                <a:solidFill>
                  <a:srgbClr val="2050A1"/>
                </a:solidFill>
                <a:latin typeface="komorebi gothic" pitchFamily="49" charset="-128"/>
                <a:ea typeface="komorebi gothic" pitchFamily="49" charset="-128"/>
              </a:rPr>
              <a:t>기 </a:t>
            </a:r>
            <a:r>
              <a:rPr lang="en-US" altLang="ko-KR" sz="2000" b="1" dirty="0">
                <a:solidFill>
                  <a:srgbClr val="2050A1"/>
                </a:solidFill>
                <a:latin typeface="komorebi gothic" pitchFamily="49" charset="-128"/>
                <a:ea typeface="komorebi gothic" pitchFamily="49" charset="-128"/>
              </a:rPr>
              <a:t>3</a:t>
            </a:r>
            <a:r>
              <a:rPr lang="ko-KR" altLang="en-US" sz="2000" b="1" dirty="0">
                <a:solidFill>
                  <a:srgbClr val="2050A1"/>
                </a:solidFill>
                <a:latin typeface="komorebi gothic" pitchFamily="49" charset="-128"/>
                <a:ea typeface="komorebi gothic" pitchFamily="49" charset="-128"/>
              </a:rPr>
              <a:t>중전회에서 제시한 전면적 개혁 심화를 시작하는 </a:t>
            </a:r>
            <a:r>
              <a:rPr lang="ko-KR" altLang="en-US" sz="2000" b="1" dirty="0" smtClean="0">
                <a:solidFill>
                  <a:srgbClr val="2050A1"/>
                </a:solidFill>
                <a:latin typeface="komorebi gothic" pitchFamily="49" charset="-128"/>
                <a:ea typeface="komorebi gothic" pitchFamily="49" charset="-128"/>
              </a:rPr>
              <a:t>첫해입니다</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그러므로</a:t>
            </a:r>
            <a:r>
              <a:rPr lang="ko-KR" altLang="en-US" sz="2000" b="1" dirty="0">
                <a:solidFill>
                  <a:srgbClr val="2050A1"/>
                </a:solidFill>
                <a:latin typeface="komorebi gothic" pitchFamily="49" charset="-128"/>
                <a:ea typeface="komorebi gothic" pitchFamily="49" charset="-128"/>
              </a:rPr>
              <a:t> 전면적 개혁을 착실하게 추진하여 향후 몇 년의 개혁을 위한 첫발을 잘 떼야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79735" y="2694828"/>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4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今年</a:t>
            </a:r>
            <a:r>
              <a:rPr lang="zh-CN" altLang="en-US" sz="2000" b="1" dirty="0">
                <a:solidFill>
                  <a:srgbClr val="1E50A2"/>
                </a:solidFill>
                <a:latin typeface="方正兰亭黑简体" panose="02000500000000000000" pitchFamily="2" charset="-122"/>
                <a:ea typeface="方正兰亭黑简体" panose="02000500000000000000" pitchFamily="2" charset="-122"/>
              </a:rPr>
              <a:t>是党的十八届三中全会提出全面深化改革的元年，要真枪真刀推进</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改革</a:t>
            </a:r>
            <a:r>
              <a:rPr lang="zh-CN" altLang="en-US" sz="2000" b="1" dirty="0">
                <a:solidFill>
                  <a:srgbClr val="1E50A2"/>
                </a:solidFill>
                <a:latin typeface="方正兰亭黑简体" panose="02000500000000000000" pitchFamily="2" charset="-122"/>
                <a:ea typeface="方正兰亭黑简体" panose="02000500000000000000" pitchFamily="2" charset="-122"/>
              </a:rPr>
              <a:t>，为今后几年改革开好头。</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 </a:t>
            </a:r>
            <a:r>
              <a:rPr lang="zh-CN" altLang="en-US" sz="2000" b="1" dirty="0">
                <a:solidFill>
                  <a:srgbClr val="2050A1"/>
                </a:solidFill>
                <a:ea typeface="方正兰亭黑简体" panose="02000500000000000000" pitchFamily="2" charset="-122"/>
                <a:cs typeface="Calibri" panose="020F0502020204030204" pitchFamily="34" charset="0"/>
                <a:sym typeface="+mn-ea"/>
              </a:rPr>
              <a:t>增译词汇或语句</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220510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65101"/>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829700"/>
            <a:ext cx="7139940" cy="707886"/>
          </a:xfrm>
          <a:prstGeom prst="rect">
            <a:avLst/>
          </a:prstGeom>
          <a:noFill/>
        </p:spPr>
        <p:txBody>
          <a:bodyPr wrap="square" rtlCol="0">
            <a:spAutoFit/>
          </a:bodyPr>
          <a:lstStyle/>
          <a:p>
            <a:pPr algn="just" latinLnBrk="1"/>
            <a:r>
              <a:rPr lang="ko-KR" altLang="en-US" sz="2000" b="1" dirty="0" smtClean="0">
                <a:solidFill>
                  <a:srgbClr val="2050A1"/>
                </a:solidFill>
                <a:latin typeface="komorebi gothic" pitchFamily="49" charset="-128"/>
                <a:ea typeface="komorebi gothic" pitchFamily="49" charset="-128"/>
              </a:rPr>
              <a:t>“말하는 </a:t>
            </a:r>
            <a:r>
              <a:rPr lang="ko-KR" altLang="en-US" sz="2000" b="1" dirty="0">
                <a:solidFill>
                  <a:srgbClr val="2050A1"/>
                </a:solidFill>
                <a:latin typeface="komorebi gothic" pitchFamily="49" charset="-128"/>
                <a:ea typeface="komorebi gothic" pitchFamily="49" charset="-128"/>
              </a:rPr>
              <a:t>것을 듣기보다 하는 일을 보는 것이 낫고</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하는 일을 보기보다는 </a:t>
            </a:r>
            <a:r>
              <a:rPr lang="ko-KR" altLang="en-US" sz="2000" b="1" dirty="0" smtClean="0">
                <a:solidFill>
                  <a:srgbClr val="2050A1"/>
                </a:solidFill>
                <a:latin typeface="komorebi gothic" pitchFamily="49" charset="-128"/>
                <a:ea typeface="komorebi gothic" pitchFamily="49" charset="-128"/>
              </a:rPr>
              <a:t>행실을 </a:t>
            </a:r>
            <a:r>
              <a:rPr lang="ko-KR" altLang="en-US" sz="2000" b="1" dirty="0">
                <a:solidFill>
                  <a:srgbClr val="2050A1"/>
                </a:solidFill>
                <a:latin typeface="komorebi gothic" pitchFamily="49" charset="-128"/>
                <a:ea typeface="komorebi gothic" pitchFamily="49" charset="-128"/>
              </a:rPr>
              <a:t>관찰하는 것이 낫다”</a:t>
            </a:r>
            <a:r>
              <a:rPr lang="ko-KR" altLang="en-US" sz="2000" b="1" dirty="0">
                <a:solidFill>
                  <a:srgbClr val="FF0000"/>
                </a:solidFill>
                <a:latin typeface="komorebi gothic" pitchFamily="49" charset="-128"/>
                <a:ea typeface="komorebi gothic" pitchFamily="49" charset="-128"/>
              </a:rPr>
              <a:t>고 합니다</a:t>
            </a:r>
            <a:r>
              <a:rPr lang="en-US" altLang="ko-KR" sz="2000" b="1" dirty="0">
                <a:solidFill>
                  <a:srgbClr val="C62533"/>
                </a:solidFill>
                <a:latin typeface="komorebi gothic" pitchFamily="49" charset="-128"/>
                <a:ea typeface="komorebi gothic" pitchFamily="49" charset="-128"/>
              </a:rPr>
              <a:t>.</a:t>
            </a:r>
            <a:endParaRPr lang="ja-JP" altLang="en-US" sz="2000" b="1" dirty="0">
              <a:solidFill>
                <a:srgbClr val="C62533"/>
              </a:solidFill>
              <a:latin typeface="komorebi gothic" pitchFamily="49" charset="-128"/>
              <a:ea typeface="komorebi gothic" pitchFamily="49" charset="-128"/>
            </a:endParaRPr>
          </a:p>
        </p:txBody>
      </p:sp>
      <p:sp>
        <p:nvSpPr>
          <p:cNvPr id="23" name="文本框 22"/>
          <p:cNvSpPr txBox="1"/>
          <p:nvPr/>
        </p:nvSpPr>
        <p:spPr>
          <a:xfrm>
            <a:off x="2596245" y="2847073"/>
            <a:ext cx="7172960" cy="707886"/>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5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a:t>
            </a:r>
            <a:r>
              <a:rPr lang="zh-CN" altLang="en-US" sz="2000" b="1" dirty="0">
                <a:solidFill>
                  <a:srgbClr val="1E50A2"/>
                </a:solidFill>
                <a:latin typeface="方正兰亭黑简体" panose="02000500000000000000" pitchFamily="2" charset="-122"/>
                <a:ea typeface="方正兰亭黑简体" panose="02000500000000000000" pitchFamily="2" charset="-122"/>
              </a:rPr>
              <a:t>听言不如观事，观事不如观行。”</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 </a:t>
            </a:r>
            <a:r>
              <a:rPr lang="zh-CN" altLang="en-US" sz="2000" b="1" dirty="0">
                <a:solidFill>
                  <a:srgbClr val="2050A1"/>
                </a:solidFill>
                <a:ea typeface="方正兰亭黑简体" panose="02000500000000000000" pitchFamily="2" charset="-122"/>
                <a:cs typeface="Calibri" panose="020F0502020204030204" pitchFamily="34" charset="0"/>
                <a:sym typeface="+mn-ea"/>
              </a:rPr>
              <a:t>增译词汇或语句</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81385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65101"/>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39251"/>
            <a:ext cx="7139940"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지난 수천 년간 중화민족은 수많은 고난을 겪었지만 한 번도 무너진 적이 </a:t>
            </a:r>
            <a:r>
              <a:rPr lang="ko-KR" altLang="en-US" sz="2000" b="1" dirty="0" smtClean="0">
                <a:solidFill>
                  <a:srgbClr val="2050A1"/>
                </a:solidFill>
                <a:latin typeface="komorebi gothic" pitchFamily="49" charset="-128"/>
                <a:ea typeface="komorebi gothic" pitchFamily="49" charset="-128"/>
              </a:rPr>
              <a:t>없으며 </a:t>
            </a:r>
            <a:r>
              <a:rPr lang="ko-KR" altLang="en-US" sz="2000" b="1" dirty="0">
                <a:solidFill>
                  <a:srgbClr val="FF0000"/>
                </a:solidFill>
                <a:latin typeface="komorebi gothic" pitchFamily="49" charset="-128"/>
                <a:ea typeface="komorebi gothic" pitchFamily="49" charset="-128"/>
              </a:rPr>
              <a:t>오히려 그 속에서 </a:t>
            </a:r>
            <a:r>
              <a:rPr lang="ko-KR" altLang="en-US" sz="2000" b="1" dirty="0">
                <a:solidFill>
                  <a:srgbClr val="2050A1"/>
                </a:solidFill>
                <a:latin typeface="komorebi gothic" pitchFamily="49" charset="-128"/>
                <a:ea typeface="komorebi gothic" pitchFamily="49" charset="-128"/>
              </a:rPr>
              <a:t>우리 민족의 정신</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의지</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역량이 지속적으로 </a:t>
            </a:r>
            <a:r>
              <a:rPr lang="ko-KR" altLang="en-US" sz="2000" b="1" dirty="0" smtClean="0">
                <a:solidFill>
                  <a:srgbClr val="2050A1"/>
                </a:solidFill>
                <a:latin typeface="komorebi gothic" pitchFamily="49" charset="-128"/>
                <a:ea typeface="komorebi gothic" pitchFamily="49" charset="-128"/>
              </a:rPr>
              <a:t>제고되었습니다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6</a:t>
            </a: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千百年来</a:t>
            </a:r>
            <a:r>
              <a:rPr lang="zh-CN" altLang="en-US" sz="2000" b="1" dirty="0">
                <a:solidFill>
                  <a:srgbClr val="1E50A2"/>
                </a:solidFill>
                <a:latin typeface="方正兰亭黑简体" panose="02000500000000000000" pitchFamily="2" charset="-122"/>
                <a:ea typeface="方正兰亭黑简体" panose="02000500000000000000" pitchFamily="2" charset="-122"/>
              </a:rPr>
              <a:t>，中华民族历经苦难，但没有任何一次苦难能够打垮我们，最后都</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推动</a:t>
            </a:r>
            <a:r>
              <a:rPr lang="zh-CN" altLang="en-US" sz="2000" b="1" dirty="0">
                <a:solidFill>
                  <a:srgbClr val="1E50A2"/>
                </a:solidFill>
                <a:latin typeface="方正兰亭黑简体" panose="02000500000000000000" pitchFamily="2" charset="-122"/>
                <a:ea typeface="方正兰亭黑简体" panose="02000500000000000000" pitchFamily="2" charset="-122"/>
              </a:rPr>
              <a:t>了我们民族精神、意志、力量的一次次升华。</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 </a:t>
            </a:r>
            <a:r>
              <a:rPr lang="zh-CN" altLang="en-US" sz="2000" b="1" dirty="0">
                <a:solidFill>
                  <a:srgbClr val="2050A1"/>
                </a:solidFill>
                <a:ea typeface="方正兰亭黑简体" panose="02000500000000000000" pitchFamily="2" charset="-122"/>
                <a:cs typeface="Calibri" panose="020F0502020204030204" pitchFamily="34" charset="0"/>
                <a:sym typeface="+mn-ea"/>
              </a:rPr>
              <a:t>增译词汇或语句</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1311295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2"/>
          <a:stretch>
            <a:fillRect/>
          </a:stretch>
        </p:blipFill>
        <p:spPr>
          <a:xfrm>
            <a:off x="1" y="0"/>
            <a:ext cx="12191999" cy="6858000"/>
          </a:xfrm>
          <a:prstGeom prst="rect">
            <a:avLst/>
          </a:prstGeom>
        </p:spPr>
      </p:pic>
      <p:pic>
        <p:nvPicPr>
          <p:cNvPr id="24" name="图片 23"/>
          <p:cNvPicPr>
            <a:picLocks noChangeAspect="1"/>
          </p:cNvPicPr>
          <p:nvPr/>
        </p:nvPicPr>
        <p:blipFill>
          <a:blip r:embed="rId3"/>
          <a:srcRect l="43293"/>
          <a:stretch>
            <a:fillRect/>
          </a:stretch>
        </p:blipFill>
        <p:spPr>
          <a:xfrm>
            <a:off x="41275" y="1706880"/>
            <a:ext cx="1731645" cy="3125470"/>
          </a:xfrm>
          <a:custGeom>
            <a:avLst/>
            <a:gdLst>
              <a:gd name="connsiteX0" fmla="*/ 0 w 1772440"/>
              <a:gd name="connsiteY0" fmla="*/ 0 h 3125605"/>
              <a:gd name="connsiteX1" fmla="*/ 1772440 w 1772440"/>
              <a:gd name="connsiteY1" fmla="*/ 0 h 3125605"/>
              <a:gd name="connsiteX2" fmla="*/ 1772440 w 1772440"/>
              <a:gd name="connsiteY2" fmla="*/ 3125605 h 3125605"/>
              <a:gd name="connsiteX3" fmla="*/ 0 w 1772440"/>
              <a:gd name="connsiteY3" fmla="*/ 3125605 h 3125605"/>
            </a:gdLst>
            <a:ahLst/>
            <a:cxnLst>
              <a:cxn ang="0">
                <a:pos x="connsiteX0" y="connsiteY0"/>
              </a:cxn>
              <a:cxn ang="0">
                <a:pos x="connsiteX1" y="connsiteY1"/>
              </a:cxn>
              <a:cxn ang="0">
                <a:pos x="connsiteX2" y="connsiteY2"/>
              </a:cxn>
              <a:cxn ang="0">
                <a:pos x="connsiteX3" y="connsiteY3"/>
              </a:cxn>
            </a:cxnLst>
            <a:rect l="l" t="t" r="r" b="b"/>
            <a:pathLst>
              <a:path w="1772440" h="3125605">
                <a:moveTo>
                  <a:pt x="0" y="0"/>
                </a:moveTo>
                <a:lnTo>
                  <a:pt x="1772440" y="0"/>
                </a:lnTo>
                <a:lnTo>
                  <a:pt x="1772440" y="3125605"/>
                </a:lnTo>
                <a:lnTo>
                  <a:pt x="0" y="3125605"/>
                </a:lnTo>
                <a:close/>
              </a:path>
            </a:pathLst>
          </a:custGeom>
        </p:spPr>
      </p:pic>
      <p:sp>
        <p:nvSpPr>
          <p:cNvPr id="21" name="矩形 20"/>
          <p:cNvSpPr/>
          <p:nvPr/>
        </p:nvSpPr>
        <p:spPr>
          <a:xfrm>
            <a:off x="2579687" y="1582325"/>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4" name="矩形 3"/>
          <p:cNvSpPr/>
          <p:nvPr/>
        </p:nvSpPr>
        <p:spPr>
          <a:xfrm>
            <a:off x="2569635" y="630967"/>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37" name="文本框 36">
            <a:hlinkClick r:id="rId4" action="ppaction://hlinksldjump"/>
          </p:cNvPr>
          <p:cNvSpPr txBox="1"/>
          <p:nvPr/>
        </p:nvSpPr>
        <p:spPr>
          <a:xfrm>
            <a:off x="2760226" y="500352"/>
            <a:ext cx="2339098" cy="675183"/>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一、核心概念</a:t>
            </a:r>
          </a:p>
        </p:txBody>
      </p:sp>
      <p:sp>
        <p:nvSpPr>
          <p:cNvPr id="8" name="文本框 7"/>
          <p:cNvSpPr txBox="1"/>
          <p:nvPr/>
        </p:nvSpPr>
        <p:spPr>
          <a:xfrm>
            <a:off x="326509" y="2480816"/>
            <a:ext cx="858520" cy="1503472"/>
          </a:xfrm>
          <a:prstGeom prst="rect">
            <a:avLst/>
          </a:prstGeom>
          <a:noFill/>
        </p:spPr>
        <p:txBody>
          <a:bodyPr vert="eaVert" wrap="square" lIns="91438" tIns="45719" rIns="91438" bIns="45719" rtlCol="0">
            <a:spAutoFit/>
          </a:bodyPr>
          <a:lstStyle/>
          <a:p>
            <a:pPr algn="ctr"/>
            <a:r>
              <a:rPr kumimoji="1" lang="zh-CN" altLang="en-US" sz="44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目  录</a:t>
            </a:r>
          </a:p>
        </p:txBody>
      </p:sp>
      <p:sp>
        <p:nvSpPr>
          <p:cNvPr id="19" name="文本框 18">
            <a:hlinkClick r:id="rId4" action="ppaction://hlinksldjump"/>
          </p:cNvPr>
          <p:cNvSpPr txBox="1"/>
          <p:nvPr/>
        </p:nvSpPr>
        <p:spPr>
          <a:xfrm>
            <a:off x="2760226" y="1474910"/>
            <a:ext cx="2339098" cy="675183"/>
          </a:xfrm>
          <a:prstGeom prst="rect">
            <a:avLst/>
          </a:prstGeom>
          <a:noFill/>
        </p:spPr>
        <p:txBody>
          <a:bodyPr wrap="non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二、关键语句</a:t>
            </a:r>
          </a:p>
        </p:txBody>
      </p:sp>
      <p:sp>
        <p:nvSpPr>
          <p:cNvPr id="2" name="矩形 1"/>
          <p:cNvSpPr/>
          <p:nvPr/>
        </p:nvSpPr>
        <p:spPr>
          <a:xfrm>
            <a:off x="2592333" y="3450988"/>
            <a:ext cx="4859020" cy="559435"/>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5" name="矩形 4"/>
          <p:cNvSpPr/>
          <p:nvPr/>
        </p:nvSpPr>
        <p:spPr>
          <a:xfrm>
            <a:off x="2592389" y="2499403"/>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2" name="文本框 11">
            <a:hlinkClick r:id="rId4" action="ppaction://hlinksldjump"/>
          </p:cNvPr>
          <p:cNvSpPr txBox="1"/>
          <p:nvPr/>
        </p:nvSpPr>
        <p:spPr>
          <a:xfrm>
            <a:off x="2818569" y="2346182"/>
            <a:ext cx="2339098" cy="675183"/>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三、课前试译</a:t>
            </a:r>
          </a:p>
        </p:txBody>
      </p:sp>
      <p:sp>
        <p:nvSpPr>
          <p:cNvPr id="13" name="文本框 12">
            <a:hlinkClick r:id="rId4" action="ppaction://hlinksldjump"/>
          </p:cNvPr>
          <p:cNvSpPr txBox="1"/>
          <p:nvPr/>
        </p:nvSpPr>
        <p:spPr>
          <a:xfrm>
            <a:off x="2858585" y="3304560"/>
            <a:ext cx="3004604" cy="662295"/>
          </a:xfrm>
          <a:prstGeom prst="rect">
            <a:avLst/>
          </a:prstGeom>
          <a:noFill/>
        </p:spPr>
        <p:txBody>
          <a:bodyPr wrap="squar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四、译文评析</a:t>
            </a:r>
          </a:p>
        </p:txBody>
      </p:sp>
      <p:sp>
        <p:nvSpPr>
          <p:cNvPr id="14" name="矩形 13"/>
          <p:cNvSpPr/>
          <p:nvPr/>
        </p:nvSpPr>
        <p:spPr>
          <a:xfrm>
            <a:off x="2616819" y="4415729"/>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6" name="文本框 15">
            <a:hlinkClick r:id="rId4" action="ppaction://hlinksldjump"/>
          </p:cNvPr>
          <p:cNvSpPr txBox="1"/>
          <p:nvPr/>
        </p:nvSpPr>
        <p:spPr>
          <a:xfrm>
            <a:off x="2827599" y="4308323"/>
            <a:ext cx="2339098" cy="675183"/>
          </a:xfrm>
          <a:prstGeom prst="rect">
            <a:avLst/>
          </a:prstGeom>
          <a:noFill/>
        </p:spPr>
        <p:txBody>
          <a:bodyPr wrap="non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五、点评练习</a:t>
            </a:r>
          </a:p>
        </p:txBody>
      </p:sp>
      <p:sp>
        <p:nvSpPr>
          <p:cNvPr id="20" name="矩形 19"/>
          <p:cNvSpPr/>
          <p:nvPr/>
        </p:nvSpPr>
        <p:spPr>
          <a:xfrm>
            <a:off x="2579275" y="5364891"/>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22" name="文本框 21">
            <a:hlinkClick r:id="rId4" action="ppaction://hlinksldjump"/>
          </p:cNvPr>
          <p:cNvSpPr txBox="1"/>
          <p:nvPr/>
        </p:nvSpPr>
        <p:spPr>
          <a:xfrm>
            <a:off x="2827599" y="5259924"/>
            <a:ext cx="2339098" cy="662295"/>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六、课后</a:t>
            </a:r>
            <a:r>
              <a:rPr lang="zh-CN" altLang="en-US" sz="2800" b="1" dirty="0" smtClean="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练习</a:t>
            </a:r>
            <a:endPar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endParaRPr>
          </a:p>
        </p:txBody>
      </p:sp>
      <p:pic>
        <p:nvPicPr>
          <p:cNvPr id="3" name="图片 2"/>
          <p:cNvPicPr>
            <a:picLocks noChangeAspect="1"/>
          </p:cNvPicPr>
          <p:nvPr/>
        </p:nvPicPr>
        <p:blipFill>
          <a:blip r:embed="rId5"/>
          <a:stretch>
            <a:fillRect/>
          </a:stretch>
        </p:blipFill>
        <p:spPr>
          <a:xfrm>
            <a:off x="7117264" y="771029"/>
            <a:ext cx="5359917" cy="53599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4" grpId="0" bldLvl="0" animBg="1"/>
      <p:bldP spid="4" grpId="1" animBg="1"/>
      <p:bldP spid="2" grpId="0" bldLvl="0" animBg="1"/>
      <p:bldP spid="2" grpId="1" animBg="1"/>
      <p:bldP spid="5" grpId="0" animBg="1"/>
      <p:bldP spid="5" grpId="1" animBg="1"/>
      <p:bldP spid="14" grpId="0" animBg="1"/>
      <p:bldP spid="14" grpId="1" animBg="1"/>
      <p:bldP spid="20" grpId="0" animBg="1"/>
      <p:bldP spid="20"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4043978"/>
            <a:ext cx="7139940" cy="1323439"/>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무엇보다도 일부 당원 간부들 사이에 나타나는 부정부패</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대중 이탈</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형식주의</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관료주의 등은 반드시 총력을 기울여 해결해야 할 문제입니다</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이를 </a:t>
            </a:r>
            <a:r>
              <a:rPr lang="ko-KR" altLang="en-US" sz="2000" b="1" dirty="0" smtClean="0">
                <a:solidFill>
                  <a:srgbClr val="FF0000"/>
                </a:solidFill>
                <a:latin typeface="komorebi gothic" pitchFamily="49" charset="-128"/>
                <a:ea typeface="komorebi gothic" pitchFamily="49" charset="-128"/>
              </a:rPr>
              <a:t>해결하려면 </a:t>
            </a:r>
            <a:r>
              <a:rPr lang="ko-KR" altLang="en-US" sz="2000" b="1" dirty="0">
                <a:solidFill>
                  <a:srgbClr val="2050A1"/>
                </a:solidFill>
                <a:latin typeface="komorebi gothic" pitchFamily="49" charset="-128"/>
                <a:ea typeface="komorebi gothic" pitchFamily="49" charset="-128"/>
              </a:rPr>
              <a:t>반드시 전당 차원에서 경각심을 높여야 </a:t>
            </a:r>
            <a:r>
              <a:rPr lang="ko-KR" altLang="en-US" sz="2000" b="1" dirty="0" smtClean="0">
                <a:solidFill>
                  <a:srgbClr val="2050A1"/>
                </a:solidFill>
                <a:latin typeface="komorebi gothic" pitchFamily="49" charset="-128"/>
                <a:ea typeface="komorebi gothic" pitchFamily="49" charset="-128"/>
              </a:rPr>
              <a:t>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7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尤其</a:t>
            </a:r>
            <a:r>
              <a:rPr lang="zh-CN" altLang="en-US" sz="2000" b="1" dirty="0">
                <a:solidFill>
                  <a:srgbClr val="1E50A2"/>
                </a:solidFill>
                <a:latin typeface="方正兰亭黑简体" panose="02000500000000000000" pitchFamily="2" charset="-122"/>
                <a:ea typeface="方正兰亭黑简体" panose="02000500000000000000" pitchFamily="2" charset="-122"/>
              </a:rPr>
              <a:t>是一些党员干部中发生的贪污腐败、脱离群众、形式主义、官僚主义等</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问题</a:t>
            </a:r>
            <a:r>
              <a:rPr lang="zh-CN" altLang="en-US" sz="2000" b="1" dirty="0">
                <a:solidFill>
                  <a:srgbClr val="1E50A2"/>
                </a:solidFill>
                <a:latin typeface="方正兰亭黑简体" panose="02000500000000000000" pitchFamily="2" charset="-122"/>
                <a:ea typeface="方正兰亭黑简体" panose="02000500000000000000" pitchFamily="2" charset="-122"/>
              </a:rPr>
              <a:t>，必须下大气力解决。全党必须警醒起来。</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 </a:t>
            </a:r>
            <a:r>
              <a:rPr lang="zh-CN" altLang="en-US" sz="2000" b="1" dirty="0">
                <a:solidFill>
                  <a:srgbClr val="2050A1"/>
                </a:solidFill>
                <a:ea typeface="方正兰亭黑简体" panose="02000500000000000000" pitchFamily="2" charset="-122"/>
                <a:cs typeface="Calibri" panose="020F0502020204030204" pitchFamily="34" charset="0"/>
                <a:sym typeface="+mn-ea"/>
              </a:rPr>
              <a:t>增译词汇或语句</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1103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829700"/>
            <a:ext cx="7139940"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개혁개방은 장기적이고 어려우며 </a:t>
            </a:r>
            <a:r>
              <a:rPr lang="ko-KR" altLang="en-US" sz="2000" b="1" dirty="0">
                <a:solidFill>
                  <a:srgbClr val="FF0000"/>
                </a:solidFill>
                <a:latin typeface="komorebi gothic" pitchFamily="49" charset="-128"/>
                <a:ea typeface="komorebi gothic" pitchFamily="49" charset="-128"/>
              </a:rPr>
              <a:t>복잡한</a:t>
            </a:r>
            <a:r>
              <a:rPr lang="ko-KR" altLang="en-US" sz="2000" b="1" dirty="0">
                <a:solidFill>
                  <a:srgbClr val="2050A1"/>
                </a:solidFill>
                <a:latin typeface="komorebi gothic" pitchFamily="49" charset="-128"/>
                <a:ea typeface="komorebi gothic" pitchFamily="49" charset="-128"/>
              </a:rPr>
              <a:t> 사업이므로 </a:t>
            </a:r>
            <a:r>
              <a:rPr lang="ko-KR" altLang="en-US" sz="2000" b="1" dirty="0">
                <a:solidFill>
                  <a:srgbClr val="FF0000"/>
                </a:solidFill>
                <a:latin typeface="komorebi gothic" pitchFamily="49" charset="-128"/>
                <a:ea typeface="komorebi gothic" pitchFamily="49" charset="-128"/>
              </a:rPr>
              <a:t>대를 이어 </a:t>
            </a:r>
            <a:r>
              <a:rPr lang="ko-KR" altLang="en-US" sz="2000" b="1" dirty="0">
                <a:solidFill>
                  <a:srgbClr val="2050A1"/>
                </a:solidFill>
                <a:latin typeface="komorebi gothic" pitchFamily="49" charset="-128"/>
                <a:ea typeface="komorebi gothic" pitchFamily="49" charset="-128"/>
              </a:rPr>
              <a:t>계속 </a:t>
            </a:r>
            <a:r>
              <a:rPr lang="ko-KR" altLang="en-US" sz="2000" b="1" dirty="0" smtClean="0">
                <a:solidFill>
                  <a:srgbClr val="2050A1"/>
                </a:solidFill>
                <a:latin typeface="komorebi gothic" pitchFamily="49" charset="-128"/>
                <a:ea typeface="komorebi gothic" pitchFamily="49" charset="-128"/>
              </a:rPr>
              <a:t>진행해야 </a:t>
            </a:r>
            <a:r>
              <a:rPr lang="ko-KR" altLang="en-US" sz="2000" b="1" dirty="0">
                <a:solidFill>
                  <a:srgbClr val="2050A1"/>
                </a:solidFill>
                <a:latin typeface="komorebi gothic" pitchFamily="49" charset="-128"/>
                <a:ea typeface="komorebi gothic" pitchFamily="49" charset="-128"/>
              </a:rPr>
              <a:t>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612755" y="2713722"/>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1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改革开放</a:t>
            </a:r>
            <a:r>
              <a:rPr lang="zh-CN" altLang="en-US" sz="2000" b="1" dirty="0">
                <a:solidFill>
                  <a:srgbClr val="1E50A2"/>
                </a:solidFill>
                <a:latin typeface="方正兰亭黑简体" panose="02000500000000000000" pitchFamily="2" charset="-122"/>
                <a:ea typeface="方正兰亭黑简体" panose="02000500000000000000" pitchFamily="2" charset="-122"/>
              </a:rPr>
              <a:t>是一项长期的、艰巨的、</a:t>
            </a:r>
            <a:r>
              <a:rPr lang="zh-CN" altLang="en-US" sz="2000" b="1" dirty="0">
                <a:solidFill>
                  <a:srgbClr val="FF0000"/>
                </a:solidFill>
                <a:latin typeface="方正兰亭黑简体" panose="02000500000000000000" pitchFamily="2" charset="-122"/>
                <a:ea typeface="方正兰亭黑简体" panose="02000500000000000000" pitchFamily="2" charset="-122"/>
              </a:rPr>
              <a:t>繁重的</a:t>
            </a:r>
            <a:r>
              <a:rPr lang="zh-CN" altLang="en-US" sz="2000" b="1" dirty="0">
                <a:solidFill>
                  <a:srgbClr val="1E50A2"/>
                </a:solidFill>
                <a:latin typeface="方正兰亭黑简体" panose="02000500000000000000" pitchFamily="2" charset="-122"/>
                <a:ea typeface="方正兰亭黑简体" panose="02000500000000000000" pitchFamily="2" charset="-122"/>
              </a:rPr>
              <a:t>事业，必须</a:t>
            </a:r>
            <a:r>
              <a:rPr lang="zh-CN" altLang="en-US" sz="2000" b="1" dirty="0">
                <a:solidFill>
                  <a:srgbClr val="FF0000"/>
                </a:solidFill>
                <a:latin typeface="方正兰亭黑简体" panose="02000500000000000000" pitchFamily="2" charset="-122"/>
                <a:ea typeface="方正兰亭黑简体" panose="02000500000000000000" pitchFamily="2" charset="-122"/>
              </a:rPr>
              <a:t>一代又一代人</a:t>
            </a:r>
            <a:r>
              <a:rPr lang="zh-CN" altLang="en-US" sz="2000" b="1" dirty="0">
                <a:solidFill>
                  <a:srgbClr val="1E50A2"/>
                </a:solidFill>
                <a:latin typeface="方正兰亭黑简体" panose="02000500000000000000" pitchFamily="2" charset="-122"/>
                <a:ea typeface="方正兰亭黑简体" panose="02000500000000000000" pitchFamily="2" charset="-122"/>
              </a:rPr>
              <a:t>接力干</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下去</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3. </a:t>
            </a:r>
            <a:r>
              <a:rPr lang="zh-CN" altLang="en-US" sz="2000" b="1" dirty="0">
                <a:solidFill>
                  <a:srgbClr val="2050A1"/>
                </a:solidFill>
                <a:ea typeface="方正兰亭黑简体" panose="02000500000000000000" pitchFamily="2" charset="-122"/>
                <a:cs typeface="Calibri" panose="020F0502020204030204" pitchFamily="34" charset="0"/>
                <a:sym typeface="+mn-ea"/>
              </a:rPr>
              <a:t>替换</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919579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4014723"/>
            <a:ext cx="7139940" cy="707886"/>
          </a:xfrm>
          <a:prstGeom prst="rect">
            <a:avLst/>
          </a:prstGeom>
          <a:noFill/>
        </p:spPr>
        <p:txBody>
          <a:bodyPr wrap="square" rtlCol="0">
            <a:spAutoFit/>
          </a:bodyPr>
          <a:lstStyle/>
          <a:p>
            <a:pPr algn="just" latinLnBrk="1"/>
            <a:r>
              <a:rPr lang="en-US" altLang="ko-KR" sz="2000" b="1" dirty="0">
                <a:solidFill>
                  <a:srgbClr val="2050A1"/>
                </a:solidFill>
                <a:latin typeface="komorebi gothic" pitchFamily="49" charset="-128"/>
                <a:ea typeface="komorebi gothic" pitchFamily="49" charset="-128"/>
              </a:rPr>
              <a:t>18</a:t>
            </a:r>
            <a:r>
              <a:rPr lang="ko-KR" altLang="en-US" sz="2000" b="1" dirty="0">
                <a:solidFill>
                  <a:srgbClr val="2050A1"/>
                </a:solidFill>
                <a:latin typeface="komorebi gothic" pitchFamily="49" charset="-128"/>
                <a:ea typeface="komorebi gothic" pitchFamily="49" charset="-128"/>
              </a:rPr>
              <a:t>차 당대회에서 </a:t>
            </a:r>
            <a:r>
              <a:rPr lang="ko-KR" altLang="en-US" sz="2000" b="1" dirty="0">
                <a:solidFill>
                  <a:srgbClr val="FF0000"/>
                </a:solidFill>
                <a:latin typeface="komorebi gothic" pitchFamily="49" charset="-128"/>
                <a:ea typeface="komorebi gothic" pitchFamily="49" charset="-128"/>
              </a:rPr>
              <a:t>내놓은</a:t>
            </a:r>
            <a:r>
              <a:rPr lang="ko-KR" altLang="en-US" sz="2000" b="1" dirty="0">
                <a:solidFill>
                  <a:srgbClr val="2050A1"/>
                </a:solidFill>
                <a:latin typeface="komorebi gothic" pitchFamily="49" charset="-128"/>
                <a:ea typeface="komorebi gothic" pitchFamily="49" charset="-128"/>
              </a:rPr>
              <a:t> 개혁개방의 중대한 계획을 </a:t>
            </a:r>
            <a:r>
              <a:rPr lang="ko-KR" altLang="en-US" sz="2000" b="1" dirty="0">
                <a:solidFill>
                  <a:srgbClr val="FF0000"/>
                </a:solidFill>
                <a:latin typeface="komorebi gothic" pitchFamily="49" charset="-128"/>
                <a:ea typeface="komorebi gothic" pitchFamily="49" charset="-128"/>
              </a:rPr>
              <a:t>실천하려면</a:t>
            </a:r>
            <a:r>
              <a:rPr lang="ko-KR" altLang="en-US" sz="2000" b="1" dirty="0">
                <a:solidFill>
                  <a:srgbClr val="2050A1"/>
                </a:solidFill>
                <a:latin typeface="komorebi gothic" pitchFamily="49" charset="-128"/>
                <a:ea typeface="komorebi gothic" pitchFamily="49" charset="-128"/>
              </a:rPr>
              <a:t> 개혁개방의 </a:t>
            </a:r>
            <a:r>
              <a:rPr lang="ko-KR" altLang="en-US" sz="2000" b="1" dirty="0">
                <a:solidFill>
                  <a:srgbClr val="FF0000"/>
                </a:solidFill>
                <a:latin typeface="komorebi gothic" pitchFamily="49" charset="-128"/>
                <a:ea typeface="komorebi gothic" pitchFamily="49" charset="-128"/>
              </a:rPr>
              <a:t>길</a:t>
            </a:r>
            <a:r>
              <a:rPr lang="ko-KR" altLang="en-US" sz="2000" b="1" dirty="0">
                <a:solidFill>
                  <a:srgbClr val="2050A1"/>
                </a:solidFill>
                <a:latin typeface="komorebi gothic" pitchFamily="49" charset="-128"/>
                <a:ea typeface="komorebi gothic" pitchFamily="49" charset="-128"/>
              </a:rPr>
              <a:t>을 진지하게 돌아보고 심화해야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2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要</a:t>
            </a:r>
            <a:r>
              <a:rPr lang="zh-CN" altLang="en-US" sz="2000" b="1" dirty="0">
                <a:solidFill>
                  <a:srgbClr val="1E50A2"/>
                </a:solidFill>
                <a:latin typeface="方正兰亭黑简体" panose="02000500000000000000" pitchFamily="2" charset="-122"/>
                <a:ea typeface="方正兰亭黑简体" panose="02000500000000000000" pitchFamily="2" charset="-122"/>
              </a:rPr>
              <a:t>把党的十八大</a:t>
            </a:r>
            <a:r>
              <a:rPr lang="zh-CN" altLang="en-US" sz="2000" b="1" dirty="0">
                <a:solidFill>
                  <a:srgbClr val="FF0000"/>
                </a:solidFill>
                <a:latin typeface="方正兰亭黑简体" panose="02000500000000000000" pitchFamily="2" charset="-122"/>
                <a:ea typeface="方正兰亭黑简体" panose="02000500000000000000" pitchFamily="2" charset="-122"/>
              </a:rPr>
              <a:t>确立的</a:t>
            </a:r>
            <a:r>
              <a:rPr lang="zh-CN" altLang="en-US" sz="2000" b="1" dirty="0">
                <a:solidFill>
                  <a:srgbClr val="1E50A2"/>
                </a:solidFill>
                <a:latin typeface="方正兰亭黑简体" panose="02000500000000000000" pitchFamily="2" charset="-122"/>
                <a:ea typeface="方正兰亭黑简体" panose="02000500000000000000" pitchFamily="2" charset="-122"/>
              </a:rPr>
              <a:t>改革开放重大</a:t>
            </a:r>
            <a:r>
              <a:rPr lang="zh-CN" altLang="en-US" sz="2000" b="1" dirty="0">
                <a:solidFill>
                  <a:srgbClr val="FF0000"/>
                </a:solidFill>
                <a:latin typeface="方正兰亭黑简体" panose="02000500000000000000" pitchFamily="2" charset="-122"/>
                <a:ea typeface="方正兰亭黑简体" panose="02000500000000000000" pitchFamily="2" charset="-122"/>
              </a:rPr>
              <a:t>部署落实</a:t>
            </a:r>
            <a:r>
              <a:rPr lang="zh-CN" altLang="en-US" sz="2000" b="1" dirty="0">
                <a:solidFill>
                  <a:srgbClr val="1E50A2"/>
                </a:solidFill>
                <a:latin typeface="方正兰亭黑简体" panose="02000500000000000000" pitchFamily="2" charset="-122"/>
                <a:ea typeface="方正兰亭黑简体" panose="02000500000000000000" pitchFamily="2" charset="-122"/>
              </a:rPr>
              <a:t>好，就要认真回顾和深入总结</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改革开放</a:t>
            </a:r>
            <a:r>
              <a:rPr lang="zh-CN" altLang="en-US" sz="2000" b="1" dirty="0">
                <a:solidFill>
                  <a:srgbClr val="1E50A2"/>
                </a:solidFill>
                <a:latin typeface="方正兰亭黑简体" panose="02000500000000000000" pitchFamily="2" charset="-122"/>
                <a:ea typeface="方正兰亭黑简体" panose="02000500000000000000" pitchFamily="2" charset="-122"/>
              </a:rPr>
              <a:t>的</a:t>
            </a:r>
            <a:r>
              <a:rPr lang="zh-CN" altLang="en-US" sz="2000" b="1" dirty="0">
                <a:solidFill>
                  <a:srgbClr val="FF0000"/>
                </a:solidFill>
                <a:latin typeface="方正兰亭黑简体" panose="02000500000000000000" pitchFamily="2" charset="-122"/>
                <a:ea typeface="方正兰亭黑简体" panose="02000500000000000000" pitchFamily="2" charset="-122"/>
              </a:rPr>
              <a:t>历程</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3. </a:t>
            </a:r>
            <a:r>
              <a:rPr lang="zh-CN" altLang="en-US" sz="2000" b="1" dirty="0">
                <a:solidFill>
                  <a:srgbClr val="2050A1"/>
                </a:solidFill>
                <a:ea typeface="方正兰亭黑简体" panose="02000500000000000000" pitchFamily="2" charset="-122"/>
                <a:cs typeface="Calibri" panose="020F0502020204030204" pitchFamily="34" charset="0"/>
                <a:sym typeface="+mn-ea"/>
              </a:rPr>
              <a:t>替换</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911682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967190"/>
            <a:ext cx="7139940"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방향 문제에 있어</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우리는 </a:t>
            </a:r>
            <a:r>
              <a:rPr lang="ko-KR" altLang="en-US" sz="2000" b="1" dirty="0">
                <a:solidFill>
                  <a:srgbClr val="FF0000"/>
                </a:solidFill>
                <a:latin typeface="komorebi gothic" pitchFamily="49" charset="-128"/>
                <a:ea typeface="komorebi gothic" pitchFamily="49" charset="-128"/>
              </a:rPr>
              <a:t>냉철한 이성으로 </a:t>
            </a:r>
            <a:r>
              <a:rPr lang="ko-KR" altLang="en-US" sz="2000" b="1" dirty="0">
                <a:solidFill>
                  <a:srgbClr val="2050A1"/>
                </a:solidFill>
                <a:latin typeface="komorebi gothic" pitchFamily="49" charset="-128"/>
                <a:ea typeface="komorebi gothic" pitchFamily="49" charset="-128"/>
              </a:rPr>
              <a:t>사회주의 제도의 자체 정비와 </a:t>
            </a:r>
            <a:r>
              <a:rPr lang="ko-KR" altLang="en-US" sz="2000" b="1" dirty="0" smtClean="0">
                <a:solidFill>
                  <a:srgbClr val="2050A1"/>
                </a:solidFill>
                <a:latin typeface="komorebi gothic" pitchFamily="49" charset="-128"/>
                <a:ea typeface="komorebi gothic" pitchFamily="49" charset="-128"/>
              </a:rPr>
              <a:t>발전을 </a:t>
            </a:r>
            <a:r>
              <a:rPr lang="ko-KR" altLang="en-US" sz="2000" b="1" dirty="0">
                <a:solidFill>
                  <a:srgbClr val="2050A1"/>
                </a:solidFill>
                <a:latin typeface="komorebi gothic" pitchFamily="49" charset="-128"/>
                <a:ea typeface="komorebi gothic" pitchFamily="49" charset="-128"/>
              </a:rPr>
              <a:t>부단히 추진하여 중국 특색 사회주의의 길을 흔들림 없이 걸어가야 </a:t>
            </a:r>
            <a:r>
              <a:rPr lang="ko-KR" altLang="en-US" sz="2000" b="1" dirty="0" smtClean="0">
                <a:solidFill>
                  <a:srgbClr val="2050A1"/>
                </a:solidFill>
                <a:latin typeface="komorebi gothic" pitchFamily="49" charset="-128"/>
                <a:ea typeface="komorebi gothic" pitchFamily="49" charset="-128"/>
              </a:rPr>
              <a:t>합니다</a:t>
            </a:r>
            <a:r>
              <a:rPr lang="en-US" altLang="ko-KR" sz="2000" b="1" dirty="0" smtClean="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3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在</a:t>
            </a:r>
            <a:r>
              <a:rPr lang="zh-CN" altLang="en-US" sz="2000" b="1" dirty="0">
                <a:solidFill>
                  <a:srgbClr val="1E50A2"/>
                </a:solidFill>
                <a:latin typeface="方正兰亭黑简体" panose="02000500000000000000" pitchFamily="2" charset="-122"/>
                <a:ea typeface="方正兰亭黑简体" panose="02000500000000000000" pitchFamily="2" charset="-122"/>
              </a:rPr>
              <a:t>方向问题上，我们</a:t>
            </a:r>
            <a:r>
              <a:rPr lang="zh-CN" altLang="en-US" sz="2000" b="1" dirty="0">
                <a:solidFill>
                  <a:srgbClr val="FF0000"/>
                </a:solidFill>
                <a:latin typeface="方正兰亭黑简体" panose="02000500000000000000" pitchFamily="2" charset="-122"/>
                <a:ea typeface="方正兰亭黑简体" panose="02000500000000000000" pitchFamily="2" charset="-122"/>
              </a:rPr>
              <a:t>头脑必须十分清醒</a:t>
            </a:r>
            <a:r>
              <a:rPr lang="zh-CN" altLang="en-US" sz="2000" b="1" dirty="0">
                <a:solidFill>
                  <a:srgbClr val="1E50A2"/>
                </a:solidFill>
                <a:latin typeface="方正兰亭黑简体" panose="02000500000000000000" pitchFamily="2" charset="-122"/>
                <a:ea typeface="方正兰亭黑简体" panose="02000500000000000000" pitchFamily="2" charset="-122"/>
              </a:rPr>
              <a:t>，不断推动社会主义制度自我完善和</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发展</a:t>
            </a:r>
            <a:r>
              <a:rPr lang="zh-CN" altLang="en-US" sz="2000" b="1" dirty="0">
                <a:solidFill>
                  <a:srgbClr val="1E50A2"/>
                </a:solidFill>
                <a:latin typeface="方正兰亭黑简体" panose="02000500000000000000" pitchFamily="2" charset="-122"/>
                <a:ea typeface="方正兰亭黑简体" panose="02000500000000000000" pitchFamily="2" charset="-122"/>
              </a:rPr>
              <a:t>，坚定不移走中国特色社会主义道路。。</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3. </a:t>
            </a:r>
            <a:r>
              <a:rPr lang="zh-CN" altLang="en-US" sz="2000" b="1" dirty="0">
                <a:solidFill>
                  <a:srgbClr val="2050A1"/>
                </a:solidFill>
                <a:ea typeface="方正兰亭黑简体" panose="02000500000000000000" pitchFamily="2" charset="-122"/>
                <a:cs typeface="Calibri" panose="020F0502020204030204" pitchFamily="34" charset="0"/>
                <a:sym typeface="+mn-ea"/>
              </a:rPr>
              <a:t>替换</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990993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982187"/>
            <a:ext cx="7139940"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개혁개방은 </a:t>
            </a:r>
            <a:r>
              <a:rPr lang="ko-KR" altLang="en-US" sz="2000" b="1" dirty="0">
                <a:solidFill>
                  <a:srgbClr val="FF0000"/>
                </a:solidFill>
                <a:latin typeface="komorebi gothic" pitchFamily="49" charset="-128"/>
                <a:ea typeface="komorebi gothic" pitchFamily="49" charset="-128"/>
              </a:rPr>
              <a:t>전례없는</a:t>
            </a:r>
            <a:r>
              <a:rPr lang="ko-KR" altLang="en-US" sz="2000" b="1" dirty="0">
                <a:solidFill>
                  <a:srgbClr val="2050A1"/>
                </a:solidFill>
                <a:latin typeface="komorebi gothic" pitchFamily="49" charset="-128"/>
                <a:ea typeface="komorebi gothic" pitchFamily="49" charset="-128"/>
              </a:rPr>
              <a:t> 새로운 </a:t>
            </a:r>
            <a:r>
              <a:rPr lang="ko-KR" altLang="en-US" sz="2000" b="1" dirty="0">
                <a:solidFill>
                  <a:srgbClr val="FF0000"/>
                </a:solidFill>
                <a:latin typeface="komorebi gothic" pitchFamily="49" charset="-128"/>
                <a:ea typeface="komorebi gothic" pitchFamily="49" charset="-128"/>
              </a:rPr>
              <a:t>위업이므로</a:t>
            </a:r>
            <a:r>
              <a:rPr lang="ko-KR" altLang="en-US" sz="2000" b="1" dirty="0">
                <a:solidFill>
                  <a:srgbClr val="2050A1"/>
                </a:solidFill>
                <a:latin typeface="komorebi gothic" pitchFamily="49" charset="-128"/>
                <a:ea typeface="komorebi gothic" pitchFamily="49" charset="-128"/>
              </a:rPr>
              <a:t> 정확한 방법론에 </a:t>
            </a:r>
            <a:r>
              <a:rPr lang="ko-KR" altLang="en-US" sz="2000" b="1" dirty="0">
                <a:solidFill>
                  <a:srgbClr val="FF0000"/>
                </a:solidFill>
                <a:latin typeface="komorebi gothic" pitchFamily="49" charset="-128"/>
                <a:ea typeface="komorebi gothic" pitchFamily="49" charset="-128"/>
              </a:rPr>
              <a:t>입각하여</a:t>
            </a:r>
            <a:r>
              <a:rPr lang="ko-KR" altLang="en-US" sz="2000" b="1" dirty="0">
                <a:solidFill>
                  <a:srgbClr val="2050A1"/>
                </a:solidFill>
                <a:latin typeface="komorebi gothic" pitchFamily="49" charset="-128"/>
                <a:ea typeface="komorebi gothic" pitchFamily="49" charset="-128"/>
              </a:rPr>
              <a:t> 꾸준히 실천하고 모색하면서 추진해야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4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改革开放</a:t>
            </a:r>
            <a:r>
              <a:rPr lang="zh-CN" altLang="en-US" sz="2000" b="1" dirty="0">
                <a:solidFill>
                  <a:srgbClr val="1E50A2"/>
                </a:solidFill>
                <a:latin typeface="方正兰亭黑简体" panose="02000500000000000000" pitchFamily="2" charset="-122"/>
                <a:ea typeface="方正兰亭黑简体" panose="02000500000000000000" pitchFamily="2" charset="-122"/>
              </a:rPr>
              <a:t>是</a:t>
            </a:r>
            <a:r>
              <a:rPr lang="zh-CN" altLang="en-US" sz="2000" b="1" dirty="0">
                <a:solidFill>
                  <a:srgbClr val="FF0000"/>
                </a:solidFill>
                <a:latin typeface="方正兰亭黑简体" panose="02000500000000000000" pitchFamily="2" charset="-122"/>
                <a:ea typeface="方正兰亭黑简体" panose="02000500000000000000" pitchFamily="2" charset="-122"/>
              </a:rPr>
              <a:t>前无古人</a:t>
            </a:r>
            <a:r>
              <a:rPr lang="zh-CN" altLang="en-US" sz="2000" b="1" dirty="0">
                <a:solidFill>
                  <a:srgbClr val="1E50A2"/>
                </a:solidFill>
                <a:latin typeface="方正兰亭黑简体" panose="02000500000000000000" pitchFamily="2" charset="-122"/>
                <a:ea typeface="方正兰亭黑简体" panose="02000500000000000000" pitchFamily="2" charset="-122"/>
              </a:rPr>
              <a:t>的崭新</a:t>
            </a:r>
            <a:r>
              <a:rPr lang="zh-CN" altLang="en-US" sz="2000" b="1" dirty="0">
                <a:solidFill>
                  <a:srgbClr val="FF0000"/>
                </a:solidFill>
                <a:latin typeface="方正兰亭黑简体" panose="02000500000000000000" pitchFamily="2" charset="-122"/>
                <a:ea typeface="方正兰亭黑简体" panose="02000500000000000000" pitchFamily="2" charset="-122"/>
              </a:rPr>
              <a:t>事业</a:t>
            </a:r>
            <a:r>
              <a:rPr lang="zh-CN" altLang="en-US" sz="2000" b="1" dirty="0">
                <a:solidFill>
                  <a:srgbClr val="1E50A2"/>
                </a:solidFill>
                <a:latin typeface="方正兰亭黑简体" panose="02000500000000000000" pitchFamily="2" charset="-122"/>
                <a:ea typeface="方正兰亭黑简体" panose="02000500000000000000" pitchFamily="2" charset="-122"/>
              </a:rPr>
              <a:t>，必须</a:t>
            </a:r>
            <a:r>
              <a:rPr lang="zh-CN" altLang="en-US" sz="2000" b="1" dirty="0">
                <a:solidFill>
                  <a:srgbClr val="FF0000"/>
                </a:solidFill>
                <a:latin typeface="方正兰亭黑简体" panose="02000500000000000000" pitchFamily="2" charset="-122"/>
                <a:ea typeface="方正兰亭黑简体" panose="02000500000000000000" pitchFamily="2" charset="-122"/>
              </a:rPr>
              <a:t>坚持</a:t>
            </a:r>
            <a:r>
              <a:rPr lang="zh-CN" altLang="en-US" sz="2000" b="1" dirty="0">
                <a:solidFill>
                  <a:srgbClr val="1E50A2"/>
                </a:solidFill>
                <a:latin typeface="方正兰亭黑简体" panose="02000500000000000000" pitchFamily="2" charset="-122"/>
                <a:ea typeface="方正兰亭黑简体" panose="02000500000000000000" pitchFamily="2" charset="-122"/>
              </a:rPr>
              <a:t>正确的方法论，在不断实践探索</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中推进</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3. </a:t>
            </a:r>
            <a:r>
              <a:rPr lang="zh-CN" altLang="en-US" sz="2000" b="1" dirty="0">
                <a:solidFill>
                  <a:srgbClr val="2050A1"/>
                </a:solidFill>
                <a:ea typeface="方正兰亭黑简体" panose="02000500000000000000" pitchFamily="2" charset="-122"/>
                <a:cs typeface="Calibri" panose="020F0502020204030204" pitchFamily="34" charset="0"/>
                <a:sym typeface="+mn-ea"/>
              </a:rPr>
              <a:t>替换</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953527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4115233"/>
            <a:ext cx="7139940" cy="163121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개혁의 기치를 높이 들고 보다 높은 기점에서 개혁을 계획하고 추진하며 </a:t>
            </a:r>
            <a:r>
              <a:rPr lang="ko-KR" altLang="en-US" sz="2000" b="1" dirty="0" smtClean="0">
                <a:solidFill>
                  <a:srgbClr val="FF0000"/>
                </a:solidFill>
                <a:latin typeface="komorebi gothic" pitchFamily="49" charset="-128"/>
                <a:ea typeface="komorebi gothic" pitchFamily="49" charset="-128"/>
              </a:rPr>
              <a:t>개혁에 </a:t>
            </a:r>
            <a:r>
              <a:rPr lang="ko-KR" altLang="en-US" sz="2000" b="1" dirty="0">
                <a:solidFill>
                  <a:srgbClr val="FF0000"/>
                </a:solidFill>
                <a:latin typeface="komorebi gothic" pitchFamily="49" charset="-128"/>
                <a:ea typeface="komorebi gothic" pitchFamily="49" charset="-128"/>
              </a:rPr>
              <a:t>대한 방향성을 확고히 하고 </a:t>
            </a:r>
            <a:r>
              <a:rPr lang="ko-KR" altLang="en-US" sz="2000" b="1" dirty="0">
                <a:solidFill>
                  <a:srgbClr val="2050A1"/>
                </a:solidFill>
                <a:latin typeface="komorebi gothic" pitchFamily="49" charset="-128"/>
                <a:ea typeface="komorebi gothic" pitchFamily="49" charset="-128"/>
              </a:rPr>
              <a:t>개혁에 대한 용기를 키워서 </a:t>
            </a:r>
            <a:r>
              <a:rPr lang="en-US" altLang="ko-KR" sz="2000" b="1" dirty="0">
                <a:solidFill>
                  <a:srgbClr val="2050A1"/>
                </a:solidFill>
                <a:latin typeface="komorebi gothic" pitchFamily="49" charset="-128"/>
                <a:ea typeface="komorebi gothic" pitchFamily="49" charset="-128"/>
              </a:rPr>
              <a:t>18</a:t>
            </a:r>
            <a:r>
              <a:rPr lang="ko-KR" altLang="en-US" sz="2000" b="1" dirty="0">
                <a:solidFill>
                  <a:srgbClr val="2050A1"/>
                </a:solidFill>
                <a:latin typeface="komorebi gothic" pitchFamily="49" charset="-128"/>
                <a:ea typeface="komorebi gothic" pitchFamily="49" charset="-128"/>
              </a:rPr>
              <a:t>차 당대회 이후 만들어진 개혁의 새로운 경험을 총괄하고 </a:t>
            </a:r>
            <a:r>
              <a:rPr lang="ko-KR" altLang="en-US" sz="2000" b="1" dirty="0">
                <a:solidFill>
                  <a:srgbClr val="FF0000"/>
                </a:solidFill>
                <a:latin typeface="komorebi gothic" pitchFamily="49" charset="-128"/>
                <a:ea typeface="komorebi gothic" pitchFamily="49" charset="-128"/>
              </a:rPr>
              <a:t>계속 분발하여 </a:t>
            </a:r>
            <a:r>
              <a:rPr lang="ko-KR" altLang="en-US" sz="2000" b="1" dirty="0">
                <a:solidFill>
                  <a:srgbClr val="2050A1"/>
                </a:solidFill>
                <a:latin typeface="komorebi gothic" pitchFamily="49" charset="-128"/>
                <a:ea typeface="komorebi gothic" pitchFamily="49" charset="-128"/>
              </a:rPr>
              <a:t>끝까지 흔들림 없이 개혁을 진행해 나가야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661844"/>
            <a:ext cx="7172960" cy="1323439"/>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5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要</a:t>
            </a:r>
            <a:r>
              <a:rPr lang="zh-CN" altLang="en-US" sz="2000" b="1" dirty="0">
                <a:solidFill>
                  <a:srgbClr val="1E50A2"/>
                </a:solidFill>
                <a:latin typeface="方正兰亭黑简体" panose="02000500000000000000" pitchFamily="2" charset="-122"/>
                <a:ea typeface="方正兰亭黑简体" panose="02000500000000000000" pitchFamily="2" charset="-122"/>
              </a:rPr>
              <a:t>继续高举改革旗帜，站在更高起点谋划和推进改革，</a:t>
            </a:r>
            <a:r>
              <a:rPr lang="zh-CN" altLang="en-US" sz="2000" b="1" dirty="0">
                <a:solidFill>
                  <a:srgbClr val="FF0000"/>
                </a:solidFill>
                <a:latin typeface="方正兰亭黑简体" panose="02000500000000000000" pitchFamily="2" charset="-122"/>
                <a:ea typeface="方正兰亭黑简体" panose="02000500000000000000" pitchFamily="2" charset="-122"/>
              </a:rPr>
              <a:t>坚定改革定力</a:t>
            </a:r>
            <a:r>
              <a:rPr lang="zh-CN" altLang="en-US" sz="2000" b="1" dirty="0">
                <a:solidFill>
                  <a:srgbClr val="1E50A2"/>
                </a:solidFill>
                <a:latin typeface="方正兰亭黑简体" panose="02000500000000000000" pitchFamily="2" charset="-122"/>
                <a:ea typeface="方正兰亭黑简体" panose="02000500000000000000" pitchFamily="2" charset="-122"/>
              </a:rPr>
              <a:t>，增强</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改革</a:t>
            </a:r>
            <a:r>
              <a:rPr lang="zh-CN" altLang="en-US" sz="2000" b="1" dirty="0">
                <a:solidFill>
                  <a:srgbClr val="1E50A2"/>
                </a:solidFill>
                <a:latin typeface="方正兰亭黑简体" panose="02000500000000000000" pitchFamily="2" charset="-122"/>
                <a:ea typeface="方正兰亭黑简体" panose="02000500000000000000" pitchFamily="2" charset="-122"/>
              </a:rPr>
              <a:t>勇气，总结运用好党的十八大以来形成的改革新经验，</a:t>
            </a:r>
            <a:r>
              <a:rPr lang="zh-CN" altLang="en-US" sz="2000" b="1" dirty="0">
                <a:solidFill>
                  <a:srgbClr val="FF0000"/>
                </a:solidFill>
                <a:latin typeface="方正兰亭黑简体" panose="02000500000000000000" pitchFamily="2" charset="-122"/>
                <a:ea typeface="方正兰亭黑简体" panose="02000500000000000000" pitchFamily="2" charset="-122"/>
              </a:rPr>
              <a:t>再接再厉，久久</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为功</a:t>
            </a:r>
            <a:r>
              <a:rPr lang="zh-CN" altLang="en-US" sz="2000" b="1" dirty="0">
                <a:solidFill>
                  <a:srgbClr val="1E50A2"/>
                </a:solidFill>
                <a:latin typeface="方正兰亭黑简体" panose="02000500000000000000" pitchFamily="2" charset="-122"/>
                <a:ea typeface="方正兰亭黑简体" panose="02000500000000000000" pitchFamily="2" charset="-122"/>
              </a:rPr>
              <a:t>，坚定不移将改革进行到底。</a:t>
            </a: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3. </a:t>
            </a:r>
            <a:r>
              <a:rPr lang="zh-CN" altLang="en-US" sz="2000" b="1" dirty="0">
                <a:solidFill>
                  <a:srgbClr val="2050A1"/>
                </a:solidFill>
                <a:ea typeface="方正兰亭黑简体" panose="02000500000000000000" pitchFamily="2" charset="-122"/>
                <a:cs typeface="Calibri" panose="020F0502020204030204" pitchFamily="34" charset="0"/>
                <a:sym typeface="+mn-ea"/>
              </a:rPr>
              <a:t>替换</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840710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806" y="1981501"/>
            <a:ext cx="5655997" cy="3539807"/>
          </a:xfrm>
          <a:prstGeom prst="rect">
            <a:avLst/>
          </a:prstGeom>
        </p:spPr>
      </p:pic>
      <p:pic>
        <p:nvPicPr>
          <p:cNvPr id="10" name="图片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82266" y="1753695"/>
            <a:ext cx="5064570" cy="2459504"/>
          </a:xfrm>
          <a:prstGeom prst="rect">
            <a:avLst/>
          </a:prstGeom>
        </p:spPr>
      </p:pic>
      <p:pic>
        <p:nvPicPr>
          <p:cNvPr id="14" name="图片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68054" y="4140461"/>
            <a:ext cx="5092993" cy="1282994"/>
          </a:xfrm>
          <a:prstGeom prst="rect">
            <a:avLst/>
          </a:prstGeom>
        </p:spPr>
      </p:pic>
    </p:spTree>
    <p:extLst>
      <p:ext uri="{BB962C8B-B14F-4D97-AF65-F5344CB8AC3E}">
        <p14:creationId xmlns:p14="http://schemas.microsoft.com/office/powerpoint/2010/main" val="239351822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 name="テキスト ボックス 1"/>
          <p:cNvSpPr txBox="1"/>
          <p:nvPr/>
        </p:nvSpPr>
        <p:spPr>
          <a:xfrm>
            <a:off x="2122430" y="2701505"/>
            <a:ext cx="8356138" cy="2431435"/>
          </a:xfrm>
          <a:prstGeom prst="rect">
            <a:avLst/>
          </a:prstGeom>
          <a:noFill/>
        </p:spPr>
        <p:txBody>
          <a:bodyPr wrap="square" rtlCol="0">
            <a:spAutoFit/>
          </a:bodyPr>
          <a:lstStyle/>
          <a:p>
            <a:pPr algn="just"/>
            <a:r>
              <a:rPr lang="zh-CN" altLang="en-US" sz="2800" b="1" dirty="0" smtClean="0">
                <a:solidFill>
                  <a:srgbClr val="2050A1"/>
                </a:solidFill>
                <a:ea typeface="方正兰亭黑简体" panose="02000500000000000000" pitchFamily="2" charset="-122"/>
                <a:cs typeface="Calibri" panose="020F0502020204030204" pitchFamily="34" charset="0"/>
                <a:sym typeface="+mn-ea"/>
              </a:rPr>
              <a:t>隐化策略</a:t>
            </a:r>
            <a:endParaRPr lang="en-US" altLang="zh-CN" sz="2800" b="1" dirty="0" smtClean="0">
              <a:solidFill>
                <a:srgbClr val="2050A1"/>
              </a:solidFill>
              <a:ea typeface="方正兰亭黑简体" panose="02000500000000000000" pitchFamily="2" charset="-122"/>
              <a:cs typeface="Calibri" panose="020F0502020204030204" pitchFamily="34" charset="0"/>
              <a:sym typeface="+mn-ea"/>
            </a:endParaRPr>
          </a:p>
          <a:p>
            <a:pPr algn="just"/>
            <a:endParaRPr lang="en-US" altLang="zh-CN" sz="2800" b="1" dirty="0" smtClean="0">
              <a:solidFill>
                <a:srgbClr val="2050A1"/>
              </a:solidFill>
              <a:ea typeface="方正兰亭黑简体" panose="02000500000000000000" pitchFamily="2" charset="-122"/>
              <a:cs typeface="Calibri" panose="020F0502020204030204" pitchFamily="34" charset="0"/>
              <a:sym typeface="+mn-ea"/>
            </a:endParaRPr>
          </a:p>
          <a:p>
            <a:pPr algn="just"/>
            <a:r>
              <a:rPr lang="en-US" altLang="zh-CN" sz="2400" dirty="0" smtClean="0">
                <a:solidFill>
                  <a:srgbClr val="2050A1"/>
                </a:solidFill>
                <a:ea typeface="方正兰亭黑简体" panose="02000500000000000000" pitchFamily="2" charset="-122"/>
                <a:cs typeface="Calibri" panose="020F0502020204030204" pitchFamily="34" charset="0"/>
                <a:sym typeface="+mn-ea"/>
              </a:rPr>
              <a:t>——</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指</a:t>
            </a:r>
            <a:r>
              <a:rPr lang="zh-CN" altLang="en-US" sz="2400" dirty="0">
                <a:solidFill>
                  <a:srgbClr val="2050A1"/>
                </a:solidFill>
                <a:ea typeface="方正兰亭黑简体" panose="02000500000000000000" pitchFamily="2" charset="-122"/>
                <a:cs typeface="Calibri" panose="020F0502020204030204" pitchFamily="34" charset="0"/>
                <a:sym typeface="+mn-ea"/>
              </a:rPr>
              <a:t>译者根据上下文或具体的语境，将源语中的部分显性信息隐藏处理的方式</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a:t>
            </a:r>
            <a:endParaRPr lang="en-US" altLang="zh-CN" sz="2400" dirty="0" smtClean="0">
              <a:solidFill>
                <a:srgbClr val="2050A1"/>
              </a:solidFill>
              <a:ea typeface="方正兰亭黑简体" panose="02000500000000000000" pitchFamily="2" charset="-122"/>
              <a:cs typeface="Calibri" panose="020F0502020204030204" pitchFamily="34" charset="0"/>
              <a:sym typeface="+mn-ea"/>
            </a:endParaRPr>
          </a:p>
          <a:p>
            <a:pPr algn="just"/>
            <a:r>
              <a:rPr lang="en-US" altLang="zh-CN" sz="2400" dirty="0" smtClean="0">
                <a:solidFill>
                  <a:srgbClr val="2050A1"/>
                </a:solidFill>
                <a:ea typeface="方正兰亭黑简体" panose="02000500000000000000" pitchFamily="2" charset="-122"/>
                <a:cs typeface="Calibri" panose="020F0502020204030204" pitchFamily="34" charset="0"/>
                <a:sym typeface="+mn-ea"/>
              </a:rPr>
              <a:t>——</a:t>
            </a:r>
            <a:r>
              <a:rPr lang="zh-CN" altLang="en-US" sz="2400" dirty="0">
                <a:solidFill>
                  <a:srgbClr val="2050A1"/>
                </a:solidFill>
                <a:ea typeface="方正兰亭黑简体" panose="02000500000000000000" pitchFamily="2" charset="-122"/>
                <a:cs typeface="Calibri" panose="020F0502020204030204" pitchFamily="34" charset="0"/>
                <a:sym typeface="+mn-ea"/>
              </a:rPr>
              <a:t>主要通过减译、缩译、编译、合译、指代浓缩等方法来实现</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a:t>
            </a:r>
            <a:endParaRPr kumimoji="1" lang="ja-JP" altLang="en-US" sz="2400" dirty="0"/>
          </a:p>
        </p:txBody>
      </p:sp>
      <p:pic>
        <p:nvPicPr>
          <p:cNvPr id="22" name="图片 21"/>
          <p:cNvPicPr>
            <a:picLocks noChangeAspect="1"/>
          </p:cNvPicPr>
          <p:nvPr/>
        </p:nvPicPr>
        <p:blipFill>
          <a:blip r:embed="rId3"/>
          <a:stretch>
            <a:fillRect/>
          </a:stretch>
        </p:blipFill>
        <p:spPr>
          <a:xfrm>
            <a:off x="-130589" y="159313"/>
            <a:ext cx="1657906" cy="1659793"/>
          </a:xfrm>
          <a:prstGeom prst="rect">
            <a:avLst/>
          </a:prstGeom>
        </p:spPr>
      </p:pic>
    </p:spTree>
    <p:extLst>
      <p:ext uri="{BB962C8B-B14F-4D97-AF65-F5344CB8AC3E}">
        <p14:creationId xmlns:p14="http://schemas.microsoft.com/office/powerpoint/2010/main" val="61575640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 name="テキスト ボックス 1"/>
          <p:cNvSpPr txBox="1"/>
          <p:nvPr/>
        </p:nvSpPr>
        <p:spPr>
          <a:xfrm>
            <a:off x="4755065" y="2892897"/>
            <a:ext cx="5134064" cy="1938992"/>
          </a:xfrm>
          <a:prstGeom prst="rect">
            <a:avLst/>
          </a:prstGeom>
          <a:noFill/>
        </p:spPr>
        <p:txBody>
          <a:bodyPr wrap="square" rtlCol="0">
            <a:spAutoFit/>
          </a:bodyPr>
          <a:lstStyle/>
          <a:p>
            <a:r>
              <a:rPr lang="zh-CN" altLang="en-US" sz="2400" b="1" dirty="0" smtClean="0">
                <a:solidFill>
                  <a:srgbClr val="2050A1"/>
                </a:solidFill>
                <a:ea typeface="方正兰亭黑简体" panose="02000500000000000000" pitchFamily="2" charset="-122"/>
                <a:cs typeface="Calibri" panose="020F0502020204030204" pitchFamily="34" charset="0"/>
                <a:sym typeface="+mn-ea"/>
              </a:rPr>
              <a:t>隐化的三种手段</a:t>
            </a:r>
            <a:endParaRPr lang="en-US" altLang="zh-CN" sz="2400" b="1" dirty="0">
              <a:solidFill>
                <a:srgbClr val="2050A1"/>
              </a:solidFill>
              <a:ea typeface="方正兰亭黑简体" panose="02000500000000000000" pitchFamily="2" charset="-122"/>
              <a:cs typeface="Calibri" panose="020F0502020204030204" pitchFamily="34" charset="0"/>
              <a:sym typeface="+mn-ea"/>
            </a:endParaRPr>
          </a:p>
          <a:p>
            <a:endParaRPr lang="en-US" altLang="zh-CN" sz="2400" dirty="0" smtClean="0">
              <a:solidFill>
                <a:srgbClr val="2050A1"/>
              </a:solidFill>
              <a:ea typeface="方正兰亭黑简体" panose="020005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500000000000000" pitchFamily="2" charset="-122"/>
                <a:cs typeface="Calibri" panose="020F0502020204030204" pitchFamily="34" charset="0"/>
                <a:sym typeface="+mn-ea"/>
              </a:rPr>
              <a:t>1. </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减译</a:t>
            </a:r>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500000000000000" pitchFamily="2" charset="-122"/>
                <a:cs typeface="Calibri" panose="020F0502020204030204" pitchFamily="34" charset="0"/>
                <a:sym typeface="+mn-ea"/>
              </a:rPr>
              <a:t>2. </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合译</a:t>
            </a:r>
            <a:endParaRPr lang="en-US" altLang="zh-CN" sz="2400" dirty="0" smtClean="0">
              <a:solidFill>
                <a:srgbClr val="2050A1"/>
              </a:solidFill>
              <a:ea typeface="方正兰亭黑简体" panose="020005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500000000000000" pitchFamily="2" charset="-122"/>
                <a:cs typeface="Calibri" panose="020F0502020204030204" pitchFamily="34" charset="0"/>
                <a:sym typeface="+mn-ea"/>
              </a:rPr>
              <a:t>3. </a:t>
            </a:r>
            <a:r>
              <a:rPr lang="zh-CN" altLang="en-US" sz="2400" dirty="0">
                <a:solidFill>
                  <a:srgbClr val="2050A1"/>
                </a:solidFill>
                <a:ea typeface="方正兰亭黑简体" panose="02000500000000000000" pitchFamily="2" charset="-122"/>
                <a:cs typeface="Calibri" panose="020F0502020204030204" pitchFamily="34" charset="0"/>
                <a:sym typeface="+mn-ea"/>
              </a:rPr>
              <a:t>指代</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浓缩</a:t>
            </a:r>
            <a:endParaRPr kumimoji="1" lang="ja-JP" altLang="en-US" sz="2400" dirty="0"/>
          </a:p>
        </p:txBody>
      </p:sp>
      <p:pic>
        <p:nvPicPr>
          <p:cNvPr id="22" name="图片 21"/>
          <p:cNvPicPr>
            <a:picLocks noChangeAspect="1"/>
          </p:cNvPicPr>
          <p:nvPr/>
        </p:nvPicPr>
        <p:blipFill>
          <a:blip r:embed="rId3"/>
          <a:stretch>
            <a:fillRect/>
          </a:stretch>
        </p:blipFill>
        <p:spPr>
          <a:xfrm>
            <a:off x="-130589" y="159313"/>
            <a:ext cx="1657906" cy="1659793"/>
          </a:xfrm>
          <a:prstGeom prst="rect">
            <a:avLst/>
          </a:prstGeom>
        </p:spPr>
      </p:pic>
    </p:spTree>
    <p:extLst>
      <p:ext uri="{BB962C8B-B14F-4D97-AF65-F5344CB8AC3E}">
        <p14:creationId xmlns:p14="http://schemas.microsoft.com/office/powerpoint/2010/main" val="151709010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09903"/>
            <a:ext cx="7139940"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중대한 개혁을 추진할 때는 민중의 입장에서 개혁과 관련한 중대한 문제를 파악하고 처리해야 하며</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민중의 이익에 입각하여 개혁 구상을 짜고 개혁 </a:t>
            </a:r>
            <a:r>
              <a:rPr lang="ko-KR" altLang="en-US" sz="2000" b="1" dirty="0" smtClean="0">
                <a:solidFill>
                  <a:srgbClr val="2050A1"/>
                </a:solidFill>
                <a:latin typeface="komorebi gothic" pitchFamily="49" charset="-128"/>
                <a:ea typeface="komorebi gothic" pitchFamily="49" charset="-128"/>
              </a:rPr>
              <a:t>조치를  </a:t>
            </a:r>
            <a:r>
              <a:rPr lang="ko-KR" altLang="en-US" sz="2000" b="1" dirty="0">
                <a:solidFill>
                  <a:srgbClr val="2050A1"/>
                </a:solidFill>
                <a:latin typeface="komorebi gothic" pitchFamily="49" charset="-128"/>
                <a:ea typeface="komorebi gothic" pitchFamily="49" charset="-128"/>
              </a:rPr>
              <a:t>정해야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63225" y="2607959"/>
            <a:ext cx="7172960" cy="1323439"/>
          </a:xfrm>
          <a:prstGeom prst="rect">
            <a:avLst/>
          </a:prstGeom>
          <a:noFill/>
        </p:spPr>
        <p:txBody>
          <a:bodyPr wrap="square" rtlCol="0">
            <a:spAutoFit/>
          </a:bodyPr>
          <a:lstStyle/>
          <a:p>
            <a:pPr algn="just"/>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1</a:t>
            </a:r>
          </a:p>
          <a:p>
            <a:pPr algn="just"/>
            <a:r>
              <a:rPr lang="zh-CN" altLang="en-US" sz="2000" b="1" dirty="0" smtClean="0">
                <a:solidFill>
                  <a:srgbClr val="1E50A2"/>
                </a:solidFill>
                <a:latin typeface="方正兰亭黑简体" panose="02000500000000000000" pitchFamily="2" charset="-122"/>
                <a:ea typeface="方正兰亭黑简体" panose="02000500000000000000" pitchFamily="2" charset="-122"/>
              </a:rPr>
              <a:t>推进</a:t>
            </a:r>
            <a:r>
              <a:rPr lang="zh-CN" altLang="en-US" sz="2000" b="1" dirty="0">
                <a:solidFill>
                  <a:srgbClr val="FF0000"/>
                </a:solidFill>
                <a:latin typeface="方正兰亭黑简体" panose="02000500000000000000" pitchFamily="2" charset="-122"/>
                <a:ea typeface="方正兰亭黑简体" panose="02000500000000000000" pitchFamily="2" charset="-122"/>
              </a:rPr>
              <a:t>任何一项</a:t>
            </a:r>
            <a:r>
              <a:rPr lang="zh-CN" altLang="en-US" sz="2000" b="1" dirty="0">
                <a:solidFill>
                  <a:srgbClr val="1E50A2"/>
                </a:solidFill>
                <a:latin typeface="方正兰亭黑简体" panose="02000500000000000000" pitchFamily="2" charset="-122"/>
                <a:ea typeface="方正兰亭黑简体" panose="02000500000000000000" pitchFamily="2" charset="-122"/>
              </a:rPr>
              <a:t>重大改革，</a:t>
            </a:r>
            <a:r>
              <a:rPr lang="zh-CN" altLang="en-US" sz="2000" b="1" dirty="0">
                <a:solidFill>
                  <a:srgbClr val="FF0000"/>
                </a:solidFill>
                <a:latin typeface="方正兰亭黑简体" panose="02000500000000000000" pitchFamily="2" charset="-122"/>
                <a:ea typeface="方正兰亭黑简体" panose="02000500000000000000" pitchFamily="2" charset="-122"/>
              </a:rPr>
              <a:t>都</a:t>
            </a:r>
            <a:r>
              <a:rPr lang="zh-CN" altLang="en-US" sz="2000" b="1" dirty="0">
                <a:solidFill>
                  <a:srgbClr val="2050A1"/>
                </a:solidFill>
                <a:latin typeface="方正兰亭黑简体" panose="02000500000000000000" pitchFamily="2" charset="-122"/>
                <a:ea typeface="方正兰亭黑简体" panose="02000500000000000000" pitchFamily="2" charset="-122"/>
              </a:rPr>
              <a:t>要</a:t>
            </a:r>
            <a:r>
              <a:rPr lang="zh-CN" altLang="en-US" sz="2000" b="1" dirty="0">
                <a:solidFill>
                  <a:srgbClr val="1E50A2"/>
                </a:solidFill>
                <a:latin typeface="方正兰亭黑简体" panose="02000500000000000000" pitchFamily="2" charset="-122"/>
                <a:ea typeface="方正兰亭黑简体" panose="02000500000000000000" pitchFamily="2" charset="-122"/>
              </a:rPr>
              <a:t>站在人民立场上把握和处理</a:t>
            </a:r>
            <a:r>
              <a:rPr lang="zh-CN" altLang="en-US" sz="2000" b="1" dirty="0">
                <a:solidFill>
                  <a:srgbClr val="FF0000"/>
                </a:solidFill>
                <a:latin typeface="方正兰亭黑简体" panose="02000500000000000000" pitchFamily="2" charset="-122"/>
                <a:ea typeface="方正兰亭黑简体" panose="02000500000000000000" pitchFamily="2" charset="-122"/>
              </a:rPr>
              <a:t>好</a:t>
            </a:r>
            <a:r>
              <a:rPr lang="zh-CN" altLang="en-US" sz="2000" b="1" dirty="0">
                <a:solidFill>
                  <a:srgbClr val="1E50A2"/>
                </a:solidFill>
                <a:latin typeface="方正兰亭黑简体" panose="02000500000000000000" pitchFamily="2" charset="-122"/>
                <a:ea typeface="方正兰亭黑简体" panose="02000500000000000000" pitchFamily="2" charset="-122"/>
              </a:rPr>
              <a:t>涉及改革的重大</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问题</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r>
              <a:rPr lang="zh-CN" altLang="en-US" sz="2000" b="1" dirty="0">
                <a:solidFill>
                  <a:srgbClr val="FF0000"/>
                </a:solidFill>
                <a:latin typeface="方正兰亭黑简体" panose="02000500000000000000" pitchFamily="2" charset="-122"/>
                <a:ea typeface="方正兰亭黑简体" panose="02000500000000000000" pitchFamily="2" charset="-122"/>
              </a:rPr>
              <a:t>都</a:t>
            </a:r>
            <a:r>
              <a:rPr lang="zh-CN" altLang="en-US" sz="2000" b="1" dirty="0">
                <a:solidFill>
                  <a:srgbClr val="1E50A2"/>
                </a:solidFill>
                <a:latin typeface="方正兰亭黑简体" panose="02000500000000000000" pitchFamily="2" charset="-122"/>
                <a:ea typeface="方正兰亭黑简体" panose="02000500000000000000" pitchFamily="2" charset="-122"/>
              </a:rPr>
              <a:t>要从人民利益出发谋划改革思路、制定改革举措。 </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a:solidFill>
                  <a:srgbClr val="2050A1"/>
                </a:solidFill>
                <a:ea typeface="方正兰亭黑简体" panose="02000500000000000000" pitchFamily="2" charset="-122"/>
                <a:cs typeface="Calibri" panose="020F0502020204030204" pitchFamily="34" charset="0"/>
                <a:sym typeface="+mn-ea"/>
              </a:rPr>
              <a:t>减译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1637768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p>
        </p:txBody>
      </p:sp>
      <p:grpSp>
        <p:nvGrpSpPr>
          <p:cNvPr id="7" name="组合 6"/>
          <p:cNvGrpSpPr/>
          <p:nvPr/>
        </p:nvGrpSpPr>
        <p:grpSpPr>
          <a:xfrm>
            <a:off x="949418" y="1728215"/>
            <a:ext cx="8701405" cy="808355"/>
            <a:chOff x="1407" y="3366"/>
            <a:chExt cx="12265" cy="1322"/>
          </a:xfrm>
        </p:grpSpPr>
        <p:grpSp>
          <p:nvGrpSpPr>
            <p:cNvPr id="9" name="组合 8"/>
            <p:cNvGrpSpPr/>
            <p:nvPr/>
          </p:nvGrpSpPr>
          <p:grpSpPr>
            <a:xfrm>
              <a:off x="3064" y="3366"/>
              <a:ext cx="10608" cy="1318"/>
              <a:chOff x="1725" y="2212"/>
              <a:chExt cx="10608" cy="1318"/>
            </a:xfrm>
          </p:grpSpPr>
          <p:sp>
            <p:nvSpPr>
              <p:cNvPr id="12" name="圆角矩形 11"/>
              <p:cNvSpPr/>
              <p:nvPr/>
            </p:nvSpPr>
            <p:spPr>
              <a:xfrm>
                <a:off x="1725" y="2212"/>
                <a:ext cx="10608" cy="131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048" y="2276"/>
                <a:ext cx="9996" cy="1083"/>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1. “</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社会主要矛盾</a:t>
                </a: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a:t>
                </a:r>
                <a:r>
                  <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  </a:t>
                </a:r>
                <a:r>
                  <a:rPr lang="ja-JP"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主要な</a:t>
                </a:r>
                <a:r>
                  <a:rPr lang="ja-JP" altLang="en-US" sz="2800" b="1" dirty="0">
                    <a:solidFill>
                      <a:srgbClr val="FF0000"/>
                    </a:solidFill>
                    <a:latin typeface="Times New Roman" panose="02020603050405020304" pitchFamily="18" charset="0"/>
                    <a:ea typeface="方正兰亭黑简体" panose="02000500000000000000" pitchFamily="2" charset="-122"/>
                    <a:cs typeface="Times New Roman" panose="02020603050405020304" pitchFamily="18" charset="0"/>
                  </a:rPr>
                  <a:t>社会矛盾</a:t>
                </a:r>
                <a:endParaRPr lang="en-US" altLang="zh-CN" sz="2800" b="1" dirty="0">
                  <a:solidFill>
                    <a:srgbClr val="FF0000"/>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3"/>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263695"/>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p>
        </p:txBody>
      </p:sp>
      <p:sp>
        <p:nvSpPr>
          <p:cNvPr id="31" name="左大括号 30"/>
          <p:cNvSpPr/>
          <p:nvPr/>
        </p:nvSpPr>
        <p:spPr>
          <a:xfrm>
            <a:off x="3099281" y="3715420"/>
            <a:ext cx="435626" cy="1584072"/>
          </a:xfrm>
          <a:prstGeom prst="leftBrace">
            <a:avLst>
              <a:gd name="adj1" fmla="val 0"/>
              <a:gd name="adj2" fmla="val 50000"/>
            </a:avLst>
          </a:prstGeom>
          <a:ln w="15875"/>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35" name="圆角矩形 34"/>
          <p:cNvSpPr/>
          <p:nvPr/>
        </p:nvSpPr>
        <p:spPr>
          <a:xfrm>
            <a:off x="3697088" y="3576484"/>
            <a:ext cx="1981817"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2">
                    <a:lumMod val="10000"/>
                  </a:schemeClr>
                </a:solidFill>
                <a:latin typeface="方正兰亭黑简体" panose="02000500000000000000" pitchFamily="2" charset="-122"/>
                <a:ea typeface="方正兰亭黑简体" panose="02000500000000000000" pitchFamily="2" charset="-122"/>
              </a:rPr>
              <a:t>换译</a:t>
            </a:r>
            <a:endParaRPr lang="zh-CN" altLang="ja-JP"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sp>
        <p:nvSpPr>
          <p:cNvPr id="3" name="圆角矩形 33"/>
          <p:cNvSpPr/>
          <p:nvPr/>
        </p:nvSpPr>
        <p:spPr>
          <a:xfrm>
            <a:off x="3719833" y="4879252"/>
            <a:ext cx="1959072"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zh-CN" altLang="en-US" sz="2400" b="1" dirty="0" smtClean="0">
                <a:solidFill>
                  <a:schemeClr val="bg2">
                    <a:lumMod val="10000"/>
                  </a:schemeClr>
                </a:solidFill>
                <a:latin typeface="方正兰亭黑简体" panose="02000500000000000000" pitchFamily="2" charset="-122"/>
                <a:ea typeface="方正兰亭黑简体" panose="02000500000000000000" pitchFamily="2" charset="-122"/>
              </a:rPr>
              <a:t>移译</a:t>
            </a:r>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a:p>
            <a:pPr algn="l"/>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grpSp>
        <p:nvGrpSpPr>
          <p:cNvPr id="2" name="组合 1"/>
          <p:cNvGrpSpPr/>
          <p:nvPr/>
        </p:nvGrpSpPr>
        <p:grpSpPr>
          <a:xfrm>
            <a:off x="949418" y="1728215"/>
            <a:ext cx="8986604" cy="1337883"/>
            <a:chOff x="1407" y="3366"/>
            <a:chExt cx="12667" cy="2188"/>
          </a:xfrm>
        </p:grpSpPr>
        <p:grpSp>
          <p:nvGrpSpPr>
            <p:cNvPr id="8" name="组合 7"/>
            <p:cNvGrpSpPr/>
            <p:nvPr/>
          </p:nvGrpSpPr>
          <p:grpSpPr>
            <a:xfrm>
              <a:off x="3064" y="3366"/>
              <a:ext cx="11010" cy="2188"/>
              <a:chOff x="1725" y="2212"/>
              <a:chExt cx="11010" cy="2188"/>
            </a:xfrm>
          </p:grpSpPr>
          <p:sp>
            <p:nvSpPr>
              <p:cNvPr id="11" name="圆角矩形 10"/>
              <p:cNvSpPr/>
              <p:nvPr/>
            </p:nvSpPr>
            <p:spPr>
              <a:xfrm>
                <a:off x="1725" y="2212"/>
                <a:ext cx="11010" cy="210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2221" y="2276"/>
                <a:ext cx="10321" cy="2124"/>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1. </a:t>
                </a:r>
                <a:r>
                  <a:rPr lang="zh-CN" altLang="en-US"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全面</a:t>
                </a:r>
                <a:r>
                  <a:rPr lang="zh-CN" altLang="en-US"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深化</a:t>
                </a:r>
                <a:r>
                  <a:rPr lang="zh-CN" altLang="en-US"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改革 </a:t>
                </a:r>
                <a:r>
                  <a:rPr lang="en-US" altLang="zh-CN"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 </a:t>
                </a:r>
                <a:r>
                  <a:rPr lang="ko-KR" altLang="en-US"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전면적 </a:t>
                </a:r>
                <a:r>
                  <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개혁 심화 </a:t>
                </a:r>
              </a:p>
              <a:p>
                <a:pPr>
                  <a:lnSpc>
                    <a:spcPct val="150000"/>
                  </a:lnSpc>
                </a:pPr>
                <a:r>
                  <a:rPr lang="ko-KR" altLang="en-US"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                  개혁의 </a:t>
                </a:r>
                <a:r>
                  <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전면적 </a:t>
                </a:r>
                <a:r>
                  <a:rPr lang="ko-KR" altLang="en-US"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심화</a:t>
                </a:r>
                <a:endPar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endParaRPr>
              </a:p>
            </p:txBody>
          </p:sp>
        </p:grpSp>
        <p:pic>
          <p:nvPicPr>
            <p:cNvPr id="10" name="图片 9" descr="32313536333434333b32313536333435303bbcc6bbaeb1eac7a9"/>
            <p:cNvPicPr>
              <a:picLocks noChangeAspect="1"/>
            </p:cNvPicPr>
            <p:nvPr/>
          </p:nvPicPr>
          <p:blipFill>
            <a:blip r:embed="rId3"/>
            <a:stretch>
              <a:fillRect/>
            </a:stretch>
          </p:blipFill>
          <p:spPr>
            <a:xfrm>
              <a:off x="1407" y="3573"/>
              <a:ext cx="1115" cy="1115"/>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66587"/>
            <a:ext cx="7139940" cy="163121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전면적 개혁 심화 과정에서 복잡하고 처리하기 어려운 이익 문제에 </a:t>
            </a:r>
            <a:r>
              <a:rPr lang="ko-KR" altLang="en-US" sz="2000" b="1" dirty="0" smtClean="0">
                <a:solidFill>
                  <a:srgbClr val="2050A1"/>
                </a:solidFill>
                <a:latin typeface="komorebi gothic" pitchFamily="49" charset="-128"/>
                <a:ea typeface="komorebi gothic" pitchFamily="49" charset="-128"/>
              </a:rPr>
              <a:t>부딪혔을 </a:t>
            </a:r>
            <a:r>
              <a:rPr lang="ko-KR" altLang="en-US" sz="2000" b="1" dirty="0">
                <a:solidFill>
                  <a:srgbClr val="2050A1"/>
                </a:solidFill>
                <a:latin typeface="komorebi gothic" pitchFamily="49" charset="-128"/>
                <a:ea typeface="komorebi gothic" pitchFamily="49" charset="-128"/>
              </a:rPr>
              <a:t>때</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대중의 실제 상황이 어떤지</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대중이 무엇을 기대하는지</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대중의 </a:t>
            </a:r>
            <a:r>
              <a:rPr lang="ko-KR" altLang="en-US" sz="2000" b="1" dirty="0" smtClean="0">
                <a:solidFill>
                  <a:srgbClr val="2050A1"/>
                </a:solidFill>
                <a:latin typeface="komorebi gothic" pitchFamily="49" charset="-128"/>
                <a:ea typeface="komorebi gothic" pitchFamily="49" charset="-128"/>
              </a:rPr>
              <a:t>이익을 </a:t>
            </a:r>
            <a:r>
              <a:rPr lang="ko-KR" altLang="en-US" sz="2000" b="1" dirty="0">
                <a:solidFill>
                  <a:srgbClr val="2050A1"/>
                </a:solidFill>
                <a:latin typeface="komorebi gothic" pitchFamily="49" charset="-128"/>
                <a:ea typeface="komorebi gothic" pitchFamily="49" charset="-128"/>
              </a:rPr>
              <a:t>어떻게 보장해야 하는지</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대중이 우리의 개혁에 만족하는지를 진지하게 따져 보아야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487761"/>
            <a:ext cx="7172960" cy="1323439"/>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2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在</a:t>
            </a:r>
            <a:r>
              <a:rPr lang="zh-CN" altLang="en-US" sz="2000" b="1" dirty="0">
                <a:solidFill>
                  <a:srgbClr val="1E50A2"/>
                </a:solidFill>
                <a:latin typeface="方正兰亭黑简体" panose="02000500000000000000" pitchFamily="2" charset="-122"/>
                <a:ea typeface="方正兰亭黑简体" panose="02000500000000000000" pitchFamily="2" charset="-122"/>
              </a:rPr>
              <a:t>全面深化改革进程中，遇到</a:t>
            </a:r>
            <a:r>
              <a:rPr lang="zh-CN" altLang="en-US" sz="2000" b="1" dirty="0">
                <a:solidFill>
                  <a:srgbClr val="FF0000"/>
                </a:solidFill>
                <a:latin typeface="方正兰亭黑简体" panose="02000500000000000000" pitchFamily="2" charset="-122"/>
                <a:ea typeface="方正兰亭黑简体" panose="02000500000000000000" pitchFamily="2" charset="-122"/>
              </a:rPr>
              <a:t>关系</a:t>
            </a:r>
            <a:r>
              <a:rPr lang="zh-CN" altLang="en-US" sz="2000" b="1" dirty="0">
                <a:solidFill>
                  <a:srgbClr val="1E50A2"/>
                </a:solidFill>
                <a:latin typeface="方正兰亭黑简体" panose="02000500000000000000" pitchFamily="2" charset="-122"/>
                <a:ea typeface="方正兰亭黑简体" panose="02000500000000000000" pitchFamily="2" charset="-122"/>
              </a:rPr>
              <a:t>复杂、难以权衡的利益问题，要认真</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想一想群众</a:t>
            </a:r>
            <a:r>
              <a:rPr lang="zh-CN" altLang="en-US" sz="2000" b="1" dirty="0">
                <a:solidFill>
                  <a:srgbClr val="1E50A2"/>
                </a:solidFill>
                <a:latin typeface="方正兰亭黑简体" panose="02000500000000000000" pitchFamily="2" charset="-122"/>
                <a:ea typeface="方正兰亭黑简体" panose="02000500000000000000" pitchFamily="2" charset="-122"/>
              </a:rPr>
              <a:t>实际情况</a:t>
            </a:r>
            <a:r>
              <a:rPr lang="zh-CN" altLang="en-US" sz="2000" b="1" dirty="0">
                <a:solidFill>
                  <a:srgbClr val="FF0000"/>
                </a:solidFill>
                <a:latin typeface="方正兰亭黑简体" panose="02000500000000000000" pitchFamily="2" charset="-122"/>
                <a:ea typeface="方正兰亭黑简体" panose="02000500000000000000" pitchFamily="2" charset="-122"/>
              </a:rPr>
              <a:t>究竟</a:t>
            </a:r>
            <a:r>
              <a:rPr lang="zh-CN" altLang="en-US" sz="2000" b="1" dirty="0">
                <a:solidFill>
                  <a:srgbClr val="1E50A2"/>
                </a:solidFill>
                <a:latin typeface="方正兰亭黑简体" panose="02000500000000000000" pitchFamily="2" charset="-122"/>
                <a:ea typeface="方正兰亭黑简体" panose="02000500000000000000" pitchFamily="2" charset="-122"/>
              </a:rPr>
              <a:t>怎样？群众</a:t>
            </a:r>
            <a:r>
              <a:rPr lang="zh-CN" altLang="en-US" sz="2000" b="1" dirty="0">
                <a:solidFill>
                  <a:srgbClr val="FF0000"/>
                </a:solidFill>
                <a:latin typeface="方正兰亭黑简体" panose="02000500000000000000" pitchFamily="2" charset="-122"/>
                <a:ea typeface="方正兰亭黑简体" panose="02000500000000000000" pitchFamily="2" charset="-122"/>
              </a:rPr>
              <a:t>到底</a:t>
            </a:r>
            <a:r>
              <a:rPr lang="zh-CN" altLang="en-US" sz="2000" b="1" dirty="0">
                <a:solidFill>
                  <a:srgbClr val="1E50A2"/>
                </a:solidFill>
                <a:latin typeface="方正兰亭黑简体" panose="02000500000000000000" pitchFamily="2" charset="-122"/>
                <a:ea typeface="方正兰亭黑简体" panose="02000500000000000000" pitchFamily="2" charset="-122"/>
              </a:rPr>
              <a:t>在期待什么？群众利益如何保障？群众对</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我们</a:t>
            </a:r>
            <a:r>
              <a:rPr lang="zh-CN" altLang="en-US" sz="2000" b="1" dirty="0">
                <a:solidFill>
                  <a:srgbClr val="1E50A2"/>
                </a:solidFill>
                <a:latin typeface="方正兰亭黑简体" panose="02000500000000000000" pitchFamily="2" charset="-122"/>
                <a:ea typeface="方正兰亭黑简体" panose="02000500000000000000" pitchFamily="2" charset="-122"/>
              </a:rPr>
              <a:t>的改革是否满意？</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减译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3645635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951834" y="4011705"/>
            <a:ext cx="7916332" cy="1938992"/>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개혁 정책의 과학성을 제고하는 데 있어 가장 중요한 것은 바로 대중의 </a:t>
            </a:r>
            <a:r>
              <a:rPr lang="ko-KR" altLang="en-US" sz="2000" b="1" dirty="0" smtClean="0">
                <a:solidFill>
                  <a:srgbClr val="2050A1"/>
                </a:solidFill>
                <a:latin typeface="komorebi gothic" pitchFamily="49" charset="-128"/>
                <a:ea typeface="komorebi gothic" pitchFamily="49" charset="-128"/>
              </a:rPr>
              <a:t>의견과 </a:t>
            </a:r>
            <a:r>
              <a:rPr lang="ko-KR" altLang="en-US" sz="2000" b="1" dirty="0">
                <a:solidFill>
                  <a:srgbClr val="2050A1"/>
                </a:solidFill>
                <a:latin typeface="komorebi gothic" pitchFamily="49" charset="-128"/>
                <a:ea typeface="komorebi gothic" pitchFamily="49" charset="-128"/>
              </a:rPr>
              <a:t>건의를 광범위하게 청취하고</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대중이 창조한 새로운 경험을 제때 </a:t>
            </a:r>
            <a:r>
              <a:rPr lang="ko-KR" altLang="en-US" sz="2000" b="1" dirty="0" smtClean="0">
                <a:solidFill>
                  <a:srgbClr val="2050A1"/>
                </a:solidFill>
                <a:latin typeface="komorebi gothic" pitchFamily="49" charset="-128"/>
                <a:ea typeface="komorebi gothic" pitchFamily="49" charset="-128"/>
              </a:rPr>
              <a:t>종합하여 </a:t>
            </a:r>
            <a:r>
              <a:rPr lang="ko-KR" altLang="en-US" sz="2000" b="1" dirty="0">
                <a:solidFill>
                  <a:srgbClr val="2050A1"/>
                </a:solidFill>
                <a:latin typeface="komorebi gothic" pitchFamily="49" charset="-128"/>
                <a:ea typeface="komorebi gothic" pitchFamily="49" charset="-128"/>
              </a:rPr>
              <a:t>개혁 추진에 대한 대중의 적극성과 능동성</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창조성을 충분히 이끌어 내고</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가장 광범위한 인민대중의 지혜와 역량을 집결해 인민대중과 함께 개혁을 추진해 </a:t>
            </a:r>
            <a:r>
              <a:rPr lang="ko-KR" altLang="en-US" sz="2000" b="1" dirty="0" smtClean="0">
                <a:solidFill>
                  <a:srgbClr val="2050A1"/>
                </a:solidFill>
                <a:latin typeface="komorebi gothic" pitchFamily="49" charset="-128"/>
                <a:ea typeface="komorebi gothic" pitchFamily="49" charset="-128"/>
              </a:rPr>
              <a:t>나가는 </a:t>
            </a:r>
            <a:r>
              <a:rPr lang="ko-KR" altLang="en-US" sz="2000" b="1" dirty="0">
                <a:solidFill>
                  <a:srgbClr val="2050A1"/>
                </a:solidFill>
                <a:latin typeface="komorebi gothic" pitchFamily="49" charset="-128"/>
                <a:ea typeface="komorebi gothic" pitchFamily="49" charset="-128"/>
              </a:rPr>
              <a:t>것입니다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920449" y="2411031"/>
            <a:ext cx="7916332" cy="1631216"/>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3 </a:t>
            </a: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提高</a:t>
            </a:r>
            <a:r>
              <a:rPr lang="zh-CN" altLang="en-US" sz="2000" b="1" dirty="0">
                <a:solidFill>
                  <a:srgbClr val="1E50A2"/>
                </a:solidFill>
                <a:latin typeface="方正兰亭黑简体" panose="02000500000000000000" pitchFamily="2" charset="-122"/>
                <a:ea typeface="方正兰亭黑简体" panose="02000500000000000000" pitchFamily="2" charset="-122"/>
              </a:rPr>
              <a:t>改革决策的科学性，很重要的</a:t>
            </a:r>
            <a:r>
              <a:rPr lang="zh-CN" altLang="en-US" sz="2000" b="1" dirty="0">
                <a:solidFill>
                  <a:srgbClr val="FF0000"/>
                </a:solidFill>
                <a:latin typeface="方正兰亭黑简体" panose="02000500000000000000" pitchFamily="2" charset="-122"/>
                <a:ea typeface="方正兰亭黑简体" panose="02000500000000000000" pitchFamily="2" charset="-122"/>
              </a:rPr>
              <a:t>一条</a:t>
            </a:r>
            <a:r>
              <a:rPr lang="zh-CN" altLang="en-US" sz="2000" b="1" dirty="0">
                <a:solidFill>
                  <a:srgbClr val="1E50A2"/>
                </a:solidFill>
                <a:latin typeface="方正兰亭黑简体" panose="02000500000000000000" pitchFamily="2" charset="-122"/>
                <a:ea typeface="方正兰亭黑简体" panose="02000500000000000000" pitchFamily="2" charset="-122"/>
              </a:rPr>
              <a:t>就是要广泛听取群众意见和建议，</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及时</a:t>
            </a:r>
            <a:r>
              <a:rPr lang="zh-CN" altLang="en-US" sz="2000" b="1" dirty="0">
                <a:solidFill>
                  <a:srgbClr val="1E50A2"/>
                </a:solidFill>
                <a:latin typeface="方正兰亭黑简体" panose="02000500000000000000" pitchFamily="2" charset="-122"/>
                <a:ea typeface="方正兰亭黑简体" panose="02000500000000000000" pitchFamily="2" charset="-122"/>
              </a:rPr>
              <a:t>总结群众创造的新鲜经验，充分调动群众推进改革的积极性、主动性、</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创造性</a:t>
            </a:r>
            <a:r>
              <a:rPr lang="zh-CN" altLang="en-US" sz="2000" b="1" dirty="0">
                <a:solidFill>
                  <a:srgbClr val="1E50A2"/>
                </a:solidFill>
                <a:latin typeface="方正兰亭黑简体" panose="02000500000000000000" pitchFamily="2" charset="-122"/>
                <a:ea typeface="方正兰亭黑简体" panose="02000500000000000000" pitchFamily="2" charset="-122"/>
              </a:rPr>
              <a:t>，把最广大人民智慧和力量凝聚</a:t>
            </a:r>
            <a:r>
              <a:rPr lang="zh-CN" altLang="en-US" sz="2000" b="1" dirty="0">
                <a:solidFill>
                  <a:srgbClr val="FF0000"/>
                </a:solidFill>
                <a:latin typeface="方正兰亭黑简体" panose="02000500000000000000" pitchFamily="2" charset="-122"/>
                <a:ea typeface="方正兰亭黑简体" panose="02000500000000000000" pitchFamily="2" charset="-122"/>
              </a:rPr>
              <a:t>到改革上来</a:t>
            </a:r>
            <a:r>
              <a:rPr lang="zh-CN" altLang="en-US" sz="2000" b="1" dirty="0">
                <a:solidFill>
                  <a:srgbClr val="1E50A2"/>
                </a:solidFill>
                <a:latin typeface="方正兰亭黑简体" panose="02000500000000000000" pitchFamily="2" charset="-122"/>
                <a:ea typeface="方正兰亭黑简体" panose="02000500000000000000" pitchFamily="2" charset="-122"/>
              </a:rPr>
              <a:t>，同人民一道把改革推向</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前进</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减译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30612340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951834" y="4011705"/>
            <a:ext cx="7916332" cy="1323439"/>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많은 경우에 새로운 면모와 새로운 기상은 새로운 계획을 세우고 새로운 </a:t>
            </a:r>
            <a:r>
              <a:rPr lang="ko-KR" altLang="en-US" sz="2000" b="1" dirty="0" smtClean="0">
                <a:solidFill>
                  <a:srgbClr val="2050A1"/>
                </a:solidFill>
                <a:latin typeface="komorebi gothic" pitchFamily="49" charset="-128"/>
                <a:ea typeface="komorebi gothic" pitchFamily="49" charset="-128"/>
              </a:rPr>
              <a:t>구호만 </a:t>
            </a:r>
            <a:r>
              <a:rPr lang="ko-KR" altLang="en-US" sz="2000" b="1" dirty="0">
                <a:solidFill>
                  <a:srgbClr val="2050A1"/>
                </a:solidFill>
                <a:latin typeface="komorebi gothic" pitchFamily="49" charset="-128"/>
                <a:ea typeface="komorebi gothic" pitchFamily="49" charset="-128"/>
              </a:rPr>
              <a:t>외친다고 되는 것이 아닙니다</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새로운 상황에 맞는 새로운 사고로 </a:t>
            </a:r>
            <a:r>
              <a:rPr lang="ko-KR" altLang="en-US" sz="2000" b="1" dirty="0" smtClean="0">
                <a:solidFill>
                  <a:srgbClr val="2050A1"/>
                </a:solidFill>
                <a:latin typeface="komorebi gothic" pitchFamily="49" charset="-128"/>
                <a:ea typeface="komorebi gothic" pitchFamily="49" charset="-128"/>
              </a:rPr>
              <a:t>새로운 </a:t>
            </a:r>
            <a:r>
              <a:rPr lang="ko-KR" altLang="en-US" sz="2000" b="1" dirty="0">
                <a:solidFill>
                  <a:srgbClr val="2050A1"/>
                </a:solidFill>
                <a:latin typeface="komorebi gothic" pitchFamily="49" charset="-128"/>
                <a:ea typeface="komorebi gothic" pitchFamily="49" charset="-128"/>
              </a:rPr>
              <a:t>조치를 취해 실질적인 일을 추진해야 기존의 과학적 목표와 좋은 </a:t>
            </a:r>
            <a:r>
              <a:rPr lang="ko-KR" altLang="en-US" sz="2000" b="1" dirty="0" smtClean="0">
                <a:solidFill>
                  <a:srgbClr val="2050A1"/>
                </a:solidFill>
                <a:latin typeface="komorebi gothic" pitchFamily="49" charset="-128"/>
                <a:ea typeface="komorebi gothic" pitchFamily="49" charset="-128"/>
              </a:rPr>
              <a:t>청사진을 </a:t>
            </a:r>
            <a:r>
              <a:rPr lang="ko-KR" altLang="en-US" sz="2000" b="1" dirty="0">
                <a:solidFill>
                  <a:srgbClr val="2050A1"/>
                </a:solidFill>
                <a:latin typeface="komorebi gothic" pitchFamily="49" charset="-128"/>
                <a:ea typeface="komorebi gothic" pitchFamily="49" charset="-128"/>
              </a:rPr>
              <a:t>현실로 바꿀 수 있습니다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920449" y="2411031"/>
            <a:ext cx="7916332" cy="1323439"/>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4 </a:t>
            </a:r>
          </a:p>
          <a:p>
            <a:r>
              <a:rPr lang="zh-CN" altLang="en-US" sz="2000" b="1" dirty="0">
                <a:solidFill>
                  <a:srgbClr val="1E50A2"/>
                </a:solidFill>
                <a:latin typeface="方正兰亭黑简体" panose="02000500000000000000" pitchFamily="2" charset="-122"/>
                <a:ea typeface="方正兰亭黑简体" panose="02000500000000000000" pitchFamily="2" charset="-122"/>
              </a:rPr>
              <a:t>很多时候，有没有新面貌，有没有新气象，并不在于制定</a:t>
            </a:r>
            <a:r>
              <a:rPr lang="zh-CN" altLang="en-US" sz="2000" b="1" dirty="0">
                <a:solidFill>
                  <a:srgbClr val="FF0000"/>
                </a:solidFill>
                <a:latin typeface="方正兰亭黑简体" panose="02000500000000000000" pitchFamily="2" charset="-122"/>
                <a:ea typeface="方正兰亭黑简体" panose="02000500000000000000" pitchFamily="2" charset="-122"/>
              </a:rPr>
              <a:t>一打一打的</a:t>
            </a:r>
            <a:r>
              <a:rPr lang="zh-CN" altLang="en-US" sz="2000" b="1" dirty="0">
                <a:solidFill>
                  <a:srgbClr val="1E50A2"/>
                </a:solidFill>
                <a:latin typeface="方正兰亭黑简体" panose="02000500000000000000" pitchFamily="2" charset="-122"/>
                <a:ea typeface="方正兰亭黑简体" panose="02000500000000000000" pitchFamily="2" charset="-122"/>
              </a:rPr>
              <a:t>新</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规划</a:t>
            </a:r>
            <a:r>
              <a:rPr lang="zh-CN" altLang="en-US" sz="2000" b="1" dirty="0">
                <a:solidFill>
                  <a:srgbClr val="1E50A2"/>
                </a:solidFill>
                <a:latin typeface="方正兰亭黑简体" panose="02000500000000000000" pitchFamily="2" charset="-122"/>
                <a:ea typeface="方正兰亭黑简体" panose="02000500000000000000" pitchFamily="2" charset="-122"/>
              </a:rPr>
              <a:t>，喊出</a:t>
            </a:r>
            <a:r>
              <a:rPr lang="zh-CN" altLang="en-US" sz="2000" b="1" dirty="0">
                <a:solidFill>
                  <a:srgbClr val="FF0000"/>
                </a:solidFill>
                <a:latin typeface="方正兰亭黑简体" panose="02000500000000000000" pitchFamily="2" charset="-122"/>
                <a:ea typeface="方正兰亭黑简体" panose="02000500000000000000" pitchFamily="2" charset="-122"/>
              </a:rPr>
              <a:t>一个一个的</a:t>
            </a:r>
            <a:r>
              <a:rPr lang="zh-CN" altLang="en-US" sz="2000" b="1" dirty="0">
                <a:solidFill>
                  <a:srgbClr val="1E50A2"/>
                </a:solidFill>
                <a:latin typeface="方正兰亭黑简体" panose="02000500000000000000" pitchFamily="2" charset="-122"/>
                <a:ea typeface="方正兰亭黑简体" panose="02000500000000000000" pitchFamily="2" charset="-122"/>
              </a:rPr>
              <a:t>新口号，而在于结合新的实际，用新的思路、新的</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举措</a:t>
            </a:r>
            <a:r>
              <a:rPr lang="zh-CN" altLang="en-US" sz="2000" b="1" dirty="0">
                <a:solidFill>
                  <a:srgbClr val="1E50A2"/>
                </a:solidFill>
                <a:latin typeface="方正兰亭黑简体" panose="02000500000000000000" pitchFamily="2" charset="-122"/>
                <a:ea typeface="方正兰亭黑简体" panose="02000500000000000000" pitchFamily="2" charset="-122"/>
              </a:rPr>
              <a:t>，脚踏实地把既定的科学目标、好的工作蓝图变为现实。</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减译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687420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879759" y="3659853"/>
            <a:ext cx="7916332" cy="400110"/>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또한 세상 만물은 </a:t>
            </a:r>
            <a:r>
              <a:rPr lang="ko-KR" altLang="en-US" sz="2000" b="1" dirty="0">
                <a:solidFill>
                  <a:srgbClr val="FF0000"/>
                </a:solidFill>
                <a:latin typeface="komorebi gothic" pitchFamily="49" charset="-128"/>
                <a:ea typeface="komorebi gothic" pitchFamily="49" charset="-128"/>
              </a:rPr>
              <a:t>끊임없이 변화하고 있습니다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827683" y="2764974"/>
            <a:ext cx="7916332" cy="707886"/>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5</a:t>
            </a: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同时</a:t>
            </a:r>
            <a:r>
              <a:rPr lang="zh-CN" altLang="en-US" sz="2000" b="1" dirty="0">
                <a:solidFill>
                  <a:srgbClr val="1E50A2"/>
                </a:solidFill>
                <a:latin typeface="方正兰亭黑简体" panose="02000500000000000000" pitchFamily="2" charset="-122"/>
                <a:ea typeface="方正兰亭黑简体" panose="02000500000000000000" pitchFamily="2" charset="-122"/>
              </a:rPr>
              <a:t>，世间万物，变动</a:t>
            </a:r>
            <a:r>
              <a:rPr lang="zh-CN" altLang="en-US" sz="2000" b="1" dirty="0">
                <a:solidFill>
                  <a:srgbClr val="FF0000"/>
                </a:solidFill>
                <a:latin typeface="方正兰亭黑简体" panose="02000500000000000000" pitchFamily="2" charset="-122"/>
                <a:ea typeface="方正兰亭黑简体" panose="02000500000000000000" pitchFamily="2" charset="-122"/>
              </a:rPr>
              <a:t>不居</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减译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905192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827683" y="3882121"/>
            <a:ext cx="7916332"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빈손으로 왔다가 빈손으로 간다는 도리를 깨우치게 되면 청렴결백한 자세로 살아갈 수 있고 </a:t>
            </a:r>
            <a:r>
              <a:rPr lang="ko-KR" altLang="en-US" sz="2000" b="1" dirty="0">
                <a:solidFill>
                  <a:srgbClr val="FF0000"/>
                </a:solidFill>
                <a:latin typeface="komorebi gothic" pitchFamily="49" charset="-128"/>
                <a:ea typeface="komorebi gothic" pitchFamily="49" charset="-128"/>
              </a:rPr>
              <a:t>솔선수범하여</a:t>
            </a:r>
            <a:r>
              <a:rPr lang="ko-KR" altLang="en-US" sz="2000" b="1" dirty="0">
                <a:solidFill>
                  <a:srgbClr val="2050A1"/>
                </a:solidFill>
                <a:latin typeface="komorebi gothic" pitchFamily="49" charset="-128"/>
                <a:ea typeface="komorebi gothic" pitchFamily="49" charset="-128"/>
              </a:rPr>
              <a:t> 호연지기를 기를 수    있습니다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747673" y="2644190"/>
            <a:ext cx="7916332" cy="1015663"/>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6</a:t>
            </a:r>
          </a:p>
          <a:p>
            <a:r>
              <a:rPr lang="zh-CN" altLang="en-US" sz="2000" b="1" dirty="0">
                <a:solidFill>
                  <a:srgbClr val="1E50A2"/>
                </a:solidFill>
                <a:latin typeface="方正兰亭黑简体" panose="02000500000000000000" pitchFamily="2" charset="-122"/>
                <a:ea typeface="方正兰亭黑简体" panose="02000500000000000000" pitchFamily="2" charset="-122"/>
              </a:rPr>
              <a:t>生不带来、死不带去。想通这个道理，就一定能够</a:t>
            </a:r>
            <a:r>
              <a:rPr lang="zh-CN" altLang="en-US" sz="2000" b="1" dirty="0">
                <a:solidFill>
                  <a:srgbClr val="FF0000"/>
                </a:solidFill>
                <a:latin typeface="方正兰亭黑简体" panose="02000500000000000000" pitchFamily="2" charset="-122"/>
                <a:ea typeface="方正兰亭黑简体" panose="02000500000000000000" pitchFamily="2" charset="-122"/>
              </a:rPr>
              <a:t>以身作则、以上率下</a:t>
            </a:r>
            <a:r>
              <a:rPr lang="zh-CN" altLang="en-US" sz="2000" b="1" dirty="0">
                <a:solidFill>
                  <a:srgbClr val="2050A1"/>
                </a:solidFill>
                <a:latin typeface="方正兰亭黑简体" panose="02000500000000000000" pitchFamily="2" charset="-122"/>
                <a:ea typeface="方正兰亭黑简体" panose="02000500000000000000" pitchFamily="2" charset="-122"/>
              </a:rPr>
              <a:t>，</a:t>
            </a:r>
            <a:r>
              <a:rPr lang="zh-CN" altLang="en-US" sz="2000" b="1" dirty="0">
                <a:solidFill>
                  <a:srgbClr val="1E50A2"/>
                </a:solidFill>
                <a:latin typeface="方正兰亭黑简体" panose="02000500000000000000" pitchFamily="2" charset="-122"/>
                <a:ea typeface="方正兰亭黑简体" panose="02000500000000000000" pitchFamily="2" charset="-122"/>
              </a:rPr>
              <a:t>以</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清廉</a:t>
            </a:r>
            <a:r>
              <a:rPr lang="zh-CN" altLang="en-US" sz="2000" b="1" dirty="0">
                <a:solidFill>
                  <a:srgbClr val="1E50A2"/>
                </a:solidFill>
                <a:latin typeface="方正兰亭黑简体" panose="02000500000000000000" pitchFamily="2" charset="-122"/>
                <a:ea typeface="方正兰亭黑简体" panose="02000500000000000000" pitchFamily="2" charset="-122"/>
              </a:rPr>
              <a:t>养浩然正气。</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减译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1770935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29265" y="4027693"/>
            <a:ext cx="7139940" cy="1323439"/>
          </a:xfrm>
          <a:prstGeom prst="rect">
            <a:avLst/>
          </a:prstGeom>
          <a:noFill/>
        </p:spPr>
        <p:txBody>
          <a:bodyPr wrap="square" rtlCol="0">
            <a:spAutoFit/>
          </a:bodyPr>
          <a:lstStyle/>
          <a:p>
            <a:pPr algn="just" latinLnBrk="1"/>
            <a:r>
              <a:rPr lang="ko-KR" altLang="en-US" sz="2000" b="1" dirty="0">
                <a:solidFill>
                  <a:srgbClr val="FF0000"/>
                </a:solidFill>
                <a:latin typeface="komorebi gothic" pitchFamily="49" charset="-128"/>
                <a:ea typeface="komorebi gothic" pitchFamily="49" charset="-128"/>
              </a:rPr>
              <a:t>개혁개방</a:t>
            </a:r>
            <a:r>
              <a:rPr lang="ko-KR" altLang="en-US" sz="2000" b="1" dirty="0">
                <a:solidFill>
                  <a:srgbClr val="2050A1"/>
                </a:solidFill>
                <a:latin typeface="komorebi gothic" pitchFamily="49" charset="-128"/>
                <a:ea typeface="komorebi gothic" pitchFamily="49" charset="-128"/>
              </a:rPr>
              <a:t>의 인식과 실천으로 이루어지는 </a:t>
            </a:r>
            <a:r>
              <a:rPr lang="ko-KR" altLang="en-US" sz="2000" b="1" dirty="0">
                <a:solidFill>
                  <a:srgbClr val="FF0000"/>
                </a:solidFill>
                <a:latin typeface="komorebi gothic" pitchFamily="49" charset="-128"/>
                <a:ea typeface="komorebi gothic" pitchFamily="49" charset="-128"/>
              </a:rPr>
              <a:t>모든</a:t>
            </a:r>
            <a:r>
              <a:rPr lang="ko-KR" altLang="en-US" sz="2000" b="1" dirty="0">
                <a:solidFill>
                  <a:srgbClr val="2050A1"/>
                </a:solidFill>
                <a:latin typeface="komorebi gothic" pitchFamily="49" charset="-128"/>
                <a:ea typeface="komorebi gothic" pitchFamily="49" charset="-128"/>
              </a:rPr>
              <a:t> 성과와 발전</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그리고 </a:t>
            </a:r>
            <a:r>
              <a:rPr lang="ko-KR" altLang="en-US" sz="2000" b="1" dirty="0">
                <a:solidFill>
                  <a:srgbClr val="FF0000"/>
                </a:solidFill>
                <a:latin typeface="komorebi gothic" pitchFamily="49" charset="-128"/>
                <a:ea typeface="komorebi gothic" pitchFamily="49" charset="-128"/>
              </a:rPr>
              <a:t>그</a:t>
            </a:r>
            <a:r>
              <a:rPr lang="ko-KR" altLang="en-US" sz="2000" b="1" dirty="0">
                <a:solidFill>
                  <a:srgbClr val="2050A1"/>
                </a:solidFill>
                <a:latin typeface="komorebi gothic" pitchFamily="49" charset="-128"/>
                <a:ea typeface="komorebi gothic" pitchFamily="49" charset="-128"/>
              </a:rPr>
              <a:t> </a:t>
            </a:r>
            <a:r>
              <a:rPr lang="ko-KR" altLang="en-US" sz="2000" b="1" dirty="0" smtClean="0">
                <a:solidFill>
                  <a:srgbClr val="FF0000"/>
                </a:solidFill>
                <a:latin typeface="komorebi gothic" pitchFamily="49" charset="-128"/>
                <a:ea typeface="komorebi gothic" pitchFamily="49" charset="-128"/>
              </a:rPr>
              <a:t>과정에서 </a:t>
            </a:r>
            <a:r>
              <a:rPr lang="ko-KR" altLang="en-US" sz="2000" b="1" dirty="0">
                <a:solidFill>
                  <a:srgbClr val="FF0000"/>
                </a:solidFill>
                <a:latin typeface="komorebi gothic" pitchFamily="49" charset="-128"/>
                <a:ea typeface="komorebi gothic" pitchFamily="49" charset="-128"/>
              </a:rPr>
              <a:t>이루어지는 </a:t>
            </a:r>
            <a:r>
              <a:rPr lang="ko-KR" altLang="en-US" sz="2000" b="1" dirty="0">
                <a:solidFill>
                  <a:srgbClr val="2050A1"/>
                </a:solidFill>
                <a:latin typeface="komorebi gothic" pitchFamily="49" charset="-128"/>
                <a:ea typeface="komorebi gothic" pitchFamily="49" charset="-128"/>
              </a:rPr>
              <a:t>새로운 사물의 형성과 발전</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모든</a:t>
            </a:r>
            <a:r>
              <a:rPr lang="ko-KR" altLang="en-US" sz="2000" b="1" dirty="0">
                <a:solidFill>
                  <a:srgbClr val="2050A1"/>
                </a:solidFill>
                <a:latin typeface="komorebi gothic" pitchFamily="49" charset="-128"/>
                <a:ea typeface="komorebi gothic" pitchFamily="49" charset="-128"/>
              </a:rPr>
              <a:t> 경험의 창조와 축적에는 어느 하나 수억 인민의 실천과 지혜에서 비롯되지 않은 것이 </a:t>
            </a:r>
            <a:r>
              <a:rPr lang="ko-KR" altLang="en-US" sz="2000" b="1" dirty="0" smtClean="0">
                <a:solidFill>
                  <a:srgbClr val="2050A1"/>
                </a:solidFill>
                <a:latin typeface="komorebi gothic" pitchFamily="49" charset="-128"/>
                <a:ea typeface="komorebi gothic" pitchFamily="49" charset="-128"/>
              </a:rPr>
              <a:t>없습니다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660380" y="2558378"/>
            <a:ext cx="7172960" cy="1323439"/>
          </a:xfrm>
          <a:prstGeom prst="rect">
            <a:avLst/>
          </a:prstGeom>
          <a:noFill/>
        </p:spPr>
        <p:txBody>
          <a:bodyPr wrap="square" rtlCol="0">
            <a:spAutoFit/>
          </a:bodyPr>
          <a:lstStyle/>
          <a:p>
            <a:pPr algn="just"/>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1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pPr algn="just"/>
            <a:r>
              <a:rPr lang="zh-CN" altLang="en-US" sz="2000" b="1" dirty="0" smtClean="0">
                <a:solidFill>
                  <a:srgbClr val="FF0000"/>
                </a:solidFill>
                <a:latin typeface="方正兰亭黑简体" panose="02000500000000000000" pitchFamily="2" charset="-122"/>
                <a:ea typeface="方正兰亭黑简体" panose="02000500000000000000" pitchFamily="2" charset="-122"/>
              </a:rPr>
              <a:t>改革开放</a:t>
            </a:r>
            <a:r>
              <a:rPr lang="zh-CN" altLang="en-US" sz="2000" b="1" dirty="0">
                <a:solidFill>
                  <a:srgbClr val="1E50A2"/>
                </a:solidFill>
                <a:latin typeface="方正兰亭黑简体" panose="02000500000000000000" pitchFamily="2" charset="-122"/>
                <a:ea typeface="方正兰亭黑简体" panose="02000500000000000000" pitchFamily="2" charset="-122"/>
              </a:rPr>
              <a:t>在认识和实践上的</a:t>
            </a:r>
            <a:r>
              <a:rPr lang="zh-CN" altLang="en-US" sz="2000" b="1" dirty="0">
                <a:solidFill>
                  <a:srgbClr val="FF0000"/>
                </a:solidFill>
                <a:latin typeface="方正兰亭黑简体" panose="02000500000000000000" pitchFamily="2" charset="-122"/>
                <a:ea typeface="方正兰亭黑简体" panose="02000500000000000000" pitchFamily="2" charset="-122"/>
              </a:rPr>
              <a:t>每一次</a:t>
            </a:r>
            <a:r>
              <a:rPr lang="zh-CN" altLang="en-US" sz="2000" b="1" dirty="0">
                <a:solidFill>
                  <a:srgbClr val="1E50A2"/>
                </a:solidFill>
                <a:latin typeface="方正兰亭黑简体" panose="02000500000000000000" pitchFamily="2" charset="-122"/>
                <a:ea typeface="方正兰亭黑简体" panose="02000500000000000000" pitchFamily="2" charset="-122"/>
              </a:rPr>
              <a:t>突破和发展，</a:t>
            </a:r>
            <a:r>
              <a:rPr lang="zh-CN" altLang="en-US" sz="2000" b="1" dirty="0">
                <a:solidFill>
                  <a:srgbClr val="FF0000"/>
                </a:solidFill>
                <a:latin typeface="方正兰亭黑简体" panose="02000500000000000000" pitchFamily="2" charset="-122"/>
                <a:ea typeface="方正兰亭黑简体" panose="02000500000000000000" pitchFamily="2" charset="-122"/>
              </a:rPr>
              <a:t>改革开放中每一个</a:t>
            </a:r>
            <a:r>
              <a:rPr lang="zh-CN" altLang="en-US" sz="2000" b="1" dirty="0">
                <a:solidFill>
                  <a:srgbClr val="1E50A2"/>
                </a:solidFill>
                <a:latin typeface="方正兰亭黑简体" panose="02000500000000000000" pitchFamily="2" charset="-122"/>
                <a:ea typeface="方正兰亭黑简体" panose="02000500000000000000" pitchFamily="2" charset="-122"/>
              </a:rPr>
              <a:t>新生事物</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的产生</a:t>
            </a:r>
            <a:r>
              <a:rPr lang="zh-CN" altLang="en-US" sz="2000" b="1" dirty="0">
                <a:solidFill>
                  <a:srgbClr val="1E50A2"/>
                </a:solidFill>
                <a:latin typeface="方正兰亭黑简体" panose="02000500000000000000" pitchFamily="2" charset="-122"/>
                <a:ea typeface="方正兰亭黑简体" panose="02000500000000000000" pitchFamily="2" charset="-122"/>
              </a:rPr>
              <a:t>和发展</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改革开放每一</a:t>
            </a:r>
            <a:r>
              <a:rPr lang="zh-CN" altLang="en-US" sz="2000" b="1" dirty="0">
                <a:solidFill>
                  <a:srgbClr val="FF0000"/>
                </a:solidFill>
                <a:latin typeface="方正兰亭黑简体" panose="02000500000000000000" pitchFamily="2" charset="-122"/>
                <a:ea typeface="方正兰亭黑简体" panose="02000500000000000000" pitchFamily="2" charset="-122"/>
              </a:rPr>
              <a:t>个方面</a:t>
            </a:r>
            <a:r>
              <a:rPr lang="zh-CN" altLang="en-US" sz="2000" b="1" dirty="0">
                <a:solidFill>
                  <a:srgbClr val="1E50A2"/>
                </a:solidFill>
                <a:latin typeface="方正兰亭黑简体" panose="02000500000000000000" pitchFamily="2" charset="-122"/>
                <a:ea typeface="方正兰亭黑简体" panose="02000500000000000000" pitchFamily="2" charset="-122"/>
              </a:rPr>
              <a:t>经验的创造和积累，无不来自亿万人民的</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实践</a:t>
            </a:r>
            <a:r>
              <a:rPr lang="zh-CN" altLang="en-US" sz="2000" b="1" dirty="0">
                <a:solidFill>
                  <a:srgbClr val="1E50A2"/>
                </a:solidFill>
                <a:latin typeface="方正兰亭黑简体" panose="02000500000000000000" pitchFamily="2" charset="-122"/>
                <a:ea typeface="方正兰亭黑简体" panose="02000500000000000000" pitchFamily="2" charset="-122"/>
              </a:rPr>
              <a:t>和</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智慧。 </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smtClean="0">
                <a:solidFill>
                  <a:srgbClr val="2050A1"/>
                </a:solidFill>
                <a:ea typeface="方正兰亭黑简体" panose="02000500000000000000" pitchFamily="2" charset="-122"/>
                <a:cs typeface="Calibri" panose="020F0502020204030204" pitchFamily="34" charset="0"/>
                <a:sym typeface="+mn-ea"/>
              </a:rPr>
              <a:t>2.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合译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1793298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169199" y="4001991"/>
            <a:ext cx="8989868" cy="163121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각 지역</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각 부문에서는 자신의 과업을 중심으로 방안의 시행과 행동의 실시</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감독 검사</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개혁 성과</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선전과 선도 등을 </a:t>
            </a:r>
            <a:r>
              <a:rPr lang="ko-KR" altLang="en-US" sz="2000" b="1" dirty="0">
                <a:solidFill>
                  <a:srgbClr val="FF0000"/>
                </a:solidFill>
                <a:latin typeface="komorebi gothic" pitchFamily="49" charset="-128"/>
                <a:ea typeface="komorebi gothic" pitchFamily="49" charset="-128"/>
              </a:rPr>
              <a:t>확실하게 수행하여</a:t>
            </a:r>
            <a:r>
              <a:rPr lang="ko-KR" altLang="en-US" sz="2000" b="1" dirty="0">
                <a:solidFill>
                  <a:srgbClr val="2050A1"/>
                </a:solidFill>
                <a:latin typeface="komorebi gothic" pitchFamily="49" charset="-128"/>
                <a:ea typeface="komorebi gothic" pitchFamily="49" charset="-128"/>
              </a:rPr>
              <a:t> 인민대중이 </a:t>
            </a:r>
            <a:r>
              <a:rPr lang="ko-KR" altLang="en-US" sz="2000" b="1" dirty="0" smtClean="0">
                <a:solidFill>
                  <a:srgbClr val="2050A1"/>
                </a:solidFill>
                <a:latin typeface="komorebi gothic" pitchFamily="49" charset="-128"/>
                <a:ea typeface="komorebi gothic" pitchFamily="49" charset="-128"/>
              </a:rPr>
              <a:t>실질적인 </a:t>
            </a:r>
            <a:r>
              <a:rPr lang="ko-KR" altLang="en-US" sz="2000" b="1" dirty="0">
                <a:solidFill>
                  <a:srgbClr val="2050A1"/>
                </a:solidFill>
                <a:latin typeface="komorebi gothic" pitchFamily="49" charset="-128"/>
                <a:ea typeface="komorebi gothic" pitchFamily="49" charset="-128"/>
              </a:rPr>
              <a:t>개혁 성과를 체감할 수 있도록 함으로써 광범위한 간부와 대중들이 </a:t>
            </a:r>
            <a:r>
              <a:rPr lang="ko-KR" altLang="en-US" sz="2000" b="1" dirty="0" smtClean="0">
                <a:solidFill>
                  <a:srgbClr val="2050A1"/>
                </a:solidFill>
                <a:latin typeface="komorebi gothic" pitchFamily="49" charset="-128"/>
                <a:ea typeface="komorebi gothic" pitchFamily="49" charset="-128"/>
              </a:rPr>
              <a:t>개혁을 </a:t>
            </a:r>
            <a:r>
              <a:rPr lang="ko-KR" altLang="en-US" sz="2000" b="1" dirty="0">
                <a:solidFill>
                  <a:srgbClr val="2050A1"/>
                </a:solidFill>
                <a:latin typeface="komorebi gothic" pitchFamily="49" charset="-128"/>
                <a:ea typeface="komorebi gothic" pitchFamily="49" charset="-128"/>
              </a:rPr>
              <a:t>위해 아이디어를 내고 </a:t>
            </a:r>
            <a:r>
              <a:rPr lang="ko-KR" altLang="en-US" sz="2000" b="1" dirty="0">
                <a:solidFill>
                  <a:srgbClr val="FF0000"/>
                </a:solidFill>
                <a:latin typeface="komorebi gothic" pitchFamily="49" charset="-128"/>
                <a:ea typeface="komorebi gothic" pitchFamily="49" charset="-128"/>
              </a:rPr>
              <a:t>함께 </a:t>
            </a:r>
            <a:r>
              <a:rPr lang="ko-KR" altLang="en-US" sz="2000" b="1" dirty="0">
                <a:solidFill>
                  <a:srgbClr val="2050A1"/>
                </a:solidFill>
                <a:latin typeface="komorebi gothic" pitchFamily="49" charset="-128"/>
                <a:ea typeface="komorebi gothic" pitchFamily="49" charset="-128"/>
              </a:rPr>
              <a:t>노력할 수 있도록 선도해야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169198" y="2654858"/>
            <a:ext cx="8989869" cy="1323439"/>
          </a:xfrm>
          <a:prstGeom prst="rect">
            <a:avLst/>
          </a:prstGeom>
          <a:noFill/>
        </p:spPr>
        <p:txBody>
          <a:bodyPr wrap="square" rtlCol="0">
            <a:spAutoFit/>
          </a:bodyPr>
          <a:lstStyle/>
          <a:p>
            <a:pPr algn="just"/>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2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pPr algn="just"/>
            <a:r>
              <a:rPr lang="zh-CN" altLang="en-US" sz="2000" b="1" dirty="0" smtClean="0">
                <a:solidFill>
                  <a:srgbClr val="1E50A2"/>
                </a:solidFill>
                <a:latin typeface="方正兰亭黑简体" panose="02000500000000000000" pitchFamily="2" charset="-122"/>
                <a:ea typeface="方正兰亭黑简体" panose="02000500000000000000" pitchFamily="2" charset="-122"/>
              </a:rPr>
              <a:t>各地区</a:t>
            </a:r>
            <a:r>
              <a:rPr lang="zh-CN" altLang="en-US" sz="2000" b="1" dirty="0">
                <a:solidFill>
                  <a:srgbClr val="1E50A2"/>
                </a:solidFill>
                <a:latin typeface="方正兰亭黑简体" panose="02000500000000000000" pitchFamily="2" charset="-122"/>
                <a:ea typeface="方正兰亭黑简体" panose="02000500000000000000" pitchFamily="2" charset="-122"/>
              </a:rPr>
              <a:t>各部门要狠抓工作落实，实施方案要</a:t>
            </a:r>
            <a:r>
              <a:rPr lang="zh-CN" altLang="en-US" sz="2000" b="1" dirty="0">
                <a:solidFill>
                  <a:srgbClr val="FF0000"/>
                </a:solidFill>
                <a:latin typeface="方正兰亭黑简体" panose="02000500000000000000" pitchFamily="2" charset="-122"/>
                <a:ea typeface="方正兰亭黑简体" panose="02000500000000000000" pitchFamily="2" charset="-122"/>
              </a:rPr>
              <a:t>抓到位</a:t>
            </a:r>
            <a:r>
              <a:rPr lang="zh-CN" altLang="en-US" sz="2000" b="1" dirty="0">
                <a:solidFill>
                  <a:srgbClr val="1E50A2"/>
                </a:solidFill>
                <a:latin typeface="方正兰亭黑简体" panose="02000500000000000000" pitchFamily="2" charset="-122"/>
                <a:ea typeface="方正兰亭黑简体" panose="02000500000000000000" pitchFamily="2" charset="-122"/>
              </a:rPr>
              <a:t>，实施行动要</a:t>
            </a:r>
            <a:r>
              <a:rPr lang="zh-CN" altLang="en-US" sz="2000" b="1" dirty="0">
                <a:solidFill>
                  <a:srgbClr val="FF0000"/>
                </a:solidFill>
                <a:latin typeface="方正兰亭黑简体" panose="02000500000000000000" pitchFamily="2" charset="-122"/>
                <a:ea typeface="方正兰亭黑简体" panose="02000500000000000000" pitchFamily="2" charset="-122"/>
              </a:rPr>
              <a:t>抓到位</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督促检查</a:t>
            </a:r>
            <a:r>
              <a:rPr lang="zh-CN" altLang="en-US" sz="2000" b="1" dirty="0">
                <a:solidFill>
                  <a:srgbClr val="1E50A2"/>
                </a:solidFill>
                <a:latin typeface="方正兰亭黑简体" panose="02000500000000000000" pitchFamily="2" charset="-122"/>
                <a:ea typeface="方正兰亭黑简体" panose="02000500000000000000" pitchFamily="2" charset="-122"/>
              </a:rPr>
              <a:t>要</a:t>
            </a:r>
            <a:r>
              <a:rPr lang="zh-CN" altLang="en-US" sz="2000" b="1" dirty="0">
                <a:solidFill>
                  <a:srgbClr val="FF0000"/>
                </a:solidFill>
                <a:latin typeface="方正兰亭黑简体" panose="02000500000000000000" pitchFamily="2" charset="-122"/>
                <a:ea typeface="方正兰亭黑简体" panose="02000500000000000000" pitchFamily="2" charset="-122"/>
              </a:rPr>
              <a:t>抓到位</a:t>
            </a:r>
            <a:r>
              <a:rPr lang="zh-CN" altLang="en-US" sz="2000" b="1" dirty="0">
                <a:solidFill>
                  <a:srgbClr val="1E50A2"/>
                </a:solidFill>
                <a:latin typeface="方正兰亭黑简体" panose="02000500000000000000" pitchFamily="2" charset="-122"/>
                <a:ea typeface="方正兰亭黑简体" panose="02000500000000000000" pitchFamily="2" charset="-122"/>
              </a:rPr>
              <a:t>，改革成果要</a:t>
            </a:r>
            <a:r>
              <a:rPr lang="zh-CN" altLang="en-US" sz="2000" b="1" dirty="0">
                <a:solidFill>
                  <a:srgbClr val="FF0000"/>
                </a:solidFill>
                <a:latin typeface="方正兰亭黑简体" panose="02000500000000000000" pitchFamily="2" charset="-122"/>
                <a:ea typeface="方正兰亭黑简体" panose="02000500000000000000" pitchFamily="2" charset="-122"/>
              </a:rPr>
              <a:t>抓到位</a:t>
            </a:r>
            <a:r>
              <a:rPr lang="zh-CN" altLang="en-US" sz="2000" b="1" dirty="0">
                <a:solidFill>
                  <a:srgbClr val="1E50A2"/>
                </a:solidFill>
                <a:latin typeface="方正兰亭黑简体" panose="02000500000000000000" pitchFamily="2" charset="-122"/>
                <a:ea typeface="方正兰亭黑简体" panose="02000500000000000000" pitchFamily="2" charset="-122"/>
              </a:rPr>
              <a:t>，宣传引导要</a:t>
            </a:r>
            <a:r>
              <a:rPr lang="zh-CN" altLang="en-US" sz="2000" b="1" dirty="0">
                <a:solidFill>
                  <a:srgbClr val="FF0000"/>
                </a:solidFill>
                <a:latin typeface="方正兰亭黑简体" panose="02000500000000000000" pitchFamily="2" charset="-122"/>
                <a:ea typeface="方正兰亭黑简体" panose="02000500000000000000" pitchFamily="2" charset="-122"/>
              </a:rPr>
              <a:t>抓到位</a:t>
            </a:r>
            <a:r>
              <a:rPr lang="zh-CN" altLang="en-US" sz="2000" b="1" dirty="0">
                <a:solidFill>
                  <a:srgbClr val="1E50A2"/>
                </a:solidFill>
                <a:latin typeface="方正兰亭黑简体" panose="02000500000000000000" pitchFamily="2" charset="-122"/>
                <a:ea typeface="方正兰亭黑简体" panose="02000500000000000000" pitchFamily="2" charset="-122"/>
              </a:rPr>
              <a:t>，让人民群众感受到实 实在在的改革成效，引导广大干部群众</a:t>
            </a:r>
            <a:r>
              <a:rPr lang="zh-CN" altLang="en-US" sz="2000" b="1" dirty="0">
                <a:solidFill>
                  <a:srgbClr val="FF0000"/>
                </a:solidFill>
                <a:latin typeface="方正兰亭黑简体" panose="02000500000000000000" pitchFamily="2" charset="-122"/>
                <a:ea typeface="方正兰亭黑简体" panose="02000500000000000000" pitchFamily="2" charset="-122"/>
              </a:rPr>
              <a:t>共同</a:t>
            </a:r>
            <a:r>
              <a:rPr lang="zh-CN" altLang="en-US" sz="2000" b="1" dirty="0">
                <a:solidFill>
                  <a:srgbClr val="1E50A2"/>
                </a:solidFill>
                <a:latin typeface="方正兰亭黑简体" panose="02000500000000000000" pitchFamily="2" charset="-122"/>
                <a:ea typeface="方正兰亭黑简体" panose="02000500000000000000" pitchFamily="2" charset="-122"/>
              </a:rPr>
              <a:t>为改革想招、</a:t>
            </a:r>
            <a:r>
              <a:rPr lang="zh-CN" altLang="en-US" sz="2000" b="1" dirty="0">
                <a:solidFill>
                  <a:srgbClr val="FF0000"/>
                </a:solidFill>
                <a:latin typeface="方正兰亭黑简体" panose="02000500000000000000" pitchFamily="2" charset="-122"/>
                <a:ea typeface="方正兰亭黑简体" panose="02000500000000000000" pitchFamily="2" charset="-122"/>
              </a:rPr>
              <a:t>一起</a:t>
            </a:r>
            <a:r>
              <a:rPr lang="zh-CN" altLang="en-US" sz="2000" b="1" dirty="0">
                <a:solidFill>
                  <a:srgbClr val="1E50A2"/>
                </a:solidFill>
                <a:latin typeface="方正兰亭黑简体" panose="02000500000000000000" pitchFamily="2" charset="-122"/>
                <a:ea typeface="方正兰亭黑简体" panose="02000500000000000000" pitchFamily="2" charset="-122"/>
              </a:rPr>
              <a:t>为改革发力。</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smtClean="0">
                <a:solidFill>
                  <a:srgbClr val="2050A1"/>
                </a:solidFill>
                <a:ea typeface="方正兰亭黑简体" panose="02000500000000000000" pitchFamily="2" charset="-122"/>
                <a:cs typeface="Calibri" panose="020F0502020204030204" pitchFamily="34" charset="0"/>
                <a:sym typeface="+mn-ea"/>
              </a:rPr>
              <a:t>2.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合译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635667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169199" y="4020151"/>
            <a:ext cx="8989868"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인민 중심의 발전 사상을 경제 사회 발전의 모든 단계에 구현시켜 </a:t>
            </a:r>
            <a:r>
              <a:rPr lang="ko-KR" altLang="en-US" sz="2000" b="1" dirty="0">
                <a:solidFill>
                  <a:srgbClr val="FF0000"/>
                </a:solidFill>
                <a:latin typeface="komorebi gothic" pitchFamily="49" charset="-128"/>
                <a:ea typeface="komorebi gothic" pitchFamily="49" charset="-128"/>
              </a:rPr>
              <a:t>인민이 관 심을 가지고 기대하는 문제들을 중심으로 개혁을 추진하여 </a:t>
            </a:r>
            <a:r>
              <a:rPr lang="ko-KR" altLang="en-US" sz="2000" b="1" dirty="0">
                <a:solidFill>
                  <a:srgbClr val="2050A1"/>
                </a:solidFill>
                <a:latin typeface="komorebi gothic" pitchFamily="49" charset="-128"/>
                <a:ea typeface="komorebi gothic" pitchFamily="49" charset="-128"/>
              </a:rPr>
              <a:t>인민대중이 더욱 큰 성취감을 느끼게 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169198" y="2654858"/>
            <a:ext cx="8989869" cy="1323439"/>
          </a:xfrm>
          <a:prstGeom prst="rect">
            <a:avLst/>
          </a:prstGeom>
          <a:noFill/>
        </p:spPr>
        <p:txBody>
          <a:bodyPr wrap="square" rtlCol="0">
            <a:spAutoFit/>
          </a:bodyPr>
          <a:lstStyle/>
          <a:p>
            <a:pPr algn="just"/>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3</a:t>
            </a:r>
          </a:p>
          <a:p>
            <a:pPr algn="just"/>
            <a:r>
              <a:rPr lang="zh-CN" altLang="en-US" sz="2000" b="1" dirty="0">
                <a:solidFill>
                  <a:srgbClr val="1E50A2"/>
                </a:solidFill>
                <a:latin typeface="方正兰亭黑简体" panose="02000500000000000000" pitchFamily="2" charset="-122"/>
                <a:ea typeface="方正兰亭黑简体" panose="02000500000000000000" pitchFamily="2" charset="-122"/>
              </a:rPr>
              <a:t>把以人民为中心的发展思想体现在经济社会发展各个环节，</a:t>
            </a:r>
            <a:r>
              <a:rPr lang="zh-CN" altLang="en-US" sz="2000" b="1" dirty="0">
                <a:solidFill>
                  <a:srgbClr val="FF0000"/>
                </a:solidFill>
                <a:latin typeface="方正兰亭黑简体" panose="02000500000000000000" pitchFamily="2" charset="-122"/>
                <a:ea typeface="方正兰亭黑简体" panose="02000500000000000000" pitchFamily="2" charset="-122"/>
              </a:rPr>
              <a:t>做到老百姓关心什 么、期盼什么，改革就要抓住什么、推进什么</a:t>
            </a:r>
            <a:r>
              <a:rPr lang="zh-CN" altLang="en-US" sz="2000" b="1" dirty="0">
                <a:solidFill>
                  <a:srgbClr val="1E50A2"/>
                </a:solidFill>
                <a:latin typeface="方正兰亭黑简体" panose="02000500000000000000" pitchFamily="2" charset="-122"/>
                <a:ea typeface="方正兰亭黑简体" panose="02000500000000000000" pitchFamily="2" charset="-122"/>
              </a:rPr>
              <a:t>，通过改革给人民群众带来更多 获得感。</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smtClean="0">
                <a:solidFill>
                  <a:srgbClr val="2050A1"/>
                </a:solidFill>
                <a:ea typeface="方正兰亭黑简体" panose="02000500000000000000" pitchFamily="2" charset="-122"/>
                <a:cs typeface="Calibri" panose="020F0502020204030204" pitchFamily="34" charset="0"/>
                <a:sym typeface="+mn-ea"/>
              </a:rPr>
              <a:t>2.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合译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3996493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169199" y="4001991"/>
            <a:ext cx="8989868"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당 중앙은 중대한 정책 결정을 심의할 때 의견 청취 상황을 보고하도록 요구 하고 </a:t>
            </a:r>
            <a:r>
              <a:rPr lang="ko-KR" altLang="en-US" sz="2000" b="1" dirty="0">
                <a:solidFill>
                  <a:srgbClr val="FF0000"/>
                </a:solidFill>
                <a:latin typeface="komorebi gothic" pitchFamily="49" charset="-128"/>
                <a:ea typeface="komorebi gothic" pitchFamily="49" charset="-128"/>
              </a:rPr>
              <a:t>동의한 의견뿐만 아니라 동의하지 않은 의견도 모두 보고하도록 요구 하고 있습니다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169198" y="2654858"/>
            <a:ext cx="8989869" cy="1015663"/>
          </a:xfrm>
          <a:prstGeom prst="rect">
            <a:avLst/>
          </a:prstGeom>
          <a:noFill/>
        </p:spPr>
        <p:txBody>
          <a:bodyPr wrap="square" rtlCol="0">
            <a:spAutoFit/>
          </a:bodyPr>
          <a:lstStyle/>
          <a:p>
            <a:pPr algn="just"/>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4 </a:t>
            </a:r>
          </a:p>
          <a:p>
            <a:pPr algn="just"/>
            <a:r>
              <a:rPr lang="zh-CN" altLang="en-US" sz="2000" b="1" dirty="0">
                <a:solidFill>
                  <a:srgbClr val="1E50A2"/>
                </a:solidFill>
                <a:latin typeface="方正兰亭黑简体" panose="02000500000000000000" pitchFamily="2" charset="-122"/>
                <a:ea typeface="方正兰亭黑简体" panose="02000500000000000000" pitchFamily="2" charset="-122"/>
              </a:rPr>
              <a:t>党中央审议重大决策时都要求报告征求意见的情况，</a:t>
            </a:r>
            <a:r>
              <a:rPr lang="zh-CN" altLang="en-US" sz="2000" b="1" dirty="0">
                <a:solidFill>
                  <a:srgbClr val="FF0000"/>
                </a:solidFill>
                <a:latin typeface="方正兰亭黑简体" panose="02000500000000000000" pitchFamily="2" charset="-122"/>
                <a:ea typeface="方正兰亭黑简体" panose="02000500000000000000" pitchFamily="2" charset="-122"/>
              </a:rPr>
              <a:t>同意的要报告，不同意的 也要报告</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smtClean="0">
                <a:solidFill>
                  <a:srgbClr val="2050A1"/>
                </a:solidFill>
                <a:ea typeface="方正兰亭黑简体" panose="02000500000000000000" pitchFamily="2" charset="-122"/>
                <a:cs typeface="Calibri" panose="020F0502020204030204" pitchFamily="34" charset="0"/>
                <a:sym typeface="+mn-ea"/>
              </a:rPr>
              <a:t>2.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合译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823442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76889" y="4050555"/>
            <a:ext cx="7139940"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사회가 안정되어야 </a:t>
            </a:r>
            <a:r>
              <a:rPr lang="ko-KR" altLang="en-US" sz="2000" b="1" dirty="0">
                <a:solidFill>
                  <a:srgbClr val="FF0000"/>
                </a:solidFill>
                <a:latin typeface="komorebi gothic" pitchFamily="49" charset="-128"/>
                <a:ea typeface="komorebi gothic" pitchFamily="49" charset="-128"/>
              </a:rPr>
              <a:t>개혁 발전을 </a:t>
            </a:r>
            <a:r>
              <a:rPr lang="ko-KR" altLang="en-US" sz="2000" b="1" dirty="0">
                <a:solidFill>
                  <a:srgbClr val="2050A1"/>
                </a:solidFill>
                <a:latin typeface="komorebi gothic" pitchFamily="49" charset="-128"/>
                <a:ea typeface="komorebi gothic" pitchFamily="49" charset="-128"/>
              </a:rPr>
              <a:t>계속 추진할 수 있으며 </a:t>
            </a:r>
            <a:r>
              <a:rPr lang="ko-KR" altLang="en-US" sz="2000" b="1" dirty="0">
                <a:solidFill>
                  <a:srgbClr val="FF0000"/>
                </a:solidFill>
                <a:latin typeface="komorebi gothic" pitchFamily="49" charset="-128"/>
                <a:ea typeface="komorebi gothic" pitchFamily="49" charset="-128"/>
              </a:rPr>
              <a:t>그래야 </a:t>
            </a:r>
            <a:r>
              <a:rPr lang="ko-KR" altLang="en-US" sz="2000" b="1" dirty="0">
                <a:solidFill>
                  <a:srgbClr val="2050A1"/>
                </a:solidFill>
                <a:latin typeface="komorebi gothic" pitchFamily="49" charset="-128"/>
                <a:ea typeface="komorebi gothic" pitchFamily="49" charset="-128"/>
              </a:rPr>
              <a:t>사회 안정의 </a:t>
            </a:r>
            <a:r>
              <a:rPr lang="ko-KR" altLang="en-US" sz="2000" b="1" dirty="0" smtClean="0">
                <a:solidFill>
                  <a:srgbClr val="2050A1"/>
                </a:solidFill>
                <a:latin typeface="komorebi gothic" pitchFamily="49" charset="-128"/>
                <a:ea typeface="komorebi gothic" pitchFamily="49" charset="-128"/>
              </a:rPr>
              <a:t>기초가 </a:t>
            </a:r>
            <a:r>
              <a:rPr lang="ko-KR" altLang="en-US" sz="2000" b="1" dirty="0">
                <a:solidFill>
                  <a:srgbClr val="2050A1"/>
                </a:solidFill>
                <a:latin typeface="komorebi gothic" pitchFamily="49" charset="-128"/>
                <a:ea typeface="komorebi gothic" pitchFamily="49" charset="-128"/>
              </a:rPr>
              <a:t>단단해질 </a:t>
            </a:r>
            <a:r>
              <a:rPr lang="ko-KR" altLang="en-US" sz="2000" b="1" dirty="0" smtClean="0">
                <a:solidFill>
                  <a:srgbClr val="2050A1"/>
                </a:solidFill>
                <a:latin typeface="komorebi gothic" pitchFamily="49" charset="-128"/>
                <a:ea typeface="komorebi gothic" pitchFamily="49" charset="-128"/>
              </a:rPr>
              <a:t>수 </a:t>
            </a:r>
            <a:r>
              <a:rPr lang="ko-KR" altLang="en-US" sz="2000" b="1" dirty="0">
                <a:solidFill>
                  <a:srgbClr val="2050A1"/>
                </a:solidFill>
                <a:latin typeface="komorebi gothic" pitchFamily="49" charset="-128"/>
                <a:ea typeface="komorebi gothic" pitchFamily="49" charset="-128"/>
              </a:rPr>
              <a:t>있습니다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1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只有</a:t>
            </a:r>
            <a:r>
              <a:rPr lang="zh-CN" altLang="en-US" sz="2000" b="1" dirty="0">
                <a:solidFill>
                  <a:srgbClr val="1E50A2"/>
                </a:solidFill>
                <a:latin typeface="方正兰亭黑简体" panose="02000500000000000000" pitchFamily="2" charset="-122"/>
                <a:ea typeface="方正兰亭黑简体" panose="02000500000000000000" pitchFamily="2" charset="-122"/>
              </a:rPr>
              <a:t>社会稳定，</a:t>
            </a:r>
            <a:r>
              <a:rPr lang="zh-CN" altLang="en-US" sz="2000" b="1" dirty="0">
                <a:solidFill>
                  <a:srgbClr val="FF0000"/>
                </a:solidFill>
                <a:latin typeface="方正兰亭黑简体" panose="02000500000000000000" pitchFamily="2" charset="-122"/>
                <a:ea typeface="方正兰亭黑简体" panose="02000500000000000000" pitchFamily="2" charset="-122"/>
              </a:rPr>
              <a:t>改革发展</a:t>
            </a:r>
            <a:r>
              <a:rPr lang="zh-CN" altLang="en-US" sz="2000" b="1" dirty="0">
                <a:solidFill>
                  <a:srgbClr val="1E50A2"/>
                </a:solidFill>
                <a:latin typeface="方正兰亭黑简体" panose="02000500000000000000" pitchFamily="2" charset="-122"/>
                <a:ea typeface="方正兰亭黑简体" panose="02000500000000000000" pitchFamily="2" charset="-122"/>
              </a:rPr>
              <a:t>才能不断推进；只有</a:t>
            </a:r>
            <a:r>
              <a:rPr lang="zh-CN" altLang="en-US" sz="2000" b="1" dirty="0">
                <a:solidFill>
                  <a:srgbClr val="FF0000"/>
                </a:solidFill>
                <a:latin typeface="方正兰亭黑简体" panose="02000500000000000000" pitchFamily="2" charset="-122"/>
                <a:ea typeface="方正兰亭黑简体" panose="02000500000000000000" pitchFamily="2" charset="-122"/>
              </a:rPr>
              <a:t>改革发展</a:t>
            </a:r>
            <a:r>
              <a:rPr lang="zh-CN" altLang="en-US" sz="2000" b="1" dirty="0">
                <a:solidFill>
                  <a:srgbClr val="1E50A2"/>
                </a:solidFill>
                <a:latin typeface="方正兰亭黑简体" panose="02000500000000000000" pitchFamily="2" charset="-122"/>
                <a:ea typeface="方正兰亭黑简体" panose="02000500000000000000" pitchFamily="2" charset="-122"/>
              </a:rPr>
              <a:t>不断推进，社会稳定</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才能</a:t>
            </a:r>
            <a:r>
              <a:rPr lang="zh-CN" altLang="en-US" sz="2000" b="1" dirty="0">
                <a:solidFill>
                  <a:srgbClr val="1E50A2"/>
                </a:solidFill>
                <a:latin typeface="方正兰亭黑简体" panose="02000500000000000000" pitchFamily="2" charset="-122"/>
                <a:ea typeface="方正兰亭黑简体" panose="02000500000000000000" pitchFamily="2" charset="-122"/>
              </a:rPr>
              <a:t>具有坚实基础。</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smtClean="0">
                <a:solidFill>
                  <a:srgbClr val="2050A1"/>
                </a:solidFill>
                <a:ea typeface="方正兰亭黑简体" panose="02000500000000000000" pitchFamily="2" charset="-122"/>
                <a:cs typeface="Calibri" panose="020F0502020204030204" pitchFamily="34" charset="0"/>
                <a:sym typeface="+mn-ea"/>
              </a:rPr>
              <a:t>3.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指代浓缩</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4264415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p>
        </p:txBody>
      </p:sp>
      <p:grpSp>
        <p:nvGrpSpPr>
          <p:cNvPr id="7" name="组合 6"/>
          <p:cNvGrpSpPr/>
          <p:nvPr/>
        </p:nvGrpSpPr>
        <p:grpSpPr>
          <a:xfrm>
            <a:off x="949418" y="1728215"/>
            <a:ext cx="8701405" cy="808355"/>
            <a:chOff x="1407" y="3366"/>
            <a:chExt cx="12265" cy="1322"/>
          </a:xfrm>
        </p:grpSpPr>
        <p:grpSp>
          <p:nvGrpSpPr>
            <p:cNvPr id="9" name="组合 8"/>
            <p:cNvGrpSpPr/>
            <p:nvPr/>
          </p:nvGrpSpPr>
          <p:grpSpPr>
            <a:xfrm>
              <a:off x="3064" y="3366"/>
              <a:ext cx="10608" cy="1318"/>
              <a:chOff x="1725" y="2212"/>
              <a:chExt cx="10608" cy="1318"/>
            </a:xfrm>
          </p:grpSpPr>
          <p:sp>
            <p:nvSpPr>
              <p:cNvPr id="12" name="圆角矩形 11"/>
              <p:cNvSpPr/>
              <p:nvPr/>
            </p:nvSpPr>
            <p:spPr>
              <a:xfrm>
                <a:off x="1725" y="2212"/>
                <a:ext cx="10608" cy="131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048" y="2276"/>
                <a:ext cx="9996" cy="1083"/>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1. “</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社会主要矛盾</a:t>
                </a: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a:t>
                </a:r>
                <a:r>
                  <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  </a:t>
                </a:r>
                <a:r>
                  <a:rPr lang="ja-JP"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主要な</a:t>
                </a:r>
                <a:r>
                  <a:rPr lang="ja-JP" altLang="en-US" sz="2800" b="1" dirty="0">
                    <a:solidFill>
                      <a:srgbClr val="FF0000"/>
                    </a:solidFill>
                    <a:latin typeface="Times New Roman" panose="02020603050405020304" pitchFamily="18" charset="0"/>
                    <a:ea typeface="方正兰亭黑简体" panose="02000500000000000000" pitchFamily="2" charset="-122"/>
                    <a:cs typeface="Times New Roman" panose="02020603050405020304" pitchFamily="18" charset="0"/>
                  </a:rPr>
                  <a:t>社会矛盾</a:t>
                </a:r>
                <a:endParaRPr lang="en-US" altLang="zh-CN" sz="2800" b="1" dirty="0">
                  <a:solidFill>
                    <a:srgbClr val="FF0000"/>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3"/>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263695"/>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p>
        </p:txBody>
      </p:sp>
      <p:sp>
        <p:nvSpPr>
          <p:cNvPr id="3" name="圆角矩形 33"/>
          <p:cNvSpPr/>
          <p:nvPr/>
        </p:nvSpPr>
        <p:spPr>
          <a:xfrm>
            <a:off x="3697088" y="4140067"/>
            <a:ext cx="2103451"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rPr>
              <a:t>显化</a:t>
            </a:r>
          </a:p>
          <a:p>
            <a:pPr algn="l"/>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grpSp>
        <p:nvGrpSpPr>
          <p:cNvPr id="8" name="组合 7"/>
          <p:cNvGrpSpPr/>
          <p:nvPr/>
        </p:nvGrpSpPr>
        <p:grpSpPr>
          <a:xfrm>
            <a:off x="1949050" y="1720263"/>
            <a:ext cx="9408950" cy="1528469"/>
            <a:chOff x="1598" y="2199"/>
            <a:chExt cx="14401" cy="2142"/>
          </a:xfrm>
        </p:grpSpPr>
        <p:sp>
          <p:nvSpPr>
            <p:cNvPr id="11" name="圆角矩形 10"/>
            <p:cNvSpPr/>
            <p:nvPr/>
          </p:nvSpPr>
          <p:spPr>
            <a:xfrm>
              <a:off x="1598" y="2240"/>
              <a:ext cx="14401" cy="210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725" y="2199"/>
              <a:ext cx="14274" cy="1941"/>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2. </a:t>
              </a:r>
              <a:r>
                <a:rPr lang="zh-CN" altLang="en-US"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rPr>
                <a:t>形成</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公平竞争的发展</a:t>
              </a:r>
              <a:r>
                <a:rPr lang="zh-CN" altLang="en-US"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rPr>
                <a:t>环境</a:t>
              </a:r>
              <a:endParaRPr lang="en-US" altLang="zh-CN"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a:t>
              </a:r>
              <a:r>
                <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공정한 경쟁을 할 수 있는 발전적인 환경을 </a:t>
              </a:r>
              <a:r>
                <a:rPr lang="ko-KR" altLang="en-US"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형성하다</a:t>
              </a:r>
              <a:endPar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endParaRPr>
            </a:p>
          </p:txBody>
        </p:sp>
      </p:grpSp>
      <p:pic>
        <p:nvPicPr>
          <p:cNvPr id="24" name="图片 23" descr="32313536333434333b32313536333435303bbcc6bbaeb1eac7a9"/>
          <p:cNvPicPr>
            <a:picLocks noChangeAspect="1"/>
          </p:cNvPicPr>
          <p:nvPr/>
        </p:nvPicPr>
        <p:blipFill>
          <a:blip r:embed="rId3"/>
          <a:stretch>
            <a:fillRect/>
          </a:stretch>
        </p:blipFill>
        <p:spPr>
          <a:xfrm>
            <a:off x="949418" y="1854789"/>
            <a:ext cx="791037" cy="681782"/>
          </a:xfrm>
          <a:prstGeom prst="rect">
            <a:avLst/>
          </a:prstGeom>
        </p:spPr>
      </p:pic>
    </p:spTree>
    <p:extLst>
      <p:ext uri="{BB962C8B-B14F-4D97-AF65-F5344CB8AC3E}">
        <p14:creationId xmlns:p14="http://schemas.microsoft.com/office/powerpoint/2010/main" val="1419618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982187"/>
            <a:ext cx="7139940"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우리는 더 </a:t>
            </a:r>
            <a:r>
              <a:rPr lang="ko-KR" altLang="en-US" sz="2000" b="1" dirty="0">
                <a:solidFill>
                  <a:srgbClr val="FF0000"/>
                </a:solidFill>
                <a:latin typeface="komorebi gothic" pitchFamily="49" charset="-128"/>
                <a:ea typeface="komorebi gothic" pitchFamily="49" charset="-128"/>
              </a:rPr>
              <a:t>살기 좋은 세상</a:t>
            </a:r>
            <a:r>
              <a:rPr lang="ko-KR" altLang="en-US" sz="2000" b="1" dirty="0">
                <a:solidFill>
                  <a:srgbClr val="2050A1"/>
                </a:solidFill>
                <a:latin typeface="komorebi gothic" pitchFamily="49" charset="-128"/>
                <a:ea typeface="komorebi gothic" pitchFamily="49" charset="-128"/>
              </a:rPr>
              <a:t>을</a:t>
            </a:r>
            <a:r>
              <a:rPr lang="ko-KR" altLang="en-US" sz="2000" b="1" dirty="0">
                <a:solidFill>
                  <a:srgbClr val="FF0000"/>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바라며</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또 </a:t>
            </a:r>
            <a:r>
              <a:rPr lang="ko-KR" altLang="en-US" sz="2000" b="1" dirty="0">
                <a:solidFill>
                  <a:srgbClr val="FF0000"/>
                </a:solidFill>
                <a:latin typeface="komorebi gothic" pitchFamily="49" charset="-128"/>
                <a:ea typeface="komorebi gothic" pitchFamily="49" charset="-128"/>
              </a:rPr>
              <a:t>그렇게 되리라 믿습니다</a:t>
            </a:r>
            <a:r>
              <a:rPr lang="en-US" altLang="ko-KR" sz="2000" b="1" dirty="0">
                <a:latin typeface="komorebi gothic" pitchFamily="49" charset="-128"/>
                <a:ea typeface="komorebi gothic" pitchFamily="49" charset="-128"/>
              </a:rPr>
              <a:t>.</a:t>
            </a:r>
            <a:endParaRPr lang="ja-JP" altLang="en-US" sz="2000" b="1" dirty="0">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2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我们</a:t>
            </a:r>
            <a:r>
              <a:rPr lang="zh-CN" altLang="en-US" sz="2000" b="1" dirty="0">
                <a:solidFill>
                  <a:srgbClr val="1E50A2"/>
                </a:solidFill>
                <a:latin typeface="方正兰亭黑简体" panose="02000500000000000000" pitchFamily="2" charset="-122"/>
                <a:ea typeface="方正兰亭黑简体" panose="02000500000000000000" pitchFamily="2" charset="-122"/>
              </a:rPr>
              <a:t>希望</a:t>
            </a:r>
            <a:r>
              <a:rPr lang="zh-CN" altLang="en-US" sz="2000" b="1" dirty="0">
                <a:solidFill>
                  <a:srgbClr val="FF0000"/>
                </a:solidFill>
                <a:latin typeface="方正兰亭黑简体" panose="02000500000000000000" pitchFamily="2" charset="-122"/>
                <a:ea typeface="方正兰亭黑简体" panose="02000500000000000000" pitchFamily="2" charset="-122"/>
              </a:rPr>
              <a:t>世界变得更加美好</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r>
              <a:rPr lang="zh-CN" altLang="en-US" sz="2000" b="1" dirty="0">
                <a:solidFill>
                  <a:srgbClr val="FF0000"/>
                </a:solidFill>
                <a:latin typeface="方正兰亭黑简体" panose="02000500000000000000" pitchFamily="2" charset="-122"/>
                <a:ea typeface="方正兰亭黑简体" panose="02000500000000000000" pitchFamily="2" charset="-122"/>
              </a:rPr>
              <a:t>我们也有理由相信，世界会变得更加美好。</a:t>
            </a:r>
            <a:endParaRPr lang="zh-CN" altLang="en-US" sz="2000" b="1" dirty="0">
              <a:solidFill>
                <a:srgbClr val="FF0000"/>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smtClean="0">
                <a:solidFill>
                  <a:srgbClr val="2050A1"/>
                </a:solidFill>
                <a:ea typeface="方正兰亭黑简体" panose="02000500000000000000" pitchFamily="2" charset="-122"/>
                <a:cs typeface="Calibri" panose="020F0502020204030204" pitchFamily="34" charset="0"/>
                <a:sym typeface="+mn-ea"/>
              </a:rPr>
              <a:t>3.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指代浓缩</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3185910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488818" y="4170818"/>
            <a:ext cx="8067125" cy="1323439"/>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전투 </a:t>
            </a:r>
            <a:r>
              <a:rPr lang="ko-KR" altLang="en-US" sz="2000" b="1" dirty="0" smtClean="0">
                <a:solidFill>
                  <a:srgbClr val="2050A1"/>
                </a:solidFill>
                <a:latin typeface="komorebi gothic" pitchFamily="49" charset="-128"/>
                <a:ea typeface="komorebi gothic" pitchFamily="49" charset="-128"/>
              </a:rPr>
              <a:t>부대의 </a:t>
            </a:r>
            <a:r>
              <a:rPr lang="ko-KR" altLang="en-US" sz="2000" b="1" dirty="0">
                <a:solidFill>
                  <a:srgbClr val="2050A1"/>
                </a:solidFill>
                <a:latin typeface="komorebi gothic" pitchFamily="49" charset="-128"/>
                <a:ea typeface="komorebi gothic" pitchFamily="49" charset="-128"/>
              </a:rPr>
              <a:t>사상을 강화하고 전투력이라는 유일하고 근본적인 기준을 </a:t>
            </a:r>
            <a:r>
              <a:rPr lang="ko-KR" altLang="en-US" sz="2000" b="1" dirty="0" smtClean="0">
                <a:solidFill>
                  <a:srgbClr val="2050A1"/>
                </a:solidFill>
                <a:latin typeface="komorebi gothic" pitchFamily="49" charset="-128"/>
                <a:ea typeface="komorebi gothic" pitchFamily="49" charset="-128"/>
              </a:rPr>
              <a:t>견지하여 </a:t>
            </a:r>
            <a:r>
              <a:rPr lang="ko-KR" altLang="en-US" sz="2000" b="1" dirty="0">
                <a:solidFill>
                  <a:srgbClr val="2050A1"/>
                </a:solidFill>
                <a:latin typeface="komorebi gothic" pitchFamily="49" charset="-128"/>
                <a:ea typeface="komorebi gothic" pitchFamily="49" charset="-128"/>
              </a:rPr>
              <a:t>제반 사업과 건설</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각 방면의 역량과 자원을 모두 </a:t>
            </a:r>
            <a:r>
              <a:rPr lang="ko-KR" altLang="en-US" sz="2000" b="1" dirty="0">
                <a:solidFill>
                  <a:srgbClr val="FF0000"/>
                </a:solidFill>
                <a:latin typeface="komorebi gothic" pitchFamily="49" charset="-128"/>
                <a:ea typeface="komorebi gothic" pitchFamily="49" charset="-128"/>
              </a:rPr>
              <a:t>군사 투쟁 준비에 </a:t>
            </a:r>
            <a:r>
              <a:rPr lang="ko-KR" altLang="en-US" sz="2000" b="1" dirty="0" smtClean="0">
                <a:solidFill>
                  <a:srgbClr val="2050A1"/>
                </a:solidFill>
                <a:latin typeface="komorebi gothic" pitchFamily="49" charset="-128"/>
                <a:ea typeface="komorebi gothic" pitchFamily="49" charset="-128"/>
              </a:rPr>
              <a:t>초점을 </a:t>
            </a:r>
            <a:r>
              <a:rPr lang="ko-KR" altLang="en-US" sz="2000" b="1" dirty="0">
                <a:solidFill>
                  <a:srgbClr val="2050A1"/>
                </a:solidFill>
                <a:latin typeface="komorebi gothic" pitchFamily="49" charset="-128"/>
                <a:ea typeface="komorebi gothic" pitchFamily="49" charset="-128"/>
              </a:rPr>
              <a:t>맞추고 </a:t>
            </a:r>
            <a:r>
              <a:rPr lang="ko-KR" altLang="en-US" sz="2000" b="1" dirty="0">
                <a:solidFill>
                  <a:srgbClr val="FF0000"/>
                </a:solidFill>
                <a:latin typeface="komorebi gothic" pitchFamily="49" charset="-128"/>
                <a:ea typeface="komorebi gothic" pitchFamily="49" charset="-128"/>
              </a:rPr>
              <a:t>이를</a:t>
            </a:r>
            <a:r>
              <a:rPr lang="ko-KR" altLang="en-US" sz="2000" b="1" dirty="0">
                <a:solidFill>
                  <a:srgbClr val="2050A1"/>
                </a:solidFill>
                <a:latin typeface="komorebi gothic" pitchFamily="49" charset="-128"/>
                <a:ea typeface="komorebi gothic" pitchFamily="49" charset="-128"/>
              </a:rPr>
              <a:t> 위해 봉사함으로써 군사 투쟁 준비 사업을 크게 강화해야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latin typeface="komorebi gothic" pitchFamily="49" charset="-128"/>
              <a:ea typeface="komorebi gothic" pitchFamily="49" charset="-128"/>
            </a:endParaRPr>
          </a:p>
        </p:txBody>
      </p:sp>
      <p:sp>
        <p:nvSpPr>
          <p:cNvPr id="23" name="文本框 22"/>
          <p:cNvSpPr txBox="1"/>
          <p:nvPr/>
        </p:nvSpPr>
        <p:spPr>
          <a:xfrm>
            <a:off x="2488819" y="2725538"/>
            <a:ext cx="8067125" cy="1323439"/>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3 </a:t>
            </a:r>
          </a:p>
          <a:p>
            <a:r>
              <a:rPr lang="zh-CN" altLang="en-US" sz="2000" b="1" dirty="0">
                <a:solidFill>
                  <a:srgbClr val="1E50A2"/>
                </a:solidFill>
                <a:latin typeface="方正兰亭黑简体" panose="02000500000000000000" pitchFamily="2" charset="-122"/>
                <a:ea typeface="方正兰亭黑简体" panose="02000500000000000000" pitchFamily="2" charset="-122"/>
              </a:rPr>
              <a:t>要强化战斗队思想，坚持战斗力这个唯一的根本的标准，各项工作和建设、各方面力量和资源都要聚焦</a:t>
            </a:r>
            <a:r>
              <a:rPr lang="zh-CN" altLang="en-US" sz="2000" b="1" dirty="0">
                <a:solidFill>
                  <a:srgbClr val="FF0000"/>
                </a:solidFill>
                <a:latin typeface="方正兰亭黑简体" panose="02000500000000000000" pitchFamily="2" charset="-122"/>
                <a:ea typeface="方正兰亭黑简体" panose="02000500000000000000" pitchFamily="2" charset="-122"/>
              </a:rPr>
              <a:t>军事斗争准备</a:t>
            </a:r>
            <a:r>
              <a:rPr lang="zh-CN" altLang="en-US" sz="2000" b="1" dirty="0">
                <a:solidFill>
                  <a:srgbClr val="1E50A2"/>
                </a:solidFill>
                <a:latin typeface="方正兰亭黑简体" panose="02000500000000000000" pitchFamily="2" charset="-122"/>
                <a:ea typeface="方正兰亭黑简体" panose="02000500000000000000" pitchFamily="2" charset="-122"/>
              </a:rPr>
              <a:t>、服务</a:t>
            </a:r>
            <a:r>
              <a:rPr lang="zh-CN" altLang="en-US" sz="2000" b="1" dirty="0">
                <a:solidFill>
                  <a:srgbClr val="FF0000"/>
                </a:solidFill>
                <a:latin typeface="方正兰亭黑简体" panose="02000500000000000000" pitchFamily="2" charset="-122"/>
                <a:ea typeface="方正兰亭黑简体" panose="02000500000000000000" pitchFamily="2" charset="-122"/>
              </a:rPr>
              <a:t>军事斗争准备</a:t>
            </a:r>
            <a:r>
              <a:rPr lang="zh-CN" altLang="en-US" sz="2000" b="1" dirty="0">
                <a:solidFill>
                  <a:srgbClr val="1E50A2"/>
                </a:solidFill>
                <a:latin typeface="方正兰亭黑简体" panose="02000500000000000000" pitchFamily="2" charset="-122"/>
                <a:ea typeface="方正兰亭黑简体" panose="02000500000000000000" pitchFamily="2" charset="-122"/>
              </a:rPr>
              <a:t>，推动</a:t>
            </a:r>
            <a:r>
              <a:rPr lang="zh-CN" altLang="en-US" sz="2000" b="1" dirty="0">
                <a:solidFill>
                  <a:srgbClr val="FF0000"/>
                </a:solidFill>
                <a:latin typeface="方正兰亭黑简体" panose="02000500000000000000" pitchFamily="2" charset="-122"/>
                <a:ea typeface="方正兰亭黑简体" panose="02000500000000000000" pitchFamily="2" charset="-122"/>
              </a:rPr>
              <a:t>军事斗争</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准备</a:t>
            </a:r>
            <a:r>
              <a:rPr lang="zh-CN" altLang="en-US" sz="2000" b="1" dirty="0">
                <a:solidFill>
                  <a:srgbClr val="1E50A2"/>
                </a:solidFill>
                <a:latin typeface="方正兰亭黑简体" panose="02000500000000000000" pitchFamily="2" charset="-122"/>
                <a:ea typeface="方正兰亭黑简体" panose="02000500000000000000" pitchFamily="2" charset="-122"/>
              </a:rPr>
              <a:t>工作有一个很大加强。</a:t>
            </a:r>
            <a:endParaRPr lang="zh-CN" altLang="en-US" sz="2000" b="1" dirty="0">
              <a:solidFill>
                <a:srgbClr val="FF0000"/>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smtClean="0">
                <a:solidFill>
                  <a:srgbClr val="2050A1"/>
                </a:solidFill>
                <a:ea typeface="方正兰亭黑简体" panose="02000500000000000000" pitchFamily="2" charset="-122"/>
                <a:cs typeface="Calibri" panose="020F0502020204030204" pitchFamily="34" charset="0"/>
                <a:sym typeface="+mn-ea"/>
              </a:rPr>
              <a:t>3.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指代浓缩</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741563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982187"/>
            <a:ext cx="7139940"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국정운영 시스템과 집정 능력은 한 국가의 </a:t>
            </a:r>
            <a:r>
              <a:rPr lang="ko-KR" altLang="en-US" sz="2000" b="1" dirty="0">
                <a:solidFill>
                  <a:srgbClr val="FF0000"/>
                </a:solidFill>
                <a:latin typeface="komorebi gothic" pitchFamily="49" charset="-128"/>
                <a:ea typeface="komorebi gothic" pitchFamily="49" charset="-128"/>
              </a:rPr>
              <a:t>제도와</a:t>
            </a:r>
            <a:r>
              <a:rPr lang="ko-KR" altLang="en-US"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그</a:t>
            </a:r>
            <a:r>
              <a:rPr lang="ko-KR" altLang="en-US" sz="2000" b="1" dirty="0">
                <a:solidFill>
                  <a:srgbClr val="2050A1"/>
                </a:solidFill>
                <a:latin typeface="komorebi gothic" pitchFamily="49" charset="-128"/>
                <a:ea typeface="komorebi gothic" pitchFamily="49" charset="-128"/>
              </a:rPr>
              <a:t> 집행 능력이 집중적으로 구현된 것이며 이 두 가지는 상부상조하는 관계입니다</a:t>
            </a:r>
            <a:r>
              <a:rPr lang="en-US" altLang="ko-KR" sz="2000" b="1" dirty="0">
                <a:solidFill>
                  <a:srgbClr val="2050A1"/>
                </a:solidFill>
                <a:latin typeface="komorebi gothic" pitchFamily="49" charset="-128"/>
                <a:ea typeface="komorebi gothic" pitchFamily="49" charset="-128"/>
              </a:rPr>
              <a:t>.</a:t>
            </a:r>
            <a:endParaRPr lang="ja-JP" altLang="en-US" sz="2000" b="1" dirty="0">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4 </a:t>
            </a:r>
          </a:p>
          <a:p>
            <a:r>
              <a:rPr lang="zh-CN" altLang="en-US" sz="2000" b="1" dirty="0">
                <a:solidFill>
                  <a:srgbClr val="1E50A2"/>
                </a:solidFill>
                <a:latin typeface="方正兰亭黑简体" panose="02000500000000000000" pitchFamily="2" charset="-122"/>
                <a:ea typeface="方正兰亭黑简体" panose="02000500000000000000" pitchFamily="2" charset="-122"/>
              </a:rPr>
              <a:t>国家治理体系和治理能力是一个国家的</a:t>
            </a:r>
            <a:r>
              <a:rPr lang="zh-CN" altLang="en-US" sz="2000" b="1" dirty="0">
                <a:solidFill>
                  <a:srgbClr val="FF0000"/>
                </a:solidFill>
                <a:latin typeface="方正兰亭黑简体" panose="02000500000000000000" pitchFamily="2" charset="-122"/>
                <a:ea typeface="方正兰亭黑简体" panose="02000500000000000000" pitchFamily="2" charset="-122"/>
              </a:rPr>
              <a:t>制度</a:t>
            </a:r>
            <a:r>
              <a:rPr lang="zh-CN" altLang="en-US" sz="2000" b="1" dirty="0">
                <a:solidFill>
                  <a:srgbClr val="1E50A2"/>
                </a:solidFill>
                <a:latin typeface="方正兰亭黑简体" panose="02000500000000000000" pitchFamily="2" charset="-122"/>
                <a:ea typeface="方正兰亭黑简体" panose="02000500000000000000" pitchFamily="2" charset="-122"/>
              </a:rPr>
              <a:t>和</a:t>
            </a:r>
            <a:r>
              <a:rPr lang="zh-CN" altLang="en-US" sz="2000" b="1" dirty="0">
                <a:solidFill>
                  <a:srgbClr val="FF0000"/>
                </a:solidFill>
                <a:latin typeface="方正兰亭黑简体" panose="02000500000000000000" pitchFamily="2" charset="-122"/>
                <a:ea typeface="方正兰亭黑简体" panose="02000500000000000000" pitchFamily="2" charset="-122"/>
              </a:rPr>
              <a:t>制度</a:t>
            </a:r>
            <a:r>
              <a:rPr lang="zh-CN" altLang="en-US" sz="2000" b="1" dirty="0">
                <a:solidFill>
                  <a:srgbClr val="1E50A2"/>
                </a:solidFill>
                <a:latin typeface="方正兰亭黑简体" panose="02000500000000000000" pitchFamily="2" charset="-122"/>
                <a:ea typeface="方正兰亭黑简体" panose="02000500000000000000" pitchFamily="2" charset="-122"/>
              </a:rPr>
              <a:t>执行能力的集中体现，</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两者相辅相成</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FF0000"/>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smtClean="0">
                <a:solidFill>
                  <a:srgbClr val="2050A1"/>
                </a:solidFill>
                <a:ea typeface="方正兰亭黑简体" panose="02000500000000000000" pitchFamily="2" charset="-122"/>
                <a:cs typeface="Calibri" panose="020F0502020204030204" pitchFamily="34" charset="0"/>
                <a:sym typeface="+mn-ea"/>
              </a:rPr>
              <a:t>3.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指代浓缩</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grpSp>
        <p:nvGrpSpPr>
          <p:cNvPr id="2" name="Group 21"/>
          <p:cNvGrpSpPr>
            <a:grpSpLocks/>
          </p:cNvGrpSpPr>
          <p:nvPr/>
        </p:nvGrpSpPr>
        <p:grpSpPr bwMode="auto">
          <a:xfrm>
            <a:off x="2092325" y="665163"/>
            <a:ext cx="263525" cy="1587"/>
            <a:chOff x="3296" y="328"/>
            <a:chExt cx="416" cy="2"/>
          </a:xfrm>
        </p:grpSpPr>
        <p:sp>
          <p:nvSpPr>
            <p:cNvPr id="6" name="Freeform 22"/>
            <p:cNvSpPr>
              <a:spLocks/>
            </p:cNvSpPr>
            <p:nvPr/>
          </p:nvSpPr>
          <p:spPr bwMode="auto">
            <a:xfrm>
              <a:off x="3296" y="328"/>
              <a:ext cx="416" cy="2"/>
            </a:xfrm>
            <a:custGeom>
              <a:avLst/>
              <a:gdLst>
                <a:gd name="T0" fmla="+- 0 3296 3296"/>
                <a:gd name="T1" fmla="*/ T0 w 416"/>
                <a:gd name="T2" fmla="+- 0 3712 3296"/>
                <a:gd name="T3" fmla="*/ T2 w 416"/>
              </a:gdLst>
              <a:ahLst/>
              <a:cxnLst>
                <a:cxn ang="0">
                  <a:pos x="T1" y="0"/>
                </a:cxn>
                <a:cxn ang="0">
                  <a:pos x="T3" y="0"/>
                </a:cxn>
              </a:cxnLst>
              <a:rect l="0" t="0" r="r" b="b"/>
              <a:pathLst>
                <a:path w="416">
                  <a:moveTo>
                    <a:pt x="0" y="0"/>
                  </a:moveTo>
                  <a:lnTo>
                    <a:pt x="416" y="0"/>
                  </a:lnTo>
                </a:path>
              </a:pathLst>
            </a:custGeom>
            <a:noFill/>
            <a:ln w="635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Group 19"/>
          <p:cNvGrpSpPr>
            <a:grpSpLocks/>
          </p:cNvGrpSpPr>
          <p:nvPr/>
        </p:nvGrpSpPr>
        <p:grpSpPr bwMode="auto">
          <a:xfrm>
            <a:off x="2963863" y="665163"/>
            <a:ext cx="263525" cy="1587"/>
            <a:chOff x="4667" y="328"/>
            <a:chExt cx="416" cy="2"/>
          </a:xfrm>
        </p:grpSpPr>
        <p:sp>
          <p:nvSpPr>
            <p:cNvPr id="10" name="Freeform 20"/>
            <p:cNvSpPr>
              <a:spLocks/>
            </p:cNvSpPr>
            <p:nvPr/>
          </p:nvSpPr>
          <p:spPr bwMode="auto">
            <a:xfrm>
              <a:off x="4667" y="328"/>
              <a:ext cx="416" cy="2"/>
            </a:xfrm>
            <a:custGeom>
              <a:avLst/>
              <a:gdLst>
                <a:gd name="T0" fmla="+- 0 4667 4667"/>
                <a:gd name="T1" fmla="*/ T0 w 416"/>
                <a:gd name="T2" fmla="+- 0 5083 4667"/>
                <a:gd name="T3" fmla="*/ T2 w 416"/>
              </a:gdLst>
              <a:ahLst/>
              <a:cxnLst>
                <a:cxn ang="0">
                  <a:pos x="T1" y="0"/>
                </a:cxn>
                <a:cxn ang="0">
                  <a:pos x="T3" y="0"/>
                </a:cxn>
              </a:cxnLst>
              <a:rect l="0" t="0" r="r" b="b"/>
              <a:pathLst>
                <a:path w="416">
                  <a:moveTo>
                    <a:pt x="0" y="0"/>
                  </a:moveTo>
                  <a:lnTo>
                    <a:pt x="416" y="0"/>
                  </a:lnTo>
                </a:path>
              </a:pathLst>
            </a:custGeom>
            <a:noFill/>
            <a:ln w="635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Group 17"/>
          <p:cNvGrpSpPr>
            <a:grpSpLocks/>
          </p:cNvGrpSpPr>
          <p:nvPr/>
        </p:nvGrpSpPr>
        <p:grpSpPr bwMode="auto">
          <a:xfrm>
            <a:off x="4308475" y="665163"/>
            <a:ext cx="263525" cy="1587"/>
            <a:chOff x="6785" y="328"/>
            <a:chExt cx="416" cy="2"/>
          </a:xfrm>
        </p:grpSpPr>
        <p:sp>
          <p:nvSpPr>
            <p:cNvPr id="15" name="Freeform 18"/>
            <p:cNvSpPr>
              <a:spLocks/>
            </p:cNvSpPr>
            <p:nvPr/>
          </p:nvSpPr>
          <p:spPr bwMode="auto">
            <a:xfrm>
              <a:off x="6785" y="328"/>
              <a:ext cx="416" cy="2"/>
            </a:xfrm>
            <a:custGeom>
              <a:avLst/>
              <a:gdLst>
                <a:gd name="T0" fmla="+- 0 6785 6785"/>
                <a:gd name="T1" fmla="*/ T0 w 416"/>
                <a:gd name="T2" fmla="+- 0 7201 6785"/>
                <a:gd name="T3" fmla="*/ T2 w 416"/>
              </a:gdLst>
              <a:ahLst/>
              <a:cxnLst>
                <a:cxn ang="0">
                  <a:pos x="T1" y="0"/>
                </a:cxn>
                <a:cxn ang="0">
                  <a:pos x="T3" y="0"/>
                </a:cxn>
              </a:cxnLst>
              <a:rect l="0" t="0" r="r" b="b"/>
              <a:pathLst>
                <a:path w="416">
                  <a:moveTo>
                    <a:pt x="0" y="0"/>
                  </a:moveTo>
                  <a:lnTo>
                    <a:pt x="416" y="0"/>
                  </a:lnTo>
                </a:path>
              </a:pathLst>
            </a:custGeom>
            <a:noFill/>
            <a:ln w="635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Group 15"/>
          <p:cNvGrpSpPr>
            <a:grpSpLocks/>
          </p:cNvGrpSpPr>
          <p:nvPr/>
        </p:nvGrpSpPr>
        <p:grpSpPr bwMode="auto">
          <a:xfrm>
            <a:off x="4743450" y="665163"/>
            <a:ext cx="131763" cy="1587"/>
            <a:chOff x="7471" y="328"/>
            <a:chExt cx="208" cy="2"/>
          </a:xfrm>
        </p:grpSpPr>
        <p:sp>
          <p:nvSpPr>
            <p:cNvPr id="17" name="Freeform 16"/>
            <p:cNvSpPr>
              <a:spLocks/>
            </p:cNvSpPr>
            <p:nvPr/>
          </p:nvSpPr>
          <p:spPr bwMode="auto">
            <a:xfrm>
              <a:off x="7471" y="328"/>
              <a:ext cx="208" cy="2"/>
            </a:xfrm>
            <a:custGeom>
              <a:avLst/>
              <a:gdLst>
                <a:gd name="T0" fmla="+- 0 7471 7471"/>
                <a:gd name="T1" fmla="*/ T0 w 208"/>
                <a:gd name="T2" fmla="+- 0 7679 7471"/>
                <a:gd name="T3" fmla="*/ T2 w 208"/>
              </a:gdLst>
              <a:ahLst/>
              <a:cxnLst>
                <a:cxn ang="0">
                  <a:pos x="T1" y="0"/>
                </a:cxn>
                <a:cxn ang="0">
                  <a:pos x="T3" y="0"/>
                </a:cxn>
              </a:cxnLst>
              <a:rect l="0" t="0" r="r" b="b"/>
              <a:pathLst>
                <a:path w="208">
                  <a:moveTo>
                    <a:pt x="0" y="0"/>
                  </a:moveTo>
                  <a:lnTo>
                    <a:pt x="208" y="0"/>
                  </a:lnTo>
                </a:path>
              </a:pathLst>
            </a:custGeom>
            <a:noFill/>
            <a:ln w="635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Group 8"/>
          <p:cNvGrpSpPr>
            <a:grpSpLocks/>
          </p:cNvGrpSpPr>
          <p:nvPr/>
        </p:nvGrpSpPr>
        <p:grpSpPr bwMode="auto">
          <a:xfrm>
            <a:off x="-1588" y="596900"/>
            <a:ext cx="363538" cy="723900"/>
            <a:chOff x="-3" y="221"/>
            <a:chExt cx="573" cy="1140"/>
          </a:xfrm>
        </p:grpSpPr>
        <p:grpSp>
          <p:nvGrpSpPr>
            <p:cNvPr id="19" name="Group 13"/>
            <p:cNvGrpSpPr>
              <a:grpSpLocks/>
            </p:cNvGrpSpPr>
            <p:nvPr/>
          </p:nvGrpSpPr>
          <p:grpSpPr bwMode="auto">
            <a:xfrm>
              <a:off x="142" y="649"/>
              <a:ext cx="284" cy="284"/>
              <a:chOff x="142" y="649"/>
              <a:chExt cx="284" cy="284"/>
            </a:xfrm>
          </p:grpSpPr>
          <p:sp>
            <p:nvSpPr>
              <p:cNvPr id="37" name="Freeform 14"/>
              <p:cNvSpPr>
                <a:spLocks/>
              </p:cNvSpPr>
              <p:nvPr/>
            </p:nvSpPr>
            <p:spPr bwMode="auto">
              <a:xfrm>
                <a:off x="142" y="649"/>
                <a:ext cx="284" cy="284"/>
              </a:xfrm>
              <a:custGeom>
                <a:avLst/>
                <a:gdLst>
                  <a:gd name="T0" fmla="+- 0 425 142"/>
                  <a:gd name="T1" fmla="*/ T0 w 284"/>
                  <a:gd name="T2" fmla="+- 0 791 649"/>
                  <a:gd name="T3" fmla="*/ 791 h 284"/>
                  <a:gd name="T4" fmla="+- 0 409 142"/>
                  <a:gd name="T5" fmla="*/ T4 w 284"/>
                  <a:gd name="T6" fmla="+- 0 856 649"/>
                  <a:gd name="T7" fmla="*/ 856 h 284"/>
                  <a:gd name="T8" fmla="+- 0 367 142"/>
                  <a:gd name="T9" fmla="*/ T8 w 284"/>
                  <a:gd name="T10" fmla="+- 0 905 649"/>
                  <a:gd name="T11" fmla="*/ 905 h 284"/>
                  <a:gd name="T12" fmla="+- 0 307 142"/>
                  <a:gd name="T13" fmla="*/ T12 w 284"/>
                  <a:gd name="T14" fmla="+- 0 931 649"/>
                  <a:gd name="T15" fmla="*/ 931 h 284"/>
                  <a:gd name="T16" fmla="+- 0 284 142"/>
                  <a:gd name="T17" fmla="*/ T16 w 284"/>
                  <a:gd name="T18" fmla="+- 0 933 649"/>
                  <a:gd name="T19" fmla="*/ 933 h 284"/>
                  <a:gd name="T20" fmla="+- 0 261 142"/>
                  <a:gd name="T21" fmla="*/ T20 w 284"/>
                  <a:gd name="T22" fmla="+- 0 931 649"/>
                  <a:gd name="T23" fmla="*/ 931 h 284"/>
                  <a:gd name="T24" fmla="+- 0 200 142"/>
                  <a:gd name="T25" fmla="*/ T24 w 284"/>
                  <a:gd name="T26" fmla="+- 0 906 649"/>
                  <a:gd name="T27" fmla="*/ 906 h 284"/>
                  <a:gd name="T28" fmla="+- 0 158 142"/>
                  <a:gd name="T29" fmla="*/ T28 w 284"/>
                  <a:gd name="T30" fmla="+- 0 857 649"/>
                  <a:gd name="T31" fmla="*/ 857 h 284"/>
                  <a:gd name="T32" fmla="+- 0 142 142"/>
                  <a:gd name="T33" fmla="*/ T32 w 284"/>
                  <a:gd name="T34" fmla="+- 0 792 649"/>
                  <a:gd name="T35" fmla="*/ 792 h 284"/>
                  <a:gd name="T36" fmla="+- 0 144 142"/>
                  <a:gd name="T37" fmla="*/ T36 w 284"/>
                  <a:gd name="T38" fmla="+- 0 769 649"/>
                  <a:gd name="T39" fmla="*/ 769 h 284"/>
                  <a:gd name="T40" fmla="+- 0 169 142"/>
                  <a:gd name="T41" fmla="*/ T40 w 284"/>
                  <a:gd name="T42" fmla="+- 0 708 649"/>
                  <a:gd name="T43" fmla="*/ 708 h 284"/>
                  <a:gd name="T44" fmla="+- 0 218 142"/>
                  <a:gd name="T45" fmla="*/ T44 w 284"/>
                  <a:gd name="T46" fmla="+- 0 666 649"/>
                  <a:gd name="T47" fmla="*/ 666 h 284"/>
                  <a:gd name="T48" fmla="+- 0 282 142"/>
                  <a:gd name="T49" fmla="*/ T48 w 284"/>
                  <a:gd name="T50" fmla="+- 0 649 649"/>
                  <a:gd name="T51" fmla="*/ 649 h 284"/>
                  <a:gd name="T52" fmla="+- 0 305 142"/>
                  <a:gd name="T53" fmla="*/ T52 w 284"/>
                  <a:gd name="T54" fmla="+- 0 651 649"/>
                  <a:gd name="T55" fmla="*/ 651 h 284"/>
                  <a:gd name="T56" fmla="+- 0 366 142"/>
                  <a:gd name="T57" fmla="*/ T56 w 284"/>
                  <a:gd name="T58" fmla="+- 0 676 649"/>
                  <a:gd name="T59" fmla="*/ 676 h 284"/>
                  <a:gd name="T60" fmla="+- 0 409 142"/>
                  <a:gd name="T61" fmla="*/ T60 w 284"/>
                  <a:gd name="T62" fmla="+- 0 725 649"/>
                  <a:gd name="T63" fmla="*/ 725 h 284"/>
                  <a:gd name="T64" fmla="+- 0 425 142"/>
                  <a:gd name="T65" fmla="*/ T64 w 284"/>
                  <a:gd name="T66" fmla="+- 0 790 649"/>
                  <a:gd name="T67" fmla="*/ 790 h 284"/>
                  <a:gd name="T68" fmla="+- 0 425 142"/>
                  <a:gd name="T69" fmla="*/ T68 w 284"/>
                  <a:gd name="T70" fmla="+- 0 791 649"/>
                  <a:gd name="T71" fmla="*/ 791 h 28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284" h="284">
                    <a:moveTo>
                      <a:pt x="283" y="142"/>
                    </a:moveTo>
                    <a:lnTo>
                      <a:pt x="267" y="207"/>
                    </a:lnTo>
                    <a:lnTo>
                      <a:pt x="225" y="256"/>
                    </a:lnTo>
                    <a:lnTo>
                      <a:pt x="165" y="282"/>
                    </a:lnTo>
                    <a:lnTo>
                      <a:pt x="142" y="284"/>
                    </a:lnTo>
                    <a:lnTo>
                      <a:pt x="119" y="282"/>
                    </a:lnTo>
                    <a:lnTo>
                      <a:pt x="58" y="257"/>
                    </a:lnTo>
                    <a:lnTo>
                      <a:pt x="16" y="208"/>
                    </a:lnTo>
                    <a:lnTo>
                      <a:pt x="0" y="143"/>
                    </a:lnTo>
                    <a:lnTo>
                      <a:pt x="2" y="120"/>
                    </a:lnTo>
                    <a:lnTo>
                      <a:pt x="27" y="59"/>
                    </a:lnTo>
                    <a:lnTo>
                      <a:pt x="76" y="17"/>
                    </a:lnTo>
                    <a:lnTo>
                      <a:pt x="140" y="0"/>
                    </a:lnTo>
                    <a:lnTo>
                      <a:pt x="163" y="2"/>
                    </a:lnTo>
                    <a:lnTo>
                      <a:pt x="224" y="27"/>
                    </a:lnTo>
                    <a:lnTo>
                      <a:pt x="267" y="76"/>
                    </a:lnTo>
                    <a:lnTo>
                      <a:pt x="283" y="141"/>
                    </a:lnTo>
                    <a:lnTo>
                      <a:pt x="283" y="142"/>
                    </a:lnTo>
                    <a:close/>
                  </a:path>
                </a:pathLst>
              </a:custGeom>
              <a:noFill/>
              <a:ln w="3594">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Group 11"/>
            <p:cNvGrpSpPr>
              <a:grpSpLocks/>
            </p:cNvGrpSpPr>
            <p:nvPr/>
          </p:nvGrpSpPr>
          <p:grpSpPr bwMode="auto">
            <a:xfrm>
              <a:off x="0" y="791"/>
              <a:ext cx="567" cy="2"/>
              <a:chOff x="0" y="791"/>
              <a:chExt cx="567" cy="2"/>
            </a:xfrm>
          </p:grpSpPr>
          <p:sp>
            <p:nvSpPr>
              <p:cNvPr id="36" name="Freeform 12"/>
              <p:cNvSpPr>
                <a:spLocks/>
              </p:cNvSpPr>
              <p:nvPr/>
            </p:nvSpPr>
            <p:spPr bwMode="auto">
              <a:xfrm>
                <a:off x="0" y="791"/>
                <a:ext cx="567" cy="2"/>
              </a:xfrm>
              <a:custGeom>
                <a:avLst/>
                <a:gdLst>
                  <a:gd name="T0" fmla="*/ 0 w 567"/>
                  <a:gd name="T1" fmla="*/ 567 w 567"/>
                </a:gdLst>
                <a:ahLst/>
                <a:cxnLst>
                  <a:cxn ang="0">
                    <a:pos x="T0" y="0"/>
                  </a:cxn>
                  <a:cxn ang="0">
                    <a:pos x="T1" y="0"/>
                  </a:cxn>
                </a:cxnLst>
                <a:rect l="0" t="0" r="r" b="b"/>
                <a:pathLst>
                  <a:path w="567">
                    <a:moveTo>
                      <a:pt x="0" y="0"/>
                    </a:moveTo>
                    <a:lnTo>
                      <a:pt x="567" y="0"/>
                    </a:lnTo>
                  </a:path>
                </a:pathLst>
              </a:custGeom>
              <a:noFill/>
              <a:ln w="3594">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Group 9"/>
            <p:cNvGrpSpPr>
              <a:grpSpLocks/>
            </p:cNvGrpSpPr>
            <p:nvPr/>
          </p:nvGrpSpPr>
          <p:grpSpPr bwMode="auto">
            <a:xfrm>
              <a:off x="283" y="224"/>
              <a:ext cx="2" cy="1134"/>
              <a:chOff x="283" y="224"/>
              <a:chExt cx="2" cy="1134"/>
            </a:xfrm>
          </p:grpSpPr>
          <p:sp>
            <p:nvSpPr>
              <p:cNvPr id="35" name="Freeform 10"/>
              <p:cNvSpPr>
                <a:spLocks/>
              </p:cNvSpPr>
              <p:nvPr/>
            </p:nvSpPr>
            <p:spPr bwMode="auto">
              <a:xfrm>
                <a:off x="283" y="224"/>
                <a:ext cx="2" cy="1134"/>
              </a:xfrm>
              <a:custGeom>
                <a:avLst/>
                <a:gdLst>
                  <a:gd name="T0" fmla="+- 0 224 224"/>
                  <a:gd name="T1" fmla="*/ 224 h 1134"/>
                  <a:gd name="T2" fmla="+- 0 1358 224"/>
                  <a:gd name="T3" fmla="*/ 1358 h 1134"/>
                </a:gdLst>
                <a:ahLst/>
                <a:cxnLst>
                  <a:cxn ang="0">
                    <a:pos x="0" y="T1"/>
                  </a:cxn>
                  <a:cxn ang="0">
                    <a:pos x="0" y="T3"/>
                  </a:cxn>
                </a:cxnLst>
                <a:rect l="0" t="0" r="r" b="b"/>
                <a:pathLst>
                  <a:path h="1134">
                    <a:moveTo>
                      <a:pt x="0" y="0"/>
                    </a:moveTo>
                    <a:lnTo>
                      <a:pt x="0" y="1134"/>
                    </a:lnTo>
                  </a:path>
                </a:pathLst>
              </a:custGeom>
              <a:noFill/>
              <a:ln w="3594">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8" name="Group 1"/>
          <p:cNvGrpSpPr>
            <a:grpSpLocks/>
          </p:cNvGrpSpPr>
          <p:nvPr/>
        </p:nvGrpSpPr>
        <p:grpSpPr bwMode="auto">
          <a:xfrm>
            <a:off x="7234238" y="596900"/>
            <a:ext cx="363537" cy="723900"/>
            <a:chOff x="11392" y="221"/>
            <a:chExt cx="573" cy="1140"/>
          </a:xfrm>
        </p:grpSpPr>
        <p:grpSp>
          <p:nvGrpSpPr>
            <p:cNvPr id="39" name="Group 6"/>
            <p:cNvGrpSpPr>
              <a:grpSpLocks/>
            </p:cNvGrpSpPr>
            <p:nvPr/>
          </p:nvGrpSpPr>
          <p:grpSpPr bwMode="auto">
            <a:xfrm>
              <a:off x="11537" y="649"/>
              <a:ext cx="284" cy="284"/>
              <a:chOff x="11537" y="649"/>
              <a:chExt cx="284" cy="284"/>
            </a:xfrm>
          </p:grpSpPr>
          <p:sp>
            <p:nvSpPr>
              <p:cNvPr id="44" name="Freeform 7"/>
              <p:cNvSpPr>
                <a:spLocks/>
              </p:cNvSpPr>
              <p:nvPr/>
            </p:nvSpPr>
            <p:spPr bwMode="auto">
              <a:xfrm>
                <a:off x="11537" y="649"/>
                <a:ext cx="284" cy="284"/>
              </a:xfrm>
              <a:custGeom>
                <a:avLst/>
                <a:gdLst>
                  <a:gd name="T0" fmla="+- 0 11820 11537"/>
                  <a:gd name="T1" fmla="*/ T0 w 284"/>
                  <a:gd name="T2" fmla="+- 0 791 649"/>
                  <a:gd name="T3" fmla="*/ 791 h 284"/>
                  <a:gd name="T4" fmla="+- 0 11805 11537"/>
                  <a:gd name="T5" fmla="*/ T4 w 284"/>
                  <a:gd name="T6" fmla="+- 0 856 649"/>
                  <a:gd name="T7" fmla="*/ 856 h 284"/>
                  <a:gd name="T8" fmla="+- 0 11763 11537"/>
                  <a:gd name="T9" fmla="*/ T8 w 284"/>
                  <a:gd name="T10" fmla="+- 0 905 649"/>
                  <a:gd name="T11" fmla="*/ 905 h 284"/>
                  <a:gd name="T12" fmla="+- 0 11702 11537"/>
                  <a:gd name="T13" fmla="*/ T12 w 284"/>
                  <a:gd name="T14" fmla="+- 0 931 649"/>
                  <a:gd name="T15" fmla="*/ 931 h 284"/>
                  <a:gd name="T16" fmla="+- 0 11679 11537"/>
                  <a:gd name="T17" fmla="*/ T16 w 284"/>
                  <a:gd name="T18" fmla="+- 0 933 649"/>
                  <a:gd name="T19" fmla="*/ 933 h 284"/>
                  <a:gd name="T20" fmla="+- 0 11656 11537"/>
                  <a:gd name="T21" fmla="*/ T20 w 284"/>
                  <a:gd name="T22" fmla="+- 0 931 649"/>
                  <a:gd name="T23" fmla="*/ 931 h 284"/>
                  <a:gd name="T24" fmla="+- 0 11595 11537"/>
                  <a:gd name="T25" fmla="*/ T24 w 284"/>
                  <a:gd name="T26" fmla="+- 0 906 649"/>
                  <a:gd name="T27" fmla="*/ 906 h 284"/>
                  <a:gd name="T28" fmla="+- 0 11553 11537"/>
                  <a:gd name="T29" fmla="*/ T28 w 284"/>
                  <a:gd name="T30" fmla="+- 0 857 649"/>
                  <a:gd name="T31" fmla="*/ 857 h 284"/>
                  <a:gd name="T32" fmla="+- 0 11537 11537"/>
                  <a:gd name="T33" fmla="*/ T32 w 284"/>
                  <a:gd name="T34" fmla="+- 0 792 649"/>
                  <a:gd name="T35" fmla="*/ 792 h 284"/>
                  <a:gd name="T36" fmla="+- 0 11539 11537"/>
                  <a:gd name="T37" fmla="*/ T36 w 284"/>
                  <a:gd name="T38" fmla="+- 0 769 649"/>
                  <a:gd name="T39" fmla="*/ 769 h 284"/>
                  <a:gd name="T40" fmla="+- 0 11564 11537"/>
                  <a:gd name="T41" fmla="*/ T40 w 284"/>
                  <a:gd name="T42" fmla="+- 0 708 649"/>
                  <a:gd name="T43" fmla="*/ 708 h 284"/>
                  <a:gd name="T44" fmla="+- 0 11613 11537"/>
                  <a:gd name="T45" fmla="*/ T44 w 284"/>
                  <a:gd name="T46" fmla="+- 0 666 649"/>
                  <a:gd name="T47" fmla="*/ 666 h 284"/>
                  <a:gd name="T48" fmla="+- 0 11677 11537"/>
                  <a:gd name="T49" fmla="*/ T48 w 284"/>
                  <a:gd name="T50" fmla="+- 0 649 649"/>
                  <a:gd name="T51" fmla="*/ 649 h 284"/>
                  <a:gd name="T52" fmla="+- 0 11701 11537"/>
                  <a:gd name="T53" fmla="*/ T52 w 284"/>
                  <a:gd name="T54" fmla="+- 0 651 649"/>
                  <a:gd name="T55" fmla="*/ 651 h 284"/>
                  <a:gd name="T56" fmla="+- 0 11762 11537"/>
                  <a:gd name="T57" fmla="*/ T56 w 284"/>
                  <a:gd name="T58" fmla="+- 0 676 649"/>
                  <a:gd name="T59" fmla="*/ 676 h 284"/>
                  <a:gd name="T60" fmla="+- 0 11804 11537"/>
                  <a:gd name="T61" fmla="*/ T60 w 284"/>
                  <a:gd name="T62" fmla="+- 0 725 649"/>
                  <a:gd name="T63" fmla="*/ 725 h 284"/>
                  <a:gd name="T64" fmla="+- 0 11820 11537"/>
                  <a:gd name="T65" fmla="*/ T64 w 284"/>
                  <a:gd name="T66" fmla="+- 0 790 649"/>
                  <a:gd name="T67" fmla="*/ 790 h 284"/>
                  <a:gd name="T68" fmla="+- 0 11820 11537"/>
                  <a:gd name="T69" fmla="*/ T68 w 284"/>
                  <a:gd name="T70" fmla="+- 0 791 649"/>
                  <a:gd name="T71" fmla="*/ 791 h 28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284" h="284">
                    <a:moveTo>
                      <a:pt x="283" y="142"/>
                    </a:moveTo>
                    <a:lnTo>
                      <a:pt x="268" y="207"/>
                    </a:lnTo>
                    <a:lnTo>
                      <a:pt x="226" y="256"/>
                    </a:lnTo>
                    <a:lnTo>
                      <a:pt x="165" y="282"/>
                    </a:lnTo>
                    <a:lnTo>
                      <a:pt x="142" y="284"/>
                    </a:lnTo>
                    <a:lnTo>
                      <a:pt x="119" y="282"/>
                    </a:lnTo>
                    <a:lnTo>
                      <a:pt x="58" y="257"/>
                    </a:lnTo>
                    <a:lnTo>
                      <a:pt x="16" y="208"/>
                    </a:lnTo>
                    <a:lnTo>
                      <a:pt x="0" y="143"/>
                    </a:lnTo>
                    <a:lnTo>
                      <a:pt x="2" y="120"/>
                    </a:lnTo>
                    <a:lnTo>
                      <a:pt x="27" y="59"/>
                    </a:lnTo>
                    <a:lnTo>
                      <a:pt x="76" y="17"/>
                    </a:lnTo>
                    <a:lnTo>
                      <a:pt x="140" y="0"/>
                    </a:lnTo>
                    <a:lnTo>
                      <a:pt x="164" y="2"/>
                    </a:lnTo>
                    <a:lnTo>
                      <a:pt x="225" y="27"/>
                    </a:lnTo>
                    <a:lnTo>
                      <a:pt x="267" y="76"/>
                    </a:lnTo>
                    <a:lnTo>
                      <a:pt x="283" y="141"/>
                    </a:lnTo>
                    <a:lnTo>
                      <a:pt x="283" y="142"/>
                    </a:lnTo>
                    <a:close/>
                  </a:path>
                </a:pathLst>
              </a:custGeom>
              <a:noFill/>
              <a:ln w="3594">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Group 4"/>
            <p:cNvGrpSpPr>
              <a:grpSpLocks/>
            </p:cNvGrpSpPr>
            <p:nvPr/>
          </p:nvGrpSpPr>
          <p:grpSpPr bwMode="auto">
            <a:xfrm>
              <a:off x="11395" y="791"/>
              <a:ext cx="567" cy="2"/>
              <a:chOff x="11395" y="791"/>
              <a:chExt cx="567" cy="2"/>
            </a:xfrm>
          </p:grpSpPr>
          <p:sp>
            <p:nvSpPr>
              <p:cNvPr id="43" name="Freeform 5"/>
              <p:cNvSpPr>
                <a:spLocks/>
              </p:cNvSpPr>
              <p:nvPr/>
            </p:nvSpPr>
            <p:spPr bwMode="auto">
              <a:xfrm>
                <a:off x="11395" y="791"/>
                <a:ext cx="567" cy="2"/>
              </a:xfrm>
              <a:custGeom>
                <a:avLst/>
                <a:gdLst>
                  <a:gd name="T0" fmla="+- 0 11395 11395"/>
                  <a:gd name="T1" fmla="*/ T0 w 567"/>
                  <a:gd name="T2" fmla="+- 0 11962 11395"/>
                  <a:gd name="T3" fmla="*/ T2 w 567"/>
                </a:gdLst>
                <a:ahLst/>
                <a:cxnLst>
                  <a:cxn ang="0">
                    <a:pos x="T1" y="0"/>
                  </a:cxn>
                  <a:cxn ang="0">
                    <a:pos x="T3" y="0"/>
                  </a:cxn>
                </a:cxnLst>
                <a:rect l="0" t="0" r="r" b="b"/>
                <a:pathLst>
                  <a:path w="567">
                    <a:moveTo>
                      <a:pt x="0" y="0"/>
                    </a:moveTo>
                    <a:lnTo>
                      <a:pt x="567" y="0"/>
                    </a:lnTo>
                  </a:path>
                </a:pathLst>
              </a:custGeom>
              <a:noFill/>
              <a:ln w="3594">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Group 2"/>
            <p:cNvGrpSpPr>
              <a:grpSpLocks/>
            </p:cNvGrpSpPr>
            <p:nvPr/>
          </p:nvGrpSpPr>
          <p:grpSpPr bwMode="auto">
            <a:xfrm>
              <a:off x="11679" y="224"/>
              <a:ext cx="2" cy="1134"/>
              <a:chOff x="11679" y="224"/>
              <a:chExt cx="2" cy="1134"/>
            </a:xfrm>
          </p:grpSpPr>
          <p:sp>
            <p:nvSpPr>
              <p:cNvPr id="42" name="Freeform 3"/>
              <p:cNvSpPr>
                <a:spLocks/>
              </p:cNvSpPr>
              <p:nvPr/>
            </p:nvSpPr>
            <p:spPr bwMode="auto">
              <a:xfrm>
                <a:off x="11679" y="224"/>
                <a:ext cx="2" cy="1134"/>
              </a:xfrm>
              <a:custGeom>
                <a:avLst/>
                <a:gdLst>
                  <a:gd name="T0" fmla="+- 0 224 224"/>
                  <a:gd name="T1" fmla="*/ 224 h 1134"/>
                  <a:gd name="T2" fmla="+- 0 1358 224"/>
                  <a:gd name="T3" fmla="*/ 1358 h 1134"/>
                </a:gdLst>
                <a:ahLst/>
                <a:cxnLst>
                  <a:cxn ang="0">
                    <a:pos x="0" y="T1"/>
                  </a:cxn>
                  <a:cxn ang="0">
                    <a:pos x="0" y="T3"/>
                  </a:cxn>
                </a:cxnLst>
                <a:rect l="0" t="0" r="r" b="b"/>
                <a:pathLst>
                  <a:path h="1134">
                    <a:moveTo>
                      <a:pt x="0" y="0"/>
                    </a:moveTo>
                    <a:lnTo>
                      <a:pt x="0" y="1134"/>
                    </a:lnTo>
                  </a:path>
                </a:pathLst>
              </a:custGeom>
              <a:noFill/>
              <a:ln w="3594">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Rectangle 2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6" name="Rectangle 24"/>
          <p:cNvSpPr>
            <a:spLocks noChangeArrowheads="1"/>
          </p:cNvSpPr>
          <p:nvPr/>
        </p:nvSpPr>
        <p:spPr bwMode="auto">
          <a:xfrm>
            <a:off x="1828800" y="4714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ko-KR" altLang="zh-CN"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국정운영 시스템과 집정 능력은 한 국가의 제도와 그 집행 능력이 집중적으로 구현된 것이며 이 두 가지는 상부상조하는 관계입니다</a:t>
            </a:r>
            <a:r>
              <a:rPr kumimoji="0" lang="en-US" altLang="ko-KR" sz="1000" b="0" i="0" u="none" strike="noStrike" cap="none" normalizeH="0" baseline="0" smtClean="0">
                <a:ln>
                  <a:noFill/>
                </a:ln>
                <a:solidFill>
                  <a:srgbClr val="231F20"/>
                </a:solidFill>
                <a:effectLst/>
                <a:latin typeface="Calibri" panose="020F0502020204030204" pitchFamily="34" charset="0"/>
                <a:ea typeface="Palatino Linotype" panose="02040502050505030304" pitchFamily="18" charset="0"/>
                <a:cs typeface="Palatino Linotype" panose="02040502050505030304" pitchFamily="18" charset="0"/>
              </a:rPr>
              <a:t>.</a:t>
            </a:r>
            <a:endParaRPr kumimoji="0" lang="en-US" altLang="ko-KR"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126317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982187"/>
            <a:ext cx="7139940"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개혁개방은 한 차례 심오한 혁명이므로 </a:t>
            </a:r>
            <a:r>
              <a:rPr lang="ko-KR" altLang="en-US" sz="2000" b="1" dirty="0">
                <a:solidFill>
                  <a:srgbClr val="FF0000"/>
                </a:solidFill>
                <a:latin typeface="komorebi gothic" pitchFamily="49" charset="-128"/>
                <a:ea typeface="komorebi gothic" pitchFamily="49" charset="-128"/>
              </a:rPr>
              <a:t>정확한 방향을 </a:t>
            </a:r>
            <a:r>
              <a:rPr lang="ko-KR" altLang="en-US" sz="2000" b="1" dirty="0">
                <a:solidFill>
                  <a:srgbClr val="2050A1"/>
                </a:solidFill>
                <a:latin typeface="komorebi gothic" pitchFamily="49" charset="-128"/>
                <a:ea typeface="komorebi gothic" pitchFamily="49" charset="-128"/>
              </a:rPr>
              <a:t>견지하고 </a:t>
            </a:r>
            <a:r>
              <a:rPr lang="ko-KR" altLang="en-US" sz="2000" b="1" dirty="0">
                <a:solidFill>
                  <a:srgbClr val="FF0000"/>
                </a:solidFill>
                <a:latin typeface="komorebi gothic" pitchFamily="49" charset="-128"/>
                <a:ea typeface="komorebi gothic" pitchFamily="49" charset="-128"/>
              </a:rPr>
              <a:t>그 노선을 </a:t>
            </a:r>
            <a:r>
              <a:rPr lang="ko-KR" altLang="en-US" sz="2000" b="1" dirty="0">
                <a:solidFill>
                  <a:srgbClr val="2050A1"/>
                </a:solidFill>
                <a:latin typeface="komorebi gothic" pitchFamily="49" charset="-128"/>
                <a:ea typeface="komorebi gothic" pitchFamily="49" charset="-128"/>
              </a:rPr>
              <a:t>따라 추진해야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5 </a:t>
            </a:r>
          </a:p>
          <a:p>
            <a:r>
              <a:rPr lang="zh-CN" altLang="en-US" sz="2000" b="1" dirty="0">
                <a:solidFill>
                  <a:srgbClr val="1E50A2"/>
                </a:solidFill>
                <a:latin typeface="方正兰亭黑简体" panose="02000500000000000000" pitchFamily="2" charset="-122"/>
                <a:ea typeface="方正兰亭黑简体" panose="02000500000000000000" pitchFamily="2" charset="-122"/>
              </a:rPr>
              <a:t>改革开放是一场深刻革命，必须坚持</a:t>
            </a:r>
            <a:r>
              <a:rPr lang="zh-CN" altLang="en-US" sz="2000" b="1" dirty="0">
                <a:solidFill>
                  <a:srgbClr val="FF0000"/>
                </a:solidFill>
                <a:latin typeface="方正兰亭黑简体" panose="02000500000000000000" pitchFamily="2" charset="-122"/>
                <a:ea typeface="方正兰亭黑简体" panose="02000500000000000000" pitchFamily="2" charset="-122"/>
              </a:rPr>
              <a:t>正确方向</a:t>
            </a:r>
            <a:r>
              <a:rPr lang="zh-CN" altLang="en-US" sz="2000" b="1" dirty="0">
                <a:solidFill>
                  <a:srgbClr val="1E50A2"/>
                </a:solidFill>
                <a:latin typeface="方正兰亭黑简体" panose="02000500000000000000" pitchFamily="2" charset="-122"/>
                <a:ea typeface="方正兰亭黑简体" panose="02000500000000000000" pitchFamily="2" charset="-122"/>
              </a:rPr>
              <a:t>，沿着</a:t>
            </a:r>
            <a:r>
              <a:rPr lang="zh-CN" altLang="en-US" sz="2000" b="1" dirty="0">
                <a:solidFill>
                  <a:srgbClr val="FF0000"/>
                </a:solidFill>
                <a:latin typeface="方正兰亭黑简体" panose="02000500000000000000" pitchFamily="2" charset="-122"/>
                <a:ea typeface="方正兰亭黑简体" panose="02000500000000000000" pitchFamily="2" charset="-122"/>
              </a:rPr>
              <a:t>正确道路</a:t>
            </a:r>
            <a:r>
              <a:rPr lang="zh-CN" altLang="en-US" sz="2000" b="1" dirty="0">
                <a:solidFill>
                  <a:srgbClr val="1E50A2"/>
                </a:solidFill>
                <a:latin typeface="方正兰亭黑简体" panose="02000500000000000000" pitchFamily="2" charset="-122"/>
                <a:ea typeface="方正兰亭黑简体" panose="02000500000000000000" pitchFamily="2" charset="-122"/>
              </a:rPr>
              <a:t>推进。</a:t>
            </a:r>
            <a:endParaRPr lang="zh-CN" altLang="en-US" sz="2000" b="1" dirty="0">
              <a:solidFill>
                <a:srgbClr val="FF0000"/>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smtClean="0">
                <a:solidFill>
                  <a:srgbClr val="2050A1"/>
                </a:solidFill>
                <a:ea typeface="方正兰亭黑简体" panose="02000500000000000000" pitchFamily="2" charset="-122"/>
                <a:cs typeface="Calibri" panose="020F0502020204030204" pitchFamily="34" charset="0"/>
                <a:sym typeface="+mn-ea"/>
              </a:rPr>
              <a:t>3.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指代浓缩</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grpSp>
        <p:nvGrpSpPr>
          <p:cNvPr id="2" name="Group 21"/>
          <p:cNvGrpSpPr>
            <a:grpSpLocks/>
          </p:cNvGrpSpPr>
          <p:nvPr/>
        </p:nvGrpSpPr>
        <p:grpSpPr bwMode="auto">
          <a:xfrm>
            <a:off x="2092325" y="665163"/>
            <a:ext cx="263525" cy="1587"/>
            <a:chOff x="3296" y="328"/>
            <a:chExt cx="416" cy="2"/>
          </a:xfrm>
        </p:grpSpPr>
        <p:sp>
          <p:nvSpPr>
            <p:cNvPr id="6" name="Freeform 22"/>
            <p:cNvSpPr>
              <a:spLocks/>
            </p:cNvSpPr>
            <p:nvPr/>
          </p:nvSpPr>
          <p:spPr bwMode="auto">
            <a:xfrm>
              <a:off x="3296" y="328"/>
              <a:ext cx="416" cy="2"/>
            </a:xfrm>
            <a:custGeom>
              <a:avLst/>
              <a:gdLst>
                <a:gd name="T0" fmla="+- 0 3296 3296"/>
                <a:gd name="T1" fmla="*/ T0 w 416"/>
                <a:gd name="T2" fmla="+- 0 3712 3296"/>
                <a:gd name="T3" fmla="*/ T2 w 416"/>
              </a:gdLst>
              <a:ahLst/>
              <a:cxnLst>
                <a:cxn ang="0">
                  <a:pos x="T1" y="0"/>
                </a:cxn>
                <a:cxn ang="0">
                  <a:pos x="T3" y="0"/>
                </a:cxn>
              </a:cxnLst>
              <a:rect l="0" t="0" r="r" b="b"/>
              <a:pathLst>
                <a:path w="416">
                  <a:moveTo>
                    <a:pt x="0" y="0"/>
                  </a:moveTo>
                  <a:lnTo>
                    <a:pt x="416" y="0"/>
                  </a:lnTo>
                </a:path>
              </a:pathLst>
            </a:custGeom>
            <a:noFill/>
            <a:ln w="635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Group 19"/>
          <p:cNvGrpSpPr>
            <a:grpSpLocks/>
          </p:cNvGrpSpPr>
          <p:nvPr/>
        </p:nvGrpSpPr>
        <p:grpSpPr bwMode="auto">
          <a:xfrm>
            <a:off x="2963863" y="665163"/>
            <a:ext cx="263525" cy="1587"/>
            <a:chOff x="4667" y="328"/>
            <a:chExt cx="416" cy="2"/>
          </a:xfrm>
        </p:grpSpPr>
        <p:sp>
          <p:nvSpPr>
            <p:cNvPr id="10" name="Freeform 20"/>
            <p:cNvSpPr>
              <a:spLocks/>
            </p:cNvSpPr>
            <p:nvPr/>
          </p:nvSpPr>
          <p:spPr bwMode="auto">
            <a:xfrm>
              <a:off x="4667" y="328"/>
              <a:ext cx="416" cy="2"/>
            </a:xfrm>
            <a:custGeom>
              <a:avLst/>
              <a:gdLst>
                <a:gd name="T0" fmla="+- 0 4667 4667"/>
                <a:gd name="T1" fmla="*/ T0 w 416"/>
                <a:gd name="T2" fmla="+- 0 5083 4667"/>
                <a:gd name="T3" fmla="*/ T2 w 416"/>
              </a:gdLst>
              <a:ahLst/>
              <a:cxnLst>
                <a:cxn ang="0">
                  <a:pos x="T1" y="0"/>
                </a:cxn>
                <a:cxn ang="0">
                  <a:pos x="T3" y="0"/>
                </a:cxn>
              </a:cxnLst>
              <a:rect l="0" t="0" r="r" b="b"/>
              <a:pathLst>
                <a:path w="416">
                  <a:moveTo>
                    <a:pt x="0" y="0"/>
                  </a:moveTo>
                  <a:lnTo>
                    <a:pt x="416" y="0"/>
                  </a:lnTo>
                </a:path>
              </a:pathLst>
            </a:custGeom>
            <a:noFill/>
            <a:ln w="635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Group 17"/>
          <p:cNvGrpSpPr>
            <a:grpSpLocks/>
          </p:cNvGrpSpPr>
          <p:nvPr/>
        </p:nvGrpSpPr>
        <p:grpSpPr bwMode="auto">
          <a:xfrm>
            <a:off x="4308475" y="665163"/>
            <a:ext cx="263525" cy="1587"/>
            <a:chOff x="6785" y="328"/>
            <a:chExt cx="416" cy="2"/>
          </a:xfrm>
        </p:grpSpPr>
        <p:sp>
          <p:nvSpPr>
            <p:cNvPr id="15" name="Freeform 18"/>
            <p:cNvSpPr>
              <a:spLocks/>
            </p:cNvSpPr>
            <p:nvPr/>
          </p:nvSpPr>
          <p:spPr bwMode="auto">
            <a:xfrm>
              <a:off x="6785" y="328"/>
              <a:ext cx="416" cy="2"/>
            </a:xfrm>
            <a:custGeom>
              <a:avLst/>
              <a:gdLst>
                <a:gd name="T0" fmla="+- 0 6785 6785"/>
                <a:gd name="T1" fmla="*/ T0 w 416"/>
                <a:gd name="T2" fmla="+- 0 7201 6785"/>
                <a:gd name="T3" fmla="*/ T2 w 416"/>
              </a:gdLst>
              <a:ahLst/>
              <a:cxnLst>
                <a:cxn ang="0">
                  <a:pos x="T1" y="0"/>
                </a:cxn>
                <a:cxn ang="0">
                  <a:pos x="T3" y="0"/>
                </a:cxn>
              </a:cxnLst>
              <a:rect l="0" t="0" r="r" b="b"/>
              <a:pathLst>
                <a:path w="416">
                  <a:moveTo>
                    <a:pt x="0" y="0"/>
                  </a:moveTo>
                  <a:lnTo>
                    <a:pt x="416" y="0"/>
                  </a:lnTo>
                </a:path>
              </a:pathLst>
            </a:custGeom>
            <a:noFill/>
            <a:ln w="635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Group 15"/>
          <p:cNvGrpSpPr>
            <a:grpSpLocks/>
          </p:cNvGrpSpPr>
          <p:nvPr/>
        </p:nvGrpSpPr>
        <p:grpSpPr bwMode="auto">
          <a:xfrm>
            <a:off x="4743450" y="665163"/>
            <a:ext cx="131763" cy="1587"/>
            <a:chOff x="7471" y="328"/>
            <a:chExt cx="208" cy="2"/>
          </a:xfrm>
        </p:grpSpPr>
        <p:sp>
          <p:nvSpPr>
            <p:cNvPr id="17" name="Freeform 16"/>
            <p:cNvSpPr>
              <a:spLocks/>
            </p:cNvSpPr>
            <p:nvPr/>
          </p:nvSpPr>
          <p:spPr bwMode="auto">
            <a:xfrm>
              <a:off x="7471" y="328"/>
              <a:ext cx="208" cy="2"/>
            </a:xfrm>
            <a:custGeom>
              <a:avLst/>
              <a:gdLst>
                <a:gd name="T0" fmla="+- 0 7471 7471"/>
                <a:gd name="T1" fmla="*/ T0 w 208"/>
                <a:gd name="T2" fmla="+- 0 7679 7471"/>
                <a:gd name="T3" fmla="*/ T2 w 208"/>
              </a:gdLst>
              <a:ahLst/>
              <a:cxnLst>
                <a:cxn ang="0">
                  <a:pos x="T1" y="0"/>
                </a:cxn>
                <a:cxn ang="0">
                  <a:pos x="T3" y="0"/>
                </a:cxn>
              </a:cxnLst>
              <a:rect l="0" t="0" r="r" b="b"/>
              <a:pathLst>
                <a:path w="208">
                  <a:moveTo>
                    <a:pt x="0" y="0"/>
                  </a:moveTo>
                  <a:lnTo>
                    <a:pt x="208" y="0"/>
                  </a:lnTo>
                </a:path>
              </a:pathLst>
            </a:custGeom>
            <a:noFill/>
            <a:ln w="635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 name="Group 8"/>
          <p:cNvGrpSpPr>
            <a:grpSpLocks/>
          </p:cNvGrpSpPr>
          <p:nvPr/>
        </p:nvGrpSpPr>
        <p:grpSpPr bwMode="auto">
          <a:xfrm>
            <a:off x="-1588" y="596900"/>
            <a:ext cx="363538" cy="723900"/>
            <a:chOff x="-3" y="221"/>
            <a:chExt cx="573" cy="1140"/>
          </a:xfrm>
        </p:grpSpPr>
        <p:grpSp>
          <p:nvGrpSpPr>
            <p:cNvPr id="19" name="Group 13"/>
            <p:cNvGrpSpPr>
              <a:grpSpLocks/>
            </p:cNvGrpSpPr>
            <p:nvPr/>
          </p:nvGrpSpPr>
          <p:grpSpPr bwMode="auto">
            <a:xfrm>
              <a:off x="142" y="649"/>
              <a:ext cx="284" cy="284"/>
              <a:chOff x="142" y="649"/>
              <a:chExt cx="284" cy="284"/>
            </a:xfrm>
          </p:grpSpPr>
          <p:sp>
            <p:nvSpPr>
              <p:cNvPr id="37" name="Freeform 14"/>
              <p:cNvSpPr>
                <a:spLocks/>
              </p:cNvSpPr>
              <p:nvPr/>
            </p:nvSpPr>
            <p:spPr bwMode="auto">
              <a:xfrm>
                <a:off x="142" y="649"/>
                <a:ext cx="284" cy="284"/>
              </a:xfrm>
              <a:custGeom>
                <a:avLst/>
                <a:gdLst>
                  <a:gd name="T0" fmla="+- 0 425 142"/>
                  <a:gd name="T1" fmla="*/ T0 w 284"/>
                  <a:gd name="T2" fmla="+- 0 791 649"/>
                  <a:gd name="T3" fmla="*/ 791 h 284"/>
                  <a:gd name="T4" fmla="+- 0 409 142"/>
                  <a:gd name="T5" fmla="*/ T4 w 284"/>
                  <a:gd name="T6" fmla="+- 0 856 649"/>
                  <a:gd name="T7" fmla="*/ 856 h 284"/>
                  <a:gd name="T8" fmla="+- 0 367 142"/>
                  <a:gd name="T9" fmla="*/ T8 w 284"/>
                  <a:gd name="T10" fmla="+- 0 905 649"/>
                  <a:gd name="T11" fmla="*/ 905 h 284"/>
                  <a:gd name="T12" fmla="+- 0 307 142"/>
                  <a:gd name="T13" fmla="*/ T12 w 284"/>
                  <a:gd name="T14" fmla="+- 0 931 649"/>
                  <a:gd name="T15" fmla="*/ 931 h 284"/>
                  <a:gd name="T16" fmla="+- 0 284 142"/>
                  <a:gd name="T17" fmla="*/ T16 w 284"/>
                  <a:gd name="T18" fmla="+- 0 933 649"/>
                  <a:gd name="T19" fmla="*/ 933 h 284"/>
                  <a:gd name="T20" fmla="+- 0 261 142"/>
                  <a:gd name="T21" fmla="*/ T20 w 284"/>
                  <a:gd name="T22" fmla="+- 0 931 649"/>
                  <a:gd name="T23" fmla="*/ 931 h 284"/>
                  <a:gd name="T24" fmla="+- 0 200 142"/>
                  <a:gd name="T25" fmla="*/ T24 w 284"/>
                  <a:gd name="T26" fmla="+- 0 906 649"/>
                  <a:gd name="T27" fmla="*/ 906 h 284"/>
                  <a:gd name="T28" fmla="+- 0 158 142"/>
                  <a:gd name="T29" fmla="*/ T28 w 284"/>
                  <a:gd name="T30" fmla="+- 0 857 649"/>
                  <a:gd name="T31" fmla="*/ 857 h 284"/>
                  <a:gd name="T32" fmla="+- 0 142 142"/>
                  <a:gd name="T33" fmla="*/ T32 w 284"/>
                  <a:gd name="T34" fmla="+- 0 792 649"/>
                  <a:gd name="T35" fmla="*/ 792 h 284"/>
                  <a:gd name="T36" fmla="+- 0 144 142"/>
                  <a:gd name="T37" fmla="*/ T36 w 284"/>
                  <a:gd name="T38" fmla="+- 0 769 649"/>
                  <a:gd name="T39" fmla="*/ 769 h 284"/>
                  <a:gd name="T40" fmla="+- 0 169 142"/>
                  <a:gd name="T41" fmla="*/ T40 w 284"/>
                  <a:gd name="T42" fmla="+- 0 708 649"/>
                  <a:gd name="T43" fmla="*/ 708 h 284"/>
                  <a:gd name="T44" fmla="+- 0 218 142"/>
                  <a:gd name="T45" fmla="*/ T44 w 284"/>
                  <a:gd name="T46" fmla="+- 0 666 649"/>
                  <a:gd name="T47" fmla="*/ 666 h 284"/>
                  <a:gd name="T48" fmla="+- 0 282 142"/>
                  <a:gd name="T49" fmla="*/ T48 w 284"/>
                  <a:gd name="T50" fmla="+- 0 649 649"/>
                  <a:gd name="T51" fmla="*/ 649 h 284"/>
                  <a:gd name="T52" fmla="+- 0 305 142"/>
                  <a:gd name="T53" fmla="*/ T52 w 284"/>
                  <a:gd name="T54" fmla="+- 0 651 649"/>
                  <a:gd name="T55" fmla="*/ 651 h 284"/>
                  <a:gd name="T56" fmla="+- 0 366 142"/>
                  <a:gd name="T57" fmla="*/ T56 w 284"/>
                  <a:gd name="T58" fmla="+- 0 676 649"/>
                  <a:gd name="T59" fmla="*/ 676 h 284"/>
                  <a:gd name="T60" fmla="+- 0 409 142"/>
                  <a:gd name="T61" fmla="*/ T60 w 284"/>
                  <a:gd name="T62" fmla="+- 0 725 649"/>
                  <a:gd name="T63" fmla="*/ 725 h 284"/>
                  <a:gd name="T64" fmla="+- 0 425 142"/>
                  <a:gd name="T65" fmla="*/ T64 w 284"/>
                  <a:gd name="T66" fmla="+- 0 790 649"/>
                  <a:gd name="T67" fmla="*/ 790 h 284"/>
                  <a:gd name="T68" fmla="+- 0 425 142"/>
                  <a:gd name="T69" fmla="*/ T68 w 284"/>
                  <a:gd name="T70" fmla="+- 0 791 649"/>
                  <a:gd name="T71" fmla="*/ 791 h 28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284" h="284">
                    <a:moveTo>
                      <a:pt x="283" y="142"/>
                    </a:moveTo>
                    <a:lnTo>
                      <a:pt x="267" y="207"/>
                    </a:lnTo>
                    <a:lnTo>
                      <a:pt x="225" y="256"/>
                    </a:lnTo>
                    <a:lnTo>
                      <a:pt x="165" y="282"/>
                    </a:lnTo>
                    <a:lnTo>
                      <a:pt x="142" y="284"/>
                    </a:lnTo>
                    <a:lnTo>
                      <a:pt x="119" y="282"/>
                    </a:lnTo>
                    <a:lnTo>
                      <a:pt x="58" y="257"/>
                    </a:lnTo>
                    <a:lnTo>
                      <a:pt x="16" y="208"/>
                    </a:lnTo>
                    <a:lnTo>
                      <a:pt x="0" y="143"/>
                    </a:lnTo>
                    <a:lnTo>
                      <a:pt x="2" y="120"/>
                    </a:lnTo>
                    <a:lnTo>
                      <a:pt x="27" y="59"/>
                    </a:lnTo>
                    <a:lnTo>
                      <a:pt x="76" y="17"/>
                    </a:lnTo>
                    <a:lnTo>
                      <a:pt x="140" y="0"/>
                    </a:lnTo>
                    <a:lnTo>
                      <a:pt x="163" y="2"/>
                    </a:lnTo>
                    <a:lnTo>
                      <a:pt x="224" y="27"/>
                    </a:lnTo>
                    <a:lnTo>
                      <a:pt x="267" y="76"/>
                    </a:lnTo>
                    <a:lnTo>
                      <a:pt x="283" y="141"/>
                    </a:lnTo>
                    <a:lnTo>
                      <a:pt x="283" y="142"/>
                    </a:lnTo>
                    <a:close/>
                  </a:path>
                </a:pathLst>
              </a:custGeom>
              <a:noFill/>
              <a:ln w="3594">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Group 11"/>
            <p:cNvGrpSpPr>
              <a:grpSpLocks/>
            </p:cNvGrpSpPr>
            <p:nvPr/>
          </p:nvGrpSpPr>
          <p:grpSpPr bwMode="auto">
            <a:xfrm>
              <a:off x="0" y="791"/>
              <a:ext cx="567" cy="2"/>
              <a:chOff x="0" y="791"/>
              <a:chExt cx="567" cy="2"/>
            </a:xfrm>
          </p:grpSpPr>
          <p:sp>
            <p:nvSpPr>
              <p:cNvPr id="36" name="Freeform 12"/>
              <p:cNvSpPr>
                <a:spLocks/>
              </p:cNvSpPr>
              <p:nvPr/>
            </p:nvSpPr>
            <p:spPr bwMode="auto">
              <a:xfrm>
                <a:off x="0" y="791"/>
                <a:ext cx="567" cy="2"/>
              </a:xfrm>
              <a:custGeom>
                <a:avLst/>
                <a:gdLst>
                  <a:gd name="T0" fmla="*/ 0 w 567"/>
                  <a:gd name="T1" fmla="*/ 567 w 567"/>
                </a:gdLst>
                <a:ahLst/>
                <a:cxnLst>
                  <a:cxn ang="0">
                    <a:pos x="T0" y="0"/>
                  </a:cxn>
                  <a:cxn ang="0">
                    <a:pos x="T1" y="0"/>
                  </a:cxn>
                </a:cxnLst>
                <a:rect l="0" t="0" r="r" b="b"/>
                <a:pathLst>
                  <a:path w="567">
                    <a:moveTo>
                      <a:pt x="0" y="0"/>
                    </a:moveTo>
                    <a:lnTo>
                      <a:pt x="567" y="0"/>
                    </a:lnTo>
                  </a:path>
                </a:pathLst>
              </a:custGeom>
              <a:noFill/>
              <a:ln w="3594">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Group 9"/>
            <p:cNvGrpSpPr>
              <a:grpSpLocks/>
            </p:cNvGrpSpPr>
            <p:nvPr/>
          </p:nvGrpSpPr>
          <p:grpSpPr bwMode="auto">
            <a:xfrm>
              <a:off x="283" y="224"/>
              <a:ext cx="2" cy="1134"/>
              <a:chOff x="283" y="224"/>
              <a:chExt cx="2" cy="1134"/>
            </a:xfrm>
          </p:grpSpPr>
          <p:sp>
            <p:nvSpPr>
              <p:cNvPr id="35" name="Freeform 10"/>
              <p:cNvSpPr>
                <a:spLocks/>
              </p:cNvSpPr>
              <p:nvPr/>
            </p:nvSpPr>
            <p:spPr bwMode="auto">
              <a:xfrm>
                <a:off x="283" y="224"/>
                <a:ext cx="2" cy="1134"/>
              </a:xfrm>
              <a:custGeom>
                <a:avLst/>
                <a:gdLst>
                  <a:gd name="T0" fmla="+- 0 224 224"/>
                  <a:gd name="T1" fmla="*/ 224 h 1134"/>
                  <a:gd name="T2" fmla="+- 0 1358 224"/>
                  <a:gd name="T3" fmla="*/ 1358 h 1134"/>
                </a:gdLst>
                <a:ahLst/>
                <a:cxnLst>
                  <a:cxn ang="0">
                    <a:pos x="0" y="T1"/>
                  </a:cxn>
                  <a:cxn ang="0">
                    <a:pos x="0" y="T3"/>
                  </a:cxn>
                </a:cxnLst>
                <a:rect l="0" t="0" r="r" b="b"/>
                <a:pathLst>
                  <a:path h="1134">
                    <a:moveTo>
                      <a:pt x="0" y="0"/>
                    </a:moveTo>
                    <a:lnTo>
                      <a:pt x="0" y="1134"/>
                    </a:lnTo>
                  </a:path>
                </a:pathLst>
              </a:custGeom>
              <a:noFill/>
              <a:ln w="3594">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38" name="Group 1"/>
          <p:cNvGrpSpPr>
            <a:grpSpLocks/>
          </p:cNvGrpSpPr>
          <p:nvPr/>
        </p:nvGrpSpPr>
        <p:grpSpPr bwMode="auto">
          <a:xfrm>
            <a:off x="7234238" y="596900"/>
            <a:ext cx="363537" cy="723900"/>
            <a:chOff x="11392" y="221"/>
            <a:chExt cx="573" cy="1140"/>
          </a:xfrm>
        </p:grpSpPr>
        <p:grpSp>
          <p:nvGrpSpPr>
            <p:cNvPr id="39" name="Group 6"/>
            <p:cNvGrpSpPr>
              <a:grpSpLocks/>
            </p:cNvGrpSpPr>
            <p:nvPr/>
          </p:nvGrpSpPr>
          <p:grpSpPr bwMode="auto">
            <a:xfrm>
              <a:off x="11537" y="649"/>
              <a:ext cx="284" cy="284"/>
              <a:chOff x="11537" y="649"/>
              <a:chExt cx="284" cy="284"/>
            </a:xfrm>
          </p:grpSpPr>
          <p:sp>
            <p:nvSpPr>
              <p:cNvPr id="44" name="Freeform 7"/>
              <p:cNvSpPr>
                <a:spLocks/>
              </p:cNvSpPr>
              <p:nvPr/>
            </p:nvSpPr>
            <p:spPr bwMode="auto">
              <a:xfrm>
                <a:off x="11537" y="649"/>
                <a:ext cx="284" cy="284"/>
              </a:xfrm>
              <a:custGeom>
                <a:avLst/>
                <a:gdLst>
                  <a:gd name="T0" fmla="+- 0 11820 11537"/>
                  <a:gd name="T1" fmla="*/ T0 w 284"/>
                  <a:gd name="T2" fmla="+- 0 791 649"/>
                  <a:gd name="T3" fmla="*/ 791 h 284"/>
                  <a:gd name="T4" fmla="+- 0 11805 11537"/>
                  <a:gd name="T5" fmla="*/ T4 w 284"/>
                  <a:gd name="T6" fmla="+- 0 856 649"/>
                  <a:gd name="T7" fmla="*/ 856 h 284"/>
                  <a:gd name="T8" fmla="+- 0 11763 11537"/>
                  <a:gd name="T9" fmla="*/ T8 w 284"/>
                  <a:gd name="T10" fmla="+- 0 905 649"/>
                  <a:gd name="T11" fmla="*/ 905 h 284"/>
                  <a:gd name="T12" fmla="+- 0 11702 11537"/>
                  <a:gd name="T13" fmla="*/ T12 w 284"/>
                  <a:gd name="T14" fmla="+- 0 931 649"/>
                  <a:gd name="T15" fmla="*/ 931 h 284"/>
                  <a:gd name="T16" fmla="+- 0 11679 11537"/>
                  <a:gd name="T17" fmla="*/ T16 w 284"/>
                  <a:gd name="T18" fmla="+- 0 933 649"/>
                  <a:gd name="T19" fmla="*/ 933 h 284"/>
                  <a:gd name="T20" fmla="+- 0 11656 11537"/>
                  <a:gd name="T21" fmla="*/ T20 w 284"/>
                  <a:gd name="T22" fmla="+- 0 931 649"/>
                  <a:gd name="T23" fmla="*/ 931 h 284"/>
                  <a:gd name="T24" fmla="+- 0 11595 11537"/>
                  <a:gd name="T25" fmla="*/ T24 w 284"/>
                  <a:gd name="T26" fmla="+- 0 906 649"/>
                  <a:gd name="T27" fmla="*/ 906 h 284"/>
                  <a:gd name="T28" fmla="+- 0 11553 11537"/>
                  <a:gd name="T29" fmla="*/ T28 w 284"/>
                  <a:gd name="T30" fmla="+- 0 857 649"/>
                  <a:gd name="T31" fmla="*/ 857 h 284"/>
                  <a:gd name="T32" fmla="+- 0 11537 11537"/>
                  <a:gd name="T33" fmla="*/ T32 w 284"/>
                  <a:gd name="T34" fmla="+- 0 792 649"/>
                  <a:gd name="T35" fmla="*/ 792 h 284"/>
                  <a:gd name="T36" fmla="+- 0 11539 11537"/>
                  <a:gd name="T37" fmla="*/ T36 w 284"/>
                  <a:gd name="T38" fmla="+- 0 769 649"/>
                  <a:gd name="T39" fmla="*/ 769 h 284"/>
                  <a:gd name="T40" fmla="+- 0 11564 11537"/>
                  <a:gd name="T41" fmla="*/ T40 w 284"/>
                  <a:gd name="T42" fmla="+- 0 708 649"/>
                  <a:gd name="T43" fmla="*/ 708 h 284"/>
                  <a:gd name="T44" fmla="+- 0 11613 11537"/>
                  <a:gd name="T45" fmla="*/ T44 w 284"/>
                  <a:gd name="T46" fmla="+- 0 666 649"/>
                  <a:gd name="T47" fmla="*/ 666 h 284"/>
                  <a:gd name="T48" fmla="+- 0 11677 11537"/>
                  <a:gd name="T49" fmla="*/ T48 w 284"/>
                  <a:gd name="T50" fmla="+- 0 649 649"/>
                  <a:gd name="T51" fmla="*/ 649 h 284"/>
                  <a:gd name="T52" fmla="+- 0 11701 11537"/>
                  <a:gd name="T53" fmla="*/ T52 w 284"/>
                  <a:gd name="T54" fmla="+- 0 651 649"/>
                  <a:gd name="T55" fmla="*/ 651 h 284"/>
                  <a:gd name="T56" fmla="+- 0 11762 11537"/>
                  <a:gd name="T57" fmla="*/ T56 w 284"/>
                  <a:gd name="T58" fmla="+- 0 676 649"/>
                  <a:gd name="T59" fmla="*/ 676 h 284"/>
                  <a:gd name="T60" fmla="+- 0 11804 11537"/>
                  <a:gd name="T61" fmla="*/ T60 w 284"/>
                  <a:gd name="T62" fmla="+- 0 725 649"/>
                  <a:gd name="T63" fmla="*/ 725 h 284"/>
                  <a:gd name="T64" fmla="+- 0 11820 11537"/>
                  <a:gd name="T65" fmla="*/ T64 w 284"/>
                  <a:gd name="T66" fmla="+- 0 790 649"/>
                  <a:gd name="T67" fmla="*/ 790 h 284"/>
                  <a:gd name="T68" fmla="+- 0 11820 11537"/>
                  <a:gd name="T69" fmla="*/ T68 w 284"/>
                  <a:gd name="T70" fmla="+- 0 791 649"/>
                  <a:gd name="T71" fmla="*/ 791 h 28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Lst>
                <a:rect l="0" t="0" r="r" b="b"/>
                <a:pathLst>
                  <a:path w="284" h="284">
                    <a:moveTo>
                      <a:pt x="283" y="142"/>
                    </a:moveTo>
                    <a:lnTo>
                      <a:pt x="268" y="207"/>
                    </a:lnTo>
                    <a:lnTo>
                      <a:pt x="226" y="256"/>
                    </a:lnTo>
                    <a:lnTo>
                      <a:pt x="165" y="282"/>
                    </a:lnTo>
                    <a:lnTo>
                      <a:pt x="142" y="284"/>
                    </a:lnTo>
                    <a:lnTo>
                      <a:pt x="119" y="282"/>
                    </a:lnTo>
                    <a:lnTo>
                      <a:pt x="58" y="257"/>
                    </a:lnTo>
                    <a:lnTo>
                      <a:pt x="16" y="208"/>
                    </a:lnTo>
                    <a:lnTo>
                      <a:pt x="0" y="143"/>
                    </a:lnTo>
                    <a:lnTo>
                      <a:pt x="2" y="120"/>
                    </a:lnTo>
                    <a:lnTo>
                      <a:pt x="27" y="59"/>
                    </a:lnTo>
                    <a:lnTo>
                      <a:pt x="76" y="17"/>
                    </a:lnTo>
                    <a:lnTo>
                      <a:pt x="140" y="0"/>
                    </a:lnTo>
                    <a:lnTo>
                      <a:pt x="164" y="2"/>
                    </a:lnTo>
                    <a:lnTo>
                      <a:pt x="225" y="27"/>
                    </a:lnTo>
                    <a:lnTo>
                      <a:pt x="267" y="76"/>
                    </a:lnTo>
                    <a:lnTo>
                      <a:pt x="283" y="141"/>
                    </a:lnTo>
                    <a:lnTo>
                      <a:pt x="283" y="142"/>
                    </a:lnTo>
                    <a:close/>
                  </a:path>
                </a:pathLst>
              </a:custGeom>
              <a:noFill/>
              <a:ln w="3594">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Group 4"/>
            <p:cNvGrpSpPr>
              <a:grpSpLocks/>
            </p:cNvGrpSpPr>
            <p:nvPr/>
          </p:nvGrpSpPr>
          <p:grpSpPr bwMode="auto">
            <a:xfrm>
              <a:off x="11395" y="791"/>
              <a:ext cx="567" cy="2"/>
              <a:chOff x="11395" y="791"/>
              <a:chExt cx="567" cy="2"/>
            </a:xfrm>
          </p:grpSpPr>
          <p:sp>
            <p:nvSpPr>
              <p:cNvPr id="43" name="Freeform 5"/>
              <p:cNvSpPr>
                <a:spLocks/>
              </p:cNvSpPr>
              <p:nvPr/>
            </p:nvSpPr>
            <p:spPr bwMode="auto">
              <a:xfrm>
                <a:off x="11395" y="791"/>
                <a:ext cx="567" cy="2"/>
              </a:xfrm>
              <a:custGeom>
                <a:avLst/>
                <a:gdLst>
                  <a:gd name="T0" fmla="+- 0 11395 11395"/>
                  <a:gd name="T1" fmla="*/ T0 w 567"/>
                  <a:gd name="T2" fmla="+- 0 11962 11395"/>
                  <a:gd name="T3" fmla="*/ T2 w 567"/>
                </a:gdLst>
                <a:ahLst/>
                <a:cxnLst>
                  <a:cxn ang="0">
                    <a:pos x="T1" y="0"/>
                  </a:cxn>
                  <a:cxn ang="0">
                    <a:pos x="T3" y="0"/>
                  </a:cxn>
                </a:cxnLst>
                <a:rect l="0" t="0" r="r" b="b"/>
                <a:pathLst>
                  <a:path w="567">
                    <a:moveTo>
                      <a:pt x="0" y="0"/>
                    </a:moveTo>
                    <a:lnTo>
                      <a:pt x="567" y="0"/>
                    </a:lnTo>
                  </a:path>
                </a:pathLst>
              </a:custGeom>
              <a:noFill/>
              <a:ln w="3594">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Group 2"/>
            <p:cNvGrpSpPr>
              <a:grpSpLocks/>
            </p:cNvGrpSpPr>
            <p:nvPr/>
          </p:nvGrpSpPr>
          <p:grpSpPr bwMode="auto">
            <a:xfrm>
              <a:off x="11679" y="224"/>
              <a:ext cx="2" cy="1134"/>
              <a:chOff x="11679" y="224"/>
              <a:chExt cx="2" cy="1134"/>
            </a:xfrm>
          </p:grpSpPr>
          <p:sp>
            <p:nvSpPr>
              <p:cNvPr id="42" name="Freeform 3"/>
              <p:cNvSpPr>
                <a:spLocks/>
              </p:cNvSpPr>
              <p:nvPr/>
            </p:nvSpPr>
            <p:spPr bwMode="auto">
              <a:xfrm>
                <a:off x="11679" y="224"/>
                <a:ext cx="2" cy="1134"/>
              </a:xfrm>
              <a:custGeom>
                <a:avLst/>
                <a:gdLst>
                  <a:gd name="T0" fmla="+- 0 224 224"/>
                  <a:gd name="T1" fmla="*/ 224 h 1134"/>
                  <a:gd name="T2" fmla="+- 0 1358 224"/>
                  <a:gd name="T3" fmla="*/ 1358 h 1134"/>
                </a:gdLst>
                <a:ahLst/>
                <a:cxnLst>
                  <a:cxn ang="0">
                    <a:pos x="0" y="T1"/>
                  </a:cxn>
                  <a:cxn ang="0">
                    <a:pos x="0" y="T3"/>
                  </a:cxn>
                </a:cxnLst>
                <a:rect l="0" t="0" r="r" b="b"/>
                <a:pathLst>
                  <a:path h="1134">
                    <a:moveTo>
                      <a:pt x="0" y="0"/>
                    </a:moveTo>
                    <a:lnTo>
                      <a:pt x="0" y="1134"/>
                    </a:lnTo>
                  </a:path>
                </a:pathLst>
              </a:custGeom>
              <a:noFill/>
              <a:ln w="3594">
                <a:solidFill>
                  <a:srgbClr val="0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45" name="Rectangle 2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6" name="Rectangle 24"/>
          <p:cNvSpPr>
            <a:spLocks noChangeArrowheads="1"/>
          </p:cNvSpPr>
          <p:nvPr/>
        </p:nvSpPr>
        <p:spPr bwMode="auto">
          <a:xfrm>
            <a:off x="1828800" y="47148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ko-KR" altLang="zh-CN"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국정운영 시스템과 집정 능력은 한 국가의 제도와 그 집행 능력이 집중적으로 구현된 것이며 이 두 가지는 상부상조하는 관계입니다</a:t>
            </a:r>
            <a:r>
              <a:rPr kumimoji="0" lang="en-US" altLang="ko-KR" sz="1000" b="0" i="0" u="none" strike="noStrike" cap="none" normalizeH="0" baseline="0" smtClean="0">
                <a:ln>
                  <a:noFill/>
                </a:ln>
                <a:solidFill>
                  <a:srgbClr val="231F20"/>
                </a:solidFill>
                <a:effectLst/>
                <a:latin typeface="Calibri" panose="020F0502020204030204" pitchFamily="34" charset="0"/>
                <a:ea typeface="Palatino Linotype" panose="02040502050505030304" pitchFamily="18" charset="0"/>
                <a:cs typeface="Palatino Linotype" panose="02040502050505030304" pitchFamily="18" charset="0"/>
              </a:rPr>
              <a:t>.</a:t>
            </a:r>
            <a:endParaRPr kumimoji="0" lang="en-US" altLang="ko-KR"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212453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3"/>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五、点评练习</a:t>
            </a:r>
          </a:p>
        </p:txBody>
      </p:sp>
      <p:sp>
        <p:nvSpPr>
          <p:cNvPr id="6" name="矩形 5"/>
          <p:cNvSpPr/>
          <p:nvPr/>
        </p:nvSpPr>
        <p:spPr>
          <a:xfrm>
            <a:off x="1006161" y="1288977"/>
            <a:ext cx="1989160" cy="384721"/>
          </a:xfrm>
          <a:prstGeom prst="rect">
            <a:avLst/>
          </a:prstGeom>
        </p:spPr>
        <p:txBody>
          <a:bodyPr wrap="square">
            <a:spAutoFit/>
          </a:bodyPr>
          <a:lstStyle/>
          <a:p>
            <a:pPr algn="ctr"/>
            <a:r>
              <a:rPr kumimoji="1" lang="zh-CN" altLang="en-US" dirty="0">
                <a:solidFill>
                  <a:schemeClr val="lt1"/>
                </a:solidFill>
                <a:ea typeface="方正兰亭黑简体" panose="02000500000000000000" pitchFamily="2" charset="-122"/>
              </a:rPr>
              <a:t>原文</a:t>
            </a:r>
          </a:p>
        </p:txBody>
      </p:sp>
      <p:cxnSp>
        <p:nvCxnSpPr>
          <p:cNvPr id="17" name="直线连接符 16"/>
          <p:cNvCxnSpPr/>
          <p:nvPr/>
        </p:nvCxnSpPr>
        <p:spPr>
          <a:xfrm>
            <a:off x="6189790" y="1883481"/>
            <a:ext cx="13354" cy="4208760"/>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28407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panose="02000500000000000000" pitchFamily="2" charset="-122"/>
                <a:ea typeface="方正兰亭黑简体" panose="02000500000000000000" pitchFamily="2" charset="-122"/>
              </a:rPr>
              <a:t>译文</a:t>
            </a:r>
          </a:p>
        </p:txBody>
      </p:sp>
      <p:pic>
        <p:nvPicPr>
          <p:cNvPr id="19" name="図 18"/>
          <p:cNvPicPr>
            <a:picLocks noChangeAspect="1"/>
          </p:cNvPicPr>
          <p:nvPr>
            <p:custDataLst>
              <p:tags r:id="rId1"/>
            </p:custDataLst>
          </p:nvPr>
        </p:nvPicPr>
        <p:blipFill>
          <a:blip r:embed="rId4"/>
          <a:stretch>
            <a:fillRect/>
          </a:stretch>
        </p:blipFill>
        <p:spPr>
          <a:xfrm>
            <a:off x="91259" y="5454148"/>
            <a:ext cx="742754" cy="1276186"/>
          </a:xfrm>
          <a:prstGeom prst="rect">
            <a:avLst/>
          </a:prstGeom>
        </p:spPr>
      </p:pic>
      <p:pic>
        <p:nvPicPr>
          <p:cNvPr id="2"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8816" y="1883481"/>
            <a:ext cx="4768608" cy="3611348"/>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96998" y="2044033"/>
            <a:ext cx="4712314" cy="1588289"/>
          </a:xfrm>
          <a:prstGeom prst="rect">
            <a:avLst/>
          </a:prstGeom>
        </p:spPr>
      </p:pic>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26186" y="3632323"/>
            <a:ext cx="4655916" cy="2676280"/>
          </a:xfrm>
          <a:prstGeom prst="rect">
            <a:avLst/>
          </a:prstGeom>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2" y="513303"/>
            <a:ext cx="3116626" cy="618251"/>
          </a:xfrm>
          <a:prstGeom prst="rect">
            <a:avLst/>
          </a:prstGeom>
        </p:spPr>
      </p:pic>
      <p:sp>
        <p:nvSpPr>
          <p:cNvPr id="4" name="文本框 3"/>
          <p:cNvSpPr txBox="1"/>
          <p:nvPr/>
        </p:nvSpPr>
        <p:spPr>
          <a:xfrm>
            <a:off x="1622651" y="554907"/>
            <a:ext cx="309739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106638" y="2162714"/>
            <a:ext cx="10288193"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en-US" sz="2000" b="1" kern="100" dirty="0">
                <a:latin typeface="Calibri" panose="020F0502020204030204" pitchFamily="34" charset="0"/>
                <a:ea typeface="方正兰亭黑简体" panose="02000500000000000000" pitchFamily="2" charset="-122"/>
              </a:rPr>
              <a:t>练习一</a:t>
            </a:r>
            <a:endParaRPr lang="en-US" altLang="zh-CN" sz="2000" kern="100" dirty="0">
              <a:latin typeface="Calibri" panose="020F0502020204030204" pitchFamily="34" charset="0"/>
              <a:ea typeface="方正兰亭黑简体" panose="02000500000000000000" pitchFamily="2" charset="-122"/>
            </a:endParaRPr>
          </a:p>
          <a:p>
            <a:pPr indent="304800" algn="just">
              <a:lnSpc>
                <a:spcPct val="150000"/>
              </a:lnSpc>
            </a:pPr>
            <a:r>
              <a:rPr lang="zh-CN" altLang="en-US" sz="1600" kern="100" dirty="0">
                <a:latin typeface="方正兰亭黑简体" pitchFamily="2" charset="-122"/>
                <a:ea typeface="方正兰亭黑简体" pitchFamily="2" charset="-122"/>
              </a:rPr>
              <a:t>请利用本课所学技巧翻译以下句子并对照官方译文进行评析</a:t>
            </a:r>
            <a:r>
              <a:rPr lang="zh-CN" altLang="en-US" sz="1600" kern="100" dirty="0" smtClean="0">
                <a:latin typeface="方正兰亭黑简体" pitchFamily="2" charset="-122"/>
                <a:ea typeface="方正兰亭黑简体" pitchFamily="2" charset="-122"/>
              </a:rPr>
              <a:t>。</a:t>
            </a:r>
            <a:endParaRPr lang="en-US" altLang="zh-CN" sz="1600" kern="100" dirty="0" smtClean="0">
              <a:latin typeface="方正兰亭黑简体" pitchFamily="2" charset="-122"/>
              <a:ea typeface="方正兰亭黑简体"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724107" y="4298642"/>
            <a:ext cx="9019907"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과학적인 거시 조정과 정부의 효과적인 관리는 사회주의 시장 경제 체제의 우위를 </a:t>
            </a:r>
            <a:r>
              <a:rPr lang="ko-KR" altLang="en-US" sz="2000" b="1" dirty="0">
                <a:solidFill>
                  <a:srgbClr val="FF0000"/>
                </a:solidFill>
                <a:latin typeface="komorebi gothic" pitchFamily="49" charset="-128"/>
                <a:ea typeface="komorebi gothic" pitchFamily="49" charset="-128"/>
              </a:rPr>
              <a:t>발휘하기 위한 </a:t>
            </a:r>
            <a:r>
              <a:rPr lang="ko-KR" altLang="en-US" sz="2000" b="1" dirty="0">
                <a:solidFill>
                  <a:srgbClr val="2050A1"/>
                </a:solidFill>
                <a:latin typeface="komorebi gothic" pitchFamily="49" charset="-128"/>
                <a:ea typeface="komorebi gothic" pitchFamily="49" charset="-128"/>
              </a:rPr>
              <a:t>내재적 요구입니다</a:t>
            </a:r>
            <a:r>
              <a:rPr lang="en-US" altLang="ko-KR" sz="2000" b="1" dirty="0">
                <a:solidFill>
                  <a:srgbClr val="2050A1"/>
                </a:solidFill>
                <a:latin typeface="komorebi gothic" pitchFamily="49" charset="-128"/>
                <a:ea typeface="komorebi gothic" pitchFamily="49" charset="-128"/>
              </a:rPr>
              <a:t>.</a:t>
            </a:r>
            <a:endParaRPr lang="ja-JP" altLang="en-US" sz="2000" b="1" dirty="0">
              <a:latin typeface="komorebi gothic" pitchFamily="49" charset="-128"/>
              <a:ea typeface="komorebi gothic" pitchFamily="49" charset="-128"/>
            </a:endParaRPr>
          </a:p>
        </p:txBody>
      </p:sp>
      <p:sp>
        <p:nvSpPr>
          <p:cNvPr id="31" name="文本框 30"/>
          <p:cNvSpPr txBox="1"/>
          <p:nvPr/>
        </p:nvSpPr>
        <p:spPr>
          <a:xfrm>
            <a:off x="1709065" y="3335243"/>
            <a:ext cx="8914299" cy="707886"/>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① 科学的宏观调控，有效的政府治理，是发挥社会主义市场经济体制优势的内在要求</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latin typeface="方正兰亭黑简体" panose="02000500000000000000" pitchFamily="2" charset="-122"/>
              <a:ea typeface="方正兰亭黑简体"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12123" cy="618251"/>
          </a:xfrm>
          <a:prstGeom prst="rect">
            <a:avLst/>
          </a:prstGeom>
        </p:spPr>
      </p:pic>
      <p:sp>
        <p:nvSpPr>
          <p:cNvPr id="4" name="文本框 3"/>
          <p:cNvSpPr txBox="1"/>
          <p:nvPr/>
        </p:nvSpPr>
        <p:spPr>
          <a:xfrm>
            <a:off x="1622650" y="554907"/>
            <a:ext cx="3027727"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681076" y="3796362"/>
            <a:ext cx="9019907"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중국은 발전을 </a:t>
            </a:r>
            <a:r>
              <a:rPr lang="ko-KR" altLang="en-US" sz="2000" b="1" dirty="0">
                <a:solidFill>
                  <a:srgbClr val="FF0000"/>
                </a:solidFill>
                <a:latin typeface="komorebi gothic" pitchFamily="49" charset="-128"/>
                <a:ea typeface="komorebi gothic" pitchFamily="49" charset="-128"/>
              </a:rPr>
              <a:t>추진하기 위한 </a:t>
            </a:r>
            <a:r>
              <a:rPr lang="ko-KR" altLang="en-US" sz="2000" b="1" dirty="0">
                <a:solidFill>
                  <a:srgbClr val="2050A1"/>
                </a:solidFill>
                <a:latin typeface="komorebi gothic" pitchFamily="49" charset="-128"/>
                <a:ea typeface="komorebi gothic" pitchFamily="49" charset="-128"/>
              </a:rPr>
              <a:t>중점을 품질과 효율을 높이는 쪽으로 전환할 것이며，친환경 발전，순환 발전，저탄소 성장에 큰 힘을 기울일 것입니다</a:t>
            </a:r>
            <a:r>
              <a:rPr lang="en-US" altLang="ko-KR" sz="2000" b="1" dirty="0">
                <a:solidFill>
                  <a:srgbClr val="2050A1"/>
                </a:solidFill>
                <a:latin typeface="komorebi gothic" pitchFamily="49" charset="-128"/>
                <a:ea typeface="komorebi gothic" pitchFamily="49" charset="-128"/>
              </a:rPr>
              <a:t>.</a:t>
            </a:r>
            <a:endParaRPr lang="ja-JP" altLang="en-US" sz="2000" b="1" dirty="0">
              <a:latin typeface="komorebi gothic" pitchFamily="49" charset="-128"/>
              <a:ea typeface="komorebi gothic" pitchFamily="49" charset="-128"/>
            </a:endParaRPr>
          </a:p>
        </p:txBody>
      </p:sp>
      <p:sp>
        <p:nvSpPr>
          <p:cNvPr id="31" name="文本框 30"/>
          <p:cNvSpPr txBox="1"/>
          <p:nvPr/>
        </p:nvSpPr>
        <p:spPr>
          <a:xfrm>
            <a:off x="1669061" y="2766333"/>
            <a:ext cx="8914299" cy="707886"/>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② 中国</a:t>
            </a:r>
            <a:r>
              <a:rPr lang="zh-CN" altLang="en-US" sz="2000" b="1" dirty="0">
                <a:solidFill>
                  <a:srgbClr val="1E50A2"/>
                </a:solidFill>
                <a:latin typeface="方正兰亭黑简体" panose="02000500000000000000" pitchFamily="2" charset="-122"/>
                <a:ea typeface="方正兰亭黑简体" panose="02000500000000000000" pitchFamily="2" charset="-122"/>
              </a:rPr>
              <a:t>将把推动发展的着力点转到提高质量和效益上来，下大气力推进绿色发展、循环发展、低碳发展。</a:t>
            </a:r>
          </a:p>
        </p:txBody>
      </p:sp>
    </p:spTree>
    <p:extLst>
      <p:ext uri="{BB962C8B-B14F-4D97-AF65-F5344CB8AC3E}">
        <p14:creationId xmlns:p14="http://schemas.microsoft.com/office/powerpoint/2010/main" val="316919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3415" cy="618251"/>
          </a:xfrm>
          <a:prstGeom prst="rect">
            <a:avLst/>
          </a:prstGeom>
        </p:spPr>
      </p:pic>
      <p:sp>
        <p:nvSpPr>
          <p:cNvPr id="4" name="文本框 3"/>
          <p:cNvSpPr txBox="1"/>
          <p:nvPr/>
        </p:nvSpPr>
        <p:spPr>
          <a:xfrm>
            <a:off x="1622650" y="554907"/>
            <a:ext cx="3297693"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622650" y="3792678"/>
            <a:ext cx="9805465" cy="1938992"/>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생태 환경 보호는 오늘날의 공적이 먼 장래에까지 혜택을 미치는 사업입니다</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따라서</a:t>
            </a:r>
            <a:r>
              <a:rPr lang="ko-KR" altLang="en-US" sz="2000" b="1" dirty="0">
                <a:solidFill>
                  <a:srgbClr val="2050A1"/>
                </a:solidFill>
                <a:latin typeface="komorebi gothic" pitchFamily="49" charset="-128"/>
                <a:ea typeface="komorebi gothic" pitchFamily="49" charset="-128"/>
              </a:rPr>
              <a:t> 생태 환경 보호，환경 오염 정화의 긴박함과 어려움을 깨닫고 생태 문명의 중요성과 필요성을 철저히 인식하여 인민대중과 자손 후대에 책임을 다하는 태도를 지녀야 합니다</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그리고 환경 오염 해소와 생태 환경 건설에 대한 굳은 의지로 사회주의 생태 문명의 새 시대를 향해 힘차게 나아감으로써 인민이 </a:t>
            </a:r>
            <a:r>
              <a:rPr lang="ko-KR" altLang="en-US" sz="2000" b="1" dirty="0">
                <a:solidFill>
                  <a:srgbClr val="FF0000"/>
                </a:solidFill>
                <a:latin typeface="komorebi gothic" pitchFamily="49" charset="-128"/>
                <a:ea typeface="komorebi gothic" pitchFamily="49" charset="-128"/>
              </a:rPr>
              <a:t>마음 놓고 일하며 살아갈 수 있는 </a:t>
            </a:r>
            <a:r>
              <a:rPr lang="ko-KR" altLang="en-US" sz="2000" b="1" dirty="0">
                <a:solidFill>
                  <a:srgbClr val="2050A1"/>
                </a:solidFill>
                <a:latin typeface="komorebi gothic" pitchFamily="49" charset="-128"/>
                <a:ea typeface="komorebi gothic" pitchFamily="49" charset="-128"/>
              </a:rPr>
              <a:t>좋은 생산 환경과 쾌적한 생활 환경을 마련해야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latin typeface="komorebi gothic" pitchFamily="49" charset="-128"/>
              <a:ea typeface="komorebi gothic" pitchFamily="49" charset="-128"/>
            </a:endParaRPr>
          </a:p>
        </p:txBody>
      </p:sp>
      <p:sp>
        <p:nvSpPr>
          <p:cNvPr id="31" name="文本框 30"/>
          <p:cNvSpPr txBox="1"/>
          <p:nvPr/>
        </p:nvSpPr>
        <p:spPr>
          <a:xfrm>
            <a:off x="1622650" y="2410086"/>
            <a:ext cx="9725770" cy="1323439"/>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③ 生态环境保护是功在当代、利在千秋的事业。要清醒认识保护生态环境、治理环境污染的紧迫性和艰巨性，清醒认识加强生态文明建设的重要性和必要性，以对人民群众、对子孙后代高度负责的态度和责任，真正下决心把环境污染治理好、把生态环境建设好，努力走向社会主义生态文明新时代，为人民创造良好生产生活环境。</a:t>
            </a:r>
          </a:p>
        </p:txBody>
      </p:sp>
      <p:grpSp>
        <p:nvGrpSpPr>
          <p:cNvPr id="33" name="组合 32"/>
          <p:cNvGrpSpPr/>
          <p:nvPr/>
        </p:nvGrpSpPr>
        <p:grpSpPr>
          <a:xfrm>
            <a:off x="312855" y="5602665"/>
            <a:ext cx="2712412" cy="848680"/>
            <a:chOff x="508000" y="5556475"/>
            <a:chExt cx="3059289" cy="957214"/>
          </a:xfrm>
        </p:grpSpPr>
        <p:sp>
          <p:nvSpPr>
            <p:cNvPr id="35" name="矩形 34"/>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36"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7"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8"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9"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0"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1"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2"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Tree>
    <p:extLst>
      <p:ext uri="{BB962C8B-B14F-4D97-AF65-F5344CB8AC3E}">
        <p14:creationId xmlns:p14="http://schemas.microsoft.com/office/powerpoint/2010/main" val="2205971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2" y="513303"/>
            <a:ext cx="3055666" cy="618251"/>
          </a:xfrm>
          <a:prstGeom prst="rect">
            <a:avLst/>
          </a:prstGeom>
        </p:spPr>
      </p:pic>
      <p:sp>
        <p:nvSpPr>
          <p:cNvPr id="4" name="文本框 3"/>
          <p:cNvSpPr txBox="1"/>
          <p:nvPr/>
        </p:nvSpPr>
        <p:spPr>
          <a:xfrm>
            <a:off x="1622650" y="554907"/>
            <a:ext cx="2810013"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622650" y="3792678"/>
            <a:ext cx="9805465"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우리가 당 중앙의 권위와 집중적 통일 영도를 견지할 것을 강조한다고 해서 민주집중제와 당내 민주를 발양하지 않는다는 것이 </a:t>
            </a:r>
            <a:r>
              <a:rPr lang="ko-KR" altLang="en-US" sz="2000" b="1" dirty="0">
                <a:solidFill>
                  <a:srgbClr val="FF0000"/>
                </a:solidFill>
                <a:latin typeface="komorebi gothic" pitchFamily="49" charset="-128"/>
                <a:ea typeface="komorebi gothic" pitchFamily="49" charset="-128"/>
              </a:rPr>
              <a:t>아니므로</a:t>
            </a:r>
            <a:r>
              <a:rPr lang="ko-KR" altLang="en-US" sz="2000" b="1" dirty="0">
                <a:solidFill>
                  <a:srgbClr val="2050A1"/>
                </a:solidFill>
                <a:latin typeface="komorebi gothic" pitchFamily="49" charset="-128"/>
                <a:ea typeface="komorebi gothic" pitchFamily="49" charset="-128"/>
              </a:rPr>
              <a:t> 이 두 가지를 대립시키는 것은 옳지 않습니다</a:t>
            </a:r>
            <a:r>
              <a:rPr lang="en-US" altLang="ko-KR" sz="2000" b="1" dirty="0">
                <a:solidFill>
                  <a:srgbClr val="2050A1"/>
                </a:solidFill>
                <a:latin typeface="komorebi gothic" pitchFamily="49" charset="-128"/>
                <a:ea typeface="komorebi gothic" pitchFamily="49" charset="-128"/>
              </a:rPr>
              <a:t>. </a:t>
            </a:r>
            <a:endParaRPr lang="ja-JP" altLang="en-US" sz="2000" b="1" dirty="0">
              <a:latin typeface="komorebi gothic" pitchFamily="49" charset="-128"/>
              <a:ea typeface="komorebi gothic" pitchFamily="49" charset="-128"/>
            </a:endParaRPr>
          </a:p>
        </p:txBody>
      </p:sp>
      <p:sp>
        <p:nvSpPr>
          <p:cNvPr id="31" name="文本框 30"/>
          <p:cNvSpPr txBox="1"/>
          <p:nvPr/>
        </p:nvSpPr>
        <p:spPr>
          <a:xfrm>
            <a:off x="1622650" y="2738087"/>
            <a:ext cx="9725770" cy="707886"/>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④ 我们强调坚持党中央权威和集中统一领导，不是说不要民主集中制了，不要发扬党内民主，把这两者对立起来是不对的。</a:t>
            </a:r>
          </a:p>
        </p:txBody>
      </p:sp>
      <p:grpSp>
        <p:nvGrpSpPr>
          <p:cNvPr id="33" name="组合 32"/>
          <p:cNvGrpSpPr/>
          <p:nvPr/>
        </p:nvGrpSpPr>
        <p:grpSpPr>
          <a:xfrm>
            <a:off x="312855" y="5602665"/>
            <a:ext cx="2712412" cy="848680"/>
            <a:chOff x="508000" y="5556475"/>
            <a:chExt cx="3059289" cy="957214"/>
          </a:xfrm>
        </p:grpSpPr>
        <p:sp>
          <p:nvSpPr>
            <p:cNvPr id="35" name="矩形 34"/>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36"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7"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8"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9"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0"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1"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2"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Tree>
    <p:extLst>
      <p:ext uri="{BB962C8B-B14F-4D97-AF65-F5344CB8AC3E}">
        <p14:creationId xmlns:p14="http://schemas.microsoft.com/office/powerpoint/2010/main" val="1901055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2" y="513303"/>
            <a:ext cx="2907620" cy="618251"/>
          </a:xfrm>
          <a:prstGeom prst="rect">
            <a:avLst/>
          </a:prstGeom>
        </p:spPr>
      </p:pic>
      <p:sp>
        <p:nvSpPr>
          <p:cNvPr id="4" name="文本框 3"/>
          <p:cNvSpPr txBox="1"/>
          <p:nvPr/>
        </p:nvSpPr>
        <p:spPr>
          <a:xfrm>
            <a:off x="1622650" y="554907"/>
            <a:ext cx="2757761"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622650" y="3792678"/>
            <a:ext cx="9805465"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우리의 국정운영에서 근본적인 것은 중국 공산당의 영도와 우리 나라 사회주의 제도입니다</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이 점에서 우리는 반드시 </a:t>
            </a:r>
            <a:r>
              <a:rPr lang="ko-KR" altLang="en-US" sz="2000" b="1" dirty="0">
                <a:solidFill>
                  <a:srgbClr val="FF0000"/>
                </a:solidFill>
                <a:latin typeface="komorebi gothic" pitchFamily="49" charset="-128"/>
                <a:ea typeface="komorebi gothic" pitchFamily="49" charset="-128"/>
              </a:rPr>
              <a:t>당당하고 선명해야 합니다</a:t>
            </a:r>
            <a:r>
              <a:rPr lang="en-US" altLang="ko-KR" sz="2000" b="1" dirty="0">
                <a:solidFill>
                  <a:srgbClr val="2050A1"/>
                </a:solidFill>
                <a:latin typeface="komorebi gothic" pitchFamily="49" charset="-128"/>
                <a:ea typeface="komorebi gothic" pitchFamily="49" charset="-128"/>
              </a:rPr>
              <a:t>. </a:t>
            </a:r>
            <a:endParaRPr lang="ja-JP" altLang="en-US" sz="2000" b="1" dirty="0">
              <a:solidFill>
                <a:srgbClr val="2050A1"/>
              </a:solidFill>
              <a:latin typeface="komorebi gothic" pitchFamily="49" charset="-128"/>
              <a:ea typeface="komorebi gothic" pitchFamily="49" charset="-128"/>
            </a:endParaRPr>
          </a:p>
        </p:txBody>
      </p:sp>
      <p:sp>
        <p:nvSpPr>
          <p:cNvPr id="31" name="文本框 30"/>
          <p:cNvSpPr txBox="1"/>
          <p:nvPr/>
        </p:nvSpPr>
        <p:spPr>
          <a:xfrm>
            <a:off x="1622650" y="2892297"/>
            <a:ext cx="9725770" cy="707886"/>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⑤ 我们治国理政的本根，就是中国共产党的领导和我国社会主义制度。在这一点上，必须理直气壮、旗帜鲜明。</a:t>
            </a:r>
          </a:p>
        </p:txBody>
      </p:sp>
      <p:grpSp>
        <p:nvGrpSpPr>
          <p:cNvPr id="33" name="组合 32"/>
          <p:cNvGrpSpPr/>
          <p:nvPr/>
        </p:nvGrpSpPr>
        <p:grpSpPr>
          <a:xfrm>
            <a:off x="312855" y="5602665"/>
            <a:ext cx="2712412" cy="848680"/>
            <a:chOff x="508000" y="5556475"/>
            <a:chExt cx="3059289" cy="957214"/>
          </a:xfrm>
        </p:grpSpPr>
        <p:sp>
          <p:nvSpPr>
            <p:cNvPr id="35" name="矩形 34"/>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36"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7"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8"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9"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0"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1"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2"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Tree>
    <p:extLst>
      <p:ext uri="{BB962C8B-B14F-4D97-AF65-F5344CB8AC3E}">
        <p14:creationId xmlns:p14="http://schemas.microsoft.com/office/powerpoint/2010/main" val="1050429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p>
        </p:txBody>
      </p:sp>
      <p:grpSp>
        <p:nvGrpSpPr>
          <p:cNvPr id="7" name="组合 6"/>
          <p:cNvGrpSpPr/>
          <p:nvPr/>
        </p:nvGrpSpPr>
        <p:grpSpPr>
          <a:xfrm>
            <a:off x="949418" y="1728216"/>
            <a:ext cx="9281735" cy="1472405"/>
            <a:chOff x="1407" y="3366"/>
            <a:chExt cx="13083" cy="2408"/>
          </a:xfrm>
        </p:grpSpPr>
        <p:grpSp>
          <p:nvGrpSpPr>
            <p:cNvPr id="9" name="组合 8"/>
            <p:cNvGrpSpPr/>
            <p:nvPr/>
          </p:nvGrpSpPr>
          <p:grpSpPr>
            <a:xfrm>
              <a:off x="3064" y="3366"/>
              <a:ext cx="11426" cy="2408"/>
              <a:chOff x="1725" y="2212"/>
              <a:chExt cx="11426" cy="2408"/>
            </a:xfrm>
          </p:grpSpPr>
          <p:sp>
            <p:nvSpPr>
              <p:cNvPr id="12" name="圆角矩形 11"/>
              <p:cNvSpPr/>
              <p:nvPr/>
            </p:nvSpPr>
            <p:spPr>
              <a:xfrm>
                <a:off x="1725" y="2212"/>
                <a:ext cx="11426" cy="240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000" y="2276"/>
                <a:ext cx="11151" cy="2265"/>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3. </a:t>
                </a:r>
                <a:r>
                  <a:rPr lang="zh-CN" altLang="en-US"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rPr>
                  <a:t>增强</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经济社会发展活力 </a:t>
                </a:r>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 </a:t>
                </a:r>
                <a:endPar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경제 사회 발전의 활력을 강화하다</a:t>
                </a:r>
                <a:endParaRPr lang="ja-JP" altLang="en-US" sz="2800" b="1" dirty="0">
                  <a:solidFill>
                    <a:srgbClr val="FF0000"/>
                  </a:solidFill>
                  <a:latin typeface="komorebi gothic" pitchFamily="49" charset="-128"/>
                  <a:ea typeface="komorebi gothic" pitchFamily="49" charset="-128"/>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3"/>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p>
        </p:txBody>
      </p:sp>
      <p:sp>
        <p:nvSpPr>
          <p:cNvPr id="3" name="圆角矩形 33"/>
          <p:cNvSpPr/>
          <p:nvPr/>
        </p:nvSpPr>
        <p:spPr>
          <a:xfrm>
            <a:off x="3697088" y="4256392"/>
            <a:ext cx="3072680" cy="497523"/>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zh-CN" altLang="en-US" sz="2400" b="1" dirty="0" smtClean="0">
                <a:solidFill>
                  <a:schemeClr val="bg2">
                    <a:lumMod val="10000"/>
                  </a:schemeClr>
                </a:solidFill>
                <a:latin typeface="Times New Roman" panose="02020603050405020304" pitchFamily="18" charset="0"/>
                <a:ea typeface="方正兰亭黑简体" panose="02000500000000000000" pitchFamily="2" charset="-122"/>
              </a:rPr>
              <a:t>对译、引申</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2" y="513303"/>
            <a:ext cx="2881496" cy="618251"/>
          </a:xfrm>
          <a:prstGeom prst="rect">
            <a:avLst/>
          </a:prstGeom>
        </p:spPr>
      </p:pic>
      <p:sp>
        <p:nvSpPr>
          <p:cNvPr id="4" name="文本框 3"/>
          <p:cNvSpPr txBox="1"/>
          <p:nvPr/>
        </p:nvSpPr>
        <p:spPr>
          <a:xfrm>
            <a:off x="1622651" y="554907"/>
            <a:ext cx="273163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622650" y="3792678"/>
            <a:ext cx="9805465"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관리 감독도 제대로 추진하여 평가 시스템을 강화하고 프로젝트 책임제를 시행하여 각자가 맡은 바 책임을 철저히 수행하고 능동적으로 사업을 추진하도록 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latin typeface="komorebi gothic" pitchFamily="49" charset="-128"/>
              <a:ea typeface="komorebi gothic" pitchFamily="49" charset="-128"/>
            </a:endParaRPr>
          </a:p>
        </p:txBody>
      </p:sp>
      <p:sp>
        <p:nvSpPr>
          <p:cNvPr id="31" name="文本框 30"/>
          <p:cNvSpPr txBox="1"/>
          <p:nvPr/>
        </p:nvSpPr>
        <p:spPr>
          <a:xfrm>
            <a:off x="1622650" y="2824623"/>
            <a:ext cx="9725770" cy="707886"/>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⑥ 督促检查要抓到位，强化督促考核机制，实行项目责任制，分兵把守，守土有责，主动出击，贴身紧逼。</a:t>
            </a:r>
          </a:p>
        </p:txBody>
      </p:sp>
      <p:grpSp>
        <p:nvGrpSpPr>
          <p:cNvPr id="33" name="组合 32"/>
          <p:cNvGrpSpPr/>
          <p:nvPr/>
        </p:nvGrpSpPr>
        <p:grpSpPr>
          <a:xfrm>
            <a:off x="312855" y="5602665"/>
            <a:ext cx="2712412" cy="848680"/>
            <a:chOff x="508000" y="5556475"/>
            <a:chExt cx="3059289" cy="957214"/>
          </a:xfrm>
        </p:grpSpPr>
        <p:sp>
          <p:nvSpPr>
            <p:cNvPr id="35" name="矩形 34"/>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36"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7"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8"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9"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0"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1"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2"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Tree>
    <p:extLst>
      <p:ext uri="{BB962C8B-B14F-4D97-AF65-F5344CB8AC3E}">
        <p14:creationId xmlns:p14="http://schemas.microsoft.com/office/powerpoint/2010/main" val="2577423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2" y="513303"/>
            <a:ext cx="2959872" cy="618251"/>
          </a:xfrm>
          <a:prstGeom prst="rect">
            <a:avLst/>
          </a:prstGeom>
        </p:spPr>
      </p:pic>
      <p:sp>
        <p:nvSpPr>
          <p:cNvPr id="4" name="文本框 3"/>
          <p:cNvSpPr txBox="1"/>
          <p:nvPr/>
        </p:nvSpPr>
        <p:spPr>
          <a:xfrm>
            <a:off x="1622650" y="554907"/>
            <a:ext cx="2810013"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622650" y="3792678"/>
            <a:ext cx="9805465"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당과 국가의 국정 방침에 대한 결정권은 당 중앙에 있으며 우리는 반드시 실제행동으로 당 중앙의 </a:t>
            </a:r>
            <a:r>
              <a:rPr lang="ko-KR" altLang="en-US" sz="2000" b="1" dirty="0">
                <a:solidFill>
                  <a:srgbClr val="FF0000"/>
                </a:solidFill>
                <a:latin typeface="komorebi gothic" pitchFamily="49" charset="-128"/>
                <a:ea typeface="komorebi gothic" pitchFamily="49" charset="-128"/>
              </a:rPr>
              <a:t>가장 높은 권위를 수호해야 합니다</a:t>
            </a:r>
            <a:r>
              <a:rPr lang="en-US" altLang="ko-KR" sz="2000" b="1" dirty="0">
                <a:solidFill>
                  <a:srgbClr val="2050A1"/>
                </a:solidFill>
                <a:latin typeface="komorebi gothic" pitchFamily="49" charset="-128"/>
                <a:ea typeface="komorebi gothic" pitchFamily="49" charset="-128"/>
              </a:rPr>
              <a:t>. </a:t>
            </a:r>
            <a:endParaRPr lang="ja-JP" altLang="en-US" sz="2000" b="1" dirty="0">
              <a:latin typeface="komorebi gothic" pitchFamily="49" charset="-128"/>
              <a:ea typeface="komorebi gothic" pitchFamily="49" charset="-128"/>
            </a:endParaRPr>
          </a:p>
        </p:txBody>
      </p:sp>
      <p:sp>
        <p:nvSpPr>
          <p:cNvPr id="31" name="文本框 30"/>
          <p:cNvSpPr txBox="1"/>
          <p:nvPr/>
        </p:nvSpPr>
        <p:spPr>
          <a:xfrm>
            <a:off x="1622650" y="2824700"/>
            <a:ext cx="9725770" cy="707886"/>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⑦ 党</a:t>
            </a:r>
            <a:r>
              <a:rPr lang="zh-CN" altLang="en-US" sz="2000" b="1" dirty="0">
                <a:solidFill>
                  <a:srgbClr val="1E50A2"/>
                </a:solidFill>
                <a:latin typeface="方正兰亭黑简体" panose="02000500000000000000" pitchFamily="2" charset="-122"/>
                <a:ea typeface="方正兰亭黑简体" panose="02000500000000000000" pitchFamily="2" charset="-122"/>
              </a:rPr>
              <a:t>和国家大政方针的决定权在党中央，必须以实际行动维护党中央一锤定音、定于一尊的权威。</a:t>
            </a:r>
          </a:p>
        </p:txBody>
      </p:sp>
      <p:grpSp>
        <p:nvGrpSpPr>
          <p:cNvPr id="33" name="组合 32"/>
          <p:cNvGrpSpPr/>
          <p:nvPr/>
        </p:nvGrpSpPr>
        <p:grpSpPr>
          <a:xfrm>
            <a:off x="312855" y="5602665"/>
            <a:ext cx="2712412" cy="848680"/>
            <a:chOff x="508000" y="5556475"/>
            <a:chExt cx="3059289" cy="957214"/>
          </a:xfrm>
        </p:grpSpPr>
        <p:sp>
          <p:nvSpPr>
            <p:cNvPr id="35" name="矩形 34"/>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36"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7"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8"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9"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0"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1"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2"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Tree>
    <p:extLst>
      <p:ext uri="{BB962C8B-B14F-4D97-AF65-F5344CB8AC3E}">
        <p14:creationId xmlns:p14="http://schemas.microsoft.com/office/powerpoint/2010/main" val="2408108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4979117" cy="618251"/>
          </a:xfrm>
          <a:prstGeom prst="rect">
            <a:avLst/>
          </a:prstGeom>
        </p:spPr>
      </p:pic>
      <p:sp>
        <p:nvSpPr>
          <p:cNvPr id="4" name="文本框 3"/>
          <p:cNvSpPr txBox="1"/>
          <p:nvPr/>
        </p:nvSpPr>
        <p:spPr>
          <a:xfrm>
            <a:off x="1622650" y="554907"/>
            <a:ext cx="4979117"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六、课后练习及专题探讨</a:t>
            </a: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875774" y="3958730"/>
            <a:ext cx="9019907" cy="400110"/>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국토는 생태 문명을 건설하는 </a:t>
            </a:r>
            <a:r>
              <a:rPr lang="ko-KR" altLang="en-US" sz="2000" b="1" dirty="0">
                <a:solidFill>
                  <a:srgbClr val="FF0000"/>
                </a:solidFill>
                <a:latin typeface="komorebi gothic" pitchFamily="49" charset="-128"/>
                <a:ea typeface="komorebi gothic" pitchFamily="49" charset="-128"/>
              </a:rPr>
              <a:t>공간입니다</a:t>
            </a:r>
            <a:r>
              <a:rPr lang="en-US" altLang="ko-KR" sz="2000" b="1" dirty="0">
                <a:solidFill>
                  <a:srgbClr val="2050A1"/>
                </a:solidFill>
                <a:latin typeface="komorebi gothic" pitchFamily="49" charset="-128"/>
                <a:ea typeface="komorebi gothic" pitchFamily="49" charset="-128"/>
              </a:rPr>
              <a:t>.</a:t>
            </a:r>
            <a:endParaRPr lang="ja-JP" altLang="en-US" sz="2000" b="1" dirty="0">
              <a:latin typeface="komorebi gothic" pitchFamily="49" charset="-128"/>
              <a:ea typeface="komorebi gothic" pitchFamily="49" charset="-128"/>
            </a:endParaRPr>
          </a:p>
        </p:txBody>
      </p:sp>
      <p:sp>
        <p:nvSpPr>
          <p:cNvPr id="31" name="文本框 30"/>
          <p:cNvSpPr txBox="1"/>
          <p:nvPr/>
        </p:nvSpPr>
        <p:spPr>
          <a:xfrm>
            <a:off x="1875774" y="3177300"/>
            <a:ext cx="8914299" cy="400110"/>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⑧ 国土是生态文明建设的空间载体。</a:t>
            </a:r>
          </a:p>
        </p:txBody>
      </p:sp>
    </p:spTree>
    <p:extLst>
      <p:ext uri="{BB962C8B-B14F-4D97-AF65-F5344CB8AC3E}">
        <p14:creationId xmlns:p14="http://schemas.microsoft.com/office/powerpoint/2010/main" val="38122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2" y="513303"/>
            <a:ext cx="2925038" cy="618251"/>
          </a:xfrm>
          <a:prstGeom prst="rect">
            <a:avLst/>
          </a:prstGeom>
        </p:spPr>
      </p:pic>
      <p:sp>
        <p:nvSpPr>
          <p:cNvPr id="4" name="文本框 3"/>
          <p:cNvSpPr txBox="1"/>
          <p:nvPr/>
        </p:nvSpPr>
        <p:spPr>
          <a:xfrm>
            <a:off x="1622650" y="554907"/>
            <a:ext cx="277517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106638" y="2162714"/>
            <a:ext cx="10288193" cy="313932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en-US" sz="2000" b="1" kern="100" dirty="0" smtClean="0">
                <a:latin typeface="Calibri" panose="020F0502020204030204" pitchFamily="34" charset="0"/>
                <a:ea typeface="方正兰亭黑简体" panose="02000500000000000000" pitchFamily="2" charset="-122"/>
              </a:rPr>
              <a:t>练习</a:t>
            </a:r>
            <a:r>
              <a:rPr lang="zh-CN" altLang="en-US" sz="2000" b="1" kern="100" dirty="0">
                <a:latin typeface="Calibri" panose="020F0502020204030204" pitchFamily="34" charset="0"/>
                <a:ea typeface="方正兰亭黑简体" panose="02000500000000000000" pitchFamily="2" charset="-122"/>
              </a:rPr>
              <a:t>二</a:t>
            </a:r>
            <a:endParaRPr lang="en-US" altLang="zh-CN" sz="2000" kern="100" dirty="0">
              <a:latin typeface="Calibri" panose="020F0502020204030204" pitchFamily="34" charset="0"/>
              <a:ea typeface="方正兰亭黑简体" panose="02000500000000000000" pitchFamily="2" charset="-122"/>
            </a:endParaRPr>
          </a:p>
          <a:p>
            <a:pPr indent="304800" algn="just">
              <a:lnSpc>
                <a:spcPct val="150000"/>
              </a:lnSpc>
            </a:pPr>
            <a:r>
              <a:rPr lang="zh-CN" altLang="en-US" sz="1600" kern="100" dirty="0">
                <a:latin typeface="方正兰亭黑简体" pitchFamily="2" charset="-122"/>
                <a:ea typeface="方正兰亭黑简体" pitchFamily="2" charset="-122"/>
              </a:rPr>
              <a:t>请翻译以下段落</a:t>
            </a:r>
            <a:r>
              <a:rPr lang="zh-CN" altLang="en-US" sz="1600" kern="100" dirty="0" smtClean="0">
                <a:latin typeface="方正兰亭黑简体" pitchFamily="2" charset="-122"/>
                <a:ea typeface="方正兰亭黑简体" pitchFamily="2" charset="-122"/>
              </a:rPr>
              <a:t>。</a:t>
            </a:r>
            <a:endParaRPr lang="en-US" altLang="zh-CN" sz="1600" kern="100" dirty="0" smtClean="0">
              <a:latin typeface="方正兰亭黑简体" pitchFamily="2" charset="-122"/>
              <a:ea typeface="方正兰亭黑简体" pitchFamily="2" charset="-122"/>
            </a:endParaRPr>
          </a:p>
          <a:p>
            <a:pPr indent="304800" algn="just">
              <a:lnSpc>
                <a:spcPct val="150000"/>
              </a:lnSpc>
            </a:pPr>
            <a:r>
              <a:rPr lang="zh-CN" altLang="ja-JP" sz="1600" b="1" kern="100" dirty="0" smtClean="0">
                <a:latin typeface="方正兰亭黑简体" pitchFamily="2" charset="-122"/>
                <a:ea typeface="方正兰亭黑简体" pitchFamily="2" charset="-122"/>
              </a:rPr>
              <a:t>步骤</a:t>
            </a:r>
            <a:r>
              <a:rPr lang="zh-CN" altLang="ja-JP" sz="1600" b="1" kern="100" dirty="0">
                <a:latin typeface="方正兰亭黑简体" pitchFamily="2" charset="-122"/>
                <a:ea typeface="方正兰亭黑简体" pitchFamily="2" charset="-122"/>
              </a:rPr>
              <a:t>：</a:t>
            </a:r>
            <a:endParaRPr lang="ja-JP" altLang="ja-JP" sz="1600" b="1" kern="100" dirty="0">
              <a:latin typeface="方正兰亭黑简体" pitchFamily="2" charset="-122"/>
              <a:ea typeface="方正兰亭黑简体" pitchFamily="2" charset="-122"/>
            </a:endParaRPr>
          </a:p>
          <a:p>
            <a:pPr indent="304800" algn="l">
              <a:lnSpc>
                <a:spcPct val="150000"/>
              </a:lnSpc>
            </a:pPr>
            <a:r>
              <a:rPr lang="zh-CN" altLang="ja-JP" sz="1600" kern="100" dirty="0">
                <a:latin typeface="方正兰亭黑简体" pitchFamily="2" charset="-122"/>
                <a:ea typeface="方正兰亭黑简体" pitchFamily="2" charset="-122"/>
              </a:rPr>
              <a:t>按照课中所提出的翻译策略，各组成员分别进行翻译、修改，并拟定初稿；</a:t>
            </a:r>
            <a:endParaRPr lang="ja-JP" altLang="ja-JP" sz="1600" kern="100" dirty="0">
              <a:latin typeface="方正兰亭黑简体" pitchFamily="2" charset="-122"/>
              <a:ea typeface="方正兰亭黑简体" pitchFamily="2" charset="-122"/>
            </a:endParaRPr>
          </a:p>
          <a:p>
            <a:pPr indent="304800" algn="l">
              <a:lnSpc>
                <a:spcPct val="150000"/>
              </a:lnSpc>
            </a:pPr>
            <a:r>
              <a:rPr lang="zh-CN" altLang="ja-JP" sz="1600" kern="100" dirty="0">
                <a:latin typeface="方正兰亭黑简体" pitchFamily="2" charset="-122"/>
                <a:ea typeface="方正兰亭黑简体" pitchFamily="2" charset="-122"/>
              </a:rPr>
              <a:t>小组内进行讨论，统一术语，检查错漏，整理出定稿；</a:t>
            </a:r>
            <a:endParaRPr lang="ja-JP" altLang="ja-JP" sz="1600" kern="100" dirty="0">
              <a:latin typeface="方正兰亭黑简体" pitchFamily="2" charset="-122"/>
              <a:ea typeface="方正兰亭黑简体" pitchFamily="2" charset="-122"/>
            </a:endParaRPr>
          </a:p>
          <a:p>
            <a:pPr indent="304800" algn="l">
              <a:lnSpc>
                <a:spcPct val="150000"/>
              </a:lnSpc>
            </a:pPr>
            <a:r>
              <a:rPr lang="zh-CN" altLang="ja-JP" sz="1600" kern="100" dirty="0">
                <a:latin typeface="方正兰亭黑简体" pitchFamily="2" charset="-122"/>
                <a:ea typeface="方正兰亭黑简体" pitchFamily="2" charset="-122"/>
              </a:rPr>
              <a:t>各组分别由代表进行报告演示，说明本组翻译策略选择的依据；</a:t>
            </a:r>
            <a:endParaRPr lang="ja-JP" altLang="ja-JP" sz="1600" kern="100" dirty="0">
              <a:latin typeface="方正兰亭黑简体" pitchFamily="2" charset="-122"/>
              <a:ea typeface="方正兰亭黑简体" pitchFamily="2" charset="-122"/>
            </a:endParaRPr>
          </a:p>
          <a:p>
            <a:pPr indent="304800" algn="l">
              <a:lnSpc>
                <a:spcPct val="150000"/>
              </a:lnSpc>
            </a:pPr>
            <a:r>
              <a:rPr lang="zh-CN" altLang="ja-JP" sz="1600" kern="100" dirty="0">
                <a:latin typeface="方正兰亭黑简体" pitchFamily="2" charset="-122"/>
                <a:ea typeface="方正兰亭黑简体" pitchFamily="2" charset="-122"/>
              </a:rPr>
              <a:t>所有同学对各组提出的翻译策略进行讨论；</a:t>
            </a:r>
            <a:endParaRPr lang="ja-JP" altLang="ja-JP" sz="1600" kern="100" dirty="0">
              <a:latin typeface="方正兰亭黑简体" pitchFamily="2" charset="-122"/>
              <a:ea typeface="方正兰亭黑简体" pitchFamily="2" charset="-122"/>
            </a:endParaRPr>
          </a:p>
          <a:p>
            <a:pPr indent="304800" algn="l">
              <a:lnSpc>
                <a:spcPct val="150000"/>
              </a:lnSpc>
            </a:pPr>
            <a:r>
              <a:rPr lang="zh-CN" altLang="ja-JP" sz="1600" kern="100" dirty="0">
                <a:latin typeface="方正兰亭黑简体" pitchFamily="2" charset="-122"/>
                <a:ea typeface="方正兰亭黑简体" pitchFamily="2" charset="-122"/>
              </a:rPr>
              <a:t>对比参考译文，结合自己的译文进行评析，总结相关翻译技巧。</a:t>
            </a:r>
            <a:endParaRPr lang="en-US" altLang="ja-JP" sz="1600" kern="100" dirty="0">
              <a:latin typeface="方正兰亭黑简体" pitchFamily="2" charset="-122"/>
              <a:ea typeface="方正兰亭黑简体"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spTree>
    <p:extLst>
      <p:ext uri="{BB962C8B-B14F-4D97-AF65-F5344CB8AC3E}">
        <p14:creationId xmlns:p14="http://schemas.microsoft.com/office/powerpoint/2010/main" val="3745778179"/>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3"/>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106637" y="2182812"/>
            <a:ext cx="10298241" cy="337015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en-US" sz="1600" kern="100">
                <a:latin typeface="Calibri" panose="020F0502020204030204" pitchFamily="34" charset="0"/>
                <a:ea typeface="方正兰亭黑简体" panose="02000500000000000000" pitchFamily="2" charset="-122"/>
                <a:cs typeface="仿宋" panose="02010609060101010101" pitchFamily="49" charset="-122"/>
              </a:rPr>
              <a:t> </a:t>
            </a:r>
            <a:r>
              <a:rPr lang="zh-CN" altLang="en-US" sz="1600" kern="100" smtClean="0">
                <a:latin typeface="Calibri" panose="020F0502020204030204" pitchFamily="34" charset="0"/>
                <a:ea typeface="方正兰亭黑简体" panose="02000500000000000000" pitchFamily="2" charset="-122"/>
                <a:cs typeface="仿宋" panose="02010609060101010101" pitchFamily="49" charset="-122"/>
              </a:rPr>
              <a:t> </a:t>
            </a:r>
            <a:r>
              <a:rPr lang="zh-CN" altLang="en-US" sz="1600" kern="100" dirty="0">
                <a:latin typeface="方正兰亭黑简体" pitchFamily="2" charset="-122"/>
                <a:ea typeface="方正兰亭黑简体" pitchFamily="2" charset="-122"/>
                <a:cs typeface="仿宋" panose="02010609060101010101" pitchFamily="49" charset="-122"/>
              </a:rPr>
              <a:t>一个国家选择什么样的治理体系，是由这个国家的历史传承、文化传统、经济社会发展水平决定的，是由这个国家的人民决定的。我国今天的国家治理体系，是在我国历史传承、文化传统、经济社会发展的基础上长期发展、渐进改进、内生性演化的结果。我国国家治理体系需要改进和完善，但怎么改、怎么完善，我们要有主张、有定力。中华民族是一个兼容并蓄、海纳百川的民族，在漫长历史进程中，不断学习他人的好东西，把他人的好东西化成我们自己的东西，这才形成我们的民族特色。没有坚定的制度自信就不可能有全面深化改革的勇气，同样，离开不断改革，制度自信也不可能彻底、不可能久远。我们全面深化改革，是要使中国特色社会主义制度更好；我们说坚定制度自信，不是要固步自封，而是要不断革除体制机制弊端，让我们的制度成熟而持久。</a:t>
            </a:r>
            <a:endParaRPr lang="en-US" altLang="zh-CN" sz="1600" kern="100" dirty="0">
              <a:latin typeface="方正兰亭黑简体" pitchFamily="2" charset="-122"/>
              <a:ea typeface="方正兰亭黑简体" pitchFamily="2" charset="-122"/>
              <a:cs typeface="仿宋" panose="02010609060101010101" pitchFamily="49" charset="-122"/>
            </a:endParaRPr>
          </a:p>
          <a:p>
            <a:pPr indent="304800" algn="just">
              <a:lnSpc>
                <a:spcPct val="150000"/>
              </a:lnSpc>
            </a:pPr>
            <a:endParaRPr lang="en-US" altLang="zh-CN" sz="1600" kern="100" dirty="0">
              <a:latin typeface="方正兰亭黑简体" pitchFamily="2" charset="-122"/>
              <a:ea typeface="方正兰亭黑简体" pitchFamily="2" charset="-122"/>
              <a:cs typeface="仿宋" panose="02010609060101010101" pitchFamily="49" charset="-122"/>
            </a:endParaRPr>
          </a:p>
          <a:p>
            <a:pPr indent="304800" algn="r">
              <a:lnSpc>
                <a:spcPct val="150000"/>
              </a:lnSpc>
            </a:pPr>
            <a:r>
              <a:rPr lang="zh-CN" altLang="en-US" sz="1400" kern="100" dirty="0">
                <a:latin typeface="方正兰亭黑简体" pitchFamily="2" charset="-122"/>
                <a:ea typeface="方正兰亭黑简体" pitchFamily="2" charset="-122"/>
              </a:rPr>
              <a:t>（</a:t>
            </a:r>
            <a:r>
              <a:rPr lang="en-US" altLang="zh-CN" sz="1400" kern="100" dirty="0">
                <a:latin typeface="方正兰亭黑简体" pitchFamily="2" charset="-122"/>
                <a:ea typeface="方正兰亭黑简体" pitchFamily="2" charset="-122"/>
              </a:rPr>
              <a:t>2014</a:t>
            </a:r>
            <a:r>
              <a:rPr lang="zh-CN" altLang="en-US" sz="1400" kern="100" dirty="0">
                <a:latin typeface="方正兰亭黑简体" pitchFamily="2" charset="-122"/>
                <a:ea typeface="方正兰亭黑简体" pitchFamily="2" charset="-122"/>
              </a:rPr>
              <a:t>年</a:t>
            </a:r>
            <a:r>
              <a:rPr lang="en-US" altLang="zh-CN" sz="1400" kern="100" dirty="0">
                <a:latin typeface="方正兰亭黑简体" pitchFamily="2" charset="-122"/>
                <a:ea typeface="方正兰亭黑简体" pitchFamily="2" charset="-122"/>
              </a:rPr>
              <a:t>2</a:t>
            </a:r>
            <a:r>
              <a:rPr lang="zh-CN" altLang="en-US" sz="1400" kern="100" dirty="0">
                <a:latin typeface="方正兰亭黑简体" pitchFamily="2" charset="-122"/>
                <a:ea typeface="方正兰亭黑简体" pitchFamily="2" charset="-122"/>
              </a:rPr>
              <a:t>月</a:t>
            </a:r>
            <a:r>
              <a:rPr lang="en-US" altLang="zh-CN" sz="1400" kern="100" dirty="0">
                <a:latin typeface="方正兰亭黑简体" pitchFamily="2" charset="-122"/>
                <a:ea typeface="方正兰亭黑简体" pitchFamily="2" charset="-122"/>
              </a:rPr>
              <a:t>17 </a:t>
            </a:r>
            <a:r>
              <a:rPr lang="zh-CN" altLang="en-US" sz="1400" kern="100" dirty="0">
                <a:latin typeface="方正兰亭黑简体" pitchFamily="2" charset="-122"/>
                <a:ea typeface="方正兰亭黑简体" pitchFamily="2" charset="-122"/>
              </a:rPr>
              <a:t>日，习近平在省部级主要领导干部学习贯彻十八届三中全会精神全面深化改革专题研讨班上的讲话）</a:t>
            </a:r>
            <a:endParaRPr lang="ja-JP" altLang="ja-JP" sz="1400" kern="100" dirty="0">
              <a:effectLst/>
              <a:latin typeface="方正兰亭黑简体" pitchFamily="2" charset="-122"/>
              <a:ea typeface="方正兰亭黑简体" pitchFamily="2" charset="-122"/>
              <a:cs typeface="Times New Roman" panose="02020603050405020304" pitchFamily="18" charset="0"/>
            </a:endParaRPr>
          </a:p>
        </p:txBody>
      </p:sp>
      <p:pic>
        <p:nvPicPr>
          <p:cNvPr id="15" name="図 14"/>
          <p:cNvPicPr>
            <a:picLocks noChangeAspect="1"/>
          </p:cNvPicPr>
          <p:nvPr>
            <p:custDataLst>
              <p:tags r:id="rId1"/>
            </p:custDataLst>
          </p:nvPr>
        </p:nvPicPr>
        <p:blipFill>
          <a:blip r:embed="rId4"/>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532641"/>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3"/>
          <a:stretch>
            <a:fillRect/>
          </a:stretch>
        </p:blipFill>
        <p:spPr>
          <a:xfrm>
            <a:off x="1472792" y="513303"/>
            <a:ext cx="2886146" cy="618251"/>
          </a:xfrm>
          <a:prstGeom prst="rect">
            <a:avLst/>
          </a:prstGeom>
        </p:spPr>
      </p:pic>
      <p:sp>
        <p:nvSpPr>
          <p:cNvPr id="4" name="文本框 3"/>
          <p:cNvSpPr txBox="1"/>
          <p:nvPr/>
        </p:nvSpPr>
        <p:spPr>
          <a:xfrm>
            <a:off x="1622651" y="554907"/>
            <a:ext cx="273628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6172" y="60232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030836" y="2034853"/>
            <a:ext cx="10608008" cy="415498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ko-KR" altLang="en-US" sz="1600" kern="100" dirty="0">
                <a:latin typeface="komorebi gothic" pitchFamily="49" charset="-128"/>
                <a:ea typeface="komorebi gothic" pitchFamily="49" charset="-128"/>
              </a:rPr>
              <a:t>한 국가가 어떤 운영 시스템을 선택하는가는 그 국가의 역사적 계승과 문화 전통，경제 사회의 발전 수준에 달려 있으며</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그 국가의 인민이 결정하는 것입니다</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오늘날 중국의 국가 운영 시스템은 역사적 계승과 문화 전통</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경제 사회의 발전 수준을 토대로 장기간에 걸친 발전</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점진적인 개선，내부적 변화로 얻어진 결과입니다</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우리 나라의 국가 운영 시스템은 개선과 완비가 필요합니다</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그러나 어떻게 개선하고 완비할지에 대해서는 우리의 주장과 신념에 따라 정해야 합니다</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중화민족은 무엇이든 수용할 줄 아는 민족입니다</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오랜 역사 과정에서 외부의 좋은 것을 꾸준히 배우고，자신의 것으로 변화시키는 과정에서 우리 민족의 특징이 형성되었습니다</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확고한 제도적 자신감이 없으면 전면적 개혁 심화를 위한 용기를 낼 수 없으며 끊임없이 개혁하지 않고서는 제도적 자신감이 확실할 수도，영원할 수도 없습니다</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우리가 개혁을 전면적으로 심화하는 것은 중국 특색 사회주의 제도를 더 완비하려는 것이며</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제도적 자신감을 확고히 한다는 것은 현상에 안주하며 제자리 걸음만 할 것이 아니라 체제 메커니즘의 폐단을 부단히 제거함으로써 우리의 제도를 성숙하고 오래 지속되게 만드는 것입니다</a:t>
            </a:r>
            <a:r>
              <a:rPr lang="en-US" altLang="ko-KR" sz="1600" kern="100" dirty="0">
                <a:latin typeface="komorebi gothic" pitchFamily="49" charset="-128"/>
                <a:ea typeface="komorebi gothic" pitchFamily="49" charset="-128"/>
              </a:rPr>
              <a:t>.</a:t>
            </a:r>
            <a:endParaRPr lang="en-US" altLang="ja-JP" sz="1400" kern="100" dirty="0">
              <a:latin typeface="komorebi gothic" pitchFamily="49" charset="-128"/>
              <a:ea typeface="komorebi gothic" pitchFamily="49" charset="-128"/>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500000000000000" pitchFamily="2" charset="-122"/>
              </a:rPr>
              <a:t>参考译文</a:t>
            </a:r>
            <a:endParaRPr lang="zh-CN" altLang="en-US" sz="2000" b="1" dirty="0">
              <a:ea typeface="方正兰亭黑简体" panose="02000500000000000000" pitchFamily="2" charset="-122"/>
              <a:sym typeface="+mn-ea"/>
            </a:endParaRPr>
          </a:p>
        </p:txBody>
      </p:sp>
      <p:pic>
        <p:nvPicPr>
          <p:cNvPr id="15" name="図 14"/>
          <p:cNvPicPr>
            <a:picLocks noChangeAspect="1"/>
          </p:cNvPicPr>
          <p:nvPr>
            <p:custDataLst>
              <p:tags r:id="rId1"/>
            </p:custDataLst>
          </p:nvPr>
        </p:nvPicPr>
        <p:blipFill>
          <a:blip r:embed="rId4"/>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3"/>
          <a:stretch>
            <a:fillRect/>
          </a:stretch>
        </p:blipFill>
        <p:spPr>
          <a:xfrm>
            <a:off x="1472792" y="513303"/>
            <a:ext cx="2951164" cy="618251"/>
          </a:xfrm>
          <a:prstGeom prst="rect">
            <a:avLst/>
          </a:prstGeom>
        </p:spPr>
      </p:pic>
      <p:sp>
        <p:nvSpPr>
          <p:cNvPr id="4" name="文本框 3"/>
          <p:cNvSpPr txBox="1"/>
          <p:nvPr/>
        </p:nvSpPr>
        <p:spPr>
          <a:xfrm>
            <a:off x="1622651" y="554907"/>
            <a:ext cx="2801304"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106637" y="2182812"/>
            <a:ext cx="10298241" cy="263149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en-US" sz="1600" kern="100" dirty="0">
                <a:latin typeface="方正兰亭黑简体" pitchFamily="2" charset="-122"/>
                <a:ea typeface="方正兰亭黑简体" pitchFamily="2" charset="-122"/>
                <a:cs typeface="仿宋" panose="02010609060101010101" pitchFamily="49" charset="-122"/>
              </a:rPr>
              <a:t>改革开放</a:t>
            </a:r>
            <a:r>
              <a:rPr lang="en-US" altLang="zh-CN" sz="1600" kern="100" dirty="0">
                <a:latin typeface="方正兰亭黑简体" pitchFamily="2" charset="-122"/>
                <a:ea typeface="方正兰亭黑简体" pitchFamily="2" charset="-122"/>
                <a:cs typeface="仿宋" panose="02010609060101010101" pitchFamily="49" charset="-122"/>
              </a:rPr>
              <a:t>40</a:t>
            </a:r>
            <a:r>
              <a:rPr lang="zh-CN" altLang="en-US" sz="1600" kern="100" dirty="0">
                <a:latin typeface="方正兰亭黑简体" pitchFamily="2" charset="-122"/>
                <a:ea typeface="方正兰亭黑简体" pitchFamily="2" charset="-122"/>
                <a:cs typeface="仿宋" panose="02010609060101010101" pitchFamily="49" charset="-122"/>
              </a:rPr>
              <a:t>年的实践启示我们：方向决定前途，道路决定命运。我们要把命运掌握在自己手中，就要有志不改、道不变的坚定。改革开放</a:t>
            </a:r>
            <a:r>
              <a:rPr lang="en-US" altLang="zh-CN" sz="1600" kern="100" dirty="0">
                <a:latin typeface="方正兰亭黑简体" pitchFamily="2" charset="-122"/>
                <a:ea typeface="方正兰亭黑简体" pitchFamily="2" charset="-122"/>
                <a:cs typeface="仿宋" panose="02010609060101010101" pitchFamily="49" charset="-122"/>
              </a:rPr>
              <a:t>40 </a:t>
            </a:r>
            <a:r>
              <a:rPr lang="zh-CN" altLang="en-US" sz="1600" kern="100" dirty="0">
                <a:latin typeface="方正兰亭黑简体" pitchFamily="2" charset="-122"/>
                <a:ea typeface="方正兰亭黑简体" pitchFamily="2" charset="-122"/>
                <a:cs typeface="仿宋" panose="02010609060101010101" pitchFamily="49" charset="-122"/>
              </a:rPr>
              <a:t>年来，我们党全部理论和实践的主题是坚持和发展中国特色社会主义。在中国这样一个有着</a:t>
            </a:r>
            <a:r>
              <a:rPr lang="en-US" altLang="zh-CN" sz="1600" kern="100" dirty="0">
                <a:latin typeface="方正兰亭黑简体" pitchFamily="2" charset="-122"/>
                <a:ea typeface="方正兰亭黑简体" pitchFamily="2" charset="-122"/>
                <a:cs typeface="仿宋" panose="02010609060101010101" pitchFamily="49" charset="-122"/>
              </a:rPr>
              <a:t>5000</a:t>
            </a:r>
            <a:r>
              <a:rPr lang="zh-CN" altLang="en-US" sz="1600" kern="100" dirty="0">
                <a:latin typeface="方正兰亭黑简体" pitchFamily="2" charset="-122"/>
                <a:ea typeface="方正兰亭黑简体" pitchFamily="2" charset="-122"/>
                <a:cs typeface="仿宋" panose="02010609060101010101" pitchFamily="49" charset="-122"/>
              </a:rPr>
              <a:t>多年文明史、</a:t>
            </a:r>
            <a:r>
              <a:rPr lang="en-US" altLang="zh-CN" sz="1600" kern="100" dirty="0">
                <a:latin typeface="方正兰亭黑简体" pitchFamily="2" charset="-122"/>
                <a:ea typeface="方正兰亭黑简体" pitchFamily="2" charset="-122"/>
                <a:cs typeface="仿宋" panose="02010609060101010101" pitchFamily="49" charset="-122"/>
              </a:rPr>
              <a:t>13</a:t>
            </a:r>
            <a:r>
              <a:rPr lang="zh-CN" altLang="en-US" sz="1600" kern="100" dirty="0">
                <a:latin typeface="方正兰亭黑简体" pitchFamily="2" charset="-122"/>
                <a:ea typeface="方正兰亭黑简体" pitchFamily="2" charset="-122"/>
                <a:cs typeface="仿宋" panose="02010609060101010101" pitchFamily="49" charset="-122"/>
              </a:rPr>
              <a:t>亿多人口的大国推进改革发展，没有可以奉为金科玉律的教科书，也没有可以对中国人民颐指气使的教师爷。鲁迅先生说过：“什么是路？就是从没路的地方践踏出来的，从只有荆棘的地方开辟出来的。”中国特色社会主义道路是当代中国大踏步赶上时代、引领时代发展的康庄大道，必须毫不动摇走下去</a:t>
            </a:r>
            <a:r>
              <a:rPr lang="zh-CN" altLang="en-US" sz="1600" kern="100" dirty="0" smtClean="0">
                <a:latin typeface="方正兰亭黑简体" pitchFamily="2" charset="-122"/>
                <a:ea typeface="方正兰亭黑简体" pitchFamily="2" charset="-122"/>
                <a:cs typeface="仿宋" panose="02010609060101010101" pitchFamily="49" charset="-122"/>
              </a:rPr>
              <a:t>。</a:t>
            </a:r>
            <a:endParaRPr lang="en-US" altLang="zh-CN" sz="1600" kern="100" dirty="0" smtClean="0">
              <a:latin typeface="方正兰亭黑简体" pitchFamily="2" charset="-122"/>
              <a:ea typeface="方正兰亭黑简体" pitchFamily="2" charset="-122"/>
              <a:cs typeface="仿宋" panose="02010609060101010101" pitchFamily="49" charset="-122"/>
            </a:endParaRPr>
          </a:p>
          <a:p>
            <a:pPr indent="304800" algn="just">
              <a:lnSpc>
                <a:spcPct val="150000"/>
              </a:lnSpc>
            </a:pPr>
            <a:endParaRPr lang="zh-CN" altLang="en-US" sz="1600" kern="100" dirty="0">
              <a:latin typeface="方正兰亭黑简体" pitchFamily="2" charset="-122"/>
              <a:ea typeface="方正兰亭黑简体" pitchFamily="2" charset="-122"/>
              <a:cs typeface="仿宋" panose="02010609060101010101" pitchFamily="49" charset="-122"/>
            </a:endParaRPr>
          </a:p>
          <a:p>
            <a:pPr indent="304800" algn="r">
              <a:lnSpc>
                <a:spcPct val="150000"/>
              </a:lnSpc>
            </a:pPr>
            <a:r>
              <a:rPr lang="zh-CN" altLang="en-US" sz="1400" kern="100" dirty="0" smtClean="0">
                <a:latin typeface="方正兰亭黑简体" pitchFamily="2" charset="-122"/>
                <a:ea typeface="方正兰亭黑简体" pitchFamily="2" charset="-122"/>
              </a:rPr>
              <a:t>（</a:t>
            </a:r>
            <a:r>
              <a:rPr lang="en-US" altLang="zh-CN" sz="1400" kern="100" dirty="0">
                <a:latin typeface="方正兰亭黑简体" pitchFamily="2" charset="-122"/>
                <a:ea typeface="方正兰亭黑简体" pitchFamily="2" charset="-122"/>
              </a:rPr>
              <a:t>2018</a:t>
            </a:r>
            <a:r>
              <a:rPr lang="zh-CN" altLang="en-US" sz="1400" kern="100" dirty="0">
                <a:latin typeface="方正兰亭黑简体" pitchFamily="2" charset="-122"/>
                <a:ea typeface="方正兰亭黑简体" pitchFamily="2" charset="-122"/>
              </a:rPr>
              <a:t>年</a:t>
            </a:r>
            <a:r>
              <a:rPr lang="en-US" altLang="zh-CN" sz="1400" kern="100" dirty="0">
                <a:latin typeface="方正兰亭黑简体" pitchFamily="2" charset="-122"/>
                <a:ea typeface="方正兰亭黑简体" pitchFamily="2" charset="-122"/>
              </a:rPr>
              <a:t>12</a:t>
            </a:r>
            <a:r>
              <a:rPr lang="zh-CN" altLang="en-US" sz="1400" kern="100" dirty="0">
                <a:latin typeface="方正兰亭黑简体" pitchFamily="2" charset="-122"/>
                <a:ea typeface="方正兰亭黑简体" pitchFamily="2" charset="-122"/>
              </a:rPr>
              <a:t>月</a:t>
            </a:r>
            <a:r>
              <a:rPr lang="en-US" altLang="zh-CN" sz="1400" kern="100" dirty="0">
                <a:latin typeface="方正兰亭黑简体" pitchFamily="2" charset="-122"/>
                <a:ea typeface="方正兰亭黑简体" pitchFamily="2" charset="-122"/>
              </a:rPr>
              <a:t>18</a:t>
            </a:r>
            <a:r>
              <a:rPr lang="zh-CN" altLang="en-US" sz="1400" kern="100" dirty="0">
                <a:latin typeface="方正兰亭黑简体" pitchFamily="2" charset="-122"/>
                <a:ea typeface="方正兰亭黑简体" pitchFamily="2" charset="-122"/>
              </a:rPr>
              <a:t>日，习近平在庆祝改革开放</a:t>
            </a:r>
            <a:r>
              <a:rPr lang="en-US" altLang="zh-CN" sz="1400" kern="100" dirty="0">
                <a:latin typeface="方正兰亭黑简体" pitchFamily="2" charset="-122"/>
                <a:ea typeface="方正兰亭黑简体" pitchFamily="2" charset="-122"/>
              </a:rPr>
              <a:t>40</a:t>
            </a:r>
            <a:r>
              <a:rPr lang="zh-CN" altLang="en-US" sz="1400" kern="100" dirty="0">
                <a:latin typeface="方正兰亭黑简体" pitchFamily="2" charset="-122"/>
                <a:ea typeface="方正兰亭黑简体" pitchFamily="2" charset="-122"/>
              </a:rPr>
              <a:t>周年大会上的讲话）</a:t>
            </a:r>
            <a:endParaRPr lang="en-US" altLang="zh-CN" sz="1400" kern="100" dirty="0">
              <a:latin typeface="方正兰亭黑简体" pitchFamily="2" charset="-122"/>
              <a:ea typeface="方正兰亭黑简体" pitchFamily="2" charset="-122"/>
            </a:endParaRPr>
          </a:p>
        </p:txBody>
      </p:sp>
      <p:pic>
        <p:nvPicPr>
          <p:cNvPr id="15" name="図 14"/>
          <p:cNvPicPr>
            <a:picLocks noChangeAspect="1"/>
          </p:cNvPicPr>
          <p:nvPr>
            <p:custDataLst>
              <p:tags r:id="rId1"/>
            </p:custDataLst>
          </p:nvPr>
        </p:nvPicPr>
        <p:blipFill>
          <a:blip r:embed="rId4"/>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3"/>
          <a:stretch>
            <a:fillRect/>
          </a:stretch>
        </p:blipFill>
        <p:spPr>
          <a:xfrm>
            <a:off x="1472792" y="513303"/>
            <a:ext cx="2948290" cy="618251"/>
          </a:xfrm>
          <a:prstGeom prst="rect">
            <a:avLst/>
          </a:prstGeom>
        </p:spPr>
      </p:pic>
      <p:sp>
        <p:nvSpPr>
          <p:cNvPr id="4" name="文本框 3"/>
          <p:cNvSpPr txBox="1"/>
          <p:nvPr/>
        </p:nvSpPr>
        <p:spPr>
          <a:xfrm>
            <a:off x="1622651" y="554907"/>
            <a:ext cx="2798430"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3490" y="5632792"/>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057546" y="2471046"/>
            <a:ext cx="10378628" cy="30015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ko-KR" altLang="en-US" sz="1600" kern="100" dirty="0">
                <a:latin typeface="方正兰亭黑简体" pitchFamily="2" charset="-122"/>
                <a:ea typeface="方正兰亭黑简体" pitchFamily="2" charset="-122"/>
              </a:rPr>
              <a:t>개혁개방 </a:t>
            </a:r>
            <a:r>
              <a:rPr lang="en-US" altLang="ko-KR" sz="1600" kern="100" dirty="0">
                <a:latin typeface="方正兰亭黑简体" pitchFamily="2" charset="-122"/>
                <a:ea typeface="方正兰亭黑简体" pitchFamily="2" charset="-122"/>
              </a:rPr>
              <a:t>40</a:t>
            </a:r>
            <a:r>
              <a:rPr lang="ko-KR" altLang="en-US" sz="1600" kern="100" dirty="0">
                <a:latin typeface="方正兰亭黑简体" pitchFamily="2" charset="-122"/>
                <a:ea typeface="方正兰亭黑简体" pitchFamily="2" charset="-122"/>
              </a:rPr>
              <a:t>년의 실천은 우리에게 방향이 미래를 결정하고 노선이 운명을 결정한다는 사실을 깨닫게 해주었습니다</a:t>
            </a:r>
            <a:r>
              <a:rPr lang="en-US" altLang="ko-KR" sz="1600" kern="100" dirty="0">
                <a:latin typeface="方正兰亭黑简体" pitchFamily="2" charset="-122"/>
                <a:ea typeface="方正兰亭黑简体" pitchFamily="2" charset="-122"/>
              </a:rPr>
              <a:t>. </a:t>
            </a:r>
            <a:r>
              <a:rPr lang="ko-KR" altLang="en-US" sz="1600" kern="100" dirty="0">
                <a:latin typeface="方正兰亭黑简体" pitchFamily="2" charset="-122"/>
                <a:ea typeface="方正兰亭黑简体" pitchFamily="2" charset="-122"/>
              </a:rPr>
              <a:t>우리가 자기의 운명을 스스로 결정하려면 반드시 뜻을 굽히지 않고 노선을 바꾸지 않는 확고한 의지가 있어야 합니다</a:t>
            </a:r>
            <a:r>
              <a:rPr lang="en-US" altLang="ko-KR" sz="1600" kern="100" dirty="0">
                <a:latin typeface="方正兰亭黑简体" pitchFamily="2" charset="-122"/>
                <a:ea typeface="方正兰亭黑简体" pitchFamily="2" charset="-122"/>
              </a:rPr>
              <a:t>. </a:t>
            </a:r>
            <a:r>
              <a:rPr lang="ko-KR" altLang="en-US" sz="1600" kern="100" dirty="0">
                <a:latin typeface="方正兰亭黑简体" pitchFamily="2" charset="-122"/>
                <a:ea typeface="方正兰亭黑简体" pitchFamily="2" charset="-122"/>
              </a:rPr>
              <a:t>개혁개방 </a:t>
            </a:r>
            <a:r>
              <a:rPr lang="en-US" altLang="ko-KR" sz="1600" kern="100" dirty="0">
                <a:latin typeface="方正兰亭黑简体" pitchFamily="2" charset="-122"/>
                <a:ea typeface="方正兰亭黑简体" pitchFamily="2" charset="-122"/>
              </a:rPr>
              <a:t>40</a:t>
            </a:r>
            <a:r>
              <a:rPr lang="ko-KR" altLang="en-US" sz="1600" kern="100" dirty="0">
                <a:latin typeface="方正兰亭黑简体" pitchFamily="2" charset="-122"/>
                <a:ea typeface="方正兰亭黑简体" pitchFamily="2" charset="-122"/>
              </a:rPr>
              <a:t>년간 우리 당의 모든 이론과 실천 주제는 중국 특색 사회주의를 견지하고 발전시키는 것이었습니다</a:t>
            </a:r>
            <a:r>
              <a:rPr lang="en-US" altLang="ko-KR" sz="1600" kern="100" dirty="0">
                <a:latin typeface="方正兰亭黑简体" pitchFamily="2" charset="-122"/>
                <a:ea typeface="方正兰亭黑简体" pitchFamily="2" charset="-122"/>
              </a:rPr>
              <a:t>. 5000</a:t>
            </a:r>
            <a:r>
              <a:rPr lang="ko-KR" altLang="en-US" sz="1600" kern="100" dirty="0">
                <a:latin typeface="方正兰亭黑简体" pitchFamily="2" charset="-122"/>
                <a:ea typeface="方正兰亭黑简体" pitchFamily="2" charset="-122"/>
              </a:rPr>
              <a:t>여 년의 문명사와 </a:t>
            </a:r>
            <a:r>
              <a:rPr lang="en-US" altLang="ko-KR" sz="1600" kern="100" dirty="0">
                <a:latin typeface="方正兰亭黑简体" pitchFamily="2" charset="-122"/>
                <a:ea typeface="方正兰亭黑简体" pitchFamily="2" charset="-122"/>
              </a:rPr>
              <a:t>13</a:t>
            </a:r>
            <a:r>
              <a:rPr lang="ko-KR" altLang="en-US" sz="1600" kern="100" dirty="0">
                <a:latin typeface="方正兰亭黑简体" pitchFamily="2" charset="-122"/>
                <a:ea typeface="方正兰亭黑简体" pitchFamily="2" charset="-122"/>
              </a:rPr>
              <a:t>억 명이 넘는 인구를 가진 큰 나라 중국에서 개혁과 발전을 추진하는 데는 금과옥조로 받들 만한 교과서가 없으며 함부로 중국 인민을 가르칠 만한 선생님도 없습니다</a:t>
            </a:r>
            <a:r>
              <a:rPr lang="en-US" altLang="ko-KR" sz="1600" kern="100" dirty="0">
                <a:latin typeface="方正兰亭黑简体" pitchFamily="2" charset="-122"/>
                <a:ea typeface="方正兰亭黑简体" pitchFamily="2" charset="-122"/>
              </a:rPr>
              <a:t>. </a:t>
            </a:r>
            <a:r>
              <a:rPr lang="ko-KR" altLang="en-US" sz="1600" kern="100" dirty="0">
                <a:latin typeface="方正兰亭黑简体" pitchFamily="2" charset="-122"/>
                <a:ea typeface="方正兰亭黑简体" pitchFamily="2" charset="-122"/>
              </a:rPr>
              <a:t>루쉰 선생은 “길이란 무엇인가</a:t>
            </a:r>
            <a:r>
              <a:rPr lang="en-US" altLang="ko-KR" sz="1600" kern="100" dirty="0">
                <a:latin typeface="方正兰亭黑简体" pitchFamily="2" charset="-122"/>
                <a:ea typeface="方正兰亭黑简体" pitchFamily="2" charset="-122"/>
              </a:rPr>
              <a:t>? </a:t>
            </a:r>
            <a:r>
              <a:rPr lang="ko-KR" altLang="en-US" sz="1600" kern="100" dirty="0">
                <a:latin typeface="方正兰亭黑简体" pitchFamily="2" charset="-122"/>
                <a:ea typeface="方正兰亭黑简体" pitchFamily="2" charset="-122"/>
              </a:rPr>
              <a:t>그것은 워낙 길이 없는 곳을 밟아 생긴 것이며</a:t>
            </a:r>
            <a:r>
              <a:rPr lang="en-US" altLang="ko-KR" sz="1600" kern="100" dirty="0">
                <a:latin typeface="方正兰亭黑简体" pitchFamily="2" charset="-122"/>
                <a:ea typeface="方正兰亭黑简体" pitchFamily="2" charset="-122"/>
              </a:rPr>
              <a:t>, </a:t>
            </a:r>
            <a:r>
              <a:rPr lang="ko-KR" altLang="en-US" sz="1600" kern="100" dirty="0">
                <a:latin typeface="方正兰亭黑简体" pitchFamily="2" charset="-122"/>
                <a:ea typeface="方正兰亭黑简体" pitchFamily="2" charset="-122"/>
              </a:rPr>
              <a:t>가시덤불이 가득한 곳을 개척해 생긴 것이다”라고 말했습니다</a:t>
            </a:r>
            <a:r>
              <a:rPr lang="en-US" altLang="ko-KR" sz="1600" kern="100" dirty="0">
                <a:latin typeface="方正兰亭黑简体" pitchFamily="2" charset="-122"/>
                <a:ea typeface="方正兰亭黑简体" pitchFamily="2" charset="-122"/>
              </a:rPr>
              <a:t>. </a:t>
            </a:r>
            <a:r>
              <a:rPr lang="ko-KR" altLang="en-US" sz="1600" kern="100" dirty="0">
                <a:latin typeface="方正兰亭黑简体" pitchFamily="2" charset="-122"/>
                <a:ea typeface="方正兰亭黑简体" pitchFamily="2" charset="-122"/>
              </a:rPr>
              <a:t>중국 특색 사회주의의 길은 현시대 중국이 큰 걸음으로 시대를 따라잡고 시대의 발전을 선도할 수 있는 탄탄대로로서 조금도 흔들림 없이 걸어 나가야 합니다</a:t>
            </a:r>
            <a:r>
              <a:rPr lang="en-US" altLang="ko-KR" sz="1600" kern="100" dirty="0">
                <a:latin typeface="方正兰亭黑简体" pitchFamily="2" charset="-122"/>
                <a:ea typeface="方正兰亭黑简体" pitchFamily="2" charset="-122"/>
              </a:rPr>
              <a:t>.</a:t>
            </a:r>
            <a:endParaRPr lang="en-US" altLang="ja-JP" sz="1400" kern="100" dirty="0">
              <a:latin typeface="方正兰亭黑简体" pitchFamily="2" charset="-122"/>
              <a:ea typeface="方正兰亭黑简体"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500000000000000" pitchFamily="2" charset="-122"/>
              </a:rPr>
              <a:t>参考译文</a:t>
            </a:r>
            <a:endParaRPr lang="zh-CN" altLang="en-US" sz="2000" b="1" dirty="0">
              <a:ea typeface="方正兰亭黑简体" panose="02000500000000000000" pitchFamily="2" charset="-122"/>
              <a:sym typeface="+mn-ea"/>
            </a:endParaRPr>
          </a:p>
        </p:txBody>
      </p:sp>
      <p:pic>
        <p:nvPicPr>
          <p:cNvPr id="15" name="図 14"/>
          <p:cNvPicPr>
            <a:picLocks noChangeAspect="1"/>
          </p:cNvPicPr>
          <p:nvPr>
            <p:custDataLst>
              <p:tags r:id="rId1"/>
            </p:custDataLst>
          </p:nvPr>
        </p:nvPicPr>
        <p:blipFill>
          <a:blip r:embed="rId4"/>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6010275" y="701040"/>
            <a:ext cx="4058285" cy="4058285"/>
          </a:xfrm>
          <a:prstGeom prst="rect">
            <a:avLst/>
          </a:prstGeom>
          <a:effectLst>
            <a:outerShdw blurRad="50800" dist="38100" dir="2700000" algn="tl" rotWithShape="0">
              <a:prstClr val="black">
                <a:alpha val="40000"/>
              </a:prstClr>
            </a:outerShdw>
          </a:effectLst>
        </p:spPr>
      </p:pic>
      <p:sp>
        <p:nvSpPr>
          <p:cNvPr id="7" name="矩形 6"/>
          <p:cNvSpPr/>
          <p:nvPr/>
        </p:nvSpPr>
        <p:spPr>
          <a:xfrm>
            <a:off x="6334003" y="2244055"/>
            <a:ext cx="3289683" cy="972254"/>
          </a:xfrm>
          <a:prstGeom prst="rect">
            <a:avLst/>
          </a:prstGeom>
        </p:spPr>
        <p:txBody>
          <a:bodyPr wrap="none">
            <a:spAutoFit/>
          </a:bodyPr>
          <a:lstStyle/>
          <a:p>
            <a:pPr algn="ctr" fontAlgn="auto">
              <a:lnSpc>
                <a:spcPct val="150000"/>
              </a:lnSpc>
            </a:pPr>
            <a:r>
              <a:rPr lang="ko-KR" altLang="en-US" sz="4400" b="1" i="1" dirty="0" smtClean="0">
                <a:solidFill>
                  <a:srgbClr val="2050A1"/>
                </a:solidFill>
                <a:latin typeface="komorebi gothic" panose="02000609000000000000" pitchFamily="49" charset="-128"/>
                <a:ea typeface="komorebi gothic" panose="02000609000000000000" pitchFamily="49" charset="-128"/>
              </a:rPr>
              <a:t>감사합니다</a:t>
            </a:r>
            <a:r>
              <a:rPr lang="en-US" altLang="ko-KR" sz="4400" b="1" i="1" dirty="0" smtClean="0">
                <a:solidFill>
                  <a:srgbClr val="2050A1"/>
                </a:solidFill>
                <a:latin typeface="komorebi gothic" panose="02000609000000000000" pitchFamily="49" charset="-128"/>
                <a:ea typeface="komorebi gothic" panose="02000609000000000000" pitchFamily="49" charset="-128"/>
              </a:rPr>
              <a:t>!</a:t>
            </a:r>
            <a:endParaRPr lang="ja-JP" altLang="en-GB" sz="4400" b="1" i="1" dirty="0">
              <a:solidFill>
                <a:srgbClr val="2050A1"/>
              </a:solidFill>
              <a:latin typeface="komorebi gothic" panose="02000609000000000000" pitchFamily="49" charset="-128"/>
              <a:ea typeface="komorebi gothic" panose="02000609000000000000" pitchFamily="49" charset="-128"/>
            </a:endParaRPr>
          </a:p>
        </p:txBody>
      </p:sp>
      <p:sp>
        <p:nvSpPr>
          <p:cNvPr id="2" name="文本框 1"/>
          <p:cNvSpPr txBox="1"/>
          <p:nvPr/>
        </p:nvSpPr>
        <p:spPr>
          <a:xfrm>
            <a:off x="6772275" y="4870450"/>
            <a:ext cx="5419090" cy="383540"/>
          </a:xfrm>
          <a:prstGeom prst="rect">
            <a:avLst/>
          </a:prstGeom>
          <a:noFill/>
        </p:spPr>
        <p:txBody>
          <a:bodyPr wrap="square" rtlCol="0">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ircle(in)">
                                      <p:cBhvr>
                                        <p:cTn id="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p>
        </p:txBody>
      </p:sp>
      <p:grpSp>
        <p:nvGrpSpPr>
          <p:cNvPr id="7" name="组合 6"/>
          <p:cNvGrpSpPr/>
          <p:nvPr/>
        </p:nvGrpSpPr>
        <p:grpSpPr>
          <a:xfrm>
            <a:off x="949419" y="1728215"/>
            <a:ext cx="10540438" cy="1342163"/>
            <a:chOff x="1407" y="3366"/>
            <a:chExt cx="14596" cy="2195"/>
          </a:xfrm>
        </p:grpSpPr>
        <p:grpSp>
          <p:nvGrpSpPr>
            <p:cNvPr id="9" name="组合 8"/>
            <p:cNvGrpSpPr/>
            <p:nvPr/>
          </p:nvGrpSpPr>
          <p:grpSpPr>
            <a:xfrm>
              <a:off x="2986" y="3366"/>
              <a:ext cx="13017" cy="2195"/>
              <a:chOff x="1647" y="2212"/>
              <a:chExt cx="13017" cy="2195"/>
            </a:xfrm>
          </p:grpSpPr>
          <p:sp>
            <p:nvSpPr>
              <p:cNvPr id="12" name="圆角矩形 11"/>
              <p:cNvSpPr/>
              <p:nvPr/>
            </p:nvSpPr>
            <p:spPr>
              <a:xfrm>
                <a:off x="1647" y="2212"/>
                <a:ext cx="12675" cy="2195"/>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66" y="2276"/>
                <a:ext cx="12798" cy="2131"/>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4.</a:t>
                </a:r>
                <a:r>
                  <a:rPr lang="zh-CN" altLang="en-US"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 </a:t>
                </a:r>
                <a:r>
                  <a:rPr lang="zh-CN" altLang="en-US"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rPr>
                  <a:t>实现</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社会公平</a:t>
                </a:r>
                <a:r>
                  <a:rPr lang="zh-CN" altLang="en-US"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rPr>
                  <a:t>正义</a:t>
                </a:r>
                <a:endParaRPr lang="en-US" altLang="zh-CN"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사회의 공평 정의를 실현하다</a:t>
                </a:r>
                <a:endParaRPr lang="en-US" altLang="zh-CN" sz="2800" b="1" dirty="0">
                  <a:solidFill>
                    <a:srgbClr val="FF0000"/>
                  </a:solidFill>
                  <a:latin typeface="komorebi gothic" pitchFamily="49" charset="-128"/>
                  <a:ea typeface="komorebi gothic" pitchFamily="49" charset="-128"/>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3"/>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翻译说明</a:t>
            </a:r>
          </a:p>
        </p:txBody>
      </p:sp>
      <p:sp>
        <p:nvSpPr>
          <p:cNvPr id="32" name="圆角矩形 31"/>
          <p:cNvSpPr/>
          <p:nvPr/>
        </p:nvSpPr>
        <p:spPr>
          <a:xfrm>
            <a:off x="3697088" y="4058565"/>
            <a:ext cx="2703740" cy="648256"/>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2">
                    <a:lumMod val="10000"/>
                  </a:schemeClr>
                </a:solidFill>
                <a:latin typeface="Times New Roman" panose="02020603050405020304" pitchFamily="18" charset="0"/>
                <a:ea typeface="方正兰亭黑简体" panose="02000500000000000000" pitchFamily="2" charset="-122"/>
              </a:rPr>
              <a:t>对译</a:t>
            </a:r>
            <a:endParaRPr lang="zh-CN" sz="2000" b="1" dirty="0">
              <a:solidFill>
                <a:schemeClr val="bg2">
                  <a:lumMod val="10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p>
        </p:txBody>
      </p:sp>
      <p:grpSp>
        <p:nvGrpSpPr>
          <p:cNvPr id="7" name="组合 6"/>
          <p:cNvGrpSpPr/>
          <p:nvPr/>
        </p:nvGrpSpPr>
        <p:grpSpPr>
          <a:xfrm>
            <a:off x="949419" y="1728215"/>
            <a:ext cx="10540438" cy="1473628"/>
            <a:chOff x="1407" y="3366"/>
            <a:chExt cx="14596" cy="2410"/>
          </a:xfrm>
        </p:grpSpPr>
        <p:grpSp>
          <p:nvGrpSpPr>
            <p:cNvPr id="9" name="组合 8"/>
            <p:cNvGrpSpPr/>
            <p:nvPr/>
          </p:nvGrpSpPr>
          <p:grpSpPr>
            <a:xfrm>
              <a:off x="2986" y="3366"/>
              <a:ext cx="13017" cy="2410"/>
              <a:chOff x="1647" y="2212"/>
              <a:chExt cx="13017" cy="2410"/>
            </a:xfrm>
          </p:grpSpPr>
          <p:sp>
            <p:nvSpPr>
              <p:cNvPr id="12" name="圆角矩形 11"/>
              <p:cNvSpPr/>
              <p:nvPr/>
            </p:nvSpPr>
            <p:spPr>
              <a:xfrm>
                <a:off x="1647" y="2212"/>
                <a:ext cx="12675" cy="2410"/>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66" y="2276"/>
                <a:ext cx="12798" cy="2131"/>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5.</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促进社会和谐</a:t>
                </a:r>
                <a:r>
                  <a:rPr lang="zh-CN" altLang="en-US"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rPr>
                  <a:t>稳定</a:t>
                </a:r>
                <a:endParaRPr lang="en-US" altLang="zh-CN"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사회의 조화와 안정을 촉진하다</a:t>
                </a:r>
                <a:endParaRPr lang="en-US" altLang="zh-CN" sz="2800" b="1" dirty="0">
                  <a:solidFill>
                    <a:srgbClr val="FF0000"/>
                  </a:solidFill>
                  <a:latin typeface="komorebi gothic" pitchFamily="49" charset="-128"/>
                  <a:ea typeface="komorebi gothic" pitchFamily="49" charset="-128"/>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3"/>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翻译说明</a:t>
            </a:r>
          </a:p>
        </p:txBody>
      </p:sp>
      <p:sp>
        <p:nvSpPr>
          <p:cNvPr id="32" name="圆角矩形 31"/>
          <p:cNvSpPr/>
          <p:nvPr/>
        </p:nvSpPr>
        <p:spPr>
          <a:xfrm>
            <a:off x="3697088" y="4058565"/>
            <a:ext cx="2703740" cy="648256"/>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2">
                    <a:lumMod val="10000"/>
                  </a:schemeClr>
                </a:solidFill>
                <a:latin typeface="Times New Roman" panose="02020603050405020304" pitchFamily="18" charset="0"/>
                <a:ea typeface="方正兰亭黑简体" panose="02000500000000000000" pitchFamily="2" charset="-122"/>
              </a:rPr>
              <a:t>对</a:t>
            </a:r>
            <a:r>
              <a:rPr lang="zh-CN" altLang="en-US" sz="2400" b="1" dirty="0" smtClean="0">
                <a:solidFill>
                  <a:schemeClr val="bg2">
                    <a:lumMod val="10000"/>
                  </a:schemeClr>
                </a:solidFill>
                <a:latin typeface="Times New Roman" panose="02020603050405020304" pitchFamily="18" charset="0"/>
                <a:ea typeface="方正兰亭黑简体" panose="02000500000000000000" pitchFamily="2" charset="-122"/>
              </a:rPr>
              <a:t>译</a:t>
            </a:r>
            <a:endParaRPr lang="zh-CN" sz="2000" b="1" dirty="0">
              <a:solidFill>
                <a:schemeClr val="bg2">
                  <a:lumMod val="10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p:txBody>
      </p:sp>
    </p:spTree>
    <p:extLst>
      <p:ext uri="{BB962C8B-B14F-4D97-AF65-F5344CB8AC3E}">
        <p14:creationId xmlns:p14="http://schemas.microsoft.com/office/powerpoint/2010/main" val="2065828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e0e2b6bd-bc31-4ce3-87aa-f075d16f3e77"/>
  <p:tag name="COMMONDATA" val="eyJoZGlkIjoiNTM0MTIzOTVjNGJiMGU2Y2YwNjZmZGQzOWUzYjc0MTA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1613</TotalTime>
  <Words>5243</Words>
  <Application>Microsoft Office PowerPoint</Application>
  <PresentationFormat>宽屏</PresentationFormat>
  <Paragraphs>457</Paragraphs>
  <Slides>78</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78</vt:i4>
      </vt:variant>
    </vt:vector>
  </HeadingPairs>
  <TitlesOfParts>
    <vt:vector size="94" baseType="lpstr">
      <vt:lpstr>Batang</vt:lpstr>
      <vt:lpstr>komorebi gothic</vt:lpstr>
      <vt:lpstr>맑은 고딕</vt:lpstr>
      <vt:lpstr>游ゴシック</vt:lpstr>
      <vt:lpstr>等线</vt:lpstr>
      <vt:lpstr>等线 Light</vt:lpstr>
      <vt:lpstr>方正兰亭黑简体</vt:lpstr>
      <vt:lpstr>仿宋</vt:lpstr>
      <vt:lpstr>宋体</vt:lpstr>
      <vt:lpstr>微软雅黑</vt:lpstr>
      <vt:lpstr>微软雅黑 Light</vt:lpstr>
      <vt:lpstr>Arial</vt:lpstr>
      <vt:lpstr>Calibri</vt:lpstr>
      <vt:lpstr>Palatino Linotype</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北京外国语大学</cp:lastModifiedBy>
  <cp:revision>826</cp:revision>
  <dcterms:created xsi:type="dcterms:W3CDTF">2022-06-22T00:29:00Z</dcterms:created>
  <dcterms:modified xsi:type="dcterms:W3CDTF">2024-08-05T10:46:52Z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3AEB7629C6CC4E11A2AC15A4501CB9FF_13</vt:lpwstr>
  </property>
  <property fmtid="{D5CDD505-2E9C-101B-9397-08002B2CF9AE}" pid="3" name="KSOProductBuildVer">
    <vt:lpwstr>2052-11.1.0.14036</vt:lpwstr>
  </property>
</Properties>
</file>