
<file path=[Content_Types].xml><?xml version="1.0" encoding="utf-8"?>
<Types xmlns="http://schemas.openxmlformats.org/package/2006/content-types">
  <Default Extension="jpeg" ContentType="image/jpeg"/>
  <Default Extension="JPG" ContentType="image/.jpg"/>
  <Default Extension="tiff" ContentType="image/tiff"/>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0"/>
  </p:notesMasterIdLst>
  <p:sldIdLst>
    <p:sldId id="276" r:id="rId3"/>
    <p:sldId id="593" r:id="rId4"/>
    <p:sldId id="596" r:id="rId5"/>
    <p:sldId id="275" r:id="rId6"/>
    <p:sldId id="617" r:id="rId7"/>
    <p:sldId id="792" r:id="rId8"/>
    <p:sldId id="597" r:id="rId9"/>
    <p:sldId id="650" r:id="rId10"/>
    <p:sldId id="794" r:id="rId11"/>
    <p:sldId id="853" r:id="rId12"/>
    <p:sldId id="852" r:id="rId13"/>
    <p:sldId id="624" r:id="rId14"/>
    <p:sldId id="725" r:id="rId15"/>
    <p:sldId id="653" r:id="rId16"/>
    <p:sldId id="602" r:id="rId17"/>
    <p:sldId id="654" r:id="rId18"/>
    <p:sldId id="604" r:id="rId19"/>
    <p:sldId id="605" r:id="rId20"/>
    <p:sldId id="607" r:id="rId21"/>
    <p:sldId id="800" r:id="rId22"/>
    <p:sldId id="608" r:id="rId23"/>
    <p:sldId id="606" r:id="rId24"/>
    <p:sldId id="609" r:id="rId25"/>
    <p:sldId id="610" r:id="rId26"/>
    <p:sldId id="622" r:id="rId27"/>
    <p:sldId id="490" r:id="rId28"/>
    <p:sldId id="801" r:id="rId29"/>
    <p:sldId id="802" r:id="rId30"/>
    <p:sldId id="629" r:id="rId31"/>
    <p:sldId id="630" r:id="rId32"/>
    <p:sldId id="631" r:id="rId33"/>
    <p:sldId id="803" r:id="rId34"/>
    <p:sldId id="671" r:id="rId35"/>
    <p:sldId id="804" r:id="rId36"/>
    <p:sldId id="805" r:id="rId37"/>
    <p:sldId id="806" r:id="rId38"/>
    <p:sldId id="865" r:id="rId39"/>
    <p:sldId id="866" r:id="rId40"/>
    <p:sldId id="867" r:id="rId41"/>
    <p:sldId id="675" r:id="rId42"/>
    <p:sldId id="811" r:id="rId43"/>
    <p:sldId id="854" r:id="rId44"/>
    <p:sldId id="676" r:id="rId45"/>
    <p:sldId id="677" r:id="rId46"/>
    <p:sldId id="812" r:id="rId47"/>
    <p:sldId id="869" r:id="rId48"/>
    <p:sldId id="870" r:id="rId49"/>
    <p:sldId id="871" r:id="rId50"/>
    <p:sldId id="872" r:id="rId51"/>
    <p:sldId id="813" r:id="rId52"/>
    <p:sldId id="814" r:id="rId53"/>
    <p:sldId id="815" r:id="rId54"/>
    <p:sldId id="921" r:id="rId55"/>
    <p:sldId id="922" r:id="rId56"/>
    <p:sldId id="923" r:id="rId57"/>
    <p:sldId id="924" r:id="rId58"/>
    <p:sldId id="925" r:id="rId59"/>
    <p:sldId id="926" r:id="rId60"/>
    <p:sldId id="927" r:id="rId61"/>
    <p:sldId id="929" r:id="rId62"/>
    <p:sldId id="857" r:id="rId63"/>
    <p:sldId id="678" r:id="rId64"/>
    <p:sldId id="627" r:id="rId65"/>
    <p:sldId id="825" r:id="rId66"/>
    <p:sldId id="822" r:id="rId67"/>
    <p:sldId id="826" r:id="rId68"/>
    <p:sldId id="858" r:id="rId69"/>
    <p:sldId id="859" r:id="rId70"/>
    <p:sldId id="862" r:id="rId71"/>
    <p:sldId id="861" r:id="rId72"/>
    <p:sldId id="863" r:id="rId73"/>
    <p:sldId id="827" r:id="rId74"/>
    <p:sldId id="824" r:id="rId75"/>
    <p:sldId id="828" r:id="rId76"/>
    <p:sldId id="829" r:id="rId77"/>
    <p:sldId id="636" r:id="rId78"/>
    <p:sldId id="485" r:id="rId79"/>
  </p:sldIdLst>
  <p:sldSz cx="12192000" cy="6858000"/>
  <p:notesSz cx="6858000" cy="9144000"/>
  <p:custDataLst>
    <p:tags r:id="rId84"/>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F4B673"/>
    <a:srgbClr val="FF99FF"/>
    <a:srgbClr val="9B1D23"/>
    <a:srgbClr val="34568C"/>
    <a:srgbClr val="AE8E45"/>
    <a:srgbClr val="C6A654"/>
    <a:srgbClr val="C3905D"/>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89" d="100"/>
          <a:sy n="89" d="100"/>
        </p:scale>
        <p:origin x="211" y="67"/>
      </p:cViewPr>
      <p:guideLst>
        <p:guide orient="horz" pos="211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4" Type="http://schemas.openxmlformats.org/officeDocument/2006/relationships/tags" Target="tags/tag18.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notesMaster" Target="notesMasters/notesMaster1.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endPar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xml"/><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image" Target="../media/image4.emf"/></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4.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slide" Target="slide1.xml"/><Relationship Id="rId2" Type="http://schemas.openxmlformats.org/officeDocument/2006/relationships/image" Target="../media/image7.emf"/><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tags" Target="../tags/tag3.xml"/><Relationship Id="rId1" Type="http://schemas.openxmlformats.org/officeDocument/2006/relationships/image" Target="../media/image4.emf"/></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4.xml"/><Relationship Id="rId1" Type="http://schemas.openxmlformats.org/officeDocument/2006/relationships/image" Target="../media/image4.emf"/></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5.xml"/><Relationship Id="rId1" Type="http://schemas.openxmlformats.org/officeDocument/2006/relationships/image" Target="../media/image4.emf"/></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6.xml"/><Relationship Id="rId1" Type="http://schemas.openxmlformats.org/officeDocument/2006/relationships/image" Target="../media/image4.emf"/></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7.xml"/><Relationship Id="rId1" Type="http://schemas.openxmlformats.org/officeDocument/2006/relationships/image" Target="../media/image4.emf"/></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8.xml"/><Relationship Id="rId1" Type="http://schemas.openxmlformats.org/officeDocument/2006/relationships/image" Target="../media/image4.emf"/></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9.xml"/><Relationship Id="rId1" Type="http://schemas.openxmlformats.org/officeDocument/2006/relationships/image" Target="../media/image4.emf"/></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1.xml"/><Relationship Id="rId1" Type="http://schemas.openxmlformats.org/officeDocument/2006/relationships/image" Target="../media/image4.emf"/></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2.xml"/><Relationship Id="rId1" Type="http://schemas.openxmlformats.org/officeDocument/2006/relationships/image" Target="../media/image4.emf"/></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3.xml"/><Relationship Id="rId1" Type="http://schemas.openxmlformats.org/officeDocument/2006/relationships/image" Target="../media/image4.emf"/></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4.xml"/><Relationship Id="rId1" Type="http://schemas.openxmlformats.org/officeDocument/2006/relationships/image" Target="../media/image4.emf"/></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5.xml"/><Relationship Id="rId1" Type="http://schemas.openxmlformats.org/officeDocument/2006/relationships/image" Target="../media/image4.emf"/></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6.xml"/><Relationship Id="rId1" Type="http://schemas.openxmlformats.org/officeDocument/2006/relationships/image" Target="../media/image4.emf"/></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7.xml"/><Relationship Id="rId1" Type="http://schemas.openxmlformats.org/officeDocument/2006/relationships/image" Target="../media/image4.emf"/></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1105535"/>
          </a:xfrm>
          <a:prstGeom prst="rect">
            <a:avLst/>
          </a:prstGeom>
          <a:noFill/>
        </p:spPr>
        <p:txBody>
          <a:bodyPr wrap="square" lIns="91438" tIns="45719" rIns="91438" bIns="45719" rtlCol="0">
            <a:spAutoFit/>
          </a:bodyPr>
          <a:lstStyle/>
          <a:p>
            <a:pPr algn="ctr" fontAlgn="auto">
              <a:lnSpc>
                <a:spcPct val="150000"/>
              </a:lnSpc>
            </a:pPr>
            <a:r>
              <a:rPr lang="zh-CN" altLang="en-US" sz="44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rPr>
              <a:t>法治兴则民族兴，法治强则国家强 </a:t>
            </a:r>
            <a:endParaRPr lang="zh-CN" altLang="en-US" sz="44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rPr>
              <a:t>第</a:t>
            </a:r>
            <a:r>
              <a:rPr lang="zh-CN" altLang="en-US" sz="36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rPr>
              <a:t>六单元</a:t>
            </a:r>
            <a:endParaRPr lang="zh-CN" altLang="en-US" sz="36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3"/>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grpSp>
        <p:nvGrpSpPr>
          <p:cNvPr id="7" name="组合 6"/>
          <p:cNvGrpSpPr/>
          <p:nvPr/>
        </p:nvGrpSpPr>
        <p:grpSpPr>
          <a:xfrm>
            <a:off x="714000" y="1924661"/>
            <a:ext cx="10818464" cy="1463233"/>
            <a:chOff x="1081" y="3599"/>
            <a:chExt cx="14981" cy="2393"/>
          </a:xfrm>
        </p:grpSpPr>
        <p:grpSp>
          <p:nvGrpSpPr>
            <p:cNvPr id="9" name="组合 8"/>
            <p:cNvGrpSpPr/>
            <p:nvPr/>
          </p:nvGrpSpPr>
          <p:grpSpPr>
            <a:xfrm>
              <a:off x="2195" y="3599"/>
              <a:ext cx="13867" cy="2393"/>
              <a:chOff x="856" y="2445"/>
              <a:chExt cx="13867" cy="2393"/>
            </a:xfrm>
          </p:grpSpPr>
          <p:sp>
            <p:nvSpPr>
              <p:cNvPr id="12" name="圆角矩形 11"/>
              <p:cNvSpPr/>
              <p:nvPr/>
            </p:nvSpPr>
            <p:spPr>
              <a:xfrm>
                <a:off x="856" y="2588"/>
                <a:ext cx="13867" cy="225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56" y="2445"/>
                <a:ext cx="13822" cy="1675"/>
              </a:xfrm>
              <a:prstGeom prst="rect">
                <a:avLst/>
              </a:prstGeom>
              <a:noFill/>
            </p:spPr>
            <p:txBody>
              <a:bodyPr wrap="square" rtlCol="0">
                <a:noAutofit/>
              </a:bodyPr>
              <a:lstStyle/>
              <a:p>
                <a:pPr>
                  <a:lnSpc>
                    <a:spcPct val="150000"/>
                  </a:lnSpc>
                </a:pPr>
                <a:r>
                  <a:rPr lang="en-US" altLang="zh-CN" sz="24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6.</a:t>
                </a:r>
                <a:r>
                  <a:rPr lang="en-US" altLang="zh-CN" sz="26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科学立法、严格执法、公正司法、全民守法</a:t>
                </a:r>
                <a:endParaRPr lang="en-US" altLang="zh-CN" sz="24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rPr>
                  <a:t>——</a:t>
                </a:r>
                <a:r>
                  <a:rPr lang="en-US" altLang="zh-CN" sz="26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rPr>
                  <a:t>과학적인 입법, 엄격한 법 집행, 공정한 사법, 전체 인민의 준법</a:t>
                </a:r>
                <a:endParaRPr lang="en-US" altLang="zh-CN" sz="26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081" y="4344"/>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rPr>
              <a:t>换译</a:t>
            </a:r>
            <a:endPar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35" name="圆角矩形 34"/>
          <p:cNvSpPr/>
          <p:nvPr/>
        </p:nvSpPr>
        <p:spPr>
          <a:xfrm>
            <a:off x="3857743" y="36018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rPr>
              <a:t>解释性翻译</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rPr>
              <a:t> </a:t>
            </a:r>
            <a:endPar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sp>
        <p:nvSpPr>
          <p:cNvPr id="3" name="圆角矩形 33"/>
          <p:cNvSpPr/>
          <p:nvPr/>
        </p:nvSpPr>
        <p:spPr>
          <a:xfrm>
            <a:off x="3880488" y="485131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a:p>
            <a:r>
              <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rPr>
              <a:t>汉字音译</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rPr>
              <a:t> </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grpSp>
        <p:nvGrpSpPr>
          <p:cNvPr id="2" name="组合 1"/>
          <p:cNvGrpSpPr/>
          <p:nvPr/>
        </p:nvGrpSpPr>
        <p:grpSpPr>
          <a:xfrm>
            <a:off x="1014730" y="1662829"/>
            <a:ext cx="10058078" cy="1456420"/>
            <a:chOff x="1407" y="3432"/>
            <a:chExt cx="14177" cy="2041"/>
          </a:xfrm>
        </p:grpSpPr>
        <p:grpSp>
          <p:nvGrpSpPr>
            <p:cNvPr id="8" name="组合 7"/>
            <p:cNvGrpSpPr/>
            <p:nvPr/>
          </p:nvGrpSpPr>
          <p:grpSpPr>
            <a:xfrm>
              <a:off x="2609" y="3432"/>
              <a:ext cx="12975" cy="2041"/>
              <a:chOff x="1270" y="2278"/>
              <a:chExt cx="12975" cy="2041"/>
            </a:xfrm>
          </p:grpSpPr>
          <p:sp>
            <p:nvSpPr>
              <p:cNvPr id="11" name="圆角矩形 10"/>
              <p:cNvSpPr/>
              <p:nvPr/>
            </p:nvSpPr>
            <p:spPr>
              <a:xfrm>
                <a:off x="1270" y="2419"/>
                <a:ext cx="12975" cy="190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3" y="2278"/>
                <a:ext cx="11751" cy="1673"/>
              </a:xfrm>
              <a:prstGeom prst="rect">
                <a:avLst/>
              </a:prstGeom>
              <a:noFill/>
            </p:spPr>
            <p:txBody>
              <a:bodyPr wrap="square" rtlCol="0">
                <a:no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7.依规治党</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——규율에 의해 당을 관리하다，의규치당 </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sym typeface="+mn-ea"/>
                  </a:rPr>
                  <a:t>                      </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34356"/>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grpSp>
        <p:nvGrpSpPr>
          <p:cNvPr id="7" name="组合 6"/>
          <p:cNvGrpSpPr/>
          <p:nvPr/>
        </p:nvGrpSpPr>
        <p:grpSpPr>
          <a:xfrm>
            <a:off x="901700" y="1520825"/>
            <a:ext cx="9831070" cy="1457325"/>
            <a:chOff x="1407" y="3348"/>
            <a:chExt cx="14549" cy="1988"/>
          </a:xfrm>
        </p:grpSpPr>
        <p:grpSp>
          <p:nvGrpSpPr>
            <p:cNvPr id="9" name="组合 8"/>
            <p:cNvGrpSpPr/>
            <p:nvPr/>
          </p:nvGrpSpPr>
          <p:grpSpPr>
            <a:xfrm>
              <a:off x="3363" y="3348"/>
              <a:ext cx="12593" cy="1988"/>
              <a:chOff x="2024" y="2194"/>
              <a:chExt cx="12593" cy="1988"/>
            </a:xfrm>
          </p:grpSpPr>
          <p:sp>
            <p:nvSpPr>
              <p:cNvPr id="12" name="圆角矩形 11"/>
              <p:cNvSpPr/>
              <p:nvPr/>
            </p:nvSpPr>
            <p:spPr>
              <a:xfrm>
                <a:off x="2024" y="2194"/>
                <a:ext cx="12593" cy="198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401" y="2194"/>
                <a:ext cx="11943" cy="1888"/>
              </a:xfrm>
              <a:prstGeom prst="rect">
                <a:avLst/>
              </a:prstGeom>
              <a:noFill/>
            </p:spPr>
            <p:txBody>
              <a:bodyPr wrap="square" rtlCol="0">
                <a:sp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8.依法治国和以德治国相结合</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——의법치국과 이덕치국을 결합시키다</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16055" y="3575445"/>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191176" y="4432611"/>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 name="圆角矩形 33"/>
          <p:cNvSpPr/>
          <p:nvPr/>
        </p:nvSpPr>
        <p:spPr>
          <a:xfrm>
            <a:off x="3697142" y="4367999"/>
            <a:ext cx="2891953"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0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000000000000000" pitchFamily="2" charset="-122"/>
              </a:rPr>
              <a:t>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方正兰亭黑简体" panose="02000000000000000000" pitchFamily="2" charset="-122"/>
                <a:ea typeface="方正兰亭黑简体" panose="02000000000000000000" pitchFamily="2" charset="-122"/>
              </a:rPr>
              <a:t>任务说明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867615" y="2602085"/>
            <a:ext cx="6713857" cy="1938020"/>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000000000000000" pitchFamily="2" charset="-122"/>
                <a:ea typeface="方正兰亭黑简体" panose="02000000000000000000" pitchFamily="2" charset="-122"/>
              </a:rPr>
              <a:t>1.如何处理隐喻的翻译？</a:t>
            </a:r>
            <a:endParaRPr lang="en-US" altLang="zh-CN" sz="2000" b="1" dirty="0">
              <a:solidFill>
                <a:srgbClr val="1E50A2"/>
              </a:solidFill>
              <a:latin typeface="方正兰亭黑简体" panose="02000000000000000000" pitchFamily="2" charset="-122"/>
              <a:ea typeface="方正兰亭黑简体" panose="02000000000000000000" pitchFamily="2" charset="-122"/>
            </a:endParaRPr>
          </a:p>
          <a:p>
            <a:pPr>
              <a:lnSpc>
                <a:spcPct val="150000"/>
              </a:lnSpc>
            </a:pPr>
            <a:r>
              <a:rPr lang="en-US" altLang="zh-CN" sz="2000" b="1" dirty="0">
                <a:solidFill>
                  <a:srgbClr val="1E50A2"/>
                </a:solidFill>
                <a:latin typeface="方正兰亭黑简体" panose="02000000000000000000" pitchFamily="2" charset="-122"/>
                <a:ea typeface="方正兰亭黑简体" panose="02000000000000000000" pitchFamily="2" charset="-122"/>
              </a:rPr>
              <a:t>2.翻译时可以如何简化句子的结构？</a:t>
            </a:r>
            <a:endParaRPr lang="en-US" altLang="zh-CN" sz="2000" b="1" dirty="0">
              <a:solidFill>
                <a:srgbClr val="1E50A2"/>
              </a:solidFill>
              <a:latin typeface="方正兰亭黑简体" panose="02000000000000000000" pitchFamily="2" charset="-122"/>
              <a:ea typeface="方正兰亭黑简体" panose="02000000000000000000" pitchFamily="2" charset="-122"/>
            </a:endParaRPr>
          </a:p>
          <a:p>
            <a:pPr>
              <a:lnSpc>
                <a:spcPct val="150000"/>
              </a:lnSpc>
            </a:pPr>
            <a:r>
              <a:rPr lang="en-US" altLang="zh-CN" sz="2000" b="1" dirty="0">
                <a:solidFill>
                  <a:srgbClr val="1E50A2"/>
                </a:solidFill>
                <a:latin typeface="方正兰亭黑简体" panose="02000000000000000000" pitchFamily="2" charset="-122"/>
                <a:ea typeface="方正兰亭黑简体" panose="02000000000000000000" pitchFamily="2" charset="-122"/>
              </a:rPr>
              <a:t>3.什么情况下可以对句子进行分译？</a:t>
            </a:r>
            <a:endParaRPr lang="en-US" altLang="zh-CN" sz="2000" b="1" dirty="0">
              <a:solidFill>
                <a:srgbClr val="1E50A2"/>
              </a:solidFill>
              <a:latin typeface="方正兰亭黑简体" panose="02000000000000000000" pitchFamily="2" charset="-122"/>
              <a:ea typeface="方正兰亭黑简体" panose="02000000000000000000" pitchFamily="2" charset="-122"/>
            </a:endParaRPr>
          </a:p>
          <a:p>
            <a:pPr>
              <a:lnSpc>
                <a:spcPct val="150000"/>
              </a:lnSpc>
            </a:pPr>
            <a:r>
              <a:rPr lang="en-US" altLang="zh-CN" sz="2000" b="1" dirty="0">
                <a:solidFill>
                  <a:srgbClr val="1E50A2"/>
                </a:solidFill>
                <a:latin typeface="方正兰亭黑简体" panose="02000000000000000000" pitchFamily="2" charset="-122"/>
                <a:ea typeface="方正兰亭黑简体" panose="02000000000000000000" pitchFamily="2" charset="-122"/>
              </a:rPr>
              <a:t>4.关键语句参考译文中有哪些值得借鉴的翻译方法？</a:t>
            </a:r>
            <a:endParaRPr lang="zh-CN" altLang="en-US" sz="2000" b="1" dirty="0">
              <a:solidFill>
                <a:srgbClr val="1E50A2"/>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tx1"/>
                </a:solidFill>
              </a:rPr>
              <a:t>请</a:t>
            </a:r>
            <a:r>
              <a:rPr lang="zh-CN" altLang="zh-CN" b="1" dirty="0" smtClean="0">
                <a:solidFill>
                  <a:schemeClr val="tx1"/>
                </a:solidFill>
              </a:rPr>
              <a:t>对</a:t>
            </a:r>
            <a:r>
              <a:rPr lang="zh-CN" altLang="zh-CN" b="1" dirty="0">
                <a:solidFill>
                  <a:schemeClr val="tx1"/>
                </a:solidFill>
              </a:rPr>
              <a:t>以下几个</a:t>
            </a:r>
            <a:r>
              <a:rPr lang="zh-CN" altLang="zh-CN" b="1" dirty="0" smtClean="0">
                <a:solidFill>
                  <a:schemeClr val="tx1"/>
                </a:solidFill>
              </a:rPr>
              <a:t>问题进行</a:t>
            </a:r>
            <a:r>
              <a:rPr lang="zh-CN" altLang="zh-CN" b="1" dirty="0">
                <a:solidFill>
                  <a:schemeClr val="tx1"/>
                </a:solidFill>
              </a:rPr>
              <a:t>思考</a:t>
            </a:r>
            <a:r>
              <a:rPr lang="zh-CN" altLang="zh-CN" b="1" dirty="0" smtClean="0">
                <a:solidFill>
                  <a:schemeClr val="tx1"/>
                </a:solidFill>
              </a:rPr>
              <a:t>与</a:t>
            </a:r>
            <a:r>
              <a:rPr lang="zh-CN" altLang="en-US" b="1" dirty="0" smtClean="0">
                <a:solidFill>
                  <a:schemeClr val="tx1"/>
                </a:solidFill>
              </a:rPr>
              <a:t>讨论：</a:t>
            </a:r>
            <a:endParaRPr lang="zh-CN" altLang="en-US" sz="2000" b="1" dirty="0">
              <a:solidFill>
                <a:schemeClr val="tx1"/>
              </a:solidFill>
              <a:latin typeface="方正兰亭黑简体" panose="02000000000000000000" pitchFamily="2" charset="-122"/>
              <a:ea typeface="方正兰亭黑简体" panose="02000000000000000000" pitchFamily="2" charset="-122"/>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969223" y="1259465"/>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285" y="2324735"/>
            <a:ext cx="6713855" cy="1453515"/>
          </a:xfrm>
          <a:prstGeom prst="rect">
            <a:avLst/>
          </a:prstGeom>
          <a:noFill/>
        </p:spPr>
        <p:txBody>
          <a:bodyPr wrap="square" rtlCol="0">
            <a:noAutofit/>
          </a:bodyPr>
          <a:lstStyle/>
          <a:p>
            <a:r>
              <a:rPr lang="en-US" altLang="zh-CN" sz="2400" b="1" dirty="0" smtClean="0">
                <a:solidFill>
                  <a:srgbClr val="1E50A2"/>
                </a:solidFill>
                <a:latin typeface="方正兰亭黑简体" panose="02000000000000000000" pitchFamily="2" charset="-122"/>
                <a:ea typeface="方正兰亭黑简体" panose="02000000000000000000" pitchFamily="2" charset="-122"/>
              </a:rPr>
              <a:t>1.宪法与国家</a:t>
            </a:r>
            <a:r>
              <a:rPr lang="en-US" altLang="zh-CN" sz="2400" b="1" dirty="0" smtClean="0">
                <a:solidFill>
                  <a:srgbClr val="FF0000"/>
                </a:solidFill>
                <a:latin typeface="方正兰亭黑简体" panose="02000000000000000000" pitchFamily="2" charset="-122"/>
                <a:ea typeface="方正兰亭黑简体" panose="02000000000000000000" pitchFamily="2" charset="-122"/>
              </a:rPr>
              <a:t>前途</a:t>
            </a:r>
            <a:r>
              <a:rPr lang="en-US" altLang="zh-CN" sz="2400" b="1" dirty="0" smtClean="0">
                <a:solidFill>
                  <a:srgbClr val="1E50A2"/>
                </a:solidFill>
                <a:latin typeface="方正兰亭黑简体" panose="02000000000000000000" pitchFamily="2" charset="-122"/>
                <a:ea typeface="方正兰亭黑简体" panose="02000000000000000000" pitchFamily="2" charset="-122"/>
              </a:rPr>
              <a:t>、人民命运</a:t>
            </a:r>
            <a:r>
              <a:rPr lang="en-US" altLang="zh-CN" sz="2400" b="1" dirty="0" smtClean="0">
                <a:solidFill>
                  <a:srgbClr val="FF0000"/>
                </a:solidFill>
                <a:latin typeface="方正兰亭黑简体" panose="02000000000000000000" pitchFamily="2" charset="-122"/>
                <a:ea typeface="方正兰亭黑简体" panose="02000000000000000000" pitchFamily="2" charset="-122"/>
              </a:rPr>
              <a:t>息息相关</a:t>
            </a:r>
            <a:r>
              <a:rPr lang="en-US" altLang="zh-CN" sz="2400" b="1" dirty="0" smtClean="0">
                <a:solidFill>
                  <a:srgbClr val="1E50A2"/>
                </a:solidFill>
                <a:latin typeface="方正兰亭黑简体" panose="02000000000000000000" pitchFamily="2" charset="-122"/>
                <a:ea typeface="方正兰亭黑简体" panose="02000000000000000000" pitchFamily="2" charset="-122"/>
              </a:rPr>
              <a:t>。</a:t>
            </a:r>
            <a:endParaRPr lang="en-US" altLang="zh-CN" sz="2400" b="1" dirty="0" smtClean="0">
              <a:solidFill>
                <a:srgbClr val="1E50A2"/>
              </a:solidFill>
              <a:latin typeface="方正兰亭黑简体" panose="02000000000000000000" pitchFamily="2" charset="-122"/>
              <a:ea typeface="方正兰亭黑简体" panose="02000000000000000000" pitchFamily="2" charset="-122"/>
            </a:endParaRPr>
          </a:p>
          <a:p>
            <a:endParaRPr lang="zh-CN" altLang="en-US" sz="2400" b="1" dirty="0">
              <a:solidFill>
                <a:srgbClr val="1E50A2"/>
              </a:solidFill>
              <a:latin typeface="方正兰亭黑简体" panose="02000000000000000000" pitchFamily="2" charset="-122"/>
              <a:ea typeface="方正兰亭黑简体" panose="02000000000000000000" pitchFamily="2" charset="-122"/>
            </a:endParaRPr>
          </a:p>
          <a:p>
            <a:endParaRPr lang="zh-CN" altLang="en-US" sz="2400" b="1" dirty="0">
              <a:solidFill>
                <a:srgbClr val="1E50A2"/>
              </a:solidFill>
              <a:latin typeface="方正兰亭黑简体" panose="02000000000000000000" pitchFamily="2" charset="-122"/>
              <a:ea typeface="方正兰亭黑简体" panose="02000000000000000000" pitchFamily="2" charset="-122"/>
            </a:endParaRPr>
          </a:p>
          <a:p>
            <a:r>
              <a:rPr lang="zh-CN" altLang="en-US" sz="2400" b="1" dirty="0">
                <a:solidFill>
                  <a:srgbClr val="1E50A2"/>
                </a:solidFill>
                <a:latin typeface="方正兰亭黑简体" panose="02000000000000000000" pitchFamily="2" charset="-122"/>
                <a:ea typeface="方正兰亭黑简体" panose="02000000000000000000" pitchFamily="2" charset="-122"/>
              </a:rPr>
              <a:t> </a:t>
            </a:r>
            <a:r>
              <a:rPr lang="en-US" altLang="zh-CN" sz="2400" b="1" dirty="0">
                <a:solidFill>
                  <a:srgbClr val="1E50A2"/>
                </a:solidFill>
                <a:latin typeface="方正兰亭黑简体" panose="02000000000000000000" pitchFamily="2" charset="-122"/>
                <a:ea typeface="方正兰亭黑简体" panose="02000000000000000000" pitchFamily="2" charset="-122"/>
              </a:rPr>
              <a:t> </a:t>
            </a:r>
            <a:r>
              <a:rPr lang="zh-CN" altLang="en-US" sz="2400" b="1" dirty="0">
                <a:solidFill>
                  <a:srgbClr val="1E50A2"/>
                </a:solidFill>
                <a:latin typeface="方正兰亭黑简体" panose="02000000000000000000" pitchFamily="2" charset="-122"/>
                <a:ea typeface="方正兰亭黑简体" panose="02000000000000000000" pitchFamily="2" charset="-122"/>
              </a:rPr>
              <a:t>헌법과 국가의 </a:t>
            </a:r>
            <a:r>
              <a:rPr lang="zh-CN" altLang="en-US" sz="2400" b="1" dirty="0">
                <a:solidFill>
                  <a:srgbClr val="FF0000"/>
                </a:solidFill>
                <a:latin typeface="方正兰亭黑简体" panose="02000000000000000000" pitchFamily="2" charset="-122"/>
                <a:ea typeface="方正兰亭黑简体" panose="02000000000000000000" pitchFamily="2" charset="-122"/>
              </a:rPr>
              <a:t>미래</a:t>
            </a:r>
            <a:r>
              <a:rPr lang="zh-CN" altLang="en-US" sz="2400" b="1" dirty="0">
                <a:solidFill>
                  <a:srgbClr val="1E50A2"/>
                </a:solidFill>
                <a:latin typeface="方正兰亭黑简体" panose="02000000000000000000" pitchFamily="2" charset="-122"/>
                <a:ea typeface="方正兰亭黑简体" panose="02000000000000000000" pitchFamily="2" charset="-122"/>
              </a:rPr>
              <a:t>, 인민의 운명이 </a:t>
            </a:r>
            <a:r>
              <a:rPr lang="zh-CN" altLang="en-US" sz="2400" b="1" dirty="0">
                <a:solidFill>
                  <a:srgbClr val="FF0000"/>
                </a:solidFill>
                <a:latin typeface="方正兰亭黑简体" panose="02000000000000000000" pitchFamily="2" charset="-122"/>
                <a:ea typeface="方正兰亭黑简体" panose="02000000000000000000" pitchFamily="2" charset="-122"/>
              </a:rPr>
              <a:t>긴밀하</a:t>
            </a:r>
            <a:endParaRPr lang="zh-CN" altLang="en-US" sz="2400" b="1" dirty="0">
              <a:solidFill>
                <a:srgbClr val="FF0000"/>
              </a:solidFill>
              <a:latin typeface="方正兰亭黑简体" panose="02000000000000000000" pitchFamily="2" charset="-122"/>
              <a:ea typeface="方正兰亭黑简体" panose="02000000000000000000" pitchFamily="2" charset="-122"/>
            </a:endParaRPr>
          </a:p>
          <a:p>
            <a:endParaRPr lang="zh-CN" altLang="en-US" sz="2400" b="1" dirty="0">
              <a:solidFill>
                <a:srgbClr val="FF0000"/>
              </a:solidFill>
              <a:latin typeface="方正兰亭黑简体" panose="02000000000000000000" pitchFamily="2" charset="-122"/>
              <a:ea typeface="方正兰亭黑简体" panose="02000000000000000000" pitchFamily="2" charset="-122"/>
            </a:endParaRPr>
          </a:p>
          <a:p>
            <a:r>
              <a:rPr lang="zh-CN" altLang="en-US" sz="2400" b="1" dirty="0">
                <a:solidFill>
                  <a:srgbClr val="FF0000"/>
                </a:solidFill>
                <a:latin typeface="方正兰亭黑简体" panose="02000000000000000000" pitchFamily="2" charset="-122"/>
                <a:ea typeface="方正兰亭黑简体" panose="02000000000000000000" pitchFamily="2" charset="-122"/>
              </a:rPr>
              <a:t>게 연관되어 있습니다</a:t>
            </a:r>
            <a:r>
              <a:rPr lang="zh-CN" altLang="en-US" sz="2400" b="1" dirty="0">
                <a:solidFill>
                  <a:srgbClr val="1E50A2"/>
                </a:solidFill>
                <a:latin typeface="方正兰亭黑简体" panose="02000000000000000000" pitchFamily="2" charset="-122"/>
                <a:ea typeface="方正兰亭黑简体" panose="02000000000000000000" pitchFamily="2" charset="-122"/>
              </a:rPr>
              <a:t>.</a:t>
            </a:r>
            <a:endParaRPr lang="zh-CN" altLang="en-US" sz="2400" b="1" dirty="0">
              <a:solidFill>
                <a:srgbClr val="1E50A2"/>
              </a:solidFill>
              <a:ea typeface="方正兰亭黑简体" panose="02000000000000000000" pitchFamily="2" charset="-122"/>
            </a:endParaRPr>
          </a:p>
        </p:txBody>
      </p:sp>
      <p:sp>
        <p:nvSpPr>
          <p:cNvPr id="3" name="矩形 2"/>
          <p:cNvSpPr/>
          <p:nvPr/>
        </p:nvSpPr>
        <p:spPr>
          <a:xfrm>
            <a:off x="8001000" y="2292350"/>
            <a:ext cx="3479165" cy="2940050"/>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ja-JP" sz="2000" b="1" dirty="0" smtClean="0">
                <a:solidFill>
                  <a:srgbClr val="FF0000"/>
                </a:solidFill>
                <a:latin typeface="方正兰亭黑简体" panose="02000000000000000000" pitchFamily="2" charset="-122"/>
                <a:ea typeface="方正兰亭黑简体" panose="02000000000000000000" pitchFamily="2" charset="-122"/>
                <a:sym typeface="+mn-ea"/>
              </a:rPr>
              <a:t>隐喻</a:t>
            </a:r>
            <a:r>
              <a:rPr lang="zh-CN" altLang="ja-JP" sz="2000" b="1" dirty="0" smtClean="0">
                <a:solidFill>
                  <a:srgbClr val="FF0000"/>
                </a:solidFill>
                <a:latin typeface="方正兰亭黑简体" panose="02000000000000000000" pitchFamily="2" charset="-122"/>
                <a:ea typeface="方正兰亭黑简体" panose="02000000000000000000" pitchFamily="2" charset="-122"/>
                <a:sym typeface="+mn-ea"/>
              </a:rPr>
              <a:t>的意译</a:t>
            </a:r>
            <a:endParaRPr lang="zh-CN" altLang="ja-JP" sz="2000" b="1" dirty="0" smtClean="0">
              <a:solidFill>
                <a:srgbClr val="FF0000"/>
              </a:solidFill>
              <a:latin typeface="方正兰亭黑简体" panose="02000000000000000000" pitchFamily="2" charset="-122"/>
              <a:ea typeface="方正兰亭黑简体" panose="02000000000000000000" pitchFamily="2" charset="-122"/>
              <a:sym typeface="+mn-ea"/>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37845" y="1630045"/>
            <a:ext cx="6932295" cy="3784600"/>
          </a:xfrm>
          <a:prstGeom prst="rect">
            <a:avLst/>
          </a:prstGeom>
          <a:noFill/>
        </p:spPr>
        <p:txBody>
          <a:bodyPr wrap="square" rtlCol="0">
            <a:spAutoFit/>
          </a:bodyPr>
          <a:lstStyle/>
          <a:p>
            <a:pPr indent="0" fontAlgn="auto">
              <a:lnSpc>
                <a:spcPct val="150000"/>
              </a:lnSpc>
            </a:pPr>
            <a:r>
              <a:rPr lang="en-US" sz="2000" b="1" dirty="0">
                <a:solidFill>
                  <a:srgbClr val="1E50A2"/>
                </a:solidFill>
                <a:ea typeface="方正兰亭黑简体" panose="02000000000000000000" pitchFamily="2" charset="-122"/>
              </a:rPr>
              <a:t>2. 我们要依法公正对待人民群众的</a:t>
            </a:r>
            <a:r>
              <a:rPr lang="en-US" sz="2000" b="1" dirty="0">
                <a:solidFill>
                  <a:srgbClr val="FF0000"/>
                </a:solidFill>
                <a:ea typeface="方正兰亭黑简体" panose="02000000000000000000" pitchFamily="2" charset="-122"/>
              </a:rPr>
              <a:t>诉求</a:t>
            </a:r>
            <a:r>
              <a:rPr lang="en-US" sz="2000" b="1" dirty="0">
                <a:solidFill>
                  <a:srgbClr val="1E50A2"/>
                </a:solidFill>
                <a:ea typeface="方正兰亭黑简体" panose="02000000000000000000" pitchFamily="2" charset="-122"/>
              </a:rPr>
              <a:t>，努力让人民群众在每一个司法案件中都能感受到公平正义，决不能让不公正的审判伤害人民群众感情、损害人民群众权益。</a:t>
            </a:r>
            <a:endParaRPr lang="en-US" sz="2000" b="1" dirty="0">
              <a:solidFill>
                <a:srgbClr val="1E50A2"/>
              </a:solidFill>
              <a:ea typeface="方正兰亭黑简体" panose="02000000000000000000" pitchFamily="2" charset="-122"/>
            </a:endParaRPr>
          </a:p>
          <a:p>
            <a:pPr indent="0" fontAlgn="auto">
              <a:lnSpc>
                <a:spcPct val="150000"/>
              </a:lnSpc>
            </a:pPr>
            <a:r>
              <a:rPr lang="en-US" sz="2000" b="1" dirty="0">
                <a:solidFill>
                  <a:srgbClr val="1E50A2"/>
                </a:solidFill>
                <a:ea typeface="方正兰亭黑简体" panose="02000000000000000000" pitchFamily="2" charset="-122"/>
              </a:rPr>
              <a:t>    </a:t>
            </a:r>
            <a:r>
              <a:rPr sz="2000" b="1" dirty="0">
                <a:solidFill>
                  <a:srgbClr val="1E50A2"/>
                </a:solidFill>
                <a:ea typeface="方正兰亭黑简体" panose="02000000000000000000" pitchFamily="2" charset="-122"/>
              </a:rPr>
              <a:t>우리는 법에 의거하여 인민대중의 </a:t>
            </a:r>
            <a:r>
              <a:rPr sz="2000" b="1" dirty="0">
                <a:solidFill>
                  <a:srgbClr val="FF0000"/>
                </a:solidFill>
                <a:ea typeface="方正兰亭黑简体" panose="02000000000000000000" pitchFamily="2" charset="-122"/>
              </a:rPr>
              <a:t>소구(제기하는 요청 사항-역주)</a:t>
            </a:r>
            <a:r>
              <a:rPr sz="2000" b="1" dirty="0">
                <a:solidFill>
                  <a:srgbClr val="1E50A2"/>
                </a:solidFill>
                <a:ea typeface="方正兰亭黑简体" panose="02000000000000000000" pitchFamily="2" charset="-122"/>
              </a:rPr>
              <a:t>를 공정하게 행사하고 인민대중이 모든 사법 안건에서 공평과 정의를 느낄 수 있도록 노력해야 합니다. 불공정한 사법 처리로 인해 인민대중의 감정을 상하게 하거나 인민대중의 권익을해치는 일이 절대 있어서는 안 됩니다.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000000000000000" pitchFamily="2" charset="-122"/>
                <a:ea typeface="方正兰亭黑简体" panose="02000000000000000000" pitchFamily="2" charset="-122"/>
              </a:rPr>
              <a:t> </a:t>
            </a:r>
            <a:r>
              <a:rPr lang="zh-CN" altLang="en-US" sz="2000" b="1" dirty="0">
                <a:solidFill>
                  <a:srgbClr val="FF0000"/>
                </a:solidFill>
                <a:latin typeface="方正兰亭黑简体" panose="02000000000000000000" pitchFamily="2" charset="-122"/>
                <a:ea typeface="方正兰亭黑简体" panose="02000000000000000000" pitchFamily="2" charset="-122"/>
              </a:rPr>
              <a:t>补充解释、</a:t>
            </a:r>
            <a:r>
              <a:rPr lang="zh-CN" altLang="en-US" sz="2000" b="1" dirty="0">
                <a:solidFill>
                  <a:srgbClr val="FF0000"/>
                </a:solidFill>
                <a:latin typeface="方正兰亭黑简体" panose="02000000000000000000" pitchFamily="2" charset="-122"/>
                <a:ea typeface="方正兰亭黑简体" panose="02000000000000000000" pitchFamily="2" charset="-122"/>
              </a:rPr>
              <a:t>分译</a:t>
            </a:r>
            <a:endParaRPr lang="zh-CN" altLang="en-US" sz="2000" b="1" dirty="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8982" y="1536726"/>
            <a:ext cx="6681293" cy="3784600"/>
          </a:xfrm>
          <a:prstGeom prst="rect">
            <a:avLst/>
          </a:prstGeom>
          <a:noFill/>
        </p:spPr>
        <p:txBody>
          <a:bodyPr wrap="square" rtlCol="0">
            <a:spAutoFit/>
          </a:bodyPr>
          <a:lstStyle/>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3.要坚持司法为民，改进司法工作作风，通过热情服务，切实解决好</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老百姓</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打官司难问题，特别是要加大对困难</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群众</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维护合法权益的法律援助。</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인민을 위한 사법을 견지하고 사법 업무 기풍을 개진하여 열정적인 봉사를 통해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서민들</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이 소송하기 어려운 문제를 실질적으로 해결해 주어야 합니다. 특히 어려운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서민층</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의 합법적 권익에 대한 법률적 지원을 확대해야 합니다.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rPr>
              <a:t>词语的</a:t>
            </a:r>
            <a:r>
              <a:rPr lang="zh-CN" altLang="en-US" sz="2000" b="1" dirty="0" smtClean="0">
                <a:solidFill>
                  <a:srgbClr val="FF0000"/>
                </a:solidFill>
                <a:latin typeface="方正兰亭黑简体" panose="02000000000000000000" pitchFamily="2" charset="-122"/>
                <a:ea typeface="方正兰亭黑简体" panose="02000000000000000000" pitchFamily="2" charset="-122"/>
              </a:rPr>
              <a:t>选择</a:t>
            </a:r>
            <a:endParaRPr lang="zh-CN" altLang="en-US" sz="2000" b="1" dirty="0" smtClean="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3241" y="1819961"/>
            <a:ext cx="6990715" cy="2861310"/>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4.坚持和完善党的领导，是党和国家的</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根本所在</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、命脉所在</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是全国各族人民的</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利益所在</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、幸福所在</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  </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  당의 영도를 견지하고 보완하는 것은 당과 국가를 운영</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함에 있어서의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근본이고 명맥이며</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이는 전국 각 민족 인</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민의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이익과 행복과 직결되어 있습니다</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rgbClr val="FF0000"/>
                </a:solidFill>
                <a:latin typeface="方正兰亭黑简体" panose="02000000000000000000" pitchFamily="2" charset="-122"/>
                <a:ea typeface="方正兰亭黑简体" panose="02000000000000000000" pitchFamily="2" charset="-122"/>
              </a:rPr>
              <a:t>减译</a:t>
            </a:r>
            <a:r>
              <a:rPr lang="zh-CN" altLang="en-US" sz="2000" b="1" dirty="0" smtClean="0">
                <a:solidFill>
                  <a:srgbClr val="FF0000"/>
                </a:solidFill>
                <a:latin typeface="方正兰亭黑简体" panose="02000000000000000000" pitchFamily="2" charset="-122"/>
                <a:ea typeface="方正兰亭黑简体" panose="02000000000000000000" pitchFamily="2" charset="-122"/>
              </a:rPr>
              <a:t>、换译</a:t>
            </a:r>
            <a:endParaRPr lang="en-US" altLang="zh-CN" sz="2000" b="1" dirty="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70202" y="2047349"/>
            <a:ext cx="6700049" cy="2861310"/>
          </a:xfrm>
          <a:prstGeom prst="rect">
            <a:avLst/>
          </a:prstGeom>
          <a:noFill/>
        </p:spPr>
        <p:txBody>
          <a:bodyPr wrap="square" rtlCol="0">
            <a:spAutoFit/>
          </a:bodyPr>
          <a:lstStyle/>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5.</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坚持党的领导，不是一句空的口号，</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必须具体体现在党领导立法、保证执法、支持司法、带头守法上。</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당의 영도를 견지하는 것은 빈 구호가 아닙니다.</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입법을 지도하고 법 집행을 보장하여 사법을 지원하고 솔선수범하는 데서 당의 영도가 구체적으로 구현되어야 합니다</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000000000000000" pitchFamily="2" charset="-122"/>
                <a:ea typeface="方正兰亭黑简体" panose="02000000000000000000" pitchFamily="2" charset="-122"/>
              </a:rPr>
              <a:t> </a:t>
            </a:r>
            <a:r>
              <a:rPr lang="zh-CN" altLang="en-US" sz="2000" b="1" dirty="0">
                <a:solidFill>
                  <a:srgbClr val="FF0000"/>
                </a:solidFill>
                <a:latin typeface="方正兰亭黑简体" panose="02000000000000000000" pitchFamily="2" charset="-122"/>
                <a:ea typeface="方正兰亭黑简体" panose="02000000000000000000" pitchFamily="2" charset="-122"/>
              </a:rPr>
              <a:t>分译</a:t>
            </a:r>
            <a:endParaRPr lang="en-US" altLang="zh-CN" sz="2000" b="1" dirty="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37880" y="1767092"/>
            <a:ext cx="6774852" cy="3322955"/>
          </a:xfrm>
          <a:prstGeom prst="rect">
            <a:avLst/>
          </a:prstGeom>
          <a:noFill/>
        </p:spPr>
        <p:txBody>
          <a:bodyPr wrap="square" rtlCol="0">
            <a:spAutoFit/>
          </a:bodyPr>
          <a:lstStyle/>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6.要从中国国情和实际出发，走适合自己的法治</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道路</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，决不能照搬别国模式和做法，决不能走西方“宪政”、“三权鼎立”、“司法独立”的</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路子</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중국의 국정과 실제로부터 출발해 우리에게 맞는 법치의 길로 나아가야 하며 결코 다른 나라의 모델과 방법을 그대로 옮겨오거나 서방의 ‘헌정’, ‘삼권 분립’, ‘사법 독립’의 길로 나아가서는 안 됩니다. </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rPr>
              <a:t>隐喻的</a:t>
            </a:r>
            <a:r>
              <a:rPr lang="zh-CN" altLang="en-US" sz="2000" b="1" dirty="0" smtClean="0">
                <a:solidFill>
                  <a:srgbClr val="FF0000"/>
                </a:solidFill>
                <a:latin typeface="方正兰亭黑简体" panose="02000000000000000000" pitchFamily="2" charset="-122"/>
                <a:ea typeface="方正兰亭黑简体" panose="02000000000000000000" pitchFamily="2" charset="-122"/>
              </a:rPr>
              <a:t>对译</a:t>
            </a:r>
            <a:endParaRPr lang="en-US" altLang="zh-CN" sz="2000" b="1" dirty="0">
              <a:solidFill>
                <a:srgbClr val="00B050"/>
              </a:solidFill>
              <a:latin typeface="方正兰亭黑简体" panose="02000000000000000000" pitchFamily="2" charset="-122"/>
              <a:ea typeface="方正兰亭黑简体" panose="02000000000000000000" pitchFamily="2" charset="-122"/>
            </a:endParaRPr>
          </a:p>
          <a:p>
            <a:pPr algn="ctr">
              <a:lnSpc>
                <a:spcPct val="150000"/>
              </a:lnSpc>
            </a:pPr>
            <a:endParaRPr lang="en-US" altLang="zh-CN" sz="2000" b="1" dirty="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952982" y="1858170"/>
            <a:ext cx="10602410"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000000000000000" pitchFamily="2" charset="-122"/>
                <a:ea typeface="方正兰亭黑简体" panose="02000000000000000000" pitchFamily="2" charset="-122"/>
              </a:rPr>
              <a:t>学习目标</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8" name="矩形 7"/>
          <p:cNvSpPr/>
          <p:nvPr/>
        </p:nvSpPr>
        <p:spPr>
          <a:xfrm>
            <a:off x="1400633"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1. </a:t>
            </a:r>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思政目标</a:t>
            </a:r>
            <a:endParaRPr lang="en-GB"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11" name="文本框 10"/>
          <p:cNvSpPr txBox="1"/>
          <p:nvPr/>
        </p:nvSpPr>
        <p:spPr>
          <a:xfrm>
            <a:off x="3193415" y="1692910"/>
            <a:ext cx="8361680" cy="6036310"/>
          </a:xfrm>
          <a:prstGeom prst="rect">
            <a:avLst/>
          </a:prstGeom>
          <a:noFill/>
        </p:spPr>
        <p:txBody>
          <a:bodyPr wrap="square" rtlCol="0">
            <a:noAutofit/>
          </a:bodyPr>
          <a:lstStyle/>
          <a:p>
            <a:pPr>
              <a:lnSpc>
                <a:spcPct val="150000"/>
              </a:lnSpc>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a:t>
            </a:r>
            <a:r>
              <a:rPr kumimoji="1" lang="en-US" altLang="zh-CN"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帮助学生明确全面推进依法治国总目标是建设中国特色社会主义法治体系、建设社会主义法治国家。</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a:lnSpc>
                <a:spcPct val="150000"/>
              </a:lnSpc>
            </a:pPr>
            <a:r>
              <a:rPr kumimoji="1" lang="en-US" altLang="zh-CN"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使学生理解全面依法治国，中国特色社会主义法治体系，社会主 义法治国家，中国特色社会主义法治，依宪治国、依宪执政，科学立法、严格执法、公正司法、全民守法，依规治 党，依法治国和以德治国相结合等核心概念和关键语句的含义，掌握其韩译方法并运用到实际翻译活动当中  。</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145504" y="2321578"/>
            <a:ext cx="3767308" cy="3767308"/>
          </a:xfrm>
          <a:prstGeom prst="rect">
            <a:avLst/>
          </a:prstGeom>
        </p:spPr>
      </p:pic>
      <p:sp>
        <p:nvSpPr>
          <p:cNvPr id="2" name="矩形 1"/>
          <p:cNvSpPr/>
          <p:nvPr/>
        </p:nvSpPr>
        <p:spPr>
          <a:xfrm>
            <a:off x="3096260" y="4033465"/>
            <a:ext cx="8130540" cy="645160"/>
          </a:xfrm>
          <a:prstGeom prst="rect">
            <a:avLst/>
          </a:prstGeom>
        </p:spPr>
        <p:txBody>
          <a:bodyPr wrap="square">
            <a:spAutoFit/>
          </a:bodyPr>
          <a:lstStyle/>
          <a:p>
            <a:pPr lvl="0">
              <a:lnSpc>
                <a:spcPct val="150000"/>
              </a:lnSpc>
            </a:pPr>
            <a:r>
              <a:rPr kumimoji="1" lang="zh-CN" altLang="en-US" sz="2400" dirty="0" smtClean="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a:t>
            </a:r>
            <a:endParaRPr kumimoji="1" lang="en-US" altLang="zh-CN"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42592" y="1693654"/>
            <a:ext cx="6700049" cy="3476625"/>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rPr>
              <a:t>7. 任何公民、社会组织和国家机关都必须以宪法法律为行为准则，依照宪法法律行使权利或权力，</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履行义务或职责，</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都不得有超越宪法法律的特权，一切违反宪法法律的行为都必须予以追究。</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algn="just"/>
            <a:r>
              <a:rPr lang="en-US" altLang="zh-CN" sz="2000" b="1" dirty="0" smtClean="0">
                <a:solidFill>
                  <a:srgbClr val="1E50A2"/>
                </a:solidFill>
                <a:latin typeface="方正兰亭黑简体" panose="02000000000000000000" pitchFamily="2" charset="-122"/>
                <a:ea typeface="方正兰亭黑简体" panose="02000000000000000000" pitchFamily="2" charset="-122"/>
              </a:rPr>
              <a:t>  </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algn="just"/>
            <a:r>
              <a:rPr lang="en-US" altLang="zh-CN" sz="2000" b="1" dirty="0" smtClean="0">
                <a:solidFill>
                  <a:srgbClr val="1E50A2"/>
                </a:solidFill>
                <a:latin typeface="方正兰亭黑简体" panose="02000000000000000000" pitchFamily="2" charset="-122"/>
                <a:ea typeface="方正兰亭黑简体" panose="02000000000000000000" pitchFamily="2" charset="-122"/>
              </a:rPr>
              <a:t>그 어떤 공민, 사회 조직, 국가 기관도 반드시 헌법과 법률을 행위 준칙으로 삼아야 하며 헌법과 법률에 따라 권리 또는 권력을 행사하고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의무 또는 직책을 이행해야 합니다.</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따라서 헌법과 법률을 초월하는 특권은 있을 수 없으며 헌법과 법률을 위반하는 모든 행위는 반드시 추궁되어야 합니다.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000000000000000" pitchFamily="2" charset="-122"/>
                <a:ea typeface="方正兰亭黑简体" panose="02000000000000000000" pitchFamily="2" charset="-122"/>
              </a:rPr>
              <a:t> </a:t>
            </a:r>
            <a:r>
              <a:rPr lang="zh-CN" altLang="en-US" sz="2000" b="1" dirty="0">
                <a:solidFill>
                  <a:srgbClr val="FF0000"/>
                </a:solidFill>
                <a:latin typeface="方正兰亭黑简体" panose="02000000000000000000" pitchFamily="2" charset="-122"/>
                <a:ea typeface="方正兰亭黑简体" panose="02000000000000000000" pitchFamily="2" charset="-122"/>
              </a:rPr>
              <a:t>分译、</a:t>
            </a:r>
            <a:r>
              <a:rPr lang="zh-CN" altLang="en-US" sz="2000" b="1" dirty="0">
                <a:solidFill>
                  <a:srgbClr val="FF0000"/>
                </a:solidFill>
                <a:latin typeface="方正兰亭黑简体" panose="02000000000000000000" pitchFamily="2" charset="-122"/>
                <a:ea typeface="方正兰亭黑简体" panose="02000000000000000000" pitchFamily="2" charset="-122"/>
              </a:rPr>
              <a:t>增译</a:t>
            </a:r>
            <a:endParaRPr lang="zh-CN" altLang="en-US" sz="2000" b="1" dirty="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8330" y="1554480"/>
            <a:ext cx="7067550" cy="3456940"/>
          </a:xfrm>
          <a:prstGeom prst="rect">
            <a:avLst/>
          </a:prstGeom>
          <a:noFill/>
        </p:spPr>
        <p:txBody>
          <a:bodyPr wrap="square" rtlCol="0">
            <a:noAutofit/>
          </a:bodyPr>
          <a:lstStyle/>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8.第二，准确把握全面推进依法治国工作</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布局</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坚持</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依法治国、依法执政、依法行政共同推进，坚持法治国家、法治政府、法治社会一体建设。</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둘째, 의법치국의 전면적 추진과 관련한 업무를 정확히 파악하여 의법치국, 의법집권, 의법행정을 함께 추진하고 법치 국가, 법치 정부, 법치 사회가 조화롭게 건설되도록 해야 합니다</a:t>
            </a:r>
            <a:r>
              <a:rPr lang="en-US" altLang="zh-CN" sz="2000" b="1" dirty="0">
                <a:solidFill>
                  <a:srgbClr val="1E50A2"/>
                </a:solidFill>
                <a:ea typeface="方正兰亭黑简体" panose="02000000000000000000" pitchFamily="2" charset="-122"/>
              </a:rPr>
              <a:t>.</a:t>
            </a:r>
            <a:endParaRPr lang="en-US" altLang="zh-CN"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rPr>
              <a:t>减译</a:t>
            </a:r>
            <a:endParaRPr lang="zh-CN" altLang="en-US" sz="2000" b="1" dirty="0" smtClean="0">
              <a:solidFill>
                <a:srgbClr val="FF0000"/>
              </a:solidFill>
              <a:latin typeface="方正兰亭黑简体" panose="02000000000000000000" pitchFamily="2" charset="-122"/>
              <a:ea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2945" y="1503045"/>
            <a:ext cx="7172960" cy="3286760"/>
          </a:xfrm>
          <a:prstGeom prst="rect">
            <a:avLst/>
          </a:prstGeom>
          <a:noFill/>
        </p:spPr>
        <p:txBody>
          <a:bodyPr wrap="square" rtlCol="0">
            <a:noAutofit/>
          </a:bodyPr>
          <a:lstStyle/>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9.要深入开展法制宣传教育，在全社会弘扬社会主义法治精神，</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引导全体人民遵守法律、有问题依靠法律来解决，形成守法光荣</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的良好氛围。</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FF0000"/>
                </a:solidFill>
                <a:latin typeface="方正兰亭黑简体" panose="02000000000000000000" pitchFamily="2" charset="-122"/>
                <a:ea typeface="方正兰亭黑简体" panose="02000000000000000000" pitchFamily="2" charset="-122"/>
              </a:rPr>
              <a:t>  </a:t>
            </a:r>
            <a:endParaRPr lang="en-US" altLang="zh-CN" sz="2000" b="1" dirty="0" smtClean="0">
              <a:solidFill>
                <a:srgbClr val="FF0000"/>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FF0000"/>
                </a:solidFill>
                <a:latin typeface="方正兰亭黑简体" panose="02000000000000000000" pitchFamily="2" charset="-122"/>
                <a:ea typeface="方正兰亭黑简体" panose="02000000000000000000" pitchFamily="2" charset="-122"/>
              </a:rPr>
              <a:t>  </a:t>
            </a:r>
            <a:r>
              <a:rPr lang="en-US" altLang="zh-CN" sz="2000" b="1" dirty="0" smtClean="0">
                <a:solidFill>
                  <a:schemeClr val="accent1"/>
                </a:solidFill>
                <a:latin typeface="方正兰亭黑简体" panose="02000000000000000000" pitchFamily="2" charset="-122"/>
                <a:ea typeface="方正兰亭黑简体" panose="02000000000000000000" pitchFamily="2" charset="-122"/>
              </a:rPr>
              <a:t>법제 홍보 교육을 심도 있게 전개하여 사회 전반에 사회주의 법치 정신을 고양하고, </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전체 인민대중이 법을 준수하고 문제가 생기면 법에 의거하여 해결하며, 법을 준수하는 것을 자랑스럽게 여기는 양호한 분위기</a:t>
            </a:r>
            <a:r>
              <a:rPr lang="en-US" altLang="zh-CN" sz="2000" b="1" dirty="0" smtClean="0">
                <a:solidFill>
                  <a:schemeClr val="accent1"/>
                </a:solidFill>
                <a:latin typeface="方正兰亭黑简体" panose="02000000000000000000" pitchFamily="2" charset="-122"/>
                <a:ea typeface="方正兰亭黑简体" panose="02000000000000000000" pitchFamily="2" charset="-122"/>
              </a:rPr>
              <a:t>를 형성해야 합니다</a:t>
            </a:r>
            <a:r>
              <a:rPr lang="zh-CN" altLang="en-US" sz="2000" b="1" dirty="0">
                <a:solidFill>
                  <a:srgbClr val="2050A1"/>
                </a:solidFill>
                <a:latin typeface="方正兰亭黑简体" panose="02000000000000000000" pitchFamily="2" charset="-122"/>
                <a:ea typeface="方正兰亭黑简体" panose="02000000000000000000" pitchFamily="2" charset="-122"/>
              </a:rPr>
              <a:t>.</a:t>
            </a:r>
            <a:endParaRPr lang="zh-CN" altLang="en-US" sz="2000" b="1" dirty="0">
              <a:solidFill>
                <a:srgbClr val="2050A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rPr>
              <a:t>减译、</a:t>
            </a:r>
            <a:r>
              <a:rPr lang="zh-CN" altLang="en-US" sz="2000" b="1" dirty="0" smtClean="0">
                <a:solidFill>
                  <a:srgbClr val="FF0000"/>
                </a:solidFill>
                <a:latin typeface="方正兰亭黑简体" panose="02000000000000000000" pitchFamily="2" charset="-122"/>
                <a:ea typeface="方正兰亭黑简体" panose="02000000000000000000" pitchFamily="2" charset="-122"/>
              </a:rPr>
              <a:t>合</a:t>
            </a:r>
            <a:r>
              <a:rPr lang="zh-CN" altLang="en-US" sz="2000" b="1" dirty="0">
                <a:solidFill>
                  <a:srgbClr val="FF0000"/>
                </a:solidFill>
                <a:latin typeface="方正兰亭黑简体" panose="02000000000000000000" pitchFamily="2" charset="-122"/>
                <a:ea typeface="方正兰亭黑简体" panose="02000000000000000000" pitchFamily="2" charset="-122"/>
              </a:rPr>
              <a:t>译</a:t>
            </a:r>
            <a:endParaRPr lang="en-US" altLang="zh-CN" sz="2000" b="1" dirty="0">
              <a:solidFill>
                <a:srgbClr val="FF0000"/>
              </a:solidFill>
              <a:latin typeface="方正兰亭黑简体" panose="02000000000000000000" pitchFamily="2" charset="-122"/>
              <a:ea typeface="方正兰亭黑简体" panose="02000000000000000000" pitchFamily="2" charset="-122"/>
            </a:endParaRPr>
          </a:p>
          <a:p>
            <a:pPr algn="ctr">
              <a:lnSpc>
                <a:spcPct val="150000"/>
              </a:lnSpc>
            </a:pPr>
            <a:endParaRPr lang="en-US" altLang="zh-CN" sz="2000" b="1" dirty="0">
              <a:solidFill>
                <a:schemeClr val="tx1"/>
              </a:solidFill>
              <a:latin typeface="方正兰亭黑简体" panose="02000000000000000000" pitchFamily="2" charset="-122"/>
              <a:ea typeface="方正兰亭黑简体" panose="02000000000000000000" pitchFamily="2" charset="-122"/>
            </a:endParaRPr>
          </a:p>
        </p:txBody>
      </p:sp>
      <p:pic>
        <p:nvPicPr>
          <p:cNvPr id="16" name="图片 15"/>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3093" y="1702857"/>
            <a:ext cx="7105650" cy="2861310"/>
          </a:xfrm>
          <a:prstGeom prst="rect">
            <a:avLst/>
          </a:prstGeom>
          <a:noFill/>
        </p:spPr>
        <p:txBody>
          <a:bodyPr wrap="square" rtlCol="0">
            <a:spAutoFit/>
          </a:bodyPr>
          <a:lstStyle/>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10.</a:t>
            </a:r>
            <a:r>
              <a:rPr lang="en-US" altLang="zh-CN" sz="2000" b="1" dirty="0" smtClean="0">
                <a:solidFill>
                  <a:srgbClr val="FF0000"/>
                </a:solidFill>
                <a:latin typeface="方正兰亭黑简体" panose="02000000000000000000" pitchFamily="2" charset="-122"/>
                <a:ea typeface="方正兰亭黑简体" panose="02000000000000000000" pitchFamily="2" charset="-122"/>
              </a:rPr>
              <a:t>全面依法治国</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必须正确处理政治和法治、改革和法治、依法治国和以德治国、依法治国和依规治党的关系。</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endParaRPr>
          </a:p>
          <a:p>
            <a:pPr indent="0" fontAlgn="auto">
              <a:lnSpc>
                <a:spcPct val="150000"/>
              </a:lnSpc>
            </a:pPr>
            <a:r>
              <a:rPr lang="en-US" altLang="zh-CN" sz="2000" b="1" dirty="0" smtClean="0">
                <a:solidFill>
                  <a:srgbClr val="FF0000"/>
                </a:solidFill>
                <a:latin typeface="方正兰亭黑简体" panose="02000000000000000000" pitchFamily="2" charset="-122"/>
                <a:ea typeface="方正兰亭黑简体" panose="02000000000000000000" pitchFamily="2" charset="-122"/>
              </a:rPr>
              <a:t>전면적인 의법치국에 있어서</a:t>
            </a:r>
            <a:r>
              <a:rPr lang="en-US" altLang="zh-CN" sz="2000" b="1" dirty="0" smtClean="0">
                <a:solidFill>
                  <a:srgbClr val="1E50A2"/>
                </a:solidFill>
                <a:latin typeface="方正兰亭黑简体" panose="02000000000000000000" pitchFamily="2" charset="-122"/>
                <a:ea typeface="方正兰亭黑简体" panose="02000000000000000000" pitchFamily="2" charset="-122"/>
              </a:rPr>
              <a:t> 정치와 법치, 개혁과 법치, 의법치국과 이덕치국, 의법치국과 의규치당(依规治党)의 관계를 정확하게 처리해야 합니다</a:t>
            </a:r>
            <a:r>
              <a:rPr lang="zh-CN" altLang="en-US" sz="2000" b="1" dirty="0" smtClean="0">
                <a:solidFill>
                  <a:srgbClr val="1E50A2"/>
                </a:solidFill>
                <a:latin typeface="方正兰亭黑简体" panose="02000000000000000000" pitchFamily="2" charset="-122"/>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rPr>
              <a:t>增</a:t>
            </a:r>
            <a:r>
              <a:rPr lang="zh-CN" altLang="en-US" sz="2000" b="1" dirty="0" smtClean="0">
                <a:solidFill>
                  <a:srgbClr val="FF0000"/>
                </a:solidFill>
                <a:latin typeface="方正兰亭黑简体" panose="02000000000000000000" pitchFamily="2" charset="-122"/>
                <a:ea typeface="方正兰亭黑简体" panose="02000000000000000000" pitchFamily="2" charset="-122"/>
              </a:rPr>
              <a:t>译</a:t>
            </a:r>
            <a:endParaRPr lang="en-US" altLang="zh-CN" sz="2000" b="1" dirty="0">
              <a:solidFill>
                <a:srgbClr val="FF0000"/>
              </a:solidFill>
              <a:latin typeface="方正兰亭黑简体" panose="02000000000000000000" pitchFamily="2" charset="-122"/>
              <a:ea typeface="方正兰亭黑简体" panose="02000000000000000000" pitchFamily="2" charset="-122"/>
            </a:endParaRPr>
          </a:p>
        </p:txBody>
      </p:sp>
      <p:pic>
        <p:nvPicPr>
          <p:cNvPr id="15" name="图片 14"/>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24727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三、课前试译</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rPr>
              <a:t>试译要求</a:t>
            </a:r>
            <a:endPar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17" name="直线连接符 16"/>
          <p:cNvCxnSpPr/>
          <p:nvPr/>
        </p:nvCxnSpPr>
        <p:spPr>
          <a:xfrm>
            <a:off x="350506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000000000000000" pitchFamily="2" charset="-122"/>
                <a:ea typeface="方正兰亭黑简体" panose="02000000000000000000" pitchFamily="2" charset="-122"/>
              </a:rPr>
              <a:t>文本一</a:t>
            </a:r>
            <a:endParaRPr kumimoji="1" lang="zh-CN" altLang="en-US" dirty="0">
              <a:latin typeface="方正兰亭黑简体" panose="02000000000000000000" pitchFamily="2" charset="-122"/>
              <a:ea typeface="方正兰亭黑简体" panose="02000000000000000000" pitchFamily="2" charset="-122"/>
            </a:endParaRPr>
          </a:p>
        </p:txBody>
      </p:sp>
      <p:sp>
        <p:nvSpPr>
          <p:cNvPr id="13" name="文本框 12"/>
          <p:cNvSpPr txBox="1"/>
          <p:nvPr/>
        </p:nvSpPr>
        <p:spPr>
          <a:xfrm>
            <a:off x="215265" y="2278380"/>
            <a:ext cx="2762885" cy="3415030"/>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本节课上：</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）请阅读一遍后合上本书</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）请凭记忆复述关键信息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3</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）讨论翻译思路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gn="ctr">
              <a:lnSpc>
                <a:spcPct val="150000"/>
              </a:lnSpc>
            </a:pP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下节课前：</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）每位同学自行试译</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）小组代表朗读译文</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pic>
        <p:nvPicPr>
          <p:cNvPr id="8" name="图片 7"/>
          <p:cNvPicPr>
            <a:picLocks noChangeAspect="1"/>
          </p:cNvPicPr>
          <p:nvPr/>
        </p:nvPicPr>
        <p:blipFill>
          <a:blip r:embed="rId3"/>
          <a:stretch>
            <a:fillRect/>
          </a:stretch>
        </p:blipFill>
        <p:spPr>
          <a:xfrm>
            <a:off x="4311015" y="850900"/>
            <a:ext cx="1071880" cy="363220"/>
          </a:xfrm>
          <a:prstGeom prst="rect">
            <a:avLst/>
          </a:prstGeom>
        </p:spPr>
      </p:pic>
      <p:graphicFrame>
        <p:nvGraphicFramePr>
          <p:cNvPr id="10" name="表格 9"/>
          <p:cNvGraphicFramePr/>
          <p:nvPr>
            <p:custDataLst>
              <p:tags r:id="rId4"/>
            </p:custDataLst>
          </p:nvPr>
        </p:nvGraphicFramePr>
        <p:xfrm>
          <a:off x="3009900" y="1214120"/>
          <a:ext cx="9095740" cy="5187950"/>
        </p:xfrm>
        <a:graphic>
          <a:graphicData uri="http://schemas.openxmlformats.org/drawingml/2006/table">
            <a:tbl>
              <a:tblPr/>
              <a:tblGrid>
                <a:gridCol w="9095740"/>
              </a:tblGrid>
              <a:tr h="5187950">
                <a:tc>
                  <a:txBody>
                    <a:bodyPr/>
                    <a:p>
                      <a:pPr marL="134620" indent="276860" algn="just" eaLnBrk="0" fontAlgn="base">
                        <a:lnSpc>
                          <a:spcPct val="135000"/>
                        </a:lnSpc>
                        <a:spcBef>
                          <a:spcPct val="0"/>
                        </a:spcBef>
                        <a:spcAft>
                          <a:spcPct val="0"/>
                        </a:spcAft>
                      </a:pPr>
                      <a:r>
                        <a:rPr lang="zh-CN" sz="1800">
                          <a:solidFill>
                            <a:srgbClr val="231F20"/>
                          </a:solidFill>
                          <a:latin typeface="宋体" panose="02010600030101010101" pitchFamily="2" charset="-122"/>
                          <a:ea typeface="宋体" panose="02010600030101010101" pitchFamily="2" charset="-122"/>
                        </a:rPr>
                        <a:t>我国宪法以国家根本法的形式，确立了中国特色社会主义道路、中国特色社会主义理论体系、中国特色社会主义制度的发展成果，反映了我国各族人民的共同意志和根本利益，成为历史新时期党和国家的中心工作、基本原则、重大方针、重要政策在国家法制上的最高体现。</a:t>
                      </a:r>
                      <a:endParaRPr lang="zh-CN" sz="1800">
                        <a:solidFill>
                          <a:srgbClr val="231F20"/>
                        </a:solidFill>
                        <a:latin typeface="宋体" panose="02010600030101010101" pitchFamily="2" charset="-122"/>
                        <a:ea typeface="宋体" panose="02010600030101010101" pitchFamily="2" charset="-122"/>
                      </a:endParaRPr>
                    </a:p>
                    <a:p>
                      <a:pPr marL="134620" indent="276860" algn="just" eaLnBrk="0" fontAlgn="base">
                        <a:lnSpc>
                          <a:spcPct val="135000"/>
                        </a:lnSpc>
                        <a:spcBef>
                          <a:spcPct val="0"/>
                        </a:spcBef>
                        <a:spcAft>
                          <a:spcPct val="0"/>
                        </a:spcAft>
                      </a:pPr>
                      <a:r>
                        <a:rPr lang="zh-CN" sz="1800">
                          <a:solidFill>
                            <a:srgbClr val="231F20"/>
                          </a:solidFill>
                          <a:latin typeface="宋体" panose="02010600030101010101" pitchFamily="2" charset="-122"/>
                          <a:ea typeface="宋体" panose="02010600030101010101" pitchFamily="2" charset="-122"/>
                        </a:rPr>
                        <a:t>30年来，我国宪法以其至上的法制地位和强大的法制力量，有力保障了人民当家作主，有力促进了改革开放和社会主义现代化建设，有力推动了社会主义法治国家进程，有力促进了人权事业发展，有力维护了国家统一、民族团结、社会稳定，对我国政治、经济、文化、社会生活产生了极为深刻的影响。</a:t>
                      </a:r>
                      <a:endParaRPr lang="zh-CN" sz="1800">
                        <a:solidFill>
                          <a:srgbClr val="231F20"/>
                        </a:solidFill>
                        <a:latin typeface="宋体" panose="02010600030101010101" pitchFamily="2" charset="-122"/>
                        <a:ea typeface="宋体" panose="02010600030101010101" pitchFamily="2" charset="-122"/>
                      </a:endParaRPr>
                    </a:p>
                    <a:p>
                      <a:pPr marL="134620" indent="276860" algn="just" eaLnBrk="0" fontAlgn="base">
                        <a:lnSpc>
                          <a:spcPct val="135000"/>
                        </a:lnSpc>
                        <a:spcBef>
                          <a:spcPct val="0"/>
                        </a:spcBef>
                        <a:spcAft>
                          <a:spcPct val="0"/>
                        </a:spcAft>
                      </a:pPr>
                      <a:r>
                        <a:rPr lang="zh-CN" sz="1800">
                          <a:solidFill>
                            <a:srgbClr val="231F20"/>
                          </a:solidFill>
                          <a:latin typeface="宋体" panose="02010600030101010101" pitchFamily="2" charset="-122"/>
                          <a:ea typeface="宋体" panose="02010600030101010101" pitchFamily="2" charset="-122"/>
                        </a:rPr>
                        <a:t>30年来的发展历程充分证明，我国宪法是符合国情、符合实际、符合时代发展要求的好宪法，是充分体现人民共同意志、充分保障人民民主权利、充分维护人民根本利益的好宪法，是推动国家发展进步、保证人民创造幸福生活、保障中华民族实现伟大复兴的好宪法，是我们国家和人民经受住各种困难和风险考验、始终沿着中国特色社会主义道路前进的根本法制保证。</a:t>
                      </a:r>
                      <a:endParaRPr lang="zh-CN" sz="2000">
                        <a:solidFill>
                          <a:srgbClr val="231F20"/>
                        </a:solidFill>
                        <a:latin typeface="宋体" panose="02010600030101010101" pitchFamily="2" charset="-122"/>
                        <a:ea typeface="宋体" panose="02010600030101010101" pitchFamily="2" charset="-122"/>
                      </a:endParaRPr>
                    </a:p>
                    <a:p>
                      <a:pPr marL="134620" indent="276860" algn="just" eaLnBrk="0" fontAlgn="base">
                        <a:lnSpc>
                          <a:spcPct val="135000"/>
                        </a:lnSpc>
                        <a:spcBef>
                          <a:spcPct val="0"/>
                        </a:spcBef>
                        <a:spcAft>
                          <a:spcPct val="0"/>
                        </a:spcAft>
                      </a:pPr>
                      <a:r>
                        <a:rPr lang="zh-CN" sz="1800">
                          <a:solidFill>
                            <a:srgbClr val="231F20"/>
                          </a:solidFill>
                          <a:latin typeface="宋体" panose="02010600030101010101" pitchFamily="2" charset="-122"/>
                          <a:ea typeface="宋体" panose="02010600030101010101" pitchFamily="2" charset="-122"/>
                        </a:rPr>
                        <a:t>（2012年12月4 日，习近平在首都各界纪念现行宪法公布施行三十周年大会上的讲话）</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12700" cap="flat" cmpd="sng">
                      <a:solidFill>
                        <a:srgbClr val="275CAA"/>
                      </a:solidFill>
                      <a:prstDash val="solid"/>
                      <a:headEnd type="none" w="med" len="med"/>
                      <a:tailEnd type="none" w="med" len="med"/>
                    </a:lnL>
                    <a:lnR w="12700" cap="flat" cmpd="sng">
                      <a:solidFill>
                        <a:srgbClr val="275CAA"/>
                      </a:solidFill>
                      <a:prstDash val="solid"/>
                      <a:headEnd type="none" w="med" len="med"/>
                      <a:tailEnd type="none" w="med" len="med"/>
                    </a:lnR>
                    <a:lnT w="12700" cap="flat" cmpd="sng">
                      <a:solidFill>
                        <a:srgbClr val="275CAA"/>
                      </a:solidFill>
                      <a:prstDash val="solid"/>
                      <a:headEnd type="none" w="med" len="med"/>
                      <a:tailEnd type="none" w="med" len="med"/>
                    </a:lnT>
                    <a:lnB w="12700" cap="flat" cmpd="sng">
                      <a:solidFill>
                        <a:srgbClr val="275CAA"/>
                      </a:solidFill>
                      <a:prstDash val="solid"/>
                      <a:headEnd type="none" w="med" len="med"/>
                      <a:tailEnd type="none" w="med" len="med"/>
                    </a:lnB>
                    <a:solidFill>
                      <a:schemeClr val="bg2"/>
                    </a:solidFill>
                  </a:tcPr>
                </a:tc>
              </a:tr>
            </a:tbl>
          </a:graphicData>
        </a:graphic>
      </p:graphicFrame>
      <p:sp>
        <p:nvSpPr>
          <p:cNvPr id="11" name="文本框 10"/>
          <p:cNvSpPr txBox="1"/>
          <p:nvPr/>
        </p:nvSpPr>
        <p:spPr>
          <a:xfrm>
            <a:off x="3458845" y="5849303"/>
            <a:ext cx="5080000" cy="337185"/>
          </a:xfrm>
          <a:prstGeom prst="rect">
            <a:avLst/>
          </a:prstGeom>
        </p:spPr>
        <p:txBody>
          <a:bodyPr>
            <a:spAutoFit/>
          </a:bodyPr>
          <a:p>
            <a:pPr marL="0" indent="0" algn="l" defTabSz="266700" eaLnBrk="0" fontAlgn="base">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三、课前试译</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rPr>
              <a:t>试译要求</a:t>
            </a:r>
            <a:endPar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000000000000000" pitchFamily="2" charset="-122"/>
                <a:ea typeface="方正兰亭黑简体" panose="02000000000000000000" pitchFamily="2" charset="-122"/>
              </a:rPr>
              <a:t>文本二</a:t>
            </a:r>
            <a:endParaRPr kumimoji="1" lang="zh-CN" altLang="en-US" dirty="0">
              <a:latin typeface="方正兰亭黑简体" panose="02000000000000000000" pitchFamily="2" charset="-122"/>
              <a:ea typeface="方正兰亭黑简体" panose="020000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368300" y="2278380"/>
            <a:ext cx="2609850" cy="3415030"/>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本节课上：</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）请阅读一遍后合上本书</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）请凭记忆复述关键信息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3</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）讨论翻译思路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gn="ctr">
              <a:lnSpc>
                <a:spcPct val="150000"/>
              </a:lnSpc>
            </a:pP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下节课前：</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）每位同学自行试译</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rPr>
              <a:t>）小组代表朗读译文</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endParaRPr>
          </a:p>
        </p:txBody>
      </p:sp>
      <p:pic>
        <p:nvPicPr>
          <p:cNvPr id="8" name="图片 7"/>
          <p:cNvPicPr/>
          <p:nvPr/>
        </p:nvPicPr>
        <p:blipFill>
          <a:blip r:embed="rId3"/>
        </p:blipFill>
        <p:spPr>
          <a:xfrm>
            <a:off x="4145280" y="923925"/>
            <a:ext cx="1199515" cy="443865"/>
          </a:xfrm>
          <a:prstGeom prst="rect">
            <a:avLst/>
          </a:prstGeom>
        </p:spPr>
      </p:pic>
      <p:sp>
        <p:nvSpPr>
          <p:cNvPr id="10" name="文本框 9"/>
          <p:cNvSpPr txBox="1"/>
          <p:nvPr/>
        </p:nvSpPr>
        <p:spPr>
          <a:xfrm>
            <a:off x="5046027" y="2694146"/>
            <a:ext cx="5080000" cy="435610"/>
          </a:xfrm>
          <a:prstGeom prst="rect">
            <a:avLst/>
          </a:prstGeom>
        </p:spPr>
        <p:txBody>
          <a:bodyPr>
            <a:spAutoFit/>
          </a:bodyPr>
          <a:p>
            <a:pPr marL="0" indent="0" algn="l" defTabSz="266700" eaLnBrk="0" fontAlgn="base">
              <a:lnSpc>
                <a:spcPct val="140000"/>
              </a:lnSpc>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p:txBody>
      </p:sp>
      <p:graphicFrame>
        <p:nvGraphicFramePr>
          <p:cNvPr id="11" name="表格 10"/>
          <p:cNvGraphicFramePr/>
          <p:nvPr>
            <p:custDataLst>
              <p:tags r:id="rId4"/>
            </p:custDataLst>
          </p:nvPr>
        </p:nvGraphicFramePr>
        <p:xfrm>
          <a:off x="3013710" y="1283970"/>
          <a:ext cx="8949690" cy="5081270"/>
        </p:xfrm>
        <a:graphic>
          <a:graphicData uri="http://schemas.openxmlformats.org/drawingml/2006/table">
            <a:tbl>
              <a:tblPr/>
              <a:tblGrid>
                <a:gridCol w="8949690"/>
              </a:tblGrid>
              <a:tr h="5081270">
                <a:tc>
                  <a:txBody>
                    <a:bodyPr/>
                    <a:p>
                      <a:pPr marL="135255" indent="266700" algn="just" eaLnBrk="0" fontAlgn="base">
                        <a:lnSpc>
                          <a:spcPct val="137000"/>
                        </a:lnSpc>
                        <a:spcBef>
                          <a:spcPct val="0"/>
                        </a:spcBef>
                        <a:spcAft>
                          <a:spcPct val="0"/>
                        </a:spcAft>
                      </a:pPr>
                      <a:r>
                        <a:rPr lang="en-US" altLang="zh-CN" sz="1400">
                          <a:solidFill>
                            <a:srgbClr val="231F20"/>
                          </a:solidFill>
                          <a:latin typeface="宋体" panose="02010600030101010101" pitchFamily="2" charset="-122"/>
                          <a:ea typeface="宋体" panose="02010600030101010101" pitchFamily="2" charset="-122"/>
                        </a:rPr>
                        <a:t> </a:t>
                      </a:r>
                      <a:r>
                        <a:rPr lang="zh-CN" sz="1500">
                          <a:solidFill>
                            <a:srgbClr val="231F20"/>
                          </a:solidFill>
                          <a:latin typeface="宋体" panose="02010600030101010101" pitchFamily="2" charset="-122"/>
                          <a:ea typeface="宋体" panose="02010600030101010101" pitchFamily="2" charset="-122"/>
                        </a:rPr>
                        <a:t>法律是准绳，任何时候都必须遵循；道德是基石，任何时候都不可忽视。在新的历史条件下，我们要把依法治国基本方略、依法执政基本方式落实好，把法治中国建设好，必须坚持依法治国和以德治国相结合，使法治和德治在国家治理中相互补充、相互促进、相得益彰，推进国家治理体系和治理能力现代化。</a:t>
                      </a:r>
                      <a:endParaRPr lang="zh-CN" sz="1500">
                        <a:solidFill>
                          <a:srgbClr val="231F20"/>
                        </a:solidFill>
                        <a:latin typeface="宋体" panose="02010600030101010101" pitchFamily="2" charset="-122"/>
                        <a:ea typeface="宋体" panose="02010600030101010101" pitchFamily="2" charset="-122"/>
                      </a:endParaRPr>
                    </a:p>
                    <a:p>
                      <a:pPr marL="135255" indent="266700" algn="just" eaLnBrk="0" fontAlgn="base">
                        <a:lnSpc>
                          <a:spcPct val="137000"/>
                        </a:lnSpc>
                        <a:spcBef>
                          <a:spcPct val="0"/>
                        </a:spcBef>
                        <a:spcAft>
                          <a:spcPct val="0"/>
                        </a:spcAft>
                      </a:pPr>
                      <a:r>
                        <a:rPr lang="en-US" altLang="zh-CN" sz="1500">
                          <a:solidFill>
                            <a:srgbClr val="231F20"/>
                          </a:solidFill>
                          <a:latin typeface="宋体" panose="02010600030101010101" pitchFamily="2" charset="-122"/>
                          <a:ea typeface="宋体" panose="02010600030101010101" pitchFamily="2" charset="-122"/>
                        </a:rPr>
                        <a:t> </a:t>
                      </a:r>
                      <a:r>
                        <a:rPr lang="zh-CN" sz="1500">
                          <a:solidFill>
                            <a:srgbClr val="231F20"/>
                          </a:solidFill>
                          <a:latin typeface="宋体" panose="02010600030101010101" pitchFamily="2" charset="-122"/>
                          <a:ea typeface="宋体" panose="02010600030101010101" pitchFamily="2" charset="-122"/>
                        </a:rPr>
                        <a:t>法律是成文的道德，道德是内心的法律。法律和道德都具有规范社会行为、调节社会关系、维护社会秩序的作用，在国家治理中都有其地位和功能。法安天下，德润人心。法律有效实施有赖于道德支持，道德践行也离不开法律约束。法治和德治不可分离、不可偏废，国家治理需要法律和道德协同发力。</a:t>
                      </a:r>
                      <a:endParaRPr lang="zh-CN" sz="1500">
                        <a:solidFill>
                          <a:srgbClr val="231F20"/>
                        </a:solidFill>
                        <a:latin typeface="宋体" panose="02010600030101010101" pitchFamily="2" charset="-122"/>
                        <a:ea typeface="宋体" panose="02010600030101010101" pitchFamily="2" charset="-122"/>
                      </a:endParaRPr>
                    </a:p>
                    <a:p>
                      <a:pPr marL="135255" indent="266700" algn="just" eaLnBrk="0" fontAlgn="base">
                        <a:lnSpc>
                          <a:spcPct val="137000"/>
                        </a:lnSpc>
                        <a:spcBef>
                          <a:spcPct val="0"/>
                        </a:spcBef>
                        <a:spcAft>
                          <a:spcPct val="0"/>
                        </a:spcAft>
                      </a:pPr>
                      <a:r>
                        <a:rPr lang="en-US" altLang="zh-CN" sz="1500">
                          <a:solidFill>
                            <a:srgbClr val="231F20"/>
                          </a:solidFill>
                          <a:latin typeface="宋体" panose="02010600030101010101" pitchFamily="2" charset="-122"/>
                          <a:ea typeface="宋体" panose="02010600030101010101" pitchFamily="2" charset="-122"/>
                        </a:rPr>
                        <a:t> </a:t>
                      </a:r>
                      <a:r>
                        <a:rPr lang="zh-CN" sz="1500">
                          <a:solidFill>
                            <a:srgbClr val="231F20"/>
                          </a:solidFill>
                          <a:latin typeface="宋体" panose="02010600030101010101" pitchFamily="2" charset="-122"/>
                          <a:ea typeface="宋体" panose="02010600030101010101" pitchFamily="2" charset="-122"/>
                        </a:rPr>
                        <a:t>改革开放以来，我们深刻总结我国社会主义法治建设的成功经验和深刻教训，把依法治国确定为党领导人民治理国家的基本方略，把依法执政确定为党治国理政的基本方式，走出了一条中国特色社会主义法治道路。这条道路的一个鲜明特点，就是坚持依法治国和以德治国相结合，强调法治和德治两手抓、两手都要硬。这既是历史经验的总结，也是对治国理政规律的深刻把握。</a:t>
                      </a:r>
                      <a:endParaRPr lang="zh-CN" sz="1500">
                        <a:solidFill>
                          <a:srgbClr val="231F20"/>
                        </a:solidFill>
                        <a:latin typeface="宋体" panose="02010600030101010101" pitchFamily="2" charset="-122"/>
                        <a:ea typeface="宋体" panose="02010600030101010101" pitchFamily="2" charset="-122"/>
                      </a:endParaRPr>
                    </a:p>
                    <a:p>
                      <a:pPr marL="135255" indent="266700" algn="just" eaLnBrk="0" fontAlgn="base">
                        <a:lnSpc>
                          <a:spcPct val="137000"/>
                        </a:lnSpc>
                        <a:spcBef>
                          <a:spcPct val="0"/>
                        </a:spcBef>
                        <a:spcAft>
                          <a:spcPct val="0"/>
                        </a:spcAft>
                      </a:pPr>
                      <a:r>
                        <a:rPr lang="en-US" altLang="zh-CN" sz="1500">
                          <a:solidFill>
                            <a:srgbClr val="231F20"/>
                          </a:solidFill>
                          <a:latin typeface="宋体" panose="02010600030101010101" pitchFamily="2" charset="-122"/>
                          <a:ea typeface="宋体" panose="02010600030101010101" pitchFamily="2" charset="-122"/>
                        </a:rPr>
                        <a:t> </a:t>
                      </a:r>
                      <a:r>
                        <a:rPr lang="zh-CN" sz="1500">
                          <a:solidFill>
                            <a:srgbClr val="231F20"/>
                          </a:solidFill>
                          <a:latin typeface="宋体" panose="02010600030101010101" pitchFamily="2" charset="-122"/>
                          <a:ea typeface="宋体" panose="02010600030101010101" pitchFamily="2" charset="-122"/>
                        </a:rPr>
                        <a:t>要强化道德对法治的支撑作用。坚持依法治国和以德治国相结合，就要重视发挥道德的教化作用，提高全社会文明程度，为全面依法治国创造良好人文环境。要在道德体系中体现法治要求，发挥道德对法治的滋养作用，努力使道德体系同社会主义法律规范相衔接、相协调、相促进。要在道德教育中突出法治内涵，注重培育人们的法律信仰、法治观念、规则意识，引导人们自觉履行法定义务、社会责任、家庭责任，营造全社会都讲法治、⑧守法治的文化环境。</a:t>
                      </a:r>
                      <a:endParaRPr lang="zh-CN" sz="1500">
                        <a:solidFill>
                          <a:srgbClr val="231F20"/>
                        </a:solidFill>
                        <a:latin typeface="宋体" panose="02010600030101010101" pitchFamily="2" charset="-122"/>
                        <a:ea typeface="宋体" panose="02010600030101010101" pitchFamily="2" charset="-122"/>
                      </a:endParaRPr>
                    </a:p>
                    <a:p>
                      <a:pPr marL="135255" indent="266700" algn="just" eaLnBrk="0" fontAlgn="base">
                        <a:lnSpc>
                          <a:spcPct val="137000"/>
                        </a:lnSpc>
                        <a:spcBef>
                          <a:spcPct val="0"/>
                        </a:spcBef>
                        <a:spcAft>
                          <a:spcPct val="0"/>
                        </a:spcAft>
                      </a:pPr>
                      <a:r>
                        <a:rPr lang="zh-CN" sz="1500">
                          <a:solidFill>
                            <a:srgbClr val="231F20"/>
                          </a:solidFill>
                          <a:latin typeface="宋体" panose="02010600030101010101" pitchFamily="2" charset="-122"/>
                          <a:ea typeface="宋体" panose="02010600030101010101" pitchFamily="2" charset="-122"/>
                        </a:rPr>
                        <a:t>（2016年12月9 日，习近平在主持中共十八届中央政治局第三十七次集体学习时的讲话要点）</a:t>
                      </a:r>
                      <a:endParaRPr lang="zh-CN" sz="1500">
                        <a:solidFill>
                          <a:srgbClr val="231F20"/>
                        </a:solidFill>
                        <a:latin typeface="宋体" panose="02010600030101010101" pitchFamily="2" charset="-122"/>
                        <a:ea typeface="宋体" panose="02010600030101010101" pitchFamily="2" charset="-122"/>
                      </a:endParaRPr>
                    </a:p>
                  </a:txBody>
                  <a:tcPr marL="0" marR="0" marT="0" marB="0" anchor="t" anchorCtr="0">
                    <a:lnL w="12700" cap="flat" cmpd="sng">
                      <a:solidFill>
                        <a:srgbClr val="275CAA"/>
                      </a:solidFill>
                      <a:prstDash val="solid"/>
                      <a:headEnd type="none" w="med" len="med"/>
                      <a:tailEnd type="none" w="med" len="med"/>
                    </a:lnL>
                    <a:lnR w="12700" cap="flat" cmpd="sng">
                      <a:solidFill>
                        <a:srgbClr val="275CAA"/>
                      </a:solidFill>
                      <a:prstDash val="solid"/>
                      <a:headEnd type="none" w="med" len="med"/>
                      <a:tailEnd type="none" w="med" len="med"/>
                    </a:lnR>
                    <a:lnT w="12700" cap="flat" cmpd="sng">
                      <a:solidFill>
                        <a:srgbClr val="275CAA"/>
                      </a:solidFill>
                      <a:prstDash val="solid"/>
                      <a:headEnd type="none" w="med" len="med"/>
                      <a:tailEnd type="none" w="med" len="med"/>
                    </a:lnT>
                    <a:lnB w="12700" cap="flat" cmpd="sng">
                      <a:solidFill>
                        <a:srgbClr val="275CAA"/>
                      </a:solidFill>
                      <a:prstDash val="solid"/>
                      <a:headEnd type="none" w="med" len="med"/>
                      <a:tailEnd type="none" w="med" len="med"/>
                    </a:lnB>
                    <a:solidFill>
                      <a:schemeClr val="bg2"/>
                    </a:solidFill>
                  </a:tcPr>
                </a:tc>
              </a:tr>
            </a:tbl>
          </a:graphicData>
        </a:graphic>
      </p:graphicFrame>
      <p:sp>
        <p:nvSpPr>
          <p:cNvPr id="12" name="文本框 11"/>
          <p:cNvSpPr txBox="1"/>
          <p:nvPr/>
        </p:nvSpPr>
        <p:spPr>
          <a:xfrm>
            <a:off x="3503295" y="5916295"/>
            <a:ext cx="8054340" cy="304165"/>
          </a:xfrm>
          <a:prstGeom prst="rect">
            <a:avLst/>
          </a:prstGeom>
        </p:spPr>
        <p:txBody>
          <a:bodyPr>
            <a:noAutofit/>
          </a:bodyPr>
          <a:p>
            <a:pPr marL="0" indent="0" algn="l" defTabSz="266700" eaLnBrk="0" fontAlgn="base">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855345" y="1990090"/>
            <a:ext cx="4991100" cy="4096385"/>
          </a:xfrm>
          <a:prstGeom prst="rect">
            <a:avLst/>
          </a:prstGeom>
          <a:noFill/>
        </p:spPr>
        <p:txBody>
          <a:bodyPr wrap="square" rtlCol="0" anchor="t">
            <a:noAutofit/>
          </a:bodyPr>
          <a:p>
            <a:pPr marL="134620" indent="276860" algn="just" eaLnBrk="0" fontAlgn="base">
              <a:lnSpc>
                <a:spcPct val="135000"/>
              </a:lnSpc>
              <a:spcBef>
                <a:spcPct val="0"/>
              </a:spcBef>
              <a:spcAft>
                <a:spcPct val="0"/>
              </a:spcAft>
            </a:pPr>
            <a:endParaRPr lang="zh-CN" sz="1800">
              <a:solidFill>
                <a:srgbClr val="231F20"/>
              </a:solidFill>
              <a:latin typeface="宋体" panose="02010600030101010101" pitchFamily="2" charset="-122"/>
              <a:ea typeface="宋体" panose="02010600030101010101" pitchFamily="2" charset="-122"/>
            </a:endParaRPr>
          </a:p>
          <a:p>
            <a:pPr marL="134620" indent="276860" algn="just" eaLnBrk="0" fontAlgn="base">
              <a:lnSpc>
                <a:spcPct val="135000"/>
              </a:lnSpc>
              <a:spcBef>
                <a:spcPct val="0"/>
              </a:spcBef>
              <a:spcAft>
                <a:spcPct val="0"/>
              </a:spcAft>
            </a:pPr>
            <a:r>
              <a:rPr lang="en-US" altLang="zh-CN"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我国宪法以国家根本法的形式，确立了中国特色社会主义道路、中国特色社会主义理论体系、中国特色社会主义制度的发展成果，反映了我国各族人民的共同意志和根本利益，成为历史新时期党和国家的中心工作、基本原则、重大方针、重要政策在国家法制上的最高体现。</a:t>
            </a:r>
            <a:endParaRPr lang="zh-CN" altLang="en-US" sz="1800">
              <a:solidFill>
                <a:srgbClr val="231F20"/>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6096000" y="1889760"/>
            <a:ext cx="5542915" cy="4157345"/>
          </a:xfrm>
          <a:prstGeom prst="rect">
            <a:avLst/>
          </a:prstGeom>
        </p:spPr>
        <p:txBody>
          <a:bodyPr>
            <a:noAutofit/>
          </a:bodyPr>
          <a:p>
            <a:pPr indent="266700" algn="just" defTabSz="266700" fontAlgn="auto" latinLnBrk="1">
              <a:lnSpc>
                <a:spcPts val="2900"/>
              </a:lnSpc>
              <a:spcAft>
                <a:spcPct val="0"/>
              </a:spcAft>
            </a:pPr>
            <a:endParaRPr lang="en-US" altLang="zh-CN" sz="1800">
              <a:solidFill>
                <a:srgbClr val="000000"/>
              </a:solidFill>
              <a:latin typeface="宋体" panose="02010600030101010101" pitchFamily="2" charset="-122"/>
              <a:ea typeface="宋体" panose="02010600030101010101" pitchFamily="2" charset="-122"/>
            </a:endParaRPr>
          </a:p>
          <a:p>
            <a:pPr indent="266700" algn="just" defTabSz="266700" fontAlgn="auto" latinLnBrk="1">
              <a:lnSpc>
                <a:spcPts val="2900"/>
              </a:lnSpc>
              <a:spcAft>
                <a:spcPct val="0"/>
              </a:spcAft>
            </a:pPr>
            <a:r>
              <a:rPr lang="en-US" altLang="zh-CN" sz="1800">
                <a:solidFill>
                  <a:srgbClr val="000000"/>
                </a:solidFill>
                <a:latin typeface="宋体" panose="02010600030101010101" pitchFamily="2" charset="-122"/>
                <a:ea typeface="宋体" panose="02010600030101010101" pitchFamily="2" charset="-122"/>
              </a:rPr>
              <a:t>우리 나라 헌법은 국가의 근본법 형식으로 중국 특색 사회주의 노선, 중국 특색 사회주의 이론 체계, 중국 특색 사회주의 제도의 발전 성과를 확립하고, 전국 각 민족 인민의 공동 의지와 근본 이익을 반영하였으며, 새로운 역사 시기의 당과 국가의 중심 과제, 기본 원칙, 중대 방침, 중요 정책이 국가 법제 면에서 최대한 구현된 것입니다.</a:t>
            </a:r>
            <a:endParaRPr lang="en-US" altLang="zh-CN" sz="180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855345" y="1990090"/>
            <a:ext cx="5258435" cy="4096385"/>
          </a:xfrm>
          <a:prstGeom prst="rect">
            <a:avLst/>
          </a:prstGeom>
          <a:noFill/>
        </p:spPr>
        <p:txBody>
          <a:bodyPr wrap="square" rtlCol="0" anchor="t">
            <a:noAutofit/>
          </a:bodyPr>
          <a:p>
            <a:pPr marL="134620" indent="276860" algn="just" eaLnBrk="0" fontAlgn="base">
              <a:lnSpc>
                <a:spcPct val="135000"/>
              </a:lnSpc>
              <a:spcBef>
                <a:spcPct val="0"/>
              </a:spcBef>
              <a:spcAft>
                <a:spcPct val="0"/>
              </a:spcAft>
            </a:pPr>
            <a:endParaRPr lang="zh-CN" sz="2000">
              <a:solidFill>
                <a:srgbClr val="231F20"/>
              </a:solidFill>
              <a:latin typeface="宋体" panose="02010600030101010101" pitchFamily="2" charset="-122"/>
              <a:ea typeface="宋体" panose="02010600030101010101" pitchFamily="2" charset="-122"/>
            </a:endParaRPr>
          </a:p>
          <a:p>
            <a:pPr marL="84455" indent="0" algn="l" eaLnBrk="0" fontAlgn="base">
              <a:lnSpc>
                <a:spcPct val="126000"/>
              </a:lnSpc>
              <a:spcBef>
                <a:spcPct val="0"/>
              </a:spcBef>
              <a:spcAft>
                <a:spcPct val="0"/>
              </a:spcAft>
            </a:pPr>
            <a:r>
              <a:rPr lang="en-US" altLang="zh-CN" sz="2000">
                <a:solidFill>
                  <a:srgbClr val="000000"/>
                </a:solidFill>
                <a:latin typeface="Arial" panose="020B0604020202020204"/>
                <a:ea typeface="Arial" panose="020B0604020202020204"/>
                <a:sym typeface="+mn-ea"/>
              </a:rPr>
              <a:t>       30年来，我国宪法以其至上的法制地位和强大的法制力量，有力保障了人民当家作主，有力促进了改革开放和社会主义现代化建设，有力推动了社会主义法治国家进程，有力促进了人权事业发展，有力维护了国家统一、民族团结、社会稳定，对我国政治、经济、文化、社会生活产生了极为深刻的影响。</a:t>
            </a:r>
            <a:endParaRPr lang="en-US" altLang="zh-CN" sz="2000">
              <a:solidFill>
                <a:srgbClr val="000000"/>
              </a:solidFill>
              <a:latin typeface="Arial" panose="020B0604020202020204"/>
              <a:ea typeface="Arial" panose="020B0604020202020204"/>
              <a:sym typeface="+mn-ea"/>
            </a:endParaRPr>
          </a:p>
          <a:p>
            <a:pPr marL="136525" indent="264160" algn="l" eaLnBrk="0" fontAlgn="base">
              <a:lnSpc>
                <a:spcPct val="135000"/>
              </a:lnSpc>
              <a:spcBef>
                <a:spcPct val="0"/>
              </a:spcBef>
              <a:spcAft>
                <a:spcPct val="0"/>
              </a:spcAft>
            </a:pPr>
            <a:endParaRPr lang="zh-CN" altLang="en-US" sz="2000">
              <a:solidFill>
                <a:srgbClr val="231F2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6162040" y="1968500"/>
            <a:ext cx="5420360" cy="4117975"/>
          </a:xfrm>
          <a:prstGeom prst="rect">
            <a:avLst/>
          </a:prstGeom>
          <a:noFill/>
        </p:spPr>
        <p:txBody>
          <a:bodyPr wrap="square" rtlCol="0" anchor="t">
            <a:noAutofit/>
          </a:bodyPr>
          <a:p>
            <a:pPr indent="0" algn="just" fontAlgn="auto"/>
            <a:endParaRPr lang="en-US" altLang="zh-CN"/>
          </a:p>
          <a:p>
            <a:pPr indent="0" algn="just" fontAlgn="auto">
              <a:lnSpc>
                <a:spcPct val="150000"/>
              </a:lnSpc>
            </a:pPr>
            <a:r>
              <a:rPr lang="en-US" altLang="zh-CN"/>
              <a:t>    지난 30년 동안 우리 나라 헌법은 최고의 법제 지위와 강력한 법제 역량으로 인민이 나라의 주인됨, 개혁개방과 사회주의 현대화 건설, 사회주의 법치 국가의 건설,인권 사업의 발전을 힘 있게 추진하였으며, 국가의 통일, 민족의 단결, 사회의 안정을 적극 수호함으로써 우리 나라의 정치, 경제 , 문화, 사회 생활에 지대한 영향을 미쳤습니다.</a:t>
            </a:r>
            <a:endParaRPr lang="zh-CN" altLang="en-US" sz="20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751840" y="2032000"/>
            <a:ext cx="4601210" cy="4096385"/>
          </a:xfrm>
          <a:prstGeom prst="rect">
            <a:avLst/>
          </a:prstGeom>
          <a:noFill/>
        </p:spPr>
        <p:txBody>
          <a:bodyPr wrap="square" rtlCol="0" anchor="t">
            <a:noAutofit/>
          </a:bodyPr>
          <a:p>
            <a:pPr marL="134620" indent="276860" algn="just" eaLnBrk="0" fontAlgn="base">
              <a:lnSpc>
                <a:spcPct val="135000"/>
              </a:lnSpc>
              <a:spcBef>
                <a:spcPct val="0"/>
              </a:spcBef>
              <a:spcAft>
                <a:spcPct val="0"/>
              </a:spcAft>
            </a:pPr>
            <a:r>
              <a:rPr lang="en-US" altLang="zh-CN" sz="1800">
                <a:solidFill>
                  <a:srgbClr val="231F20"/>
                </a:solidFill>
                <a:latin typeface="宋体" panose="02010600030101010101" pitchFamily="2" charset="-122"/>
                <a:ea typeface="宋体" panose="02010600030101010101" pitchFamily="2" charset="-122"/>
                <a:sym typeface="+mn-ea"/>
              </a:rPr>
              <a:t> </a:t>
            </a:r>
            <a:r>
              <a:rPr lang="zh-CN" altLang="en-US" sz="1700">
                <a:solidFill>
                  <a:srgbClr val="231F20"/>
                </a:solidFill>
                <a:latin typeface="宋体" panose="02010600030101010101" pitchFamily="2" charset="-122"/>
                <a:ea typeface="宋体" panose="02010600030101010101" pitchFamily="2" charset="-122"/>
                <a:sym typeface="+mn-ea"/>
              </a:rPr>
              <a:t>30年来的发展历程充分证明，我国宪法是符合国情、符合实际、符合时代发展要求的好宪法，是充分体现人民共同意志、充分保障人民民主权利、充分维护人民根本利益的好宪法，是推动国家发展进步、保证人民创造幸福生活、保障中华民族实现伟大复兴的好宪法，是我们国家和人民经受住各种困难和风险考验、始终沿着中国特色社会主义道路前进的根本法制保证。（2012年12月4 日，习近平在首都各界纪念现行宪法公布施行三十周年大会上的讲话）</a:t>
            </a:r>
            <a:endParaRPr lang="zh-CN" altLang="en-US" sz="1700">
              <a:solidFill>
                <a:srgbClr val="231F2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5392420" y="2019935"/>
            <a:ext cx="6241415" cy="4108450"/>
          </a:xfrm>
          <a:prstGeom prst="rect">
            <a:avLst/>
          </a:prstGeom>
          <a:noFill/>
        </p:spPr>
        <p:txBody>
          <a:bodyPr wrap="square" rtlCol="0" anchor="t">
            <a:noAutofit/>
          </a:bodyPr>
          <a:p>
            <a:pPr indent="0" algn="just" fontAlgn="auto">
              <a:lnSpc>
                <a:spcPct val="150000"/>
              </a:lnSpc>
            </a:pPr>
            <a:r>
              <a:rPr lang="en-US" altLang="zh-CN" sz="1600"/>
              <a:t>    지난 30년의 발전 과정을 통해 우리 나라 헌법은 국정과 실제, 시대의 발전 요구에 부합하는 좋은 헌법이며, 인민의 공동 의지를 충분히 구현하고, 인민의 민주적 권리를 충분히 보장하며, 인민의 근본 이익을 충분히 보호하고, 국가의 발전과 진보를 추진하며, 인민의 행복한 생활을 보장하고, 중화민족의 위대한 부흥을 실현하도록보장하는 좋은 헌법입니다. 또한 국가와 인민이 각종 어려움과 위험한 시련을 극복해나가는 동안 시종일관 중국 특색 사회주의 노선을 따라 전진하는 근본 법제의 보장이라는 사실이 충분히 증명되었습니다.</a:t>
            </a:r>
            <a:endParaRPr lang="en-US" altLang="zh-CN" sz="1600"/>
          </a:p>
          <a:p>
            <a:pPr indent="0" algn="just" fontAlgn="auto">
              <a:lnSpc>
                <a:spcPct val="150000"/>
              </a:lnSpc>
            </a:pPr>
            <a:r>
              <a:rPr lang="en-US" altLang="zh-CN" sz="1600"/>
              <a:t>(2012년 12월 4일, 시진핑 주석이 수도권 각계의 현행 헌법 공포, 시행 30주년 기념 대회에서 한 연설에서)</a:t>
            </a:r>
            <a:endParaRPr lang="zh-CN" altLang="en-US" sz="17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49070" y="1366520"/>
            <a:ext cx="1285240" cy="521970"/>
          </a:xfrm>
          <a:prstGeom prst="rect">
            <a:avLst/>
          </a:prstGeom>
        </p:spPr>
        <p:txBody>
          <a:bodyPr wrap="squar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 name="テキスト ボックス 1"/>
          <p:cNvSpPr txBox="1"/>
          <p:nvPr/>
        </p:nvSpPr>
        <p:spPr>
          <a:xfrm>
            <a:off x="1282065" y="2433320"/>
            <a:ext cx="10297795" cy="1999615"/>
          </a:xfrm>
          <a:prstGeom prst="rect">
            <a:avLst/>
          </a:prstGeom>
          <a:noFill/>
        </p:spPr>
        <p:txBody>
          <a:bodyPr wrap="square" rtlCol="0">
            <a:spAutoFit/>
          </a:bodyPr>
          <a:lstStyle/>
          <a:p>
            <a:pPr algn="just"/>
            <a:r>
              <a:rPr lang="zh-CN" altLang="en-US" sz="2800" b="1" dirty="0">
                <a:solidFill>
                  <a:srgbClr val="2050A1"/>
                </a:solidFill>
                <a:ea typeface="方正兰亭黑简体" panose="02000000000000000000" pitchFamily="2" charset="-122"/>
                <a:cs typeface="Calibri" panose="020F0502020204030204" pitchFamily="34" charset="0"/>
                <a:sym typeface="+mn-ea"/>
              </a:rPr>
              <a:t>一词多译</a:t>
            </a:r>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pPr indent="0" algn="just" fontAlgn="auto">
              <a:lnSpc>
                <a:spcPct val="150000"/>
              </a:lnSpc>
            </a:pPr>
            <a:r>
              <a:rPr lang="en-US" altLang="zh-CN" sz="2400" dirty="0" smtClean="0">
                <a:solidFill>
                  <a:srgbClr val="2050A1"/>
                </a:solidFill>
                <a:ea typeface="方正兰亭黑简体" panose="02000000000000000000" pitchFamily="2" charset="-122"/>
                <a:cs typeface="Calibri" panose="020F0502020204030204" pitchFamily="34" charset="0"/>
                <a:sym typeface="+mn-ea"/>
              </a:rPr>
              <a:t>——一词多译，</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是</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对同一个词语做出不同的翻译。</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pPr indent="0" algn="just" fontAlgn="auto">
              <a:lnSpc>
                <a:spcPct val="150000"/>
              </a:lnSpc>
            </a:pPr>
            <a:r>
              <a:rPr lang="en-US" altLang="zh-CN" sz="2400" dirty="0">
                <a:solidFill>
                  <a:srgbClr val="2050A1"/>
                </a:solidFill>
                <a:ea typeface="方正兰亭黑简体" panose="02000000000000000000" pitchFamily="2" charset="-122"/>
                <a:cs typeface="Calibri" panose="020F0502020204030204" pitchFamily="34" charset="0"/>
                <a:sym typeface="+mn-ea"/>
              </a:rPr>
              <a:t>——</a:t>
            </a:r>
            <a:r>
              <a:rPr lang="zh-CN" altLang="en-US" sz="2400" dirty="0">
                <a:solidFill>
                  <a:srgbClr val="2050A1"/>
                </a:solidFill>
                <a:ea typeface="方正兰亭黑简体" panose="02000000000000000000" pitchFamily="2" charset="-122"/>
                <a:cs typeface="Calibri" panose="020F0502020204030204" pitchFamily="34" charset="0"/>
                <a:sym typeface="+mn-ea"/>
              </a:rPr>
              <a:t>主要</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考虑</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因素有</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原文或译文的语义、</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语域、感情</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色彩、搭配等</a:t>
            </a:r>
            <a:r>
              <a:rPr lang="zh-CN" altLang="en-US" sz="2400" dirty="0">
                <a:solidFill>
                  <a:srgbClr val="2050A1"/>
                </a:solidFill>
                <a:ea typeface="方正兰亭黑简体" panose="02000000000000000000" pitchFamily="2" charset="-122"/>
                <a:cs typeface="Calibri" panose="020F0502020204030204" pitchFamily="34" charset="0"/>
                <a:sym typeface="+mn-ea"/>
              </a:rPr>
              <a:t>。</a:t>
            </a:r>
            <a:endParaRPr lang="zh-CN" altLang="en-US" sz="2400" dirty="0">
              <a:solidFill>
                <a:srgbClr val="2050A1"/>
              </a:solidFill>
              <a:ea typeface="方正兰亭黑简体" panose="020000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02798"/>
            <a:ext cx="1657906" cy="165979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000000000000000" pitchFamily="2" charset="-122"/>
                <a:ea typeface="方正兰亭黑简体" panose="02000000000000000000" pitchFamily="2" charset="-122"/>
              </a:rPr>
              <a:t>学习目标</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2. </a:t>
            </a:r>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翻译目标</a:t>
            </a:r>
            <a:endParaRPr lang="en-GB"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11" name="文本框 10"/>
          <p:cNvSpPr txBox="1"/>
          <p:nvPr/>
        </p:nvSpPr>
        <p:spPr>
          <a:xfrm>
            <a:off x="3005150" y="2735068"/>
            <a:ext cx="8319908" cy="2306955"/>
          </a:xfrm>
          <a:prstGeom prst="rect">
            <a:avLst/>
          </a:prstGeom>
          <a:noFill/>
        </p:spPr>
        <p:txBody>
          <a:bodyPr wrap="square" rtlCol="0">
            <a:spAutoFit/>
          </a:bodyPr>
          <a:lstStyle/>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要求学生着重关注并掌握隐喻的翻译方法；</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要求学生理解并掌握一词多译的原则及方法；</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要求学生着重掌握重复词语的翻译方法。</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 name="テキスト ボックス 1"/>
          <p:cNvSpPr txBox="1"/>
          <p:nvPr/>
        </p:nvSpPr>
        <p:spPr>
          <a:xfrm>
            <a:off x="1472565" y="2332355"/>
            <a:ext cx="9136380" cy="3919220"/>
          </a:xfrm>
          <a:prstGeom prst="rect">
            <a:avLst/>
          </a:prstGeom>
          <a:noFill/>
        </p:spPr>
        <p:txBody>
          <a:bodyPr wrap="square" rtlCol="0">
            <a:noAutofit/>
          </a:bodyPr>
          <a:lstStyle/>
          <a:p>
            <a:r>
              <a:rPr lang="zh-CN" altLang="en-US" sz="2400" b="1" dirty="0">
                <a:solidFill>
                  <a:srgbClr val="2050A1"/>
                </a:solidFill>
                <a:ea typeface="方正兰亭黑简体" panose="02000000000000000000" pitchFamily="2" charset="-122"/>
                <a:cs typeface="Calibri" panose="020F0502020204030204" pitchFamily="34" charset="0"/>
                <a:sym typeface="+mn-ea"/>
              </a:rPr>
              <a:t>一词多译</a:t>
            </a:r>
            <a:r>
              <a:rPr lang="zh-CN" altLang="en-US" sz="2400" b="1" dirty="0" smtClean="0">
                <a:solidFill>
                  <a:srgbClr val="2050A1"/>
                </a:solidFill>
                <a:ea typeface="方正兰亭黑简体" panose="02000000000000000000" pitchFamily="2" charset="-122"/>
                <a:cs typeface="Calibri" panose="020F0502020204030204" pitchFamily="34" charset="0"/>
                <a:sym typeface="+mn-ea"/>
              </a:rPr>
              <a:t>的翻译</a:t>
            </a:r>
            <a:r>
              <a:rPr lang="zh-CN" altLang="en-US" sz="2400" b="1" dirty="0" smtClean="0">
                <a:solidFill>
                  <a:srgbClr val="2050A1"/>
                </a:solidFill>
                <a:ea typeface="方正兰亭黑简体" panose="02000000000000000000" pitchFamily="2" charset="-122"/>
                <a:cs typeface="Calibri" panose="020F0502020204030204" pitchFamily="34" charset="0"/>
                <a:sym typeface="+mn-ea"/>
              </a:rPr>
              <a:t>策略</a:t>
            </a:r>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1. 考虑语域特点，选择恰当的译词</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2. 考虑词语的常用搭配，选择恰当的译词</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3. 对于引申义多的词语，根据上下文分析判断其具体含义后做出</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   相应的翻译</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4. 将重复使用的词语</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尽量</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译为近义词</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等</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不同的词语</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 </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3377846" y="474304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3425"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3202"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313055" y="3655060"/>
            <a:ext cx="10080625" cy="354965"/>
          </a:xfrm>
          <a:prstGeom prst="rect">
            <a:avLst/>
          </a:prstGeom>
          <a:noFill/>
        </p:spPr>
        <p:txBody>
          <a:bodyPr wrap="square" rtlCol="0">
            <a:noAutofit/>
          </a:bodyPr>
          <a:lstStyle/>
          <a:p>
            <a:endParaRPr lang="en-US" sz="2000" b="1" dirty="0">
              <a:solidFill>
                <a:srgbClr val="1E50A2"/>
              </a:solidFill>
              <a:latin typeface="方正兰亭黑简体" panose="02000000000000000000" pitchFamily="2" charset="-122"/>
              <a:ea typeface="方正兰亭黑简体" panose="02000000000000000000" pitchFamily="2" charset="-122"/>
              <a:sym typeface="+mn-ea"/>
            </a:endParaRPr>
          </a:p>
          <a:p>
            <a:endParaRPr lang="en-US" sz="2000" b="1" dirty="0">
              <a:solidFill>
                <a:srgbClr val="1E50A2"/>
              </a:solidFill>
              <a:latin typeface="方正兰亭黑简体" panose="02000000000000000000" pitchFamily="2" charset="-122"/>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74090" y="2197100"/>
            <a:ext cx="10673715" cy="3405505"/>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考虑语域特点，选择恰当的译词。</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例1  30年来，我国宪法以其至上的法制地位和强大的法制力量，有力保障了人民当 家作主，有力促进了改革开放和社会主义现代化建设，有力推动了社会主义法 治国家进程，有力促进了人权事业发展，有力维护了国家统一、民族团结、社会稳定，对我国政治、经济、文化、社会生活产生了极为</a:t>
            </a:r>
            <a:r>
              <a:rPr lang="en-US" altLang="zh-CN" sz="2000" b="1" dirty="0">
                <a:solidFill>
                  <a:srgbClr val="FF0000"/>
                </a:solidFill>
                <a:ea typeface="方正兰亭黑简体" panose="02000000000000000000" pitchFamily="2" charset="-122"/>
                <a:cs typeface="Calibri" panose="020F0502020204030204" pitchFamily="34" charset="0"/>
                <a:sym typeface="+mn-ea"/>
              </a:rPr>
              <a:t>深刻</a:t>
            </a:r>
            <a:r>
              <a:rPr lang="en-US" altLang="zh-CN" sz="2000" b="1" dirty="0">
                <a:solidFill>
                  <a:schemeClr val="tx1"/>
                </a:solidFill>
                <a:ea typeface="方正兰亭黑简体" panose="02000000000000000000" pitchFamily="2" charset="-122"/>
                <a:cs typeface="Calibri" panose="020F0502020204030204" pitchFamily="34" charset="0"/>
                <a:sym typeface="+mn-ea"/>
              </a:rPr>
              <a:t>的影响</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지난 30년 동안 우리 나라 헌법은 최고의 법제 지위와 강력한 법제 역량으로 인민이 나라의 주인됨, 개혁개방과 사회주의 현대화 건설, 사회주의 법치 국 가의 건설, 인권 사업의 발전을 힘 있게 추진하였으며, 국가의 통일, 민족의 단결, 사회의 안정을 적극 수호함으로써 우리 나라의 정치, 경제, 문화, 사회 생활에 </a:t>
            </a:r>
            <a:r>
              <a:rPr lang="en-US" altLang="zh-CN" sz="2000" b="1" dirty="0">
                <a:solidFill>
                  <a:srgbClr val="FF0000"/>
                </a:solidFill>
                <a:ea typeface="方正兰亭黑简体" panose="02000000000000000000" pitchFamily="2" charset="-122"/>
                <a:cs typeface="Calibri" panose="020F0502020204030204" pitchFamily="34" charset="0"/>
                <a:sym typeface="+mn-ea"/>
              </a:rPr>
              <a:t>지대한 </a:t>
            </a:r>
            <a:r>
              <a:rPr lang="en-US" altLang="zh-CN" sz="2000" b="1" dirty="0">
                <a:solidFill>
                  <a:schemeClr val="accent1"/>
                </a:solidFill>
                <a:ea typeface="方正兰亭黑简体" panose="02000000000000000000" pitchFamily="2" charset="-122"/>
                <a:cs typeface="Calibri" panose="020F0502020204030204" pitchFamily="34" charset="0"/>
                <a:sym typeface="+mn-ea"/>
              </a:rPr>
              <a:t>영향을 미쳤습니다 </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07274" y="199052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3377846" y="474304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3425"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3202"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959485" y="3138805"/>
            <a:ext cx="10781665" cy="354965"/>
          </a:xfrm>
          <a:prstGeom prst="rect">
            <a:avLst/>
          </a:prstGeom>
          <a:noFill/>
        </p:spPr>
        <p:txBody>
          <a:bodyPr wrap="square" rtlCol="0">
            <a:noAutofit/>
          </a:bodyPr>
          <a:lstStyle/>
          <a:p>
            <a:r>
              <a:rPr lang="en-US" altLang="zh-CN" sz="2400" b="1" dirty="0">
                <a:solidFill>
                  <a:srgbClr val="1E50A2"/>
                </a:solidFill>
                <a:latin typeface="方正兰亭黑简体" panose="02000000000000000000" pitchFamily="2" charset="-122"/>
                <a:ea typeface="方正兰亭黑简体" panose="02000000000000000000" pitchFamily="2" charset="-122"/>
              </a:rPr>
              <a:t>  例2 历史总能给人以</a:t>
            </a:r>
            <a:r>
              <a:rPr lang="en-US" altLang="zh-CN" sz="2400" b="1" dirty="0">
                <a:solidFill>
                  <a:srgbClr val="FF0000"/>
                </a:solidFill>
                <a:latin typeface="方正兰亭黑简体" panose="02000000000000000000" pitchFamily="2" charset="-122"/>
                <a:ea typeface="方正兰亭黑简体" panose="02000000000000000000" pitchFamily="2" charset="-122"/>
              </a:rPr>
              <a:t>深刻</a:t>
            </a:r>
            <a:r>
              <a:rPr lang="en-US" altLang="zh-CN" sz="2400" b="1" dirty="0">
                <a:solidFill>
                  <a:srgbClr val="1E50A2"/>
                </a:solidFill>
                <a:latin typeface="方正兰亭黑简体" panose="02000000000000000000" pitchFamily="2" charset="-122"/>
                <a:ea typeface="方正兰亭黑简体" panose="02000000000000000000" pitchFamily="2" charset="-122"/>
              </a:rPr>
              <a:t>启示。</a:t>
            </a:r>
            <a:endParaRPr lang="en-US" altLang="zh-CN" sz="2400" b="1" dirty="0">
              <a:solidFill>
                <a:srgbClr val="1E50A2"/>
              </a:solidFill>
              <a:latin typeface="方正兰亭黑简体" panose="02000000000000000000" pitchFamily="2" charset="-122"/>
              <a:ea typeface="方正兰亭黑简体" panose="02000000000000000000" pitchFamily="2" charset="-122"/>
            </a:endParaRPr>
          </a:p>
          <a:p>
            <a:endParaRPr lang="en-US" altLang="zh-CN" sz="2400" b="1" dirty="0">
              <a:solidFill>
                <a:srgbClr val="1E50A2"/>
              </a:solidFill>
              <a:latin typeface="方正兰亭黑简体" panose="02000000000000000000" pitchFamily="2" charset="-122"/>
              <a:ea typeface="方正兰亭黑简体" panose="02000000000000000000" pitchFamily="2" charset="-122"/>
            </a:endParaRPr>
          </a:p>
          <a:p>
            <a:r>
              <a:rPr lang="en-US" altLang="zh-CN" sz="2400" b="1" dirty="0">
                <a:solidFill>
                  <a:srgbClr val="1E50A2"/>
                </a:solidFill>
                <a:latin typeface="方正兰亭黑简体" panose="02000000000000000000" pitchFamily="2" charset="-122"/>
                <a:ea typeface="方正兰亭黑简体" panose="02000000000000000000" pitchFamily="2" charset="-122"/>
              </a:rPr>
              <a:t>      역사는 언제나 사람들에게 </a:t>
            </a:r>
            <a:r>
              <a:rPr lang="en-US" altLang="zh-CN" sz="2400" b="1" dirty="0">
                <a:solidFill>
                  <a:srgbClr val="FF0000"/>
                </a:solidFill>
                <a:latin typeface="方正兰亭黑简体" panose="02000000000000000000" pitchFamily="2" charset="-122"/>
                <a:ea typeface="方正兰亭黑简体" panose="02000000000000000000" pitchFamily="2" charset="-122"/>
              </a:rPr>
              <a:t>심오한</a:t>
            </a:r>
            <a:r>
              <a:rPr lang="en-US" altLang="zh-CN" sz="2400" b="1" dirty="0">
                <a:solidFill>
                  <a:srgbClr val="1E50A2"/>
                </a:solidFill>
                <a:latin typeface="方正兰亭黑简体" panose="02000000000000000000" pitchFamily="2" charset="-122"/>
                <a:ea typeface="方正兰亭黑简体" panose="02000000000000000000" pitchFamily="2" charset="-122"/>
              </a:rPr>
              <a:t> 교훈을 안겨 줍니다 .</a:t>
            </a:r>
            <a:endParaRPr lang="en-US" sz="2000" b="1" dirty="0">
              <a:solidFill>
                <a:srgbClr val="1E50A2"/>
              </a:solidFill>
              <a:latin typeface="方正兰亭黑简体" panose="02000000000000000000" pitchFamily="2" charset="-122"/>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07415" y="1990725"/>
            <a:ext cx="10179050" cy="3611880"/>
          </a:xfrm>
          <a:prstGeom prst="rect">
            <a:avLst/>
          </a:prstGeom>
        </p:spPr>
        <p:txBody>
          <a:bodyPr wrap="square">
            <a:noAutofit/>
          </a:bodyPr>
          <a:lstStyle/>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r>
              <a:rPr lang="en-US" altLang="zh-CN" sz="2400" b="1" dirty="0">
                <a:solidFill>
                  <a:srgbClr val="2050A1"/>
                </a:solidFill>
                <a:ea typeface="方正兰亭黑简体" panose="02000000000000000000" pitchFamily="2" charset="-122"/>
                <a:cs typeface="Calibri" panose="020F0502020204030204" pitchFamily="34" charset="0"/>
                <a:sym typeface="+mn-ea"/>
              </a:rPr>
              <a:t>1.  考虑语域特点，选择恰当的译词。</a:t>
            </a:r>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66805" y="60090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207770" y="2772410"/>
            <a:ext cx="9810115" cy="2664460"/>
          </a:xfrm>
          <a:prstGeom prst="rect">
            <a:avLst/>
          </a:prstGeom>
          <a:noFill/>
        </p:spPr>
        <p:txBody>
          <a:bodyPr wrap="square" rtlCol="0">
            <a:noAutofit/>
          </a:bodyPr>
          <a:lstStyle/>
          <a:p>
            <a:pPr indent="0" fontAlgn="auto">
              <a:lnSpc>
                <a:spcPct val="150000"/>
              </a:lnSpc>
            </a:pPr>
            <a:r>
              <a:rPr lang="zh-CN" altLang="en-US" sz="2000" b="1" dirty="0">
                <a:solidFill>
                  <a:srgbClr val="1E50A2"/>
                </a:solidFill>
                <a:ea typeface="方正兰亭黑简体" panose="02000000000000000000" pitchFamily="2" charset="-122"/>
              </a:rPr>
              <a:t>例1 就是在这次会议上，邓小平同志</a:t>
            </a:r>
            <a:r>
              <a:rPr lang="zh-CN" altLang="en-US" sz="2000" b="1" dirty="0">
                <a:solidFill>
                  <a:srgbClr val="FF0000"/>
                </a:solidFill>
                <a:ea typeface="方正兰亭黑简体" panose="02000000000000000000" pitchFamily="2" charset="-122"/>
              </a:rPr>
              <a:t>深刻</a:t>
            </a:r>
            <a:r>
              <a:rPr lang="zh-CN" altLang="en-US" sz="2000" b="1" dirty="0">
                <a:solidFill>
                  <a:srgbClr val="1E50A2"/>
                </a:solidFill>
                <a:ea typeface="方正兰亭黑简体" panose="02000000000000000000" pitchFamily="2" charset="-122"/>
              </a:rPr>
              <a:t>指出：“为了保障人民民主，必须加强法制。必须使民主制度化、法律化，使这种制度和法律不因领导人的改变而改变，不因领导人的看法和注意力的改变而改变。”</a:t>
            </a:r>
            <a:endParaRPr lang="zh-CN" altLang="en-US" sz="2000" b="1" dirty="0">
              <a:solidFill>
                <a:srgbClr val="1E50A2"/>
              </a:solidFill>
              <a:ea typeface="方正兰亭黑简体" panose="02000000000000000000" pitchFamily="2" charset="-122"/>
            </a:endParaRPr>
          </a:p>
          <a:p>
            <a:pPr indent="0" algn="just" fontAlgn="auto">
              <a:lnSpc>
                <a:spcPct val="150000"/>
              </a:lnSpc>
            </a:pP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바로 이 회의에서 덩샤오핑 동지는 “인민민주를 보장하기 위해서는 법제를 강화해야 한다 . 민주를 제도화, 법률화하고, 이 제도와 법률은 지도자가 바뀐 다고 해서 바뀌지 않으며, 지도자의 견해와 주의력이 개변된다고 해서 개변 되지 않아야 한다 . ”고 </a:t>
            </a:r>
            <a:r>
              <a:rPr lang="zh-CN" altLang="en-US" sz="2000" b="1" dirty="0">
                <a:solidFill>
                  <a:srgbClr val="FF0000"/>
                </a:solidFill>
                <a:ea typeface="方正兰亭黑简体" panose="02000000000000000000" pitchFamily="2" charset="-122"/>
              </a:rPr>
              <a:t>의미심장하게</a:t>
            </a:r>
            <a:r>
              <a:rPr lang="zh-CN" altLang="en-US" sz="2000" b="1" dirty="0">
                <a:solidFill>
                  <a:srgbClr val="1E50A2"/>
                </a:solidFill>
                <a:ea typeface="方正兰亭黑简体" panose="02000000000000000000" pitchFamily="2" charset="-122"/>
              </a:rPr>
              <a:t> 지적했습니다 .</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124710"/>
            <a:ext cx="9809480" cy="398780"/>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2.考虑词语的常用搭配，选择恰当的译词。</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207135" y="2953385"/>
            <a:ext cx="10130790" cy="1539240"/>
          </a:xfrm>
          <a:prstGeom prst="rect">
            <a:avLst/>
          </a:prstGeom>
          <a:noFill/>
        </p:spPr>
        <p:txBody>
          <a:bodyPr wrap="square" rtlCol="0">
            <a:noAutofit/>
          </a:bodyPr>
          <a:lstStyle/>
          <a:p>
            <a:pPr indent="0" algn="just" fontAlgn="auto">
              <a:lnSpc>
                <a:spcPts val="2600"/>
              </a:lnSpc>
            </a:pPr>
            <a:r>
              <a:rPr lang="zh-CN" altLang="en-US" sz="2000" b="1" dirty="0">
                <a:solidFill>
                  <a:srgbClr val="1E50A2"/>
                </a:solidFill>
                <a:ea typeface="方正兰亭黑简体" panose="02000000000000000000" pitchFamily="2" charset="-122"/>
              </a:rPr>
              <a:t>例2 我们的责任，就是同全党同志一道，坚持党要管党、从严治党，切实解决自身存在的</a:t>
            </a:r>
            <a:r>
              <a:rPr lang="zh-CN" altLang="en-US" sz="2000" b="1" dirty="0">
                <a:solidFill>
                  <a:srgbClr val="FF0000"/>
                </a:solidFill>
                <a:ea typeface="方正兰亭黑简体" panose="02000000000000000000" pitchFamily="2" charset="-122"/>
              </a:rPr>
              <a:t>突出</a:t>
            </a:r>
            <a:r>
              <a:rPr lang="zh-CN" altLang="en-US" sz="2000" b="1" dirty="0">
                <a:solidFill>
                  <a:srgbClr val="1E50A2"/>
                </a:solidFill>
                <a:ea typeface="方正兰亭黑简体" panose="02000000000000000000" pitchFamily="2" charset="-122"/>
              </a:rPr>
              <a:t>问题，切实改进工作作风，密切联系群众，使我们党始终成为中国 特色社会主义事业的坚强领导核心。</a:t>
            </a:r>
            <a:endParaRPr lang="zh-CN" altLang="en-US" sz="2000" b="1" dirty="0">
              <a:solidFill>
                <a:srgbClr val="1E50A2"/>
              </a:solidFill>
              <a:ea typeface="方正兰亭黑简体" panose="02000000000000000000" pitchFamily="2" charset="-122"/>
            </a:endParaRPr>
          </a:p>
          <a:p>
            <a:pPr indent="0" fontAlgn="auto">
              <a:lnSpc>
                <a:spcPts val="2600"/>
              </a:lnSpc>
            </a:pPr>
            <a:endParaRPr lang="zh-CN" altLang="en-US" sz="2000" b="1" dirty="0">
              <a:solidFill>
                <a:srgbClr val="1E50A2"/>
              </a:solidFill>
              <a:ea typeface="方正兰亭黑简体" panose="02000000000000000000" pitchFamily="2" charset="-122"/>
            </a:endParaRPr>
          </a:p>
          <a:p>
            <a:pPr indent="0" algn="just" fontAlgn="auto">
              <a:lnSpc>
                <a:spcPts val="2600"/>
              </a:lnSpc>
            </a:pP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우리의 책임은 전당 동지들과 함께 당을 계속 관리하고 엄격히 다스려 당 내에 존재하는 </a:t>
            </a:r>
            <a:r>
              <a:rPr lang="zh-CN" altLang="en-US" sz="2000" b="1" dirty="0">
                <a:solidFill>
                  <a:srgbClr val="FF0000"/>
                </a:solidFill>
                <a:ea typeface="方正兰亭黑简体" panose="02000000000000000000" pitchFamily="2" charset="-122"/>
              </a:rPr>
              <a:t>심각한</a:t>
            </a:r>
            <a:r>
              <a:rPr lang="zh-CN" altLang="en-US" sz="2000" b="1" dirty="0">
                <a:solidFill>
                  <a:srgbClr val="1E50A2"/>
                </a:solidFill>
                <a:ea typeface="方正兰亭黑简体" panose="02000000000000000000" pitchFamily="2" charset="-122"/>
              </a:rPr>
              <a:t> 문제들을 확실하게 해결하며, 업무 기풍을 철저히 바로 잡고 인민대중과 밀접히 연계함으로써 우리 당이 언제나 중국 특색 사회주 의 위업을 이끄는 튼튼한 핵심이 되게 하는 것입니다.</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124710"/>
            <a:ext cx="9809480" cy="3987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2</a:t>
            </a:r>
            <a:r>
              <a:rPr lang="zh-CN" altLang="en-US" sz="2000" b="1" dirty="0">
                <a:solidFill>
                  <a:srgbClr val="2050A1"/>
                </a:solidFill>
                <a:ea typeface="方正兰亭黑简体" panose="02000000000000000000" pitchFamily="2" charset="-122"/>
                <a:cs typeface="Calibri" panose="020F0502020204030204" pitchFamily="34" charset="0"/>
                <a:sym typeface="+mn-ea"/>
              </a:rPr>
              <a:t>. 考虑词语的常用搭配，选择恰当的译词。</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61884"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282065" y="3105150"/>
            <a:ext cx="9798685" cy="1875790"/>
          </a:xfrm>
          <a:prstGeom prst="rect">
            <a:avLst/>
          </a:prstGeom>
          <a:noFill/>
        </p:spPr>
        <p:txBody>
          <a:bodyPr wrap="square" rtlCol="0">
            <a:noAutofit/>
          </a:bodyPr>
          <a:lstStyle/>
          <a:p>
            <a:pPr indent="0" fontAlgn="auto">
              <a:lnSpc>
                <a:spcPct val="150000"/>
              </a:lnSpc>
            </a:pPr>
            <a:r>
              <a:rPr lang="zh-CN" altLang="en-US" sz="2000" b="1" dirty="0">
                <a:solidFill>
                  <a:srgbClr val="1E50A2"/>
                </a:solidFill>
                <a:ea typeface="方正兰亭黑简体" panose="02000000000000000000" pitchFamily="2" charset="-122"/>
              </a:rPr>
              <a:t>例3 党的十八大强调，要把制度建设摆在</a:t>
            </a:r>
            <a:r>
              <a:rPr lang="zh-CN" altLang="en-US" sz="2000" b="1" dirty="0">
                <a:solidFill>
                  <a:srgbClr val="FF0000"/>
                </a:solidFill>
                <a:ea typeface="方正兰亭黑简体" panose="02000000000000000000" pitchFamily="2" charset="-122"/>
              </a:rPr>
              <a:t>突出</a:t>
            </a:r>
            <a:r>
              <a:rPr lang="zh-CN" altLang="en-US" sz="2000" b="1" dirty="0">
                <a:solidFill>
                  <a:srgbClr val="1E50A2"/>
                </a:solidFill>
                <a:ea typeface="方正兰亭黑简体" panose="02000000000000000000" pitchFamily="2" charset="-122"/>
              </a:rPr>
              <a:t>位置，充分发挥我国社会主义政治制度优越性。</a:t>
            </a:r>
            <a:endParaRPr lang="zh-CN" altLang="en-US" sz="2000" b="1" dirty="0">
              <a:solidFill>
                <a:srgbClr val="1E50A2"/>
              </a:solidFill>
              <a:ea typeface="方正兰亭黑简体" panose="02000000000000000000" pitchFamily="2" charset="-122"/>
            </a:endParaRPr>
          </a:p>
          <a:p>
            <a:pPr indent="0" fontAlgn="auto">
              <a:lnSpc>
                <a:spcPct val="150000"/>
              </a:lnSpc>
            </a:pPr>
            <a:endParaRPr lang="zh-CN" altLang="en-US" sz="2000" b="1" dirty="0">
              <a:solidFill>
                <a:srgbClr val="1E50A2"/>
              </a:solidFill>
              <a:ea typeface="方正兰亭黑简体" panose="02000000000000000000" pitchFamily="2" charset="-122"/>
            </a:endParaRPr>
          </a:p>
          <a:p>
            <a:pPr indent="0" fontAlgn="auto">
              <a:lnSpc>
                <a:spcPct val="150000"/>
              </a:lnSpc>
            </a:pPr>
            <a:r>
              <a:rPr lang="zh-CN" altLang="en-US" sz="2000" b="1" dirty="0">
                <a:solidFill>
                  <a:srgbClr val="1E50A2"/>
                </a:solidFill>
                <a:ea typeface="方正兰亭黑简体" panose="02000000000000000000" pitchFamily="2" charset="-122"/>
              </a:rPr>
              <a:t> </a:t>
            </a: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18차 당대회에서는 제도 마련에 </a:t>
            </a:r>
            <a:r>
              <a:rPr lang="zh-CN" altLang="en-US" sz="2000" b="1" dirty="0">
                <a:solidFill>
                  <a:srgbClr val="FF0000"/>
                </a:solidFill>
                <a:ea typeface="方正兰亭黑简体" panose="02000000000000000000" pitchFamily="2" charset="-122"/>
              </a:rPr>
              <a:t>중점</a:t>
            </a:r>
            <a:r>
              <a:rPr lang="zh-CN" altLang="en-US" sz="2000" b="1" dirty="0">
                <a:solidFill>
                  <a:srgbClr val="1E50A2"/>
                </a:solidFill>
                <a:ea typeface="方正兰亭黑简体" panose="02000000000000000000" pitchFamily="2" charset="-122"/>
              </a:rPr>
              <a:t>을 두고 사회주의 정치 제도의 우월성을 충분히 발휘할 것을 강조했습니다 .</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2065" y="2262505"/>
            <a:ext cx="9809480" cy="3987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2</a:t>
            </a:r>
            <a:r>
              <a:rPr lang="zh-CN" altLang="en-US" sz="2000" b="1" dirty="0">
                <a:solidFill>
                  <a:srgbClr val="2050A1"/>
                </a:solidFill>
                <a:ea typeface="方正兰亭黑简体" panose="02000000000000000000" pitchFamily="2" charset="-122"/>
                <a:cs typeface="Calibri" panose="020F0502020204030204" pitchFamily="34" charset="0"/>
                <a:sym typeface="+mn-ea"/>
              </a:rPr>
              <a:t>. 考虑词语的常用搭配，选择恰当的译词。</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888224"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472565" y="3290570"/>
            <a:ext cx="10050145" cy="2498725"/>
          </a:xfrm>
          <a:prstGeom prst="rect">
            <a:avLst/>
          </a:prstGeom>
          <a:noFill/>
        </p:spPr>
        <p:txBody>
          <a:bodyPr wrap="square" rtlCol="0">
            <a:noAutofit/>
          </a:bodyPr>
          <a:lstStyle/>
          <a:p>
            <a:pPr algn="just"/>
            <a:r>
              <a:rPr lang="zh-CN" altLang="en-US" sz="2000" b="1" dirty="0">
                <a:solidFill>
                  <a:schemeClr val="accent1"/>
                </a:solidFill>
                <a:ea typeface="方正兰亭黑简体" panose="02000000000000000000" pitchFamily="2" charset="-122"/>
              </a:rPr>
              <a:t>例1 要优化保障性住房规划布局、设施配套和户型设计， </a:t>
            </a:r>
            <a:r>
              <a:rPr lang="zh-CN" altLang="en-US" sz="2000" b="1" dirty="0">
                <a:solidFill>
                  <a:srgbClr val="FF0000"/>
                </a:solidFill>
                <a:ea typeface="方正兰亭黑简体" panose="02000000000000000000" pitchFamily="2" charset="-122"/>
              </a:rPr>
              <a:t>抓好</a:t>
            </a:r>
            <a:r>
              <a:rPr lang="zh-CN" altLang="en-US" sz="2000" b="1" dirty="0">
                <a:solidFill>
                  <a:schemeClr val="accent1"/>
                </a:solidFill>
                <a:ea typeface="方正兰亭黑简体" panose="02000000000000000000" pitchFamily="2" charset="-122"/>
              </a:rPr>
              <a:t>工程质量。</a:t>
            </a:r>
            <a:endParaRPr lang="zh-CN" altLang="en-US" sz="2000" b="1" dirty="0">
              <a:solidFill>
                <a:schemeClr val="accent1"/>
              </a:solidFill>
              <a:ea typeface="方正兰亭黑简体" panose="02000000000000000000" pitchFamily="2" charset="-122"/>
            </a:endParaRPr>
          </a:p>
          <a:p>
            <a:pPr algn="just"/>
            <a:endParaRPr lang="zh-CN" altLang="en-US" sz="2000" b="1" dirty="0">
              <a:solidFill>
                <a:schemeClr val="accent1"/>
              </a:solidFill>
              <a:ea typeface="方正兰亭黑简体" panose="02000000000000000000" pitchFamily="2" charset="-122"/>
            </a:endParaRPr>
          </a:p>
          <a:p>
            <a:pPr algn="just"/>
            <a:r>
              <a:rPr lang="zh-CN" altLang="en-US" sz="2000" b="1" dirty="0">
                <a:solidFill>
                  <a:schemeClr val="accent1"/>
                </a:solidFill>
                <a:ea typeface="方正兰亭黑简体" panose="02000000000000000000" pitchFamily="2" charset="-122"/>
              </a:rPr>
              <a:t> </a:t>
            </a:r>
            <a:r>
              <a:rPr lang="en-US" altLang="zh-CN" sz="2000" b="1" dirty="0">
                <a:solidFill>
                  <a:schemeClr val="accent1"/>
                </a:solidFill>
                <a:ea typeface="方正兰亭黑简体" panose="02000000000000000000" pitchFamily="2" charset="-122"/>
              </a:rPr>
              <a:t>   </a:t>
            </a:r>
            <a:r>
              <a:rPr lang="zh-CN" altLang="en-US" sz="2000" b="1" dirty="0">
                <a:solidFill>
                  <a:schemeClr val="accent1"/>
                </a:solidFill>
                <a:ea typeface="方正兰亭黑简体" panose="02000000000000000000" pitchFamily="2" charset="-122"/>
              </a:rPr>
              <a:t>보장성 주택의 건설 계획과 관련 시설 및 주택 구조 설계를 최적화하고 시공 품질을 높</a:t>
            </a:r>
            <a:r>
              <a:rPr lang="zh-CN" altLang="en-US" sz="2000" b="1" dirty="0">
                <a:solidFill>
                  <a:srgbClr val="FF0000"/>
                </a:solidFill>
                <a:ea typeface="方正兰亭黑简体" panose="02000000000000000000" pitchFamily="2" charset="-122"/>
              </a:rPr>
              <a:t>여야 합니다</a:t>
            </a:r>
            <a:r>
              <a:rPr lang="zh-CN" altLang="en-US" sz="2000" b="1" dirty="0">
                <a:solidFill>
                  <a:schemeClr val="accent1"/>
                </a:solidFill>
                <a:ea typeface="方正兰亭黑简体" panose="02000000000000000000" pitchFamily="2" charset="-122"/>
              </a:rPr>
              <a:t> .</a:t>
            </a:r>
            <a:endParaRPr lang="zh-CN" altLang="en-US" sz="2000" b="1" dirty="0">
              <a:solidFill>
                <a:schemeClr val="accent1"/>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332355"/>
            <a:ext cx="10356850" cy="3987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a:t>
            </a:r>
            <a:r>
              <a:rPr lang="zh-CN" altLang="en-US" sz="2000" b="1" dirty="0">
                <a:solidFill>
                  <a:srgbClr val="2050A1"/>
                </a:solidFill>
                <a:ea typeface="方正兰亭黑简体" panose="02000000000000000000" pitchFamily="2" charset="-122"/>
                <a:cs typeface="Calibri" panose="020F0502020204030204" pitchFamily="34" charset="0"/>
                <a:sym typeface="+mn-ea"/>
              </a:rPr>
              <a:t>. </a:t>
            </a:r>
            <a:r>
              <a:rPr lang="en-US" altLang="zh-CN" sz="2000" b="1" dirty="0">
                <a:solidFill>
                  <a:srgbClr val="2050A1"/>
                </a:solidFill>
                <a:ea typeface="方正兰亭黑简体" panose="02000000000000000000" pitchFamily="2" charset="-122"/>
                <a:cs typeface="Calibri" panose="020F0502020204030204" pitchFamily="34" charset="0"/>
                <a:sym typeface="+mn-ea"/>
              </a:rPr>
              <a:t>对于引申义多的词语，根据上下文分析判断其具体含义后做出相应的翻译。</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888224"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281430" y="3097530"/>
            <a:ext cx="10050145" cy="2498725"/>
          </a:xfrm>
          <a:prstGeom prst="rect">
            <a:avLst/>
          </a:prstGeom>
          <a:noFill/>
        </p:spPr>
        <p:txBody>
          <a:bodyPr wrap="square" rtlCol="0">
            <a:noAutofit/>
          </a:bodyPr>
          <a:lstStyle/>
          <a:p>
            <a:pPr algn="just"/>
            <a:r>
              <a:rPr lang="zh-CN" altLang="en-US" sz="2000" b="1" dirty="0">
                <a:solidFill>
                  <a:schemeClr val="accent1"/>
                </a:solidFill>
                <a:ea typeface="方正兰亭黑简体" panose="02000000000000000000" pitchFamily="2" charset="-122"/>
              </a:rPr>
              <a:t>例2 要</a:t>
            </a:r>
            <a:r>
              <a:rPr lang="zh-CN" altLang="en-US" sz="2000" b="1" dirty="0">
                <a:solidFill>
                  <a:srgbClr val="FF0000"/>
                </a:solidFill>
                <a:ea typeface="方正兰亭黑简体" panose="02000000000000000000" pitchFamily="2" charset="-122"/>
              </a:rPr>
              <a:t>抓紧</a:t>
            </a:r>
            <a:r>
              <a:rPr lang="zh-CN" altLang="en-US" sz="2000" b="1" dirty="0">
                <a:solidFill>
                  <a:schemeClr val="accent1"/>
                </a:solidFill>
                <a:ea typeface="方正兰亭黑简体" panose="02000000000000000000" pitchFamily="2" charset="-122"/>
              </a:rPr>
              <a:t>建立健全安全生产责任体系，党政一把手必须亲力亲为、亲自动手</a:t>
            </a:r>
            <a:r>
              <a:rPr lang="zh-CN" altLang="en-US" sz="2000" b="1" dirty="0">
                <a:solidFill>
                  <a:srgbClr val="FF0000"/>
                </a:solidFill>
                <a:ea typeface="方正兰亭黑简体" panose="02000000000000000000" pitchFamily="2" charset="-122"/>
              </a:rPr>
              <a:t>抓</a:t>
            </a:r>
            <a:r>
              <a:rPr lang="zh-CN" altLang="en-US" sz="2000" b="1" dirty="0">
                <a:solidFill>
                  <a:schemeClr val="accent1"/>
                </a:solidFill>
                <a:ea typeface="方正兰亭黑简体" panose="02000000000000000000" pitchFamily="2" charset="-122"/>
              </a:rPr>
              <a:t>。</a:t>
            </a:r>
            <a:endParaRPr lang="zh-CN" altLang="en-US" sz="2000" b="1" dirty="0">
              <a:solidFill>
                <a:schemeClr val="accent1"/>
              </a:solidFill>
              <a:ea typeface="方正兰亭黑简体" panose="02000000000000000000" pitchFamily="2" charset="-122"/>
            </a:endParaRPr>
          </a:p>
          <a:p>
            <a:pPr algn="just"/>
            <a:endParaRPr lang="zh-CN" altLang="en-US" sz="2000" b="1" dirty="0">
              <a:solidFill>
                <a:schemeClr val="accent1"/>
              </a:solidFill>
              <a:ea typeface="方正兰亭黑简体" panose="02000000000000000000" pitchFamily="2" charset="-122"/>
            </a:endParaRPr>
          </a:p>
          <a:p>
            <a:pPr algn="just"/>
            <a:r>
              <a:rPr lang="en-US" altLang="zh-CN" sz="2000" b="1" dirty="0">
                <a:solidFill>
                  <a:schemeClr val="accent1"/>
                </a:solidFill>
                <a:ea typeface="方正兰亭黑简体" panose="02000000000000000000" pitchFamily="2" charset="-122"/>
              </a:rPr>
              <a:t>   </a:t>
            </a:r>
            <a:r>
              <a:rPr lang="zh-CN" altLang="en-US" sz="2000" b="1" dirty="0">
                <a:solidFill>
                  <a:schemeClr val="accent1"/>
                </a:solidFill>
                <a:ea typeface="方正兰亭黑简体" panose="02000000000000000000" pitchFamily="2" charset="-122"/>
              </a:rPr>
              <a:t>작업 안전 책임 체계를 </a:t>
            </a:r>
            <a:r>
              <a:rPr lang="zh-CN" altLang="en-US" sz="2000" b="1" dirty="0">
                <a:solidFill>
                  <a:srgbClr val="FF0000"/>
                </a:solidFill>
                <a:ea typeface="方正兰亭黑简体" panose="02000000000000000000" pitchFamily="2" charset="-122"/>
              </a:rPr>
              <a:t>서둘러</a:t>
            </a:r>
            <a:r>
              <a:rPr lang="zh-CN" altLang="en-US" sz="2000" b="1" dirty="0">
                <a:solidFill>
                  <a:schemeClr val="accent1"/>
                </a:solidFill>
                <a:ea typeface="方正兰亭黑简体" panose="02000000000000000000" pitchFamily="2" charset="-122"/>
              </a:rPr>
              <a:t> 구축하고 당과 정부의 제1책임자가 직접 나서서 안전을 </a:t>
            </a:r>
            <a:r>
              <a:rPr lang="zh-CN" altLang="en-US" sz="2000" b="1" dirty="0">
                <a:solidFill>
                  <a:srgbClr val="FF0000"/>
                </a:solidFill>
                <a:ea typeface="方正兰亭黑简体" panose="02000000000000000000" pitchFamily="2" charset="-122"/>
              </a:rPr>
              <a:t>챙겨야 </a:t>
            </a:r>
            <a:r>
              <a:rPr lang="zh-CN" altLang="en-US" sz="2000" b="1" dirty="0">
                <a:solidFill>
                  <a:schemeClr val="accent1"/>
                </a:solidFill>
                <a:ea typeface="方正兰亭黑简体" panose="02000000000000000000" pitchFamily="2" charset="-122"/>
              </a:rPr>
              <a:t>합니다</a:t>
            </a:r>
            <a:r>
              <a:rPr lang="en-US" altLang="zh-CN" sz="2000" b="1" dirty="0">
                <a:solidFill>
                  <a:schemeClr val="accent1"/>
                </a:solidFill>
                <a:ea typeface="方正兰亭黑简体" panose="02000000000000000000" pitchFamily="2" charset="-122"/>
              </a:rPr>
              <a:t>.</a:t>
            </a:r>
            <a:endParaRPr lang="en-US" altLang="zh-CN" sz="2000" b="1" dirty="0">
              <a:solidFill>
                <a:schemeClr val="accent1"/>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07770" y="2332355"/>
            <a:ext cx="10356850" cy="3987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a:t>
            </a:r>
            <a:r>
              <a:rPr lang="zh-CN" altLang="en-US" sz="2000" b="1" dirty="0">
                <a:solidFill>
                  <a:srgbClr val="2050A1"/>
                </a:solidFill>
                <a:ea typeface="方正兰亭黑简体" panose="02000000000000000000" pitchFamily="2" charset="-122"/>
                <a:cs typeface="Calibri" panose="020F0502020204030204" pitchFamily="34" charset="0"/>
                <a:sym typeface="+mn-ea"/>
              </a:rPr>
              <a:t>. </a:t>
            </a:r>
            <a:r>
              <a:rPr lang="en-US" altLang="zh-CN" sz="2000" b="1" dirty="0">
                <a:solidFill>
                  <a:srgbClr val="2050A1"/>
                </a:solidFill>
                <a:ea typeface="方正兰亭黑简体" panose="02000000000000000000" pitchFamily="2" charset="-122"/>
                <a:cs typeface="Calibri" panose="020F0502020204030204" pitchFamily="34" charset="0"/>
                <a:sym typeface="+mn-ea"/>
              </a:rPr>
              <a:t>对于引申义多的词语，根据上下文分析判断其具体含义后做出相应的翻译。</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888224"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354455" y="2919095"/>
            <a:ext cx="10050145" cy="2766695"/>
          </a:xfrm>
          <a:prstGeom prst="rect">
            <a:avLst/>
          </a:prstGeom>
          <a:noFill/>
        </p:spPr>
        <p:txBody>
          <a:bodyPr wrap="square" rtlCol="0">
            <a:noAutofit/>
          </a:bodyPr>
          <a:lstStyle/>
          <a:p>
            <a:pPr indent="0" algn="just" fontAlgn="auto">
              <a:lnSpc>
                <a:spcPct val="150000"/>
              </a:lnSpc>
            </a:pPr>
            <a:r>
              <a:rPr lang="zh-CN" altLang="en-US" sz="2000" b="1" dirty="0">
                <a:solidFill>
                  <a:schemeClr val="accent1"/>
                </a:solidFill>
                <a:ea typeface="方正兰亭黑简体" panose="02000000000000000000" pitchFamily="2" charset="-122"/>
              </a:rPr>
              <a:t>例1  回顾我国宪法制度发展历程，我们愈加感到，我国宪法同党和人民进行的艰苦奋斗和创造的辉煌成就</a:t>
            </a:r>
            <a:r>
              <a:rPr lang="zh-CN" altLang="en-US" sz="2000" b="1" dirty="0">
                <a:solidFill>
                  <a:srgbClr val="FF0000"/>
                </a:solidFill>
                <a:ea typeface="方正兰亭黑简体" panose="02000000000000000000" pitchFamily="2" charset="-122"/>
              </a:rPr>
              <a:t>紧密相连</a:t>
            </a:r>
            <a:r>
              <a:rPr lang="zh-CN" altLang="en-US" sz="2000" b="1" dirty="0">
                <a:solidFill>
                  <a:schemeClr val="accent1"/>
                </a:solidFill>
                <a:ea typeface="方正兰亭黑简体" panose="02000000000000000000" pitchFamily="2" charset="-122"/>
              </a:rPr>
              <a:t>，同党和人民开辟的前进道路和积累的宝贵经验</a:t>
            </a:r>
            <a:r>
              <a:rPr lang="zh-CN" altLang="en-US" sz="2000" b="1" dirty="0">
                <a:solidFill>
                  <a:srgbClr val="FF0000"/>
                </a:solidFill>
                <a:ea typeface="方正兰亭黑简体" panose="02000000000000000000" pitchFamily="2" charset="-122"/>
              </a:rPr>
              <a:t>紧密相连</a:t>
            </a:r>
            <a:r>
              <a:rPr lang="zh-CN" altLang="en-US" sz="2000" b="1" dirty="0">
                <a:solidFill>
                  <a:schemeClr val="accent1"/>
                </a:solidFill>
                <a:ea typeface="方正兰亭黑简体" panose="02000000000000000000" pitchFamily="2" charset="-122"/>
              </a:rPr>
              <a:t>。</a:t>
            </a:r>
            <a:endParaRPr lang="zh-CN" altLang="en-US" sz="2000" b="1" dirty="0">
              <a:solidFill>
                <a:schemeClr val="accent1"/>
              </a:solidFill>
              <a:ea typeface="方正兰亭黑简体" panose="02000000000000000000" pitchFamily="2" charset="-122"/>
            </a:endParaRPr>
          </a:p>
          <a:p>
            <a:pPr indent="0" algn="just" fontAlgn="auto">
              <a:lnSpc>
                <a:spcPct val="150000"/>
              </a:lnSpc>
            </a:pPr>
            <a:r>
              <a:rPr lang="en-US" altLang="zh-CN" sz="2000" b="1" dirty="0">
                <a:solidFill>
                  <a:schemeClr val="accent1"/>
                </a:solidFill>
                <a:ea typeface="方正兰亭黑简体" panose="02000000000000000000" pitchFamily="2" charset="-122"/>
              </a:rPr>
              <a:t>    </a:t>
            </a:r>
            <a:r>
              <a:rPr lang="zh-CN" altLang="en-US" sz="2000" b="1" dirty="0">
                <a:solidFill>
                  <a:schemeClr val="accent1"/>
                </a:solidFill>
                <a:ea typeface="方正兰亭黑简体" panose="02000000000000000000" pitchFamily="2" charset="-122"/>
              </a:rPr>
              <a:t>우리 나라 헌법 제도의 발전 역사를 돌아보면, 당과 인민이 시련을 극복하고 노력하여 창조한 빛나는 성과와 </a:t>
            </a:r>
            <a:r>
              <a:rPr lang="zh-CN" altLang="en-US" sz="2000" b="1" dirty="0">
                <a:solidFill>
                  <a:srgbClr val="FF0000"/>
                </a:solidFill>
                <a:ea typeface="方正兰亭黑简体" panose="02000000000000000000" pitchFamily="2" charset="-122"/>
              </a:rPr>
              <a:t>긴밀하게 연결되어 있으며</a:t>
            </a:r>
            <a:r>
              <a:rPr lang="zh-CN" altLang="en-US" sz="2000" b="1" dirty="0">
                <a:solidFill>
                  <a:schemeClr val="accent1"/>
                </a:solidFill>
                <a:ea typeface="方正兰亭黑简体" panose="02000000000000000000" pitchFamily="2" charset="-122"/>
              </a:rPr>
              <a:t> , 당과 인민이 개 척한 전진 노선, 그리고 함께 쌓아 온 소중한 경험과 </a:t>
            </a:r>
            <a:r>
              <a:rPr lang="zh-CN" altLang="en-US" sz="2000" b="1" dirty="0">
                <a:solidFill>
                  <a:srgbClr val="FF0000"/>
                </a:solidFill>
                <a:ea typeface="方正兰亭黑简体" panose="02000000000000000000" pitchFamily="2" charset="-122"/>
              </a:rPr>
              <a:t>밀접하게 이어져 있음</a:t>
            </a:r>
            <a:r>
              <a:rPr lang="zh-CN" altLang="en-US" sz="2000" b="1" dirty="0">
                <a:solidFill>
                  <a:schemeClr val="accent1"/>
                </a:solidFill>
                <a:ea typeface="方正兰亭黑简体" panose="02000000000000000000" pitchFamily="2" charset="-122"/>
              </a:rPr>
              <a:t>을 절감하게 됩니다 .</a:t>
            </a:r>
            <a:endParaRPr lang="zh-CN" altLang="en-US" sz="2000" b="1" dirty="0">
              <a:solidFill>
                <a:schemeClr val="accent1"/>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253615"/>
            <a:ext cx="10356850" cy="3987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4</a:t>
            </a:r>
            <a:r>
              <a:rPr lang="zh-CN" altLang="en-US" sz="2000" b="1" dirty="0">
                <a:solidFill>
                  <a:srgbClr val="2050A1"/>
                </a:solidFill>
                <a:ea typeface="方正兰亭黑简体" panose="02000000000000000000" pitchFamily="2" charset="-122"/>
                <a:cs typeface="Calibri" panose="020F0502020204030204" pitchFamily="34" charset="0"/>
                <a:sym typeface="+mn-ea"/>
              </a:rPr>
              <a:t>. 将重复使用的词语尽量译为近义词等不同的词语。</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207770" y="3370580"/>
            <a:ext cx="10050145" cy="1967865"/>
          </a:xfrm>
          <a:prstGeom prst="rect">
            <a:avLst/>
          </a:prstGeom>
          <a:noFill/>
        </p:spPr>
        <p:txBody>
          <a:bodyPr wrap="square" rtlCol="0">
            <a:noAutofit/>
          </a:bodyPr>
          <a:lstStyle/>
          <a:p>
            <a:pPr algn="just"/>
            <a:r>
              <a:rPr lang="zh-CN" altLang="en-US" sz="2000" b="1" dirty="0">
                <a:solidFill>
                  <a:schemeClr val="accent1"/>
                </a:solidFill>
                <a:ea typeface="方正兰亭黑简体" panose="02000000000000000000" pitchFamily="2" charset="-122"/>
              </a:rPr>
              <a:t>例1 要优化保障性住房规划布局、设施配套和户型设计， </a:t>
            </a:r>
            <a:r>
              <a:rPr lang="zh-CN" altLang="en-US" sz="2000" b="1" dirty="0">
                <a:solidFill>
                  <a:srgbClr val="FF0000"/>
                </a:solidFill>
                <a:ea typeface="方正兰亭黑简体" panose="02000000000000000000" pitchFamily="2" charset="-122"/>
              </a:rPr>
              <a:t>抓好</a:t>
            </a:r>
            <a:r>
              <a:rPr lang="zh-CN" altLang="en-US" sz="2000" b="1" dirty="0">
                <a:solidFill>
                  <a:schemeClr val="accent1"/>
                </a:solidFill>
                <a:ea typeface="方正兰亭黑简体" panose="02000000000000000000" pitchFamily="2" charset="-122"/>
              </a:rPr>
              <a:t>工程质量。</a:t>
            </a:r>
            <a:endParaRPr lang="zh-CN" altLang="en-US" sz="2000" b="1" dirty="0">
              <a:solidFill>
                <a:schemeClr val="accent1"/>
              </a:solidFill>
              <a:ea typeface="方正兰亭黑简体" panose="02000000000000000000" pitchFamily="2" charset="-122"/>
            </a:endParaRPr>
          </a:p>
          <a:p>
            <a:pPr algn="just"/>
            <a:endParaRPr lang="zh-CN" altLang="en-US" sz="2000" b="1" dirty="0">
              <a:solidFill>
                <a:schemeClr val="accent1"/>
              </a:solidFill>
              <a:ea typeface="方正兰亭黑简体" panose="02000000000000000000" pitchFamily="2" charset="-122"/>
            </a:endParaRPr>
          </a:p>
          <a:p>
            <a:pPr algn="just"/>
            <a:r>
              <a:rPr lang="zh-CN" altLang="en-US" sz="2000" b="1" dirty="0">
                <a:solidFill>
                  <a:schemeClr val="accent1"/>
                </a:solidFill>
                <a:ea typeface="方正兰亭黑简体" panose="02000000000000000000" pitchFamily="2" charset="-122"/>
              </a:rPr>
              <a:t> </a:t>
            </a:r>
            <a:r>
              <a:rPr lang="en-US" altLang="zh-CN" sz="2000" b="1" dirty="0">
                <a:solidFill>
                  <a:schemeClr val="accent1"/>
                </a:solidFill>
                <a:ea typeface="方正兰亭黑简体" panose="02000000000000000000" pitchFamily="2" charset="-122"/>
              </a:rPr>
              <a:t>   </a:t>
            </a:r>
            <a:r>
              <a:rPr lang="zh-CN" altLang="en-US" sz="2000" b="1" dirty="0">
                <a:solidFill>
                  <a:schemeClr val="accent1"/>
                </a:solidFill>
                <a:ea typeface="方正兰亭黑简体" panose="02000000000000000000" pitchFamily="2" charset="-122"/>
              </a:rPr>
              <a:t>보장성 주택의 건설 계획과 관련 시설 및 주택 구조 설계를 최적화하고 시공 품질을 높</a:t>
            </a:r>
            <a:r>
              <a:rPr lang="zh-CN" altLang="en-US" sz="2000" b="1" dirty="0">
                <a:solidFill>
                  <a:srgbClr val="FF0000"/>
                </a:solidFill>
                <a:ea typeface="方正兰亭黑简体" panose="02000000000000000000" pitchFamily="2" charset="-122"/>
              </a:rPr>
              <a:t>여야 합니다</a:t>
            </a:r>
            <a:r>
              <a:rPr lang="zh-CN" altLang="en-US" sz="2000" b="1" dirty="0">
                <a:solidFill>
                  <a:schemeClr val="accent1"/>
                </a:solidFill>
                <a:ea typeface="方正兰亭黑简体" panose="02000000000000000000" pitchFamily="2" charset="-122"/>
              </a:rPr>
              <a:t> .</a:t>
            </a:r>
            <a:endParaRPr lang="zh-CN" altLang="en-US" sz="2000" b="1" dirty="0">
              <a:solidFill>
                <a:schemeClr val="accent1"/>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128395" y="2430780"/>
            <a:ext cx="10356850" cy="3987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a:t>
            </a:r>
            <a:r>
              <a:rPr lang="zh-CN" altLang="en-US" sz="2000" b="1" dirty="0">
                <a:solidFill>
                  <a:srgbClr val="2050A1"/>
                </a:solidFill>
                <a:ea typeface="方正兰亭黑简体" panose="02000000000000000000" pitchFamily="2" charset="-122"/>
                <a:cs typeface="Calibri" panose="020F0502020204030204" pitchFamily="34" charset="0"/>
                <a:sym typeface="+mn-ea"/>
              </a:rPr>
              <a:t>. </a:t>
            </a:r>
            <a:r>
              <a:rPr lang="en-US" altLang="zh-CN" sz="2000" b="1" dirty="0">
                <a:solidFill>
                  <a:srgbClr val="2050A1"/>
                </a:solidFill>
                <a:ea typeface="方正兰亭黑简体" panose="02000000000000000000" pitchFamily="2" charset="-122"/>
                <a:cs typeface="Calibri" panose="020F0502020204030204" pitchFamily="34" charset="0"/>
                <a:sym typeface="+mn-ea"/>
              </a:rPr>
              <a:t>对于引申义多的词语，根据上下文分析判断其具体含义后做出相应的翻译。</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1"/>
          <a:stretch>
            <a:fillRect/>
          </a:stretch>
        </p:blipFill>
        <p:spPr>
          <a:xfrm>
            <a:off x="1" y="0"/>
            <a:ext cx="12191999" cy="6858000"/>
          </a:xfrm>
          <a:prstGeom prst="rect">
            <a:avLst/>
          </a:prstGeom>
        </p:spPr>
      </p:pic>
      <p:pic>
        <p:nvPicPr>
          <p:cNvPr id="24" name="图片 23"/>
          <p:cNvPicPr>
            <a:picLocks noChangeAspect="1"/>
          </p:cNvPicPr>
          <p:nvPr/>
        </p:nvPicPr>
        <p:blipFill>
          <a:blip r:embed="rId2"/>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37" name="文本框 36">
            <a:hlinkClick r:id="rId3"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一、核心概念</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目  录</a:t>
            </a:r>
            <a:endParaRPr kumimoji="1" lang="zh-CN" altLang="en-US" sz="44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19" name="文本框 18">
            <a:hlinkClick r:id="rId3"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二、关键语句</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2" name="文本框 11">
            <a:hlinkClick r:id="rId3"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三、课前试译</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13" name="文本框 12">
            <a:hlinkClick r:id="rId3"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四、译文评析</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6" name="文本框 15">
            <a:hlinkClick r:id="rId3"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五、点评练习</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22" name="文本框 21">
            <a:hlinkClick r:id="rId3"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六、课后</a:t>
            </a:r>
            <a:r>
              <a:rPr lang="zh-CN" altLang="en-US" sz="2800" b="1" dirty="0" smtClean="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练习</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4"/>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grpSp>
        <p:nvGrpSpPr>
          <p:cNvPr id="1073743178" name="组合 1073743177"/>
          <p:cNvGrpSpPr/>
          <p:nvPr/>
        </p:nvGrpSpPr>
        <p:grpSpPr>
          <a:xfrm>
            <a:off x="958215" y="1972945"/>
            <a:ext cx="4950460" cy="4031390"/>
            <a:chOff x="0" y="0"/>
            <a:chExt cx="8329" cy="9273"/>
          </a:xfrm>
        </p:grpSpPr>
        <p:sp>
          <p:nvSpPr>
            <p:cNvPr id="1073743179" name="矩形 1073743178"/>
            <p:cNvSpPr/>
            <p:nvPr/>
          </p:nvSpPr>
          <p:spPr>
            <a:xfrm>
              <a:off x="4" y="4"/>
              <a:ext cx="7347" cy="9269"/>
            </a:xfrm>
            <a:prstGeom prst="rect">
              <a:avLst/>
            </a:prstGeom>
            <a:solidFill>
              <a:srgbClr val="E4E6F3"/>
            </a:solidFill>
            <a:ln w="9525">
              <a:noFill/>
            </a:ln>
          </p:spPr>
          <p:txBody>
            <a:bodyPr/>
            <a:p>
              <a:pPr algn="just"/>
              <a:endParaRPr lang="en-US" altLang="zh-CN" sz="1500"/>
            </a:p>
            <a:p>
              <a:pPr indent="0" algn="just" fontAlgn="auto">
                <a:lnSpc>
                  <a:spcPct val="150000"/>
                </a:lnSpc>
              </a:pPr>
              <a:r>
                <a:rPr lang="en-US" altLang="zh-CN" sz="1500"/>
                <a:t>        </a:t>
              </a:r>
              <a:r>
                <a:rPr lang="en-US" altLang="zh-CN" sz="1800"/>
                <a:t>法律是准绳，任何时候都必须遵循；道德是基石，任何时候都不可忽视。在新的历史条件下，我们要把依法治国基本方略、依法执政基本方式落实好，把法治中国建设好，必须坚持依法治国和以德治国相结合，使法治和德治在国家治理中相互补充、相互促进、相得益彰，推进国家治理体系和治理能力现代化。</a:t>
              </a:r>
              <a:endParaRPr lang="en-US" altLang="zh-CN" sz="1800"/>
            </a:p>
          </p:txBody>
        </p:sp>
        <p:sp>
          <p:nvSpPr>
            <p:cNvPr id="1073743181" name="任意多边形 1073743180"/>
            <p:cNvSpPr/>
            <p:nvPr/>
          </p:nvSpPr>
          <p:spPr>
            <a:xfrm>
              <a:off x="0" y="0"/>
              <a:ext cx="8329" cy="10"/>
            </a:xfrm>
            <a:custGeom>
              <a:avLst/>
              <a:gdLst/>
              <a:ahLst/>
              <a:cxnLst/>
              <a:pathLst>
                <a:path w="8329" h="10">
                  <a:moveTo>
                    <a:pt x="0" y="4"/>
                  </a:moveTo>
                  <a:lnTo>
                    <a:pt x="8328" y="4"/>
                  </a:lnTo>
                </a:path>
              </a:pathLst>
            </a:custGeom>
            <a:noFill/>
            <a:ln w="6350" cap="flat" cmpd="sng">
              <a:solidFill>
                <a:srgbClr val="275CAA"/>
              </a:solidFill>
              <a:prstDash val="solid"/>
              <a:miter lim="1000000"/>
              <a:headEnd type="none" w="med" len="med"/>
              <a:tailEnd type="none" w="med" len="med"/>
            </a:ln>
          </p:spPr>
          <p:txBody>
            <a:bodyPr/>
            <a:p>
              <a:endParaRPr lang="zh-CN" altLang="en-US"/>
            </a:p>
          </p:txBody>
        </p:sp>
      </p:grpSp>
      <p:sp>
        <p:nvSpPr>
          <p:cNvPr id="6" name="文本框 5"/>
          <p:cNvSpPr txBox="1"/>
          <p:nvPr/>
        </p:nvSpPr>
        <p:spPr>
          <a:xfrm>
            <a:off x="5427980" y="1972310"/>
            <a:ext cx="6210935" cy="3540125"/>
          </a:xfrm>
          <a:prstGeom prst="rect">
            <a:avLst/>
          </a:prstGeom>
          <a:noFill/>
        </p:spPr>
        <p:txBody>
          <a:bodyPr wrap="square" rtlCol="0" anchor="t">
            <a:noAutofit/>
          </a:bodyPr>
          <a:p>
            <a:pPr algn="just"/>
            <a:endParaRPr lang="en-US" altLang="zh-CN" sz="1400"/>
          </a:p>
          <a:p>
            <a:pPr indent="0" algn="just" fontAlgn="auto">
              <a:lnSpc>
                <a:spcPct val="150000"/>
              </a:lnSpc>
            </a:pPr>
            <a:r>
              <a:rPr lang="en-US" altLang="zh-CN" sz="1400"/>
              <a:t>   </a:t>
            </a:r>
            <a:r>
              <a:rPr lang="en-US" altLang="zh-CN" sz="2000"/>
              <a:t> </a:t>
            </a:r>
            <a:r>
              <a:rPr lang="en-US" altLang="zh-CN" sz="1800"/>
              <a:t>법률은 모든 것의 판단 기준으로 언제나 지켜져야 하고 도덕은 모든 것의 초석으로절대로 경시해서는 안 됩니다. 새로운 역사 조건하에서 의법치국의 기본 전략과 법에의한 집권의 기본 방식을 이행하고 법치 중국을 건설하려면 의법치국과 이덕치국을 꾸준히 결합함으로써 법치와 덕치가 국정운영 과정에서 상호 보완되고 서로 촉진하며 서로 장점을 나타내도록 하여 국가 거버넌스 시스템과 거버넌스 능력의 현대화를 추진해야 합니다.</a:t>
            </a:r>
            <a:endParaRPr lang="en-US" altLang="zh-CN" sz="18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grpSp>
        <p:nvGrpSpPr>
          <p:cNvPr id="1073743178" name="组合 1073743177"/>
          <p:cNvGrpSpPr/>
          <p:nvPr/>
        </p:nvGrpSpPr>
        <p:grpSpPr>
          <a:xfrm>
            <a:off x="958215" y="1972945"/>
            <a:ext cx="4950460" cy="4031390"/>
            <a:chOff x="0" y="0"/>
            <a:chExt cx="8329" cy="9273"/>
          </a:xfrm>
        </p:grpSpPr>
        <p:sp>
          <p:nvSpPr>
            <p:cNvPr id="1073743179" name="矩形 1073743178"/>
            <p:cNvSpPr/>
            <p:nvPr/>
          </p:nvSpPr>
          <p:spPr>
            <a:xfrm>
              <a:off x="4" y="4"/>
              <a:ext cx="7104" cy="9269"/>
            </a:xfrm>
            <a:prstGeom prst="rect">
              <a:avLst/>
            </a:prstGeom>
            <a:solidFill>
              <a:srgbClr val="E4E6F3"/>
            </a:solidFill>
            <a:ln w="9525">
              <a:noFill/>
            </a:ln>
          </p:spPr>
          <p:txBody>
            <a:bodyPr/>
            <a:p>
              <a:pPr indent="0" algn="just" fontAlgn="auto">
                <a:lnSpc>
                  <a:spcPts val="3500"/>
                </a:lnSpc>
              </a:pPr>
              <a:r>
                <a:rPr lang="en-US" altLang="zh-CN" sz="2000"/>
                <a:t>       法律是成文的道德，道德是内心的法律。法律和道德都具有规范社会行为、调节社会关系、维护社会秩序的作用，在国家治理中都有其地位和功能。法安天下，德润人心。法律有效实施有赖于道德支持，道德践行也离不开法律约束。法治和德治不可分离、不可偏废，国家治理需要法律和道德协同发力。</a:t>
              </a:r>
              <a:endParaRPr lang="zh-CN" altLang="en-US" sz="2000"/>
            </a:p>
          </p:txBody>
        </p:sp>
        <p:sp>
          <p:nvSpPr>
            <p:cNvPr id="1073743181" name="任意多边形 1073743180"/>
            <p:cNvSpPr/>
            <p:nvPr/>
          </p:nvSpPr>
          <p:spPr>
            <a:xfrm>
              <a:off x="0" y="0"/>
              <a:ext cx="8329" cy="10"/>
            </a:xfrm>
            <a:custGeom>
              <a:avLst/>
              <a:gdLst/>
              <a:ahLst/>
              <a:cxnLst/>
              <a:pathLst>
                <a:path w="8329" h="10">
                  <a:moveTo>
                    <a:pt x="0" y="4"/>
                  </a:moveTo>
                  <a:lnTo>
                    <a:pt x="8328" y="4"/>
                  </a:lnTo>
                </a:path>
              </a:pathLst>
            </a:custGeom>
            <a:noFill/>
            <a:ln w="6350" cap="flat" cmpd="sng">
              <a:solidFill>
                <a:srgbClr val="275CAA"/>
              </a:solidFill>
              <a:prstDash val="solid"/>
              <a:miter lim="1000000"/>
              <a:headEnd type="none" w="med" len="med"/>
              <a:tailEnd type="none" w="med" len="med"/>
            </a:ln>
          </p:spPr>
          <p:txBody>
            <a:bodyPr/>
            <a:p>
              <a:endParaRPr lang="zh-CN" altLang="en-US"/>
            </a:p>
          </p:txBody>
        </p:sp>
      </p:grpSp>
      <p:sp>
        <p:nvSpPr>
          <p:cNvPr id="6" name="文本框 5"/>
          <p:cNvSpPr txBox="1"/>
          <p:nvPr/>
        </p:nvSpPr>
        <p:spPr>
          <a:xfrm>
            <a:off x="5328285" y="2012950"/>
            <a:ext cx="6285230" cy="3540125"/>
          </a:xfrm>
          <a:prstGeom prst="rect">
            <a:avLst/>
          </a:prstGeom>
          <a:noFill/>
        </p:spPr>
        <p:txBody>
          <a:bodyPr wrap="square" rtlCol="0" anchor="t">
            <a:noAutofit/>
          </a:bodyPr>
          <a:p>
            <a:pPr indent="0" algn="just" fontAlgn="auto">
              <a:lnSpc>
                <a:spcPts val="2960"/>
              </a:lnSpc>
            </a:pPr>
            <a:r>
              <a:rPr lang="en-US" altLang="zh-CN" sz="2000"/>
              <a:t>    </a:t>
            </a:r>
            <a:r>
              <a:rPr lang="en-US" altLang="zh-CN" sz="1800"/>
              <a:t>법률은 성문화된 도덕이고 도덕은 마음속의 법률입니다. 법률과 도덕은 모두 사회행위를 규범화하고 사회 관계를 조율하여 사회 질서를 수호하는 역할을 하며 국가 거 버넌스에서 나름의 지위와 기능을 가지고 있습니다. 법은 세상을 안정시키고 도덕은 사람들의 마음을 적셔 줍니다. 도덕의 지지에 의존하지 않고서는 법률을 효과적으로 시행할 수 없고 법률의 구속을 떠나서는 도덕을 실천할 수 없습니다. 이처럼 법치와덕치는 서로 갈라놓을 수 없으며 어느 하나만 치우치고 다른 하나를 소홀히 하거나 버려서는 안 됩니다. 국가를 다스림에는 법률과 도덕이 서로 조화롭게 기능을 발휘해야 합니다.</a:t>
            </a:r>
            <a:endParaRPr lang="en-US" altLang="zh-CN" sz="180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grpSp>
        <p:nvGrpSpPr>
          <p:cNvPr id="1073743178" name="组合 1073743177"/>
          <p:cNvGrpSpPr/>
          <p:nvPr/>
        </p:nvGrpSpPr>
        <p:grpSpPr>
          <a:xfrm>
            <a:off x="958215" y="1972945"/>
            <a:ext cx="4950460" cy="3984003"/>
            <a:chOff x="0" y="0"/>
            <a:chExt cx="8329" cy="9164"/>
          </a:xfrm>
        </p:grpSpPr>
        <p:sp>
          <p:nvSpPr>
            <p:cNvPr id="1073743179" name="矩形 1073743178"/>
            <p:cNvSpPr/>
            <p:nvPr/>
          </p:nvSpPr>
          <p:spPr>
            <a:xfrm>
              <a:off x="1" y="10"/>
              <a:ext cx="6931" cy="9154"/>
            </a:xfrm>
            <a:prstGeom prst="rect">
              <a:avLst/>
            </a:prstGeom>
            <a:solidFill>
              <a:srgbClr val="E4E6F3"/>
            </a:solidFill>
            <a:ln w="9525">
              <a:noFill/>
            </a:ln>
          </p:spPr>
          <p:txBody>
            <a:bodyPr/>
            <a:p>
              <a:pPr algn="just"/>
              <a:r>
                <a:rPr lang="en-US" altLang="zh-CN" sz="1500"/>
                <a:t>        </a:t>
              </a:r>
              <a:r>
                <a:rPr lang="zh-CN" altLang="en-US" sz="1800"/>
                <a:t>要强化道德对法治的支撑作用。坚持依法治国和以德治国相结合，就要重视发挥道德的教化作用，提高全社会文明程度，为全面依法治国创造良好人文环境。要在道德体系中体现法治要求，发挥道德对法治的滋养作用，努力使道德体系同社会主义法律规范相衔接、相协调、相促进。要在道德教育中突出法治内涵，注重培育人们的法律信仰、法治观念、规则意识，引导人们自觉履行法定义务、社会责任、家庭责任，营造全社会都讲法治、守法治的文化环境。</a:t>
              </a:r>
              <a:endParaRPr lang="zh-CN" altLang="en-US" sz="1800"/>
            </a:p>
            <a:p>
              <a:pPr algn="just"/>
              <a:r>
                <a:rPr lang="zh-CN" altLang="en-US" sz="1800"/>
                <a:t>（2016年12月9 日，习近平在主持中共十八届中央政治局第三十七次集体学习时的讲话要点）</a:t>
              </a:r>
              <a:endParaRPr lang="zh-CN" altLang="en-US" sz="1800"/>
            </a:p>
          </p:txBody>
        </p:sp>
        <p:sp>
          <p:nvSpPr>
            <p:cNvPr id="1073743181" name="任意多边形 1073743180"/>
            <p:cNvSpPr/>
            <p:nvPr/>
          </p:nvSpPr>
          <p:spPr>
            <a:xfrm>
              <a:off x="0" y="0"/>
              <a:ext cx="8329" cy="10"/>
            </a:xfrm>
            <a:custGeom>
              <a:avLst/>
              <a:gdLst/>
              <a:ahLst/>
              <a:cxnLst/>
              <a:pathLst>
                <a:path w="8329" h="10">
                  <a:moveTo>
                    <a:pt x="0" y="4"/>
                  </a:moveTo>
                  <a:lnTo>
                    <a:pt x="8328" y="4"/>
                  </a:lnTo>
                </a:path>
              </a:pathLst>
            </a:custGeom>
            <a:noFill/>
            <a:ln w="6350" cap="flat" cmpd="sng">
              <a:solidFill>
                <a:srgbClr val="275CAA"/>
              </a:solidFill>
              <a:prstDash val="solid"/>
              <a:miter lim="1000000"/>
              <a:headEnd type="none" w="med" len="med"/>
              <a:tailEnd type="none" w="med" len="med"/>
            </a:ln>
          </p:spPr>
          <p:txBody>
            <a:bodyPr/>
            <a:p>
              <a:endParaRPr lang="zh-CN" altLang="en-US"/>
            </a:p>
          </p:txBody>
        </p:sp>
      </p:grpSp>
      <p:sp>
        <p:nvSpPr>
          <p:cNvPr id="6" name="文本框 5"/>
          <p:cNvSpPr txBox="1"/>
          <p:nvPr/>
        </p:nvSpPr>
        <p:spPr>
          <a:xfrm>
            <a:off x="5151120" y="1964690"/>
            <a:ext cx="6565900" cy="3588385"/>
          </a:xfrm>
          <a:prstGeom prst="rect">
            <a:avLst/>
          </a:prstGeom>
          <a:noFill/>
        </p:spPr>
        <p:txBody>
          <a:bodyPr wrap="square" rtlCol="0" anchor="t">
            <a:noAutofit/>
          </a:bodyPr>
          <a:p>
            <a:pPr indent="0" algn="just" fontAlgn="auto">
              <a:lnSpc>
                <a:spcPts val="2360"/>
              </a:lnSpc>
            </a:pPr>
            <a:r>
              <a:rPr lang="en-US" altLang="zh-CN" sz="1400"/>
              <a:t>    </a:t>
            </a:r>
            <a:r>
              <a:rPr lang="en-US" altLang="zh-CN" sz="1800"/>
              <a:t>법치에 대한 도덕의 지지 역할을 강화해야 합니다. 의법치국과 이덕치국을 서로 꾸준히 결합하려면 도덕의 교화 작용을 중요시하고 전 사회의 문명 수준을 향상시켜 의법치국을 전면적으로 실시하는 데 양호한 인문 환경을 만들어야 합니다. 도덕 체계에서 법치의 요구를 구현하여 법치에 대한 도덕의 긍정적 역할을 발휘해야 합니다. 도덕 체계가 사회주의 법률 규범과 서로 맞물리고 서로 조화를 이루며 서로 촉진하도록 노력해야 합니다. 도덕 교육에서 법치의 의미를 부각시키고 법에 대한 사람들의 믿음, 법치 관념과 법칙 의식 함양을 중시하여 사람들이 의식적으로 법정 의무와 사회적 책임, 가정에서의 책임을 이행하도록 선도함으로써 전 사회가 법치를 중시하고 법을 지키는 문화 환경을 조성해야 합니다.</a:t>
            </a:r>
            <a:endParaRPr lang="en-US" altLang="zh-CN" sz="1800"/>
          </a:p>
          <a:p>
            <a:pPr indent="0" algn="just" fontAlgn="auto">
              <a:lnSpc>
                <a:spcPts val="2360"/>
              </a:lnSpc>
            </a:pPr>
            <a:r>
              <a:rPr lang="en-US" altLang="zh-CN" sz="1800"/>
              <a:t>(2016년 12월 9일, 시진핑 주석이 중공 제18기 중앙정치국 37차 집단학습을 주재하면서 한 연설 요지에서)</a:t>
            </a:r>
            <a:endParaRPr lang="en-US" altLang="zh-CN" sz="18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 name="テキスト ボックス 1"/>
          <p:cNvSpPr txBox="1"/>
          <p:nvPr/>
        </p:nvSpPr>
        <p:spPr>
          <a:xfrm>
            <a:off x="2122430" y="2701505"/>
            <a:ext cx="8356138" cy="2430145"/>
          </a:xfrm>
          <a:prstGeom prst="rect">
            <a:avLst/>
          </a:prstGeom>
          <a:noFill/>
        </p:spPr>
        <p:txBody>
          <a:bodyPr wrap="square" rtlCol="0">
            <a:spAutoFit/>
          </a:bodyPr>
          <a:lstStyle/>
          <a:p>
            <a:pPr algn="just"/>
            <a:r>
              <a:rPr lang="zh-CN" altLang="en-US" sz="2800" b="1" dirty="0" smtClean="0">
                <a:solidFill>
                  <a:srgbClr val="2050A1"/>
                </a:solidFill>
                <a:ea typeface="方正兰亭黑简体" panose="02000000000000000000" pitchFamily="2" charset="-122"/>
                <a:cs typeface="Calibri" panose="020F0502020204030204" pitchFamily="34" charset="0"/>
                <a:sym typeface="+mn-ea"/>
              </a:rPr>
              <a:t>隐喻的翻译</a:t>
            </a:r>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000000000000000" pitchFamily="2" charset="-122"/>
                <a:cs typeface="Calibri" panose="020F0502020204030204" pitchFamily="34" charset="0"/>
                <a:sym typeface="+mn-ea"/>
              </a:rPr>
              <a:t>——隐喻可以使政治话语更为具体、生动、形象，易于理解和 接受。</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000000000000000" pitchFamily="2" charset="-122"/>
                <a:cs typeface="Calibri" panose="020F0502020204030204" pitchFamily="34" charset="0"/>
                <a:sym typeface="+mn-ea"/>
              </a:rPr>
              <a:t>——翻译</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时</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恰当地</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处理</a:t>
            </a:r>
            <a:r>
              <a:rPr lang="en-US" altLang="zh-CN" sz="2400" dirty="0" smtClean="0">
                <a:solidFill>
                  <a:srgbClr val="2050A1"/>
                </a:solidFill>
                <a:ea typeface="方正兰亭黑简体" panose="02000000000000000000" pitchFamily="2" charset="-122"/>
                <a:cs typeface="Calibri" panose="020F0502020204030204" pitchFamily="34" charset="0"/>
                <a:sym typeface="+mn-ea"/>
              </a:rPr>
              <a:t>隐喻，可以在实现语言功能的基础上，有效地帮助译入语读者理解原文所表达的内涵</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kumimoji="1" lang="zh-CN" altLang="en-US" sz="2400" dirty="0" smtClean="0">
              <a:solidFill>
                <a:srgbClr val="2050A1"/>
              </a:solidFill>
              <a:ea typeface="方正兰亭黑简体" panose="020000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 name="テキスト ボックス 1"/>
          <p:cNvSpPr txBox="1"/>
          <p:nvPr/>
        </p:nvSpPr>
        <p:spPr>
          <a:xfrm>
            <a:off x="1280795" y="2600960"/>
            <a:ext cx="10358120" cy="2372995"/>
          </a:xfrm>
          <a:prstGeom prst="rect">
            <a:avLst/>
          </a:prstGeom>
          <a:noFill/>
        </p:spPr>
        <p:txBody>
          <a:bodyPr wrap="square" rtlCol="0">
            <a:noAutofit/>
          </a:bodyPr>
          <a:lstStyle/>
          <a:p>
            <a:r>
              <a:rPr lang="zh-CN" altLang="en-US" sz="2400" b="1" dirty="0" smtClean="0">
                <a:solidFill>
                  <a:srgbClr val="2050A1"/>
                </a:solidFill>
                <a:ea typeface="方正兰亭黑简体" panose="02000000000000000000" pitchFamily="2" charset="-122"/>
                <a:cs typeface="Calibri" panose="020F0502020204030204" pitchFamily="34" charset="0"/>
                <a:sym typeface="+mn-ea"/>
              </a:rPr>
              <a:t>隐喻的翻译</a:t>
            </a:r>
            <a:r>
              <a:rPr lang="zh-CN" altLang="en-US" sz="2400" b="1" dirty="0" smtClean="0">
                <a:solidFill>
                  <a:srgbClr val="2050A1"/>
                </a:solidFill>
                <a:ea typeface="方正兰亭黑简体" panose="02000000000000000000" pitchFamily="2" charset="-122"/>
                <a:cs typeface="Calibri" panose="020F0502020204030204" pitchFamily="34" charset="0"/>
                <a:sym typeface="+mn-ea"/>
              </a:rPr>
              <a:t>方法</a:t>
            </a:r>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1. 直译为韩国语中相应的隐喻</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3. 对于复杂的隐喻，灵活使用增译、减译、换译等多种翻译方法。</a:t>
            </a:r>
            <a:endParaRPr kumimoji="1" lang="ja-JP" altLang="en-US" sz="2400" dirty="0"/>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602105" y="3440430"/>
            <a:ext cx="9805035" cy="2034540"/>
          </a:xfrm>
          <a:prstGeom prst="rect">
            <a:avLst/>
          </a:prstGeom>
          <a:noFill/>
        </p:spPr>
        <p:txBody>
          <a:bodyPr wrap="square" rtlCol="0">
            <a:noAutofit/>
          </a:bodyPr>
          <a:lstStyle/>
          <a:p>
            <a:pPr algn="just"/>
            <a:r>
              <a:rPr lang="zh-CN" altLang="en-US" sz="2000" b="1" dirty="0">
                <a:solidFill>
                  <a:srgbClr val="1E50A2"/>
                </a:solidFill>
                <a:ea typeface="方正兰亭黑简体" panose="02000000000000000000" pitchFamily="2" charset="-122"/>
              </a:rPr>
              <a:t>例1 法安天下，德</a:t>
            </a:r>
            <a:r>
              <a:rPr lang="zh-CN" altLang="en-US" sz="2000" b="1" dirty="0">
                <a:solidFill>
                  <a:srgbClr val="FF0000"/>
                </a:solidFill>
                <a:ea typeface="方正兰亭黑简体" panose="02000000000000000000" pitchFamily="2" charset="-122"/>
              </a:rPr>
              <a:t>润</a:t>
            </a:r>
            <a:r>
              <a:rPr lang="zh-CN" altLang="en-US" sz="2000" b="1" dirty="0">
                <a:solidFill>
                  <a:srgbClr val="1E50A2"/>
                </a:solidFill>
                <a:ea typeface="方正兰亭黑简体" panose="02000000000000000000" pitchFamily="2" charset="-122"/>
              </a:rPr>
              <a:t>人心。</a:t>
            </a:r>
            <a:endParaRPr lang="zh-CN" altLang="en-US"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endParaRPr lang="en-US" altLang="zh-CN"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법은 세상을 안정시키고 도덕은 사람들의 마음을</a:t>
            </a:r>
            <a:r>
              <a:rPr lang="zh-CN" altLang="en-US" sz="2000" b="1" dirty="0">
                <a:solidFill>
                  <a:srgbClr val="FF0000"/>
                </a:solidFill>
                <a:ea typeface="方正兰亭黑简体" panose="02000000000000000000" pitchFamily="2" charset="-122"/>
              </a:rPr>
              <a:t> 적셔 줍니다</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435735" y="2600960"/>
            <a:ext cx="7641590" cy="7067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直译为韩国语中相应的隐喻。</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150620" y="2831465"/>
            <a:ext cx="10278745" cy="3966210"/>
          </a:xfrm>
          <a:prstGeom prst="rect">
            <a:avLst/>
          </a:prstGeom>
          <a:noFill/>
        </p:spPr>
        <p:txBody>
          <a:bodyPr wrap="square" rtlCol="0">
            <a:noAutofit/>
          </a:bodyPr>
          <a:lstStyle/>
          <a:p>
            <a:pPr algn="just"/>
            <a:r>
              <a:rPr lang="zh-CN" altLang="en-US" sz="2000" b="1" dirty="0">
                <a:solidFill>
                  <a:srgbClr val="1E50A2"/>
                </a:solidFill>
                <a:ea typeface="方正兰亭黑简体" panose="02000000000000000000" pitchFamily="2" charset="-122"/>
              </a:rPr>
              <a:t>例2 改革开放以来，我们深刻总结我国社会主义法治建设的成功经验和深刻教训， 把依法治国确定为党领导人民治理国家的基本方略，把依法执政确定为党治国理 政的基本方式， 走出了一条中国特色社会主义法治</a:t>
            </a:r>
            <a:r>
              <a:rPr lang="zh-CN" altLang="en-US" sz="2000" b="1" dirty="0">
                <a:solidFill>
                  <a:srgbClr val="FF0000"/>
                </a:solidFill>
                <a:ea typeface="方正兰亭黑简体" panose="02000000000000000000" pitchFamily="2" charset="-122"/>
              </a:rPr>
              <a:t>道路</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endParaRPr lang="en-US" altLang="zh-CN"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개혁개방 이후 우리는 우리 나라의 사회주의 법치 건설에서 얻은 성공적인 경험과 교훈을 깊이 있게 정리하여 의법치국을 당이 인민대중을 영도하고 국가를 다스리는 기본 전략으로 정하고 의법집권을 당의 국정운영의 기본</a:t>
            </a: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방식으로 확정하여 중국 특색 사회주의 법치의 </a:t>
            </a:r>
            <a:r>
              <a:rPr lang="zh-CN" altLang="en-US" sz="2000" b="1" dirty="0">
                <a:solidFill>
                  <a:srgbClr val="FF0000"/>
                </a:solidFill>
                <a:ea typeface="方正兰亭黑简体" panose="02000000000000000000" pitchFamily="2" charset="-122"/>
              </a:rPr>
              <a:t>길</a:t>
            </a:r>
            <a:r>
              <a:rPr lang="zh-CN" altLang="en-US" sz="2000" b="1" dirty="0">
                <a:solidFill>
                  <a:srgbClr val="1E50A2"/>
                </a:solidFill>
                <a:ea typeface="方正兰亭黑简体" panose="02000000000000000000" pitchFamily="2" charset="-122"/>
              </a:rPr>
              <a:t>로 나아갔습니다.</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25" y="2124710"/>
            <a:ext cx="8115300" cy="7067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直译为韩国语中相应的隐喻。</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150620" y="3013075"/>
            <a:ext cx="10278745" cy="2553335"/>
          </a:xfrm>
          <a:prstGeom prst="rect">
            <a:avLst/>
          </a:prstGeom>
          <a:noFill/>
        </p:spPr>
        <p:txBody>
          <a:bodyPr wrap="square" rtlCol="0">
            <a:spAutoFit/>
          </a:bodyPr>
          <a:lstStyle/>
          <a:p>
            <a:pPr algn="just"/>
            <a:r>
              <a:rPr lang="zh-CN" altLang="en-US" sz="2000" b="1" dirty="0">
                <a:solidFill>
                  <a:srgbClr val="1E50A2"/>
                </a:solidFill>
                <a:ea typeface="方正兰亭黑简体" panose="02000000000000000000" pitchFamily="2" charset="-122"/>
              </a:rPr>
              <a:t>例3 从一定意义上说，公平正义是政法工作的</a:t>
            </a:r>
            <a:r>
              <a:rPr lang="zh-CN" altLang="en-US" sz="2000" b="1" dirty="0">
                <a:solidFill>
                  <a:srgbClr val="FF0000"/>
                </a:solidFill>
                <a:ea typeface="方正兰亭黑简体" panose="02000000000000000000" pitchFamily="2" charset="-122"/>
              </a:rPr>
              <a:t>生命线</a:t>
            </a:r>
            <a:r>
              <a:rPr lang="zh-CN" altLang="en-US" sz="2000" b="1" dirty="0">
                <a:solidFill>
                  <a:srgbClr val="1E50A2"/>
                </a:solidFill>
                <a:ea typeface="方正兰亭黑简体" panose="02000000000000000000" pitchFamily="2" charset="-122"/>
              </a:rPr>
              <a:t>，司法机关是维护社会公平正义的最后一道</a:t>
            </a:r>
            <a:r>
              <a:rPr lang="zh-CN" altLang="en-US" sz="2000" b="1" dirty="0">
                <a:solidFill>
                  <a:srgbClr val="FF0000"/>
                </a:solidFill>
                <a:ea typeface="方正兰亭黑简体" panose="02000000000000000000" pitchFamily="2" charset="-122"/>
              </a:rPr>
              <a:t>防线</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endParaRPr lang="en-US" altLang="zh-CN"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어떤 의미에서 보면 공평 정의는 정법 업무의 </a:t>
            </a:r>
            <a:r>
              <a:rPr lang="zh-CN" altLang="en-US" sz="2000" b="1" dirty="0">
                <a:solidFill>
                  <a:srgbClr val="FF0000"/>
                </a:solidFill>
                <a:ea typeface="方正兰亭黑简体" panose="02000000000000000000" pitchFamily="2" charset="-122"/>
              </a:rPr>
              <a:t>생명선</a:t>
            </a:r>
            <a:r>
              <a:rPr lang="zh-CN" altLang="en-US" sz="2000" b="1" dirty="0">
                <a:solidFill>
                  <a:srgbClr val="1E50A2"/>
                </a:solidFill>
                <a:ea typeface="方正兰亭黑简体" panose="02000000000000000000" pitchFamily="2" charset="-122"/>
              </a:rPr>
              <a:t>이며, 사법 기관은 사회 의 공평 정의를 수호하는 최후의 </a:t>
            </a:r>
            <a:r>
              <a:rPr lang="zh-CN" altLang="en-US" sz="2000" b="1" dirty="0">
                <a:solidFill>
                  <a:srgbClr val="FF0000"/>
                </a:solidFill>
                <a:ea typeface="方正兰亭黑简体" panose="02000000000000000000" pitchFamily="2" charset="-122"/>
              </a:rPr>
              <a:t>방어선</a:t>
            </a:r>
            <a:r>
              <a:rPr lang="zh-CN" altLang="en-US" sz="2000" b="1" dirty="0">
                <a:solidFill>
                  <a:srgbClr val="1E50A2"/>
                </a:solidFill>
                <a:ea typeface="方正兰亭黑简体" panose="02000000000000000000" pitchFamily="2" charset="-122"/>
              </a:rPr>
              <a:t> 이라고 할 수 있습니다.</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888365" y="2332355"/>
            <a:ext cx="8115300" cy="7067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直译为韩国语中相应的隐喻。</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150620" y="3013075"/>
            <a:ext cx="10278745" cy="3169285"/>
          </a:xfrm>
          <a:prstGeom prst="rect">
            <a:avLst/>
          </a:prstGeom>
          <a:noFill/>
        </p:spPr>
        <p:txBody>
          <a:bodyPr wrap="square" rtlCol="0">
            <a:spAutoFit/>
          </a:bodyPr>
          <a:lstStyle/>
          <a:p>
            <a:pPr algn="just"/>
            <a:r>
              <a:rPr lang="zh-CN" altLang="en-US" sz="2000" b="1" dirty="0">
                <a:solidFill>
                  <a:srgbClr val="1E50A2"/>
                </a:solidFill>
                <a:ea typeface="方正兰亭黑简体" panose="02000000000000000000" pitchFamily="2" charset="-122"/>
              </a:rPr>
              <a:t>例4 政法</a:t>
            </a:r>
            <a:r>
              <a:rPr lang="zh-CN" altLang="en-US" sz="2000" b="1" dirty="0">
                <a:solidFill>
                  <a:srgbClr val="FF0000"/>
                </a:solidFill>
                <a:ea typeface="方正兰亭黑简体" panose="02000000000000000000" pitchFamily="2" charset="-122"/>
              </a:rPr>
              <a:t>战线</a:t>
            </a:r>
            <a:r>
              <a:rPr lang="zh-CN" altLang="en-US" sz="2000" b="1" dirty="0">
                <a:solidFill>
                  <a:srgbClr val="1E50A2"/>
                </a:solidFill>
                <a:ea typeface="方正兰亭黑简体" panose="02000000000000000000" pitchFamily="2" charset="-122"/>
              </a:rPr>
              <a:t>要肩扛公正</a:t>
            </a:r>
            <a:r>
              <a:rPr lang="zh-CN" altLang="en-US" sz="2000" b="1" dirty="0">
                <a:solidFill>
                  <a:srgbClr val="FF0000"/>
                </a:solidFill>
                <a:ea typeface="方正兰亭黑简体" panose="02000000000000000000" pitchFamily="2" charset="-122"/>
              </a:rPr>
              <a:t>天平</a:t>
            </a:r>
            <a:r>
              <a:rPr lang="zh-CN" altLang="en-US" sz="2000" b="1" dirty="0">
                <a:solidFill>
                  <a:srgbClr val="1E50A2"/>
                </a:solidFill>
                <a:ea typeface="方正兰亭黑简体" panose="02000000000000000000" pitchFamily="2" charset="-122"/>
              </a:rPr>
              <a:t>、手持正义之</a:t>
            </a:r>
            <a:r>
              <a:rPr lang="zh-CN" altLang="en-US" sz="2000" b="1" dirty="0">
                <a:solidFill>
                  <a:srgbClr val="FF0000"/>
                </a:solidFill>
                <a:ea typeface="方正兰亭黑简体" panose="02000000000000000000" pitchFamily="2" charset="-122"/>
              </a:rPr>
              <a:t>剑，</a:t>
            </a:r>
            <a:r>
              <a:rPr lang="zh-CN" altLang="en-US" sz="2000" b="1" dirty="0">
                <a:solidFill>
                  <a:srgbClr val="1E50A2"/>
                </a:solidFill>
                <a:ea typeface="方正兰亭黑简体" panose="02000000000000000000" pitchFamily="2" charset="-122"/>
              </a:rPr>
              <a:t>以实际行动维护社会公平正义，让人民群众切实感受到公平正义就在身边。</a:t>
            </a:r>
            <a:endParaRPr lang="zh-CN" altLang="en-US"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endParaRPr lang="en-US" altLang="zh-CN"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정법 </a:t>
            </a:r>
            <a:r>
              <a:rPr lang="zh-CN" altLang="en-US" sz="2000" b="1" dirty="0">
                <a:solidFill>
                  <a:srgbClr val="FF0000"/>
                </a:solidFill>
                <a:ea typeface="方正兰亭黑简体" panose="02000000000000000000" pitchFamily="2" charset="-122"/>
              </a:rPr>
              <a:t>전선</a:t>
            </a:r>
            <a:r>
              <a:rPr lang="zh-CN" altLang="en-US" sz="2000" b="1" dirty="0">
                <a:solidFill>
                  <a:srgbClr val="1E50A2"/>
                </a:solidFill>
                <a:ea typeface="方正兰亭黑简体" panose="02000000000000000000" pitchFamily="2" charset="-122"/>
              </a:rPr>
              <a:t>은 어깨에는 공정한 </a:t>
            </a:r>
            <a:r>
              <a:rPr lang="zh-CN" altLang="en-US" sz="2000" b="1" dirty="0">
                <a:solidFill>
                  <a:srgbClr val="FF0000"/>
                </a:solidFill>
                <a:ea typeface="方正兰亭黑简体" panose="02000000000000000000" pitchFamily="2" charset="-122"/>
              </a:rPr>
              <a:t>저울</a:t>
            </a:r>
            <a:r>
              <a:rPr lang="zh-CN" altLang="en-US" sz="2000" b="1" dirty="0">
                <a:solidFill>
                  <a:srgbClr val="1E50A2"/>
                </a:solidFill>
                <a:ea typeface="方正兰亭黑简体" panose="02000000000000000000" pitchFamily="2" charset="-122"/>
              </a:rPr>
              <a:t>을 메고 손에는 정의의 </a:t>
            </a:r>
            <a:r>
              <a:rPr lang="zh-CN" altLang="en-US" sz="2000" b="1" dirty="0">
                <a:solidFill>
                  <a:srgbClr val="FF0000"/>
                </a:solidFill>
                <a:ea typeface="方正兰亭黑简体" panose="02000000000000000000" pitchFamily="2" charset="-122"/>
              </a:rPr>
              <a:t>검</a:t>
            </a:r>
            <a:r>
              <a:rPr lang="zh-CN" altLang="en-US" sz="2000" b="1" dirty="0">
                <a:solidFill>
                  <a:srgbClr val="1E50A2"/>
                </a:solidFill>
                <a:ea typeface="方正兰亭黑简体" panose="02000000000000000000" pitchFamily="2" charset="-122"/>
              </a:rPr>
              <a:t>을 들고 실제 행동으로 사회의 공평 정의를 수호하여, 인민대중이 공평 정의를 피부로 명확히 느끼게 해야 합니다.</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25" y="2205990"/>
            <a:ext cx="8115300" cy="7067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直译为韩国语中相应的隐喻。</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810119" y="211625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23" name="文本框 22"/>
          <p:cNvSpPr txBox="1"/>
          <p:nvPr/>
        </p:nvSpPr>
        <p:spPr>
          <a:xfrm>
            <a:off x="1527175" y="3477895"/>
            <a:ext cx="10278745" cy="1522095"/>
          </a:xfrm>
          <a:prstGeom prst="rect">
            <a:avLst/>
          </a:prstGeom>
          <a:noFill/>
        </p:spPr>
        <p:txBody>
          <a:bodyPr wrap="square" rtlCol="0">
            <a:noAutofit/>
          </a:bodyPr>
          <a:lstStyle/>
          <a:p>
            <a:pPr algn="just"/>
            <a:r>
              <a:rPr lang="zh-CN" altLang="en-US" sz="2000" b="1" dirty="0">
                <a:solidFill>
                  <a:srgbClr val="1E50A2"/>
                </a:solidFill>
                <a:ea typeface="方正兰亭黑简体" panose="02000000000000000000" pitchFamily="2" charset="-122"/>
              </a:rPr>
              <a:t>例5 劳动是财富的</a:t>
            </a:r>
            <a:r>
              <a:rPr lang="zh-CN" altLang="en-US" sz="2000" b="1" dirty="0">
                <a:solidFill>
                  <a:srgbClr val="FF0000"/>
                </a:solidFill>
                <a:ea typeface="方正兰亭黑简体" panose="02000000000000000000" pitchFamily="2" charset="-122"/>
              </a:rPr>
              <a:t>源泉</a:t>
            </a:r>
            <a:r>
              <a:rPr lang="zh-CN" altLang="en-US" sz="2000" b="1" dirty="0">
                <a:solidFill>
                  <a:srgbClr val="1E50A2"/>
                </a:solidFill>
                <a:ea typeface="方正兰亭黑简体" panose="02000000000000000000" pitchFamily="2" charset="-122"/>
              </a:rPr>
              <a:t>，也是幸福的</a:t>
            </a:r>
            <a:r>
              <a:rPr lang="zh-CN" altLang="en-US" sz="2000" b="1" dirty="0">
                <a:solidFill>
                  <a:srgbClr val="FF0000"/>
                </a:solidFill>
                <a:ea typeface="方正兰亭黑简体" panose="02000000000000000000" pitchFamily="2" charset="-122"/>
              </a:rPr>
              <a:t>源泉</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r>
              <a:rPr lang="zh-CN" altLang="en-US" sz="2000" b="1" dirty="0">
                <a:solidFill>
                  <a:srgbClr val="1E50A2"/>
                </a:solidFill>
                <a:ea typeface="方正兰亭黑简体" panose="02000000000000000000" pitchFamily="2" charset="-122"/>
              </a:rPr>
              <a:t> </a:t>
            </a: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노동은 부의 </a:t>
            </a:r>
            <a:r>
              <a:rPr lang="zh-CN" altLang="en-US" sz="2000" b="1" dirty="0">
                <a:solidFill>
                  <a:srgbClr val="FF0000"/>
                </a:solidFill>
                <a:ea typeface="方正兰亭黑简体" panose="02000000000000000000" pitchFamily="2" charset="-122"/>
              </a:rPr>
              <a:t>원천</a:t>
            </a:r>
            <a:r>
              <a:rPr lang="zh-CN" altLang="en-US" sz="2000" b="1" dirty="0">
                <a:solidFill>
                  <a:srgbClr val="1E50A2"/>
                </a:solidFill>
                <a:ea typeface="方正兰亭黑简体" panose="02000000000000000000" pitchFamily="2" charset="-122"/>
              </a:rPr>
              <a:t>이며 행복의 </a:t>
            </a:r>
            <a:r>
              <a:rPr lang="zh-CN" altLang="en-US" sz="2000" b="1" dirty="0">
                <a:solidFill>
                  <a:srgbClr val="FF0000"/>
                </a:solidFill>
                <a:ea typeface="方正兰亭黑简体" panose="02000000000000000000" pitchFamily="2" charset="-122"/>
              </a:rPr>
              <a:t>원천</a:t>
            </a:r>
            <a:r>
              <a:rPr lang="zh-CN" altLang="en-US" sz="2000" b="1" dirty="0">
                <a:solidFill>
                  <a:srgbClr val="1E50A2"/>
                </a:solidFill>
                <a:ea typeface="方正兰亭黑简体" panose="02000000000000000000" pitchFamily="2" charset="-122"/>
              </a:rPr>
              <a:t>이기도 합니다.</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07770" y="2486660"/>
            <a:ext cx="8115300" cy="7067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直译为韩国语中相应的隐喻。</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35" name="圆角矩形 34"/>
          <p:cNvSpPr/>
          <p:nvPr/>
        </p:nvSpPr>
        <p:spPr>
          <a:xfrm>
            <a:off x="3697088" y="35764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方正兰亭黑简体" panose="02000000000000000000" pitchFamily="2" charset="-122"/>
                <a:ea typeface="方正兰亭黑简体" panose="02000000000000000000" pitchFamily="2" charset="-122"/>
              </a:rPr>
              <a:t>对译</a:t>
            </a:r>
            <a:endParaRPr lang="zh-CN" altLang="ja-JP"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sp>
        <p:nvSpPr>
          <p:cNvPr id="3" name="圆角矩形 33"/>
          <p:cNvSpPr/>
          <p:nvPr/>
        </p:nvSpPr>
        <p:spPr>
          <a:xfrm>
            <a:off x="3719833" y="487925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a:p>
            <a:r>
              <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rPr>
              <a:t>显化</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a:p>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grpSp>
        <p:nvGrpSpPr>
          <p:cNvPr id="2" name="组合 1"/>
          <p:cNvGrpSpPr/>
          <p:nvPr/>
        </p:nvGrpSpPr>
        <p:grpSpPr>
          <a:xfrm>
            <a:off x="1014730" y="1664970"/>
            <a:ext cx="9220200" cy="1499235"/>
            <a:chOff x="1407" y="3435"/>
            <a:chExt cx="12996" cy="2101"/>
          </a:xfrm>
        </p:grpSpPr>
        <p:grpSp>
          <p:nvGrpSpPr>
            <p:cNvPr id="8" name="组合 7"/>
            <p:cNvGrpSpPr/>
            <p:nvPr/>
          </p:nvGrpSpPr>
          <p:grpSpPr>
            <a:xfrm>
              <a:off x="3393" y="3435"/>
              <a:ext cx="11010" cy="2101"/>
              <a:chOff x="2054" y="2281"/>
              <a:chExt cx="11010" cy="2101"/>
            </a:xfrm>
          </p:grpSpPr>
          <p:sp>
            <p:nvSpPr>
              <p:cNvPr id="11" name="圆角矩形 10"/>
              <p:cNvSpPr/>
              <p:nvPr/>
            </p:nvSpPr>
            <p:spPr>
              <a:xfrm>
                <a:off x="2054" y="2281"/>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322" y="2734"/>
                <a:ext cx="10321" cy="103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1.全面依法治国 </a:t>
                </a:r>
                <a:r>
                  <a:rPr lang="en-US" altLang="zh-CN" sz="2800" b="1" dirty="0" smtClean="0">
                    <a:solidFill>
                      <a:schemeClr val="accent1"/>
                    </a:solidFill>
                    <a:latin typeface="komorebi gothic" pitchFamily="49" charset="-128"/>
                    <a:ea typeface="komorebi gothic" pitchFamily="49" charset="-128"/>
                    <a:cs typeface="Times New Roman" panose="02020603050405020304" pitchFamily="18" charset="0"/>
                  </a:rPr>
                  <a:t>—— </a:t>
                </a:r>
                <a:r>
                  <a:rPr lang="en-US" altLang="zh-CN" sz="2800" b="1" dirty="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전면적 의법치국</a:t>
                </a:r>
                <a:endParaRPr lang="en-US" altLang="zh-CN" sz="2800" b="1" dirty="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780540" y="2429510"/>
            <a:ext cx="9580880" cy="193802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a:t>
            </a:r>
            <a:r>
              <a:rPr lang="en-US" altLang="zh-CN" sz="2000" b="1" dirty="0">
                <a:solidFill>
                  <a:srgbClr val="2050A1"/>
                </a:solidFill>
                <a:ea typeface="方正兰亭黑简体" panose="02000000000000000000" pitchFamily="2" charset="-122"/>
                <a:cs typeface="Calibri" panose="020F0502020204030204" pitchFamily="34" charset="0"/>
                <a:sym typeface="+mn-ea"/>
              </a:rPr>
              <a:t>直译为韩国语中相应的隐喻。</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例6 政策和策略是党的</a:t>
            </a:r>
            <a:r>
              <a:rPr lang="en-US" altLang="zh-CN" sz="2000" b="1" dirty="0">
                <a:solidFill>
                  <a:srgbClr val="FF0000"/>
                </a:solidFill>
                <a:ea typeface="方正兰亭黑简体" panose="02000000000000000000" pitchFamily="2" charset="-122"/>
                <a:cs typeface="Calibri" panose="020F0502020204030204" pitchFamily="34" charset="0"/>
                <a:sym typeface="+mn-ea"/>
              </a:rPr>
              <a:t>生命</a:t>
            </a:r>
            <a:r>
              <a:rPr lang="en-US" altLang="zh-CN" sz="2000" b="1" dirty="0">
                <a:solidFill>
                  <a:srgbClr val="2050A1"/>
                </a:solidFill>
                <a:ea typeface="方正兰亭黑简体" panose="02000000000000000000" pitchFamily="2" charset="-122"/>
                <a:cs typeface="Calibri" panose="020F0502020204030204" pitchFamily="34" charset="0"/>
                <a:sym typeface="+mn-ea"/>
              </a:rPr>
              <a:t>，也是外交工作的</a:t>
            </a:r>
            <a:r>
              <a:rPr lang="en-US" altLang="zh-CN" sz="2000" b="1" dirty="0">
                <a:solidFill>
                  <a:srgbClr val="FF0000"/>
                </a:solidFill>
                <a:ea typeface="方正兰亭黑简体" panose="02000000000000000000" pitchFamily="2" charset="-122"/>
                <a:cs typeface="Calibri" panose="020F0502020204030204" pitchFamily="34" charset="0"/>
                <a:sym typeface="+mn-ea"/>
              </a:rPr>
              <a:t>生命</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정책과 전략은 당의 </a:t>
            </a:r>
            <a:r>
              <a:rPr lang="en-US" altLang="zh-CN" sz="2000" b="1" dirty="0">
                <a:solidFill>
                  <a:srgbClr val="FF0000"/>
                </a:solidFill>
                <a:ea typeface="方正兰亭黑简体" panose="02000000000000000000" pitchFamily="2" charset="-122"/>
                <a:cs typeface="Calibri" panose="020F0502020204030204" pitchFamily="34" charset="0"/>
                <a:sym typeface="+mn-ea"/>
              </a:rPr>
              <a:t>생명</a:t>
            </a:r>
            <a:r>
              <a:rPr lang="en-US" altLang="zh-CN" sz="2000" b="1" dirty="0">
                <a:solidFill>
                  <a:srgbClr val="2050A1"/>
                </a:solidFill>
                <a:ea typeface="方正兰亭黑简体" panose="02000000000000000000" pitchFamily="2" charset="-122"/>
                <a:cs typeface="Calibri" panose="020F0502020204030204" pitchFamily="34" charset="0"/>
                <a:sym typeface="+mn-ea"/>
              </a:rPr>
              <a:t>이며, 외교 업무의 </a:t>
            </a:r>
            <a:r>
              <a:rPr lang="en-US" altLang="zh-CN" sz="2000" b="1" dirty="0">
                <a:solidFill>
                  <a:srgbClr val="FF0000"/>
                </a:solidFill>
                <a:ea typeface="方正兰亭黑简体" panose="02000000000000000000" pitchFamily="2" charset="-122"/>
                <a:cs typeface="Calibri" panose="020F0502020204030204" pitchFamily="34" charset="0"/>
                <a:sym typeface="+mn-ea"/>
              </a:rPr>
              <a:t>생명</a:t>
            </a:r>
            <a:r>
              <a:rPr lang="en-US" altLang="zh-CN" sz="2000" b="1" dirty="0">
                <a:solidFill>
                  <a:srgbClr val="2050A1"/>
                </a:solidFill>
                <a:ea typeface="方正兰亭黑简体" panose="02000000000000000000" pitchFamily="2" charset="-122"/>
                <a:cs typeface="Calibri" panose="020F0502020204030204" pitchFamily="34" charset="0"/>
                <a:sym typeface="+mn-ea"/>
              </a:rPr>
              <a:t>이기도 합니다.</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461135" y="2332355"/>
            <a:ext cx="9571355" cy="3239135"/>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a:t>
            </a:r>
            <a:r>
              <a:rPr lang="en-US" altLang="zh-CN" sz="2000" b="1" dirty="0">
                <a:solidFill>
                  <a:srgbClr val="2050A1"/>
                </a:solidFill>
                <a:ea typeface="方正兰亭黑简体" panose="02000000000000000000" pitchFamily="2" charset="-122"/>
                <a:cs typeface="Calibri" panose="020F0502020204030204" pitchFamily="34" charset="0"/>
                <a:sym typeface="+mn-ea"/>
              </a:rPr>
              <a:t>直译为韩国语中相应的隐喻</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例7 亚太是我们共同发展的空间，我们都是亚太这片</a:t>
            </a:r>
            <a:r>
              <a:rPr lang="en-US" altLang="zh-CN" sz="2000" b="1" dirty="0">
                <a:solidFill>
                  <a:srgbClr val="FF0000"/>
                </a:solidFill>
                <a:ea typeface="方正兰亭黑简体" panose="02000000000000000000" pitchFamily="2" charset="-122"/>
                <a:cs typeface="Calibri" panose="020F0502020204030204" pitchFamily="34" charset="0"/>
                <a:sym typeface="+mn-ea"/>
              </a:rPr>
              <a:t>大海中前行的风帆</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아태 지역은 우리가 함께 발전하는 공간이며, 우리 모두 아태 지역이라는 </a:t>
            </a:r>
            <a:r>
              <a:rPr lang="en-US" altLang="zh-CN" sz="2000" b="1" dirty="0">
                <a:solidFill>
                  <a:srgbClr val="FF0000"/>
                </a:solidFill>
                <a:ea typeface="方正兰亭黑简体" panose="02000000000000000000" pitchFamily="2" charset="-122"/>
                <a:cs typeface="Calibri" panose="020F0502020204030204" pitchFamily="34" charset="0"/>
                <a:sym typeface="+mn-ea"/>
              </a:rPr>
              <a:t>바다에</a:t>
            </a:r>
            <a:endParaRPr lang="en-US" altLang="zh-CN" sz="2000" b="1" dirty="0">
              <a:solidFill>
                <a:srgbClr val="FF0000"/>
              </a:solidFill>
              <a:ea typeface="方正兰亭黑简体" panose="02000000000000000000" pitchFamily="2" charset="-122"/>
              <a:cs typeface="Calibri" panose="020F0502020204030204" pitchFamily="34" charset="0"/>
              <a:sym typeface="+mn-ea"/>
            </a:endParaRPr>
          </a:p>
          <a:p>
            <a:endParaRPr lang="en-US" altLang="zh-CN" sz="2000" b="1" dirty="0">
              <a:solidFill>
                <a:srgbClr val="FF0000"/>
              </a:solidFill>
              <a:ea typeface="方正兰亭黑简体" panose="02000000000000000000" pitchFamily="2" charset="-122"/>
              <a:cs typeface="Calibri" panose="020F0502020204030204" pitchFamily="34" charset="0"/>
              <a:sym typeface="+mn-ea"/>
            </a:endParaRPr>
          </a:p>
          <a:p>
            <a:r>
              <a:rPr lang="en-US" altLang="zh-CN" sz="2000" b="1" dirty="0">
                <a:solidFill>
                  <a:srgbClr val="FF0000"/>
                </a:solidFill>
                <a:ea typeface="方正兰亭黑简体" panose="02000000000000000000" pitchFamily="2" charset="-122"/>
                <a:cs typeface="Calibri" panose="020F0502020204030204" pitchFamily="34" charset="0"/>
                <a:sym typeface="+mn-ea"/>
              </a:rPr>
              <a:t>서 항해하는 돛배</a:t>
            </a:r>
            <a:r>
              <a:rPr lang="en-US" altLang="zh-CN" sz="2000" b="1" dirty="0">
                <a:solidFill>
                  <a:srgbClr val="2050A1"/>
                </a:solidFill>
                <a:ea typeface="方正兰亭黑简体" panose="02000000000000000000" pitchFamily="2" charset="-122"/>
                <a:cs typeface="Calibri" panose="020F0502020204030204" pitchFamily="34" charset="0"/>
                <a:sym typeface="+mn-ea"/>
              </a:rPr>
              <a:t>입니다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60120" y="2192655"/>
            <a:ext cx="10713085" cy="3338830"/>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0120" y="2124710"/>
            <a:ext cx="10502900" cy="4707890"/>
          </a:xfrm>
          <a:prstGeom prst="rect">
            <a:avLst/>
          </a:prstGeom>
        </p:spPr>
        <p:txBody>
          <a:bodyPr wrap="square">
            <a:spAutoFit/>
          </a:bodyPr>
          <a:lstStyle/>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例1 法律是</a:t>
            </a:r>
            <a:r>
              <a:rPr lang="en-US" altLang="zh-CN" sz="2000" b="1" dirty="0">
                <a:solidFill>
                  <a:srgbClr val="FF0000"/>
                </a:solidFill>
                <a:ea typeface="方正兰亭黑简体" panose="02000000000000000000" pitchFamily="2" charset="-122"/>
                <a:cs typeface="Calibri" panose="020F0502020204030204" pitchFamily="34" charset="0"/>
                <a:sym typeface="+mn-ea"/>
              </a:rPr>
              <a:t>准绳</a:t>
            </a:r>
            <a:r>
              <a:rPr lang="en-US" altLang="zh-CN" sz="2000" b="1" dirty="0">
                <a:solidFill>
                  <a:srgbClr val="2050A1"/>
                </a:solidFill>
                <a:ea typeface="方正兰亭黑简体" panose="02000000000000000000" pitchFamily="2" charset="-122"/>
                <a:cs typeface="Calibri" panose="020F0502020204030204" pitchFamily="34" charset="0"/>
                <a:sym typeface="+mn-ea"/>
              </a:rPr>
              <a:t>，任何时候都必须遵循；道德是</a:t>
            </a:r>
            <a:r>
              <a:rPr lang="en-US" altLang="zh-CN" sz="2000" b="1" dirty="0">
                <a:solidFill>
                  <a:srgbClr val="FF0000"/>
                </a:solidFill>
                <a:ea typeface="方正兰亭黑简体" panose="02000000000000000000" pitchFamily="2" charset="-122"/>
                <a:cs typeface="Calibri" panose="020F0502020204030204" pitchFamily="34" charset="0"/>
                <a:sym typeface="+mn-ea"/>
              </a:rPr>
              <a:t>基石</a:t>
            </a:r>
            <a:r>
              <a:rPr lang="en-US" altLang="zh-CN" sz="2000" b="1" dirty="0">
                <a:solidFill>
                  <a:srgbClr val="2050A1"/>
                </a:solidFill>
                <a:ea typeface="方正兰亭黑简体" panose="02000000000000000000" pitchFamily="2" charset="-122"/>
                <a:cs typeface="Calibri" panose="020F0502020204030204" pitchFamily="34" charset="0"/>
                <a:sym typeface="+mn-ea"/>
              </a:rPr>
              <a:t>，任何时候都不可忽视。</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법률은 모든 것의 </a:t>
            </a:r>
            <a:r>
              <a:rPr lang="en-US" altLang="zh-CN" sz="2000" b="1" dirty="0">
                <a:solidFill>
                  <a:srgbClr val="FF0000"/>
                </a:solidFill>
                <a:ea typeface="方正兰亭黑简体" panose="02000000000000000000" pitchFamily="2" charset="-122"/>
                <a:cs typeface="Calibri" panose="020F0502020204030204" pitchFamily="34" charset="0"/>
                <a:sym typeface="+mn-ea"/>
              </a:rPr>
              <a:t>판단 기준</a:t>
            </a:r>
            <a:r>
              <a:rPr lang="en-US" altLang="zh-CN" sz="2000" b="1" dirty="0">
                <a:solidFill>
                  <a:srgbClr val="2050A1"/>
                </a:solidFill>
                <a:ea typeface="方正兰亭黑简体" panose="02000000000000000000" pitchFamily="2" charset="-122"/>
                <a:cs typeface="Calibri" panose="020F0502020204030204" pitchFamily="34" charset="0"/>
                <a:sym typeface="+mn-ea"/>
              </a:rPr>
              <a:t>으로 언제나 지켜져야 하고 도덕은 모든 것의 </a:t>
            </a:r>
            <a:r>
              <a:rPr lang="en-US" altLang="zh-CN" sz="2000" b="1" dirty="0">
                <a:solidFill>
                  <a:srgbClr val="FF0000"/>
                </a:solidFill>
                <a:ea typeface="方正兰亭黑简体" panose="02000000000000000000" pitchFamily="2" charset="-122"/>
                <a:cs typeface="Calibri" panose="020F0502020204030204" pitchFamily="34" charset="0"/>
                <a:sym typeface="+mn-ea"/>
              </a:rPr>
              <a:t>초석</a:t>
            </a:r>
            <a:r>
              <a:rPr lang="en-US" altLang="zh-CN" sz="2000" b="1" dirty="0">
                <a:solidFill>
                  <a:srgbClr val="2050A1"/>
                </a:solidFill>
                <a:ea typeface="方正兰亭黑简体" panose="02000000000000000000" pitchFamily="2" charset="-122"/>
                <a:cs typeface="Calibri" panose="020F0502020204030204" pitchFamily="34" charset="0"/>
                <a:sym typeface="+mn-ea"/>
              </a:rPr>
              <a:t>으로 절대</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로 경시해서는 안 됩니다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0120" y="2124710"/>
            <a:ext cx="10502900" cy="4399915"/>
          </a:xfrm>
          <a:prstGeom prst="rect">
            <a:avLst/>
          </a:prstGeom>
        </p:spPr>
        <p:txBody>
          <a:bodyPr wrap="square">
            <a:spAutoFit/>
          </a:bodyPr>
          <a:lstStyle/>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例2 法治和德治不可分离、不可偏废，国家治理需要法律和道德</a:t>
            </a:r>
            <a:r>
              <a:rPr lang="en-US" altLang="zh-CN" sz="2000" b="1" dirty="0">
                <a:solidFill>
                  <a:srgbClr val="FF0000"/>
                </a:solidFill>
                <a:ea typeface="方正兰亭黑简体" panose="02000000000000000000" pitchFamily="2" charset="-122"/>
                <a:cs typeface="Calibri" panose="020F0502020204030204" pitchFamily="34" charset="0"/>
                <a:sym typeface="+mn-ea"/>
              </a:rPr>
              <a:t>协同发力</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국가를 다스림에는 법률과 도덕이 </a:t>
            </a:r>
            <a:r>
              <a:rPr lang="en-US" altLang="zh-CN" sz="2000" b="1" dirty="0">
                <a:solidFill>
                  <a:srgbClr val="FF0000"/>
                </a:solidFill>
                <a:ea typeface="方正兰亭黑简体" panose="02000000000000000000" pitchFamily="2" charset="-122"/>
                <a:cs typeface="Calibri" panose="020F0502020204030204" pitchFamily="34" charset="0"/>
                <a:sym typeface="+mn-ea"/>
              </a:rPr>
              <a:t>서로 조화롭게 기능을 발휘해야 합니다</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471930" y="2124710"/>
            <a:ext cx="9991090" cy="4399915"/>
          </a:xfrm>
          <a:prstGeom prst="rect">
            <a:avLst/>
          </a:prstGeom>
        </p:spPr>
        <p:txBody>
          <a:bodyPr wrap="square">
            <a:spAutoFit/>
          </a:bodyPr>
          <a:lstStyle/>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例3 政法战线要</a:t>
            </a:r>
            <a:r>
              <a:rPr lang="en-US" altLang="zh-CN" sz="2000" b="1" dirty="0">
                <a:solidFill>
                  <a:srgbClr val="FF0000"/>
                </a:solidFill>
                <a:ea typeface="方正兰亭黑简体" panose="02000000000000000000" pitchFamily="2" charset="-122"/>
                <a:cs typeface="Calibri" panose="020F0502020204030204" pitchFamily="34" charset="0"/>
                <a:sym typeface="+mn-ea"/>
              </a:rPr>
              <a:t>旗帜鲜明</a:t>
            </a:r>
            <a:r>
              <a:rPr lang="en-US" altLang="zh-CN" sz="2000" b="1" dirty="0">
                <a:solidFill>
                  <a:srgbClr val="2050A1"/>
                </a:solidFill>
                <a:ea typeface="方正兰亭黑简体" panose="02000000000000000000" pitchFamily="2" charset="-122"/>
                <a:cs typeface="Calibri" panose="020F0502020204030204" pitchFamily="34" charset="0"/>
                <a:sym typeface="+mn-ea"/>
              </a:rPr>
              <a:t>坚持党的领导。</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정법 전선에서는 당의 영도를 </a:t>
            </a:r>
            <a:r>
              <a:rPr lang="en-US" altLang="zh-CN" sz="2000" b="1" dirty="0">
                <a:solidFill>
                  <a:srgbClr val="FF0000"/>
                </a:solidFill>
                <a:ea typeface="方正兰亭黑简体" panose="02000000000000000000" pitchFamily="2" charset="-122"/>
                <a:cs typeface="Calibri" panose="020F0502020204030204" pitchFamily="34" charset="0"/>
                <a:sym typeface="+mn-ea"/>
              </a:rPr>
              <a:t>확실한 태도로</a:t>
            </a:r>
            <a:r>
              <a:rPr lang="en-US" altLang="zh-CN" sz="2000" b="1" dirty="0">
                <a:solidFill>
                  <a:srgbClr val="2050A1"/>
                </a:solidFill>
                <a:ea typeface="方正兰亭黑简体" panose="02000000000000000000" pitchFamily="2" charset="-122"/>
                <a:cs typeface="Calibri" panose="020F0502020204030204" pitchFamily="34" charset="0"/>
                <a:sym typeface="+mn-ea"/>
              </a:rPr>
              <a:t> 견지해야 합니다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0120" y="2124710"/>
            <a:ext cx="10502900" cy="5631180"/>
          </a:xfrm>
          <a:prstGeom prst="rect">
            <a:avLst/>
          </a:prstGeom>
        </p:spPr>
        <p:txBody>
          <a:bodyPr wrap="square">
            <a:spAutoFit/>
          </a:bodyPr>
          <a:lstStyle/>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例4 要坚守职业良知、执法为民，教育引导广大干警自觉用职业道德约束自己，做到对群众深恶痛绝的事零容忍、对群众急需急盼的事零懈怠，树立惩恶扬善、 </a:t>
            </a:r>
            <a:r>
              <a:rPr lang="en-US" altLang="zh-CN" sz="2000" b="1" dirty="0">
                <a:solidFill>
                  <a:srgbClr val="FF0000"/>
                </a:solidFill>
                <a:ea typeface="方正兰亭黑简体" panose="02000000000000000000" pitchFamily="2" charset="-122"/>
                <a:cs typeface="Calibri" panose="020F0502020204030204" pitchFamily="34" charset="0"/>
                <a:sym typeface="+mn-ea"/>
              </a:rPr>
              <a:t>执法如山</a:t>
            </a:r>
            <a:r>
              <a:rPr lang="en-US" altLang="zh-CN" sz="2000" b="1" dirty="0">
                <a:solidFill>
                  <a:srgbClr val="2050A1"/>
                </a:solidFill>
                <a:ea typeface="方正兰亭黑简体" panose="02000000000000000000" pitchFamily="2" charset="-122"/>
                <a:cs typeface="Calibri" panose="020F0502020204030204" pitchFamily="34" charset="0"/>
                <a:sym typeface="+mn-ea"/>
              </a:rPr>
              <a:t>的浩然正气。</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직업적 양심을 지키고 인민을 위해 법을 집행하며, 광범위한 간부와 경찰들 이 직업 윤리에 입각하여 스스로 언행을 단속하도록 교육하고 지도함으로써 인민대중이 극도로 싫어하는 일에 대해서는 절대 묵인하지 않고, 인민대중이 시급히 해결을 원하는 일에 대해서는 절대 태만하지 않으며, 권선징악을 실천하고 법 집행을 </a:t>
            </a:r>
            <a:r>
              <a:rPr lang="en-US" altLang="zh-CN" sz="2000" b="1" dirty="0">
                <a:solidFill>
                  <a:srgbClr val="FF0000"/>
                </a:solidFill>
                <a:ea typeface="方正兰亭黑简体" panose="02000000000000000000" pitchFamily="2" charset="-122"/>
                <a:cs typeface="Calibri" panose="020F0502020204030204" pitchFamily="34" charset="0"/>
                <a:sym typeface="+mn-ea"/>
              </a:rPr>
              <a:t>엄격히 수행하는</a:t>
            </a:r>
            <a:r>
              <a:rPr lang="en-US" altLang="zh-CN" sz="2000" b="1" dirty="0">
                <a:solidFill>
                  <a:srgbClr val="2050A1"/>
                </a:solidFill>
                <a:ea typeface="方正兰亭黑简体" panose="02000000000000000000" pitchFamily="2" charset="-122"/>
                <a:cs typeface="Calibri" panose="020F0502020204030204" pitchFamily="34" charset="0"/>
                <a:sym typeface="+mn-ea"/>
              </a:rPr>
              <a:t> 호연지기를 확립해야 합니다.</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0120" y="2124710"/>
            <a:ext cx="10502900" cy="5015865"/>
          </a:xfrm>
          <a:prstGeom prst="rect">
            <a:avLst/>
          </a:prstGeom>
        </p:spPr>
        <p:txBody>
          <a:bodyPr wrap="square">
            <a:spAutoFit/>
          </a:bodyPr>
          <a:lstStyle/>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例5 要信仰法治、坚守法治，做知法、懂法、守法、护法的执法者，</a:t>
            </a:r>
            <a:r>
              <a:rPr lang="en-US" altLang="zh-CN" sz="2000" b="1" dirty="0">
                <a:solidFill>
                  <a:srgbClr val="FF0000"/>
                </a:solidFill>
                <a:ea typeface="方正兰亭黑简体" panose="02000000000000000000" pitchFamily="2" charset="-122"/>
                <a:cs typeface="Calibri" panose="020F0502020204030204" pitchFamily="34" charset="0"/>
                <a:sym typeface="+mn-ea"/>
              </a:rPr>
              <a:t>站稳脚跟</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r>
              <a:rPr lang="en-US" altLang="zh-CN" sz="2000" b="1" dirty="0">
                <a:solidFill>
                  <a:srgbClr val="FF0000"/>
                </a:solidFill>
                <a:ea typeface="方正兰亭黑简体" panose="02000000000000000000" pitchFamily="2" charset="-122"/>
                <a:cs typeface="Calibri" panose="020F0502020204030204" pitchFamily="34" charset="0"/>
                <a:sym typeface="+mn-ea"/>
              </a:rPr>
              <a:t>挺直脊梁</a:t>
            </a:r>
            <a:r>
              <a:rPr lang="en-US" altLang="zh-CN" sz="2000" b="1" dirty="0">
                <a:solidFill>
                  <a:srgbClr val="2050A1"/>
                </a:solidFill>
                <a:ea typeface="方正兰亭黑简体" panose="02000000000000000000" pitchFamily="2" charset="-122"/>
                <a:cs typeface="Calibri" panose="020F0502020204030204" pitchFamily="34" charset="0"/>
                <a:sym typeface="+mn-ea"/>
              </a:rPr>
              <a:t>，只服从事实，只服从法律， </a:t>
            </a:r>
            <a:r>
              <a:rPr lang="en-US" altLang="zh-CN" sz="2000" b="1" dirty="0">
                <a:solidFill>
                  <a:srgbClr val="FF0000"/>
                </a:solidFill>
                <a:ea typeface="方正兰亭黑简体" panose="02000000000000000000" pitchFamily="2" charset="-122"/>
                <a:cs typeface="Calibri" panose="020F0502020204030204" pitchFamily="34" charset="0"/>
                <a:sym typeface="+mn-ea"/>
              </a:rPr>
              <a:t>铁面无私</a:t>
            </a:r>
            <a:r>
              <a:rPr lang="en-US" altLang="zh-CN" sz="2000" b="1" dirty="0">
                <a:solidFill>
                  <a:srgbClr val="2050A1"/>
                </a:solidFill>
                <a:ea typeface="方正兰亭黑简体" panose="02000000000000000000" pitchFamily="2" charset="-122"/>
                <a:cs typeface="Calibri" panose="020F0502020204030204" pitchFamily="34" charset="0"/>
                <a:sym typeface="+mn-ea"/>
              </a:rPr>
              <a:t>，秉公执法。</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법치를 믿고 굳게 지키며, 법률을 알고 이해하며, 법을 지키고 보호하는 법 집행자가 되어야 합니다 .</a:t>
            </a:r>
            <a:r>
              <a:rPr lang="en-US" altLang="zh-CN" sz="2000" b="1" dirty="0">
                <a:solidFill>
                  <a:srgbClr val="FF0000"/>
                </a:solidFill>
                <a:ea typeface="方正兰亭黑简体" panose="02000000000000000000" pitchFamily="2" charset="-122"/>
                <a:cs typeface="Calibri" panose="020F0502020204030204" pitchFamily="34" charset="0"/>
                <a:sym typeface="+mn-ea"/>
              </a:rPr>
              <a:t> 당당하고 바른 입장과 자세</a:t>
            </a:r>
            <a:r>
              <a:rPr lang="en-US" altLang="zh-CN" sz="2000" b="1" dirty="0">
                <a:solidFill>
                  <a:srgbClr val="2050A1"/>
                </a:solidFill>
                <a:ea typeface="方正兰亭黑简体" panose="02000000000000000000" pitchFamily="2" charset="-122"/>
                <a:cs typeface="Calibri" panose="020F0502020204030204" pitchFamily="34" charset="0"/>
                <a:sym typeface="+mn-ea"/>
              </a:rPr>
              <a:t>로 사실과 법률만 인정하며, 추호의 사심이나 </a:t>
            </a:r>
            <a:r>
              <a:rPr lang="en-US" altLang="zh-CN" sz="2000" b="1" dirty="0">
                <a:solidFill>
                  <a:srgbClr val="FF0000"/>
                </a:solidFill>
                <a:ea typeface="方正兰亭黑简体" panose="02000000000000000000" pitchFamily="2" charset="-122"/>
                <a:cs typeface="Calibri" panose="020F0502020204030204" pitchFamily="34" charset="0"/>
                <a:sym typeface="+mn-ea"/>
              </a:rPr>
              <a:t>인정에 구애되지 않고</a:t>
            </a:r>
            <a:r>
              <a:rPr lang="en-US" altLang="zh-CN" sz="2000" b="1" dirty="0">
                <a:solidFill>
                  <a:srgbClr val="2050A1"/>
                </a:solidFill>
                <a:ea typeface="方正兰亭黑简体" panose="02000000000000000000" pitchFamily="2" charset="-122"/>
                <a:cs typeface="Calibri" panose="020F0502020204030204" pitchFamily="34" charset="0"/>
                <a:sym typeface="+mn-ea"/>
              </a:rPr>
              <a:t> 공정하게 법을 집행해야 합니 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456815"/>
            <a:ext cx="9946005" cy="3228975"/>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2. 对于韩国语中不存在且直译过于繁琐、晦涩的隐喻，可以采取意译的方式。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例6 后续工作要不断跟上，坚决防止</a:t>
            </a:r>
            <a:r>
              <a:rPr lang="en-US" altLang="zh-CN" sz="2000" b="1" dirty="0">
                <a:solidFill>
                  <a:srgbClr val="FF0000"/>
                </a:solidFill>
                <a:ea typeface="方正兰亭黑简体" panose="02000000000000000000" pitchFamily="2" charset="-122"/>
                <a:cs typeface="Calibri" panose="020F0502020204030204" pitchFamily="34" charset="0"/>
                <a:sym typeface="+mn-ea"/>
              </a:rPr>
              <a:t>走过场、一阵风</a:t>
            </a:r>
            <a:r>
              <a:rPr lang="en-US" altLang="zh-CN" sz="2000" b="1" dirty="0">
                <a:solidFill>
                  <a:srgbClr val="2050A1"/>
                </a:solidFill>
                <a:ea typeface="方正兰亭黑简体" panose="02000000000000000000" pitchFamily="2" charset="-122"/>
                <a:cs typeface="Calibri" panose="020F0502020204030204" pitchFamily="34" charset="0"/>
                <a:sym typeface="+mn-ea"/>
              </a:rPr>
              <a:t>，切实做到一抓到底、善始善终。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이제는 적절한 후속 작업을 이어 나감으로써 </a:t>
            </a:r>
            <a:r>
              <a:rPr lang="en-US" altLang="zh-CN" sz="2000" b="1" dirty="0">
                <a:solidFill>
                  <a:srgbClr val="FF0000"/>
                </a:solidFill>
                <a:ea typeface="方正兰亭黑简体" panose="02000000000000000000" pitchFamily="2" charset="-122"/>
                <a:cs typeface="Calibri" panose="020F0502020204030204" pitchFamily="34" charset="0"/>
                <a:sym typeface="+mn-ea"/>
              </a:rPr>
              <a:t>대강대강 해치우거나 끈기 없 는 일시적인 행동</a:t>
            </a:r>
            <a:r>
              <a:rPr lang="en-US" altLang="zh-CN" sz="2000" b="1" dirty="0">
                <a:solidFill>
                  <a:srgbClr val="2050A1"/>
                </a:solidFill>
                <a:ea typeface="方正兰亭黑简体" panose="02000000000000000000" pitchFamily="2" charset="-122"/>
                <a:cs typeface="Calibri" panose="020F0502020204030204" pitchFamily="34" charset="0"/>
                <a:sym typeface="+mn-ea"/>
              </a:rPr>
              <a:t>으로 그치는 것을 피하며, 처음부터 끝까지 철저히 해 나가 야 합니다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136015" y="2196465"/>
            <a:ext cx="10180320" cy="3489960"/>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 对于复杂的隐喻，灵活使用增译、减译、换译等多种翻译方法。</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例1   30年来，我国宪法以其至上的法制地位和强大的法制力量，有力保障了人民</a:t>
            </a:r>
            <a:r>
              <a:rPr lang="en-US" altLang="zh-CN" sz="2000" b="1" dirty="0">
                <a:solidFill>
                  <a:srgbClr val="FF0000"/>
                </a:solidFill>
                <a:ea typeface="方正兰亭黑简体" panose="02000000000000000000" pitchFamily="2" charset="-122"/>
                <a:cs typeface="Calibri" panose="020F0502020204030204" pitchFamily="34" charset="0"/>
                <a:sym typeface="+mn-ea"/>
              </a:rPr>
              <a:t>当家作主</a:t>
            </a:r>
            <a:r>
              <a:rPr lang="en-US" altLang="zh-CN" sz="2000" b="1" dirty="0">
                <a:solidFill>
                  <a:srgbClr val="2050A1"/>
                </a:solidFill>
                <a:ea typeface="方正兰亭黑简体" panose="02000000000000000000" pitchFamily="2" charset="-122"/>
                <a:cs typeface="Calibri" panose="020F0502020204030204" pitchFamily="34" charset="0"/>
                <a:sym typeface="+mn-ea"/>
              </a:rPr>
              <a:t>，有力促进了改革开放和社会主义现代化建设，有力推动了社会主义法治国家进程，有力促进了人权事业发展，有力维护了国家统一、民族团结、社 会稳定，对我国政治、经济、文化、社会生活产生了极为深刻的影响。</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000" b="1" dirty="0">
                <a:solidFill>
                  <a:srgbClr val="2050A1"/>
                </a:solidFill>
                <a:ea typeface="方正兰亭黑简体" panose="02000000000000000000" pitchFamily="2" charset="-122"/>
                <a:cs typeface="Calibri" panose="020F0502020204030204" pitchFamily="34" charset="0"/>
                <a:sym typeface="+mn-ea"/>
              </a:rPr>
              <a:t>    지난 30년 동안 우리 나라 헌법은 최고의 법제 지위와 강력한 법제 역량으로 인민이 </a:t>
            </a:r>
            <a:r>
              <a:rPr lang="en-US" altLang="zh-CN" sz="2000" b="1" dirty="0">
                <a:solidFill>
                  <a:srgbClr val="FF0000"/>
                </a:solidFill>
                <a:ea typeface="方正兰亭黑简体" panose="02000000000000000000" pitchFamily="2" charset="-122"/>
                <a:cs typeface="Calibri" panose="020F0502020204030204" pitchFamily="34" charset="0"/>
                <a:sym typeface="+mn-ea"/>
              </a:rPr>
              <a:t>나라의 주인됨</a:t>
            </a:r>
            <a:r>
              <a:rPr lang="en-US" altLang="zh-CN" sz="2000" b="1" dirty="0">
                <a:solidFill>
                  <a:srgbClr val="2050A1"/>
                </a:solidFill>
                <a:ea typeface="方正兰亭黑简体" panose="02000000000000000000" pitchFamily="2" charset="-122"/>
                <a:cs typeface="Calibri" panose="020F0502020204030204" pitchFamily="34" charset="0"/>
                <a:sym typeface="+mn-ea"/>
              </a:rPr>
              <a:t> , 개혁개방과 사회주의 현대화 건설, 사회주의 법치 국 가의 건설, 인권 사업의 발전을 힘 있게 추진하였으며, 국가의 통일, 민족의 단결, 사회의 안정을 적극 수호함으로써 우리 나라의 정치, 경제, 문화, 사회 생활에 지대한 영향을 미쳤습니다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07770" y="2292350"/>
            <a:ext cx="10045700" cy="3239135"/>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 对于复杂的隐喻，灵活使用增译、减译、换译等多种翻译方法。</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indent="0" fontAlgn="auto">
              <a:lnSpc>
                <a:spcPct val="150000"/>
              </a:lnSpc>
            </a:pPr>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indent="0" fontAlgn="auto">
              <a:lnSpc>
                <a:spcPct val="150000"/>
              </a:lnSpc>
            </a:pPr>
            <a:r>
              <a:rPr lang="en-US" altLang="zh-CN" sz="2000" b="1" dirty="0">
                <a:solidFill>
                  <a:srgbClr val="2050A1"/>
                </a:solidFill>
                <a:ea typeface="方正兰亭黑简体" panose="02000000000000000000" pitchFamily="2" charset="-122"/>
                <a:cs typeface="Calibri" panose="020F0502020204030204" pitchFamily="34" charset="0"/>
                <a:sym typeface="+mn-ea"/>
              </a:rPr>
              <a:t>   例2 只要我们切实尊重和有效实施宪法，</a:t>
            </a:r>
            <a:r>
              <a:rPr lang="en-US" altLang="zh-CN" sz="2000" b="1" dirty="0">
                <a:solidFill>
                  <a:srgbClr val="FF0000"/>
                </a:solidFill>
                <a:ea typeface="方正兰亭黑简体" panose="02000000000000000000" pitchFamily="2" charset="-122"/>
                <a:cs typeface="Calibri" panose="020F0502020204030204" pitchFamily="34" charset="0"/>
                <a:sym typeface="+mn-ea"/>
              </a:rPr>
              <a:t>人民当家作主</a:t>
            </a:r>
            <a:r>
              <a:rPr lang="en-US" altLang="zh-CN" sz="2000" b="1" dirty="0">
                <a:solidFill>
                  <a:srgbClr val="2050A1"/>
                </a:solidFill>
                <a:ea typeface="方正兰亭黑简体" panose="02000000000000000000" pitchFamily="2" charset="-122"/>
                <a:cs typeface="Calibri" panose="020F0502020204030204" pitchFamily="34" charset="0"/>
                <a:sym typeface="+mn-ea"/>
              </a:rPr>
              <a:t>就有保证，党和国家事业就能顺利发展。</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indent="0" fontAlgn="auto">
              <a:lnSpc>
                <a:spcPct val="150000"/>
              </a:lnSpc>
            </a:pPr>
            <a:r>
              <a:rPr lang="en-US" altLang="zh-CN" sz="2000" b="1" dirty="0">
                <a:solidFill>
                  <a:srgbClr val="2050A1"/>
                </a:solidFill>
                <a:ea typeface="方正兰亭黑简体" panose="02000000000000000000" pitchFamily="2" charset="-122"/>
                <a:cs typeface="Calibri" panose="020F0502020204030204" pitchFamily="34" charset="0"/>
                <a:sym typeface="+mn-ea"/>
              </a:rPr>
              <a:t>    우리가 헌법을 확실히 존중하고 효과적으로 실시한다면 </a:t>
            </a:r>
            <a:r>
              <a:rPr lang="en-US" altLang="zh-CN" sz="2000" b="1" dirty="0">
                <a:solidFill>
                  <a:srgbClr val="FF0000"/>
                </a:solidFill>
                <a:ea typeface="方正兰亭黑简体" panose="02000000000000000000" pitchFamily="2" charset="-122"/>
                <a:cs typeface="Calibri" panose="020F0502020204030204" pitchFamily="34" charset="0"/>
                <a:sym typeface="+mn-ea"/>
              </a:rPr>
              <a:t>나라의 주인으로서</a:t>
            </a:r>
            <a:r>
              <a:rPr lang="en-US" altLang="zh-CN" sz="2000" b="1" dirty="0">
                <a:solidFill>
                  <a:srgbClr val="2050A1"/>
                </a:solidFill>
                <a:ea typeface="方正兰亭黑简体" panose="02000000000000000000" pitchFamily="2" charset="-122"/>
                <a:cs typeface="Calibri" panose="020F0502020204030204" pitchFamily="34" charset="0"/>
                <a:sym typeface="+mn-ea"/>
              </a:rPr>
              <a:t> </a:t>
            </a:r>
            <a:r>
              <a:rPr lang="en-US" altLang="zh-CN" sz="2000" b="1" dirty="0">
                <a:solidFill>
                  <a:srgbClr val="FF0000"/>
                </a:solidFill>
                <a:ea typeface="方正兰亭黑简体" panose="02000000000000000000" pitchFamily="2" charset="-122"/>
                <a:cs typeface="Calibri" panose="020F0502020204030204" pitchFamily="34" charset="0"/>
                <a:sym typeface="+mn-ea"/>
              </a:rPr>
              <a:t>인민의 지위가 보장되고</a:t>
            </a:r>
            <a:r>
              <a:rPr lang="en-US" altLang="zh-CN" sz="2000" b="1" dirty="0">
                <a:solidFill>
                  <a:srgbClr val="2050A1"/>
                </a:solidFill>
                <a:ea typeface="方正兰亭黑简体" panose="02000000000000000000" pitchFamily="2" charset="-122"/>
                <a:cs typeface="Calibri" panose="020F0502020204030204" pitchFamily="34" charset="0"/>
                <a:sym typeface="+mn-ea"/>
              </a:rPr>
              <a:t> 당과 국가의 위업이 순조롭게 발전할 수 있습니다.</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indent="0" fontAlgn="auto">
              <a:lnSpc>
                <a:spcPct val="150000"/>
              </a:lnSpc>
            </a:pP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pPr indent="0" fontAlgn="auto">
              <a:lnSpc>
                <a:spcPct val="150000"/>
              </a:lnSpc>
            </a:pP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35" name="圆角矩形 34"/>
          <p:cNvSpPr/>
          <p:nvPr/>
        </p:nvSpPr>
        <p:spPr>
          <a:xfrm>
            <a:off x="3857743" y="36018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ja-JP" sz="2400" b="1" dirty="0">
                <a:solidFill>
                  <a:schemeClr val="bg2">
                    <a:lumMod val="10000"/>
                  </a:schemeClr>
                </a:solidFill>
                <a:latin typeface="方正兰亭黑简体" panose="02000000000000000000" pitchFamily="2" charset="-122"/>
                <a:ea typeface="方正兰亭黑简体" panose="02000000000000000000" pitchFamily="2" charset="-122"/>
              </a:rPr>
              <a:t>对译</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rPr>
              <a:t> </a:t>
            </a:r>
            <a:endPar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sp>
        <p:nvSpPr>
          <p:cNvPr id="3" name="圆角矩形 33"/>
          <p:cNvSpPr/>
          <p:nvPr/>
        </p:nvSpPr>
        <p:spPr>
          <a:xfrm>
            <a:off x="3880488" y="485131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a:p>
            <a:r>
              <a:rPr lang="zh-CN" altLang="ko-KR" sz="2400" b="1" dirty="0">
                <a:solidFill>
                  <a:schemeClr val="bg2">
                    <a:lumMod val="10000"/>
                  </a:schemeClr>
                </a:solidFill>
                <a:latin typeface="方正兰亭黑简体" panose="02000000000000000000" pitchFamily="2" charset="-122"/>
                <a:ea typeface="方正兰亭黑简体" panose="02000000000000000000" pitchFamily="2" charset="-122"/>
              </a:rPr>
              <a:t>显化</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rPr>
              <a:t> </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grpSp>
        <p:nvGrpSpPr>
          <p:cNvPr id="2" name="组合 1"/>
          <p:cNvGrpSpPr/>
          <p:nvPr/>
        </p:nvGrpSpPr>
        <p:grpSpPr>
          <a:xfrm>
            <a:off x="1014730" y="1664256"/>
            <a:ext cx="9220200" cy="1689762"/>
            <a:chOff x="1407" y="3434"/>
            <a:chExt cx="12996" cy="2368"/>
          </a:xfrm>
        </p:grpSpPr>
        <p:grpSp>
          <p:nvGrpSpPr>
            <p:cNvPr id="8" name="组合 7"/>
            <p:cNvGrpSpPr/>
            <p:nvPr/>
          </p:nvGrpSpPr>
          <p:grpSpPr>
            <a:xfrm>
              <a:off x="3393" y="3434"/>
              <a:ext cx="11010" cy="2368"/>
              <a:chOff x="2054" y="2280"/>
              <a:chExt cx="11010" cy="2368"/>
            </a:xfrm>
          </p:grpSpPr>
          <p:sp>
            <p:nvSpPr>
              <p:cNvPr id="11" name="圆角矩形 10"/>
              <p:cNvSpPr/>
              <p:nvPr/>
            </p:nvSpPr>
            <p:spPr>
              <a:xfrm>
                <a:off x="2054" y="2281"/>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08" y="2280"/>
                <a:ext cx="10787" cy="2368"/>
              </a:xfrm>
              <a:prstGeom prst="rect">
                <a:avLst/>
              </a:prstGeom>
              <a:noFill/>
            </p:spPr>
            <p:txBody>
              <a:bodyPr wrap="square" rtlCol="0">
                <a:no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2. 中国特色社会主义法治体系</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sym typeface="+mn-ea"/>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중국 특색의 사회주의 법치 체계</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031240" y="2124710"/>
            <a:ext cx="10502900" cy="3390900"/>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 对于复杂的隐喻，灵活使用增译、减译、换译等多种翻译方法。</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例1   30年来，我国宪法以其至上的法制地位和强大的法制力量，有力保障了人民</a:t>
            </a:r>
            <a:r>
              <a:rPr lang="en-US" altLang="zh-CN" sz="2000" b="1" dirty="0">
                <a:solidFill>
                  <a:srgbClr val="FF0000"/>
                </a:solidFill>
                <a:ea typeface="方正兰亭黑简体" panose="02000000000000000000" pitchFamily="2" charset="-122"/>
                <a:cs typeface="Calibri" panose="020F0502020204030204" pitchFamily="34" charset="0"/>
                <a:sym typeface="+mn-ea"/>
              </a:rPr>
              <a:t>当家作主</a:t>
            </a:r>
            <a:r>
              <a:rPr lang="en-US" altLang="zh-CN" sz="2000" b="1" dirty="0">
                <a:solidFill>
                  <a:srgbClr val="2050A1"/>
                </a:solidFill>
                <a:ea typeface="方正兰亭黑简体" panose="02000000000000000000" pitchFamily="2" charset="-122"/>
                <a:cs typeface="Calibri" panose="020F0502020204030204" pitchFamily="34" charset="0"/>
                <a:sym typeface="+mn-ea"/>
              </a:rPr>
              <a:t>，有力促进了改革开放和社会主义现代化建设，有力推动了社会主义法治国家进程，有力促进了人权事业发展，有力维护了国家统一、民族团结、社 会稳定，对我国政治、经济、文化、社会生活产生了极为深刻的影响。</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지난 30년 동안 우리 나라 헌법은 최고의 법제 지위와 강력한 법제 역량으로 인민이 </a:t>
            </a:r>
            <a:r>
              <a:rPr lang="en-US" altLang="zh-CN" sz="2000" b="1" dirty="0">
                <a:solidFill>
                  <a:srgbClr val="FF0000"/>
                </a:solidFill>
                <a:ea typeface="方正兰亭黑简体" panose="02000000000000000000" pitchFamily="2" charset="-122"/>
                <a:cs typeface="Calibri" panose="020F0502020204030204" pitchFamily="34" charset="0"/>
                <a:sym typeface="+mn-ea"/>
              </a:rPr>
              <a:t>나라의 주인됨</a:t>
            </a:r>
            <a:r>
              <a:rPr lang="en-US" altLang="zh-CN" sz="2000" b="1" dirty="0">
                <a:solidFill>
                  <a:srgbClr val="2050A1"/>
                </a:solidFill>
                <a:ea typeface="方正兰亭黑简体" panose="02000000000000000000" pitchFamily="2" charset="-122"/>
                <a:cs typeface="Calibri" panose="020F0502020204030204" pitchFamily="34" charset="0"/>
                <a:sym typeface="+mn-ea"/>
              </a:rPr>
              <a:t> , 개혁개방과 사회주의 현대화 건설, 사회주의 법치 국 가의 건설, 인권 사업의 발전을 힘 있게 추진하였으며, 국가의 통일, 민족의 단결, 사회의 안정을 적극 수호함으로써 우리 나라의 정치, 경제, 문화, 사회 생활에 지대한 영향을 미쳤습니다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107505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五、点评</a:t>
            </a:r>
            <a:r>
              <a:rPr kumimoji="1" lang="zh-CN" altLang="en-US" sz="3200" b="1" dirty="0">
                <a:solidFill>
                  <a:schemeClr val="bg1"/>
                </a:solidFill>
                <a:latin typeface="方正兰亭黑简体" panose="02000000000000000000" pitchFamily="2" charset="-122"/>
                <a:ea typeface="方正兰亭黑简体" panose="02000000000000000000" pitchFamily="2" charset="-122"/>
              </a:rPr>
              <a:t>练习译文评析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3" name="矩形 2"/>
          <p:cNvSpPr/>
          <p:nvPr/>
        </p:nvSpPr>
        <p:spPr>
          <a:xfrm>
            <a:off x="1472791" y="1366566"/>
            <a:ext cx="1255395" cy="52197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文本</a:t>
            </a:r>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三</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1073743178" name="组合 1073743177"/>
          <p:cNvGrpSpPr/>
          <p:nvPr/>
        </p:nvGrpSpPr>
        <p:grpSpPr>
          <a:xfrm>
            <a:off x="958215" y="1972945"/>
            <a:ext cx="4950460" cy="4031390"/>
            <a:chOff x="0" y="0"/>
            <a:chExt cx="8329" cy="9273"/>
          </a:xfrm>
        </p:grpSpPr>
        <p:sp>
          <p:nvSpPr>
            <p:cNvPr id="1073743179" name="矩形 1073743178"/>
            <p:cNvSpPr/>
            <p:nvPr/>
          </p:nvSpPr>
          <p:spPr>
            <a:xfrm>
              <a:off x="4" y="4"/>
              <a:ext cx="7347" cy="9269"/>
            </a:xfrm>
            <a:prstGeom prst="rect">
              <a:avLst/>
            </a:prstGeom>
            <a:solidFill>
              <a:srgbClr val="E4E6F3"/>
            </a:solidFill>
            <a:ln w="9525">
              <a:noFill/>
            </a:ln>
          </p:spPr>
          <p:txBody>
            <a:bodyPr/>
            <a:p>
              <a:pPr algn="just"/>
              <a:r>
                <a:rPr lang="en-US" altLang="zh-CN" sz="1500"/>
                <a:t>        </a:t>
              </a:r>
              <a:r>
                <a:rPr lang="zh-CN" altLang="en-US" sz="1600"/>
                <a:t>坚定的理想信念是政法队伍的政治灵魂。必须把理想信念教育摆在政法队伍建设第一位，不断打牢高举旗帜、听党指挥、忠诚使命的思想基础，坚持党的事业至上、人民利益至上、宪法法律至上，永葆忠于党、忠于国家、忠于人民、忠于法律的政治本色。政法队伍要敢于担当，面对歪风邪气，必须敢于亮剑、坚决斗争，绝不能听之任之；面对急难险重任务，必须豁得出来、顶得上去，绝不能畏缩不前。要加强纪律教育，健全纪律执行机制，以铁的纪律带出一支铁的政法队伍。要提高干警本领，确保更好履行政法工作各项任务。要以最坚决的意志、最坚决的行动扫除政法领域的腐败现象，坚决清除害群之马。 </a:t>
              </a:r>
              <a:endParaRPr lang="zh-CN" altLang="en-US" sz="1600"/>
            </a:p>
            <a:p>
              <a:pPr algn="just"/>
              <a:r>
                <a:rPr lang="zh-CN" altLang="en-US" sz="1600"/>
                <a:t>（2014年1月7 日，习近平在中央政法工作会议上的讲话要点）</a:t>
              </a:r>
              <a:endParaRPr lang="zh-CN" altLang="en-US" sz="1600"/>
            </a:p>
          </p:txBody>
        </p:sp>
        <p:sp>
          <p:nvSpPr>
            <p:cNvPr id="1073743181" name="任意多边形 1073743180"/>
            <p:cNvSpPr/>
            <p:nvPr/>
          </p:nvSpPr>
          <p:spPr>
            <a:xfrm>
              <a:off x="0" y="0"/>
              <a:ext cx="8329" cy="10"/>
            </a:xfrm>
            <a:custGeom>
              <a:avLst/>
              <a:gdLst/>
              <a:ahLst/>
              <a:cxnLst/>
              <a:pathLst>
                <a:path w="8329" h="10">
                  <a:moveTo>
                    <a:pt x="0" y="4"/>
                  </a:moveTo>
                  <a:lnTo>
                    <a:pt x="8328" y="4"/>
                  </a:lnTo>
                </a:path>
              </a:pathLst>
            </a:custGeom>
            <a:noFill/>
            <a:ln w="6350" cap="flat" cmpd="sng">
              <a:solidFill>
                <a:srgbClr val="275CAA"/>
              </a:solidFill>
              <a:prstDash val="solid"/>
              <a:miter lim="1000000"/>
              <a:headEnd type="none" w="med" len="med"/>
              <a:tailEnd type="none" w="med" len="med"/>
            </a:ln>
          </p:spPr>
          <p:txBody>
            <a:bodyPr/>
            <a:p>
              <a:endParaRPr lang="zh-CN" altLang="en-US"/>
            </a:p>
          </p:txBody>
        </p:sp>
      </p:grpSp>
      <p:sp>
        <p:nvSpPr>
          <p:cNvPr id="6" name="文本框 5"/>
          <p:cNvSpPr txBox="1"/>
          <p:nvPr/>
        </p:nvSpPr>
        <p:spPr>
          <a:xfrm>
            <a:off x="5391150" y="2012950"/>
            <a:ext cx="6222365" cy="3540125"/>
          </a:xfrm>
          <a:prstGeom prst="rect">
            <a:avLst/>
          </a:prstGeom>
          <a:noFill/>
        </p:spPr>
        <p:txBody>
          <a:bodyPr wrap="square" rtlCol="0" anchor="t">
            <a:noAutofit/>
          </a:bodyPr>
          <a:p>
            <a:pPr algn="just"/>
            <a:r>
              <a:rPr lang="en-US" altLang="zh-CN" sz="1400"/>
              <a:t>    </a:t>
            </a:r>
            <a:r>
              <a:rPr lang="en-US" altLang="zh-CN" sz="1600"/>
              <a:t>확고한 이상과 신념은 정법 진영의 정치적 영혼입니다. 이상과 신념 교육을 정법 진영 정비의 최우선에 두고 언제나 기치를 높이 들고 당의 지휘에 따르며 사명에 충실한 사상 기초를 굳게 다져야 합니다. 당의 사업과 인민의 이익, 헌법과 법률을 가장 높은 위치에 두고 당과 국가, 인민, 법률에 충실하는 정치적 본질을 항상 유지해야 합니다. 정법 진영은 과감하게 중책을 맡고 옳지 않은 일은 절대 방임하지 않고 과감히 단죄의 칼을 빼들고 결연히 투쟁해야 합니다. 시급하고 어렵고 위험성이 큰 임무가 주어지면 위축되지 않고 강인하게 버텨 필사적으로 해내야 합니다. 기강 교육을 강화하고 기율 집행 메커니즘을 보완하여 강철 같은 기율로 강력한 정법 진영을 만들어야 합니다. 정법 간부와 경찰의 능력을 제고하여 정법 업무의 각종 과업을 잘 이행할 수 있도록 확실하게 보장해야 합니다. 확고한 의지와 행동으로 정법 분야의 부패 현상을 제거하고 사회에 해악을 끼치는 무리를 제거해야 합니다.</a:t>
            </a:r>
            <a:endParaRPr lang="en-US" altLang="zh-CN" sz="1600"/>
          </a:p>
          <a:p>
            <a:pPr algn="just"/>
            <a:r>
              <a:rPr lang="en-US" altLang="zh-CN" sz="1600"/>
              <a:t>(2014년 1월 7일, 시진핑 주석이 중앙 공안, 검찰, 사법 업무회의에서 발언한 내용의 요지에서)</a:t>
            </a:r>
            <a:endParaRPr lang="en-US" altLang="zh-CN" sz="1600"/>
          </a:p>
        </p:txBody>
      </p:sp>
      <p:pic>
        <p:nvPicPr>
          <p:cNvPr id="19" name="図 18"/>
          <p:cNvPicPr>
            <a:picLocks noChangeAspect="1"/>
          </p:cNvPicPr>
          <p:nvPr>
            <p:custDataLst>
              <p:tags r:id="rId2"/>
            </p:custDataLst>
          </p:nvPr>
        </p:nvPicPr>
        <p:blipFill>
          <a:blip r:embed="rId3"/>
          <a:stretch>
            <a:fillRect/>
          </a:stretch>
        </p:blipFill>
        <p:spPr>
          <a:xfrm>
            <a:off x="91259" y="5454148"/>
            <a:ext cx="742754" cy="1276186"/>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622425" y="2564130"/>
            <a:ext cx="10114280" cy="242125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ja-JP" sz="2000" b="1" kern="100" dirty="0" smtClean="0">
                <a:latin typeface="方正兰亭黑简体" panose="02000000000000000000" pitchFamily="2" charset="-122"/>
                <a:ea typeface="方正兰亭黑简体" panose="02000000000000000000" pitchFamily="2" charset="-122"/>
              </a:rPr>
              <a:t>步骤</a:t>
            </a:r>
            <a:r>
              <a:rPr lang="zh-CN" altLang="ja-JP" sz="2000" b="1" kern="100" dirty="0">
                <a:latin typeface="方正兰亭黑简体" panose="02000000000000000000" pitchFamily="2" charset="-122"/>
                <a:ea typeface="方正兰亭黑简体" panose="02000000000000000000" pitchFamily="2" charset="-122"/>
              </a:rPr>
              <a:t>：</a:t>
            </a:r>
            <a:endParaRPr lang="ja-JP" altLang="ja-JP" sz="2000" b="1" kern="100" dirty="0">
              <a:latin typeface="方正兰亭黑简体" panose="02000000000000000000" pitchFamily="2" charset="-122"/>
              <a:ea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rPr>
              <a:t>按照课中所提出的翻译策略，个人分别进行翻译、修改，拟定初稿；</a:t>
            </a:r>
            <a:endParaRPr lang="ja-JP" altLang="ja-JP" sz="2000" kern="100" dirty="0">
              <a:latin typeface="方正兰亭黑简体" panose="02000000000000000000" pitchFamily="2" charset="-122"/>
              <a:ea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rPr>
              <a:t>小组内进行讨论，统一术语，检查错漏，整理出定稿；</a:t>
            </a:r>
            <a:endParaRPr lang="ja-JP" altLang="ja-JP" sz="2000" kern="100" dirty="0">
              <a:latin typeface="方正兰亭黑简体" panose="02000000000000000000" pitchFamily="2" charset="-122"/>
              <a:ea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rPr>
              <a:t>各组分别由代表进行报告演示，说明本组翻译策略选择的依据；</a:t>
            </a:r>
            <a:endParaRPr lang="ja-JP" altLang="ja-JP" sz="2000" kern="100" dirty="0">
              <a:latin typeface="方正兰亭黑简体" panose="02000000000000000000" pitchFamily="2" charset="-122"/>
              <a:ea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rPr>
              <a:t>所有同学对各组提出的翻译策略进行讨论；</a:t>
            </a:r>
            <a:endParaRPr lang="ja-JP" altLang="ja-JP" sz="2000" kern="100" dirty="0">
              <a:latin typeface="方正兰亭黑简体" panose="02000000000000000000" pitchFamily="2" charset="-122"/>
              <a:ea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rPr>
              <a:t>对比参考译文，结合自己的译文进行评析，总结相关翻译技巧。</a:t>
            </a:r>
            <a:endParaRPr lang="en-US" altLang="ja-JP" sz="2000" kern="100" dirty="0">
              <a:latin typeface="方正兰亭黑简体" panose="02000000000000000000" pitchFamily="2" charset="-122"/>
              <a:ea typeface="方正兰亭黑简体" panose="020000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000000000000000" pitchFamily="2" charset="-122"/>
              </a:rPr>
              <a:t>翻译</a:t>
            </a:r>
            <a:r>
              <a:rPr lang="zh-CN" altLang="en-US" sz="2000" b="1" dirty="0">
                <a:ea typeface="方正兰亭黑简体" panose="02000000000000000000" pitchFamily="2" charset="-122"/>
              </a:rPr>
              <a:t>实践</a:t>
            </a:r>
            <a:endParaRPr lang="zh-CN" altLang="en-US" sz="2000" b="1" dirty="0">
              <a:ea typeface="方正兰亭黑简体" panose="02000000000000000000" pitchFamily="2" charset="-122"/>
              <a:sym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106805" y="2182495"/>
            <a:ext cx="10298430" cy="336613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1.  </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请根据课文中提到的多种翻译方法，翻译以下句子。</a:t>
            </a:r>
            <a:endPar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endParaRPr>
          </a:p>
          <a:p>
            <a:pPr indent="304800" algn="just">
              <a:lnSpc>
                <a:spcPct val="150000"/>
              </a:lnSpc>
            </a:pP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rPr>
              <a:t>（1）比如：发展中不平衡、不协调、不可持续问题依然突出，科技创新能力不强， 产业结构不合理，发展方式依然粗放，城乡区域发展差距和居民收入分配差距 依然较大，社会矛盾明显增多，教育、就业、社会保障、医疗、住房、生态环境、食品药品安全、安全生产、社会治安、执法司法等关系群众切身利益的问题较多。</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161415" y="2700020"/>
            <a:ext cx="10191115" cy="2848610"/>
          </a:xfrm>
          <a:prstGeom prst="rect">
            <a:avLst/>
          </a:prstGeom>
          <a:noFill/>
        </p:spPr>
        <p:txBody>
          <a:bodyPr wrap="square" rtlCol="0" anchor="t">
            <a:noAutofit/>
          </a:bodyPr>
          <a:p>
            <a:pPr indent="0" algn="just" fontAlgn="auto">
              <a:lnSpc>
                <a:spcPct val="150000"/>
              </a:lnSpc>
            </a:pPr>
            <a:r>
              <a:rPr lang="en-US" altLang="zh-CN"/>
              <a:t>   </a:t>
            </a:r>
            <a:r>
              <a:rPr lang="en-US" altLang="zh-CN" sz="2000"/>
              <a:t>예를 들어 발전 과정에서의 불균형과 부조화, 지속 불가능 문제가 여전히 부각되고 있으며, 과학 기술 혁신 능력의 취약과 불합리한 산업 구조, 방만한 발전 방식, 도농간 격차, 지역 격차, 소득 격차가 여전히 심각하며, 사회적 갈등이 증폭되고 교육, 취업, 사회 보장, 의료, 주택, 생태 환경, 식약품 안전, 안전 생산, 사회 치안법 집행과 사법 등 민중의 절실한 이익과 직결되는 문제들이 여전히 존재하고 있습니다.  </a:t>
            </a:r>
            <a:endParaRPr lang="zh-CN" altLang="en-US" sz="20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417320" y="2597785"/>
            <a:ext cx="9326880"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1.  </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请根据课文中提到的多种翻译方法，翻译以下句子。</a:t>
            </a:r>
            <a:endPar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endParaRPr>
          </a:p>
          <a:p>
            <a:pPr indent="304800" algn="just">
              <a:lnSpc>
                <a:spcPct val="150000"/>
              </a:lnSpc>
            </a:pP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（2）在市场作用和政府作用的问题上，要讲辩证法、两点论， “看不见的手”和 “看得见的手”都要用好，努力形成市场作用和政府作用有机统一、相互补充、相互协调、相互促进的格局，推动经济社会持续健康发展。</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472565" y="2564130"/>
            <a:ext cx="9556750" cy="3705860"/>
          </a:xfrm>
          <a:prstGeom prst="rect">
            <a:avLst/>
          </a:prstGeom>
          <a:noFill/>
        </p:spPr>
        <p:txBody>
          <a:bodyPr wrap="square" rtlCol="0" anchor="t">
            <a:noAutofit/>
          </a:bodyPr>
          <a:p>
            <a:pPr indent="0" algn="just" fontAlgn="auto">
              <a:lnSpc>
                <a:spcPct val="150000"/>
              </a:lnSpc>
            </a:pPr>
            <a:r>
              <a:rPr lang="en-US" altLang="zh-CN"/>
              <a:t>   </a:t>
            </a:r>
            <a:r>
              <a:rPr lang="en-US" altLang="zh-CN" sz="2000"/>
              <a:t> 시장의 작용과 정부의 역할 문제에 있어 변증법, 이분법 을 채택하여 ‘보이지 않는손'과 ‘보이는 손’을 모두 잘 이용하여 시장의 작용과 정부의 역할을 유기적으로 통일하고, 상호 보완, 상호 협조, 상호 촉진하는 구도를 형성하도록 노력함으로써 지속적이고 건전한 경제 사회 발전을 추진해야 합니다.</a:t>
            </a:r>
            <a:endParaRPr lang="zh-CN" altLang="en-US" sz="200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396365" y="2553335"/>
            <a:ext cx="9347835" cy="336613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1.  </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请根据课文中提到的多种翻译方法，翻译以下句子。</a:t>
            </a:r>
            <a:endPar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endParaRPr>
          </a:p>
          <a:p>
            <a:pPr indent="304800" algn="just">
              <a:lnSpc>
                <a:spcPct val="150000"/>
              </a:lnSpc>
            </a:pP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rPr>
              <a:t>（</a:t>
            </a: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rPr>
              <a:t>3</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rPr>
              <a:t>）中国改革经过30多年，已进入深水区，可以说，容易的、皆大欢喜的改革已经完成了，好吃的肉都吃掉了，剩下的都是难啃的硬骨头。。</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530350" y="2886710"/>
            <a:ext cx="9237980" cy="2637790"/>
          </a:xfrm>
          <a:prstGeom prst="rect">
            <a:avLst/>
          </a:prstGeom>
          <a:noFill/>
        </p:spPr>
        <p:txBody>
          <a:bodyPr wrap="square" rtlCol="0" anchor="t">
            <a:noAutofit/>
          </a:bodyPr>
          <a:p>
            <a:pPr indent="0" algn="just" fontAlgn="auto">
              <a:lnSpc>
                <a:spcPct val="150000"/>
              </a:lnSpc>
            </a:pPr>
            <a:r>
              <a:rPr lang="en-US" altLang="zh-CN"/>
              <a:t>    </a:t>
            </a:r>
            <a:r>
              <a:rPr lang="en-US" altLang="zh-CN" sz="2000"/>
              <a:t>중국의 개혁은 30여 년의 실천을 거쳐 이미 심수 구역에 진입했습니다. 쉽고 모두가 기뻐할 만한 개혁은 이미 끝났습니다. 맛있는 고기는 다 먹어 치웠고 남은 것은 딱딱한 뼈뿐입니다。</a:t>
            </a:r>
            <a:endParaRPr lang="zh-CN" altLang="en-US" sz="200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569720" y="2714625"/>
            <a:ext cx="9094470" cy="336613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1.  </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请根据课文中提到的多种翻译方法，翻译以下句子。</a:t>
            </a:r>
            <a:endPar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endParaRPr>
          </a:p>
          <a:p>
            <a:pPr indent="304800" algn="just">
              <a:lnSpc>
                <a:spcPct val="150000"/>
              </a:lnSpc>
            </a:pP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rPr>
              <a:t>（</a:t>
            </a: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rPr>
              <a:t>4</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rPr>
              <a:t>）“疾风识劲草，烈火见真金。”为了党和人民事业，我们的干部要敢想、敢做、敢当，做我们时代的劲草、真金。</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grpSp>
        <p:nvGrpSpPr>
          <p:cNvPr id="7" name="组合 6"/>
          <p:cNvGrpSpPr/>
          <p:nvPr/>
        </p:nvGrpSpPr>
        <p:grpSpPr>
          <a:xfrm>
            <a:off x="949325" y="1766570"/>
            <a:ext cx="9451975" cy="1564005"/>
            <a:chOff x="1407" y="3429"/>
            <a:chExt cx="13089" cy="2225"/>
          </a:xfrm>
        </p:grpSpPr>
        <p:grpSp>
          <p:nvGrpSpPr>
            <p:cNvPr id="9" name="组合 8"/>
            <p:cNvGrpSpPr/>
            <p:nvPr/>
          </p:nvGrpSpPr>
          <p:grpSpPr>
            <a:xfrm>
              <a:off x="2908" y="3429"/>
              <a:ext cx="11588" cy="2225"/>
              <a:chOff x="1569" y="2275"/>
              <a:chExt cx="11588" cy="2225"/>
            </a:xfrm>
          </p:grpSpPr>
          <p:sp>
            <p:nvSpPr>
              <p:cNvPr id="12" name="圆角矩形 11"/>
              <p:cNvSpPr/>
              <p:nvPr/>
            </p:nvSpPr>
            <p:spPr>
              <a:xfrm>
                <a:off x="1569" y="2275"/>
                <a:ext cx="11248"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1291" cy="2224"/>
              </a:xfrm>
              <a:prstGeom prst="rect">
                <a:avLst/>
              </a:prstGeom>
              <a:noFill/>
            </p:spPr>
            <p:txBody>
              <a:bodyPr wrap="square" rtlCol="0">
                <a:noAutofit/>
              </a:bodyPr>
              <a:lstStyle/>
              <a:p>
                <a:pPr>
                  <a:lnSpc>
                    <a:spcPct val="150000"/>
                  </a:lnSpc>
                </a:pPr>
                <a:r>
                  <a:rPr lang="en-US" altLang="zh-CN"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3.</a:t>
                </a:r>
                <a:r>
                  <a:rPr lang="zh-CN" altLang="en-US"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 社会主义法治国家  </a:t>
                </a:r>
                <a:endParaRPr lang="zh-CN" altLang="en-US"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sym typeface="+mn-ea"/>
                  </a:rPr>
                  <a:t>                                       ——</a:t>
                </a:r>
                <a:r>
                  <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사회주의 법치 국가</a:t>
                </a:r>
                <a:endPar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rPr>
              <a:t>对译</a:t>
            </a:r>
            <a:endPar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530350" y="2886710"/>
            <a:ext cx="9237980" cy="2637790"/>
          </a:xfrm>
          <a:prstGeom prst="rect">
            <a:avLst/>
          </a:prstGeom>
          <a:noFill/>
        </p:spPr>
        <p:txBody>
          <a:bodyPr wrap="square" rtlCol="0" anchor="t">
            <a:noAutofit/>
          </a:bodyPr>
          <a:p>
            <a:pPr indent="0" algn="just" fontAlgn="auto">
              <a:lnSpc>
                <a:spcPct val="150000"/>
              </a:lnSpc>
            </a:pPr>
            <a:r>
              <a:rPr lang="en-US" altLang="zh-CN"/>
              <a:t>  </a:t>
            </a:r>
            <a:r>
              <a:rPr lang="en-US" altLang="zh-CN" sz="2000"/>
              <a:t>  “세찬 바람이 불어야 억센 풀을 알아볼 수 있으며, 맹렬한 불을 쬐어 보아야 황금의 진위를 감별할 수 있습니다.” 당과 인민의 위업을 위해 우리의 간부들은 책임 있는 자세로 사고하고 행동하여 우리 시대의 ‘억센 풀’과 ‘진짜 금'이 되어야 합니다.</a:t>
            </a:r>
            <a:endParaRPr lang="zh-CN" altLang="en-US" sz="200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106637" y="1993582"/>
            <a:ext cx="10298241"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rPr>
              <a:t>2. </a:t>
            </a: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rPr>
              <a:t>请翻译以下段落。</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472565" y="2576830"/>
            <a:ext cx="10151110" cy="2739390"/>
          </a:xfrm>
          <a:prstGeom prst="rect">
            <a:avLst/>
          </a:prstGeom>
          <a:noFill/>
        </p:spPr>
        <p:txBody>
          <a:bodyPr wrap="square" rtlCol="0" anchor="t">
            <a:noAutofit/>
          </a:bodyPr>
          <a:p>
            <a:pPr indent="0" fontAlgn="auto">
              <a:lnSpc>
                <a:spcPct val="150000"/>
              </a:lnSpc>
            </a:pPr>
            <a:r>
              <a:rPr lang="zh-CN" altLang="en-US" sz="2000"/>
              <a:t>（1）解决好立法、执法、司法、守法等领域的突出矛盾和问题，必须坚定不移推进法治领域改革。要紧紧抓住全面依法治国的关键环节，完善立法体制，提高立法质量。要推进严格执法，理顺执法体制，完善行政执法程序，全面落实行政执法责任制。要支持司法机关依法独立行使职权，健全司法权力分工负责、相互配合、相互制约的制度安排。要加大全民普法力度，培育全社会办事依法、遇事找法、解决问题用法、化解矛盾靠法的法治环境。（ 2018年8月24 日，习近平在中央全面依法治国委员会第一次会议上的讲话）</a:t>
            </a:r>
            <a:endParaRPr lang="zh-CN" altLang="en-US" sz="200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208405" y="2498090"/>
            <a:ext cx="10378440" cy="316293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fontAlgn="auto">
              <a:lnSpc>
                <a:spcPts val="2600"/>
              </a:lnSpc>
            </a:pPr>
            <a:r>
              <a:rPr lang="en-US" altLang="ja-JP" sz="2000" kern="100" dirty="0">
                <a:latin typeface="方正兰亭黑简体" panose="02000000000000000000" pitchFamily="2" charset="-122"/>
                <a:ea typeface="方正兰亭黑简体" panose="02000000000000000000" pitchFamily="2" charset="-122"/>
              </a:rPr>
              <a:t>입법, 법 집행, 사법, 준법 등 분야의 두드러진 모순과 문제를 해결함에 있어서 반드시 법치 분야의 개혁을 흔들림 없이 추진해야 합니다. 전면적인 의법치 국의 핵심 부분을 집중 관리해 입법 체제를 보완하고 입법의 질적 수준을 제고해야 합니다. 엄격한 법 집행을 추진하고 법 집행 체제를 정비하며 행정 법집행 절차를 보완하고 행정 법집행 책임제를 전면적으로 실행해야 합니다. 사법 기관이 법에 따라 독자적으로직권을 행사하는 것을 지지하고 사법 권력의 분담, 상호 협력, 상호 제약에 관한 제도적 안배를 완비해야 합니다. 전체 국민에 대한 법률 보급 강도를 높여 전 사회적으로 법에 따라 일을 처리하고 문제에 부딪히면 법을 참고하며 법을 사용해 문제를 풀고 법에 따라 모순을 해결하는 법치 환경을 조성해야 합니다.</a:t>
            </a:r>
            <a:endParaRPr lang="en-US" altLang="ja-JP" sz="2000" kern="100" dirty="0">
              <a:latin typeface="方正兰亭黑简体" panose="02000000000000000000" pitchFamily="2" charset="-122"/>
              <a:ea typeface="方正兰亭黑简体" panose="020000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106805" y="1993265"/>
            <a:ext cx="10298430" cy="3683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2. </a:t>
            </a: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请翻译以下段落。</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rPr>
              <a:t>（2）坚持处理好全面依法治国的辩证关系。全面依法治国必须正确处理政治和法治、改革和法治、依法治国和以德治国、依法治国和依规治党的关系。社会主义法治必须坚持党的领导，党的领导必须依靠社会主义法治。“改革与法治如 鸟之两翼、车之两轮”，要坚持在法治下推进改革，在改革中完善法治。要坚持依法治国和以德治国相结合，实现法治和德治相辅相成、相得益彰。要发挥依法治国和依规治党的互补性作用，确保党既依据宪法法律治国理政，又依据党内法规管党治党、从严治党。（ 2018年8月24日，习近平在中央全面依法治国委员会第一次会议上的讲话）</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962660" y="2348230"/>
            <a:ext cx="10640695" cy="5080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fontAlgn="auto">
              <a:lnSpc>
                <a:spcPts val="2600"/>
              </a:lnSpc>
            </a:pPr>
            <a:r>
              <a:rPr lang="en-US" altLang="ja-JP" sz="2000" kern="100" dirty="0">
                <a:latin typeface="方正兰亭黑简体" panose="02000000000000000000" pitchFamily="2" charset="-122"/>
                <a:ea typeface="方正兰亭黑简体" panose="02000000000000000000" pitchFamily="2" charset="-122"/>
              </a:rPr>
              <a:t>전면적인 의법치국의 변증법적 관계를 지속적으로 잘 처리해야 합니다. 전면적인 의법치국에 있어서 정치와 법치, 개혁과 법치, 의법치국과 의덕치국, 의법치국과 의규치당(依规治党)의 관계를 정확하게 처리햐야 합니다. 사회주의 법치는 반드시 당의영도를 견지하고 당의 영도는 반드시 사회주의 법치에 의거해야 합니다. “개혁과 법치는 새의 두 날개, 수레의 두 바퀴와도 같다”고 합니다. 따라서 항상 법치 환경에서 개혁을 추진하고 개혁 과정세서 법치를 보완해야 합니다. 항상 의법치국과 의덕치국을 결합시켜 법치와 덕치의 상호 보완과 상호 촉진을 실현해야 합니다. 의법치국과 의규치당의 상호 보완 기능이 발휘되도록 함으로써 당이 헌법과 법률에 따라 국정을 운영하고 당 내 법규에 따라 당을 관리하고 엄하게 다스리도록 보장해야 합니다.</a:t>
            </a:r>
            <a:endParaRPr lang="en-US" altLang="ja-JP" sz="2000" kern="100" dirty="0">
              <a:latin typeface="方正兰亭黑简体" panose="02000000000000000000" pitchFamily="2" charset="-122"/>
              <a:ea typeface="方正兰亭黑简体" panose="020000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5240" y="5941060"/>
            <a:ext cx="2374265" cy="84899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1106637" y="2182812"/>
            <a:ext cx="10298241" cy="414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endParaRPr lang="ja-JP" altLang="ja-JP" sz="14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988060" y="1889125"/>
            <a:ext cx="10563860" cy="4707890"/>
          </a:xfrm>
          <a:prstGeom prst="rect">
            <a:avLst/>
          </a:prstGeom>
          <a:noFill/>
        </p:spPr>
        <p:txBody>
          <a:bodyPr wrap="square" rtlCol="0" anchor="t">
            <a:spAutoFit/>
          </a:bodyPr>
          <a:p>
            <a:pPr indent="304800" algn="just">
              <a:lnSpc>
                <a:spcPct val="150000"/>
              </a:lnSpc>
            </a:pPr>
            <a:r>
              <a:rPr lang="en-US"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2. </a:t>
            </a: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请翻译以下段落。</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3）发展对坚持和发展中国特色社会主义具有决定性意义，我们必须坚持以经济建设为中心，坚持以新发展理念引领经济发展新常态，破解发展难题，厚植发展优势，不断为坚持和发展中国特色社会主义奠定强大物质基础。改革是决定当 代中国命运的关键一招，我们必须坚定不移高举改革旗帜，坚决冲破思想观念束缚，坚决破除利益固化藩篱，坚决清除妨碍生产力发展和社会进步的体制机 制障碍，不断推进国家治理体系和治理能力现代化。创新是引领发展的第一动力，我们必须解放思想、实事求是、与时俱进，坚定不移推进理论创新、实践 创新、制度创新以及其他各方面创新，让党和国家事业始终充满创造活力、不断打开创新局面。（ 2016年10月21 日，习近平在纪念红军长征胜利80周年大会上的讲话）</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endParaRPr>
            </a:p>
          </p:txBody>
        </p:sp>
      </p:grpSp>
      <p:sp>
        <p:nvSpPr>
          <p:cNvPr id="18" name="文本框 17"/>
          <p:cNvSpPr txBox="1"/>
          <p:nvPr/>
        </p:nvSpPr>
        <p:spPr>
          <a:xfrm>
            <a:off x="892175" y="1948815"/>
            <a:ext cx="10746740" cy="55245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ja-JP" kern="100" dirty="0">
                <a:latin typeface="komorebi gothic" pitchFamily="49" charset="-128"/>
                <a:ea typeface="komorebi gothic" pitchFamily="49" charset="-128"/>
              </a:rPr>
              <a:t>발전은 중국 특색 사회주의의 견지와 발전에 있어서 결정적인 의미를 가집니다. 우리는 경제 건설을 중심으로 하고 새로운 발전 이념으로 뉴노멀 시대의 경제 발전을 선도하며 발전에서 나타나는 난제를 해결하고 발전의 우위를 살려 중국 특색 사회주의를 견지하고 발전시키는 데 튼튼한 물질적 토대를 끊임없이 다져야 합니다. 개혁은현 시대 중국의 운명을 좌우하는 관건적인 수단이므로 우리는 확고부동하게 개혁의 기치를 높이 받들어 사상과 관념의 속박을 단호히 타파하고 이익 고착화의 장벽을 단호히 제거하며, 사회 생산력 발전과 사회 진보를 방해하는 체제 메커니즘적 장애를 단호하게 제거하여 국가 거버넌스 시스템과 거버넌스 능력의 현대화를 끊임없이 추진해야 합니다. 혁신은 발전을 이끄는 첫째 가는 동력이므로 우리는 사상을 해방하고 실사구시하며, 시대와 더불어 전진하면서 이론적 혁신, 실천적 혁신, 제도적 혁신 및 기타 제반 분야의 혁신을 확고부동하게 추진하여 당과 국가의 위업이 시종 창의적 활력으로 넘치게 하고 새로운 국면이 끊임없이 열릴 수 있도록 해야 합니다.</a:t>
            </a:r>
            <a:endParaRPr lang="en-US" altLang="ja-JP"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smtClean="0">
                <a:solidFill>
                  <a:srgbClr val="2050A1"/>
                </a:solidFill>
                <a:latin typeface="komorebi gothic" pitchFamily="49" charset="-128"/>
                <a:ea typeface="komorebi gothic" pitchFamily="49" charset="-128"/>
              </a:rPr>
              <a:t>감사합니다</a:t>
            </a:r>
            <a:r>
              <a:rPr lang="en-US" altLang="ko-KR" sz="4400" b="1" i="1" dirty="0" smtClean="0">
                <a:solidFill>
                  <a:srgbClr val="2050A1"/>
                </a:solidFill>
                <a:latin typeface="komorebi gothic" pitchFamily="49" charset="-128"/>
                <a:ea typeface="komorebi gothic" pitchFamily="49" charset="-128"/>
              </a:rPr>
              <a:t>!</a:t>
            </a:r>
            <a:endParaRPr lang="ja-JP" altLang="en-GB" sz="4400" b="1" i="1" dirty="0">
              <a:solidFill>
                <a:srgbClr val="2050A1"/>
              </a:solidFill>
              <a:latin typeface="komorebi gothic" pitchFamily="49" charset="-128"/>
              <a:ea typeface="komorebi gothic"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grpSp>
        <p:nvGrpSpPr>
          <p:cNvPr id="7" name="组合 6"/>
          <p:cNvGrpSpPr/>
          <p:nvPr/>
        </p:nvGrpSpPr>
        <p:grpSpPr>
          <a:xfrm>
            <a:off x="949419" y="1728215"/>
            <a:ext cx="10540438" cy="1547615"/>
            <a:chOff x="1407" y="3366"/>
            <a:chExt cx="14596" cy="2531"/>
          </a:xfrm>
        </p:grpSpPr>
        <p:grpSp>
          <p:nvGrpSpPr>
            <p:cNvPr id="9" name="组合 8"/>
            <p:cNvGrpSpPr/>
            <p:nvPr/>
          </p:nvGrpSpPr>
          <p:grpSpPr>
            <a:xfrm>
              <a:off x="2986" y="3366"/>
              <a:ext cx="13017" cy="2531"/>
              <a:chOff x="1647" y="2212"/>
              <a:chExt cx="13017" cy="2531"/>
            </a:xfrm>
          </p:grpSpPr>
          <p:sp>
            <p:nvSpPr>
              <p:cNvPr id="12" name="圆角矩形 11"/>
              <p:cNvSpPr/>
              <p:nvPr/>
            </p:nvSpPr>
            <p:spPr>
              <a:xfrm>
                <a:off x="1647" y="2212"/>
                <a:ext cx="12675" cy="253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359"/>
                <a:ext cx="12798" cy="1867"/>
              </a:xfrm>
              <a:prstGeom prst="rect">
                <a:avLst/>
              </a:prstGeom>
              <a:noFill/>
            </p:spPr>
            <p:txBody>
              <a:bodyPr wrap="square" rtlCol="0">
                <a:noAutofit/>
              </a:bodyPr>
              <a:lstStyle/>
              <a:p>
                <a:pPr>
                  <a:lnSpc>
                    <a:spcPct val="150000"/>
                  </a:lnSpc>
                </a:pPr>
                <a:r>
                  <a:rPr lang="en-US" altLang="zh-CN"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4.中国特色社会主义法治</a:t>
                </a:r>
                <a:endParaRPr lang="en-US" altLang="zh-CN"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중국 특색 사회주의 법치</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rPr>
              <a:t>对译</a:t>
            </a:r>
            <a:endPar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endParaRPr>
          </a:p>
        </p:txBody>
      </p:sp>
      <p:sp>
        <p:nvSpPr>
          <p:cNvPr id="35" name="圆角矩形 34"/>
          <p:cNvSpPr/>
          <p:nvPr/>
        </p:nvSpPr>
        <p:spPr>
          <a:xfrm>
            <a:off x="3857743" y="36018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ja-JP" sz="2400" b="1" dirty="0">
                <a:solidFill>
                  <a:schemeClr val="bg2">
                    <a:lumMod val="10000"/>
                  </a:schemeClr>
                </a:solidFill>
                <a:latin typeface="方正兰亭黑简体" panose="02000000000000000000" pitchFamily="2" charset="-122"/>
                <a:ea typeface="方正兰亭黑简体" panose="02000000000000000000" pitchFamily="2" charset="-122"/>
              </a:rPr>
              <a:t>对译</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rPr>
              <a:t> </a:t>
            </a:r>
            <a:endPar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sp>
        <p:nvSpPr>
          <p:cNvPr id="3" name="圆角矩形 33"/>
          <p:cNvSpPr/>
          <p:nvPr/>
        </p:nvSpPr>
        <p:spPr>
          <a:xfrm>
            <a:off x="3880488" y="485131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endParaRPr>
          </a:p>
          <a:p>
            <a:r>
              <a:rPr lang="zh-CN" altLang="ko-KR" sz="2400" b="1" dirty="0">
                <a:solidFill>
                  <a:schemeClr val="bg2">
                    <a:lumMod val="10000"/>
                  </a:schemeClr>
                </a:solidFill>
                <a:latin typeface="方正兰亭黑简体" panose="02000000000000000000" pitchFamily="2" charset="-122"/>
                <a:ea typeface="方正兰亭黑简体" panose="02000000000000000000" pitchFamily="2" charset="-122"/>
              </a:rPr>
              <a:t>标点</a:t>
            </a:r>
            <a:r>
              <a:rPr lang="zh-CN" altLang="ko-KR" sz="2400" b="1" dirty="0">
                <a:solidFill>
                  <a:schemeClr val="bg2">
                    <a:lumMod val="10000"/>
                  </a:schemeClr>
                </a:solidFill>
                <a:latin typeface="方正兰亭黑简体" panose="02000000000000000000" pitchFamily="2" charset="-122"/>
                <a:ea typeface="方正兰亭黑简体" panose="02000000000000000000" pitchFamily="2" charset="-122"/>
              </a:rPr>
              <a:t>转换</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rPr>
              <a:t> </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endParaRPr>
          </a:p>
        </p:txBody>
      </p:sp>
      <p:grpSp>
        <p:nvGrpSpPr>
          <p:cNvPr id="2" name="组合 1"/>
          <p:cNvGrpSpPr/>
          <p:nvPr/>
        </p:nvGrpSpPr>
        <p:grpSpPr>
          <a:xfrm>
            <a:off x="1014730" y="1664970"/>
            <a:ext cx="9220200" cy="1499949"/>
            <a:chOff x="1407" y="3435"/>
            <a:chExt cx="12996" cy="2102"/>
          </a:xfrm>
        </p:grpSpPr>
        <p:grpSp>
          <p:nvGrpSpPr>
            <p:cNvPr id="8" name="组合 7"/>
            <p:cNvGrpSpPr/>
            <p:nvPr/>
          </p:nvGrpSpPr>
          <p:grpSpPr>
            <a:xfrm>
              <a:off x="3393" y="3435"/>
              <a:ext cx="11010" cy="2102"/>
              <a:chOff x="2054" y="2281"/>
              <a:chExt cx="11010" cy="2102"/>
            </a:xfrm>
          </p:grpSpPr>
          <p:sp>
            <p:nvSpPr>
              <p:cNvPr id="11" name="圆角矩形 10"/>
              <p:cNvSpPr/>
              <p:nvPr/>
            </p:nvSpPr>
            <p:spPr>
              <a:xfrm>
                <a:off x="2054" y="2281"/>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54" y="2419"/>
                <a:ext cx="10321" cy="1964"/>
              </a:xfrm>
              <a:prstGeom prst="rect">
                <a:avLst/>
              </a:prstGeom>
              <a:noFill/>
            </p:spPr>
            <p:txBody>
              <a:bodyPr wrap="square" rtlCol="0">
                <a:no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5.依宪治国、依宪执政 </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sym typeface="+mn-ea"/>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의헌치국과 의헌집권</a:t>
                </a: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 </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tags/tag1.xml><?xml version="1.0" encoding="utf-8"?>
<p:tagLst xmlns:p="http://schemas.openxmlformats.org/presentationml/2006/main">
  <p:tag name="TABLE_ENDDRAG_ORIGIN_RECT" val="703*408"/>
  <p:tag name="TABLE_ENDDRAG_RECT" val="234*96*703*408"/>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PP_MARK_KEY" val="e0e2b6bd-bc31-4ce3-87aa-f075d16f3e77"/>
  <p:tag name="COMMONDATA" val="eyJoZGlkIjoiNTM0MTIzOTVjNGJiMGU2Y2YwNjZmZGQzOWUzYjc0MTAifQ=="/>
  <p:tag name="commondata" val="eyJoZGlkIjoiNDY3ZThiYmU3MWNkNDExNGE0MWQxMjdiMzdmMTM1ODQifQ=="/>
</p:tagLst>
</file>

<file path=ppt/tags/tag2.xml><?xml version="1.0" encoding="utf-8"?>
<p:tagLst xmlns:p="http://schemas.openxmlformats.org/presentationml/2006/main">
  <p:tag name="TABLE_ENDDRAG_ORIGIN_RECT" val="704*400"/>
  <p:tag name="TABLE_ENDDRAG_RECT" val="237*101*704*400"/>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16658</Words>
  <Application>WPS 演示</Application>
  <PresentationFormat>宽屏</PresentationFormat>
  <Paragraphs>870</Paragraphs>
  <Slides>77</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77</vt:i4>
      </vt:variant>
    </vt:vector>
  </HeadingPairs>
  <TitlesOfParts>
    <vt:vector size="94" baseType="lpstr">
      <vt:lpstr>Arial</vt:lpstr>
      <vt:lpstr>宋体</vt:lpstr>
      <vt:lpstr>Wingdings</vt:lpstr>
      <vt:lpstr>微软雅黑</vt:lpstr>
      <vt:lpstr>Times New Roman</vt:lpstr>
      <vt:lpstr>方正兰亭黑简体</vt:lpstr>
      <vt:lpstr>Calibri</vt:lpstr>
      <vt:lpstr>微软雅黑 Light</vt:lpstr>
      <vt:lpstr>komorebi gothic</vt:lpstr>
      <vt:lpstr>Yu Gothic</vt:lpstr>
      <vt:lpstr>Arial Unicode MS</vt:lpstr>
      <vt:lpstr>等线 Light</vt:lpstr>
      <vt:lpstr>等线</vt:lpstr>
      <vt:lpstr>Arial</vt:lpstr>
      <vt:lpstr>仿宋</vt:lpstr>
      <vt:lpstr>BatangChe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寒梅</cp:lastModifiedBy>
  <cp:revision>913</cp:revision>
  <dcterms:created xsi:type="dcterms:W3CDTF">2022-06-22T00:29:00Z</dcterms:created>
  <dcterms:modified xsi:type="dcterms:W3CDTF">2024-08-21T03:35:28Z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20738D54DC614D71B6583EA3DFEA0FC8_13</vt:lpwstr>
  </property>
  <property fmtid="{D5CDD505-2E9C-101B-9397-08002B2CF9AE}" pid="3" name="KSOProductBuildVer">
    <vt:lpwstr>2052-12.1.0.17857</vt:lpwstr>
  </property>
</Properties>
</file>