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9"/>
  </p:notesMasterIdLst>
  <p:handoutMasterIdLst>
    <p:handoutMasterId r:id="rId77"/>
  </p:handoutMasterIdLst>
  <p:sldIdLst>
    <p:sldId id="276" r:id="rId3"/>
    <p:sldId id="593" r:id="rId4"/>
    <p:sldId id="596" r:id="rId5"/>
    <p:sldId id="275" r:id="rId6"/>
    <p:sldId id="617" r:id="rId7"/>
    <p:sldId id="649" r:id="rId8"/>
    <p:sldId id="458" r:id="rId9"/>
    <p:sldId id="597" r:id="rId10"/>
    <p:sldId id="650" r:id="rId11"/>
    <p:sldId id="624" r:id="rId12"/>
    <p:sldId id="625" r:id="rId13"/>
    <p:sldId id="792" r:id="rId14"/>
    <p:sldId id="725" r:id="rId15"/>
    <p:sldId id="653" r:id="rId16"/>
    <p:sldId id="602" r:id="rId17"/>
    <p:sldId id="603" r:id="rId18"/>
    <p:sldId id="654" r:id="rId19"/>
    <p:sldId id="604" r:id="rId20"/>
    <p:sldId id="605" r:id="rId21"/>
    <p:sldId id="607" r:id="rId22"/>
    <p:sldId id="608" r:id="rId23"/>
    <p:sldId id="606" r:id="rId24"/>
    <p:sldId id="609" r:id="rId25"/>
    <p:sldId id="610" r:id="rId26"/>
    <p:sldId id="622" r:id="rId27"/>
    <p:sldId id="490" r:id="rId28"/>
    <p:sldId id="629" r:id="rId30"/>
    <p:sldId id="630" r:id="rId31"/>
    <p:sldId id="793" r:id="rId32"/>
    <p:sldId id="631" r:id="rId33"/>
    <p:sldId id="888" r:id="rId34"/>
    <p:sldId id="889" r:id="rId35"/>
    <p:sldId id="890" r:id="rId36"/>
    <p:sldId id="891" r:id="rId37"/>
    <p:sldId id="892" r:id="rId38"/>
    <p:sldId id="893" r:id="rId39"/>
    <p:sldId id="894" r:id="rId40"/>
    <p:sldId id="895" r:id="rId41"/>
    <p:sldId id="898" r:id="rId42"/>
    <p:sldId id="896" r:id="rId43"/>
    <p:sldId id="897" r:id="rId44"/>
    <p:sldId id="899" r:id="rId45"/>
    <p:sldId id="675" r:id="rId46"/>
    <p:sldId id="676" r:id="rId47"/>
    <p:sldId id="677" r:id="rId48"/>
    <p:sldId id="900" r:id="rId49"/>
    <p:sldId id="901" r:id="rId50"/>
    <p:sldId id="922" r:id="rId51"/>
    <p:sldId id="923" r:id="rId52"/>
    <p:sldId id="924" r:id="rId53"/>
    <p:sldId id="925" r:id="rId54"/>
    <p:sldId id="926" r:id="rId55"/>
    <p:sldId id="927" r:id="rId56"/>
    <p:sldId id="928" r:id="rId57"/>
    <p:sldId id="929" r:id="rId58"/>
    <p:sldId id="930" r:id="rId59"/>
    <p:sldId id="931" r:id="rId60"/>
    <p:sldId id="933" r:id="rId61"/>
    <p:sldId id="613" r:id="rId62"/>
    <p:sldId id="632" r:id="rId63"/>
    <p:sldId id="679" r:id="rId64"/>
    <p:sldId id="680" r:id="rId65"/>
    <p:sldId id="687" r:id="rId66"/>
    <p:sldId id="688" r:id="rId67"/>
    <p:sldId id="689" r:id="rId68"/>
    <p:sldId id="690" r:id="rId69"/>
    <p:sldId id="681" r:id="rId70"/>
    <p:sldId id="678" r:id="rId71"/>
    <p:sldId id="627" r:id="rId72"/>
    <p:sldId id="636" r:id="rId73"/>
    <p:sldId id="633" r:id="rId74"/>
    <p:sldId id="637" r:id="rId75"/>
    <p:sldId id="485" r:id="rId76"/>
  </p:sldIdLst>
  <p:sldSz cx="12192000" cy="6858000"/>
  <p:notesSz cx="6858000" cy="9144000"/>
  <p:embeddedFontLst>
    <p:embeddedFont>
      <p:font typeface="微软雅黑" panose="020B0503020204020204" charset="-122"/>
      <p:regular r:id="rId81"/>
    </p:embeddedFont>
    <p:embeddedFont>
      <p:font typeface="Calibri" panose="020F0502020204030204" pitchFamily="34" charset="0"/>
      <p:regular r:id="rId82"/>
      <p:bold r:id="rId83"/>
      <p:italic r:id="rId84"/>
      <p:boldItalic r:id="rId85"/>
    </p:embeddedFont>
    <p:embeddedFont>
      <p:font typeface="微软雅黑 Light" panose="020B0502040204020203" charset="-122"/>
      <p:regular r:id="rId86"/>
    </p:embeddedFont>
    <p:embeddedFont>
      <p:font typeface="等线 Light" panose="02010600030101010101" charset="-122"/>
      <p:regular r:id="rId87"/>
    </p:embeddedFont>
    <p:embeddedFont>
      <p:font typeface="等线" panose="02010600030101010101" charset="-122"/>
      <p:regular r:id="rId88"/>
    </p:embeddedFont>
    <p:embeddedFont>
      <p:font typeface="仿宋" panose="02010609060101010101" pitchFamily="49" charset="-122"/>
      <p:regular r:id="rId89"/>
    </p:embeddedFont>
    <p:embeddedFont>
      <p:font typeface="Batang" panose="02030600000101010101" pitchFamily="18" charset="-127"/>
      <p:regular r:id="rId90"/>
    </p:embeddedFont>
    <p:embeddedFont>
      <p:font typeface="Yu Gothic" panose="020B0400000000000000" charset="-128"/>
      <p:regular r:id="rId91"/>
    </p:embeddedFont>
  </p:embeddedFontLst>
  <p:custDataLst>
    <p:tags r:id="rId92"/>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9"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099"/>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gs" Target="tags/tag13.xml"/><Relationship Id="rId91" Type="http://schemas.openxmlformats.org/officeDocument/2006/relationships/font" Target="fonts/font11.fntdata"/><Relationship Id="rId90" Type="http://schemas.openxmlformats.org/officeDocument/2006/relationships/font" Target="fonts/font10.fntdata"/><Relationship Id="rId9" Type="http://schemas.openxmlformats.org/officeDocument/2006/relationships/slide" Target="slides/slide7.xml"/><Relationship Id="rId89" Type="http://schemas.openxmlformats.org/officeDocument/2006/relationships/font" Target="fonts/font9.fntdata"/><Relationship Id="rId88" Type="http://schemas.openxmlformats.org/officeDocument/2006/relationships/font" Target="fonts/font8.fntdata"/><Relationship Id="rId87" Type="http://schemas.openxmlformats.org/officeDocument/2006/relationships/font" Target="fonts/font7.fntdata"/><Relationship Id="rId86" Type="http://schemas.openxmlformats.org/officeDocument/2006/relationships/font" Target="fonts/font6.fntdata"/><Relationship Id="rId85" Type="http://schemas.openxmlformats.org/officeDocument/2006/relationships/font" Target="fonts/font5.fntdata"/><Relationship Id="rId84" Type="http://schemas.openxmlformats.org/officeDocument/2006/relationships/font" Target="fonts/font4.fntdata"/><Relationship Id="rId83" Type="http://schemas.openxmlformats.org/officeDocument/2006/relationships/font" Target="fonts/font3.fntdata"/><Relationship Id="rId82" Type="http://schemas.openxmlformats.org/officeDocument/2006/relationships/font" Target="fonts/font2.fntdata"/><Relationship Id="rId81" Type="http://schemas.openxmlformats.org/officeDocument/2006/relationships/font" Target="fonts/font1.fntdata"/><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endPar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emf"/></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4.emf"/></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9.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10.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9.png"/><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2.xml"/><Relationship Id="rId10" Type="http://schemas.openxmlformats.org/officeDocument/2006/relationships/slideLayout" Target="../slideLayouts/slideLayout6.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slide" Target="slide1.xml"/><Relationship Id="rId2" Type="http://schemas.openxmlformats.org/officeDocument/2006/relationships/image" Target="../media/image7.emf"/><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tags" Target="../tags/tag8.xml"/><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9.xml"/><Relationship Id="rId1"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10.xml"/><Relationship Id="rId1" Type="http://schemas.openxmlformats.org/officeDocument/2006/relationships/image" Target="../media/image4.emf"/></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11.xml"/><Relationship Id="rId1" Type="http://schemas.openxmlformats.org/officeDocument/2006/relationships/image" Target="../media/image4.emf"/></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12.xml"/><Relationship Id="rId1" Type="http://schemas.openxmlformats.org/officeDocument/2006/relationships/image" Target="../media/image4.emf"/></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emf"/><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105535"/>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charset="0"/>
                <a:sym typeface="Times New Roman" panose="02020603050405020304" pitchFamily="18" charset="0"/>
              </a:rPr>
              <a:t>高质量发展，就是从“有没有”转向“好不好”</a:t>
            </a:r>
            <a:endParaRPr lang="zh-CN" altLang="en-US" sz="4400" b="1" dirty="0">
              <a:solidFill>
                <a:srgbClr val="2050A1"/>
              </a:solidFill>
              <a:latin typeface="Times New Roman" panose="02020603050405020304" pitchFamily="18" charset="0"/>
              <a:ea typeface="方正兰亭黑简体" charset="0"/>
              <a:sym typeface="Times New Roman" panose="02020603050405020304" pitchFamily="18" charset="0"/>
            </a:endParaRP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charset="0"/>
                <a:sym typeface="Times New Roman" panose="02020603050405020304" pitchFamily="18" charset="0"/>
              </a:rPr>
              <a:t>第七单元</a:t>
            </a:r>
            <a:endParaRPr lang="zh-CN" altLang="en-US" sz="3600" b="1" dirty="0">
              <a:solidFill>
                <a:srgbClr val="2050A1"/>
              </a:solidFill>
              <a:latin typeface="Times New Roman" panose="02020603050405020304" pitchFamily="18" charset="0"/>
              <a:ea typeface="方正兰亭黑简体" charset="0"/>
              <a:sym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3"/>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34356"/>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534309"/>
            <a:ext cx="10394152" cy="2350466"/>
            <a:chOff x="1407" y="3133"/>
            <a:chExt cx="14651" cy="3844"/>
          </a:xfrm>
        </p:grpSpPr>
        <p:grpSp>
          <p:nvGrpSpPr>
            <p:cNvPr id="9" name="组合 8"/>
            <p:cNvGrpSpPr/>
            <p:nvPr/>
          </p:nvGrpSpPr>
          <p:grpSpPr>
            <a:xfrm>
              <a:off x="3465" y="3133"/>
              <a:ext cx="12593" cy="3844"/>
              <a:chOff x="2126" y="1979"/>
              <a:chExt cx="12593" cy="3844"/>
            </a:xfrm>
          </p:grpSpPr>
          <p:sp>
            <p:nvSpPr>
              <p:cNvPr id="12" name="圆角矩形 11"/>
              <p:cNvSpPr/>
              <p:nvPr/>
            </p:nvSpPr>
            <p:spPr>
              <a:xfrm>
                <a:off x="2126" y="1979"/>
                <a:ext cx="12593" cy="38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401" y="2194"/>
                <a:ext cx="12318" cy="3320"/>
              </a:xfrm>
              <a:prstGeom prst="rect">
                <a:avLst/>
              </a:prstGeom>
              <a:noFill/>
            </p:spPr>
            <p:txBody>
              <a:bodyPr wrap="square" rtlCol="0">
                <a:spAutoFit/>
              </a:bodyPr>
              <a:lstStyle/>
              <a:p>
                <a:pPr>
                  <a:lnSpc>
                    <a:spcPct val="150000"/>
                  </a:lnSpc>
                </a:pPr>
                <a:r>
                  <a:rPr lang="en-US" altLang="zh-CN" sz="2800" b="1" dirty="0" smtClean="0">
                    <a:latin typeface="方正兰亭黑简体" charset="0"/>
                    <a:ea typeface="方正兰亭黑简体" charset="0"/>
                    <a:cs typeface="Times New Roman" panose="02020603050405020304" pitchFamily="18" charset="0"/>
                    <a:sym typeface="+mn-ea"/>
                  </a:rPr>
                  <a:t>6</a:t>
                </a: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 </a:t>
                </a: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 </a:t>
                </a:r>
                <a:r>
                  <a:rPr lang="en-US" altLang="zh-CN" sz="2800" b="1" dirty="0" smtClean="0">
                    <a:latin typeface="方正兰亭黑简体" charset="0"/>
                    <a:ea typeface="方正兰亭黑简体" charset="0"/>
                    <a:cs typeface="Times New Roman" panose="02020603050405020304" pitchFamily="18" charset="0"/>
                    <a:sym typeface="方正兰亭黑简体" charset="0"/>
                  </a:rPr>
                  <a:t>稳中求进工作总基调</a:t>
                </a: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 </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——안정 속에서 발전을 추구한다는 총체적 기조 </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r>
                  <a:rPr lang="en-US" altLang="ja-JP" sz="2800" b="1" dirty="0">
                    <a:solidFill>
                      <a:srgbClr val="FF0000"/>
                    </a:solidFill>
                    <a:latin typeface="Times New Roman" panose="02020603050405020304" pitchFamily="18" charset="0"/>
                    <a:ea typeface="方正兰亭黑简体" charset="0"/>
                    <a:cs typeface="Times New Roman" panose="02020603050405020304" pitchFamily="18" charset="0"/>
                  </a:rPr>
                  <a:t>        </a:t>
                </a: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안정적 발전이라는 기조</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38890" y="393803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965751" y="4873301"/>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 name="圆角矩形 33"/>
          <p:cNvSpPr/>
          <p:nvPr/>
        </p:nvSpPr>
        <p:spPr>
          <a:xfrm>
            <a:off x="3542837" y="4070184"/>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smtClean="0">
                <a:solidFill>
                  <a:schemeClr val="bg2">
                    <a:lumMod val="10000"/>
                  </a:schemeClr>
                </a:solidFill>
                <a:latin typeface="Times New Roman" panose="02020603050405020304" pitchFamily="18" charset="0"/>
                <a:ea typeface="方正兰亭黑简体" charset="0"/>
              </a:rPr>
              <a:t>            </a:t>
            </a:r>
            <a:r>
              <a:rPr lang="zh-CN" altLang="en-US" sz="2400" b="1" dirty="0" smtClean="0">
                <a:solidFill>
                  <a:schemeClr val="bg2">
                    <a:lumMod val="10000"/>
                  </a:schemeClr>
                </a:solidFill>
                <a:latin typeface="Times New Roman" panose="02020603050405020304" pitchFamily="18" charset="0"/>
                <a:ea typeface="方正兰亭黑简体" charset="0"/>
              </a:rPr>
              <a:t>增译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
        <p:nvSpPr>
          <p:cNvPr id="31" name="左大括号 30"/>
          <p:cNvSpPr/>
          <p:nvPr/>
        </p:nvSpPr>
        <p:spPr>
          <a:xfrm>
            <a:off x="3038956" y="428184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kumimoji="1" lang="zh-CN" altLang="en-US">
              <a:latin typeface="方正兰亭黑简体" charset="0"/>
              <a:ea typeface="方正兰亭黑简体" charset="0"/>
              <a:sym typeface="方正兰亭黑简体" charset="0"/>
            </a:endParaRPr>
          </a:p>
        </p:txBody>
      </p:sp>
      <p:sp>
        <p:nvSpPr>
          <p:cNvPr id="8" name="圆角矩形 33"/>
          <p:cNvSpPr/>
          <p:nvPr/>
        </p:nvSpPr>
        <p:spPr>
          <a:xfrm>
            <a:off x="3543472" y="5361139"/>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smtClean="0">
                <a:solidFill>
                  <a:schemeClr val="bg2">
                    <a:lumMod val="10000"/>
                  </a:schemeClr>
                </a:solidFill>
                <a:latin typeface="Times New Roman" panose="02020603050405020304" pitchFamily="18" charset="0"/>
                <a:ea typeface="方正兰亭黑简体" charset="0"/>
              </a:rPr>
              <a:t>            </a:t>
            </a:r>
            <a:r>
              <a:rPr lang="zh-CN" altLang="en-US" sz="2400" b="1" dirty="0" smtClean="0">
                <a:solidFill>
                  <a:schemeClr val="bg2">
                    <a:lumMod val="10000"/>
                  </a:schemeClr>
                </a:solidFill>
                <a:latin typeface="Times New Roman" panose="02020603050405020304" pitchFamily="18" charset="0"/>
                <a:ea typeface="方正兰亭黑简体" charset="0"/>
              </a:rPr>
              <a:t>减译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438329"/>
            <a:ext cx="11294444" cy="2356580"/>
            <a:chOff x="1407" y="2899"/>
            <a:chExt cx="15920" cy="3854"/>
          </a:xfrm>
        </p:grpSpPr>
        <p:grpSp>
          <p:nvGrpSpPr>
            <p:cNvPr id="9" name="组合 8"/>
            <p:cNvGrpSpPr/>
            <p:nvPr/>
          </p:nvGrpSpPr>
          <p:grpSpPr>
            <a:xfrm>
              <a:off x="3339" y="2899"/>
              <a:ext cx="13988" cy="3854"/>
              <a:chOff x="2000" y="1745"/>
              <a:chExt cx="13988" cy="3854"/>
            </a:xfrm>
          </p:grpSpPr>
          <p:sp>
            <p:nvSpPr>
              <p:cNvPr id="12" name="圆角矩形 11"/>
              <p:cNvSpPr/>
              <p:nvPr/>
            </p:nvSpPr>
            <p:spPr>
              <a:xfrm>
                <a:off x="2000" y="1922"/>
                <a:ext cx="13648" cy="367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3717"/>
              </a:xfrm>
              <a:prstGeom prst="rect">
                <a:avLst/>
              </a:prstGeom>
              <a:noFill/>
            </p:spPr>
            <p:txBody>
              <a:bodyPr wrap="square" rtlCol="0">
                <a:no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7. 开放型世界经济</a:t>
                </a:r>
                <a:endParaRPr lang="en-US" altLang="zh-CN" sz="2800" b="1" dirty="0" smtClean="0">
                  <a:solidFill>
                    <a:schemeClr val="tx1"/>
                  </a:solidFill>
                  <a:latin typeface="方正兰亭黑简体" charset="0"/>
                  <a:ea typeface="方正兰亭黑简体" charset="0"/>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——개방형 세계 경제 </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r>
                  <a:rPr lang="en-US" altLang="ko-KR"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개방적인 세계 경제</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endParaRPr lang="ja-JP" altLang="en-US"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endParaRPr lang="ja-JP" altLang="en-US" sz="2800" b="1" dirty="0">
                  <a:solidFill>
                    <a:srgbClr val="FF0000"/>
                  </a:solidFill>
                  <a:latin typeface="Times New Roman" panose="02020603050405020304" pitchFamily="18" charset="0"/>
                  <a:ea typeface="方正兰亭黑简体"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740037" y="4095435"/>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894035" y="4909148"/>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 name="圆角矩形 33"/>
          <p:cNvSpPr/>
          <p:nvPr/>
        </p:nvSpPr>
        <p:spPr>
          <a:xfrm>
            <a:off x="3569970" y="4011930"/>
            <a:ext cx="2116455"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a:solidFill>
                  <a:schemeClr val="tx1"/>
                </a:solidFill>
                <a:latin typeface="Times New Roman" panose="02020603050405020304" pitchFamily="18" charset="0"/>
                <a:cs typeface="Times New Roman" panose="02020603050405020304" pitchFamily="18" charset="0"/>
              </a:rPr>
              <a:t>        </a:t>
            </a:r>
            <a:r>
              <a:rPr lang="zh-CN" altLang="ru-RU" sz="2400" b="1" dirty="0">
                <a:solidFill>
                  <a:schemeClr val="tx1"/>
                </a:solidFill>
                <a:latin typeface="Times New Roman" panose="02020603050405020304" pitchFamily="18" charset="0"/>
                <a:cs typeface="Times New Roman" panose="02020603050405020304" pitchFamily="18" charset="0"/>
              </a:rPr>
              <a:t>直译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
        <p:nvSpPr>
          <p:cNvPr id="31" name="左大括号 30"/>
          <p:cNvSpPr/>
          <p:nvPr/>
        </p:nvSpPr>
        <p:spPr>
          <a:xfrm>
            <a:off x="3038956" y="428184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kumimoji="1" lang="zh-CN" altLang="en-US">
              <a:latin typeface="方正兰亭黑简体" charset="0"/>
              <a:ea typeface="方正兰亭黑简体" charset="0"/>
              <a:sym typeface="方正兰亭黑简体" charset="0"/>
            </a:endParaRPr>
          </a:p>
        </p:txBody>
      </p:sp>
      <p:sp>
        <p:nvSpPr>
          <p:cNvPr id="2" name="圆角矩形 33"/>
          <p:cNvSpPr/>
          <p:nvPr/>
        </p:nvSpPr>
        <p:spPr>
          <a:xfrm>
            <a:off x="3569970" y="5426075"/>
            <a:ext cx="2793365"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a:solidFill>
                  <a:schemeClr val="tx1"/>
                </a:solidFill>
                <a:latin typeface="Times New Roman" panose="02020603050405020304" pitchFamily="18" charset="0"/>
                <a:cs typeface="Times New Roman" panose="02020603050405020304" pitchFamily="18" charset="0"/>
              </a:rPr>
              <a:t>    </a:t>
            </a:r>
            <a:r>
              <a:rPr lang="zh-CN" altLang="en-US" sz="2400" b="1" dirty="0">
                <a:solidFill>
                  <a:schemeClr val="tx1"/>
                </a:solidFill>
                <a:latin typeface="Times New Roman" panose="02020603050405020304" pitchFamily="18" charset="0"/>
                <a:cs typeface="Times New Roman" panose="02020603050405020304" pitchFamily="18" charset="0"/>
              </a:rPr>
              <a:t>定语的翻译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438329"/>
            <a:ext cx="11294444" cy="1890033"/>
            <a:chOff x="1407" y="2899"/>
            <a:chExt cx="15920" cy="3091"/>
          </a:xfrm>
        </p:grpSpPr>
        <p:grpSp>
          <p:nvGrpSpPr>
            <p:cNvPr id="9" name="组合 8"/>
            <p:cNvGrpSpPr/>
            <p:nvPr/>
          </p:nvGrpSpPr>
          <p:grpSpPr>
            <a:xfrm>
              <a:off x="3339" y="2899"/>
              <a:ext cx="13988" cy="3091"/>
              <a:chOff x="2000" y="1745"/>
              <a:chExt cx="13988" cy="3091"/>
            </a:xfrm>
          </p:grpSpPr>
          <p:sp>
            <p:nvSpPr>
              <p:cNvPr id="12" name="圆角矩形 11"/>
              <p:cNvSpPr/>
              <p:nvPr/>
            </p:nvSpPr>
            <p:spPr>
              <a:xfrm>
                <a:off x="2000" y="1922"/>
                <a:ext cx="13648" cy="2686"/>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3091"/>
              </a:xfrm>
              <a:prstGeom prst="rect">
                <a:avLst/>
              </a:prstGeom>
              <a:noFill/>
            </p:spPr>
            <p:txBody>
              <a:bodyPr wrap="square" rtlCol="0">
                <a:no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8. 统筹发展和安全</a:t>
                </a:r>
                <a:endParaRPr lang="en-US" altLang="zh-CN" sz="2800" b="1" dirty="0" smtClean="0">
                  <a:solidFill>
                    <a:schemeClr val="tx1"/>
                  </a:solidFill>
                  <a:latin typeface="方正兰亭黑简体" charset="0"/>
                  <a:ea typeface="方正兰亭黑简体" charset="0"/>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——일괄적으로 발전과 안보를 계획하다</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endParaRPr lang="ja-JP" altLang="en-US"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endParaRPr lang="ja-JP" altLang="en-US" sz="2800" b="1" dirty="0">
                  <a:solidFill>
                    <a:srgbClr val="FF0000"/>
                  </a:solidFill>
                  <a:latin typeface="Times New Roman" panose="02020603050405020304" pitchFamily="18" charset="0"/>
                  <a:ea typeface="方正兰亭黑简体"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790837" y="375190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949280" y="4612603"/>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8" name="圆角矩形 33"/>
          <p:cNvSpPr/>
          <p:nvPr/>
        </p:nvSpPr>
        <p:spPr>
          <a:xfrm>
            <a:off x="3569200" y="4598339"/>
            <a:ext cx="2419686"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a:solidFill>
                  <a:schemeClr val="tx1"/>
                </a:solidFill>
                <a:latin typeface="Times New Roman" panose="02020603050405020304" pitchFamily="18" charset="0"/>
                <a:cs typeface="Times New Roman" panose="02020603050405020304" pitchFamily="18" charset="0"/>
              </a:rPr>
              <a:t>        </a:t>
            </a:r>
            <a:r>
              <a:rPr lang="zh-CN" altLang="en-US" sz="2400" b="1" dirty="0">
                <a:solidFill>
                  <a:schemeClr val="tx1"/>
                </a:solidFill>
                <a:latin typeface="Times New Roman" panose="02020603050405020304" pitchFamily="18" charset="0"/>
                <a:cs typeface="Times New Roman" panose="02020603050405020304" pitchFamily="18" charset="0"/>
              </a:rPr>
              <a:t>短语增</a:t>
            </a:r>
            <a:r>
              <a:rPr lang="zh-CN" altLang="ru-RU" sz="2400" b="1" dirty="0">
                <a:solidFill>
                  <a:schemeClr val="tx1"/>
                </a:solidFill>
                <a:latin typeface="Times New Roman" panose="02020603050405020304" pitchFamily="18" charset="0"/>
                <a:cs typeface="Times New Roman" panose="02020603050405020304" pitchFamily="18" charset="0"/>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charset="0"/>
                <a:ea typeface="方正兰亭黑简体" charset="0"/>
                <a:sym typeface="方正兰亭黑简体" charset="0"/>
              </a:rPr>
              <a:t>任务说明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6375"/>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charset="0"/>
                <a:ea typeface="方正兰亭黑简体" charset="0"/>
                <a:sym typeface="方正兰亭黑简体" charset="0"/>
              </a:rPr>
              <a:t>1.汉语和韩国语的语域特点、上下文衔接方式有什么不同？</a:t>
            </a:r>
            <a:endParaRPr lang="zh-CN" altLang="en-US" sz="2000" b="1" dirty="0">
              <a:solidFill>
                <a:srgbClr val="1E50A2"/>
              </a:solidFill>
              <a:latin typeface="方正兰亭黑简体" charset="0"/>
              <a:ea typeface="方正兰亭黑简体" charset="0"/>
              <a:sym typeface="方正兰亭黑简体" charset="0"/>
            </a:endParaRPr>
          </a:p>
          <a:p>
            <a:pPr>
              <a:lnSpc>
                <a:spcPct val="150000"/>
              </a:lnSpc>
            </a:pPr>
            <a:r>
              <a:rPr lang="zh-CN" altLang="en-US" sz="2000" b="1" dirty="0">
                <a:solidFill>
                  <a:srgbClr val="1E50A2"/>
                </a:solidFill>
                <a:latin typeface="方正兰亭黑简体" charset="0"/>
                <a:ea typeface="方正兰亭黑简体" charset="0"/>
                <a:sym typeface="方正兰亭黑简体" charset="0"/>
              </a:rPr>
              <a:t>2.“合译”“分译”的作用是什么？</a:t>
            </a:r>
            <a:endParaRPr lang="zh-CN" altLang="en-US" sz="2000" b="1" dirty="0">
              <a:solidFill>
                <a:srgbClr val="1E50A2"/>
              </a:solidFill>
              <a:latin typeface="方正兰亭黑简体" charset="0"/>
              <a:ea typeface="方正兰亭黑简体" charset="0"/>
              <a:sym typeface="方正兰亭黑简体" charset="0"/>
            </a:endParaRPr>
          </a:p>
          <a:p>
            <a:pPr>
              <a:lnSpc>
                <a:spcPct val="150000"/>
              </a:lnSpc>
            </a:pPr>
            <a:r>
              <a:rPr lang="zh-CN" altLang="en-US" sz="2000" b="1" dirty="0">
                <a:solidFill>
                  <a:srgbClr val="1E50A2"/>
                </a:solidFill>
                <a:latin typeface="方正兰亭黑简体" charset="0"/>
                <a:ea typeface="方正兰亭黑简体" charset="0"/>
                <a:sym typeface="方正兰亭黑简体" charset="0"/>
              </a:rPr>
              <a:t>3.关键语句参考译文中有哪些值得借鉴的处理方法？</a:t>
            </a:r>
            <a:endParaRPr lang="zh-CN" altLang="en-US" sz="2000" b="1" dirty="0">
              <a:solidFill>
                <a:srgbClr val="1E50A2"/>
              </a:solidFill>
              <a:latin typeface="方正兰亭黑简体" charset="0"/>
              <a:ea typeface="方正兰亭黑简体" charset="0"/>
              <a:sym typeface="方正兰亭黑简体" charset="0"/>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charset="0"/>
              <a:ea typeface="方正兰亭黑简体" charset="0"/>
              <a:sym typeface="方正兰亭黑简体" charset="0"/>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023" y="2148414"/>
            <a:ext cx="6713857" cy="1014730"/>
          </a:xfrm>
          <a:prstGeom prst="rect">
            <a:avLst/>
          </a:prstGeom>
          <a:noFill/>
        </p:spPr>
        <p:txBody>
          <a:bodyPr wrap="square" rtlCol="0">
            <a:spAutoFit/>
          </a:bodyPr>
          <a:lstStyle/>
          <a:p>
            <a:r>
              <a:rPr lang="en-US" altLang="zh-CN" sz="2000" b="1" dirty="0" smtClean="0">
                <a:solidFill>
                  <a:srgbClr val="1E50A2"/>
                </a:solidFill>
                <a:latin typeface="方正兰亭黑简体" charset="0"/>
                <a:ea typeface="方正兰亭黑简体" charset="0"/>
                <a:sym typeface="方正兰亭黑简体" charset="0"/>
              </a:rPr>
              <a:t>1.</a:t>
            </a:r>
            <a:r>
              <a:rPr lang="zh-CN" altLang="en-US" sz="2000" b="1" dirty="0">
                <a:solidFill>
                  <a:srgbClr val="1E50A2"/>
                </a:solidFill>
                <a:ea typeface="方正兰亭黑简体" charset="0"/>
              </a:rPr>
              <a:t>坚持和完善公有制为主体、</a:t>
            </a:r>
            <a:r>
              <a:rPr lang="zh-CN" altLang="en-US" sz="2000" b="1" dirty="0">
                <a:solidFill>
                  <a:srgbClr val="FF0000"/>
                </a:solidFill>
                <a:ea typeface="方正兰亭黑简体" charset="0"/>
              </a:rPr>
              <a:t>多种所有制经济共同发展</a:t>
            </a:r>
            <a:r>
              <a:rPr lang="zh-CN" altLang="en-US" sz="2000" b="1" dirty="0">
                <a:solidFill>
                  <a:srgbClr val="1E50A2"/>
                </a:solidFill>
                <a:ea typeface="方正兰亭黑简体" charset="0"/>
              </a:rPr>
              <a:t>的基本经济制度，</a:t>
            </a:r>
            <a:r>
              <a:rPr lang="zh-CN" altLang="en-US" sz="2000" b="1" dirty="0">
                <a:solidFill>
                  <a:srgbClr val="FF0000"/>
                </a:solidFill>
                <a:ea typeface="方正兰亭黑简体" charset="0"/>
              </a:rPr>
              <a:t>关系</a:t>
            </a:r>
            <a:r>
              <a:rPr lang="zh-CN" altLang="en-US" sz="2000" b="1" dirty="0">
                <a:solidFill>
                  <a:srgbClr val="1E50A2"/>
                </a:solidFill>
                <a:ea typeface="方正兰亭黑简体" charset="0"/>
              </a:rPr>
              <a:t>巩固和发展中国特色社会主义制度的重要支柱。</a:t>
            </a:r>
            <a:endParaRPr lang="zh-CN" altLang="en-US" sz="2000" b="1" dirty="0">
              <a:solidFill>
                <a:srgbClr val="1E50A2"/>
              </a:solidFill>
              <a:ea typeface="方正兰亭黑简体" charset="0"/>
            </a:endParaRPr>
          </a:p>
        </p:txBody>
      </p:sp>
      <p:sp>
        <p:nvSpPr>
          <p:cNvPr id="3" name="矩形 2"/>
          <p:cNvSpPr/>
          <p:nvPr/>
        </p:nvSpPr>
        <p:spPr>
          <a:xfrm>
            <a:off x="7875905" y="2348230"/>
            <a:ext cx="3496945" cy="2940050"/>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sz="2000" b="1" dirty="0">
                <a:solidFill>
                  <a:schemeClr val="tx1"/>
                </a:solidFill>
                <a:latin typeface="仿宋" panose="02010609060101010101" pitchFamily="49" charset="-122"/>
                <a:ea typeface="仿宋" panose="02010609060101010101" pitchFamily="49" charset="-122"/>
              </a:rPr>
              <a:t>●关注</a:t>
            </a:r>
            <a:r>
              <a:rPr sz="2000" b="1" dirty="0">
                <a:solidFill>
                  <a:schemeClr val="tx1"/>
                </a:solidFill>
                <a:latin typeface="仿宋" panose="02010609060101010101" pitchFamily="49" charset="-122"/>
                <a:ea typeface="仿宋" panose="02010609060101010101" pitchFamily="49" charset="-122"/>
              </a:rPr>
              <a:t>分句</a:t>
            </a:r>
            <a:r>
              <a:rPr lang="zh-CN" sz="2000" b="1" dirty="0">
                <a:solidFill>
                  <a:schemeClr val="tx1"/>
                </a:solidFill>
                <a:latin typeface="仿宋" panose="02010609060101010101" pitchFamily="49" charset="-122"/>
                <a:ea typeface="仿宋" panose="02010609060101010101" pitchFamily="49" charset="-122"/>
              </a:rPr>
              <a:t>之间</a:t>
            </a:r>
            <a:r>
              <a:rPr sz="2000" b="1" dirty="0">
                <a:solidFill>
                  <a:schemeClr val="tx1"/>
                </a:solidFill>
                <a:latin typeface="仿宋" panose="02010609060101010101" pitchFamily="49" charset="-122"/>
                <a:ea typeface="仿宋" panose="02010609060101010101" pitchFamily="49" charset="-122"/>
              </a:rPr>
              <a:t>的逻辑关系和衔接方法</a:t>
            </a:r>
            <a:r>
              <a:rPr lang="zh-CN" sz="2000" b="1" dirty="0">
                <a:solidFill>
                  <a:schemeClr val="tx1"/>
                </a:solidFill>
                <a:latin typeface="仿宋" panose="02010609060101010101" pitchFamily="49" charset="-122"/>
                <a:ea typeface="仿宋" panose="02010609060101010101" pitchFamily="49" charset="-122"/>
              </a:rPr>
              <a:t>。</a:t>
            </a:r>
            <a:endParaRPr lang="zh-CN" sz="2000" b="1" dirty="0">
              <a:solidFill>
                <a:schemeClr val="tx1"/>
              </a:solidFill>
              <a:latin typeface="仿宋" panose="02010609060101010101" pitchFamily="49" charset="-122"/>
              <a:ea typeface="仿宋" panose="02010609060101010101" pitchFamily="49" charset="-122"/>
            </a:endParaRPr>
          </a:p>
          <a:p>
            <a:pPr algn="just">
              <a:lnSpc>
                <a:spcPct val="150000"/>
              </a:lnSpc>
            </a:pPr>
            <a:r>
              <a:rPr lang="zh-CN" sz="2000" b="1" dirty="0">
                <a:solidFill>
                  <a:schemeClr val="tx1"/>
                </a:solidFill>
                <a:latin typeface="仿宋" panose="02010609060101010101" pitchFamily="49" charset="-122"/>
                <a:ea typeface="仿宋" panose="02010609060101010101" pitchFamily="49" charset="-122"/>
              </a:rPr>
              <a:t>●短语增译、增译句子成分、起到衔接上下文的作用。</a:t>
            </a:r>
            <a:endParaRPr lang="zh-CN" sz="2000" b="1" dirty="0">
              <a:solidFill>
                <a:schemeClr val="tx1"/>
              </a:solidFill>
              <a:latin typeface="仿宋" panose="02010609060101010101" pitchFamily="49" charset="-122"/>
              <a:ea typeface="仿宋" panose="02010609060101010101" pitchFamily="49" charset="-122"/>
            </a:endParaRPr>
          </a:p>
        </p:txBody>
      </p:sp>
      <p:sp>
        <p:nvSpPr>
          <p:cNvPr id="7" name="文本框 6"/>
          <p:cNvSpPr txBox="1"/>
          <p:nvPr/>
        </p:nvSpPr>
        <p:spPr>
          <a:xfrm>
            <a:off x="762751" y="3534002"/>
            <a:ext cx="6549674" cy="1322070"/>
          </a:xfrm>
          <a:prstGeom prst="rect">
            <a:avLst/>
          </a:prstGeom>
          <a:noFill/>
        </p:spPr>
        <p:txBody>
          <a:bodyPr wrap="square" rtlCol="0">
            <a:spAutoFit/>
          </a:bodyPr>
          <a:lstStyle/>
          <a:p>
            <a:pPr algn="just"/>
            <a:r>
              <a:rPr lang="ko-KR" altLang="en-US" sz="2000" b="1" dirty="0">
                <a:solidFill>
                  <a:srgbClr val="2050A1"/>
                </a:solidFill>
                <a:latin typeface="komorebi gothic" pitchFamily="49" charset="-128"/>
                <a:ea typeface="komorebi gothic" pitchFamily="49" charset="-128"/>
              </a:rPr>
              <a:t>공유제가 주체가 되고 </a:t>
            </a:r>
            <a:r>
              <a:rPr lang="ko-KR" altLang="en-US" sz="2000" b="1" dirty="0">
                <a:solidFill>
                  <a:srgbClr val="FF0000"/>
                </a:solidFill>
                <a:latin typeface="komorebi gothic" pitchFamily="49" charset="-128"/>
                <a:ea typeface="komorebi gothic" pitchFamily="49" charset="-128"/>
              </a:rPr>
              <a:t>다양한 소유제 경제를 통해</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공동 발전을 도모하는</a:t>
            </a:r>
            <a:r>
              <a:rPr lang="ko-KR" altLang="en-US" sz="2000" b="1" dirty="0">
                <a:solidFill>
                  <a:srgbClr val="2050A1"/>
                </a:solidFill>
                <a:latin typeface="komorebi gothic" pitchFamily="49" charset="-128"/>
                <a:ea typeface="komorebi gothic" pitchFamily="49" charset="-128"/>
              </a:rPr>
              <a:t> 기본 경제 제도를 견지하고 정비하는 것입니다. </a:t>
            </a:r>
            <a:r>
              <a:rPr lang="ko-KR" altLang="en-US" sz="2000" b="1" dirty="0">
                <a:solidFill>
                  <a:srgbClr val="FF0000"/>
                </a:solidFill>
                <a:latin typeface="komorebi gothic" pitchFamily="49" charset="-128"/>
                <a:ea typeface="komorebi gothic" pitchFamily="49" charset="-128"/>
              </a:rPr>
              <a:t>이는</a:t>
            </a:r>
            <a:r>
              <a:rPr lang="ko-KR" altLang="en-US" sz="2000" b="1" dirty="0">
                <a:solidFill>
                  <a:srgbClr val="2050A1"/>
                </a:solidFill>
                <a:latin typeface="komorebi gothic" pitchFamily="49" charset="-128"/>
                <a:ea typeface="komorebi gothic" pitchFamily="49" charset="-128"/>
              </a:rPr>
              <a:t> 중국 특색 사회주의 제도를 공고히 하고 발전시키는 중요한 기둥입니다.</a:t>
            </a:r>
            <a:endParaRPr lang="en-US" altLang="ko-KR" sz="2000" b="1" dirty="0">
              <a:solidFill>
                <a:srgbClr val="2050A1"/>
              </a:solidFill>
              <a:latin typeface="komorebi gothic" pitchFamily="49" charset="-128"/>
              <a:ea typeface="komorebi gothic" pitchFamily="49" charset="-128"/>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746378"/>
            <a:ext cx="6713857" cy="706755"/>
          </a:xfrm>
          <a:prstGeom prst="rect">
            <a:avLst/>
          </a:prstGeom>
          <a:noFill/>
        </p:spPr>
        <p:txBody>
          <a:bodyPr wrap="square" rtlCol="0">
            <a:spAutoFit/>
          </a:bodyPr>
          <a:lstStyle/>
          <a:p>
            <a:r>
              <a:rPr lang="en-US" altLang="zh-CN" sz="2000" b="1" dirty="0" smtClean="0">
                <a:solidFill>
                  <a:srgbClr val="1E50A2"/>
                </a:solidFill>
                <a:latin typeface="方正兰亭黑简体" charset="0"/>
                <a:ea typeface="方正兰亭黑简体" charset="0"/>
                <a:sym typeface="方正兰亭黑简体" charset="0"/>
              </a:rPr>
              <a:t>2. 中国将在更大范围、更宽领域、</a:t>
            </a:r>
            <a:r>
              <a:rPr lang="en-US" altLang="zh-CN" sz="2000" b="1" dirty="0" smtClean="0">
                <a:solidFill>
                  <a:srgbClr val="FF0000"/>
                </a:solidFill>
                <a:latin typeface="方正兰亭黑简体" charset="0"/>
                <a:ea typeface="方正兰亭黑简体" charset="0"/>
                <a:sym typeface="方正兰亭黑简体" charset="0"/>
              </a:rPr>
              <a:t>更深层次上</a:t>
            </a:r>
            <a:r>
              <a:rPr lang="en-US" altLang="zh-CN" sz="2000" b="1" dirty="0" smtClean="0">
                <a:solidFill>
                  <a:srgbClr val="1E50A2"/>
                </a:solidFill>
                <a:latin typeface="方正兰亭黑简体" charset="0"/>
                <a:ea typeface="方正兰亭黑简体" charset="0"/>
                <a:sym typeface="方正兰亭黑简体" charset="0"/>
              </a:rPr>
              <a:t>提高开放型经济水平。</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charset="0"/>
                <a:ea typeface="方正兰亭黑简体" charset="0"/>
                <a:sym typeface="方正兰亭黑简体" charset="0"/>
              </a:rPr>
              <a:t> </a:t>
            </a:r>
            <a:r>
              <a:rPr lang="zh-CN" altLang="en-US" sz="2000" b="1" dirty="0">
                <a:solidFill>
                  <a:schemeClr val="tx1"/>
                </a:solidFill>
                <a:latin typeface="仿宋" panose="02010609060101010101" pitchFamily="49" charset="-122"/>
                <a:ea typeface="仿宋" panose="02010609060101010101" pitchFamily="49" charset="-122"/>
              </a:rPr>
              <a:t>并列短语的拆译</a:t>
            </a:r>
            <a:endParaRPr lang="en-US" altLang="zh-CN" sz="2000" b="1" dirty="0">
              <a:solidFill>
                <a:schemeClr val="tx1"/>
              </a:solidFill>
              <a:latin typeface="仿宋" panose="02010609060101010101" pitchFamily="49" charset="-122"/>
              <a:ea typeface="仿宋" panose="02010609060101010101" pitchFamily="49" charset="-122"/>
            </a:endParaRPr>
          </a:p>
          <a:p>
            <a:pPr>
              <a:lnSpc>
                <a:spcPct val="150000"/>
              </a:lnSpc>
            </a:pPr>
            <a:r>
              <a:rPr lang="zh-CN" altLang="en-US" sz="2000" b="1" dirty="0">
                <a:solidFill>
                  <a:schemeClr val="tx1"/>
                </a:solidFill>
                <a:latin typeface="方正兰亭黑简体" charset="0"/>
                <a:ea typeface="方正兰亭黑简体" charset="0"/>
                <a:sym typeface="方正兰亭黑简体" charset="0"/>
              </a:rPr>
              <a:t>         </a:t>
            </a:r>
            <a:endParaRPr lang="en-US" altLang="zh-CN" sz="2000" b="1" dirty="0">
              <a:solidFill>
                <a:srgbClr val="FF0000"/>
              </a:solidFill>
              <a:latin typeface="方正兰亭黑简体" charset="0"/>
              <a:ea typeface="方正兰亭黑简体" charset="0"/>
              <a:sym typeface="方正兰亭黑简体" charset="0"/>
            </a:endParaRPr>
          </a:p>
        </p:txBody>
      </p:sp>
      <p:sp>
        <p:nvSpPr>
          <p:cNvPr id="7" name="文本框 6"/>
          <p:cNvSpPr txBox="1"/>
          <p:nvPr/>
        </p:nvSpPr>
        <p:spPr>
          <a:xfrm>
            <a:off x="762116" y="3069817"/>
            <a:ext cx="6549674" cy="706755"/>
          </a:xfrm>
          <a:prstGeom prst="rect">
            <a:avLst/>
          </a:prstGeom>
          <a:noFill/>
        </p:spPr>
        <p:txBody>
          <a:bodyPr wrap="square" rtlCol="0">
            <a:spAutoFit/>
          </a:bodyPr>
          <a:lstStyle/>
          <a:p>
            <a:pPr algn="just" latinLnBrk="1"/>
            <a:r>
              <a:rPr lang="ja-JP" altLang="en-US" sz="2000" b="1" dirty="0">
                <a:solidFill>
                  <a:srgbClr val="2050A1"/>
                </a:solidFill>
                <a:latin typeface="komorebi gothic" pitchFamily="49" charset="-128"/>
                <a:ea typeface="komorebi gothic" pitchFamily="49" charset="-128"/>
              </a:rPr>
              <a:t>중국은 더 큰 범위, 더 넓은 분야에서 </a:t>
            </a:r>
            <a:r>
              <a:rPr lang="ja-JP" altLang="en-US" sz="2000" b="1" dirty="0">
                <a:solidFill>
                  <a:srgbClr val="FF0000"/>
                </a:solidFill>
                <a:latin typeface="komorebi gothic" pitchFamily="49" charset="-128"/>
                <a:ea typeface="komorebi gothic" pitchFamily="49" charset="-128"/>
              </a:rPr>
              <a:t>더 심층적으로</a:t>
            </a:r>
            <a:r>
              <a:rPr lang="ja-JP" altLang="en-US" sz="2000" b="1" dirty="0">
                <a:solidFill>
                  <a:srgbClr val="2050A1"/>
                </a:solidFill>
                <a:latin typeface="komorebi gothic" pitchFamily="49" charset="-128"/>
                <a:ea typeface="komorebi gothic" pitchFamily="49" charset="-128"/>
              </a:rPr>
              <a:t> 개방형 경제 수준을 제고할 것입니다.</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890799"/>
            <a:ext cx="6681293" cy="706755"/>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3.使市场在资源配置中起决定性作用、更好发挥政府作用，既是一个</a:t>
            </a:r>
            <a:r>
              <a:rPr lang="en-US" altLang="zh-CN" sz="2000" b="1" dirty="0" smtClean="0">
                <a:solidFill>
                  <a:srgbClr val="FF0000"/>
                </a:solidFill>
                <a:latin typeface="方正兰亭黑简体" charset="0"/>
                <a:ea typeface="方正兰亭黑简体" charset="0"/>
                <a:sym typeface="方正兰亭黑简体" charset="0"/>
              </a:rPr>
              <a:t>重大</a:t>
            </a:r>
            <a:r>
              <a:rPr lang="en-US" altLang="zh-CN" sz="2000" b="1" dirty="0" smtClean="0">
                <a:solidFill>
                  <a:srgbClr val="1E50A2"/>
                </a:solidFill>
                <a:latin typeface="方正兰亭黑简体" charset="0"/>
                <a:ea typeface="方正兰亭黑简体" charset="0"/>
                <a:sym typeface="方正兰亭黑简体" charset="0"/>
              </a:rPr>
              <a:t>理论命题，又是一个</a:t>
            </a:r>
            <a:r>
              <a:rPr lang="en-US" altLang="zh-CN" sz="2000" b="1" dirty="0" smtClean="0">
                <a:solidFill>
                  <a:srgbClr val="FF0000"/>
                </a:solidFill>
                <a:latin typeface="方正兰亭黑简体" charset="0"/>
                <a:ea typeface="方正兰亭黑简体" charset="0"/>
                <a:sym typeface="方正兰亭黑简体" charset="0"/>
              </a:rPr>
              <a:t>重大</a:t>
            </a:r>
            <a:r>
              <a:rPr lang="en-US" altLang="zh-CN" sz="2000" b="1" dirty="0" smtClean="0">
                <a:solidFill>
                  <a:srgbClr val="1E50A2"/>
                </a:solidFill>
                <a:latin typeface="方正兰亭黑简体" charset="0"/>
                <a:ea typeface="方正兰亭黑简体" charset="0"/>
                <a:sym typeface="方正兰亭黑简体" charset="0"/>
              </a:rPr>
              <a:t>实践命题。</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en-US" altLang="zh-CN"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合并减译</a:t>
            </a:r>
            <a:endPar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r>
              <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en-US" altLang="zh-CN"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既是</a:t>
            </a:r>
            <a:r>
              <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……又是……</a:t>
            </a:r>
            <a:r>
              <a:rPr lang="en-US" altLang="zh-CN"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的翻译。</a:t>
            </a:r>
            <a:endParaRPr lang="zh-CN" altLang="en-US" sz="2000" b="1" dirty="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p:txBody>
      </p:sp>
      <p:sp>
        <p:nvSpPr>
          <p:cNvPr id="7" name="文本框 6"/>
          <p:cNvSpPr txBox="1"/>
          <p:nvPr/>
        </p:nvSpPr>
        <p:spPr>
          <a:xfrm>
            <a:off x="776736" y="3239118"/>
            <a:ext cx="6408739" cy="1014730"/>
          </a:xfrm>
          <a:prstGeom prst="rect">
            <a:avLst/>
          </a:prstGeom>
          <a:noFill/>
        </p:spPr>
        <p:txBody>
          <a:bodyPr wrap="square" rtlCol="0">
            <a:spAutoFit/>
          </a:bodyPr>
          <a:lstStyle/>
          <a:p>
            <a:pPr algn="just" latinLnBrk="1"/>
            <a:r>
              <a:rPr lang="ja-JP" altLang="en-US" sz="2000" b="1" dirty="0">
                <a:solidFill>
                  <a:srgbClr val="2050A1"/>
                </a:solidFill>
              </a:rPr>
              <a:t>시장이 자원 배치에 결정적인 작용을 하고 정부의 역할이 더 잘 발휘되도록 하</a:t>
            </a:r>
            <a:r>
              <a:rPr lang="ja-JP" altLang="en-US" sz="2000" b="1" dirty="0">
                <a:solidFill>
                  <a:srgbClr val="FF0000"/>
                </a:solidFill>
              </a:rPr>
              <a:t>는 것은</a:t>
            </a:r>
            <a:r>
              <a:rPr lang="ja-JP" altLang="en-US" sz="2000" b="1" dirty="0">
                <a:solidFill>
                  <a:srgbClr val="2050A1"/>
                </a:solidFill>
              </a:rPr>
              <a:t> </a:t>
            </a:r>
            <a:r>
              <a:rPr lang="ja-JP" altLang="en-US" sz="2000" b="1" dirty="0">
                <a:solidFill>
                  <a:srgbClr val="FF0000"/>
                </a:solidFill>
              </a:rPr>
              <a:t>중대한</a:t>
            </a:r>
            <a:r>
              <a:rPr lang="ja-JP" altLang="en-US" sz="2000" b="1" dirty="0">
                <a:solidFill>
                  <a:srgbClr val="2050A1"/>
                </a:solidFill>
              </a:rPr>
              <a:t> 이론적 명제</a:t>
            </a:r>
            <a:r>
              <a:rPr lang="ja-JP" altLang="en-US" sz="2000" b="1" dirty="0">
                <a:solidFill>
                  <a:srgbClr val="FF0000"/>
                </a:solidFill>
              </a:rPr>
              <a:t>이자</a:t>
            </a:r>
            <a:r>
              <a:rPr lang="ja-JP" altLang="en-US" sz="2000" b="1" dirty="0">
                <a:solidFill>
                  <a:srgbClr val="2050A1"/>
                </a:solidFill>
              </a:rPr>
              <a:t> 실천적 명제</a:t>
            </a:r>
            <a:r>
              <a:rPr lang="ja-JP" altLang="en-US" sz="2000" b="1" dirty="0">
                <a:solidFill>
                  <a:srgbClr val="FF0000"/>
                </a:solidFill>
              </a:rPr>
              <a:t>이기도 합니다.</a:t>
            </a:r>
            <a:endParaRPr lang="ja-JP" altLang="en-US" sz="2000" b="1" dirty="0">
              <a:solidFill>
                <a:srgbClr val="FF0000"/>
              </a:solidFill>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1745641"/>
            <a:ext cx="6681293" cy="1322070"/>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4.</a:t>
            </a:r>
            <a:r>
              <a:rPr lang="en-US" altLang="zh-CN" sz="2000" b="1" dirty="0" smtClean="0">
                <a:solidFill>
                  <a:srgbClr val="FF0000"/>
                </a:solidFill>
                <a:latin typeface="方正兰亭黑简体" charset="0"/>
                <a:ea typeface="方正兰亭黑简体" charset="0"/>
                <a:sym typeface="方正兰亭黑简体" charset="0"/>
              </a:rPr>
              <a:t>在</a:t>
            </a:r>
            <a:r>
              <a:rPr lang="en-US" altLang="zh-CN" sz="2000" b="1" dirty="0" smtClean="0">
                <a:solidFill>
                  <a:srgbClr val="1E50A2"/>
                </a:solidFill>
                <a:latin typeface="方正兰亭黑简体" charset="0"/>
                <a:ea typeface="方正兰亭黑简体" charset="0"/>
                <a:sym typeface="方正兰亭黑简体" charset="0"/>
              </a:rPr>
              <a:t>市场作用和政府作用的问题</a:t>
            </a:r>
            <a:r>
              <a:rPr lang="en-US" altLang="zh-CN" sz="2000" b="1" dirty="0" smtClean="0">
                <a:solidFill>
                  <a:srgbClr val="FF0000"/>
                </a:solidFill>
                <a:latin typeface="方正兰亭黑简体" charset="0"/>
                <a:ea typeface="方正兰亭黑简体" charset="0"/>
                <a:sym typeface="方正兰亭黑简体" charset="0"/>
              </a:rPr>
              <a:t>上</a:t>
            </a:r>
            <a:r>
              <a:rPr lang="en-US" altLang="zh-CN" sz="2000" b="1" dirty="0" smtClean="0">
                <a:solidFill>
                  <a:srgbClr val="1E50A2"/>
                </a:solidFill>
                <a:latin typeface="方正兰亭黑简体" charset="0"/>
                <a:ea typeface="方正兰亭黑简体" charset="0"/>
                <a:sym typeface="方正兰亭黑简体" charset="0"/>
              </a:rPr>
              <a:t>，要</a:t>
            </a:r>
            <a:r>
              <a:rPr lang="en-US" altLang="zh-CN" sz="2000" b="1" dirty="0" smtClean="0">
                <a:solidFill>
                  <a:srgbClr val="FF0000"/>
                </a:solidFill>
                <a:latin typeface="方正兰亭黑简体" charset="0"/>
                <a:ea typeface="方正兰亭黑简体" charset="0"/>
                <a:sym typeface="方正兰亭黑简体" charset="0"/>
              </a:rPr>
              <a:t>讲</a:t>
            </a:r>
            <a:r>
              <a:rPr lang="en-US" altLang="zh-CN" sz="2000" b="1" dirty="0" smtClean="0">
                <a:solidFill>
                  <a:srgbClr val="1E50A2"/>
                </a:solidFill>
                <a:latin typeface="方正兰亭黑简体" charset="0"/>
                <a:ea typeface="方正兰亭黑简体" charset="0"/>
                <a:sym typeface="方正兰亭黑简体" charset="0"/>
              </a:rPr>
              <a:t>辩证法、两点论，“看不见的手”和“看得见的手”都要用好，努力形成市场作用和政府作用有机统一、相互补充、相互协调、相互促进的格局，推动经济社会持续健康发展。</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en-US" altLang="zh-CN" sz="2000" b="1" dirty="0">
                <a:solidFill>
                  <a:schemeClr val="tx1"/>
                </a:solidFill>
                <a:latin typeface="仿宋" panose="02010609060101010101" pitchFamily="49" charset="-122"/>
                <a:ea typeface="仿宋" panose="02010609060101010101" pitchFamily="49" charset="-122"/>
              </a:rPr>
              <a:t>●“</a:t>
            </a:r>
            <a:r>
              <a:rPr lang="zh-CN" altLang="en-US" sz="2000" b="1" dirty="0">
                <a:solidFill>
                  <a:schemeClr val="tx1"/>
                </a:solidFill>
                <a:latin typeface="仿宋" panose="02010609060101010101" pitchFamily="49" charset="-122"/>
                <a:ea typeface="仿宋" panose="02010609060101010101" pitchFamily="49" charset="-122"/>
              </a:rPr>
              <a:t>在……上</a:t>
            </a:r>
            <a:r>
              <a:rPr lang="en-US" altLang="zh-CN" sz="2000" b="1" dirty="0">
                <a:solidFill>
                  <a:schemeClr val="tx1"/>
                </a:solidFill>
                <a:latin typeface="仿宋" panose="02010609060101010101" pitchFamily="49" charset="-122"/>
                <a:ea typeface="仿宋" panose="02010609060101010101" pitchFamily="49" charset="-122"/>
              </a:rPr>
              <a:t>”</a:t>
            </a:r>
            <a:r>
              <a:rPr lang="zh-CN" altLang="en-US" sz="2000" b="1" dirty="0">
                <a:solidFill>
                  <a:schemeClr val="tx1"/>
                </a:solidFill>
                <a:latin typeface="仿宋" panose="02010609060101010101" pitchFamily="49" charset="-122"/>
                <a:ea typeface="仿宋" panose="02010609060101010101" pitchFamily="49" charset="-122"/>
              </a:rPr>
              <a:t>的翻译</a:t>
            </a:r>
            <a:endParaRPr lang="zh-CN" altLang="en-US" sz="2000" b="1" dirty="0">
              <a:solidFill>
                <a:schemeClr val="tx1"/>
              </a:solidFill>
              <a:latin typeface="仿宋" panose="02010609060101010101" pitchFamily="49" charset="-122"/>
              <a:ea typeface="仿宋" panose="02010609060101010101" pitchFamily="49" charset="-122"/>
            </a:endParaRPr>
          </a:p>
          <a:p>
            <a:pPr algn="l">
              <a:lnSpc>
                <a:spcPct val="150000"/>
              </a:lnSpc>
            </a:pPr>
            <a:r>
              <a:rPr lang="zh-CN" altLang="en-US" sz="2000" b="1" dirty="0">
                <a:solidFill>
                  <a:schemeClr val="tx1"/>
                </a:solidFill>
                <a:latin typeface="仿宋" panose="02010609060101010101" pitchFamily="49" charset="-122"/>
                <a:ea typeface="仿宋" panose="02010609060101010101" pitchFamily="49" charset="-122"/>
              </a:rPr>
              <a:t>●词汇翻译</a:t>
            </a:r>
            <a:endParaRPr lang="zh-CN" altLang="en-US" sz="2000" b="1" dirty="0">
              <a:solidFill>
                <a:schemeClr val="tx1"/>
              </a:solidFill>
              <a:latin typeface="仿宋" panose="02010609060101010101" pitchFamily="49" charset="-122"/>
              <a:ea typeface="仿宋" panose="02010609060101010101" pitchFamily="49" charset="-122"/>
            </a:endParaRPr>
          </a:p>
        </p:txBody>
      </p:sp>
      <p:sp>
        <p:nvSpPr>
          <p:cNvPr id="7" name="文本框 6"/>
          <p:cNvSpPr txBox="1"/>
          <p:nvPr/>
        </p:nvSpPr>
        <p:spPr>
          <a:xfrm>
            <a:off x="801370" y="3350895"/>
            <a:ext cx="6510020" cy="1938020"/>
          </a:xfrm>
          <a:prstGeom prst="rect">
            <a:avLst/>
          </a:prstGeom>
          <a:noFill/>
        </p:spPr>
        <p:txBody>
          <a:bodyPr wrap="square" rtlCol="0">
            <a:spAutoFit/>
          </a:bodyPr>
          <a:lstStyle/>
          <a:p>
            <a:pPr algn="just" latinLnBrk="1"/>
            <a:r>
              <a:rPr lang="ja-JP" altLang="en-US" sz="2000" b="1" dirty="0">
                <a:solidFill>
                  <a:srgbClr val="2050A1"/>
                </a:solidFill>
              </a:rPr>
              <a:t>시장의 작용과 정부의 역할 문제</a:t>
            </a:r>
            <a:r>
              <a:rPr lang="ja-JP" altLang="en-US" sz="2000" b="1" dirty="0">
                <a:solidFill>
                  <a:srgbClr val="FF0000"/>
                </a:solidFill>
              </a:rPr>
              <a:t>에 있어</a:t>
            </a:r>
            <a:r>
              <a:rPr lang="ja-JP" altLang="en-US" sz="2000" b="1" dirty="0">
                <a:solidFill>
                  <a:srgbClr val="2050A1"/>
                </a:solidFill>
              </a:rPr>
              <a:t> 변증법, 이분법을 </a:t>
            </a:r>
            <a:r>
              <a:rPr lang="ja-JP" altLang="en-US" sz="2000" b="1" dirty="0">
                <a:solidFill>
                  <a:srgbClr val="FF0000"/>
                </a:solidFill>
              </a:rPr>
              <a:t>채택하여</a:t>
            </a:r>
            <a:r>
              <a:rPr lang="ja-JP" altLang="en-US" sz="2000" b="1" dirty="0">
                <a:solidFill>
                  <a:srgbClr val="2050A1"/>
                </a:solidFill>
              </a:rPr>
              <a:t> ‘보이지 않는 손’과 ‘보이는 손’을 모두 잘 이용하여 시장의 작용과 정부의 역할을 유기적으로 통일하고, 상호 보완, 상호 협조, 상호 촉진하는 구도를 형성하도록 </a:t>
            </a:r>
            <a:r>
              <a:rPr lang="ja-JP" altLang="en-US" sz="2000" b="1" dirty="0">
                <a:solidFill>
                  <a:srgbClr val="FF0000"/>
                </a:solidFill>
              </a:rPr>
              <a:t>노력함으로써</a:t>
            </a:r>
            <a:r>
              <a:rPr lang="ja-JP" altLang="en-US" sz="2000" b="1" dirty="0">
                <a:solidFill>
                  <a:srgbClr val="2050A1"/>
                </a:solidFill>
              </a:rPr>
              <a:t> 지속적이고 건전한 경제 사회 발전을 추진해야 합니다.</a:t>
            </a:r>
            <a:endParaRPr lang="ja-JP" altLang="en-US" sz="2000" b="1" dirty="0">
              <a:solidFill>
                <a:srgbClr val="2050A1"/>
              </a:solidFill>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26256" y="1688516"/>
            <a:ext cx="6990715" cy="1630045"/>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5. 这次全会</a:t>
            </a:r>
            <a:r>
              <a:rPr lang="en-US" altLang="zh-CN" sz="2000" b="1" dirty="0" smtClean="0">
                <a:solidFill>
                  <a:srgbClr val="FF0000"/>
                </a:solidFill>
                <a:latin typeface="方正兰亭黑简体" charset="0"/>
                <a:ea typeface="方正兰亭黑简体" charset="0"/>
                <a:sym typeface="方正兰亭黑简体" charset="0"/>
              </a:rPr>
              <a:t>强调</a:t>
            </a:r>
            <a:r>
              <a:rPr lang="en-US" altLang="zh-CN" sz="2000" b="1" dirty="0" smtClean="0">
                <a:solidFill>
                  <a:srgbClr val="1E50A2"/>
                </a:solidFill>
                <a:latin typeface="方正兰亭黑简体" charset="0"/>
                <a:ea typeface="方正兰亭黑简体" charset="0"/>
                <a:sym typeface="方正兰亭黑简体" charset="0"/>
              </a:rPr>
              <a:t>，坚持</a:t>
            </a:r>
            <a:r>
              <a:rPr lang="en-US" altLang="zh-CN" sz="2000" b="1" dirty="0" smtClean="0">
                <a:solidFill>
                  <a:srgbClr val="FF0000"/>
                </a:solidFill>
                <a:latin typeface="方正兰亭黑简体" charset="0"/>
                <a:ea typeface="方正兰亭黑简体" charset="0"/>
                <a:sym typeface="方正兰亭黑简体" charset="0"/>
              </a:rPr>
              <a:t>创新发展、协调发展、绿色发展、开放发展、共享发展</a:t>
            </a:r>
            <a:r>
              <a:rPr lang="en-US" altLang="zh-CN" sz="2000" b="1" dirty="0" smtClean="0">
                <a:solidFill>
                  <a:srgbClr val="1E50A2"/>
                </a:solidFill>
                <a:latin typeface="方正兰亭黑简体" charset="0"/>
                <a:ea typeface="方正兰亭黑简体" charset="0"/>
                <a:sym typeface="方正兰亭黑简体" charset="0"/>
              </a:rPr>
              <a:t>，是关系我国发展全局的</a:t>
            </a:r>
            <a:r>
              <a:rPr lang="en-US" altLang="zh-CN" sz="2000" b="1" dirty="0" smtClean="0">
                <a:solidFill>
                  <a:srgbClr val="FF0000"/>
                </a:solidFill>
                <a:latin typeface="方正兰亭黑简体" charset="0"/>
                <a:ea typeface="方正兰亭黑简体" charset="0"/>
                <a:sym typeface="方正兰亭黑简体" charset="0"/>
              </a:rPr>
              <a:t>一场</a:t>
            </a:r>
            <a:r>
              <a:rPr lang="en-US" altLang="zh-CN" sz="2000" b="1" dirty="0" smtClean="0">
                <a:solidFill>
                  <a:srgbClr val="1E50A2"/>
                </a:solidFill>
                <a:latin typeface="方正兰亭黑简体" charset="0"/>
                <a:ea typeface="方正兰亭黑简体" charset="0"/>
                <a:sym typeface="方正兰亭黑简体" charset="0"/>
              </a:rPr>
              <a:t>深刻变革。这五大发展理念相互贯通、相互促进，是具有内在联系的集合体，要统一贯彻，不能顾此失彼，也不能互相替代。哪一个发展理念贯彻不到位，发展进程都会受到影响。</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b="1" dirty="0">
                <a:solidFill>
                  <a:schemeClr val="tx1"/>
                </a:solidFill>
                <a:latin typeface="仿宋" panose="02010609060101010101" pitchFamily="49" charset="-122"/>
                <a:ea typeface="仿宋" panose="02010609060101010101" pitchFamily="49" charset="-122"/>
              </a:rPr>
              <a:t>●</a:t>
            </a:r>
            <a:r>
              <a:rPr lang="zh-CN" altLang="en-US" sz="2000" b="1" dirty="0">
                <a:solidFill>
                  <a:schemeClr val="tx1"/>
                </a:solidFill>
                <a:latin typeface="方正兰亭黑简体" charset="0"/>
                <a:ea typeface="方正兰亭黑简体" charset="0"/>
                <a:sym typeface="方正兰亭黑简体" charset="0"/>
              </a:rPr>
              <a:t>“</a:t>
            </a:r>
            <a:r>
              <a:rPr lang="zh-CN" altLang="en-US" sz="2000" b="1" dirty="0">
                <a:solidFill>
                  <a:schemeClr val="tx1"/>
                </a:solidFill>
                <a:latin typeface="仿宋" panose="02010609060101010101" pitchFamily="49" charset="-122"/>
                <a:ea typeface="仿宋" panose="02010609060101010101" pitchFamily="49" charset="-122"/>
              </a:rPr>
              <a:t>创新发展、协调发展、绿色发展、开放发展、共享发展”五大发展理念的规范翻译</a:t>
            </a:r>
            <a:endParaRPr lang="zh-CN" altLang="en-US" sz="2000" b="1" dirty="0">
              <a:solidFill>
                <a:schemeClr val="tx1"/>
              </a:solidFill>
              <a:latin typeface="仿宋" panose="02010609060101010101" pitchFamily="49" charset="-122"/>
              <a:ea typeface="仿宋" panose="02010609060101010101" pitchFamily="49" charset="-122"/>
            </a:endParaRPr>
          </a:p>
          <a:p>
            <a:pPr algn="just">
              <a:lnSpc>
                <a:spcPct val="150000"/>
              </a:lnSpc>
            </a:pPr>
            <a:r>
              <a:rPr lang="en-US" altLang="zh-CN" sz="2000" b="1" dirty="0">
                <a:solidFill>
                  <a:schemeClr val="tx1"/>
                </a:solidFill>
                <a:latin typeface="仿宋" panose="02010609060101010101" pitchFamily="49" charset="-122"/>
                <a:ea typeface="仿宋" panose="02010609060101010101" pitchFamily="49" charset="-122"/>
              </a:rPr>
              <a:t>●</a:t>
            </a:r>
            <a:r>
              <a:rPr lang="zh-CN" altLang="en-US" sz="2000" b="1" dirty="0">
                <a:solidFill>
                  <a:schemeClr val="tx1"/>
                </a:solidFill>
                <a:latin typeface="仿宋" panose="02010609060101010101" pitchFamily="49" charset="-122"/>
                <a:ea typeface="仿宋" panose="02010609060101010101" pitchFamily="49" charset="-122"/>
              </a:rPr>
              <a:t>逻辑关系显化</a:t>
            </a:r>
            <a:endParaRPr lang="zh-CN" altLang="en-US" sz="2000" b="1" dirty="0">
              <a:solidFill>
                <a:schemeClr val="tx1"/>
              </a:solidFill>
              <a:latin typeface="仿宋" panose="02010609060101010101" pitchFamily="49" charset="-122"/>
              <a:ea typeface="仿宋" panose="02010609060101010101" pitchFamily="49"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
        <p:nvSpPr>
          <p:cNvPr id="2" name="文本框 1"/>
          <p:cNvSpPr txBox="1"/>
          <p:nvPr/>
        </p:nvSpPr>
        <p:spPr>
          <a:xfrm>
            <a:off x="827405" y="3318510"/>
            <a:ext cx="6737985" cy="2306955"/>
          </a:xfrm>
          <a:prstGeom prst="rect">
            <a:avLst/>
          </a:prstGeom>
          <a:noFill/>
        </p:spPr>
        <p:txBody>
          <a:bodyPr wrap="square" rtlCol="0">
            <a:spAutoFit/>
          </a:bodyPr>
          <a:p>
            <a:pPr algn="just"/>
            <a:r>
              <a:rPr lang="ja-JP" altLang="en-US" sz="1800" b="1" dirty="0">
                <a:solidFill>
                  <a:srgbClr val="2050A1"/>
                </a:solidFill>
              </a:rPr>
              <a:t>이번 전회에서는 </a:t>
            </a:r>
            <a:r>
              <a:rPr lang="ja-JP" altLang="en-US" sz="1800" b="1" dirty="0">
                <a:solidFill>
                  <a:srgbClr val="FF0000"/>
                </a:solidFill>
              </a:rPr>
              <a:t>혁신 발전, 조화 발전, 녹색 발전, 개방 발전, 공유 발전</a:t>
            </a:r>
            <a:r>
              <a:rPr lang="ja-JP" altLang="en-US" sz="1800" b="1" dirty="0">
                <a:solidFill>
                  <a:srgbClr val="2050A1"/>
                </a:solidFill>
              </a:rPr>
              <a:t>을 견지하는 것이 우리 나라 발전의 전체 상황과 관련되는 중대한 변혁</a:t>
            </a:r>
            <a:r>
              <a:rPr lang="ja-JP" altLang="en-US" sz="1800" b="1" dirty="0">
                <a:solidFill>
                  <a:srgbClr val="FF0000"/>
                </a:solidFill>
              </a:rPr>
              <a:t>이라고 강조하였습니다.</a:t>
            </a:r>
            <a:r>
              <a:rPr lang="ja-JP" altLang="en-US" sz="1800" b="1" dirty="0">
                <a:solidFill>
                  <a:srgbClr val="2050A1"/>
                </a:solidFill>
              </a:rPr>
              <a:t> 이러한 5대 발전 이념은 상호 관통되고 상호 촉진하며, 내재적으로 연계되어 있는 집합체</a:t>
            </a:r>
            <a:r>
              <a:rPr lang="ja-JP" altLang="en-US" sz="1800" b="1" dirty="0">
                <a:solidFill>
                  <a:srgbClr val="FF0000"/>
                </a:solidFill>
              </a:rPr>
              <a:t>이므로 </a:t>
            </a:r>
            <a:r>
              <a:rPr lang="ja-JP" altLang="en-US" sz="1800" b="1" dirty="0">
                <a:solidFill>
                  <a:srgbClr val="2050A1"/>
                </a:solidFill>
              </a:rPr>
              <a:t>통일적으로 관철되어야 하며 </a:t>
            </a:r>
            <a:r>
              <a:rPr lang="ja-JP" altLang="en-US" sz="1800" b="1" dirty="0">
                <a:solidFill>
                  <a:srgbClr val="FF0000"/>
                </a:solidFill>
              </a:rPr>
              <a:t>이것은</a:t>
            </a:r>
            <a:r>
              <a:rPr lang="ja-JP" altLang="en-US" sz="1800" b="1" dirty="0">
                <a:solidFill>
                  <a:srgbClr val="2050A1"/>
                </a:solidFill>
              </a:rPr>
              <a:t> 중요시하고 저것은 홀시하거나 서로 대체되어서도 안 됩니다. 어느 하나의 발전 이념이라도 제대로 관철되지 않</a:t>
            </a:r>
            <a:r>
              <a:rPr lang="ja-JP" altLang="en-US" sz="1800" b="1" dirty="0">
                <a:solidFill>
                  <a:srgbClr val="FF0000"/>
                </a:solidFill>
              </a:rPr>
              <a:t>는다면</a:t>
            </a:r>
            <a:r>
              <a:rPr lang="ja-JP" altLang="en-US" sz="1800" b="1" dirty="0">
                <a:solidFill>
                  <a:srgbClr val="2050A1"/>
                </a:solidFill>
              </a:rPr>
              <a:t> 발전과정 전반이 영향을 받게 될 것입니다.</a:t>
            </a:r>
            <a:endParaRPr lang="ja-JP" altLang="en-US" sz="1800" b="1" dirty="0">
              <a:solidFill>
                <a:srgbClr val="2050A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8627" y="1563479"/>
            <a:ext cx="6700049" cy="1322070"/>
          </a:xfrm>
          <a:prstGeom prst="rect">
            <a:avLst/>
          </a:prstGeom>
          <a:noFill/>
        </p:spPr>
        <p:txBody>
          <a:bodyPr wrap="square" rtlCol="0">
            <a:spAutoFit/>
          </a:bodyPr>
          <a:lstStyle/>
          <a:p>
            <a:r>
              <a:rPr lang="en-US" altLang="zh-CN" sz="2000" b="1" dirty="0" smtClean="0">
                <a:solidFill>
                  <a:srgbClr val="1E50A2"/>
                </a:solidFill>
                <a:latin typeface="方正兰亭黑简体" charset="0"/>
                <a:ea typeface="方正兰亭黑简体" charset="0"/>
                <a:sym typeface="方正兰亭黑简体" charset="0"/>
              </a:rPr>
              <a:t>6.供给侧结构性改革，</a:t>
            </a:r>
            <a:r>
              <a:rPr lang="en-US" altLang="zh-CN" sz="2000" b="1" dirty="0" smtClean="0">
                <a:solidFill>
                  <a:srgbClr val="FF0000"/>
                </a:solidFill>
                <a:latin typeface="方正兰亭黑简体" charset="0"/>
                <a:ea typeface="方正兰亭黑简体" charset="0"/>
                <a:sym typeface="方正兰亭黑简体" charset="0"/>
              </a:rPr>
              <a:t>重点是</a:t>
            </a:r>
            <a:r>
              <a:rPr lang="en-US" altLang="zh-CN" sz="2000" b="1" dirty="0" smtClean="0">
                <a:solidFill>
                  <a:srgbClr val="1E50A2"/>
                </a:solidFill>
                <a:latin typeface="方正兰亭黑简体" charset="0"/>
                <a:ea typeface="方正兰亭黑简体" charset="0"/>
                <a:sym typeface="方正兰亭黑简体" charset="0"/>
              </a:rPr>
              <a:t>解放和发展社会生产力，</a:t>
            </a:r>
            <a:r>
              <a:rPr lang="en-US" altLang="zh-CN" sz="2000" b="1" dirty="0" smtClean="0">
                <a:solidFill>
                  <a:srgbClr val="FF0000"/>
                </a:solidFill>
                <a:latin typeface="方正兰亭黑简体" charset="0"/>
                <a:ea typeface="方正兰亭黑简体" charset="0"/>
                <a:sym typeface="方正兰亭黑简体" charset="0"/>
              </a:rPr>
              <a:t>用改革的办法</a:t>
            </a:r>
            <a:r>
              <a:rPr lang="en-US" altLang="zh-CN" sz="2000" b="1" dirty="0" smtClean="0">
                <a:solidFill>
                  <a:srgbClr val="1E50A2"/>
                </a:solidFill>
                <a:latin typeface="方正兰亭黑简体" charset="0"/>
                <a:ea typeface="方正兰亭黑简体" charset="0"/>
                <a:sym typeface="方正兰亭黑简体" charset="0"/>
              </a:rPr>
              <a:t>推进结构调整，减少无效和低端供给，扩大有效和中高端供给，增强供给结构对需求变化的适应性和灵活性，提高全要素生产率。</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b="1" dirty="0">
                <a:solidFill>
                  <a:schemeClr val="tx1"/>
                </a:solidFill>
                <a:latin typeface="方正兰亭黑简体" charset="0"/>
                <a:ea typeface="方正兰亭黑简体" charset="0"/>
                <a:sym typeface="方正兰亭黑简体" charset="0"/>
              </a:rPr>
              <a:t> </a:t>
            </a:r>
            <a:r>
              <a:rPr lang="zh-CN" altLang="en-US" sz="2000" b="1" dirty="0">
                <a:solidFill>
                  <a:schemeClr val="tx1"/>
                </a:solidFill>
                <a:latin typeface="仿宋" panose="02010609060101010101" pitchFamily="49" charset="-122"/>
                <a:ea typeface="仿宋" panose="02010609060101010101" pitchFamily="49" charset="-122"/>
              </a:rPr>
              <a:t>●采用分译法体现上下文的逻辑关系。</a:t>
            </a:r>
            <a:endParaRPr lang="en-US" altLang="zh-CN" sz="2000" b="1" dirty="0">
              <a:solidFill>
                <a:srgbClr val="FF0000"/>
              </a:solidFill>
              <a:latin typeface="仿宋" panose="02010609060101010101" pitchFamily="49" charset="-122"/>
              <a:ea typeface="仿宋" panose="02010609060101010101" pitchFamily="49" charset="-122"/>
            </a:endParaRPr>
          </a:p>
        </p:txBody>
      </p:sp>
      <p:sp>
        <p:nvSpPr>
          <p:cNvPr id="7" name="文本框 6"/>
          <p:cNvSpPr txBox="1"/>
          <p:nvPr/>
        </p:nvSpPr>
        <p:spPr>
          <a:xfrm>
            <a:off x="869855" y="3155779"/>
            <a:ext cx="6544945" cy="1476375"/>
          </a:xfrm>
          <a:prstGeom prst="rect">
            <a:avLst/>
          </a:prstGeom>
          <a:noFill/>
        </p:spPr>
        <p:txBody>
          <a:bodyPr wrap="square" rtlCol="0">
            <a:spAutoFit/>
          </a:bodyPr>
          <a:lstStyle/>
          <a:p>
            <a:pPr algn="just" latinLnBrk="1"/>
            <a:r>
              <a:rPr lang="ja-JP" altLang="en-US" sz="1800" b="1" dirty="0">
                <a:solidFill>
                  <a:srgbClr val="2050A1"/>
                </a:solidFill>
              </a:rPr>
              <a:t>공급 측의 구조적 개혁의 중점은 사회 생산력의 해방과 발전</a:t>
            </a:r>
            <a:r>
              <a:rPr lang="ja-JP" altLang="en-US" sz="1800" b="1" dirty="0">
                <a:solidFill>
                  <a:srgbClr val="FF0000"/>
                </a:solidFill>
              </a:rPr>
              <a:t>에 있습니다.</a:t>
            </a:r>
            <a:r>
              <a:rPr lang="ja-JP" altLang="en-US" sz="1800" b="1" dirty="0">
                <a:solidFill>
                  <a:srgbClr val="2050A1"/>
                </a:solidFill>
              </a:rPr>
              <a:t> </a:t>
            </a:r>
            <a:r>
              <a:rPr lang="ja-JP" altLang="en-US" sz="1800" b="1" dirty="0">
                <a:solidFill>
                  <a:srgbClr val="FF0000"/>
                </a:solidFill>
              </a:rPr>
              <a:t>개혁의 방법을 통해</a:t>
            </a:r>
            <a:r>
              <a:rPr lang="ja-JP" altLang="en-US" sz="1800" b="1" dirty="0">
                <a:solidFill>
                  <a:srgbClr val="2050A1"/>
                </a:solidFill>
              </a:rPr>
              <a:t> 구조 조정을 추진하고 비효과적이고 저급한 공급을 줄이며 효과적으로 중고급 공급을 확대하고 수요 변화에 대한 공급 구조의 적응성과 유연성을 강화하여 전 요소의 생산성을 높이는 것입니다.</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charset="0"/>
                <a:ea typeface="方正兰亭黑简体" charset="0"/>
                <a:sym typeface="方正兰亭黑简体" charset="0"/>
              </a:rPr>
              <a:t>学习目标</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charset="0"/>
                <a:ea typeface="方正兰亭黑简体" charset="0"/>
                <a:cs typeface="Calibri" panose="020F0502020204030204" pitchFamily="34" charset="0"/>
                <a:sym typeface="方正兰亭黑简体" charset="0"/>
              </a:rPr>
              <a:t>1. </a:t>
            </a:r>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思政目标</a:t>
            </a:r>
            <a:endParaRPr lang="en-GB" altLang="zh-CN"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11" name="文本框 10"/>
          <p:cNvSpPr txBox="1"/>
          <p:nvPr/>
        </p:nvSpPr>
        <p:spPr>
          <a:xfrm>
            <a:off x="3562985" y="1858010"/>
            <a:ext cx="7663815" cy="2306955"/>
          </a:xfrm>
          <a:prstGeom prst="rect">
            <a:avLst/>
          </a:prstGeom>
          <a:noFill/>
        </p:spPr>
        <p:txBody>
          <a:bodyPr wrap="square" rtlCol="0">
            <a:spAutoFit/>
          </a:bodyPr>
          <a:lstStyle/>
          <a:p>
            <a:pPr>
              <a:lnSpc>
                <a:spcPct val="150000"/>
              </a:lnSpc>
            </a:pPr>
            <a:r>
              <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      </a:t>
            </a:r>
            <a:r>
              <a:rPr kumimoji="1" lang="zh-CN" altLang="en-US" sz="18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明确必须坚持和完善社会主义基本经济制度，使市场在资源配置中起决定性作用，更好发挥政府作用，把握新发展阶段，贯彻创新、协调、绿色、开放、共享的新发展理念，加快构建以国内大循环为主体、国内国际双循环相互促进的新发展格局，推动高质量发展，统筹发展和安全。</a:t>
            </a:r>
            <a:r>
              <a:rPr kumimoji="1" lang="zh-CN" altLang="en-US" sz="1800" dirty="0" smtClean="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推进</a:t>
            </a:r>
            <a:r>
              <a:rPr kumimoji="1" lang="zh-CN" altLang="en-US" sz="18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国家治理体系和治理能力现代化</a:t>
            </a:r>
            <a:r>
              <a:rPr kumimoji="1" lang="zh-CN" altLang="en-US" sz="1800" dirty="0" smtClean="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a:t>
            </a:r>
            <a:endParaRPr kumimoji="1" lang="zh-CN" altLang="en-US" sz="18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322491" y="2087263"/>
            <a:ext cx="3767308" cy="3767308"/>
          </a:xfrm>
          <a:prstGeom prst="rect">
            <a:avLst/>
          </a:prstGeom>
        </p:spPr>
      </p:pic>
      <p:sp>
        <p:nvSpPr>
          <p:cNvPr id="2" name="矩形 1"/>
          <p:cNvSpPr/>
          <p:nvPr/>
        </p:nvSpPr>
        <p:spPr>
          <a:xfrm>
            <a:off x="3562985" y="4033520"/>
            <a:ext cx="7663815" cy="1891665"/>
          </a:xfrm>
          <a:prstGeom prst="rect">
            <a:avLst/>
          </a:prstGeom>
        </p:spPr>
        <p:txBody>
          <a:bodyPr wrap="square">
            <a:spAutoFit/>
          </a:bodyPr>
          <a:lstStyle/>
          <a:p>
            <a:pPr lvl="0">
              <a:lnSpc>
                <a:spcPct val="150000"/>
              </a:lnSpc>
            </a:pPr>
            <a:r>
              <a:rPr kumimoji="1" lang="zh-CN" altLang="en-US" sz="2400" dirty="0" smtClean="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      </a:t>
            </a:r>
            <a:r>
              <a:rPr kumimoji="1" lang="zh-CN" altLang="en-US" sz="18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理解社会主义基本经济制度、新发展理念、高质量发展、供给侧结构性改革、现代化经济体系、稳中求进工作总基调、开放型世界经济、统筹发展和安全等核心概念和关键语句的含义，掌握其韩译方法并运用到实际翻译活动当中。</a:t>
            </a:r>
            <a:endParaRPr kumimoji="1" lang="zh-CN" altLang="en-US" sz="2400" dirty="0" smtClean="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37245" y="1892822"/>
            <a:ext cx="6774852" cy="706755"/>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7. 现代化经济体系，是由社会经济活动</a:t>
            </a:r>
            <a:r>
              <a:rPr lang="en-US" altLang="zh-CN" sz="2000" b="1" dirty="0" smtClean="0">
                <a:solidFill>
                  <a:srgbClr val="FF0000"/>
                </a:solidFill>
                <a:latin typeface="方正兰亭黑简体" charset="0"/>
                <a:ea typeface="方正兰亭黑简体" charset="0"/>
                <a:sym typeface="方正兰亭黑简体" charset="0"/>
              </a:rPr>
              <a:t>各个环节、各个层面、各个领域</a:t>
            </a:r>
            <a:r>
              <a:rPr lang="en-US" altLang="zh-CN" sz="2000" b="1" dirty="0" smtClean="0">
                <a:solidFill>
                  <a:srgbClr val="1E50A2"/>
                </a:solidFill>
                <a:latin typeface="方正兰亭黑简体" charset="0"/>
                <a:ea typeface="方正兰亭黑简体" charset="0"/>
                <a:sym typeface="方正兰亭黑简体" charset="0"/>
              </a:rPr>
              <a:t>的相互关系和内在联系构成的</a:t>
            </a:r>
            <a:r>
              <a:rPr lang="en-US" altLang="zh-CN" sz="2000" b="1" dirty="0" smtClean="0">
                <a:solidFill>
                  <a:srgbClr val="FF0000"/>
                </a:solidFill>
                <a:latin typeface="方正兰亭黑简体" charset="0"/>
                <a:ea typeface="方正兰亭黑简体" charset="0"/>
                <a:sym typeface="方正兰亭黑简体" charset="0"/>
              </a:rPr>
              <a:t>一个</a:t>
            </a:r>
            <a:r>
              <a:rPr lang="en-US" altLang="zh-CN" sz="2000" b="1" dirty="0" smtClean="0">
                <a:solidFill>
                  <a:srgbClr val="1E50A2"/>
                </a:solidFill>
                <a:latin typeface="方正兰亭黑简体" charset="0"/>
                <a:ea typeface="方正兰亭黑简体" charset="0"/>
                <a:sym typeface="方正兰亭黑简体" charset="0"/>
              </a:rPr>
              <a:t>有机整体。</a:t>
            </a:r>
            <a:r>
              <a:rPr lang="zh-CN" altLang="en-US" sz="2000" b="1" dirty="0">
                <a:solidFill>
                  <a:srgbClr val="1E50A2"/>
                </a:solidFill>
                <a:ea typeface="方正兰亭黑简体" charset="0"/>
              </a:rPr>
              <a:t> </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000" b="1" dirty="0">
                <a:solidFill>
                  <a:schemeClr val="tx1"/>
                </a:solidFill>
                <a:latin typeface="仿宋" panose="02010609060101010101" pitchFamily="49" charset="-122"/>
                <a:ea typeface="仿宋" panose="02010609060101010101" pitchFamily="49" charset="-122"/>
              </a:rPr>
              <a:t>●</a:t>
            </a:r>
            <a:r>
              <a:rPr lang="zh-CN" altLang="en-US" sz="2000" b="1" dirty="0">
                <a:solidFill>
                  <a:schemeClr val="tx1"/>
                </a:solidFill>
                <a:latin typeface="仿宋" panose="02010609060101010101" pitchFamily="49" charset="-122"/>
                <a:ea typeface="仿宋" panose="02010609060101010101" pitchFamily="49" charset="-122"/>
              </a:rPr>
              <a:t>直译</a:t>
            </a:r>
            <a:endParaRPr lang="zh-CN" altLang="en-US" sz="2000" b="1" dirty="0">
              <a:solidFill>
                <a:schemeClr val="tx1"/>
              </a:solidFill>
              <a:latin typeface="仿宋" panose="02010609060101010101" pitchFamily="49" charset="-122"/>
              <a:ea typeface="仿宋" panose="02010609060101010101" pitchFamily="49" charset="-122"/>
            </a:endParaRPr>
          </a:p>
          <a:p>
            <a:pPr algn="just">
              <a:lnSpc>
                <a:spcPct val="150000"/>
              </a:lnSpc>
            </a:pPr>
            <a:r>
              <a:rPr lang="zh-CN" altLang="en-US" sz="2000" b="1" dirty="0">
                <a:solidFill>
                  <a:schemeClr val="tx1"/>
                </a:solidFill>
                <a:latin typeface="仿宋" panose="02010609060101010101" pitchFamily="49" charset="-122"/>
                <a:ea typeface="仿宋" panose="02010609060101010101" pitchFamily="49" charset="-122"/>
              </a:rPr>
              <a:t>●减译</a:t>
            </a:r>
            <a:endParaRPr lang="zh-CN" altLang="en-US" sz="2000" b="1" dirty="0">
              <a:solidFill>
                <a:schemeClr val="tx1"/>
              </a:solidFill>
              <a:latin typeface="仿宋" panose="02010609060101010101" pitchFamily="49" charset="-122"/>
              <a:ea typeface="仿宋" panose="02010609060101010101" pitchFamily="49" charset="-122"/>
            </a:endParaRPr>
          </a:p>
        </p:txBody>
      </p:sp>
      <p:sp>
        <p:nvSpPr>
          <p:cNvPr id="7" name="文本框 6"/>
          <p:cNvSpPr txBox="1"/>
          <p:nvPr/>
        </p:nvSpPr>
        <p:spPr>
          <a:xfrm>
            <a:off x="837101" y="2921761"/>
            <a:ext cx="6721475" cy="1014730"/>
          </a:xfrm>
          <a:prstGeom prst="rect">
            <a:avLst/>
          </a:prstGeom>
          <a:noFill/>
        </p:spPr>
        <p:txBody>
          <a:bodyPr wrap="square" rtlCol="0">
            <a:spAutoFit/>
          </a:bodyPr>
          <a:lstStyle/>
          <a:p>
            <a:pPr algn="just" latinLnBrk="1"/>
            <a:r>
              <a:rPr lang="ja-JP" altLang="en-US" sz="2000" b="1" dirty="0">
                <a:solidFill>
                  <a:srgbClr val="2050A1"/>
                </a:solidFill>
                <a:latin typeface="komorebi gothic" pitchFamily="49" charset="-128"/>
                <a:ea typeface="komorebi gothic" pitchFamily="49" charset="-128"/>
              </a:rPr>
              <a:t>현대화 경제 시스템은 사회 경제 활동의 </a:t>
            </a:r>
            <a:r>
              <a:rPr lang="ja-JP" altLang="en-US" sz="2000" b="1" dirty="0">
                <a:solidFill>
                  <a:srgbClr val="FF0000"/>
                </a:solidFill>
                <a:latin typeface="komorebi gothic" pitchFamily="49" charset="-128"/>
                <a:ea typeface="komorebi gothic" pitchFamily="49" charset="-128"/>
              </a:rPr>
              <a:t>각 단계, 각 측면, 각 분야</a:t>
            </a:r>
            <a:r>
              <a:rPr lang="ja-JP" altLang="en-US" sz="2000" b="1" dirty="0">
                <a:solidFill>
                  <a:srgbClr val="2050A1"/>
                </a:solidFill>
                <a:latin typeface="komorebi gothic" pitchFamily="49" charset="-128"/>
                <a:ea typeface="komorebi gothic" pitchFamily="49" charset="-128"/>
              </a:rPr>
              <a:t>의 상호 관계와 내적 연계로 구성된 유기적인 통일체입니다.</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554" y="1787501"/>
            <a:ext cx="7067550" cy="1322070"/>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8. 我国经济已由高速增长阶段转向高质量发展阶段，</a:t>
            </a:r>
            <a:r>
              <a:rPr lang="en-US" altLang="zh-CN" sz="2000" b="1" dirty="0" smtClean="0">
                <a:solidFill>
                  <a:srgbClr val="FF0000"/>
                </a:solidFill>
                <a:latin typeface="方正兰亭黑简体" charset="0"/>
                <a:ea typeface="方正兰亭黑简体" charset="0"/>
                <a:sym typeface="方正兰亭黑简体" charset="0"/>
              </a:rPr>
              <a:t>正</a:t>
            </a:r>
            <a:r>
              <a:rPr lang="en-US" altLang="zh-CN" sz="2000" b="1" dirty="0" smtClean="0">
                <a:solidFill>
                  <a:srgbClr val="1E50A2"/>
                </a:solidFill>
                <a:latin typeface="方正兰亭黑简体" charset="0"/>
                <a:ea typeface="方正兰亭黑简体" charset="0"/>
                <a:sym typeface="方正兰亭黑简体" charset="0"/>
              </a:rPr>
              <a:t>处在</a:t>
            </a:r>
            <a:r>
              <a:rPr lang="en-US" altLang="zh-CN" sz="2000" b="1" dirty="0" smtClean="0">
                <a:solidFill>
                  <a:schemeClr val="accent6"/>
                </a:solidFill>
                <a:latin typeface="方正兰亭黑简体" charset="0"/>
                <a:ea typeface="方正兰亭黑简体" charset="0"/>
                <a:sym typeface="方正兰亭黑简体" charset="0"/>
              </a:rPr>
              <a:t>转变发展方式、优化经济结构、转换增长动力</a:t>
            </a:r>
            <a:r>
              <a:rPr lang="en-US" altLang="zh-CN" sz="2000" b="1" dirty="0" smtClean="0">
                <a:solidFill>
                  <a:srgbClr val="1E50A2"/>
                </a:solidFill>
                <a:latin typeface="方正兰亭黑简体" charset="0"/>
                <a:ea typeface="方正兰亭黑简体" charset="0"/>
                <a:sym typeface="方正兰亭黑简体" charset="0"/>
              </a:rPr>
              <a:t>的攻关期，建设现代化经济体系是跨越关口的迫切要求和我国发展的战略目标。</a:t>
            </a:r>
            <a:endParaRPr lang="en-US" altLang="zh-CN" sz="2000" b="1" dirty="0" smtClean="0">
              <a:solidFill>
                <a:srgbClr val="1E50A2"/>
              </a:solidFill>
              <a:latin typeface="方正兰亭黑简体" charset="0"/>
              <a:ea typeface="方正兰亭黑简体" charset="0"/>
              <a:sym typeface="方正兰亭黑简体" charset="0"/>
            </a:endParaRPr>
          </a:p>
        </p:txBody>
      </p:sp>
      <p:sp>
        <p:nvSpPr>
          <p:cNvPr id="3" name="矩形 2"/>
          <p:cNvSpPr/>
          <p:nvPr/>
        </p:nvSpPr>
        <p:spPr>
          <a:xfrm>
            <a:off x="8112569" y="2246234"/>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ja-JP" altLang="en-US" sz="2000" b="1" dirty="0">
                <a:solidFill>
                  <a:schemeClr val="accent6"/>
                </a:solidFill>
                <a:latin typeface="仿宋" panose="02010609060101010101" pitchFamily="49" charset="-122"/>
                <a:ea typeface="仿宋" panose="02010609060101010101" pitchFamily="49" charset="-122"/>
              </a:rPr>
              <a:t>●词汇翻译</a:t>
            </a:r>
            <a:endParaRPr lang="ja-JP" altLang="en-US" sz="2000" b="1" dirty="0">
              <a:solidFill>
                <a:schemeClr val="accent6"/>
              </a:solidFill>
              <a:latin typeface="仿宋" panose="02010609060101010101" pitchFamily="49" charset="-122"/>
              <a:ea typeface="仿宋" panose="02010609060101010101" pitchFamily="49" charset="-122"/>
            </a:endParaRPr>
          </a:p>
          <a:p>
            <a:pPr algn="l">
              <a:lnSpc>
                <a:spcPct val="150000"/>
              </a:lnSpc>
            </a:pPr>
            <a:r>
              <a:rPr lang="ja-JP" altLang="en-US" sz="2000" b="1" dirty="0">
                <a:solidFill>
                  <a:schemeClr val="accent6"/>
                </a:solidFill>
                <a:latin typeface="仿宋" panose="02010609060101010101" pitchFamily="49" charset="-122"/>
                <a:ea typeface="仿宋" panose="02010609060101010101" pitchFamily="49" charset="-122"/>
              </a:rPr>
              <a:t>●增译</a:t>
            </a:r>
            <a:endParaRPr lang="en-US" altLang="zh-CN" sz="2000" b="1" dirty="0" smtClean="0">
              <a:solidFill>
                <a:srgbClr val="FF0000"/>
              </a:solidFill>
              <a:latin typeface="方正兰亭黑简体" charset="0"/>
              <a:ea typeface="方正兰亭黑简体" charset="0"/>
              <a:sym typeface="方正兰亭黑简体" charset="0"/>
            </a:endParaRPr>
          </a:p>
        </p:txBody>
      </p:sp>
      <p:sp>
        <p:nvSpPr>
          <p:cNvPr id="7" name="文本框 6"/>
          <p:cNvSpPr txBox="1"/>
          <p:nvPr/>
        </p:nvSpPr>
        <p:spPr>
          <a:xfrm>
            <a:off x="556970" y="3152845"/>
            <a:ext cx="7220585" cy="1630045"/>
          </a:xfrm>
          <a:prstGeom prst="rect">
            <a:avLst/>
          </a:prstGeom>
          <a:noFill/>
        </p:spPr>
        <p:txBody>
          <a:bodyPr wrap="square" rtlCol="0">
            <a:spAutoFit/>
          </a:bodyPr>
          <a:lstStyle/>
          <a:p>
            <a:pPr algn="just" latinLnBrk="1"/>
            <a:r>
              <a:rPr lang="ja-JP" altLang="en-US" sz="2000" b="1" dirty="0">
                <a:solidFill>
                  <a:srgbClr val="2050A1"/>
                </a:solidFill>
                <a:latin typeface="komorebi gothic" pitchFamily="49" charset="-128"/>
                <a:ea typeface="komorebi gothic" pitchFamily="49" charset="-128"/>
              </a:rPr>
              <a:t>우리 나라 경제는 이미 고속 성장 단계에서 질적 성장의 발전 단계로 전환되었고 </a:t>
            </a:r>
            <a:r>
              <a:rPr lang="ja-JP" altLang="en-US" sz="2000" b="1" dirty="0">
                <a:solidFill>
                  <a:srgbClr val="FF0000"/>
                </a:solidFill>
                <a:latin typeface="komorebi gothic" pitchFamily="49" charset="-128"/>
                <a:ea typeface="komorebi gothic" pitchFamily="49" charset="-128"/>
              </a:rPr>
              <a:t>지금은</a:t>
            </a:r>
            <a:r>
              <a:rPr lang="ja-JP" altLang="en-US" sz="2000" b="1" dirty="0">
                <a:solidFill>
                  <a:srgbClr val="2050A1"/>
                </a:solidFill>
                <a:latin typeface="komorebi gothic" pitchFamily="49" charset="-128"/>
                <a:ea typeface="komorebi gothic" pitchFamily="49" charset="-128"/>
              </a:rPr>
              <a:t> </a:t>
            </a:r>
            <a:r>
              <a:rPr lang="ja-JP" altLang="en-US" sz="2000" b="1" dirty="0">
                <a:solidFill>
                  <a:schemeClr val="accent6"/>
                </a:solidFill>
                <a:latin typeface="komorebi gothic" pitchFamily="49" charset="-128"/>
                <a:ea typeface="komorebi gothic" pitchFamily="49" charset="-128"/>
              </a:rPr>
              <a:t>발전 방식의 전환, 경제 구조의 최적화, 성장 동력 전환</a:t>
            </a:r>
            <a:r>
              <a:rPr lang="ja-JP" altLang="en-US" sz="2000" b="1" dirty="0">
                <a:solidFill>
                  <a:srgbClr val="2050A1"/>
                </a:solidFill>
                <a:latin typeface="komorebi gothic" pitchFamily="49" charset="-128"/>
                <a:ea typeface="komorebi gothic" pitchFamily="49" charset="-128"/>
              </a:rPr>
              <a:t>의 돌격 시기에 처해 있습니다. 현대화된 경제 시스템 건설은 난관을 뛰어넘기 위한 절박한 요구이자 우리 나라 발전의 전략적 목표입니다.</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0848" y="1689682"/>
            <a:ext cx="7172960" cy="1322070"/>
          </a:xfrm>
          <a:prstGeom prst="rect">
            <a:avLst/>
          </a:prstGeom>
          <a:noFill/>
        </p:spPr>
        <p:txBody>
          <a:bodyPr wrap="square" rtlCol="0">
            <a:spAutoFit/>
          </a:bodyPr>
          <a:lstStyle/>
          <a:p>
            <a:pPr algn="just"/>
            <a:r>
              <a:rPr lang="en-US" altLang="zh-CN" sz="2000" b="1" dirty="0" smtClean="0">
                <a:solidFill>
                  <a:srgbClr val="1E50A2"/>
                </a:solidFill>
                <a:latin typeface="方正兰亭黑简体" charset="0"/>
                <a:ea typeface="方正兰亭黑简体" charset="0"/>
                <a:sym typeface="方正兰亭黑简体" charset="0"/>
              </a:rPr>
              <a:t>9．高质量发展，就是能够很好满足人民日益增长的美好生活需要的发展，</a:t>
            </a:r>
            <a:r>
              <a:rPr lang="en-US" altLang="zh-CN" sz="2000" b="1" dirty="0" smtClean="0">
                <a:solidFill>
                  <a:srgbClr val="FF0000"/>
                </a:solidFill>
                <a:latin typeface="方正兰亭黑简体" charset="0"/>
                <a:ea typeface="方正兰亭黑简体" charset="0"/>
                <a:sym typeface="方正兰亭黑简体" charset="0"/>
              </a:rPr>
              <a:t>是体现新发展理念的发展，是创新成为第一动力、协调成为内生特点、绿色成为普遍形态、开放成为必由之路、共享成为根本目的的发展</a:t>
            </a:r>
            <a:r>
              <a:rPr lang="en-US" altLang="zh-CN" sz="2000" b="1" dirty="0" smtClean="0">
                <a:solidFill>
                  <a:srgbClr val="1E50A2"/>
                </a:solidFill>
                <a:latin typeface="方正兰亭黑简体" charset="0"/>
                <a:ea typeface="方正兰亭黑简体" charset="0"/>
                <a:sym typeface="方正兰亭黑简体" charset="0"/>
              </a:rPr>
              <a:t>。</a:t>
            </a:r>
            <a:endParaRPr lang="en-US" altLang="zh-CN" sz="2000" b="1" dirty="0" smtClean="0">
              <a:solidFill>
                <a:srgbClr val="1E50A2"/>
              </a:solidFill>
              <a:latin typeface="方正兰亭黑简体" charset="0"/>
              <a:ea typeface="方正兰亭黑简体" charset="0"/>
              <a:sym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chemeClr val="accent6"/>
                </a:solidFill>
                <a:latin typeface="仿宋" panose="02010609060101010101" pitchFamily="49" charset="-122"/>
                <a:ea typeface="仿宋" panose="02010609060101010101" pitchFamily="49" charset="-122"/>
              </a:rPr>
              <a:t>●增译</a:t>
            </a:r>
            <a:endParaRPr lang="en-US" altLang="zh-CN" sz="2000" b="1" dirty="0" smtClean="0">
              <a:solidFill>
                <a:schemeClr val="accent6"/>
              </a:solidFill>
              <a:latin typeface="方正兰亭黑简体" charset="0"/>
              <a:ea typeface="方正兰亭黑简体" charset="0"/>
              <a:sym typeface="方正兰亭黑简体" charset="0"/>
            </a:endParaRPr>
          </a:p>
          <a:p>
            <a:pPr algn="ctr">
              <a:lnSpc>
                <a:spcPct val="150000"/>
              </a:lnSpc>
            </a:pPr>
            <a:r>
              <a:rPr lang="zh-CN" altLang="en-US" sz="2000" b="1" dirty="0" smtClean="0">
                <a:solidFill>
                  <a:srgbClr val="FF0000"/>
                </a:solidFill>
                <a:latin typeface="仿宋" panose="02010609060101010101" pitchFamily="49" charset="-122"/>
                <a:ea typeface="仿宋" panose="02010609060101010101" pitchFamily="49" charset="-122"/>
              </a:rPr>
              <a:t>●合译</a:t>
            </a:r>
            <a:endParaRPr lang="en-US" altLang="zh-CN" sz="2000" b="1" dirty="0">
              <a:solidFill>
                <a:srgbClr val="FF0000"/>
              </a:solidFill>
              <a:latin typeface="方正兰亭黑简体" charset="0"/>
              <a:ea typeface="方正兰亭黑简体" charset="0"/>
              <a:sym typeface="方正兰亭黑简体" charset="0"/>
            </a:endParaRPr>
          </a:p>
          <a:p>
            <a:pPr algn="ctr">
              <a:lnSpc>
                <a:spcPct val="150000"/>
              </a:lnSpc>
            </a:pPr>
            <a:endParaRPr lang="en-US" altLang="zh-CN" sz="2000" b="1" dirty="0">
              <a:solidFill>
                <a:schemeClr val="tx1"/>
              </a:solidFill>
              <a:latin typeface="方正兰亭黑简体" charset="0"/>
              <a:ea typeface="方正兰亭黑简体" charset="0"/>
              <a:sym typeface="方正兰亭黑简体" charset="0"/>
            </a:endParaRPr>
          </a:p>
        </p:txBody>
      </p:sp>
      <p:sp>
        <p:nvSpPr>
          <p:cNvPr id="7" name="文本框 6"/>
          <p:cNvSpPr txBox="1"/>
          <p:nvPr/>
        </p:nvSpPr>
        <p:spPr>
          <a:xfrm>
            <a:off x="650929" y="3152935"/>
            <a:ext cx="7139940" cy="1630045"/>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질 높은 발전</a:t>
            </a:r>
            <a:r>
              <a:rPr lang="ko-KR" altLang="en-US" sz="2000" b="1" dirty="0">
                <a:solidFill>
                  <a:schemeClr val="accent6"/>
                </a:solidFill>
                <a:latin typeface="komorebi gothic" pitchFamily="49" charset="-128"/>
                <a:ea typeface="komorebi gothic" pitchFamily="49" charset="-128"/>
              </a:rPr>
              <a:t>이란</a:t>
            </a:r>
            <a:r>
              <a:rPr lang="ko-KR" altLang="en-US" sz="2000" b="1" dirty="0">
                <a:solidFill>
                  <a:srgbClr val="2050A1"/>
                </a:solidFill>
                <a:latin typeface="komorebi gothic" pitchFamily="49" charset="-128"/>
                <a:ea typeface="komorebi gothic" pitchFamily="49" charset="-128"/>
              </a:rPr>
              <a:t> 인민의 날로 늘어나는 아름다운 생활에 대한 수요를 잘 충족시킬 수 있는 발전으로서 </a:t>
            </a:r>
            <a:r>
              <a:rPr lang="ko-KR" altLang="en-US" sz="2000" b="1" dirty="0">
                <a:solidFill>
                  <a:srgbClr val="FF0000"/>
                </a:solidFill>
                <a:latin typeface="komorebi gothic" pitchFamily="49" charset="-128"/>
                <a:ea typeface="komorebi gothic" pitchFamily="49" charset="-128"/>
              </a:rPr>
              <a:t>새로운 발전 이념을 구현하고 혁신을 제1 원동력으로, 조화를 내생적 특징으로, 녹색을 보편적인 형태로, 개방을 필수적인 수단으로, 공유를 근본적인 목적으로 합니다.</a:t>
            </a:r>
            <a:endParaRPr lang="ko-KR" altLang="en-US" sz="2000" b="1" dirty="0">
              <a:solidFill>
                <a:srgbClr val="FF0000"/>
              </a:solidFill>
              <a:latin typeface="komorebi gothic" pitchFamily="49" charset="-128"/>
              <a:ea typeface="komorebi gothic" pitchFamily="49" charset="-128"/>
            </a:endParaRPr>
          </a:p>
        </p:txBody>
      </p:sp>
      <p:pic>
        <p:nvPicPr>
          <p:cNvPr id="16" name="图片 15"/>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charset="0"/>
                <a:ea typeface="方正兰亭黑简体" charset="0"/>
                <a:sym typeface="方正兰亭黑简体" charset="0"/>
              </a:rPr>
              <a:t>翻译说明</a:t>
            </a:r>
            <a:endParaRPr kumimoji="1" lang="zh-CN" altLang="en-US" sz="2800" b="1" dirty="0">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二、关键语句</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charset="0"/>
                <a:ea typeface="方正兰亭黑简体" charset="0"/>
                <a:cs typeface="+mn-lt"/>
                <a:sym typeface="+mn-ea"/>
              </a:rPr>
              <a:t>教学建议：</a:t>
            </a:r>
            <a:endParaRPr lang="zh-CN" altLang="en-US" sz="2200" b="1" dirty="0">
              <a:solidFill>
                <a:schemeClr val="bg1"/>
              </a:solidFill>
              <a:latin typeface="方正兰亭黑简体" charset="0"/>
              <a:ea typeface="方正兰亭黑简体" charset="0"/>
              <a:cs typeface="+mn-lt"/>
              <a:sym typeface="方正兰亭黑简体" charset="0"/>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8173" y="2173392"/>
            <a:ext cx="7105650" cy="1014730"/>
          </a:xfrm>
          <a:prstGeom prst="rect">
            <a:avLst/>
          </a:prstGeom>
          <a:noFill/>
        </p:spPr>
        <p:txBody>
          <a:bodyPr wrap="square" rtlCol="0">
            <a:spAutoFit/>
          </a:bodyPr>
          <a:lstStyle/>
          <a:p>
            <a:r>
              <a:rPr lang="en-US" altLang="zh-CN" sz="2000" b="1" dirty="0" smtClean="0">
                <a:solidFill>
                  <a:srgbClr val="1E50A2"/>
                </a:solidFill>
                <a:latin typeface="方正兰亭黑简体" charset="0"/>
                <a:ea typeface="方正兰亭黑简体" charset="0"/>
                <a:sym typeface="方正兰亭黑简体" charset="0"/>
              </a:rPr>
              <a:t>10. 国家强，经济体系必须强。只有形成现代化经济体系，才能更好顺应现代化发展潮流和赢得国际竞争主动，也才能为其他领域现代化提供有力支撑。</a:t>
            </a:r>
            <a:endParaRPr lang="zh-CN" altLang="en-US" sz="2000" b="1" dirty="0">
              <a:solidFill>
                <a:srgbClr val="1E50A2"/>
              </a:solidFill>
              <a:ea typeface="方正兰亭黑简体" charset="0"/>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charset="0"/>
                <a:ea typeface="方正兰亭黑简体" charset="0"/>
                <a:sym typeface="方正兰亭黑简体" charset="0"/>
              </a:rPr>
              <a:t>合译</a:t>
            </a:r>
            <a:endParaRPr lang="en-US" altLang="zh-CN" sz="2000" b="1" dirty="0">
              <a:solidFill>
                <a:srgbClr val="FF0000"/>
              </a:solidFill>
              <a:latin typeface="方正兰亭黑简体" charset="0"/>
              <a:ea typeface="方正兰亭黑简体" charset="0"/>
              <a:sym typeface="方正兰亭黑简体" charset="0"/>
            </a:endParaRPr>
          </a:p>
        </p:txBody>
      </p:sp>
      <p:sp>
        <p:nvSpPr>
          <p:cNvPr id="7" name="文本框 6"/>
          <p:cNvSpPr txBox="1"/>
          <p:nvPr/>
        </p:nvSpPr>
        <p:spPr>
          <a:xfrm>
            <a:off x="617855" y="3334385"/>
            <a:ext cx="7165975" cy="132207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나라가 강해지</a:t>
            </a:r>
            <a:r>
              <a:rPr lang="ko-KR" altLang="en-US" sz="2000" b="1" dirty="0">
                <a:solidFill>
                  <a:srgbClr val="FF0000"/>
                </a:solidFill>
                <a:latin typeface="komorebi gothic" pitchFamily="49" charset="-128"/>
                <a:ea typeface="komorebi gothic" pitchFamily="49" charset="-128"/>
              </a:rPr>
              <a:t>려면</a:t>
            </a:r>
            <a:r>
              <a:rPr lang="ko-KR" altLang="en-US" sz="2000" b="1" dirty="0">
                <a:solidFill>
                  <a:srgbClr val="2050A1"/>
                </a:solidFill>
                <a:latin typeface="komorebi gothic" pitchFamily="49" charset="-128"/>
                <a:ea typeface="komorebi gothic" pitchFamily="49" charset="-128"/>
              </a:rPr>
              <a:t> 반드시 경제 시스템이 강해야 합니다. 현대화 경제 시스템을 구축</a:t>
            </a:r>
            <a:r>
              <a:rPr lang="ko-KR" altLang="en-US" sz="2000" b="1" dirty="0">
                <a:solidFill>
                  <a:srgbClr val="FF0000"/>
                </a:solidFill>
                <a:latin typeface="komorebi gothic" pitchFamily="49" charset="-128"/>
                <a:ea typeface="komorebi gothic" pitchFamily="49" charset="-128"/>
              </a:rPr>
              <a:t>해야</a:t>
            </a:r>
            <a:r>
              <a:rPr lang="ko-KR" altLang="en-US" sz="2000" b="1" dirty="0">
                <a:solidFill>
                  <a:srgbClr val="2050A1"/>
                </a:solidFill>
                <a:latin typeface="komorebi gothic" pitchFamily="49" charset="-128"/>
                <a:ea typeface="komorebi gothic" pitchFamily="49" charset="-128"/>
              </a:rPr>
              <a:t> 비로소 현대화 발전의 조류에 더욱 잘 순응할 수 있</a:t>
            </a:r>
            <a:r>
              <a:rPr lang="ko-KR" altLang="en-US" sz="2000" b="1" dirty="0">
                <a:solidFill>
                  <a:srgbClr val="FF0000"/>
                </a:solidFill>
                <a:latin typeface="komorebi gothic" pitchFamily="49" charset="-128"/>
                <a:ea typeface="komorebi gothic" pitchFamily="49" charset="-128"/>
              </a:rPr>
              <a:t>고</a:t>
            </a:r>
            <a:r>
              <a:rPr lang="ko-KR" altLang="en-US" sz="2000" b="1" dirty="0">
                <a:solidFill>
                  <a:srgbClr val="2050A1"/>
                </a:solidFill>
                <a:latin typeface="komorebi gothic" pitchFamily="49" charset="-128"/>
                <a:ea typeface="komorebi gothic" pitchFamily="49" charset="-128"/>
              </a:rPr>
              <a:t> 국제 경쟁에서 주도권을 확보할 수 있</a:t>
            </a:r>
            <a:r>
              <a:rPr lang="ko-KR" altLang="en-US" sz="2000" b="1" dirty="0">
                <a:solidFill>
                  <a:srgbClr val="FF0000"/>
                </a:solidFill>
                <a:latin typeface="komorebi gothic" pitchFamily="49" charset="-128"/>
                <a:ea typeface="komorebi gothic" pitchFamily="49" charset="-128"/>
              </a:rPr>
              <a:t>으며</a:t>
            </a:r>
            <a:r>
              <a:rPr lang="ko-KR" altLang="en-US" sz="2000" b="1" dirty="0">
                <a:solidFill>
                  <a:srgbClr val="2050A1"/>
                </a:solidFill>
                <a:latin typeface="komorebi gothic" pitchFamily="49" charset="-128"/>
                <a:ea typeface="komorebi gothic" pitchFamily="49" charset="-128"/>
              </a:rPr>
              <a:t> 기타 분야의 현대화 실현에 강력한 지원을 제공할 수 있습니다. </a:t>
            </a:r>
            <a:endParaRPr lang="ja-JP" altLang="en-US" sz="2000" b="1" dirty="0">
              <a:solidFill>
                <a:srgbClr val="2050A1"/>
              </a:solidFill>
              <a:latin typeface="komorebi gothic" pitchFamily="49" charset="-128"/>
              <a:ea typeface="komorebi gothic" pitchFamily="49" charset="-128"/>
            </a:endParaRPr>
          </a:p>
        </p:txBody>
      </p:sp>
      <p:pic>
        <p:nvPicPr>
          <p:cNvPr id="15" name="图片 14"/>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三、课前试译</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charset="0"/>
                <a:ea typeface="方正兰亭黑简体" charset="0"/>
                <a:cs typeface="Calibri" panose="020F0502020204030204" pitchFamily="34" charset="0"/>
                <a:sym typeface="方正兰亭黑简体" charset="0"/>
              </a:rPr>
              <a:t>试译要求</a:t>
            </a:r>
            <a:endParaRPr lang="zh-CN" altLang="en-US" sz="2000" b="1" dirty="0">
              <a:solidFill>
                <a:schemeClr val="bg1"/>
              </a:solidFill>
              <a:latin typeface="方正兰亭黑简体" charset="0"/>
              <a:ea typeface="方正兰亭黑简体" charset="0"/>
              <a:cs typeface="Calibri" panose="020F0502020204030204" pitchFamily="34" charset="0"/>
              <a:sym typeface="方正兰亭黑简体"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charset="0"/>
                <a:ea typeface="方正兰亭黑简体" charset="0"/>
                <a:sym typeface="方正兰亭黑简体" charset="0"/>
              </a:rPr>
              <a:t>文本一</a:t>
            </a:r>
            <a:endParaRPr kumimoji="1" lang="zh-CN" altLang="en-US" dirty="0">
              <a:latin typeface="方正兰亭黑简体" charset="0"/>
              <a:ea typeface="方正兰亭黑简体" charset="0"/>
              <a:sym typeface="方正兰亭黑简体" charset="0"/>
            </a:endParaRPr>
          </a:p>
        </p:txBody>
      </p:sp>
      <p:sp>
        <p:nvSpPr>
          <p:cNvPr id="13" name="文本框 12"/>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本节课上：</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）请阅读一遍后合上本书</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）请凭记忆复述关键信息</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3</a:t>
            </a:r>
            <a:r>
              <a:rPr lang="zh-CN" altLang="en-US" sz="1600" b="1" dirty="0">
                <a:solidFill>
                  <a:schemeClr val="accent1">
                    <a:lumMod val="75000"/>
                  </a:schemeClr>
                </a:solidFill>
                <a:latin typeface="方正兰亭黑简体" charset="0"/>
                <a:ea typeface="方正兰亭黑简体" charset="0"/>
                <a:sym typeface="方正兰亭黑简体" charset="0"/>
              </a:rPr>
              <a:t>）讨论翻译思路</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gn="ctr">
              <a:lnSpc>
                <a:spcPct val="150000"/>
              </a:lnSpc>
            </a:pP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gn="just">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下节课前：</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）每位同学自行试译</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）小组代表朗读译文</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charset="0"/>
              <a:cs typeface="微软雅黑 Light" panose="020B0502040204020203"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pic>
        <p:nvPicPr>
          <p:cNvPr id="2" name="图片 1"/>
          <p:cNvPicPr>
            <a:picLocks noChangeAspect="1"/>
          </p:cNvPicPr>
          <p:nvPr/>
        </p:nvPicPr>
        <p:blipFill>
          <a:blip r:embed="rId3"/>
          <a:stretch>
            <a:fillRect/>
          </a:stretch>
        </p:blipFill>
        <p:spPr>
          <a:xfrm>
            <a:off x="4782820" y="923925"/>
            <a:ext cx="5890260" cy="5324475"/>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三、课前试译</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charset="0"/>
                <a:ea typeface="方正兰亭黑简体" charset="0"/>
                <a:cs typeface="Calibri" panose="020F0502020204030204" pitchFamily="34" charset="0"/>
                <a:sym typeface="方正兰亭黑简体" charset="0"/>
              </a:rPr>
              <a:t>试译要求</a:t>
            </a:r>
            <a:endParaRPr lang="zh-CN" altLang="en-US" sz="2000" b="1" dirty="0">
              <a:solidFill>
                <a:schemeClr val="bg1"/>
              </a:solidFill>
              <a:latin typeface="方正兰亭黑简体" charset="0"/>
              <a:ea typeface="方正兰亭黑简体" charset="0"/>
              <a:cs typeface="Calibri" panose="020F0502020204030204" pitchFamily="34" charset="0"/>
              <a:sym typeface="方正兰亭黑简体"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charset="0"/>
                <a:ea typeface="方正兰亭黑简体" charset="0"/>
                <a:sym typeface="方正兰亭黑简体" charset="0"/>
              </a:rPr>
              <a:t>文本二</a:t>
            </a:r>
            <a:endParaRPr kumimoji="1" lang="zh-CN" altLang="en-US" dirty="0">
              <a:latin typeface="方正兰亭黑简体" charset="0"/>
              <a:ea typeface="方正兰亭黑简体" charset="0"/>
              <a:sym typeface="方正兰亭黑简体" charset="0"/>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本节课上：</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）请阅读一遍后合上本书</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）请凭记忆复述关键信息</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3</a:t>
            </a:r>
            <a:r>
              <a:rPr lang="zh-CN" altLang="en-US" sz="1600" b="1" dirty="0">
                <a:solidFill>
                  <a:schemeClr val="accent1">
                    <a:lumMod val="75000"/>
                  </a:schemeClr>
                </a:solidFill>
                <a:latin typeface="方正兰亭黑简体" charset="0"/>
                <a:ea typeface="方正兰亭黑简体" charset="0"/>
                <a:sym typeface="方正兰亭黑简体" charset="0"/>
              </a:rPr>
              <a:t>）讨论翻译思路</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gn="ctr">
              <a:lnSpc>
                <a:spcPct val="150000"/>
              </a:lnSpc>
            </a:pP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gn="just">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下节课前：</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1</a:t>
            </a:r>
            <a:r>
              <a:rPr lang="zh-CN" altLang="en-US" sz="1600" b="1" dirty="0">
                <a:solidFill>
                  <a:schemeClr val="accent1">
                    <a:lumMod val="75000"/>
                  </a:schemeClr>
                </a:solidFill>
                <a:latin typeface="方正兰亭黑简体" charset="0"/>
                <a:ea typeface="方正兰亭黑简体" charset="0"/>
                <a:sym typeface="方正兰亭黑简体" charset="0"/>
              </a:rPr>
              <a:t>）每位同学自行试译</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a:lnSpc>
                <a:spcPct val="150000"/>
              </a:lnSpc>
            </a:pPr>
            <a:r>
              <a:rPr lang="en-US" altLang="zh-CN" sz="1600" b="1" dirty="0">
                <a:solidFill>
                  <a:schemeClr val="accent1">
                    <a:lumMod val="75000"/>
                  </a:schemeClr>
                </a:solidFill>
                <a:latin typeface="方正兰亭黑简体" charset="0"/>
                <a:ea typeface="方正兰亭黑简体" charset="0"/>
                <a:sym typeface="方正兰亭黑简体" charset="0"/>
              </a:rPr>
              <a:t>2</a:t>
            </a:r>
            <a:r>
              <a:rPr lang="zh-CN" altLang="en-US" sz="1600" b="1" dirty="0">
                <a:solidFill>
                  <a:schemeClr val="accent1">
                    <a:lumMod val="75000"/>
                  </a:schemeClr>
                </a:solidFill>
                <a:latin typeface="方正兰亭黑简体" charset="0"/>
                <a:ea typeface="方正兰亭黑简体" charset="0"/>
                <a:sym typeface="方正兰亭黑简体" charset="0"/>
              </a:rPr>
              <a:t>）小组代表朗读译文</a:t>
            </a:r>
            <a:endParaRPr lang="en-US" altLang="zh-CN" sz="1600" b="1" dirty="0">
              <a:solidFill>
                <a:schemeClr val="accent1">
                  <a:lumMod val="75000"/>
                </a:schemeClr>
              </a:solidFill>
              <a:latin typeface="方正兰亭黑简体" charset="0"/>
              <a:ea typeface="方正兰亭黑简体" charset="0"/>
              <a:sym typeface="方正兰亭黑简体" charset="0"/>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charset="0"/>
              <a:cs typeface="微软雅黑 Light" panose="020B0502040204020203" charset="-122"/>
            </a:endParaRPr>
          </a:p>
        </p:txBody>
      </p:sp>
      <p:pic>
        <p:nvPicPr>
          <p:cNvPr id="2" name="图片 2"/>
          <p:cNvPicPr>
            <a:picLocks noChangeAspect="1"/>
          </p:cNvPicPr>
          <p:nvPr/>
        </p:nvPicPr>
        <p:blipFill>
          <a:blip r:embed="rId3"/>
          <a:stretch>
            <a:fillRect/>
          </a:stretch>
        </p:blipFill>
        <p:spPr>
          <a:xfrm>
            <a:off x="5609590" y="1089025"/>
            <a:ext cx="4700905" cy="550100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35" y="5991225"/>
            <a:ext cx="2278380" cy="84899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2" name="图片 1"/>
          <p:cNvPicPr>
            <a:picLocks noChangeAspect="1"/>
          </p:cNvPicPr>
          <p:nvPr/>
        </p:nvPicPr>
        <p:blipFill>
          <a:blip r:embed="rId3"/>
          <a:stretch>
            <a:fillRect/>
          </a:stretch>
        </p:blipFill>
        <p:spPr>
          <a:xfrm>
            <a:off x="1334770" y="1520190"/>
            <a:ext cx="4682490" cy="4407535"/>
          </a:xfrm>
          <a:prstGeom prst="rect">
            <a:avLst/>
          </a:prstGeom>
          <a:noFill/>
          <a:ln w="9525">
            <a:noFill/>
          </a:ln>
        </p:spPr>
      </p:pic>
      <p:pic>
        <p:nvPicPr>
          <p:cNvPr id="10" name="图片 9"/>
          <p:cNvPicPr>
            <a:picLocks noChangeAspect="1"/>
          </p:cNvPicPr>
          <p:nvPr/>
        </p:nvPicPr>
        <p:blipFill>
          <a:blip r:embed="rId4"/>
          <a:stretch>
            <a:fillRect/>
          </a:stretch>
        </p:blipFill>
        <p:spPr>
          <a:xfrm>
            <a:off x="6185535" y="1520190"/>
            <a:ext cx="5347335" cy="3165475"/>
          </a:xfrm>
          <a:prstGeom prst="rect">
            <a:avLst/>
          </a:prstGeom>
        </p:spPr>
      </p:pic>
      <p:pic>
        <p:nvPicPr>
          <p:cNvPr id="14" name="图片 13"/>
          <p:cNvPicPr>
            <a:picLocks noChangeAspect="1"/>
          </p:cNvPicPr>
          <p:nvPr/>
        </p:nvPicPr>
        <p:blipFill>
          <a:blip r:embed="rId5"/>
          <a:stretch>
            <a:fillRect/>
          </a:stretch>
        </p:blipFill>
        <p:spPr>
          <a:xfrm>
            <a:off x="6185535" y="4685665"/>
            <a:ext cx="5347970" cy="186944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テキスト ボックス 1"/>
          <p:cNvSpPr txBox="1"/>
          <p:nvPr/>
        </p:nvSpPr>
        <p:spPr>
          <a:xfrm>
            <a:off x="2166880" y="2332570"/>
            <a:ext cx="8356138" cy="3169285"/>
          </a:xfrm>
          <a:prstGeom prst="rect">
            <a:avLst/>
          </a:prstGeom>
          <a:noFill/>
        </p:spPr>
        <p:txBody>
          <a:bodyPr wrap="square" rtlCol="0">
            <a:spAutoFit/>
          </a:bodyPr>
          <a:lstStyle/>
          <a:p>
            <a:pPr algn="just"/>
            <a:r>
              <a:rPr lang="en-US" altLang="zh-CN" sz="2800" dirty="0" smtClean="0">
                <a:solidFill>
                  <a:srgbClr val="2050A1"/>
                </a:solidFill>
                <a:ea typeface="方正兰亭黑简体" charset="0"/>
                <a:cs typeface="Calibri" panose="020F0502020204030204" pitchFamily="34" charset="0"/>
                <a:sym typeface="+mn-ea"/>
              </a:rPr>
              <a:t>合译技巧</a:t>
            </a:r>
            <a:endParaRPr lang="en-US" altLang="zh-CN" sz="2800" b="1" dirty="0" smtClean="0">
              <a:solidFill>
                <a:srgbClr val="2050A1"/>
              </a:solidFill>
              <a:ea typeface="方正兰亭黑简体" charset="0"/>
              <a:cs typeface="Calibri" panose="020F0502020204030204" pitchFamily="34" charset="0"/>
              <a:sym typeface="+mn-ea"/>
            </a:endParaRPr>
          </a:p>
          <a:p>
            <a:pPr algn="just"/>
            <a:endParaRPr lang="en-US" altLang="zh-CN" sz="2800" b="1"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——合译是应原文语值再现、语义传达和译文表达规</a:t>
            </a:r>
            <a:r>
              <a:rPr lang="zh-CN" altLang="en-US" sz="2400" dirty="0" smtClean="0">
                <a:solidFill>
                  <a:srgbClr val="2050A1"/>
                </a:solidFill>
                <a:ea typeface="方正兰亭黑简体" charset="0"/>
                <a:cs typeface="Calibri" panose="020F0502020204030204" pitchFamily="34" charset="0"/>
                <a:sym typeface="+mn-ea"/>
              </a:rPr>
              <a:t>范之需，对原文语表形式采取化零为整的手段、合并策略和合译方法，其原则是“合形不漏义不变值”，即原文的语表形式合并，但语里意义不出现遗漏，语用价值没有变动，译文符合译语的表达习惯和规范。</a:t>
            </a:r>
            <a:endParaRPr lang="en-US" altLang="zh-CN" sz="2400" dirty="0" smtClean="0">
              <a:solidFill>
                <a:srgbClr val="2050A1"/>
              </a:solidFill>
              <a:ea typeface="方正兰亭黑简体" charset="0"/>
              <a:cs typeface="Calibri" panose="020F0502020204030204" pitchFamily="34" charset="0"/>
              <a:sym typeface="+mn-ea"/>
            </a:endParaRPr>
          </a:p>
          <a:p>
            <a:pPr algn="just"/>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テキスト ボックス 1"/>
          <p:cNvSpPr txBox="1"/>
          <p:nvPr/>
        </p:nvSpPr>
        <p:spPr>
          <a:xfrm>
            <a:off x="4754880" y="2893060"/>
            <a:ext cx="2729865" cy="2306955"/>
          </a:xfrm>
          <a:prstGeom prst="rect">
            <a:avLst/>
          </a:prstGeom>
          <a:noFill/>
        </p:spPr>
        <p:txBody>
          <a:bodyPr wrap="square" rtlCol="0">
            <a:spAutoFit/>
          </a:bodyPr>
          <a:lstStyle/>
          <a:p>
            <a:r>
              <a:rPr lang="zh-CN" altLang="en-US" sz="2400" b="1" dirty="0" smtClean="0">
                <a:solidFill>
                  <a:srgbClr val="2050A1"/>
                </a:solidFill>
                <a:ea typeface="方正兰亭黑简体" charset="0"/>
                <a:cs typeface="Calibri" panose="020F0502020204030204" pitchFamily="34" charset="0"/>
                <a:sym typeface="+mn-ea"/>
              </a:rPr>
              <a:t>合译的四种类型</a:t>
            </a:r>
            <a:endParaRPr lang="en-US" altLang="zh-CN" sz="2400" b="1" dirty="0">
              <a:solidFill>
                <a:srgbClr val="2050A1"/>
              </a:solidFill>
              <a:ea typeface="方正兰亭黑简体" charset="0"/>
              <a:cs typeface="Calibri" panose="020F0502020204030204" pitchFamily="34" charset="0"/>
              <a:sym typeface="+mn-ea"/>
            </a:endParaRPr>
          </a:p>
          <a:p>
            <a:endParaRPr lang="en-US" altLang="zh-CN" sz="2400"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1.短语合译</a:t>
            </a:r>
            <a:endParaRPr lang="en-US" altLang="zh-CN" sz="2400"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2.小句合译</a:t>
            </a:r>
            <a:endParaRPr lang="en-US" altLang="zh-CN" sz="2400"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3.复句合译</a:t>
            </a:r>
            <a:endParaRPr lang="en-US" altLang="zh-CN" sz="2400"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rPr>
              <a:t>4.</a:t>
            </a:r>
            <a:r>
              <a:rPr lang="en-US" altLang="zh-CN" sz="2400" dirty="0" smtClean="0">
                <a:solidFill>
                  <a:srgbClr val="2050A1"/>
                </a:solidFill>
                <a:ea typeface="方正兰亭黑简体" charset="0"/>
                <a:cs typeface="Calibri" panose="020F0502020204030204" pitchFamily="34" charset="0"/>
                <a:sym typeface="+mn-ea"/>
              </a:rPr>
              <a:t>句群合译</a:t>
            </a:r>
            <a:endParaRPr lang="en-US" altLang="zh-CN" sz="2400" dirty="0" smtClean="0">
              <a:solidFill>
                <a:srgbClr val="2050A1"/>
              </a:solidFill>
              <a:ea typeface="方正兰亭黑简体" charset="0"/>
              <a:cs typeface="Calibri" panose="020F0502020204030204" pitchFamily="34" charset="0"/>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四、译文评析</a:t>
            </a:r>
            <a:endParaRPr lang="zh-CN" altLang="en-US"/>
          </a:p>
        </p:txBody>
      </p:sp>
      <p:sp>
        <p:nvSpPr>
          <p:cNvPr id="13" name="任意多边形: 形状 12"/>
          <p:cNvSpPr/>
          <p:nvPr>
            <p:custDataLst>
              <p:tags r:id="rId2"/>
            </p:custDataLst>
          </p:nvPr>
        </p:nvSpPr>
        <p:spPr>
          <a:xfrm>
            <a:off x="6570573" y="850734"/>
            <a:ext cx="4707868" cy="4540378"/>
          </a:xfrm>
          <a:custGeom>
            <a:avLst/>
            <a:gdLst>
              <a:gd name="connsiteX0" fmla="*/ 2544449 w 5332839"/>
              <a:gd name="connsiteY0" fmla="*/ 195 h 5143115"/>
              <a:gd name="connsiteX1" fmla="*/ 3989326 w 5332839"/>
              <a:gd name="connsiteY1" fmla="*/ 696990 h 5143115"/>
              <a:gd name="connsiteX2" fmla="*/ 4615480 w 5332839"/>
              <a:gd name="connsiteY2" fmla="*/ 1580526 h 5143115"/>
              <a:gd name="connsiteX3" fmla="*/ 5138211 w 5332839"/>
              <a:gd name="connsiteY3" fmla="*/ 2501358 h 5143115"/>
              <a:gd name="connsiteX4" fmla="*/ 3900513 w 5332839"/>
              <a:gd name="connsiteY4" fmla="*/ 5017341 h 5143115"/>
              <a:gd name="connsiteX5" fmla="*/ 2840740 w 5332839"/>
              <a:gd name="connsiteY5" fmla="*/ 5133507 h 5143115"/>
              <a:gd name="connsiteX6" fmla="*/ 1575642 w 5332839"/>
              <a:gd name="connsiteY6" fmla="*/ 5101174 h 5143115"/>
              <a:gd name="connsiteX7" fmla="*/ 88253 w 5332839"/>
              <a:gd name="connsiteY7" fmla="*/ 2851265 h 5143115"/>
              <a:gd name="connsiteX8" fmla="*/ 561662 w 5332839"/>
              <a:gd name="connsiteY8" fmla="*/ 1718356 h 5143115"/>
              <a:gd name="connsiteX9" fmla="*/ 1142458 w 5332839"/>
              <a:gd name="connsiteY9" fmla="*/ 749720 h 5143115"/>
              <a:gd name="connsiteX10" fmla="*/ 2544449 w 5332839"/>
              <a:gd name="connsiteY10" fmla="*/ 195 h 514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2839" h="5143115">
                <a:moveTo>
                  <a:pt x="2544449" y="195"/>
                </a:moveTo>
                <a:cubicBezTo>
                  <a:pt x="3077965" y="-7704"/>
                  <a:pt x="3618629" y="225451"/>
                  <a:pt x="3989326" y="696990"/>
                </a:cubicBezTo>
                <a:cubicBezTo>
                  <a:pt x="4214069" y="982865"/>
                  <a:pt x="4422783" y="1277380"/>
                  <a:pt x="4615480" y="1580526"/>
                </a:cubicBezTo>
                <a:cubicBezTo>
                  <a:pt x="4805268" y="1879089"/>
                  <a:pt x="4979511" y="2186030"/>
                  <a:pt x="5138211" y="2501358"/>
                </a:cubicBezTo>
                <a:cubicBezTo>
                  <a:pt x="5669663" y="3557292"/>
                  <a:pt x="5065400" y="4816182"/>
                  <a:pt x="3900513" y="5017341"/>
                </a:cubicBezTo>
                <a:cubicBezTo>
                  <a:pt x="3549135" y="5078015"/>
                  <a:pt x="3195875" y="5116737"/>
                  <a:pt x="2840740" y="5133507"/>
                </a:cubicBezTo>
                <a:cubicBezTo>
                  <a:pt x="2421672" y="5153296"/>
                  <a:pt x="1999973" y="5142518"/>
                  <a:pt x="1575642" y="5101174"/>
                </a:cubicBezTo>
                <a:cubicBezTo>
                  <a:pt x="467924" y="4993235"/>
                  <a:pt x="-261479" y="3907856"/>
                  <a:pt x="88253" y="2851265"/>
                </a:cubicBezTo>
                <a:cubicBezTo>
                  <a:pt x="217127" y="2461910"/>
                  <a:pt x="374930" y="2084278"/>
                  <a:pt x="561662" y="1718356"/>
                </a:cubicBezTo>
                <a:cubicBezTo>
                  <a:pt x="731361" y="1385798"/>
                  <a:pt x="924955" y="1062919"/>
                  <a:pt x="1142458" y="749720"/>
                </a:cubicBezTo>
                <a:cubicBezTo>
                  <a:pt x="1484564" y="257047"/>
                  <a:pt x="2010933" y="8094"/>
                  <a:pt x="2544449" y="195"/>
                </a:cubicBez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pic>
        <p:nvPicPr>
          <p:cNvPr id="31" name="图片 30" descr="女人坐在桌子前&#10;&#10;中度可信度描述已自动生成"/>
          <p:cNvPicPr>
            <a:picLocks noChangeAspect="1"/>
          </p:cNvPicPr>
          <p:nvPr>
            <p:custDataLst>
              <p:tags r:id="rId3"/>
            </p:custDataLst>
          </p:nvPr>
        </p:nvPicPr>
        <p:blipFill>
          <a:blip r:embed="rId4"/>
          <a:srcRect l="955" r="955"/>
          <a:stretch>
            <a:fillRect/>
          </a:stretch>
        </p:blipFill>
        <p:spPr>
          <a:xfrm>
            <a:off x="7480935" y="1586865"/>
            <a:ext cx="2921000" cy="3140075"/>
          </a:xfrm>
          <a:custGeom>
            <a:avLst/>
            <a:gdLst>
              <a:gd name="connsiteX0" fmla="*/ 1773704 w 4580370"/>
              <a:gd name="connsiteY0" fmla="*/ 848 h 4679992"/>
              <a:gd name="connsiteX1" fmla="*/ 2552728 w 4580370"/>
              <a:gd name="connsiteY1" fmla="*/ 233594 h 4679992"/>
              <a:gd name="connsiteX2" fmla="*/ 3346074 w 4580370"/>
              <a:gd name="connsiteY2" fmla="*/ 767022 h 4679992"/>
              <a:gd name="connsiteX3" fmla="*/ 4065717 w 4580370"/>
              <a:gd name="connsiteY3" fmla="*/ 1363599 h 4679992"/>
              <a:gd name="connsiteX4" fmla="*/ 3831264 w 4580370"/>
              <a:gd name="connsiteY4" fmla="*/ 3827806 h 4679992"/>
              <a:gd name="connsiteX5" fmla="*/ 2992777 w 4580370"/>
              <a:gd name="connsiteY5" fmla="*/ 4255307 h 4679992"/>
              <a:gd name="connsiteX6" fmla="*/ 1938329 w 4580370"/>
              <a:gd name="connsiteY6" fmla="*/ 4624470 h 4679992"/>
              <a:gd name="connsiteX7" fmla="*/ 6496 w 4580370"/>
              <a:gd name="connsiteY7" fmla="*/ 3232593 h 4679992"/>
              <a:gd name="connsiteX8" fmla="*/ 42801 w 4580370"/>
              <a:gd name="connsiteY8" fmla="*/ 2149252 h 4679992"/>
              <a:gd name="connsiteX9" fmla="*/ 219155 w 4580370"/>
              <a:gd name="connsiteY9" fmla="*/ 1167917 h 4679992"/>
              <a:gd name="connsiteX10" fmla="*/ 1141961 w 4580370"/>
              <a:gd name="connsiteY10" fmla="*/ 110501 h 4679992"/>
              <a:gd name="connsiteX11" fmla="*/ 1661202 w 4580370"/>
              <a:gd name="connsiteY11" fmla="*/ 1170 h 4679992"/>
              <a:gd name="connsiteX12" fmla="*/ 1773704 w 4580370"/>
              <a:gd name="connsiteY12" fmla="*/ 848 h 4679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80370" h="4679992">
                <a:moveTo>
                  <a:pt x="1773704" y="848"/>
                </a:moveTo>
                <a:cubicBezTo>
                  <a:pt x="2036998" y="9474"/>
                  <a:pt x="2304690" y="84155"/>
                  <a:pt x="2552728" y="233594"/>
                </a:cubicBezTo>
                <a:cubicBezTo>
                  <a:pt x="2827702" y="399259"/>
                  <a:pt x="3092149" y="577073"/>
                  <a:pt x="3346074" y="767022"/>
                </a:cubicBezTo>
                <a:cubicBezTo>
                  <a:pt x="3596165" y="954098"/>
                  <a:pt x="3836044" y="1152955"/>
                  <a:pt x="4065717" y="1363599"/>
                </a:cubicBezTo>
                <a:cubicBezTo>
                  <a:pt x="4834832" y="2068972"/>
                  <a:pt x="4729928" y="3297254"/>
                  <a:pt x="3831264" y="3827806"/>
                </a:cubicBezTo>
                <a:cubicBezTo>
                  <a:pt x="3560188" y="3987840"/>
                  <a:pt x="3280691" y="4130341"/>
                  <a:pt x="2992777" y="4255307"/>
                </a:cubicBezTo>
                <a:cubicBezTo>
                  <a:pt x="2653031" y="4402770"/>
                  <a:pt x="2301548" y="4525824"/>
                  <a:pt x="1938329" y="4624470"/>
                </a:cubicBezTo>
                <a:cubicBezTo>
                  <a:pt x="990142" y="4881975"/>
                  <a:pt x="48405" y="4214234"/>
                  <a:pt x="6496" y="3232593"/>
                </a:cubicBezTo>
                <a:cubicBezTo>
                  <a:pt x="-8950" y="2870857"/>
                  <a:pt x="3154" y="2509747"/>
                  <a:pt x="42801" y="2149252"/>
                </a:cubicBezTo>
                <a:cubicBezTo>
                  <a:pt x="78829" y="1821628"/>
                  <a:pt x="137609" y="1494517"/>
                  <a:pt x="219155" y="1167917"/>
                </a:cubicBezTo>
                <a:cubicBezTo>
                  <a:pt x="347402" y="654172"/>
                  <a:pt x="704019" y="283960"/>
                  <a:pt x="1141961" y="110501"/>
                </a:cubicBezTo>
                <a:cubicBezTo>
                  <a:pt x="1306190" y="45453"/>
                  <a:pt x="1481854" y="8074"/>
                  <a:pt x="1661202" y="1170"/>
                </a:cubicBezTo>
                <a:cubicBezTo>
                  <a:pt x="1698566" y="-269"/>
                  <a:pt x="1736090" y="-384"/>
                  <a:pt x="1773704" y="848"/>
                </a:cubicBezTo>
                <a:close/>
              </a:path>
            </a:pathLst>
          </a:custGeom>
          <a:ln w="9525" cap="flat" cmpd="sng" algn="ctr">
            <a:solidFill>
              <a:schemeClr val="accent1">
                <a:alpha val="50000"/>
              </a:schemeClr>
            </a:solidFill>
            <a:prstDash val="solid"/>
            <a:round/>
            <a:headEnd type="none" w="med" len="med"/>
            <a:tailEnd type="none" w="med" len="med"/>
          </a:ln>
        </p:spPr>
      </p:pic>
      <p:sp>
        <p:nvSpPr>
          <p:cNvPr id="9" name="矩形 8"/>
          <p:cNvSpPr/>
          <p:nvPr>
            <p:custDataLst>
              <p:tags r:id="rId5"/>
            </p:custDataLst>
          </p:nvPr>
        </p:nvSpPr>
        <p:spPr>
          <a:xfrm>
            <a:off x="506986" y="2245548"/>
            <a:ext cx="5170486" cy="127829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单击添加文本具体内容，简明扼要地阐述您的观点。根据需要酌情增减文字，以便观者准确地理解您传达的思想。</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6"/>
            </p:custDataLst>
          </p:nvPr>
        </p:nvSpPr>
        <p:spPr>
          <a:xfrm>
            <a:off x="507621" y="1499337"/>
            <a:ext cx="5170393" cy="485535"/>
          </a:xfrm>
          <a:prstGeom prst="rect">
            <a:avLst/>
          </a:prstGeom>
          <a:noFill/>
        </p:spPr>
        <p:txBody>
          <a:bodyPr wrap="square" lIns="0" tIns="0" rIns="0" bIns="0" rtlCol="0" anchor="ctr">
            <a:noAutofit/>
          </a:bodyPr>
          <a:p>
            <a:pPr>
              <a:spcBef>
                <a:spcPct val="0"/>
              </a:spcBef>
              <a:spcAft>
                <a:spcPct val="0"/>
              </a:spcAft>
              <a:buClr>
                <a:schemeClr val="accent1"/>
              </a:buClr>
              <a:buSzPct val="70000"/>
            </a:pPr>
            <a:r>
              <a:rPr lang="zh-CN" altLang="en-US" sz="2400" b="1">
                <a:solidFill>
                  <a:schemeClr val="accent1"/>
                </a:solidFill>
                <a:latin typeface="+mn-ea"/>
                <a:cs typeface="+mn-ea"/>
              </a:rPr>
              <a:t>文本一</a:t>
            </a:r>
            <a:endParaRPr lang="zh-CN" altLang="en-US" sz="2400" b="1">
              <a:solidFill>
                <a:schemeClr val="accent1"/>
              </a:solidFill>
              <a:latin typeface="+mn-ea"/>
              <a:cs typeface="+mn-ea"/>
            </a:endParaRPr>
          </a:p>
        </p:txBody>
      </p:sp>
      <p:sp>
        <p:nvSpPr>
          <p:cNvPr id="12" name="矩形 11"/>
          <p:cNvSpPr/>
          <p:nvPr>
            <p:custDataLst>
              <p:tags r:id="rId7"/>
            </p:custDataLst>
          </p:nvPr>
        </p:nvSpPr>
        <p:spPr>
          <a:xfrm>
            <a:off x="506986" y="3837738"/>
            <a:ext cx="5170393" cy="485535"/>
          </a:xfrm>
          <a:prstGeom prst="rect">
            <a:avLst/>
          </a:prstGeom>
          <a:noFill/>
        </p:spPr>
        <p:txBody>
          <a:bodyPr wrap="square" lIns="0" tIns="0" rIns="0" bIns="0" rtlCol="0" anchor="ctr">
            <a:noAutofit/>
          </a:bodyPr>
          <a:p>
            <a:pPr>
              <a:spcBef>
                <a:spcPct val="0"/>
              </a:spcBef>
              <a:spcAft>
                <a:spcPct val="0"/>
              </a:spcAft>
              <a:buClr>
                <a:schemeClr val="accent1"/>
              </a:buClr>
              <a:buSzPct val="70000"/>
            </a:pPr>
            <a:r>
              <a:rPr lang="zh-CN" altLang="en-US" sz="2400" b="1" dirty="0">
                <a:solidFill>
                  <a:schemeClr val="accent1"/>
                </a:solidFill>
                <a:latin typeface="+mn-ea"/>
                <a:cs typeface="+mn-ea"/>
              </a:rPr>
              <a:t>显化的三种手段</a:t>
            </a:r>
            <a:endParaRPr lang="zh-CN" altLang="en-US" sz="2400" b="1" dirty="0">
              <a:solidFill>
                <a:schemeClr val="accent1"/>
              </a:solidFill>
              <a:latin typeface="+mn-ea"/>
              <a:cs typeface="+mn-ea"/>
            </a:endParaRPr>
          </a:p>
        </p:txBody>
      </p:sp>
      <p:pic>
        <p:nvPicPr>
          <p:cNvPr id="2" name="图片 1"/>
          <p:cNvPicPr>
            <a:picLocks noChangeAspect="1"/>
          </p:cNvPicPr>
          <p:nvPr/>
        </p:nvPicPr>
        <p:blipFill>
          <a:blip r:embed="rId8"/>
          <a:stretch>
            <a:fillRect/>
          </a:stretch>
        </p:blipFill>
        <p:spPr>
          <a:xfrm>
            <a:off x="506730" y="1499235"/>
            <a:ext cx="5790565" cy="3244215"/>
          </a:xfrm>
          <a:prstGeom prst="rect">
            <a:avLst/>
          </a:prstGeom>
          <a:noFill/>
          <a:ln w="9525">
            <a:noFill/>
          </a:ln>
        </p:spPr>
      </p:pic>
      <p:sp>
        <p:nvSpPr>
          <p:cNvPr id="3" name="テキスト ボックス 1"/>
          <p:cNvSpPr txBox="1"/>
          <p:nvPr/>
        </p:nvSpPr>
        <p:spPr>
          <a:xfrm>
            <a:off x="506730" y="5236845"/>
            <a:ext cx="5790565" cy="1064260"/>
          </a:xfrm>
          <a:prstGeom prst="rect">
            <a:avLst/>
          </a:prstGeom>
          <a:noFill/>
        </p:spPr>
        <p:txBody>
          <a:bodyPr wrap="square" rtlCol="0">
            <a:noAutofit/>
          </a:bodyPr>
          <a:lstStyle/>
          <a:p>
            <a:r>
              <a:rPr lang="zh-CN" altLang="en-US" sz="1800" b="1" dirty="0" smtClean="0">
                <a:solidFill>
                  <a:srgbClr val="2050A1"/>
                </a:solidFill>
                <a:ea typeface="方正兰亭黑简体" charset="0"/>
                <a:cs typeface="Calibri" panose="020F0502020204030204" pitchFamily="34" charset="0"/>
                <a:sym typeface="+mn-ea"/>
              </a:rPr>
              <a:t>合译的四种类型</a:t>
            </a:r>
            <a:endParaRPr lang="zh-CN" altLang="en-US" sz="1800" b="1" dirty="0" smtClean="0">
              <a:solidFill>
                <a:srgbClr val="2050A1"/>
              </a:solidFill>
              <a:ea typeface="方正兰亭黑简体" charset="0"/>
              <a:cs typeface="Calibri" panose="020F0502020204030204" pitchFamily="34" charset="0"/>
              <a:sym typeface="+mn-ea"/>
            </a:endParaRPr>
          </a:p>
          <a:p>
            <a:endParaRPr lang="en-US" altLang="zh-CN" sz="1800" b="1" dirty="0">
              <a:solidFill>
                <a:srgbClr val="2050A1"/>
              </a:solidFill>
              <a:ea typeface="方正兰亭黑简体" charset="0"/>
              <a:cs typeface="Calibri" panose="020F0502020204030204" pitchFamily="34" charset="0"/>
              <a:sym typeface="+mn-ea"/>
            </a:endParaRPr>
          </a:p>
          <a:p>
            <a:r>
              <a:rPr lang="en-US" altLang="zh-CN" sz="1800" dirty="0" smtClean="0">
                <a:solidFill>
                  <a:srgbClr val="2050A1"/>
                </a:solidFill>
                <a:ea typeface="方正兰亭黑简体" charset="0"/>
                <a:cs typeface="Calibri" panose="020F0502020204030204" pitchFamily="34" charset="0"/>
                <a:sym typeface="+mn-ea"/>
              </a:rPr>
              <a:t>1.短语合译     2.小句合译    3.复句合译    </a:t>
            </a:r>
            <a:r>
              <a:rPr lang="en-US" altLang="zh-CN" sz="1800" dirty="0" smtClean="0">
                <a:solidFill>
                  <a:srgbClr val="2050A1"/>
                </a:solidFill>
                <a:ea typeface="方正兰亭黑简体" charset="0"/>
                <a:cs typeface="Calibri" panose="020F0502020204030204" pitchFamily="34" charset="0"/>
              </a:rPr>
              <a:t>4.</a:t>
            </a:r>
            <a:r>
              <a:rPr lang="en-US" altLang="zh-CN" sz="1800" dirty="0" smtClean="0">
                <a:solidFill>
                  <a:srgbClr val="2050A1"/>
                </a:solidFill>
                <a:ea typeface="方正兰亭黑简体" charset="0"/>
                <a:cs typeface="Calibri" panose="020F0502020204030204" pitchFamily="34" charset="0"/>
                <a:sym typeface="+mn-ea"/>
              </a:rPr>
              <a:t>句群合译</a:t>
            </a:r>
            <a:endParaRPr lang="en-US" altLang="zh-CN" sz="1800" dirty="0" smtClean="0">
              <a:solidFill>
                <a:srgbClr val="2050A1"/>
              </a:solidFill>
              <a:ea typeface="方正兰亭黑简体" charset="0"/>
              <a:cs typeface="Calibri" panose="020F0502020204030204" pitchFamily="34" charset="0"/>
            </a:endParaRPr>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charset="0"/>
                <a:ea typeface="方正兰亭黑简体" charset="0"/>
                <a:sym typeface="方正兰亭黑简体" charset="0"/>
              </a:rPr>
              <a:t>学习目标</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charset="0"/>
                <a:ea typeface="方正兰亭黑简体" charset="0"/>
                <a:cs typeface="Calibri" panose="020F0502020204030204" pitchFamily="34" charset="0"/>
                <a:sym typeface="方正兰亭黑简体" charset="0"/>
              </a:rPr>
              <a:t>2. </a:t>
            </a:r>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翻译目标</a:t>
            </a:r>
            <a:endParaRPr lang="en-GB" altLang="zh-CN"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11" name="文本框 10"/>
          <p:cNvSpPr txBox="1"/>
          <p:nvPr/>
        </p:nvSpPr>
        <p:spPr>
          <a:xfrm>
            <a:off x="2785745" y="3145155"/>
            <a:ext cx="8632190" cy="1910715"/>
          </a:xfrm>
          <a:prstGeom prst="rect">
            <a:avLst/>
          </a:prstGeom>
          <a:noFill/>
        </p:spPr>
        <p:txBody>
          <a:bodyPr wrap="square" rtlCol="0">
            <a:noAutofit/>
          </a:bodyPr>
          <a:lstStyle/>
          <a:p>
            <a:pPr marL="342900" lvl="0" indent="-342900" algn="l" fontAlgn="auto">
              <a:lnSpc>
                <a:spcPct val="150000"/>
              </a:lnSpc>
              <a:buClrTx/>
              <a:buSzTx/>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着重关注和掌握“合译”“分译”的翻译方法；</a:t>
            </a:r>
            <a:endPar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a:p>
            <a:pPr marL="342900" lvl="0" indent="-342900" algn="l" fontAlgn="auto">
              <a:lnSpc>
                <a:spcPct val="150000"/>
              </a:lnSpc>
              <a:buClrTx/>
              <a:buSzTx/>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着重关注和掌握同一篇章内“合译”“分译”联合翻译方法；</a:t>
            </a:r>
            <a:endPar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a:p>
            <a:pPr marL="342900" lvl="0" indent="-342900" algn="l" fontAlgn="auto">
              <a:lnSpc>
                <a:spcPct val="150000"/>
              </a:lnSpc>
              <a:buClrTx/>
              <a:buSzTx/>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rPr>
              <a:t>掌握社会主义经济相关时政文献翻译的基本策略与技巧。</a:t>
            </a:r>
            <a:endPar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a:p>
            <a:pPr lvl="0" indent="0">
              <a:lnSpc>
                <a:spcPct val="150000"/>
              </a:lnSpc>
              <a:buFont typeface="Arial" panose="020B0604020202020204" pitchFamily="34" charset="0"/>
              <a:buNone/>
            </a:pPr>
            <a:endParaRPr kumimoji="1" lang="zh-CN" altLang="en-US" sz="2400" dirty="0">
              <a:solidFill>
                <a:schemeClr val="bg2">
                  <a:lumMod val="10000"/>
                </a:schemeClr>
              </a:solidFill>
              <a:latin typeface="Times New Roman" panose="02020603050405020304" pitchFamily="18" charset="0"/>
              <a:ea typeface="方正兰亭黑简体" charset="0"/>
              <a:cs typeface="微软雅黑 Light" panose="020B0502040204020203" charset="-122"/>
              <a:sym typeface="Times New Roman" panose="02020603050405020304" pitchFamily="18" charset="0"/>
            </a:endParaRP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040890" y="2776220"/>
            <a:ext cx="8328025" cy="2298065"/>
          </a:xfrm>
          <a:prstGeom prst="rect">
            <a:avLst/>
          </a:prstGeom>
          <a:noFill/>
        </p:spPr>
        <p:txBody>
          <a:bodyPr wrap="square" rtlCol="0">
            <a:noAutofit/>
          </a:bodyPr>
          <a:lstStyle/>
          <a:p>
            <a:pPr algn="just"/>
            <a:r>
              <a:rPr lang="zh-CN" altLang="en-US" sz="2000" b="1" dirty="0">
                <a:solidFill>
                  <a:srgbClr val="1E50A2"/>
                </a:solidFill>
                <a:ea typeface="方正兰亭黑简体" charset="0"/>
              </a:rPr>
              <a:t>例1 </a:t>
            </a:r>
            <a:endParaRPr lang="zh-CN" altLang="en-US" sz="2000" b="1" dirty="0">
              <a:solidFill>
                <a:srgbClr val="1E50A2"/>
              </a:solidFill>
              <a:ea typeface="方正兰亭黑简体" charset="0"/>
            </a:endParaRPr>
          </a:p>
          <a:p>
            <a:pPr algn="just"/>
            <a:r>
              <a:rPr lang="zh-CN" altLang="en-US" sz="2000" b="1" dirty="0">
                <a:solidFill>
                  <a:srgbClr val="1E50A2"/>
                </a:solidFill>
                <a:ea typeface="方正兰亭黑简体" charset="0"/>
              </a:rPr>
              <a:t>从分配看，高质量发展应该实现投资</a:t>
            </a:r>
            <a:r>
              <a:rPr lang="zh-CN" altLang="en-US" sz="2000" b="1" dirty="0">
                <a:solidFill>
                  <a:srgbClr val="FF0000"/>
                </a:solidFill>
                <a:ea typeface="方正兰亭黑简体" charset="0"/>
              </a:rPr>
              <a:t>有</a:t>
            </a:r>
            <a:r>
              <a:rPr lang="zh-CN" altLang="en-US" sz="2000" b="1" dirty="0">
                <a:solidFill>
                  <a:srgbClr val="1E50A2"/>
                </a:solidFill>
                <a:ea typeface="方正兰亭黑简体" charset="0"/>
              </a:rPr>
              <a:t>回报、企业</a:t>
            </a:r>
            <a:r>
              <a:rPr lang="zh-CN" altLang="en-US" sz="2000" b="1" dirty="0">
                <a:solidFill>
                  <a:srgbClr val="FF0000"/>
                </a:solidFill>
                <a:ea typeface="方正兰亭黑简体" charset="0"/>
              </a:rPr>
              <a:t>有</a:t>
            </a:r>
            <a:r>
              <a:rPr lang="zh-CN" altLang="en-US" sz="2000" b="1" dirty="0">
                <a:solidFill>
                  <a:srgbClr val="1E50A2"/>
                </a:solidFill>
                <a:ea typeface="方正兰亭黑简体" charset="0"/>
              </a:rPr>
              <a:t>利润、员工</a:t>
            </a:r>
            <a:r>
              <a:rPr lang="zh-CN" altLang="en-US" sz="2000" b="1" dirty="0">
                <a:solidFill>
                  <a:srgbClr val="FF0000"/>
                </a:solidFill>
                <a:ea typeface="方正兰亭黑简体" charset="0"/>
              </a:rPr>
              <a:t>有</a:t>
            </a:r>
            <a:r>
              <a:rPr lang="zh-CN" altLang="en-US" sz="2000" b="1" dirty="0">
                <a:solidFill>
                  <a:srgbClr val="1E50A2"/>
                </a:solidFill>
                <a:ea typeface="方正兰亭黑简体" charset="0"/>
              </a:rPr>
              <a:t>收入、政府</a:t>
            </a:r>
            <a:r>
              <a:rPr lang="zh-CN" altLang="en-US" sz="2000" b="1" dirty="0">
                <a:solidFill>
                  <a:srgbClr val="FF0000"/>
                </a:solidFill>
                <a:ea typeface="方正兰亭黑简体" charset="0"/>
              </a:rPr>
              <a:t>有</a:t>
            </a:r>
            <a:r>
              <a:rPr lang="zh-CN" altLang="en-US" sz="2000" b="1" dirty="0">
                <a:solidFill>
                  <a:srgbClr val="1E50A2"/>
                </a:solidFill>
                <a:ea typeface="方正兰亭黑简体" charset="0"/>
              </a:rPr>
              <a:t>税收，并且充分反映各自按市场评价的贡献。</a:t>
            </a:r>
            <a:endParaRPr lang="zh-CN" altLang="en-US" sz="2000" b="1" dirty="0">
              <a:solidFill>
                <a:srgbClr val="1E50A2"/>
              </a:solidFill>
              <a:ea typeface="方正兰亭黑简体" charset="0"/>
            </a:endParaRPr>
          </a:p>
          <a:p>
            <a:pPr algn="just"/>
            <a:endParaRPr lang="zh-CN" altLang="en-US" sz="2000" b="1" dirty="0">
              <a:solidFill>
                <a:srgbClr val="1E50A2"/>
              </a:solidFill>
              <a:ea typeface="方正兰亭黑简体" charset="0"/>
            </a:endParaRPr>
          </a:p>
          <a:p>
            <a:pPr algn="just"/>
            <a:r>
              <a:rPr lang="zh-CN" altLang="en-US" sz="2000" b="1" dirty="0">
                <a:solidFill>
                  <a:srgbClr val="1E50A2"/>
                </a:solidFill>
                <a:ea typeface="方正兰亭黑简体" charset="0"/>
              </a:rPr>
              <a:t>분배 측면에서 볼 때 질 높은 발전은 투자 수익, 기업의 이윤, 종업원의 소득, 정부의 조세 수입을 </a:t>
            </a:r>
            <a:r>
              <a:rPr lang="zh-CN" altLang="en-US" sz="2000" b="1" dirty="0">
                <a:solidFill>
                  <a:srgbClr val="FF0000"/>
                </a:solidFill>
                <a:ea typeface="方正兰亭黑简体" charset="0"/>
              </a:rPr>
              <a:t>보장하고</a:t>
            </a:r>
            <a:r>
              <a:rPr lang="zh-CN" altLang="en-US" sz="2000" b="1" dirty="0">
                <a:solidFill>
                  <a:srgbClr val="1E50A2"/>
                </a:solidFill>
                <a:ea typeface="方正兰亭黑简体" charset="0"/>
              </a:rPr>
              <a:t> 시장의 평가에 따른 각자의 기여도를 충분히 반영할 수 있어야 합니다.</a:t>
            </a:r>
            <a:endParaRPr lang="zh-CN" altLang="en-US" sz="2000" b="1" dirty="0">
              <a:solidFill>
                <a:srgbClr val="1E50A2"/>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040890" y="2776220"/>
            <a:ext cx="8328025" cy="2298065"/>
          </a:xfrm>
          <a:prstGeom prst="rect">
            <a:avLst/>
          </a:prstGeom>
          <a:noFill/>
        </p:spPr>
        <p:txBody>
          <a:bodyPr wrap="square" rtlCol="0">
            <a:noAutofit/>
          </a:bodyPr>
          <a:lstStyle/>
          <a:p>
            <a:pPr algn="just"/>
            <a:r>
              <a:rPr lang="zh-CN" altLang="en-US" sz="2000" b="1" dirty="0">
                <a:solidFill>
                  <a:srgbClr val="1E50A2"/>
                </a:solidFill>
                <a:ea typeface="方正兰亭黑简体" charset="0"/>
              </a:rPr>
              <a:t>例2 </a:t>
            </a:r>
            <a:endParaRPr lang="zh-CN" altLang="en-US" sz="2000" b="1" dirty="0">
              <a:solidFill>
                <a:srgbClr val="1E50A2"/>
              </a:solidFill>
              <a:ea typeface="方正兰亭黑简体" charset="0"/>
            </a:endParaRPr>
          </a:p>
          <a:p>
            <a:pPr algn="just"/>
            <a:r>
              <a:rPr lang="zh-CN" altLang="en-US" sz="2000" b="1" dirty="0">
                <a:solidFill>
                  <a:srgbClr val="1E50A2"/>
                </a:solidFill>
                <a:ea typeface="方正兰亭黑简体" charset="0"/>
              </a:rPr>
              <a:t>如果不坚决纠正不良风气，任其发展下去，就会像一座无形的墙把我们党和人民群众隔开，我们党就会</a:t>
            </a:r>
            <a:r>
              <a:rPr lang="zh-CN" altLang="en-US" sz="2000" b="1" dirty="0">
                <a:solidFill>
                  <a:srgbClr val="FF0000"/>
                </a:solidFill>
                <a:ea typeface="方正兰亭黑简体" charset="0"/>
              </a:rPr>
              <a:t>失去</a:t>
            </a:r>
            <a:r>
              <a:rPr lang="zh-CN" altLang="en-US" sz="2000" b="1" dirty="0">
                <a:solidFill>
                  <a:srgbClr val="1E50A2"/>
                </a:solidFill>
                <a:ea typeface="方正兰亭黑简体" charset="0"/>
              </a:rPr>
              <a:t>根基、</a:t>
            </a:r>
            <a:r>
              <a:rPr lang="zh-CN" altLang="en-US" sz="2000" b="1" dirty="0">
                <a:solidFill>
                  <a:srgbClr val="FF0000"/>
                </a:solidFill>
                <a:ea typeface="方正兰亭黑简体" charset="0"/>
              </a:rPr>
              <a:t>失去</a:t>
            </a:r>
            <a:r>
              <a:rPr lang="zh-CN" altLang="en-US" sz="2000" b="1" dirty="0">
                <a:solidFill>
                  <a:srgbClr val="1E50A2"/>
                </a:solidFill>
                <a:ea typeface="方正兰亭黑简体" charset="0"/>
              </a:rPr>
              <a:t>血脉、</a:t>
            </a:r>
            <a:r>
              <a:rPr lang="zh-CN" altLang="en-US" sz="2000" b="1" dirty="0">
                <a:solidFill>
                  <a:srgbClr val="FF0000"/>
                </a:solidFill>
                <a:ea typeface="方正兰亭黑简体" charset="0"/>
              </a:rPr>
              <a:t>失去</a:t>
            </a:r>
            <a:r>
              <a:rPr lang="zh-CN" altLang="en-US" sz="2000" b="1" dirty="0">
                <a:solidFill>
                  <a:srgbClr val="1E50A2"/>
                </a:solidFill>
                <a:ea typeface="方正兰亭黑简体" charset="0"/>
              </a:rPr>
              <a:t>力量。</a:t>
            </a:r>
            <a:endParaRPr lang="zh-CN" altLang="en-US" sz="2000" b="1" dirty="0">
              <a:solidFill>
                <a:srgbClr val="1E50A2"/>
              </a:solidFill>
              <a:ea typeface="方正兰亭黑简体" charset="0"/>
            </a:endParaRPr>
          </a:p>
          <a:p>
            <a:pPr algn="just"/>
            <a:endParaRPr lang="zh-CN" altLang="en-US" sz="2000" b="1" dirty="0">
              <a:solidFill>
                <a:srgbClr val="1E50A2"/>
              </a:solidFill>
              <a:ea typeface="方正兰亭黑简体" charset="0"/>
            </a:endParaRPr>
          </a:p>
          <a:p>
            <a:pPr algn="just"/>
            <a:r>
              <a:rPr lang="zh-CN" altLang="en-US" sz="2000" b="1" dirty="0">
                <a:solidFill>
                  <a:srgbClr val="1E50A2"/>
                </a:solidFill>
                <a:ea typeface="方正兰亭黑简体" charset="0"/>
              </a:rPr>
              <a:t>불량 풍조를 퇴치하지 않고 그대로 둘 경우, 그것은 보이지 않는 벽이 되어 우리 당과 인민대중을 갈라 놓고, 우리 당은 결국 뿌리와 혈맥, 힘을 </a:t>
            </a:r>
            <a:r>
              <a:rPr lang="zh-CN" altLang="en-US" sz="2000" b="1" dirty="0">
                <a:solidFill>
                  <a:srgbClr val="FF0000"/>
                </a:solidFill>
                <a:ea typeface="方正兰亭黑简体" charset="0"/>
              </a:rPr>
              <a:t>잃어 버리게 될 것입니다.</a:t>
            </a:r>
            <a:endParaRPr lang="zh-CN" altLang="en-US" sz="20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1749425" y="2776220"/>
            <a:ext cx="9297670" cy="3100070"/>
          </a:xfrm>
          <a:prstGeom prst="rect">
            <a:avLst/>
          </a:prstGeom>
          <a:noFill/>
        </p:spPr>
        <p:txBody>
          <a:bodyPr wrap="square" rtlCol="0">
            <a:noAutofit/>
          </a:bodyPr>
          <a:lstStyle/>
          <a:p>
            <a:pPr algn="just"/>
            <a:r>
              <a:rPr lang="zh-CN" altLang="en-US" sz="2000" b="1" dirty="0">
                <a:solidFill>
                  <a:srgbClr val="1E50A2"/>
                </a:solidFill>
                <a:ea typeface="方正兰亭黑简体" charset="0"/>
              </a:rPr>
              <a:t>例3 </a:t>
            </a:r>
            <a:endParaRPr lang="zh-CN" altLang="en-US" sz="2000" b="1" dirty="0">
              <a:solidFill>
                <a:srgbClr val="1E50A2"/>
              </a:solidFill>
              <a:ea typeface="方正兰亭黑简体" charset="0"/>
            </a:endParaRPr>
          </a:p>
          <a:p>
            <a:pPr algn="just"/>
            <a:r>
              <a:rPr lang="zh-CN" altLang="en-US" sz="2000" b="1" dirty="0">
                <a:solidFill>
                  <a:srgbClr val="1E50A2"/>
                </a:solidFill>
                <a:ea typeface="方正兰亭黑简体" charset="0"/>
              </a:rPr>
              <a:t>30年来，我国宪法以其至上的法制地位和强大的法制力量，</a:t>
            </a:r>
            <a:r>
              <a:rPr lang="zh-CN" altLang="en-US" sz="2000" b="1" dirty="0">
                <a:solidFill>
                  <a:srgbClr val="FF0000"/>
                </a:solidFill>
                <a:ea typeface="方正兰亭黑简体" charset="0"/>
              </a:rPr>
              <a:t>有力保障了</a:t>
            </a:r>
            <a:r>
              <a:rPr lang="zh-CN" altLang="en-US" sz="2000" b="1" dirty="0">
                <a:solidFill>
                  <a:srgbClr val="1E50A2"/>
                </a:solidFill>
                <a:ea typeface="方正兰亭黑简体" charset="0"/>
              </a:rPr>
              <a:t>人民当家作主，</a:t>
            </a:r>
            <a:r>
              <a:rPr lang="zh-CN" altLang="en-US" sz="2000" b="1" dirty="0">
                <a:solidFill>
                  <a:srgbClr val="FF0000"/>
                </a:solidFill>
                <a:ea typeface="方正兰亭黑简体" charset="0"/>
              </a:rPr>
              <a:t>有力促进了</a:t>
            </a:r>
            <a:r>
              <a:rPr lang="zh-CN" altLang="en-US" sz="2000" b="1" dirty="0">
                <a:solidFill>
                  <a:srgbClr val="1E50A2"/>
                </a:solidFill>
                <a:ea typeface="方正兰亭黑简体" charset="0"/>
              </a:rPr>
              <a:t>改革开放和社会主义现代化建设，</a:t>
            </a:r>
            <a:r>
              <a:rPr lang="zh-CN" altLang="en-US" sz="2000" b="1" dirty="0">
                <a:solidFill>
                  <a:srgbClr val="FF0000"/>
                </a:solidFill>
                <a:ea typeface="方正兰亭黑简体" charset="0"/>
              </a:rPr>
              <a:t>有力推动了</a:t>
            </a:r>
            <a:r>
              <a:rPr lang="zh-CN" altLang="en-US" sz="2000" b="1" dirty="0">
                <a:solidFill>
                  <a:srgbClr val="1E50A2"/>
                </a:solidFill>
                <a:ea typeface="方正兰亭黑简体" charset="0"/>
              </a:rPr>
              <a:t>社会主义法治国家进程，</a:t>
            </a:r>
            <a:r>
              <a:rPr lang="zh-CN" altLang="en-US" sz="2000" b="1" dirty="0">
                <a:solidFill>
                  <a:srgbClr val="FF0000"/>
                </a:solidFill>
                <a:ea typeface="方正兰亭黑简体" charset="0"/>
              </a:rPr>
              <a:t>有力促进了</a:t>
            </a:r>
            <a:r>
              <a:rPr lang="zh-CN" altLang="en-US" sz="2000" b="1" dirty="0">
                <a:solidFill>
                  <a:srgbClr val="1E50A2"/>
                </a:solidFill>
                <a:ea typeface="方正兰亭黑简体" charset="0"/>
              </a:rPr>
              <a:t>人权事业发展，</a:t>
            </a:r>
            <a:r>
              <a:rPr lang="zh-CN" altLang="en-US" sz="2000" b="1" dirty="0">
                <a:solidFill>
                  <a:srgbClr val="FF0000"/>
                </a:solidFill>
                <a:ea typeface="方正兰亭黑简体" charset="0"/>
              </a:rPr>
              <a:t>有力维护了</a:t>
            </a:r>
            <a:r>
              <a:rPr lang="zh-CN" altLang="en-US" sz="2000" b="1" dirty="0">
                <a:solidFill>
                  <a:srgbClr val="1E50A2"/>
                </a:solidFill>
                <a:ea typeface="方正兰亭黑简体" charset="0"/>
              </a:rPr>
              <a:t>国家统一、民族团结、社会稳定，对我国政治、经济、文化、社会生活产生了极为深刻的影响。</a:t>
            </a:r>
            <a:endParaRPr lang="zh-CN" altLang="en-US" sz="2000" b="1" dirty="0">
              <a:solidFill>
                <a:srgbClr val="1E50A2"/>
              </a:solidFill>
              <a:ea typeface="方正兰亭黑简体" charset="0"/>
            </a:endParaRPr>
          </a:p>
          <a:p>
            <a:pPr algn="just"/>
            <a:endParaRPr lang="zh-CN" altLang="en-US" sz="2000" b="1" dirty="0">
              <a:solidFill>
                <a:srgbClr val="FF0000"/>
              </a:solidFill>
              <a:ea typeface="方正兰亭黑简体" charset="0"/>
            </a:endParaRPr>
          </a:p>
          <a:p>
            <a:pPr algn="just"/>
            <a:r>
              <a:rPr lang="zh-CN" altLang="en-US" sz="1800" b="1" dirty="0">
                <a:solidFill>
                  <a:srgbClr val="1E50A2"/>
                </a:solidFill>
                <a:ea typeface="方正兰亭黑简体" charset="0"/>
              </a:rPr>
              <a:t>지난 30년 동안 우리 나라 헌법은 최고의 법제 지위와 강력한 법제 역량으로 인민이 나라의 주인됨, 개혁개방과 사회주의 현대화 건설, 사회주의 법치 국가의 건설, 인권 사업의 발전을 </a:t>
            </a:r>
            <a:r>
              <a:rPr lang="zh-CN" altLang="en-US" sz="1800" b="1" dirty="0">
                <a:solidFill>
                  <a:srgbClr val="FF0000"/>
                </a:solidFill>
                <a:ea typeface="方正兰亭黑简体" charset="0"/>
              </a:rPr>
              <a:t>힘 있게 추진하였으며</a:t>
            </a:r>
            <a:r>
              <a:rPr lang="zh-CN" altLang="en-US" sz="1800" b="1" dirty="0">
                <a:solidFill>
                  <a:srgbClr val="1E50A2"/>
                </a:solidFill>
                <a:ea typeface="方正兰亭黑简体" charset="0"/>
              </a:rPr>
              <a:t>, 국가의 통일, 민족의 단결, 사회의 안정을 </a:t>
            </a:r>
            <a:r>
              <a:rPr lang="zh-CN" altLang="en-US" sz="1800" b="1" dirty="0">
                <a:solidFill>
                  <a:srgbClr val="FF0000"/>
                </a:solidFill>
                <a:ea typeface="方正兰亭黑简体" charset="0"/>
              </a:rPr>
              <a:t>적극 수호함으로써</a:t>
            </a:r>
            <a:r>
              <a:rPr lang="zh-CN" altLang="en-US" sz="1800" b="1" dirty="0">
                <a:solidFill>
                  <a:srgbClr val="1E50A2"/>
                </a:solidFill>
                <a:ea typeface="方正兰亭黑简体" charset="0"/>
              </a:rPr>
              <a:t> 우리 나라의 정치, 경제, 문화, 사회</a:t>
            </a:r>
            <a:r>
              <a:rPr lang="en-US" altLang="zh-CN" sz="1800" b="1" dirty="0">
                <a:solidFill>
                  <a:srgbClr val="1E50A2"/>
                </a:solidFill>
                <a:ea typeface="方正兰亭黑简体" charset="0"/>
              </a:rPr>
              <a:t> </a:t>
            </a:r>
            <a:r>
              <a:rPr lang="zh-CN" altLang="en-US" sz="1800" b="1" dirty="0">
                <a:solidFill>
                  <a:srgbClr val="1E50A2"/>
                </a:solidFill>
                <a:ea typeface="方正兰亭黑简体" charset="0"/>
              </a:rPr>
              <a:t>생활에 지대한 영향을 미쳤습니다.</a:t>
            </a:r>
            <a:endParaRPr lang="zh-CN" altLang="en-US" sz="1800" b="1" dirty="0">
              <a:solidFill>
                <a:srgbClr val="1E50A2"/>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1775460" y="3348355"/>
            <a:ext cx="8289290" cy="1341755"/>
          </a:xfrm>
          <a:prstGeom prst="rect">
            <a:avLst/>
          </a:prstGeom>
          <a:noFill/>
        </p:spPr>
        <p:txBody>
          <a:bodyPr wrap="square" rtlCol="0">
            <a:noAutofit/>
          </a:bodyPr>
          <a:lstStyle/>
          <a:p>
            <a:pPr algn="just"/>
            <a:r>
              <a:rPr lang="zh-CN" altLang="en-US" sz="1800" b="1" dirty="0">
                <a:solidFill>
                  <a:srgbClr val="1E50A2"/>
                </a:solidFill>
                <a:ea typeface="方正兰亭黑简体" charset="0"/>
              </a:rPr>
              <a:t>例4 </a:t>
            </a:r>
            <a:endParaRPr lang="zh-CN" altLang="en-US" sz="1800" b="1" dirty="0">
              <a:solidFill>
                <a:srgbClr val="1E50A2"/>
              </a:solidFill>
              <a:ea typeface="方正兰亭黑简体" charset="0"/>
            </a:endParaRPr>
          </a:p>
          <a:p>
            <a:pPr algn="just"/>
            <a:r>
              <a:rPr lang="zh-CN" altLang="en-US" sz="1800" b="1" dirty="0">
                <a:solidFill>
                  <a:srgbClr val="FF0000"/>
                </a:solidFill>
                <a:ea typeface="方正兰亭黑简体" charset="0"/>
              </a:rPr>
              <a:t>求</a:t>
            </a:r>
            <a:r>
              <a:rPr lang="zh-CN" altLang="en-US" sz="1800" b="1" dirty="0">
                <a:solidFill>
                  <a:srgbClr val="1E50A2"/>
                </a:solidFill>
                <a:ea typeface="方正兰亭黑简体" charset="0"/>
              </a:rPr>
              <a:t>和平、</a:t>
            </a:r>
            <a:r>
              <a:rPr lang="zh-CN" altLang="en-US" sz="1800" b="1" dirty="0">
                <a:solidFill>
                  <a:srgbClr val="FF0000"/>
                </a:solidFill>
                <a:ea typeface="方正兰亭黑简体" charset="0"/>
              </a:rPr>
              <a:t>谋</a:t>
            </a:r>
            <a:r>
              <a:rPr lang="zh-CN" altLang="en-US" sz="1800" b="1" dirty="0">
                <a:solidFill>
                  <a:srgbClr val="1E50A2"/>
                </a:solidFill>
                <a:ea typeface="方正兰亭黑简体" charset="0"/>
              </a:rPr>
              <a:t>发展、</a:t>
            </a:r>
            <a:r>
              <a:rPr lang="zh-CN" altLang="en-US" sz="1800" b="1" dirty="0">
                <a:solidFill>
                  <a:srgbClr val="FF0000"/>
                </a:solidFill>
                <a:ea typeface="方正兰亭黑简体" charset="0"/>
              </a:rPr>
              <a:t>促</a:t>
            </a:r>
            <a:r>
              <a:rPr lang="zh-CN" altLang="en-US" sz="1800" b="1" dirty="0">
                <a:solidFill>
                  <a:srgbClr val="1E50A2"/>
                </a:solidFill>
                <a:ea typeface="方正兰亭黑简体" charset="0"/>
              </a:rPr>
              <a:t>合作、</a:t>
            </a:r>
            <a:r>
              <a:rPr lang="zh-CN" altLang="en-US" sz="1800" b="1" dirty="0">
                <a:solidFill>
                  <a:srgbClr val="FF0000"/>
                </a:solidFill>
                <a:ea typeface="方正兰亭黑简体" charset="0"/>
              </a:rPr>
              <a:t>图</a:t>
            </a:r>
            <a:r>
              <a:rPr lang="zh-CN" altLang="en-US" sz="1800" b="1" dirty="0">
                <a:solidFill>
                  <a:srgbClr val="1E50A2"/>
                </a:solidFill>
                <a:ea typeface="方正兰亭黑简体" charset="0"/>
              </a:rPr>
              <a:t>共赢，是我们共同的愿望和责任。</a:t>
            </a:r>
            <a:endParaRPr lang="zh-CN" altLang="en-US" sz="1800" b="1" dirty="0">
              <a:solidFill>
                <a:srgbClr val="1E50A2"/>
              </a:solidFill>
              <a:ea typeface="方正兰亭黑简体" charset="0"/>
            </a:endParaRPr>
          </a:p>
          <a:p>
            <a:pPr algn="just"/>
            <a:endParaRPr lang="zh-CN" altLang="en-US" sz="1800" b="1" dirty="0">
              <a:solidFill>
                <a:srgbClr val="1E50A2"/>
              </a:solidFill>
              <a:ea typeface="方正兰亭黑简体" charset="0"/>
            </a:endParaRPr>
          </a:p>
          <a:p>
            <a:pPr algn="just"/>
            <a:r>
              <a:rPr lang="zh-CN" altLang="en-US" sz="1800" b="1" dirty="0">
                <a:solidFill>
                  <a:srgbClr val="1E50A2"/>
                </a:solidFill>
                <a:ea typeface="方正兰亭黑简体" charset="0"/>
              </a:rPr>
              <a:t>평화와 발전, 협력, 공영을 </a:t>
            </a:r>
            <a:r>
              <a:rPr lang="zh-CN" altLang="en-US" sz="1800" b="1" dirty="0">
                <a:solidFill>
                  <a:srgbClr val="FF0000"/>
                </a:solidFill>
                <a:ea typeface="方正兰亭黑简体" charset="0"/>
              </a:rPr>
              <a:t>도모하는 것은</a:t>
            </a:r>
            <a:r>
              <a:rPr lang="zh-CN" altLang="en-US" sz="1800" b="1" dirty="0">
                <a:solidFill>
                  <a:srgbClr val="1E50A2"/>
                </a:solidFill>
                <a:ea typeface="方正兰亭黑简体" charset="0"/>
              </a:rPr>
              <a:t> 우리의 공통된 염원이자 책임입니다.</a:t>
            </a:r>
            <a:endParaRPr lang="zh-CN" altLang="en-US" sz="1800" b="1" dirty="0">
              <a:solidFill>
                <a:srgbClr val="1E50A2"/>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094865" y="2830195"/>
            <a:ext cx="7823835" cy="2299970"/>
          </a:xfrm>
          <a:prstGeom prst="rect">
            <a:avLst/>
          </a:prstGeom>
          <a:noFill/>
        </p:spPr>
        <p:txBody>
          <a:bodyPr wrap="square" rtlCol="0">
            <a:noAutofit/>
          </a:bodyPr>
          <a:lstStyle/>
          <a:p>
            <a:pPr algn="just"/>
            <a:r>
              <a:rPr lang="zh-CN" altLang="en-US" sz="1800" b="1" dirty="0">
                <a:solidFill>
                  <a:srgbClr val="1E50A2"/>
                </a:solidFill>
                <a:ea typeface="方正兰亭黑简体" charset="0"/>
              </a:rPr>
              <a:t>例5</a:t>
            </a:r>
            <a:endParaRPr lang="zh-CN" altLang="en-US" sz="1800" b="1" dirty="0">
              <a:solidFill>
                <a:srgbClr val="1E50A2"/>
              </a:solidFill>
              <a:ea typeface="方正兰亭黑简体" charset="0"/>
            </a:endParaRPr>
          </a:p>
          <a:p>
            <a:pPr algn="just"/>
            <a:r>
              <a:rPr lang="zh-CN" altLang="en-US" sz="1800" b="1" dirty="0">
                <a:solidFill>
                  <a:srgbClr val="1E50A2"/>
                </a:solidFill>
                <a:ea typeface="方正兰亭黑简体" charset="0"/>
              </a:rPr>
              <a:t> 总之，学史可以</a:t>
            </a:r>
            <a:r>
              <a:rPr lang="zh-CN" altLang="en-US" sz="1800" b="1" dirty="0">
                <a:solidFill>
                  <a:srgbClr val="FF0000"/>
                </a:solidFill>
                <a:ea typeface="方正兰亭黑简体" charset="0"/>
              </a:rPr>
              <a:t>看成败、鉴得失、知兴替</a:t>
            </a:r>
            <a:r>
              <a:rPr lang="zh-CN" altLang="en-US" sz="1800" b="1" dirty="0">
                <a:solidFill>
                  <a:srgbClr val="1E50A2"/>
                </a:solidFill>
                <a:ea typeface="方正兰亭黑简体" charset="0"/>
              </a:rPr>
              <a:t>；学诗可以情飞扬、志高昂、人灵秀；学伦理可以知廉耻、</a:t>
            </a:r>
            <a:r>
              <a:rPr lang="zh-CN" altLang="en-US" sz="1800" b="1" dirty="0">
                <a:solidFill>
                  <a:schemeClr val="accent6"/>
                </a:solidFill>
                <a:ea typeface="方正兰亭黑简体" charset="0"/>
              </a:rPr>
              <a:t>懂荣辱、辨是非</a:t>
            </a:r>
            <a:r>
              <a:rPr lang="zh-CN" altLang="en-US" sz="1800" b="1" dirty="0">
                <a:solidFill>
                  <a:srgbClr val="1E50A2"/>
                </a:solidFill>
                <a:ea typeface="方正兰亭黑简体" charset="0"/>
              </a:rPr>
              <a:t>。</a:t>
            </a:r>
            <a:endParaRPr lang="zh-CN" altLang="en-US" sz="1800" b="1" dirty="0">
              <a:solidFill>
                <a:srgbClr val="1E50A2"/>
              </a:solidFill>
              <a:ea typeface="方正兰亭黑简体" charset="0"/>
            </a:endParaRPr>
          </a:p>
          <a:p>
            <a:pPr algn="just"/>
            <a:endParaRPr lang="zh-CN" altLang="en-US" sz="1800" b="1" dirty="0">
              <a:solidFill>
                <a:srgbClr val="1E50A2"/>
              </a:solidFill>
              <a:ea typeface="方正兰亭黑简体" charset="0"/>
            </a:endParaRPr>
          </a:p>
          <a:p>
            <a:pPr algn="just"/>
            <a:r>
              <a:rPr lang="zh-CN" altLang="en-US" sz="1800" b="1" dirty="0">
                <a:solidFill>
                  <a:srgbClr val="1E50A2"/>
                </a:solidFill>
                <a:ea typeface="方正兰亭黑简体" charset="0"/>
              </a:rPr>
              <a:t>요컨대 역사를 공부하면 </a:t>
            </a:r>
            <a:r>
              <a:rPr lang="zh-CN" altLang="en-US" sz="1800" b="1" dirty="0">
                <a:solidFill>
                  <a:srgbClr val="FF0000"/>
                </a:solidFill>
                <a:ea typeface="方正兰亭黑简体" charset="0"/>
              </a:rPr>
              <a:t>성패와 득실, 흥망성쇠에 대한 통찰력이 생깁니다</a:t>
            </a:r>
            <a:r>
              <a:rPr lang="zh-CN" altLang="en-US" sz="1800" b="1" dirty="0">
                <a:solidFill>
                  <a:srgbClr val="1E50A2"/>
                </a:solidFill>
                <a:ea typeface="方正兰亭黑简体" charset="0"/>
              </a:rPr>
              <a:t>. </a:t>
            </a:r>
            <a:endParaRPr lang="zh-CN" altLang="en-US" sz="1800" b="1" dirty="0">
              <a:solidFill>
                <a:srgbClr val="1E50A2"/>
              </a:solidFill>
              <a:ea typeface="方正兰亭黑简体" charset="0"/>
            </a:endParaRPr>
          </a:p>
          <a:p>
            <a:pPr algn="just"/>
            <a:r>
              <a:rPr lang="zh-CN" altLang="en-US" sz="1800" b="1" dirty="0">
                <a:solidFill>
                  <a:srgbClr val="1E50A2"/>
                </a:solidFill>
                <a:ea typeface="方正兰亭黑简体" charset="0"/>
              </a:rPr>
              <a:t>시를 공부하면 정서를 함양하고 뜻을 고양하며 우아한 경지에 오를 수 있습</a:t>
            </a:r>
            <a:endParaRPr lang="zh-CN" altLang="en-US" sz="1800" b="1" dirty="0">
              <a:solidFill>
                <a:srgbClr val="1E50A2"/>
              </a:solidFill>
              <a:ea typeface="方正兰亭黑简体" charset="0"/>
            </a:endParaRPr>
          </a:p>
          <a:p>
            <a:pPr algn="just"/>
            <a:r>
              <a:rPr lang="zh-CN" altLang="en-US" sz="1800" b="1" dirty="0">
                <a:solidFill>
                  <a:srgbClr val="1E50A2"/>
                </a:solidFill>
                <a:ea typeface="方正兰亭黑简体" charset="0"/>
              </a:rPr>
              <a:t>니다. 윤리를 공부하면 염치를 알고 </a:t>
            </a:r>
            <a:r>
              <a:rPr lang="zh-CN" altLang="en-US" sz="1800" b="1" dirty="0">
                <a:solidFill>
                  <a:schemeClr val="accent6"/>
                </a:solidFill>
                <a:ea typeface="方正兰亭黑简体" charset="0"/>
              </a:rPr>
              <a:t>영욕과 시비를 분별할 수 있습니다.</a:t>
            </a:r>
            <a:endParaRPr lang="zh-CN" altLang="en-US" sz="1800" b="1" dirty="0">
              <a:solidFill>
                <a:schemeClr val="accent6"/>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094865" y="2830195"/>
            <a:ext cx="7823835" cy="2864485"/>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例6 </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2050A1"/>
                </a:solidFill>
                <a:ea typeface="方正兰亭黑简体" charset="0"/>
                <a:cs typeface="Calibri" panose="020F0502020204030204" pitchFamily="34" charset="0"/>
              </a:rPr>
              <a:t>我们要继续在“上海精神”指引下，</a:t>
            </a:r>
            <a:r>
              <a:rPr lang="zh-CN" altLang="en-US" sz="2000" b="1" dirty="0">
                <a:solidFill>
                  <a:srgbClr val="FF0000"/>
                </a:solidFill>
                <a:ea typeface="方正兰亭黑简体" charset="0"/>
                <a:cs typeface="Calibri" panose="020F0502020204030204" pitchFamily="34" charset="0"/>
              </a:rPr>
              <a:t>同舟共济，精诚合作，齐心协力</a:t>
            </a:r>
            <a:r>
              <a:rPr lang="zh-CN" altLang="en-US" sz="2000" b="1" dirty="0">
                <a:solidFill>
                  <a:srgbClr val="2050A1"/>
                </a:solidFill>
                <a:ea typeface="方正兰亭黑简体" charset="0"/>
                <a:cs typeface="Calibri" panose="020F0502020204030204" pitchFamily="34" charset="0"/>
              </a:rPr>
              <a:t>构建上海合作组织命运共同体，推动建设新型国际关系，携手迈向持久和平、普遍安全、共同繁荣、开放包容、清洁美丽的世界。</a:t>
            </a:r>
            <a:endParaRPr lang="zh-CN" altLang="en-US" sz="2000" b="1" dirty="0">
              <a:solidFill>
                <a:srgbClr val="2050A1"/>
              </a:solidFill>
              <a:ea typeface="方正兰亭黑简体" charset="0"/>
              <a:cs typeface="Calibri" panose="020F0502020204030204" pitchFamily="34" charset="0"/>
            </a:endParaRPr>
          </a:p>
          <a:p>
            <a:pPr algn="just">
              <a:buClrTx/>
              <a:buSzTx/>
              <a:buFontTx/>
            </a:pPr>
            <a:endParaRPr lang="zh-CN" altLang="en-US" sz="1800" b="1" dirty="0">
              <a:solidFill>
                <a:schemeClr val="accent6"/>
              </a:solidFill>
              <a:ea typeface="方正兰亭黑简体" charset="0"/>
            </a:endParaRPr>
          </a:p>
          <a:p>
            <a:pPr algn="just"/>
            <a:r>
              <a:rPr lang="zh-CN" altLang="en-US" sz="1800" b="1" dirty="0">
                <a:solidFill>
                  <a:srgbClr val="1E50A2"/>
                </a:solidFill>
                <a:ea typeface="方正兰亭黑简体" charset="0"/>
              </a:rPr>
              <a:t>우리는 ‘상하이 정신’을 지침으로 </a:t>
            </a:r>
            <a:r>
              <a:rPr lang="zh-CN" altLang="en-US" sz="1800" b="1" dirty="0">
                <a:solidFill>
                  <a:srgbClr val="FF0000"/>
                </a:solidFill>
                <a:ea typeface="方正兰亭黑简体" charset="0"/>
              </a:rPr>
              <a:t>일심협력하여</a:t>
            </a:r>
            <a:r>
              <a:rPr lang="zh-CN" altLang="en-US" sz="1800" b="1" dirty="0">
                <a:solidFill>
                  <a:srgbClr val="1E50A2"/>
                </a:solidFill>
                <a:ea typeface="方正兰亭黑简体" charset="0"/>
              </a:rPr>
              <a:t> 상하이 협력 기구라는 운명공동체를 구축하고 신형 국제 관계를 추진하며 손을 맞잡고 지속적 평화, 보편적 안보, 공동의 번영, 개방적 포용, 깨끗하고 아름다운 세계를 향해 나아가야 합니다.</a:t>
            </a:r>
            <a:endParaRPr lang="zh-CN" altLang="en-US" sz="1800" b="1" dirty="0">
              <a:solidFill>
                <a:srgbClr val="1E50A2"/>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zh-CN" altLang="en-US" sz="2000" b="1" dirty="0">
                <a:solidFill>
                  <a:srgbClr val="2050A1"/>
                </a:solidFill>
                <a:ea typeface="方正兰亭黑简体" charset="0"/>
                <a:cs typeface="Calibri" panose="020F0502020204030204" pitchFamily="34" charset="0"/>
                <a:sym typeface="+mn-ea"/>
              </a:rPr>
              <a:t>1.短语合译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094865" y="2830195"/>
            <a:ext cx="8569325" cy="1758950"/>
          </a:xfrm>
          <a:prstGeom prst="rect">
            <a:avLst/>
          </a:prstGeom>
          <a:noFill/>
        </p:spPr>
        <p:txBody>
          <a:bodyPr wrap="square" rtlCol="0">
            <a:noAutofit/>
          </a:bodyPr>
          <a:lstStyle/>
          <a:p>
            <a:pPr algn="just">
              <a:buClrTx/>
              <a:buSzTx/>
              <a:buFontTx/>
            </a:pPr>
            <a:r>
              <a:rPr lang="zh-CN" altLang="en-US" sz="1800" b="1" dirty="0">
                <a:solidFill>
                  <a:srgbClr val="1E50A2"/>
                </a:solidFill>
                <a:ea typeface="方正兰亭黑简体" charset="0"/>
              </a:rPr>
              <a:t>例1 </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海瑞说：“官之至难者，令也。”说的就是县官难做。</a:t>
            </a:r>
            <a:endParaRPr lang="zh-CN" altLang="en-US" sz="1800" b="1" dirty="0">
              <a:solidFill>
                <a:srgbClr val="1E50A2"/>
              </a:solidFill>
              <a:ea typeface="方正兰亭黑简体" charset="0"/>
            </a:endParaRPr>
          </a:p>
          <a:p>
            <a:pPr algn="just">
              <a:buClrTx/>
              <a:buSzTx/>
              <a:buFontTx/>
            </a:pP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해서(海瑞)가 “벼슬 치고 가장 힘든 벼슬이 현령(令)이다(官之至难者, 令也)”</a:t>
            </a:r>
            <a:r>
              <a:rPr lang="zh-CN" altLang="en-US" sz="1800" b="1" dirty="0">
                <a:solidFill>
                  <a:srgbClr val="FF0000"/>
                </a:solidFill>
                <a:ea typeface="方正兰亭黑简体" charset="0"/>
              </a:rPr>
              <a:t>라고 했던 것도</a:t>
            </a:r>
            <a:r>
              <a:rPr lang="zh-CN" altLang="en-US" sz="1800" b="1" dirty="0">
                <a:solidFill>
                  <a:srgbClr val="1E50A2"/>
                </a:solidFill>
                <a:ea typeface="方正兰亭黑简体" charset="0"/>
              </a:rPr>
              <a:t> 바로 현관(县官)의 어려움을 </a:t>
            </a:r>
            <a:r>
              <a:rPr lang="zh-CN" altLang="en-US" sz="1800" b="1" dirty="0">
                <a:solidFill>
                  <a:srgbClr val="FF0000"/>
                </a:solidFill>
                <a:ea typeface="方正兰亭黑简体" charset="0"/>
              </a:rPr>
              <a:t>말한 것입니다.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2</a:t>
            </a:r>
            <a:r>
              <a:rPr lang="zh-CN" altLang="en-US" sz="2000" b="1" dirty="0">
                <a:solidFill>
                  <a:srgbClr val="2050A1"/>
                </a:solidFill>
                <a:ea typeface="方正兰亭黑简体" charset="0"/>
                <a:cs typeface="Calibri" panose="020F0502020204030204" pitchFamily="34" charset="0"/>
                <a:sym typeface="+mn-ea"/>
              </a:rPr>
              <a:t>.小句合译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269490" y="2828925"/>
            <a:ext cx="8025765" cy="1758950"/>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例2</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2050A1"/>
                </a:solidFill>
                <a:ea typeface="方正兰亭黑简体" charset="0"/>
                <a:cs typeface="Calibri" panose="020F0502020204030204" pitchFamily="34" charset="0"/>
              </a:rPr>
              <a:t> </a:t>
            </a:r>
            <a:r>
              <a:rPr lang="zh-CN" altLang="en-US" sz="2000" b="1" dirty="0">
                <a:solidFill>
                  <a:srgbClr val="FF0000"/>
                </a:solidFill>
                <a:ea typeface="方正兰亭黑简体" charset="0"/>
                <a:cs typeface="Calibri" panose="020F0502020204030204" pitchFamily="34" charset="0"/>
              </a:rPr>
              <a:t>中国发展</a:t>
            </a:r>
            <a:r>
              <a:rPr lang="zh-CN" altLang="en-US" sz="2000" b="1" dirty="0">
                <a:solidFill>
                  <a:srgbClr val="2050A1"/>
                </a:solidFill>
                <a:ea typeface="方正兰亭黑简体" charset="0"/>
                <a:cs typeface="Calibri" panose="020F0502020204030204" pitchFamily="34" charset="0"/>
              </a:rPr>
              <a:t>是惠及世界的。</a:t>
            </a:r>
            <a:r>
              <a:rPr lang="zh-CN" altLang="en-US" sz="2000" b="1" dirty="0">
                <a:solidFill>
                  <a:srgbClr val="FF0000"/>
                </a:solidFill>
                <a:ea typeface="方正兰亭黑简体" charset="0"/>
                <a:cs typeface="Calibri" panose="020F0502020204030204" pitchFamily="34" charset="0"/>
              </a:rPr>
              <a:t>中国的发展</a:t>
            </a:r>
            <a:r>
              <a:rPr lang="zh-CN" altLang="en-US" sz="2000" b="1" dirty="0">
                <a:solidFill>
                  <a:srgbClr val="2050A1"/>
                </a:solidFill>
                <a:ea typeface="方正兰亭黑简体" charset="0"/>
                <a:cs typeface="Calibri" panose="020F0502020204030204" pitchFamily="34" charset="0"/>
              </a:rPr>
              <a:t>首先惠及邻国。</a:t>
            </a:r>
            <a:endParaRPr lang="zh-CN" altLang="en-US" sz="1800" b="1" dirty="0">
              <a:solidFill>
                <a:srgbClr val="FF0000"/>
              </a:solidFill>
              <a:ea typeface="方正兰亭黑简体" charset="0"/>
              <a:cs typeface="Calibri" panose="020F0502020204030204" pitchFamily="34" charset="0"/>
            </a:endParaRPr>
          </a:p>
          <a:p>
            <a:pPr algn="just">
              <a:buClrTx/>
              <a:buSzTx/>
              <a:buFontTx/>
            </a:pPr>
            <a:endParaRPr lang="zh-CN" altLang="en-US" sz="1800" b="1" dirty="0">
              <a:solidFill>
                <a:srgbClr val="FF0000"/>
              </a:solidFill>
              <a:ea typeface="方正兰亭黑简体" charset="0"/>
              <a:cs typeface="Calibri" panose="020F0502020204030204" pitchFamily="34" charset="0"/>
            </a:endParaRPr>
          </a:p>
          <a:p>
            <a:pPr algn="just">
              <a:buClrTx/>
              <a:buSzTx/>
              <a:buFontTx/>
            </a:pPr>
            <a:r>
              <a:rPr lang="zh-CN" altLang="en-US" sz="1800" b="1" dirty="0">
                <a:solidFill>
                  <a:srgbClr val="FF0000"/>
                </a:solidFill>
                <a:ea typeface="方正兰亭黑简体" charset="0"/>
              </a:rPr>
              <a:t>중국의 발전으로 인한 혜택이</a:t>
            </a:r>
            <a:r>
              <a:rPr lang="zh-CN" altLang="en-US" sz="1800" b="1" dirty="0">
                <a:solidFill>
                  <a:srgbClr val="1E50A2"/>
                </a:solidFill>
                <a:ea typeface="方正兰亭黑简体" charset="0"/>
              </a:rPr>
              <a:t> 세계에 돌아가게 될 것이며, 우선은 이웃 국가에 </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혜택이 미치게 될 것입니다.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2</a:t>
            </a:r>
            <a:r>
              <a:rPr lang="zh-CN" altLang="en-US" sz="2000" b="1" dirty="0">
                <a:solidFill>
                  <a:srgbClr val="2050A1"/>
                </a:solidFill>
                <a:ea typeface="方正兰亭黑简体" charset="0"/>
                <a:cs typeface="Calibri" panose="020F0502020204030204" pitchFamily="34" charset="0"/>
                <a:sym typeface="+mn-ea"/>
              </a:rPr>
              <a:t>.小句合译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269490" y="2828925"/>
            <a:ext cx="8189595" cy="1758950"/>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例3 </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2050A1"/>
                </a:solidFill>
                <a:ea typeface="方正兰亭黑简体" charset="0"/>
                <a:cs typeface="Calibri" panose="020F0502020204030204" pitchFamily="34" charset="0"/>
              </a:rPr>
              <a:t>人类创造的</a:t>
            </a:r>
            <a:r>
              <a:rPr lang="zh-CN" altLang="en-US" sz="2000" b="1" dirty="0">
                <a:solidFill>
                  <a:srgbClr val="FF0000"/>
                </a:solidFill>
                <a:ea typeface="方正兰亭黑简体" charset="0"/>
                <a:cs typeface="Calibri" panose="020F0502020204030204" pitchFamily="34" charset="0"/>
              </a:rPr>
              <a:t>各种文明</a:t>
            </a:r>
            <a:r>
              <a:rPr lang="zh-CN" altLang="en-US" sz="2000" b="1" dirty="0">
                <a:solidFill>
                  <a:srgbClr val="2050A1"/>
                </a:solidFill>
                <a:ea typeface="方正兰亭黑简体" charset="0"/>
                <a:cs typeface="Calibri" panose="020F0502020204030204" pitchFamily="34" charset="0"/>
              </a:rPr>
              <a:t>都是劳动和智慧的结晶。</a:t>
            </a:r>
            <a:r>
              <a:rPr lang="zh-CN" altLang="en-US" sz="2000" b="1" dirty="0">
                <a:solidFill>
                  <a:srgbClr val="FF0000"/>
                </a:solidFill>
                <a:ea typeface="方正兰亭黑简体" charset="0"/>
                <a:cs typeface="Calibri" panose="020F0502020204030204" pitchFamily="34" charset="0"/>
              </a:rPr>
              <a:t>每一种文明</a:t>
            </a:r>
            <a:r>
              <a:rPr lang="zh-CN" altLang="en-US" sz="2000" b="1" dirty="0">
                <a:solidFill>
                  <a:srgbClr val="2050A1"/>
                </a:solidFill>
                <a:ea typeface="方正兰亭黑简体" charset="0"/>
                <a:cs typeface="Calibri" panose="020F0502020204030204" pitchFamily="34" charset="0"/>
              </a:rPr>
              <a:t>都是独特的。</a:t>
            </a:r>
            <a:endParaRPr lang="zh-CN" altLang="en-US" sz="1800" b="1" dirty="0">
              <a:solidFill>
                <a:srgbClr val="FF0000"/>
              </a:solidFill>
              <a:ea typeface="方正兰亭黑简体" charset="0"/>
            </a:endParaRPr>
          </a:p>
          <a:p>
            <a:pPr algn="just">
              <a:buClrTx/>
              <a:buSzTx/>
              <a:buFontTx/>
            </a:pPr>
            <a:endParaRPr lang="zh-CN" altLang="en-US" sz="1800" b="1" dirty="0">
              <a:solidFill>
                <a:srgbClr val="FF0000"/>
              </a:solidFill>
              <a:ea typeface="方正兰亭黑简体" charset="0"/>
            </a:endParaRPr>
          </a:p>
          <a:p>
            <a:pPr algn="just">
              <a:buClrTx/>
              <a:buSzTx/>
              <a:buFontTx/>
            </a:pPr>
            <a:r>
              <a:rPr lang="zh-CN" altLang="en-US" sz="1800" b="1" dirty="0">
                <a:solidFill>
                  <a:srgbClr val="1E50A2"/>
                </a:solidFill>
                <a:ea typeface="方正兰亭黑简体" charset="0"/>
              </a:rPr>
              <a:t>인류가 창조한</a:t>
            </a:r>
            <a:r>
              <a:rPr lang="zh-CN" altLang="en-US" sz="1800" b="1" dirty="0">
                <a:solidFill>
                  <a:srgbClr val="FF0000"/>
                </a:solidFill>
                <a:ea typeface="方正兰亭黑简体" charset="0"/>
              </a:rPr>
              <a:t> 각종 문명은</a:t>
            </a:r>
            <a:r>
              <a:rPr lang="zh-CN" altLang="en-US" sz="1800" b="1" dirty="0">
                <a:solidFill>
                  <a:srgbClr val="1E50A2"/>
                </a:solidFill>
                <a:ea typeface="方正兰亭黑简体" charset="0"/>
              </a:rPr>
              <a:t> 모두 노동과 지혜의 결정체이며 저마다 독특한 </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매력을 가지고 있습니다.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2</a:t>
            </a:r>
            <a:r>
              <a:rPr lang="zh-CN" altLang="en-US" sz="2000" b="1" dirty="0">
                <a:solidFill>
                  <a:srgbClr val="2050A1"/>
                </a:solidFill>
                <a:ea typeface="方正兰亭黑简体" charset="0"/>
                <a:cs typeface="Calibri" panose="020F0502020204030204" pitchFamily="34" charset="0"/>
                <a:sym typeface="+mn-ea"/>
              </a:rPr>
              <a:t>.小句合译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269490" y="2828925"/>
            <a:ext cx="8025765" cy="1758950"/>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例3 </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2050A1"/>
                </a:solidFill>
                <a:ea typeface="方正兰亭黑简体" charset="0"/>
                <a:cs typeface="Calibri" panose="020F0502020204030204" pitchFamily="34" charset="0"/>
              </a:rPr>
              <a:t>人类创造的</a:t>
            </a:r>
            <a:r>
              <a:rPr lang="zh-CN" altLang="en-US" sz="2000" b="1" dirty="0">
                <a:solidFill>
                  <a:srgbClr val="FF0000"/>
                </a:solidFill>
                <a:ea typeface="方正兰亭黑简体" charset="0"/>
                <a:cs typeface="Calibri" panose="020F0502020204030204" pitchFamily="34" charset="0"/>
              </a:rPr>
              <a:t>各种文明</a:t>
            </a:r>
            <a:r>
              <a:rPr lang="zh-CN" altLang="en-US" sz="2000" b="1" dirty="0">
                <a:solidFill>
                  <a:srgbClr val="2050A1"/>
                </a:solidFill>
                <a:ea typeface="方正兰亭黑简体" charset="0"/>
                <a:cs typeface="Calibri" panose="020F0502020204030204" pitchFamily="34" charset="0"/>
              </a:rPr>
              <a:t>都是劳动和智慧的结晶。</a:t>
            </a:r>
            <a:r>
              <a:rPr lang="zh-CN" altLang="en-US" sz="2000" b="1" dirty="0">
                <a:solidFill>
                  <a:srgbClr val="FF0000"/>
                </a:solidFill>
                <a:ea typeface="方正兰亭黑简体" charset="0"/>
                <a:cs typeface="Calibri" panose="020F0502020204030204" pitchFamily="34" charset="0"/>
              </a:rPr>
              <a:t>每一种文明</a:t>
            </a:r>
            <a:r>
              <a:rPr lang="zh-CN" altLang="en-US" sz="2000" b="1" dirty="0">
                <a:solidFill>
                  <a:srgbClr val="2050A1"/>
                </a:solidFill>
                <a:ea typeface="方正兰亭黑简体" charset="0"/>
                <a:cs typeface="Calibri" panose="020F0502020204030204" pitchFamily="34" charset="0"/>
              </a:rPr>
              <a:t>都是独特的。</a:t>
            </a:r>
            <a:endParaRPr lang="zh-CN" altLang="en-US" sz="1800" b="1" dirty="0">
              <a:solidFill>
                <a:srgbClr val="FF0000"/>
              </a:solidFill>
              <a:ea typeface="方正兰亭黑简体" charset="0"/>
            </a:endParaRPr>
          </a:p>
          <a:p>
            <a:pPr algn="just">
              <a:buClrTx/>
              <a:buSzTx/>
              <a:buFontTx/>
            </a:pPr>
            <a:endParaRPr lang="zh-CN" altLang="en-US" sz="1800" b="1" dirty="0">
              <a:solidFill>
                <a:srgbClr val="FF0000"/>
              </a:solidFill>
              <a:ea typeface="方正兰亭黑简体" charset="0"/>
            </a:endParaRPr>
          </a:p>
          <a:p>
            <a:pPr algn="just">
              <a:buClrTx/>
              <a:buSzTx/>
              <a:buFontTx/>
            </a:pPr>
            <a:r>
              <a:rPr lang="zh-CN" altLang="en-US" sz="1800" b="1" dirty="0">
                <a:solidFill>
                  <a:srgbClr val="1E50A2"/>
                </a:solidFill>
                <a:ea typeface="方正兰亭黑简体" charset="0"/>
              </a:rPr>
              <a:t>인류가 창조한</a:t>
            </a:r>
            <a:r>
              <a:rPr lang="zh-CN" altLang="en-US" sz="1800" b="1" dirty="0">
                <a:solidFill>
                  <a:srgbClr val="FF0000"/>
                </a:solidFill>
                <a:ea typeface="方正兰亭黑简体" charset="0"/>
              </a:rPr>
              <a:t> 각종 문명은</a:t>
            </a:r>
            <a:r>
              <a:rPr lang="zh-CN" altLang="en-US" sz="1800" b="1" dirty="0">
                <a:solidFill>
                  <a:srgbClr val="1E50A2"/>
                </a:solidFill>
                <a:ea typeface="方正兰亭黑简体" charset="0"/>
              </a:rPr>
              <a:t> 모두 노동과 지혜의 결정체이며 저마다 독특한 </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매력을 가지고 있습니다.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2</a:t>
            </a:r>
            <a:r>
              <a:rPr lang="zh-CN" altLang="en-US" sz="2000" b="1" dirty="0">
                <a:solidFill>
                  <a:srgbClr val="2050A1"/>
                </a:solidFill>
                <a:ea typeface="方正兰亭黑简体" charset="0"/>
                <a:cs typeface="Calibri" panose="020F0502020204030204" pitchFamily="34" charset="0"/>
                <a:sym typeface="+mn-ea"/>
              </a:rPr>
              <a:t>.小句合译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1"/>
          <a:stretch>
            <a:fillRect/>
          </a:stretch>
        </p:blipFill>
        <p:spPr>
          <a:xfrm>
            <a:off x="1" y="0"/>
            <a:ext cx="12191999" cy="6858000"/>
          </a:xfrm>
          <a:prstGeom prst="rect">
            <a:avLst/>
          </a:prstGeom>
        </p:spPr>
      </p:pic>
      <p:pic>
        <p:nvPicPr>
          <p:cNvPr id="24" name="图片 23"/>
          <p:cNvPicPr>
            <a:picLocks noChangeAspect="1"/>
          </p:cNvPicPr>
          <p:nvPr/>
        </p:nvPicPr>
        <p:blipFill>
          <a:blip r:embed="rId2"/>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37" name="文本框 36">
            <a:hlinkClick r:id="rId3"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一、核心概念</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目  录</a:t>
            </a:r>
            <a:endParaRPr kumimoji="1" lang="zh-CN" altLang="en-US" sz="44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19" name="文本框 18">
            <a:hlinkClick r:id="rId3"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二、关键语句</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2" name="文本框 11">
            <a:hlinkClick r:id="rId3"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三、课前试译</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13" name="文本框 12">
            <a:hlinkClick r:id="rId3"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四、译文评析</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6" name="文本框 15">
            <a:hlinkClick r:id="rId3"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五、点评练习</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22" name="文本框 21">
            <a:hlinkClick r:id="rId3"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charset="0"/>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269490" y="2828925"/>
            <a:ext cx="8122285" cy="2350135"/>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例1 </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FF0000"/>
                </a:solidFill>
                <a:ea typeface="方正兰亭黑简体" charset="0"/>
                <a:cs typeface="Calibri" panose="020F0502020204030204" pitchFamily="34" charset="0"/>
              </a:rPr>
              <a:t>独木不成林。</a:t>
            </a:r>
            <a:r>
              <a:rPr lang="zh-CN" altLang="en-US" sz="2000" b="1" dirty="0">
                <a:solidFill>
                  <a:srgbClr val="2050A1"/>
                </a:solidFill>
                <a:ea typeface="方正兰亭黑简体" charset="0"/>
                <a:cs typeface="Calibri" panose="020F0502020204030204" pitchFamily="34" charset="0"/>
              </a:rPr>
              <a:t>在经济全球化深入发展的时代条件下，金砖国家发展不能独善其身，必须在谋求本国发展的同时促进各国共同发展。</a:t>
            </a:r>
            <a:endParaRPr lang="zh-CN" altLang="en-US" sz="1800" b="1" dirty="0">
              <a:solidFill>
                <a:srgbClr val="FF0000"/>
              </a:solidFill>
              <a:ea typeface="方正兰亭黑简体" charset="0"/>
            </a:endParaRPr>
          </a:p>
          <a:p>
            <a:pPr algn="just">
              <a:buClrTx/>
              <a:buSzTx/>
              <a:buFontTx/>
            </a:pPr>
            <a:endParaRPr lang="zh-CN" altLang="en-US" sz="1800" b="1" dirty="0">
              <a:solidFill>
                <a:srgbClr val="FF0000"/>
              </a:solidFill>
              <a:ea typeface="方正兰亭黑简体" charset="0"/>
            </a:endParaRPr>
          </a:p>
          <a:p>
            <a:pPr algn="just">
              <a:buClrTx/>
              <a:buSzTx/>
              <a:buFontTx/>
            </a:pPr>
            <a:r>
              <a:rPr lang="zh-CN" altLang="en-US" sz="1800" b="1" dirty="0">
                <a:solidFill>
                  <a:srgbClr val="FF0000"/>
                </a:solidFill>
                <a:ea typeface="方正兰亭黑简体" charset="0"/>
              </a:rPr>
              <a:t>한 그루의 나무로는 숲을 이룰 수 없듯이</a:t>
            </a:r>
            <a:r>
              <a:rPr lang="zh-CN" altLang="en-US" sz="1800" b="1" dirty="0">
                <a:solidFill>
                  <a:srgbClr val="1E50A2"/>
                </a:solidFill>
                <a:ea typeface="方正兰亭黑简体" charset="0"/>
              </a:rPr>
              <a:t> 경제 세계화가 심화 발전하는 시대</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적 조건하에서 브릭스 각국은 독단적으로 발전할 수 없으므로 자국 발전을 </a:t>
            </a:r>
            <a:endParaRPr lang="zh-CN" altLang="en-US" sz="1800" b="1" dirty="0">
              <a:solidFill>
                <a:srgbClr val="1E50A2"/>
              </a:solidFill>
              <a:ea typeface="方正兰亭黑简体" charset="0"/>
            </a:endParaRPr>
          </a:p>
          <a:p>
            <a:pPr algn="just">
              <a:buClrTx/>
              <a:buSzTx/>
              <a:buFontTx/>
            </a:pPr>
            <a:r>
              <a:rPr lang="zh-CN" altLang="en-US" sz="1800" b="1" dirty="0">
                <a:solidFill>
                  <a:srgbClr val="1E50A2"/>
                </a:solidFill>
                <a:ea typeface="方正兰亭黑简体" charset="0"/>
              </a:rPr>
              <a:t>도모함과 동시에 각국의 공동 발전도 추진해야 합니다.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3</a:t>
            </a:r>
            <a:r>
              <a:rPr lang="zh-CN" altLang="en-US" sz="2000" b="1" dirty="0">
                <a:solidFill>
                  <a:srgbClr val="2050A1"/>
                </a:solidFill>
                <a:ea typeface="方正兰亭黑简体" charset="0"/>
                <a:cs typeface="Calibri" panose="020F0502020204030204" pitchFamily="34" charset="0"/>
                <a:sym typeface="+mn-ea"/>
              </a:rPr>
              <a:t>.复句合译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2269490" y="2828925"/>
            <a:ext cx="8025765" cy="2350135"/>
          </a:xfrm>
          <a:prstGeom prst="rect">
            <a:avLst/>
          </a:prstGeom>
          <a:noFill/>
        </p:spPr>
        <p:txBody>
          <a:bodyPr wrap="square" rtlCol="0">
            <a:noAutofit/>
          </a:bodyPr>
          <a:lstStyle/>
          <a:p>
            <a:pPr algn="just">
              <a:buClrTx/>
              <a:buSzTx/>
              <a:buFontTx/>
            </a:pPr>
            <a:r>
              <a:rPr lang="zh-CN" altLang="en-US" sz="2000" b="1" dirty="0">
                <a:solidFill>
                  <a:srgbClr val="2050A1"/>
                </a:solidFill>
                <a:ea typeface="方正兰亭黑简体" charset="0"/>
                <a:cs typeface="Calibri" panose="020F0502020204030204" pitchFamily="34" charset="0"/>
              </a:rPr>
              <a:t>例2 </a:t>
            </a:r>
            <a:endParaRPr lang="zh-CN" altLang="en-US" sz="2000" b="1" dirty="0">
              <a:solidFill>
                <a:srgbClr val="2050A1"/>
              </a:solidFill>
              <a:ea typeface="方正兰亭黑简体" charset="0"/>
              <a:cs typeface="Calibri" panose="020F0502020204030204" pitchFamily="34" charset="0"/>
            </a:endParaRPr>
          </a:p>
          <a:p>
            <a:pPr algn="just">
              <a:buClrTx/>
              <a:buSzTx/>
              <a:buFontTx/>
            </a:pPr>
            <a:r>
              <a:rPr lang="zh-CN" altLang="en-US" sz="2000" b="1" dirty="0">
                <a:solidFill>
                  <a:srgbClr val="FF0000"/>
                </a:solidFill>
                <a:ea typeface="方正兰亭黑简体" charset="0"/>
                <a:cs typeface="Calibri" panose="020F0502020204030204" pitchFamily="34" charset="0"/>
              </a:rPr>
              <a:t>椰风暖人，海阔天高。在这美好的季节里</a:t>
            </a:r>
            <a:r>
              <a:rPr lang="zh-CN" altLang="en-US" sz="2000" b="1" dirty="0">
                <a:solidFill>
                  <a:srgbClr val="2050A1"/>
                </a:solidFill>
                <a:ea typeface="方正兰亭黑简体" charset="0"/>
                <a:cs typeface="Calibri" panose="020F0502020204030204" pitchFamily="34" charset="0"/>
              </a:rPr>
              <a:t>，同大家相聚在美丽的海南岛，参加博鳌亚洲论坛2013年年会，我感到十分高兴。</a:t>
            </a:r>
            <a:endParaRPr lang="zh-CN" altLang="en-US" sz="2000" b="1" dirty="0">
              <a:solidFill>
                <a:srgbClr val="2050A1"/>
              </a:solidFill>
              <a:ea typeface="方正兰亭黑简体" charset="0"/>
              <a:cs typeface="Calibri" panose="020F0502020204030204" pitchFamily="34" charset="0"/>
            </a:endParaRPr>
          </a:p>
          <a:p>
            <a:pPr algn="just">
              <a:buClrTx/>
              <a:buSzTx/>
              <a:buFontTx/>
            </a:pPr>
            <a:endParaRPr lang="zh-CN" altLang="en-US" sz="1800" b="1" dirty="0">
              <a:solidFill>
                <a:srgbClr val="FF0000"/>
              </a:solidFill>
              <a:ea typeface="方正兰亭黑简体" charset="0"/>
            </a:endParaRPr>
          </a:p>
          <a:p>
            <a:pPr algn="just">
              <a:buClrTx/>
              <a:buSzTx/>
              <a:buFontTx/>
            </a:pPr>
            <a:r>
              <a:rPr lang="zh-CN" altLang="en-US" sz="1800" b="1" dirty="0">
                <a:solidFill>
                  <a:srgbClr val="FF0000"/>
                </a:solidFill>
                <a:ea typeface="方正兰亭黑简体" charset="0"/>
              </a:rPr>
              <a:t>높고 푸른 하늘 아래 그윽한 야자 향기가 바닷바람에 실려 오는 이 좋은 계절에</a:t>
            </a:r>
            <a:r>
              <a:rPr lang="zh-CN" altLang="en-US" sz="1800" b="1" dirty="0">
                <a:solidFill>
                  <a:srgbClr val="1E50A2"/>
                </a:solidFill>
                <a:ea typeface="方正兰亭黑简体" charset="0"/>
              </a:rPr>
              <a:t>, 아름다운 하이난다오(海南岛)에서 여러분과 함께 보아오 아시아 포럼 2013년 연례 회의에 참가하게 된 것을 매우 기쁘게 생각합니다.</a:t>
            </a:r>
            <a:endParaRPr lang="zh-CN" altLang="en-US" sz="1800" b="1" dirty="0">
              <a:solidFill>
                <a:srgbClr val="FF0000"/>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3</a:t>
            </a:r>
            <a:r>
              <a:rPr lang="zh-CN" altLang="en-US" sz="2000" b="1" dirty="0">
                <a:solidFill>
                  <a:srgbClr val="2050A1"/>
                </a:solidFill>
                <a:ea typeface="方正兰亭黑简体" charset="0"/>
                <a:cs typeface="Calibri" panose="020F0502020204030204" pitchFamily="34" charset="0"/>
                <a:sym typeface="+mn-ea"/>
              </a:rPr>
              <a:t>.复句合译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文本一</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9208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3" name="文本框 22"/>
          <p:cNvSpPr txBox="1"/>
          <p:nvPr/>
        </p:nvSpPr>
        <p:spPr>
          <a:xfrm>
            <a:off x="1452880" y="2643505"/>
            <a:ext cx="9971405" cy="3177540"/>
          </a:xfrm>
          <a:prstGeom prst="rect">
            <a:avLst/>
          </a:prstGeom>
          <a:noFill/>
        </p:spPr>
        <p:txBody>
          <a:bodyPr wrap="square" rtlCol="0">
            <a:noAutofit/>
          </a:bodyPr>
          <a:lstStyle/>
          <a:p>
            <a:pPr algn="just">
              <a:buClrTx/>
              <a:buSzTx/>
              <a:buFontTx/>
            </a:pPr>
            <a:r>
              <a:rPr lang="zh-CN" altLang="en-US" sz="1600" b="1" dirty="0">
                <a:solidFill>
                  <a:srgbClr val="FF0000"/>
                </a:solidFill>
                <a:ea typeface="方正兰亭黑简体" charset="0"/>
              </a:rPr>
              <a:t>我对中美建设新型大国关系抱有信心。</a:t>
            </a:r>
            <a:r>
              <a:rPr lang="zh-CN" altLang="en-US" sz="1600" b="1" dirty="0">
                <a:solidFill>
                  <a:schemeClr val="accent6"/>
                </a:solidFill>
                <a:ea typeface="方正兰亭黑简体" charset="0"/>
              </a:rPr>
              <a:t>第一</a:t>
            </a:r>
            <a:r>
              <a:rPr lang="zh-CN" altLang="en-US" sz="1600" b="1" dirty="0">
                <a:solidFill>
                  <a:schemeClr val="accent1">
                    <a:lumMod val="75000"/>
                  </a:schemeClr>
                </a:solidFill>
                <a:ea typeface="方正兰亭黑简体" charset="0"/>
              </a:rPr>
              <a:t>，双方都有建设新型大国关系的政治意愿。</a:t>
            </a:r>
            <a:r>
              <a:rPr lang="zh-CN" altLang="en-US" sz="1600" b="1" dirty="0">
                <a:solidFill>
                  <a:schemeClr val="accent6"/>
                </a:solidFill>
                <a:ea typeface="方正兰亭黑简体" charset="0"/>
              </a:rPr>
              <a:t>第二</a:t>
            </a:r>
            <a:r>
              <a:rPr lang="zh-CN" altLang="en-US" sz="1600" b="1" dirty="0">
                <a:solidFill>
                  <a:schemeClr val="accent1">
                    <a:lumMod val="75000"/>
                  </a:schemeClr>
                </a:solidFill>
                <a:ea typeface="方正兰亭黑简体" charset="0"/>
              </a:rPr>
              <a:t>，40多年双方合作的积累，使两国合作具有很好的基础。</a:t>
            </a:r>
            <a:r>
              <a:rPr lang="zh-CN" altLang="en-US" sz="1600" b="1" dirty="0">
                <a:solidFill>
                  <a:schemeClr val="accent6"/>
                </a:solidFill>
                <a:ea typeface="方正兰亭黑简体" charset="0"/>
              </a:rPr>
              <a:t>第三</a:t>
            </a:r>
            <a:r>
              <a:rPr lang="zh-CN" altLang="en-US" sz="1600" b="1" dirty="0">
                <a:solidFill>
                  <a:schemeClr val="accent1">
                    <a:lumMod val="75000"/>
                  </a:schemeClr>
                </a:solidFill>
                <a:ea typeface="方正兰亭黑简体" charset="0"/>
              </a:rPr>
              <a:t>，双方建立了战略与经济对话、人文交流高层磋商等90多个对话沟通机制，为建设新型大国关系提供了机制保障。</a:t>
            </a:r>
            <a:r>
              <a:rPr lang="zh-CN" altLang="en-US" sz="1600" b="1" dirty="0">
                <a:solidFill>
                  <a:schemeClr val="accent6"/>
                </a:solidFill>
                <a:ea typeface="方正兰亭黑简体" charset="0"/>
              </a:rPr>
              <a:t>第四</a:t>
            </a:r>
            <a:r>
              <a:rPr lang="zh-CN" altLang="en-US" sz="1600" b="1" dirty="0">
                <a:solidFill>
                  <a:schemeClr val="accent1">
                    <a:lumMod val="75000"/>
                  </a:schemeClr>
                </a:solidFill>
                <a:ea typeface="方正兰亭黑简体" charset="0"/>
              </a:rPr>
              <a:t>，双方建立了220多对友好省州和友好城市。中国有近19万学生在美留学，美国有2万多学生在华留学。建设中美新型大国关系具有深厚民意基础。</a:t>
            </a:r>
            <a:r>
              <a:rPr lang="zh-CN" altLang="en-US" sz="1600" b="1" dirty="0">
                <a:solidFill>
                  <a:schemeClr val="accent6"/>
                </a:solidFill>
                <a:ea typeface="方正兰亭黑简体" charset="0"/>
              </a:rPr>
              <a:t>第五</a:t>
            </a:r>
            <a:r>
              <a:rPr lang="zh-CN" altLang="en-US" sz="1600" b="1" dirty="0">
                <a:solidFill>
                  <a:schemeClr val="accent1">
                    <a:lumMod val="75000"/>
                  </a:schemeClr>
                </a:solidFill>
                <a:ea typeface="方正兰亭黑简体" charset="0"/>
              </a:rPr>
              <a:t>，未来两国有着广泛的合作空间。</a:t>
            </a:r>
            <a:endParaRPr lang="zh-CN" altLang="en-US" sz="1600" b="1" dirty="0">
              <a:solidFill>
                <a:srgbClr val="FF0000"/>
              </a:solidFill>
              <a:ea typeface="方正兰亭黑简体" charset="0"/>
            </a:endParaRPr>
          </a:p>
          <a:p>
            <a:pPr algn="just">
              <a:buClrTx/>
              <a:buSzTx/>
              <a:buFontTx/>
            </a:pPr>
            <a:endParaRPr lang="zh-CN" altLang="en-US" sz="1800" b="1" dirty="0">
              <a:solidFill>
                <a:srgbClr val="FF0000"/>
              </a:solidFill>
              <a:ea typeface="方正兰亭黑简体" charset="0"/>
            </a:endParaRPr>
          </a:p>
          <a:p>
            <a:pPr algn="just">
              <a:buClrTx/>
              <a:buSzTx/>
              <a:buFontTx/>
            </a:pPr>
            <a:r>
              <a:rPr lang="zh-CN" altLang="en-US" sz="1400" b="1" dirty="0">
                <a:solidFill>
                  <a:srgbClr val="FF0000"/>
                </a:solidFill>
                <a:ea typeface="方正兰亭黑简体" charset="0"/>
              </a:rPr>
              <a:t>저는 중·미 양국이 신형 대국 관계를 구축할 수 있다고 자신합니다.</a:t>
            </a:r>
            <a:r>
              <a:rPr lang="zh-CN" altLang="en-US" sz="1400" b="1" dirty="0">
                <a:solidFill>
                  <a:schemeClr val="accent1">
                    <a:lumMod val="75000"/>
                  </a:schemeClr>
                </a:solidFill>
                <a:ea typeface="方正兰亭黑简体" charset="0"/>
              </a:rPr>
              <a:t> </a:t>
            </a:r>
            <a:r>
              <a:rPr lang="zh-CN" altLang="en-US" sz="1400" b="1" dirty="0">
                <a:solidFill>
                  <a:schemeClr val="accent6"/>
                </a:solidFill>
                <a:ea typeface="方正兰亭黑简体" charset="0"/>
              </a:rPr>
              <a:t>그것은</a:t>
            </a:r>
            <a:r>
              <a:rPr lang="zh-CN" altLang="en-US" sz="1400" b="1" dirty="0">
                <a:solidFill>
                  <a:schemeClr val="accent1">
                    <a:lumMod val="75000"/>
                  </a:schemeClr>
                </a:solidFill>
                <a:ea typeface="方正兰亭黑简体" charset="0"/>
              </a:rPr>
              <a:t> </a:t>
            </a:r>
            <a:r>
              <a:rPr lang="zh-CN" altLang="en-US" sz="1400" b="1" dirty="0">
                <a:solidFill>
                  <a:schemeClr val="accent6"/>
                </a:solidFill>
                <a:ea typeface="方正兰亭黑简体" charset="0"/>
              </a:rPr>
              <a:t>첫째</a:t>
            </a:r>
            <a:r>
              <a:rPr lang="zh-CN" altLang="en-US" sz="1400" b="1" dirty="0">
                <a:solidFill>
                  <a:schemeClr val="accent1">
                    <a:lumMod val="75000"/>
                  </a:schemeClr>
                </a:solidFill>
                <a:ea typeface="方正兰亭黑简体" charset="0"/>
              </a:rPr>
              <a:t> 양국은 모두 </a:t>
            </a:r>
            <a:r>
              <a:rPr lang="en-US" altLang="zh-CN" sz="1400" b="1" dirty="0">
                <a:solidFill>
                  <a:schemeClr val="accent1">
                    <a:lumMod val="75000"/>
                  </a:schemeClr>
                </a:solidFill>
                <a:ea typeface="方正兰亭黑简体" charset="0"/>
              </a:rPr>
              <a:t> </a:t>
            </a:r>
            <a:r>
              <a:rPr lang="zh-CN" altLang="en-US" sz="1400" b="1" dirty="0">
                <a:solidFill>
                  <a:schemeClr val="accent1">
                    <a:lumMod val="75000"/>
                  </a:schemeClr>
                </a:solidFill>
                <a:ea typeface="方正兰亭黑简体" charset="0"/>
              </a:rPr>
              <a:t>신형 대국 관계를 구축하려는 정치적 염원을 갖고 있으며, </a:t>
            </a:r>
            <a:r>
              <a:rPr lang="zh-CN" altLang="en-US" sz="1400" b="1" dirty="0">
                <a:solidFill>
                  <a:schemeClr val="accent6"/>
                </a:solidFill>
                <a:ea typeface="方正兰亭黑简体" charset="0"/>
              </a:rPr>
              <a:t>둘째</a:t>
            </a:r>
            <a:r>
              <a:rPr lang="zh-CN" altLang="en-US" sz="1400" b="1" dirty="0">
                <a:solidFill>
                  <a:schemeClr val="accent1">
                    <a:lumMod val="75000"/>
                  </a:schemeClr>
                </a:solidFill>
                <a:ea typeface="方正兰亭黑简体" charset="0"/>
              </a:rPr>
              <a:t> 지난 40여 년간 쌍방은 협력을 통해 양국의 공조에 상당히 양호한 기반을 마련했으며, </a:t>
            </a:r>
            <a:r>
              <a:rPr lang="zh-CN" altLang="en-US" sz="1400" b="1" dirty="0">
                <a:solidFill>
                  <a:schemeClr val="accent6"/>
                </a:solidFill>
                <a:ea typeface="方正兰亭黑简体" charset="0"/>
              </a:rPr>
              <a:t>셋째</a:t>
            </a:r>
            <a:r>
              <a:rPr lang="zh-CN" altLang="en-US" sz="1400" b="1" dirty="0">
                <a:solidFill>
                  <a:schemeClr val="accent1">
                    <a:lumMod val="75000"/>
                  </a:schemeClr>
                </a:solidFill>
                <a:ea typeface="方正兰亭黑简体" charset="0"/>
              </a:rPr>
              <a:t> 쌍방은 전략 및 경제 대화, 인문 교류와 고위층 회담을 비롯하여 90여 개의 대화 소통 체제를 구축함으로써 신형 대국 관계를 구축하는 데 있어 체제적 보장을 마련했으며, </a:t>
            </a:r>
            <a:r>
              <a:rPr lang="zh-CN" altLang="en-US" sz="1400" b="1" dirty="0">
                <a:solidFill>
                  <a:schemeClr val="accent6"/>
                </a:solidFill>
                <a:ea typeface="方正兰亭黑简体" charset="0"/>
              </a:rPr>
              <a:t>넷째</a:t>
            </a:r>
            <a:r>
              <a:rPr lang="zh-CN" altLang="en-US" sz="1400" b="1" dirty="0">
                <a:solidFill>
                  <a:schemeClr val="accent1">
                    <a:lumMod val="75000"/>
                  </a:schemeClr>
                </a:solidFill>
                <a:ea typeface="方正兰亭黑简体" charset="0"/>
              </a:rPr>
              <a:t> 양국은 각각 220여 개 성(省), 주(州)</a:t>
            </a:r>
            <a:r>
              <a:rPr lang="en-US" altLang="zh-CN" sz="1400" b="1" dirty="0">
                <a:solidFill>
                  <a:schemeClr val="accent1">
                    <a:lumMod val="75000"/>
                  </a:schemeClr>
                </a:solidFill>
                <a:ea typeface="方正兰亭黑简体" charset="0"/>
              </a:rPr>
              <a:t> </a:t>
            </a:r>
            <a:r>
              <a:rPr lang="zh-CN" altLang="en-US" sz="1400" b="1" dirty="0">
                <a:solidFill>
                  <a:schemeClr val="accent1">
                    <a:lumMod val="75000"/>
                  </a:schemeClr>
                </a:solidFill>
                <a:ea typeface="方正兰亭黑简体" charset="0"/>
              </a:rPr>
              <a:t>및 도시가 자매결연을 맺고, 중국은 19만 명에 달하는 학생들이 미국에서 유학하고 있으며, 미국은 2만여 명의 학생들이 중국에서 유학하고 있는 등 중·미 간에 신형 대국 관계를 구축하는 데 두터운 민의(民意)적 기반을 갖고 있으며, </a:t>
            </a:r>
            <a:r>
              <a:rPr lang="zh-CN" altLang="en-US" sz="1400" b="1" dirty="0">
                <a:solidFill>
                  <a:schemeClr val="accent6"/>
                </a:solidFill>
                <a:ea typeface="方正兰亭黑简体" charset="0"/>
              </a:rPr>
              <a:t>다섯째</a:t>
            </a:r>
            <a:r>
              <a:rPr lang="zh-CN" altLang="en-US" sz="1400" b="1" dirty="0">
                <a:solidFill>
                  <a:schemeClr val="accent1">
                    <a:lumMod val="75000"/>
                  </a:schemeClr>
                </a:solidFill>
                <a:ea typeface="方正兰亭黑简体" charset="0"/>
              </a:rPr>
              <a:t> 양국은 미래에도 광범위한 협력의 잠재력을 갖고 있</a:t>
            </a:r>
            <a:r>
              <a:rPr lang="zh-CN" altLang="en-US" sz="1400" b="1" dirty="0">
                <a:solidFill>
                  <a:schemeClr val="accent6"/>
                </a:solidFill>
                <a:ea typeface="方正兰亭黑简体" charset="0"/>
              </a:rPr>
              <a:t>기 때문입니다.</a:t>
            </a:r>
            <a:endParaRPr lang="zh-CN" altLang="en-US" sz="1400" b="1" dirty="0">
              <a:solidFill>
                <a:schemeClr val="accent6"/>
              </a:solidFill>
              <a:ea typeface="方正兰亭黑简体"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398780"/>
          </a:xfrm>
          <a:prstGeom prst="rect">
            <a:avLst/>
          </a:prstGeom>
        </p:spPr>
        <p:txBody>
          <a:bodyPr wrap="square">
            <a:spAutoFit/>
          </a:bodyPr>
          <a:lstStyle/>
          <a:p>
            <a:r>
              <a:rPr lang="en-US" altLang="zh-CN" sz="2000" b="1" dirty="0">
                <a:solidFill>
                  <a:srgbClr val="2050A1"/>
                </a:solidFill>
                <a:ea typeface="方正兰亭黑简体" charset="0"/>
                <a:cs typeface="Calibri" panose="020F0502020204030204" pitchFamily="34" charset="0"/>
                <a:sym typeface="+mn-ea"/>
              </a:rPr>
              <a:t> </a:t>
            </a:r>
            <a:endParaRPr lang="en-US" altLang="zh-CN" sz="2000" b="1" dirty="0">
              <a:solidFill>
                <a:srgbClr val="2050A1"/>
              </a:solidFill>
              <a:ea typeface="方正兰亭黑简体" charset="0"/>
              <a:cs typeface="Calibri" panose="020F0502020204030204" pitchFamily="34" charset="0"/>
              <a:sym typeface="+mn-ea"/>
            </a:endParaRPr>
          </a:p>
        </p:txBody>
      </p:sp>
      <p:sp>
        <p:nvSpPr>
          <p:cNvPr id="2" name="文本框 1"/>
          <p:cNvSpPr txBox="1"/>
          <p:nvPr/>
        </p:nvSpPr>
        <p:spPr>
          <a:xfrm>
            <a:off x="1439545" y="2194560"/>
            <a:ext cx="1568450" cy="441960"/>
          </a:xfrm>
          <a:prstGeom prst="rect">
            <a:avLst/>
          </a:prstGeom>
          <a:noFill/>
        </p:spPr>
        <p:txBody>
          <a:bodyPr wrap="square" rtlCol="0" anchor="t">
            <a:noAutofit/>
          </a:bodyPr>
          <a:p>
            <a:r>
              <a:rPr lang="en-US" altLang="zh-CN" sz="2000" b="1" dirty="0">
                <a:solidFill>
                  <a:srgbClr val="2050A1"/>
                </a:solidFill>
                <a:ea typeface="方正兰亭黑简体" charset="0"/>
                <a:cs typeface="Calibri" panose="020F0502020204030204" pitchFamily="34" charset="0"/>
                <a:sym typeface="+mn-ea"/>
              </a:rPr>
              <a:t>4. 句群合译</a:t>
            </a:r>
            <a:endParaRPr lang="en-US" altLang="zh-CN" sz="1800" dirty="0" smtClean="0">
              <a:solidFill>
                <a:srgbClr val="2050A1"/>
              </a:solidFill>
              <a:ea typeface="方正兰亭黑简体" charset="0"/>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73225" y="596588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2" name="图片 1"/>
          <p:cNvPicPr>
            <a:picLocks noChangeAspect="1"/>
          </p:cNvPicPr>
          <p:nvPr/>
        </p:nvPicPr>
        <p:blipFill>
          <a:blip r:embed="rId3"/>
          <a:stretch>
            <a:fillRect/>
          </a:stretch>
        </p:blipFill>
        <p:spPr>
          <a:xfrm>
            <a:off x="1141095" y="1454150"/>
            <a:ext cx="4758690" cy="4446270"/>
          </a:xfrm>
          <a:prstGeom prst="rect">
            <a:avLst/>
          </a:prstGeom>
        </p:spPr>
      </p:pic>
      <p:pic>
        <p:nvPicPr>
          <p:cNvPr id="16" name="图片 15"/>
          <p:cNvPicPr>
            <a:picLocks noChangeAspect="1"/>
          </p:cNvPicPr>
          <p:nvPr/>
        </p:nvPicPr>
        <p:blipFill>
          <a:blip r:embed="rId4"/>
          <a:stretch>
            <a:fillRect/>
          </a:stretch>
        </p:blipFill>
        <p:spPr>
          <a:xfrm>
            <a:off x="6035040" y="260985"/>
            <a:ext cx="5786120" cy="3710940"/>
          </a:xfrm>
          <a:prstGeom prst="rect">
            <a:avLst/>
          </a:prstGeom>
        </p:spPr>
      </p:pic>
      <p:pic>
        <p:nvPicPr>
          <p:cNvPr id="17" name="图片 16"/>
          <p:cNvPicPr>
            <a:picLocks noChangeAspect="1"/>
          </p:cNvPicPr>
          <p:nvPr/>
        </p:nvPicPr>
        <p:blipFill>
          <a:blip r:embed="rId5"/>
          <a:stretch>
            <a:fillRect/>
          </a:stretch>
        </p:blipFill>
        <p:spPr>
          <a:xfrm>
            <a:off x="6096000" y="3971925"/>
            <a:ext cx="5721350" cy="232981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テキスト ボックス 1"/>
          <p:cNvSpPr txBox="1"/>
          <p:nvPr/>
        </p:nvSpPr>
        <p:spPr>
          <a:xfrm>
            <a:off x="1207770" y="2516505"/>
            <a:ext cx="10050780" cy="2973705"/>
          </a:xfrm>
          <a:prstGeom prst="rect">
            <a:avLst/>
          </a:prstGeom>
          <a:noFill/>
        </p:spPr>
        <p:txBody>
          <a:bodyPr wrap="square" rtlCol="0">
            <a:noAutofit/>
          </a:bodyPr>
          <a:lstStyle/>
          <a:p>
            <a:pPr algn="just"/>
            <a:r>
              <a:rPr lang="zh-CN" altLang="en-US" sz="2800" b="1" dirty="0" smtClean="0">
                <a:solidFill>
                  <a:srgbClr val="2050A1"/>
                </a:solidFill>
                <a:ea typeface="方正兰亭黑简体" charset="0"/>
                <a:cs typeface="Calibri" panose="020F0502020204030204" pitchFamily="34" charset="0"/>
                <a:sym typeface="+mn-ea"/>
              </a:rPr>
              <a:t>分译技巧</a:t>
            </a:r>
            <a:endParaRPr lang="en-US" altLang="zh-CN" sz="2800" b="1" dirty="0" smtClean="0">
              <a:solidFill>
                <a:srgbClr val="2050A1"/>
              </a:solidFill>
              <a:ea typeface="方正兰亭黑简体" charset="0"/>
              <a:cs typeface="Calibri" panose="020F0502020204030204" pitchFamily="34" charset="0"/>
              <a:sym typeface="+mn-ea"/>
            </a:endParaRPr>
          </a:p>
          <a:p>
            <a:pPr algn="just"/>
            <a:endParaRPr lang="en-US" altLang="zh-CN" sz="2800" b="1"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——将原</a:t>
            </a:r>
            <a:r>
              <a:rPr lang="zh-CN" altLang="en-US" sz="2400" dirty="0" smtClean="0">
                <a:solidFill>
                  <a:srgbClr val="2050A1"/>
                </a:solidFill>
                <a:ea typeface="方正兰亭黑简体" charset="0"/>
                <a:cs typeface="Calibri" panose="020F0502020204030204" pitchFamily="34" charset="0"/>
                <a:sym typeface="+mn-ea"/>
              </a:rPr>
              <a:t>文句子（多为复杂长句）进行拆分和重组，其原则是“分形不断义不损值”，即原文的语表形式分离，但语里意义不被打断，语用价值不受损害，同时译文符合译语的表达习惯和规范，实现求真、求美的目的。</a:t>
            </a:r>
            <a:endParaRPr lang="en-US" altLang="zh-CN" sz="2400" dirty="0" smtClean="0">
              <a:solidFill>
                <a:srgbClr val="2050A1"/>
              </a:solidFill>
              <a:ea typeface="方正兰亭黑简体" charset="0"/>
              <a:cs typeface="Calibri" panose="020F0502020204030204" pitchFamily="34" charset="0"/>
              <a:sym typeface="+mn-ea"/>
            </a:endParaRPr>
          </a:p>
          <a:p>
            <a:pPr algn="just"/>
            <a:endParaRPr lang="en-US" altLang="zh-CN" sz="2400" dirty="0" smtClean="0">
              <a:solidFill>
                <a:srgbClr val="2050A1"/>
              </a:solidFill>
              <a:ea typeface="方正兰亭黑简体" charset="0"/>
              <a:cs typeface="Calibri" panose="020F0502020204030204" pitchFamily="34" charset="0"/>
              <a:sym typeface="+mn-ea"/>
            </a:endParaRPr>
          </a:p>
          <a:p>
            <a:pPr algn="just"/>
            <a:r>
              <a:rPr lang="en-US" altLang="zh-CN" sz="2400" dirty="0" smtClean="0">
                <a:solidFill>
                  <a:srgbClr val="2050A1"/>
                </a:solidFill>
                <a:ea typeface="方正兰亭黑简体" charset="0"/>
                <a:cs typeface="Calibri" panose="020F0502020204030204" pitchFamily="34" charset="0"/>
                <a:sym typeface="+mn-ea"/>
              </a:rPr>
              <a:t>——</a:t>
            </a:r>
            <a:r>
              <a:rPr lang="zh-CN" altLang="en-US" sz="2400" dirty="0">
                <a:solidFill>
                  <a:srgbClr val="2050A1"/>
                </a:solidFill>
                <a:ea typeface="方正兰亭黑简体" charset="0"/>
                <a:cs typeface="Calibri" panose="020F0502020204030204" pitchFamily="34" charset="0"/>
                <a:sym typeface="+mn-ea"/>
              </a:rPr>
              <a:t>主要通过词分译、短语分译、小句分译和复句分译等方法来实现</a:t>
            </a:r>
            <a:r>
              <a:rPr lang="zh-CN" altLang="en-US" sz="2400" dirty="0" smtClean="0">
                <a:solidFill>
                  <a:srgbClr val="2050A1"/>
                </a:solidFill>
                <a:ea typeface="方正兰亭黑简体" charset="0"/>
                <a:cs typeface="Calibri" panose="020F0502020204030204" pitchFamily="34" charset="0"/>
                <a:sym typeface="+mn-ea"/>
              </a:rPr>
              <a:t>。</a:t>
            </a:r>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テキスト ボックス 1"/>
          <p:cNvSpPr txBox="1"/>
          <p:nvPr/>
        </p:nvSpPr>
        <p:spPr>
          <a:xfrm>
            <a:off x="3219450" y="2714625"/>
            <a:ext cx="6407150" cy="2676525"/>
          </a:xfrm>
          <a:prstGeom prst="rect">
            <a:avLst/>
          </a:prstGeom>
          <a:noFill/>
        </p:spPr>
        <p:txBody>
          <a:bodyPr wrap="square" rtlCol="0">
            <a:spAutoFit/>
          </a:bodyPr>
          <a:lstStyle/>
          <a:p>
            <a:r>
              <a:rPr lang="zh-CN" altLang="en-US" sz="2400" b="1" dirty="0" smtClean="0">
                <a:solidFill>
                  <a:srgbClr val="2050A1"/>
                </a:solidFill>
                <a:ea typeface="方正兰亭黑简体" charset="0"/>
                <a:cs typeface="Calibri" panose="020F0502020204030204" pitchFamily="34" charset="0"/>
                <a:sym typeface="+mn-ea"/>
              </a:rPr>
              <a:t>分译的四种手段</a:t>
            </a:r>
            <a:endParaRPr lang="en-US" altLang="zh-CN" sz="2400" b="1" dirty="0">
              <a:solidFill>
                <a:srgbClr val="2050A1"/>
              </a:solidFill>
              <a:ea typeface="方正兰亭黑简体" charset="0"/>
              <a:cs typeface="Calibri" panose="020F0502020204030204" pitchFamily="34" charset="0"/>
              <a:sym typeface="+mn-ea"/>
            </a:endParaRPr>
          </a:p>
          <a:p>
            <a:endParaRPr lang="en-US" altLang="zh-CN" sz="2400" dirty="0" smtClean="0">
              <a:solidFill>
                <a:srgbClr val="2050A1"/>
              </a:solidFill>
              <a:ea typeface="方正兰亭黑简体" charset="0"/>
              <a:cs typeface="Calibri" panose="020F0502020204030204" pitchFamily="34" charset="0"/>
              <a:sym typeface="+mn-ea"/>
            </a:endParaRPr>
          </a:p>
          <a:p>
            <a:r>
              <a:rPr lang="en-US" altLang="zh-CN" sz="2400" dirty="0" smtClean="0">
                <a:solidFill>
                  <a:srgbClr val="2050A1"/>
                </a:solidFill>
                <a:ea typeface="方正兰亭黑简体" charset="0"/>
                <a:cs typeface="Calibri" panose="020F0502020204030204" pitchFamily="34" charset="0"/>
                <a:sym typeface="+mn-ea"/>
              </a:rPr>
              <a:t>1. 词分译</a:t>
            </a:r>
            <a:r>
              <a:rPr lang="zh-CN" altLang="en-US" sz="2400" dirty="0" smtClean="0">
                <a:solidFill>
                  <a:srgbClr val="2050A1"/>
                </a:solidFill>
                <a:ea typeface="方正兰亭黑简体" charset="0"/>
                <a:cs typeface="Calibri" panose="020F0502020204030204" pitchFamily="34" charset="0"/>
                <a:sym typeface="+mn-ea"/>
              </a:rPr>
              <a:t>、</a:t>
            </a:r>
            <a:r>
              <a:rPr lang="en-US" altLang="zh-CN" sz="2400" dirty="0" smtClean="0">
                <a:solidFill>
                  <a:srgbClr val="2050A1"/>
                </a:solidFill>
                <a:ea typeface="方正兰亭黑简体" charset="0"/>
                <a:cs typeface="Calibri" panose="020F0502020204030204" pitchFamily="34" charset="0"/>
                <a:sym typeface="+mn-ea"/>
              </a:rPr>
              <a:t> 短语分</a:t>
            </a:r>
            <a:r>
              <a:rPr lang="en-US" altLang="zh-CN" sz="2400" dirty="0" smtClean="0">
                <a:solidFill>
                  <a:srgbClr val="2050A1"/>
                </a:solidFill>
                <a:ea typeface="方正兰亭黑简体" charset="0"/>
                <a:cs typeface="Calibri" panose="020F0502020204030204" pitchFamily="34" charset="0"/>
                <a:sym typeface="+mn-ea"/>
              </a:rPr>
              <a:t>译</a:t>
            </a:r>
            <a:r>
              <a:rPr lang="en-US" altLang="zh-CN" sz="2400" dirty="0" smtClean="0">
                <a:solidFill>
                  <a:srgbClr val="2050A1"/>
                </a:solidFill>
                <a:ea typeface="方正兰亭黑简体" charset="0"/>
                <a:cs typeface="Calibri" panose="020F0502020204030204" pitchFamily="34" charset="0"/>
                <a:sym typeface="+mn-ea"/>
              </a:rPr>
              <a:t>（多见于小句内部）</a:t>
            </a:r>
            <a:endParaRPr lang="en-US" altLang="zh-CN" sz="2400" dirty="0" smtClean="0">
              <a:solidFill>
                <a:srgbClr val="2050A1"/>
              </a:solidFill>
              <a:ea typeface="方正兰亭黑简体" charset="0"/>
              <a:cs typeface="Calibri" panose="020F0502020204030204" pitchFamily="34" charset="0"/>
              <a:sym typeface="+mn-ea"/>
            </a:endParaRPr>
          </a:p>
          <a:p>
            <a:endParaRPr lang="zh-CN" altLang="en-US" sz="2400" dirty="0" smtClean="0">
              <a:solidFill>
                <a:srgbClr val="2050A1"/>
              </a:solidFill>
              <a:ea typeface="方正兰亭黑简体" charset="0"/>
              <a:cs typeface="Calibri" panose="020F0502020204030204" pitchFamily="34" charset="0"/>
              <a:sym typeface="+mn-ea"/>
            </a:endParaRPr>
          </a:p>
          <a:p>
            <a:r>
              <a:rPr lang="en-US" altLang="zh-CN" sz="2400" dirty="0" smtClean="0">
                <a:solidFill>
                  <a:srgbClr val="2050A1"/>
                </a:solidFill>
                <a:ea typeface="方正兰亭黑简体" charset="0"/>
                <a:cs typeface="Calibri" panose="020F0502020204030204" pitchFamily="34" charset="0"/>
                <a:sym typeface="+mn-ea"/>
              </a:rPr>
              <a:t>2. 小句分译</a:t>
            </a:r>
            <a:r>
              <a:rPr lang="zh-CN" altLang="en-US" sz="2400" dirty="0" smtClean="0">
                <a:solidFill>
                  <a:srgbClr val="2050A1"/>
                </a:solidFill>
                <a:ea typeface="方正兰亭黑简体" charset="0"/>
                <a:cs typeface="Calibri" panose="020F0502020204030204" pitchFamily="34" charset="0"/>
                <a:sym typeface="+mn-ea"/>
              </a:rPr>
              <a:t>（</a:t>
            </a:r>
            <a:r>
              <a:rPr lang="en-US" altLang="zh-CN" sz="2400" dirty="0" smtClean="0">
                <a:solidFill>
                  <a:srgbClr val="2050A1"/>
                </a:solidFill>
                <a:ea typeface="方正兰亭黑简体" charset="0"/>
                <a:cs typeface="Calibri" panose="020F0502020204030204" pitchFamily="34" charset="0"/>
                <a:sym typeface="+mn-ea"/>
              </a:rPr>
              <a:t>复句分译的前提条件</a:t>
            </a:r>
            <a:r>
              <a:rPr lang="zh-CN" altLang="en-US" sz="2400" dirty="0" smtClean="0">
                <a:solidFill>
                  <a:srgbClr val="2050A1"/>
                </a:solidFill>
                <a:ea typeface="方正兰亭黑简体" charset="0"/>
                <a:cs typeface="Calibri" panose="020F0502020204030204" pitchFamily="34" charset="0"/>
                <a:sym typeface="+mn-ea"/>
              </a:rPr>
              <a:t>）</a:t>
            </a:r>
            <a:endParaRPr lang="en-US" altLang="zh-CN" sz="2400" dirty="0" smtClean="0">
              <a:solidFill>
                <a:srgbClr val="2050A1"/>
              </a:solidFill>
              <a:ea typeface="方正兰亭黑简体" charset="0"/>
              <a:cs typeface="Calibri" panose="020F0502020204030204" pitchFamily="34" charset="0"/>
              <a:sym typeface="+mn-ea"/>
            </a:endParaRPr>
          </a:p>
          <a:p>
            <a:endParaRPr lang="en-US" altLang="zh-CN" sz="2400" dirty="0" smtClean="0">
              <a:solidFill>
                <a:srgbClr val="2050A1"/>
              </a:solidFill>
              <a:ea typeface="方正兰亭黑简体" charset="0"/>
              <a:cs typeface="Calibri" panose="020F0502020204030204" pitchFamily="34" charset="0"/>
              <a:sym typeface="+mn-ea"/>
            </a:endParaRPr>
          </a:p>
          <a:p>
            <a:r>
              <a:rPr lang="en-US" altLang="zh-CN" sz="2400" dirty="0" smtClean="0">
                <a:solidFill>
                  <a:srgbClr val="2050A1"/>
                </a:solidFill>
                <a:ea typeface="方正兰亭黑简体" charset="0"/>
                <a:cs typeface="Calibri" panose="020F0502020204030204" pitchFamily="34" charset="0"/>
              </a:rPr>
              <a:t>3. 复句分译</a:t>
            </a:r>
            <a:endParaRPr lang="en-US" altLang="zh-CN" sz="2400" dirty="0" smtClean="0">
              <a:solidFill>
                <a:srgbClr val="2050A1"/>
              </a:solidFill>
              <a:ea typeface="方正兰亭黑简体" charset="0"/>
              <a:cs typeface="Calibri" panose="020F0502020204030204" pitchFamily="34" charset="0"/>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460375"/>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复句分译---(1)由几个较长的平行小句构成的连谓句，通常需要切分</a:t>
            </a:r>
            <a:r>
              <a:rPr lang="en-US" altLang="zh-CN" sz="2400" b="1" dirty="0" smtClean="0">
                <a:solidFill>
                  <a:srgbClr val="2050A1"/>
                </a:solidFill>
                <a:latin typeface="方正兰亭黑简体" charset="0"/>
                <a:ea typeface="方正兰亭黑简体" charset="0"/>
                <a:cs typeface="方正兰亭黑简体" charset="0"/>
                <a:sym typeface="方正兰亭黑简体" charset="0"/>
              </a:rPr>
              <a:t>。</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275715" y="2849880"/>
            <a:ext cx="10044430" cy="3008630"/>
          </a:xfrm>
          <a:prstGeom prst="rect">
            <a:avLst/>
          </a:prstGeom>
        </p:spPr>
        <p:txBody>
          <a:bodyPr>
            <a:noAutofit/>
          </a:bodyPr>
          <a:p>
            <a:pPr algn="just"/>
            <a:r>
              <a:rPr lang="en-US" altLang="zh-CN" sz="1600" b="1" dirty="0" smtClean="0">
                <a:solidFill>
                  <a:srgbClr val="2050A1"/>
                </a:solidFill>
                <a:latin typeface="方正兰亭黑简体" charset="0"/>
                <a:ea typeface="方正兰亭黑简体" charset="0"/>
                <a:cs typeface="方正兰亭黑简体" charset="0"/>
              </a:rPr>
              <a:t>例1 新形势下促进区域协调发展，总的思路是：按照客观经济规律调整完善区域政策体系，发挥各地区比较优势，促进各类要素合理流动和高效集聚，增强创新发展动力，加快构建高质量发展的动力系统，增强中心城市和城市群等经济发展优势区域的经济和人口承载能力，增强其他地区在保障粮食安全、生态安全、边疆安全等方面的功能，形成优势互补、高质量发展的区域经济布局。</a:t>
            </a:r>
            <a:r>
              <a:rPr lang="zh-CN" altLang="en-US" sz="1600">
                <a:solidFill>
                  <a:srgbClr val="231F20"/>
                </a:solidFill>
                <a:latin typeface="方正楷体_GBK"/>
                <a:ea typeface="方正楷体_GBK"/>
              </a:rPr>
              <a:t> </a:t>
            </a:r>
            <a:endParaRPr lang="zh-CN" altLang="en-US" sz="1600">
              <a:solidFill>
                <a:srgbClr val="231F20"/>
              </a:solidFill>
              <a:latin typeface="方正楷体_GBK"/>
              <a:ea typeface="方正楷体_GBK"/>
            </a:endParaRPr>
          </a:p>
          <a:p>
            <a:pPr algn="just"/>
            <a:endParaRPr lang="zh-CN" altLang="en-US" sz="1600">
              <a:solidFill>
                <a:srgbClr val="231F20"/>
              </a:solidFill>
              <a:latin typeface="方正楷体_GBK"/>
              <a:ea typeface="方正楷体_GBK"/>
            </a:endParaRPr>
          </a:p>
          <a:p>
            <a:pPr algn="just"/>
            <a:r>
              <a:rPr lang="en-US" altLang="zh-CN" sz="1600">
                <a:solidFill>
                  <a:srgbClr val="FF0000"/>
                </a:solidFill>
                <a:latin typeface="Batang" panose="02030600000101010101" pitchFamily="18" charset="-127"/>
                <a:ea typeface="Batang" panose="02030600000101010101" pitchFamily="18" charset="-127"/>
              </a:rPr>
              <a:t>①</a:t>
            </a:r>
            <a:r>
              <a:rPr lang="zh-CN" altLang="en-US" sz="1600">
                <a:solidFill>
                  <a:schemeClr val="accent1">
                    <a:lumMod val="75000"/>
                  </a:schemeClr>
                </a:solidFill>
                <a:latin typeface="Batang" panose="02030600000101010101" pitchFamily="18" charset="-127"/>
                <a:ea typeface="Batang" panose="02030600000101010101" pitchFamily="18" charset="-127"/>
              </a:rPr>
              <a:t>새로운 정세에서 지역 간 조화로운 발전을 촉진하기 위한 전체 구상은 다음과 같습니다</a:t>
            </a:r>
            <a:r>
              <a:rPr lang="en-US" altLang="zh-CN" sz="1600">
                <a:solidFill>
                  <a:schemeClr val="accent1">
                    <a:lumMod val="75000"/>
                  </a:schemeClr>
                </a:solidFill>
                <a:latin typeface="Batang" panose="02030600000101010101" pitchFamily="18" charset="-127"/>
                <a:ea typeface="Batang" panose="02030600000101010101" pitchFamily="18" charset="-127"/>
              </a:rPr>
              <a:t>. </a:t>
            </a:r>
            <a:r>
              <a:rPr lang="en-US" altLang="zh-CN" sz="1600">
                <a:solidFill>
                  <a:srgbClr val="FF0000"/>
                </a:solidFill>
                <a:latin typeface="Batang" panose="02030600000101010101" pitchFamily="18" charset="-127"/>
                <a:ea typeface="Batang" panose="02030600000101010101" pitchFamily="18" charset="-127"/>
              </a:rPr>
              <a:t>②</a:t>
            </a:r>
            <a:r>
              <a:rPr lang="zh-CN" altLang="en-US" sz="1600">
                <a:solidFill>
                  <a:schemeClr val="accent1">
                    <a:lumMod val="75000"/>
                  </a:schemeClr>
                </a:solidFill>
                <a:latin typeface="Batang" panose="02030600000101010101" pitchFamily="18" charset="-127"/>
                <a:ea typeface="Batang" panose="02030600000101010101" pitchFamily="18" charset="-127"/>
              </a:rPr>
              <a:t>객관적인 경제 법칙에 따라 지역 정책 시스템을 조정하고 보완하며 각 지역의 비교 우위가 발휘되도록 하여 각종 요소들이 합리적으로 이동하고 효율적으로 결집하도록 촉진하며 혁신적 발전의 동력을 증대해 질 높은 발전을 위한 동력 시스템을 서둘러 구축해야 합니다</a:t>
            </a:r>
            <a:r>
              <a:rPr lang="en-US" altLang="zh-CN" sz="1600">
                <a:solidFill>
                  <a:schemeClr val="accent1">
                    <a:lumMod val="75000"/>
                  </a:schemeClr>
                </a:solidFill>
                <a:latin typeface="Batang" panose="02030600000101010101" pitchFamily="18" charset="-127"/>
                <a:ea typeface="Batang" panose="02030600000101010101" pitchFamily="18" charset="-127"/>
              </a:rPr>
              <a:t>. </a:t>
            </a:r>
            <a:r>
              <a:rPr lang="en-US" altLang="zh-CN" sz="1600">
                <a:solidFill>
                  <a:srgbClr val="FF0000"/>
                </a:solidFill>
                <a:latin typeface="Batang" panose="02030600000101010101" pitchFamily="18" charset="-127"/>
                <a:ea typeface="Batang" panose="02030600000101010101" pitchFamily="18" charset="-127"/>
              </a:rPr>
              <a:t>③</a:t>
            </a:r>
            <a:r>
              <a:rPr lang="zh-CN" altLang="en-US" sz="1600">
                <a:solidFill>
                  <a:schemeClr val="accent1">
                    <a:lumMod val="75000"/>
                  </a:schemeClr>
                </a:solidFill>
                <a:latin typeface="Batang" panose="02030600000101010101" pitchFamily="18" charset="-127"/>
                <a:ea typeface="Batang" panose="02030600000101010101" pitchFamily="18" charset="-127"/>
              </a:rPr>
              <a:t>중심 도시와</a:t>
            </a:r>
            <a:r>
              <a:rPr lang="en-US" altLang="zh-CN" sz="1600">
                <a:solidFill>
                  <a:schemeClr val="accent1">
                    <a:lumMod val="75000"/>
                  </a:schemeClr>
                </a:solidFill>
                <a:latin typeface="Batang" panose="02030600000101010101" pitchFamily="18" charset="-127"/>
                <a:ea typeface="Batang" panose="02030600000101010101" pitchFamily="18" charset="-127"/>
              </a:rPr>
              <a:t> </a:t>
            </a:r>
            <a:r>
              <a:rPr lang="zh-CN" altLang="en-US" sz="1600">
                <a:solidFill>
                  <a:schemeClr val="accent1">
                    <a:lumMod val="75000"/>
                  </a:schemeClr>
                </a:solidFill>
                <a:latin typeface="Batang" panose="02030600000101010101" pitchFamily="18" charset="-127"/>
                <a:ea typeface="Batang" panose="02030600000101010101" pitchFamily="18" charset="-127"/>
              </a:rPr>
              <a:t>도시군을 비롯한 경제 발전 강점 지역의 경제 및 인구 수용 능력을 강화하는 한편 식량 안보</a:t>
            </a:r>
            <a:r>
              <a:rPr lang="en-US" altLang="zh-CN" sz="1600">
                <a:solidFill>
                  <a:schemeClr val="accent1">
                    <a:lumMod val="75000"/>
                  </a:schemeClr>
                </a:solidFill>
                <a:latin typeface="Batang" panose="02030600000101010101" pitchFamily="18" charset="-127"/>
                <a:ea typeface="Batang" panose="02030600000101010101" pitchFamily="18" charset="-127"/>
              </a:rPr>
              <a:t>, </a:t>
            </a:r>
            <a:r>
              <a:rPr lang="zh-CN" altLang="en-US" sz="1600">
                <a:solidFill>
                  <a:schemeClr val="accent1">
                    <a:lumMod val="75000"/>
                  </a:schemeClr>
                </a:solidFill>
                <a:latin typeface="Batang" panose="02030600000101010101" pitchFamily="18" charset="-127"/>
                <a:ea typeface="Batang" panose="02030600000101010101" pitchFamily="18" charset="-127"/>
              </a:rPr>
              <a:t>생태 안보</a:t>
            </a:r>
            <a:r>
              <a:rPr lang="en-US" altLang="zh-CN" sz="1600">
                <a:solidFill>
                  <a:schemeClr val="accent1">
                    <a:lumMod val="75000"/>
                  </a:schemeClr>
                </a:solidFill>
                <a:latin typeface="Batang" panose="02030600000101010101" pitchFamily="18" charset="-127"/>
                <a:ea typeface="Batang" panose="02030600000101010101" pitchFamily="18" charset="-127"/>
              </a:rPr>
              <a:t>, </a:t>
            </a:r>
            <a:r>
              <a:rPr lang="zh-CN" altLang="en-US" sz="1600">
                <a:solidFill>
                  <a:schemeClr val="accent1">
                    <a:lumMod val="75000"/>
                  </a:schemeClr>
                </a:solidFill>
                <a:latin typeface="Batang" panose="02030600000101010101" pitchFamily="18" charset="-127"/>
                <a:ea typeface="Batang" panose="02030600000101010101" pitchFamily="18" charset="-127"/>
              </a:rPr>
              <a:t>국경 지역 안보 등 방면의 보장에 있어서 기타 지역의 기능을 강화함으로써 우위를 서로 보완해 질 높은 발전을 이루는 지역 경제 구도를 형성해 나가야 합니다</a:t>
            </a:r>
            <a:r>
              <a:rPr lang="en-US" altLang="zh-CN" sz="1600">
                <a:solidFill>
                  <a:schemeClr val="accent1">
                    <a:lumMod val="75000"/>
                  </a:schemeClr>
                </a:solidFill>
                <a:latin typeface="Batang" panose="02030600000101010101" pitchFamily="18" charset="-127"/>
                <a:ea typeface="Batang" panose="02030600000101010101" pitchFamily="18" charset="-127"/>
              </a:rPr>
              <a:t>.</a:t>
            </a:r>
            <a:endParaRPr lang="en-US" altLang="zh-CN" sz="1600">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460375"/>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复句分译---(1)由几个较长的平行小句构成的连谓句，通常需要切分</a:t>
            </a:r>
            <a:r>
              <a:rPr lang="en-US" altLang="zh-CN" sz="2400" b="1" dirty="0" smtClean="0">
                <a:solidFill>
                  <a:srgbClr val="2050A1"/>
                </a:solidFill>
                <a:latin typeface="方正兰亭黑简体" charset="0"/>
                <a:ea typeface="方正兰亭黑简体" charset="0"/>
                <a:cs typeface="方正兰亭黑简体" charset="0"/>
                <a:sym typeface="方正兰亭黑简体" charset="0"/>
              </a:rPr>
              <a:t>。</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622425" y="2816225"/>
            <a:ext cx="8666480" cy="3008630"/>
          </a:xfrm>
          <a:prstGeom prst="rect">
            <a:avLst/>
          </a:prstGeom>
        </p:spPr>
        <p:txBody>
          <a:bodyPr>
            <a:noAutofit/>
          </a:bodyPr>
          <a:p>
            <a:pPr algn="just"/>
            <a:r>
              <a:rPr lang="en-US" altLang="zh-CN" sz="1600" b="1" dirty="0" smtClean="0">
                <a:solidFill>
                  <a:srgbClr val="2050A1"/>
                </a:solidFill>
                <a:latin typeface="方正兰亭黑简体" charset="0"/>
                <a:ea typeface="方正兰亭黑简体" charset="0"/>
                <a:cs typeface="方正兰亭黑简体" charset="0"/>
              </a:rPr>
              <a:t>例2 </a:t>
            </a:r>
            <a:endParaRPr lang="en-US" altLang="zh-CN" sz="1600" b="1" dirty="0" smtClean="0">
              <a:solidFill>
                <a:srgbClr val="2050A1"/>
              </a:solidFill>
              <a:latin typeface="方正兰亭黑简体" charset="0"/>
              <a:ea typeface="方正兰亭黑简体" charset="0"/>
              <a:cs typeface="方正兰亭黑简体" charset="0"/>
            </a:endParaRPr>
          </a:p>
          <a:p>
            <a:pPr algn="just"/>
            <a:r>
              <a:rPr lang="en-US" altLang="zh-CN" sz="1600" b="1" dirty="0" smtClean="0">
                <a:solidFill>
                  <a:srgbClr val="FF0000"/>
                </a:solidFill>
                <a:latin typeface="方正兰亭黑简体" charset="0"/>
                <a:ea typeface="方正兰亭黑简体" charset="0"/>
                <a:cs typeface="方正兰亭黑简体" charset="0"/>
              </a:rPr>
              <a:t>更好发挥政府作用，</a:t>
            </a:r>
            <a:r>
              <a:rPr lang="en-US" altLang="zh-CN" sz="1600" b="1" dirty="0" smtClean="0">
                <a:solidFill>
                  <a:srgbClr val="2050A1"/>
                </a:solidFill>
                <a:latin typeface="方正兰亭黑简体" charset="0"/>
                <a:ea typeface="方正兰亭黑简体" charset="0"/>
                <a:cs typeface="方正兰亭黑简体" charset="0"/>
              </a:rPr>
              <a:t>就要切实转变政府职能，深化行政体制改革，创新行政管理方式，健全宏观调控体系，加强市场活动监管，加强和优化公共服务，促进社会公平正义和社会稳定，促进共同富裕。</a:t>
            </a:r>
            <a:endParaRPr lang="en-US" altLang="zh-CN" sz="1600">
              <a:solidFill>
                <a:schemeClr val="accent1">
                  <a:lumMod val="75000"/>
                </a:schemeClr>
              </a:solidFill>
              <a:latin typeface="Batang" panose="02030600000101010101" pitchFamily="18" charset="-127"/>
              <a:ea typeface="Batang" panose="02030600000101010101" pitchFamily="18" charset="-127"/>
            </a:endParaRPr>
          </a:p>
          <a:p>
            <a:pPr algn="just"/>
            <a:endParaRPr lang="en-US" altLang="zh-CN" sz="1600">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정부의 역할이 보다 잘 발휘되게 하려면</a:t>
            </a:r>
            <a:r>
              <a:rPr lang="zh-CN" altLang="en-US" sz="1600" b="1">
                <a:solidFill>
                  <a:schemeClr val="accent1">
                    <a:lumMod val="75000"/>
                  </a:schemeClr>
                </a:solidFill>
                <a:latin typeface="Batang" panose="02030600000101010101" pitchFamily="18" charset="-127"/>
                <a:ea typeface="Batang" panose="02030600000101010101" pitchFamily="18" charset="-127"/>
              </a:rPr>
              <a:t> 정부의 직능을 확실히 전환하</a:t>
            </a:r>
            <a:r>
              <a:rPr lang="zh-CN" altLang="en-US" sz="1600" b="1">
                <a:solidFill>
                  <a:srgbClr val="FF0000"/>
                </a:solidFill>
                <a:latin typeface="Batang" panose="02030600000101010101" pitchFamily="18" charset="-127"/>
                <a:ea typeface="Batang" panose="02030600000101010101" pitchFamily="18" charset="-127"/>
              </a:rPr>
              <a:t>고</a:t>
            </a:r>
            <a:r>
              <a:rPr lang="zh-CN" altLang="en-US" sz="1600" b="1">
                <a:solidFill>
                  <a:schemeClr val="accent1">
                    <a:lumMod val="75000"/>
                  </a:schemeClr>
                </a:solidFill>
                <a:latin typeface="Batang" panose="02030600000101010101" pitchFamily="18" charset="-127"/>
                <a:ea typeface="Batang" panose="02030600000101010101" pitchFamily="18" charset="-127"/>
              </a:rPr>
              <a:t> 행정 체제 개혁을 심화하</a:t>
            </a:r>
            <a:r>
              <a:rPr lang="zh-CN" altLang="en-US" sz="1600" b="1">
                <a:solidFill>
                  <a:srgbClr val="FF0000"/>
                </a:solidFill>
                <a:latin typeface="Batang" panose="02030600000101010101" pitchFamily="18" charset="-127"/>
                <a:ea typeface="Batang" panose="02030600000101010101" pitchFamily="18" charset="-127"/>
              </a:rPr>
              <a:t>며</a:t>
            </a:r>
            <a:r>
              <a:rPr lang="zh-CN" altLang="en-US" sz="1600" b="1">
                <a:solidFill>
                  <a:schemeClr val="accent1">
                    <a:lumMod val="75000"/>
                  </a:schemeClr>
                </a:solidFill>
                <a:latin typeface="Batang" panose="02030600000101010101" pitchFamily="18" charset="-127"/>
                <a:ea typeface="Batang" panose="02030600000101010101" pitchFamily="18" charset="-127"/>
              </a:rPr>
              <a:t> 행정관리 방식을 혁신해야 합니다. 거시 조정 시스템을 완비하여 시장 활동에 대한 관리와 공공서비스를 강화 및 최적화하</a:t>
            </a:r>
            <a:r>
              <a:rPr lang="zh-CN" altLang="en-US" sz="1600" b="1">
                <a:solidFill>
                  <a:srgbClr val="FF0000"/>
                </a:solidFill>
                <a:latin typeface="Batang" panose="02030600000101010101" pitchFamily="18" charset="-127"/>
                <a:ea typeface="Batang" panose="02030600000101010101" pitchFamily="18" charset="-127"/>
              </a:rPr>
              <a:t>며</a:t>
            </a:r>
            <a:r>
              <a:rPr lang="en-US" altLang="zh-CN" sz="1600" b="1">
                <a:solidFill>
                  <a:schemeClr val="accent1">
                    <a:lumMod val="75000"/>
                  </a:schemeClr>
                </a:solidFill>
                <a:latin typeface="Batang" panose="02030600000101010101" pitchFamily="18" charset="-127"/>
                <a:ea typeface="Batang" panose="02030600000101010101" pitchFamily="18" charset="-127"/>
              </a:rPr>
              <a:t> </a:t>
            </a:r>
            <a:r>
              <a:rPr lang="zh-CN" altLang="en-US" sz="1600" b="1">
                <a:solidFill>
                  <a:schemeClr val="accent1">
                    <a:lumMod val="75000"/>
                  </a:schemeClr>
                </a:solidFill>
                <a:latin typeface="Batang" panose="02030600000101010101" pitchFamily="18" charset="-127"/>
                <a:ea typeface="Batang" panose="02030600000101010101" pitchFamily="18" charset="-127"/>
              </a:rPr>
              <a:t>사회의 공평 정의와 안정을 촉진하</a:t>
            </a:r>
            <a:r>
              <a:rPr lang="zh-CN" altLang="en-US" sz="1600" b="1">
                <a:solidFill>
                  <a:srgbClr val="FF0000"/>
                </a:solidFill>
                <a:latin typeface="Batang" panose="02030600000101010101" pitchFamily="18" charset="-127"/>
                <a:ea typeface="Batang" panose="02030600000101010101" pitchFamily="18" charset="-127"/>
              </a:rPr>
              <a:t>고</a:t>
            </a:r>
            <a:r>
              <a:rPr lang="zh-CN" altLang="en-US" sz="1600" b="1">
                <a:solidFill>
                  <a:schemeClr val="accent1">
                    <a:lumMod val="75000"/>
                  </a:schemeClr>
                </a:solidFill>
                <a:latin typeface="Batang" panose="02030600000101010101" pitchFamily="18" charset="-127"/>
                <a:ea typeface="Batang" panose="02030600000101010101" pitchFamily="18" charset="-127"/>
              </a:rPr>
              <a:t> 공동부유 방안을 추진해야 합니다.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460375"/>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复句分译---(1)由几个较长的平行小句构成的连谓句，通常需要切分</a:t>
            </a:r>
            <a:r>
              <a:rPr lang="en-US" altLang="zh-CN" sz="2400" b="1" dirty="0" smtClean="0">
                <a:solidFill>
                  <a:srgbClr val="2050A1"/>
                </a:solidFill>
                <a:latin typeface="方正兰亭黑简体" charset="0"/>
                <a:ea typeface="方正兰亭黑简体" charset="0"/>
                <a:cs typeface="方正兰亭黑简体" charset="0"/>
                <a:sym typeface="方正兰亭黑简体" charset="0"/>
              </a:rPr>
              <a:t>。</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2301240" y="2733040"/>
            <a:ext cx="7348855" cy="2659380"/>
          </a:xfrm>
          <a:prstGeom prst="rect">
            <a:avLst/>
          </a:prstGeom>
        </p:spPr>
        <p:txBody>
          <a:bodyPr>
            <a:noAutofit/>
          </a:bodyPr>
          <a:p>
            <a:pPr algn="just"/>
            <a:r>
              <a:rPr lang="en-US" altLang="zh-CN" sz="1600" b="1" dirty="0" smtClean="0">
                <a:solidFill>
                  <a:srgbClr val="2050A1"/>
                </a:solidFill>
                <a:latin typeface="方正兰亭黑简体" charset="0"/>
                <a:ea typeface="方正兰亭黑简体" charset="0"/>
                <a:cs typeface="方正兰亭黑简体" charset="0"/>
              </a:rPr>
              <a:t>例3 </a:t>
            </a:r>
            <a:endParaRPr lang="en-US" altLang="zh-CN" sz="1600" b="1" dirty="0" smtClean="0">
              <a:solidFill>
                <a:srgbClr val="2050A1"/>
              </a:solidFill>
              <a:latin typeface="方正兰亭黑简体" charset="0"/>
              <a:ea typeface="方正兰亭黑简体" charset="0"/>
              <a:cs typeface="方正兰亭黑简体" charset="0"/>
            </a:endParaRPr>
          </a:p>
          <a:p>
            <a:pPr algn="just"/>
            <a:r>
              <a:rPr lang="en-US" altLang="zh-CN" sz="1600" b="1" dirty="0" smtClean="0">
                <a:solidFill>
                  <a:srgbClr val="2050A1"/>
                </a:solidFill>
                <a:latin typeface="方正兰亭黑简体" charset="0"/>
                <a:ea typeface="方正兰亭黑简体" charset="0"/>
                <a:cs typeface="方正兰亭黑简体" charset="0"/>
              </a:rPr>
              <a:t>创新发展注重的是解决发展动力问题。我国创新能力</a:t>
            </a:r>
            <a:r>
              <a:rPr lang="en-US" altLang="zh-CN" sz="1600" b="1" dirty="0" smtClean="0">
                <a:solidFill>
                  <a:srgbClr val="FF0000"/>
                </a:solidFill>
                <a:latin typeface="方正兰亭黑简体" charset="0"/>
                <a:ea typeface="方正兰亭黑简体" charset="0"/>
                <a:cs typeface="方正兰亭黑简体" charset="0"/>
              </a:rPr>
              <a:t>不强</a:t>
            </a:r>
            <a:r>
              <a:rPr lang="en-US" altLang="zh-CN" sz="1600" b="1" dirty="0" smtClean="0">
                <a:solidFill>
                  <a:srgbClr val="2050A1"/>
                </a:solidFill>
                <a:latin typeface="方正兰亭黑简体" charset="0"/>
                <a:ea typeface="方正兰亭黑简体" charset="0"/>
                <a:cs typeface="方正兰亭黑简体" charset="0"/>
              </a:rPr>
              <a:t>，科技发展水平总体</a:t>
            </a:r>
            <a:r>
              <a:rPr lang="en-US" altLang="zh-CN" sz="1600" b="1" dirty="0" smtClean="0">
                <a:solidFill>
                  <a:srgbClr val="FF0000"/>
                </a:solidFill>
                <a:latin typeface="方正兰亭黑简体" charset="0"/>
                <a:ea typeface="方正兰亭黑简体" charset="0"/>
                <a:cs typeface="方正兰亭黑简体" charset="0"/>
              </a:rPr>
              <a:t>不高</a:t>
            </a:r>
            <a:r>
              <a:rPr lang="en-US" altLang="zh-CN" sz="1600" b="1" dirty="0" smtClean="0">
                <a:solidFill>
                  <a:srgbClr val="2050A1"/>
                </a:solidFill>
                <a:latin typeface="方正兰亭黑简体" charset="0"/>
                <a:ea typeface="方正兰亭黑简体" charset="0"/>
                <a:cs typeface="方正兰亭黑简体" charset="0"/>
              </a:rPr>
              <a:t>，科技对经济社会发展的支撑能力</a:t>
            </a:r>
            <a:r>
              <a:rPr lang="en-US" altLang="zh-CN" sz="1600" b="1" dirty="0" smtClean="0">
                <a:solidFill>
                  <a:srgbClr val="FF0000"/>
                </a:solidFill>
                <a:latin typeface="方正兰亭黑简体" charset="0"/>
                <a:ea typeface="方正兰亭黑简体" charset="0"/>
                <a:cs typeface="方正兰亭黑简体" charset="0"/>
              </a:rPr>
              <a:t>不足</a:t>
            </a:r>
            <a:r>
              <a:rPr lang="en-US" altLang="zh-CN" sz="1600" b="1" dirty="0" smtClean="0">
                <a:solidFill>
                  <a:srgbClr val="2050A1"/>
                </a:solidFill>
                <a:latin typeface="方正兰亭黑简体" charset="0"/>
                <a:ea typeface="方正兰亭黑简体" charset="0"/>
                <a:cs typeface="方正兰亭黑简体" charset="0"/>
              </a:rPr>
              <a:t>，科技对经济增长的贡献率远低于发达国家水平，</a:t>
            </a:r>
            <a:r>
              <a:rPr lang="en-US" altLang="zh-CN" sz="1600" b="1" dirty="0" smtClean="0">
                <a:solidFill>
                  <a:srgbClr val="FF0000"/>
                </a:solidFill>
                <a:latin typeface="方正兰亭黑简体" charset="0"/>
                <a:ea typeface="方正兰亭黑简体" charset="0"/>
                <a:cs typeface="方正兰亭黑简体" charset="0"/>
              </a:rPr>
              <a:t>这是</a:t>
            </a:r>
            <a:r>
              <a:rPr lang="en-US" altLang="zh-CN" sz="1600" b="1" dirty="0" smtClean="0">
                <a:solidFill>
                  <a:srgbClr val="2050A1"/>
                </a:solidFill>
                <a:latin typeface="方正兰亭黑简体" charset="0"/>
                <a:ea typeface="方正兰亭黑简体" charset="0"/>
                <a:cs typeface="方正兰亭黑简体" charset="0"/>
              </a:rPr>
              <a:t>我国这个经济大个头的“阿喀琉斯之踵”。</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chemeClr val="accent1">
                    <a:lumMod val="75000"/>
                  </a:schemeClr>
                </a:solidFill>
                <a:latin typeface="Batang" panose="02030600000101010101" pitchFamily="18" charset="-127"/>
                <a:ea typeface="Batang" panose="02030600000101010101" pitchFamily="18" charset="-127"/>
              </a:rPr>
              <a:t>혁신적 발전의 핵심은 발전의 동력 문제를 해결하는 것입니다. 우리 나라는 </a:t>
            </a:r>
            <a:r>
              <a:rPr lang="en-US" altLang="zh-CN" sz="1600" b="1">
                <a:solidFill>
                  <a:schemeClr val="accent1">
                    <a:lumMod val="75000"/>
                  </a:schemeClr>
                </a:solidFill>
                <a:latin typeface="Batang" panose="02030600000101010101" pitchFamily="18" charset="-127"/>
                <a:ea typeface="Batang" panose="02030600000101010101" pitchFamily="18" charset="-127"/>
              </a:rPr>
              <a:t> </a:t>
            </a:r>
            <a:r>
              <a:rPr lang="zh-CN" altLang="en-US" sz="1600" b="1">
                <a:solidFill>
                  <a:schemeClr val="accent1">
                    <a:lumMod val="75000"/>
                  </a:schemeClr>
                </a:solidFill>
                <a:latin typeface="Batang" panose="02030600000101010101" pitchFamily="18" charset="-127"/>
                <a:ea typeface="Batang" panose="02030600000101010101" pitchFamily="18" charset="-127"/>
              </a:rPr>
              <a:t>혁신 능력이 강하지 </a:t>
            </a:r>
            <a:r>
              <a:rPr lang="zh-CN" altLang="en-US" sz="1600" b="1">
                <a:solidFill>
                  <a:srgbClr val="FF0000"/>
                </a:solidFill>
                <a:latin typeface="Batang" panose="02030600000101010101" pitchFamily="18" charset="-127"/>
                <a:ea typeface="Batang" panose="02030600000101010101" pitchFamily="18" charset="-127"/>
              </a:rPr>
              <a:t>못하고</a:t>
            </a:r>
            <a:r>
              <a:rPr lang="zh-CN" altLang="en-US" sz="1600" b="1">
                <a:solidFill>
                  <a:schemeClr val="accent1">
                    <a:lumMod val="75000"/>
                  </a:schemeClr>
                </a:solidFill>
                <a:latin typeface="Batang" panose="02030600000101010101" pitchFamily="18" charset="-127"/>
                <a:ea typeface="Batang" panose="02030600000101010101" pitchFamily="18" charset="-127"/>
              </a:rPr>
              <a:t> 과학 기술 발전 수준도 전체적으로 높지 </a:t>
            </a:r>
            <a:r>
              <a:rPr lang="zh-CN" altLang="en-US" sz="1600" b="1">
                <a:solidFill>
                  <a:srgbClr val="FF0000"/>
                </a:solidFill>
                <a:latin typeface="Batang" panose="02030600000101010101" pitchFamily="18" charset="-127"/>
                <a:ea typeface="Batang" panose="02030600000101010101" pitchFamily="18" charset="-127"/>
              </a:rPr>
              <a:t>못하며</a:t>
            </a:r>
            <a:r>
              <a:rPr lang="en-US" altLang="zh-CN" sz="1600" b="1">
                <a:solidFill>
                  <a:schemeClr val="accent1">
                    <a:lumMod val="75000"/>
                  </a:schemeClr>
                </a:solidFill>
                <a:latin typeface="Batang" panose="02030600000101010101" pitchFamily="18" charset="-127"/>
                <a:ea typeface="Batang" panose="02030600000101010101" pitchFamily="18" charset="-127"/>
              </a:rPr>
              <a:t> </a:t>
            </a:r>
            <a:r>
              <a:rPr lang="zh-CN" altLang="en-US" sz="1600" b="1">
                <a:solidFill>
                  <a:schemeClr val="accent1">
                    <a:lumMod val="75000"/>
                  </a:schemeClr>
                </a:solidFill>
                <a:latin typeface="Batang" panose="02030600000101010101" pitchFamily="18" charset="-127"/>
                <a:ea typeface="Batang" panose="02030600000101010101" pitchFamily="18" charset="-127"/>
              </a:rPr>
              <a:t>경제 사회 발전에 대한 과학 기술의 지탱 능력도 부족하고 경제 성장에 대한 </a:t>
            </a:r>
            <a:r>
              <a:rPr lang="en-US" altLang="zh-CN" sz="1600" b="1">
                <a:solidFill>
                  <a:schemeClr val="accent1">
                    <a:lumMod val="75000"/>
                  </a:schemeClr>
                </a:solidFill>
                <a:latin typeface="Batang" panose="02030600000101010101" pitchFamily="18" charset="-127"/>
                <a:ea typeface="Batang" panose="02030600000101010101" pitchFamily="18" charset="-127"/>
              </a:rPr>
              <a:t> </a:t>
            </a:r>
            <a:r>
              <a:rPr lang="zh-CN" altLang="en-US" sz="1600" b="1">
                <a:solidFill>
                  <a:schemeClr val="accent1">
                    <a:lumMod val="75000"/>
                  </a:schemeClr>
                </a:solidFill>
                <a:latin typeface="Batang" panose="02030600000101010101" pitchFamily="18" charset="-127"/>
                <a:ea typeface="Batang" panose="02030600000101010101" pitchFamily="18" charset="-127"/>
              </a:rPr>
              <a:t>과학 기술의 기여도 선진국 수준에 훨씬 </a:t>
            </a:r>
            <a:r>
              <a:rPr lang="zh-CN" altLang="en-US" sz="1600" b="1">
                <a:solidFill>
                  <a:srgbClr val="FF0000"/>
                </a:solidFill>
                <a:latin typeface="Batang" panose="02030600000101010101" pitchFamily="18" charset="-127"/>
                <a:ea typeface="Batang" panose="02030600000101010101" pitchFamily="18" charset="-127"/>
              </a:rPr>
              <a:t>못 미칩니다.</a:t>
            </a:r>
            <a:r>
              <a:rPr lang="zh-CN" altLang="en-US" sz="1600" b="1">
                <a:solidFill>
                  <a:schemeClr val="accent1">
                    <a:lumMod val="75000"/>
                  </a:schemeClr>
                </a:solidFill>
                <a:latin typeface="Batang" panose="02030600000101010101" pitchFamily="18" charset="-127"/>
                <a:ea typeface="Batang" panose="02030600000101010101" pitchFamily="18" charset="-127"/>
              </a:rPr>
              <a:t> 이것은 우리 나라와 같은 경제 대국의 ‘아킬레스건’입니다.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460375"/>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复句分译---(1)由几个较长的平行小句构成的连谓句，通常需要切分</a:t>
            </a:r>
            <a:r>
              <a:rPr lang="en-US" altLang="zh-CN" sz="2400" b="1" dirty="0" smtClean="0">
                <a:solidFill>
                  <a:srgbClr val="2050A1"/>
                </a:solidFill>
                <a:latin typeface="方正兰亭黑简体" charset="0"/>
                <a:ea typeface="方正兰亭黑简体" charset="0"/>
                <a:cs typeface="方正兰亭黑简体" charset="0"/>
                <a:sym typeface="方正兰亭黑简体" charset="0"/>
              </a:rPr>
              <a:t>。</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2301240" y="3007360"/>
            <a:ext cx="7987665" cy="1778000"/>
          </a:xfrm>
          <a:prstGeom prst="rect">
            <a:avLst/>
          </a:prstGeom>
        </p:spPr>
        <p:txBody>
          <a:bodyPr>
            <a:noAutofit/>
          </a:bodyPr>
          <a:p>
            <a:pPr algn="just"/>
            <a:r>
              <a:rPr lang="zh-CN" altLang="en-US" sz="1600" b="1">
                <a:solidFill>
                  <a:schemeClr val="accent1">
                    <a:lumMod val="75000"/>
                  </a:schemeClr>
                </a:solidFill>
                <a:latin typeface="Batang" panose="02030600000101010101" pitchFamily="18" charset="-127"/>
                <a:ea typeface="Batang" panose="02030600000101010101" pitchFamily="18" charset="-127"/>
              </a:rPr>
              <a:t>例4 </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我经常讲，鱼和熊掌不可兼得，当官发财两条道，</a:t>
            </a:r>
            <a:r>
              <a:rPr lang="zh-CN" altLang="en-US" sz="1600" b="1">
                <a:solidFill>
                  <a:schemeClr val="accent1">
                    <a:lumMod val="75000"/>
                  </a:schemeClr>
                </a:solidFill>
                <a:latin typeface="Batang" panose="02030600000101010101" pitchFamily="18" charset="-127"/>
                <a:ea typeface="Batang" panose="02030600000101010101" pitchFamily="18" charset="-127"/>
              </a:rPr>
              <a:t>当官就不要发财，发财就不要当官。</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나는 늘 두 마리의 토끼를 다 잡을 수는 없다고 말합니다. 관직자가 되는 길과 부자가 되는 길은 서로 다른 길입니다. </a:t>
            </a:r>
            <a:r>
              <a:rPr lang="zh-CN" altLang="en-US" sz="1600" b="1">
                <a:solidFill>
                  <a:schemeClr val="accent1">
                    <a:lumMod val="75000"/>
                  </a:schemeClr>
                </a:solidFill>
                <a:latin typeface="Batang" panose="02030600000101010101" pitchFamily="18" charset="-127"/>
                <a:ea typeface="Batang" panose="02030600000101010101" pitchFamily="18" charset="-127"/>
              </a:rPr>
              <a:t>관직자는 돈을 벌려고 꾀하지 말고 돈을 벌고 싶은 사람은 관직자가 되지 말라는 겁니다.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charset="0"/>
                    <a:ea typeface="方正兰亭黑简体" charset="0"/>
                    <a:cs typeface="Times New Roman" panose="02020603050405020304" pitchFamily="18" charset="0"/>
                    <a:sym typeface="+mn-ea"/>
                  </a:rPr>
                  <a:t>1. “</a:t>
                </a:r>
                <a:r>
                  <a:rPr lang="zh-CN" altLang="en-US" sz="2800" b="1" dirty="0">
                    <a:latin typeface="方正兰亭黑简体" charset="0"/>
                    <a:ea typeface="方正兰亭黑简体" charset="0"/>
                    <a:cs typeface="Times New Roman" panose="02020603050405020304" pitchFamily="18" charset="0"/>
                    <a:sym typeface="+mn-ea"/>
                  </a:rPr>
                  <a:t>社会主要矛盾</a:t>
                </a:r>
                <a:r>
                  <a:rPr lang="en-US" altLang="zh-CN" sz="2800" b="1" dirty="0">
                    <a:solidFill>
                      <a:schemeClr val="tx1"/>
                    </a:solidFill>
                    <a:latin typeface="方正兰亭黑简体" charset="0"/>
                    <a:ea typeface="方正兰亭黑简体" charset="0"/>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charset="0"/>
                    <a:cs typeface="Times New Roman" panose="02020603050405020304" pitchFamily="18" charset="0"/>
                  </a:rPr>
                  <a:t>社会矛盾</a:t>
                </a:r>
                <a:endParaRPr lang="en-US" altLang="zh-CN" sz="2800" b="1" dirty="0">
                  <a:solidFill>
                    <a:srgbClr val="FF0000"/>
                  </a:solidFill>
                  <a:latin typeface="方正兰亭黑简体" charset="0"/>
                  <a:ea typeface="方正兰亭黑简体" charset="0"/>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5" name="圆角矩形 34"/>
          <p:cNvSpPr/>
          <p:nvPr/>
        </p:nvSpPr>
        <p:spPr>
          <a:xfrm>
            <a:off x="3697088" y="35764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charset="0"/>
                <a:ea typeface="方正兰亭黑简体" charset="0"/>
                <a:sym typeface="方正兰亭黑简体" charset="0"/>
              </a:rPr>
              <a:t>直译</a:t>
            </a:r>
            <a:endParaRPr lang="zh-CN" altLang="ja-JP" sz="2400" b="1" dirty="0">
              <a:solidFill>
                <a:schemeClr val="bg2">
                  <a:lumMod val="10000"/>
                </a:schemeClr>
              </a:solidFill>
              <a:latin typeface="方正兰亭黑简体" charset="0"/>
              <a:ea typeface="方正兰亭黑简体" charset="0"/>
              <a:sym typeface="方正兰亭黑简体" charset="0"/>
            </a:endParaRPr>
          </a:p>
        </p:txBody>
      </p:sp>
      <p:sp>
        <p:nvSpPr>
          <p:cNvPr id="3" name="圆角矩形 33"/>
          <p:cNvSpPr/>
          <p:nvPr/>
        </p:nvSpPr>
        <p:spPr>
          <a:xfrm>
            <a:off x="3719833" y="487925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zh-CN" altLang="en-US" sz="2400" b="1" dirty="0">
                <a:solidFill>
                  <a:schemeClr val="bg2">
                    <a:lumMod val="10000"/>
                  </a:schemeClr>
                </a:solidFill>
                <a:latin typeface="方正兰亭黑简体" charset="0"/>
                <a:ea typeface="方正兰亭黑简体" charset="0"/>
                <a:sym typeface="方正兰亭黑简体" charset="0"/>
              </a:rPr>
              <a:t>隔写法</a:t>
            </a:r>
            <a:endParaRPr lang="zh-CN" altLang="en-US" sz="2400" b="1" dirty="0">
              <a:solidFill>
                <a:schemeClr val="bg2">
                  <a:lumMod val="10000"/>
                </a:schemeClr>
              </a:solidFill>
              <a:latin typeface="方正兰亭黑简体" charset="0"/>
              <a:ea typeface="方正兰亭黑简体" charset="0"/>
              <a:sym typeface="方正兰亭黑简体"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grpSp>
        <p:nvGrpSpPr>
          <p:cNvPr id="2" name="组合 1"/>
          <p:cNvGrpSpPr/>
          <p:nvPr/>
        </p:nvGrpSpPr>
        <p:grpSpPr>
          <a:xfrm>
            <a:off x="949418" y="1767349"/>
            <a:ext cx="8986604" cy="2030060"/>
            <a:chOff x="1407" y="3430"/>
            <a:chExt cx="12667" cy="3320"/>
          </a:xfrm>
        </p:grpSpPr>
        <p:grpSp>
          <p:nvGrpSpPr>
            <p:cNvPr id="8" name="组合 7"/>
            <p:cNvGrpSpPr/>
            <p:nvPr/>
          </p:nvGrpSpPr>
          <p:grpSpPr>
            <a:xfrm>
              <a:off x="3064" y="3430"/>
              <a:ext cx="11010" cy="3320"/>
              <a:chOff x="1725" y="2276"/>
              <a:chExt cx="11010" cy="3320"/>
            </a:xfrm>
          </p:grpSpPr>
          <p:sp>
            <p:nvSpPr>
              <p:cNvPr id="11" name="圆角矩形 10"/>
              <p:cNvSpPr/>
              <p:nvPr/>
            </p:nvSpPr>
            <p:spPr>
              <a:xfrm>
                <a:off x="1725" y="2419"/>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21" y="2276"/>
                <a:ext cx="10321" cy="3320"/>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charset="0"/>
                    <a:ea typeface="方正兰亭黑简体" charset="0"/>
                    <a:cs typeface="Times New Roman" panose="02020603050405020304" pitchFamily="18" charset="0"/>
                    <a:sym typeface="+mn-ea"/>
                  </a:rPr>
                  <a:t>1. 社会主义基本经济制</a:t>
                </a:r>
                <a:r>
                  <a:rPr lang="zh-CN" altLang="en-US" sz="2800" b="1" dirty="0" smtClean="0">
                    <a:solidFill>
                      <a:schemeClr val="tx1"/>
                    </a:solidFill>
                    <a:latin typeface="方正兰亭黑简体" charset="0"/>
                    <a:ea typeface="方正兰亭黑简体" charset="0"/>
                    <a:cs typeface="Times New Roman" panose="02020603050405020304" pitchFamily="18" charset="0"/>
                    <a:sym typeface="+mn-ea"/>
                  </a:rPr>
                  <a:t> </a:t>
                </a: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              </a:t>
                </a: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사회주의 기본 경제 제도</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复句分译---(2)由多个分句构成的流水句，可视情况进行分译。</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2301240" y="3047365"/>
            <a:ext cx="8442960" cy="2523490"/>
          </a:xfrm>
          <a:prstGeom prst="rect">
            <a:avLst/>
          </a:prstGeom>
        </p:spPr>
        <p:txBody>
          <a:bodyPr>
            <a:noAutofit/>
          </a:bodyPr>
          <a:p>
            <a:pPr algn="just"/>
            <a:r>
              <a:rPr lang="en-US" altLang="zh-CN" sz="1800" b="1" dirty="0" smtClean="0">
                <a:solidFill>
                  <a:srgbClr val="2050A1"/>
                </a:solidFill>
                <a:latin typeface="方正兰亭黑简体" charset="0"/>
                <a:ea typeface="方正兰亭黑简体" charset="0"/>
                <a:cs typeface="方正兰亭黑简体" charset="0"/>
              </a:rPr>
              <a:t>例1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2050A1"/>
                </a:solidFill>
                <a:latin typeface="方正兰亭黑简体" charset="0"/>
                <a:ea typeface="方正兰亭黑简体" charset="0"/>
                <a:cs typeface="方正兰亭黑简体" charset="0"/>
              </a:rPr>
              <a:t>①在经济发展水平落后的情况下，②一段时间的主要任务是要跑得快，③但跑过一定路程后，④就要注意调整关系，⑤注重发展的整体效能，⑥否则“木桶效应”就会愈加显现，⑦一系列社会矛盾会不断加深。</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chemeClr val="accent1">
                    <a:lumMod val="75000"/>
                  </a:schemeClr>
                </a:solidFill>
                <a:latin typeface="Batang" panose="02030600000101010101" pitchFamily="18" charset="-127"/>
                <a:ea typeface="Batang" panose="02030600000101010101" pitchFamily="18" charset="-127"/>
              </a:rPr>
              <a:t>경제 발전 수준이 낙후했던 시기의 주요 임무는 빨리 달리는 것이었지만 일정한 길을 달리고 난 이후에는 관계 조정에 주의해야 하고 발전의 전체 효능을 중시해야 합니다. </a:t>
            </a:r>
            <a:r>
              <a:rPr lang="zh-CN" altLang="en-US" sz="1600" b="1">
                <a:solidFill>
                  <a:srgbClr val="FF0000"/>
                </a:solidFill>
                <a:latin typeface="Batang" panose="02030600000101010101" pitchFamily="18" charset="-127"/>
                <a:ea typeface="Batang" panose="02030600000101010101" pitchFamily="18" charset="-127"/>
              </a:rPr>
              <a:t>그러지 않으면</a:t>
            </a:r>
            <a:r>
              <a:rPr lang="zh-CN" altLang="en-US" sz="1600" b="1">
                <a:solidFill>
                  <a:schemeClr val="accent1">
                    <a:lumMod val="75000"/>
                  </a:schemeClr>
                </a:solidFill>
                <a:latin typeface="Batang" panose="02030600000101010101" pitchFamily="18" charset="-127"/>
                <a:ea typeface="Batang" panose="02030600000101010101" pitchFamily="18" charset="-127"/>
              </a:rPr>
              <a:t> ‘나무통 효과(木桶效应)’가 더욱 두드러지고 일련의 사회 모순도 끊임없이 심화될 것입니다.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复句分译---(2)由多个分句构成的流水句，可视情况进行分译。</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2301240" y="2922905"/>
            <a:ext cx="7338695" cy="2446655"/>
          </a:xfrm>
          <a:prstGeom prst="rect">
            <a:avLst/>
          </a:prstGeom>
        </p:spPr>
        <p:txBody>
          <a:bodyPr>
            <a:noAutofit/>
          </a:bodyPr>
          <a:p>
            <a:pPr algn="just"/>
            <a:r>
              <a:rPr lang="en-US" altLang="zh-CN" sz="1800" b="1" dirty="0" smtClean="0">
                <a:solidFill>
                  <a:srgbClr val="2050A1"/>
                </a:solidFill>
                <a:latin typeface="方正兰亭黑简体" charset="0"/>
                <a:ea typeface="方正兰亭黑简体" charset="0"/>
                <a:cs typeface="方正兰亭黑简体" charset="0"/>
              </a:rPr>
              <a:t>例2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FF0000"/>
                </a:solidFill>
                <a:latin typeface="方正兰亭黑简体" charset="0"/>
                <a:ea typeface="方正兰亭黑简体" charset="0"/>
                <a:cs typeface="方正兰亭黑简体" charset="0"/>
              </a:rPr>
              <a:t>党的十八届三中全会</a:t>
            </a:r>
            <a:r>
              <a:rPr lang="en-US" altLang="zh-CN" sz="1800" b="1" dirty="0" smtClean="0">
                <a:solidFill>
                  <a:srgbClr val="2050A1"/>
                </a:solidFill>
                <a:latin typeface="方正兰亭黑简体" charset="0"/>
                <a:ea typeface="方正兰亭黑简体" charset="0"/>
                <a:cs typeface="方正兰亭黑简体" charset="0"/>
              </a:rPr>
              <a:t>将市场在资源配置中起基础性作用修改为起决定性作用，</a:t>
            </a:r>
            <a:r>
              <a:rPr lang="en-US" altLang="zh-CN" sz="1800" b="1" dirty="0" smtClean="0">
                <a:solidFill>
                  <a:srgbClr val="FF0000"/>
                </a:solidFill>
                <a:latin typeface="方正兰亭黑简体" charset="0"/>
                <a:ea typeface="方正兰亭黑简体" charset="0"/>
                <a:cs typeface="方正兰亭黑简体" charset="0"/>
              </a:rPr>
              <a:t>虽然</a:t>
            </a:r>
            <a:r>
              <a:rPr lang="en-US" altLang="zh-CN" sz="1800" b="1" dirty="0" smtClean="0">
                <a:solidFill>
                  <a:srgbClr val="2050A1"/>
                </a:solidFill>
                <a:latin typeface="方正兰亭黑简体" charset="0"/>
                <a:ea typeface="方正兰亭黑简体" charset="0"/>
                <a:cs typeface="方正兰亭黑简体" charset="0"/>
              </a:rPr>
              <a:t>只有两字之差，</a:t>
            </a:r>
            <a:r>
              <a:rPr lang="en-US" altLang="zh-CN" sz="1800" b="1" dirty="0" smtClean="0">
                <a:solidFill>
                  <a:srgbClr val="FF0000"/>
                </a:solidFill>
                <a:latin typeface="方正兰亭黑简体" charset="0"/>
                <a:ea typeface="方正兰亭黑简体" charset="0"/>
                <a:cs typeface="方正兰亭黑简体" charset="0"/>
              </a:rPr>
              <a:t>但</a:t>
            </a:r>
            <a:r>
              <a:rPr lang="en-US" altLang="zh-CN" sz="1800" b="1" dirty="0" smtClean="0">
                <a:solidFill>
                  <a:srgbClr val="2050A1"/>
                </a:solidFill>
                <a:latin typeface="方正兰亭黑简体" charset="0"/>
                <a:ea typeface="方正兰亭黑简体" charset="0"/>
                <a:cs typeface="方正兰亭黑简体" charset="0"/>
              </a:rPr>
              <a:t>对市场作用是一个全新的定位，</a:t>
            </a:r>
            <a:r>
              <a:rPr lang="en-US" altLang="zh-CN" sz="1800" b="1" dirty="0" smtClean="0">
                <a:solidFill>
                  <a:srgbClr val="FF0000"/>
                </a:solidFill>
                <a:latin typeface="方正兰亭黑简体" charset="0"/>
                <a:ea typeface="方正兰亭黑简体" charset="0"/>
                <a:cs typeface="方正兰亭黑简体" charset="0"/>
              </a:rPr>
              <a:t>“决定性作用”和“基础性作用”这两个定位</a:t>
            </a:r>
            <a:r>
              <a:rPr lang="en-US" altLang="zh-CN" sz="1800" b="1" dirty="0" smtClean="0">
                <a:solidFill>
                  <a:srgbClr val="2050A1"/>
                </a:solidFill>
                <a:latin typeface="方正兰亭黑简体" charset="0"/>
                <a:ea typeface="方正兰亭黑简体" charset="0"/>
                <a:cs typeface="方正兰亭黑简体" charset="0"/>
              </a:rPr>
              <a:t>是前后衔接、继承发展的。</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당의 제18기 3중전회에서는</a:t>
            </a:r>
            <a:r>
              <a:rPr lang="zh-CN" altLang="en-US" sz="1600" b="1">
                <a:solidFill>
                  <a:schemeClr val="accent1">
                    <a:lumMod val="75000"/>
                  </a:schemeClr>
                </a:solidFill>
                <a:latin typeface="Batang" panose="02030600000101010101" pitchFamily="18" charset="-127"/>
                <a:ea typeface="Batang" panose="02030600000101010101" pitchFamily="18" charset="-127"/>
              </a:rPr>
              <a:t> 자원 배치에서 시장의 ‘기초적 작용’을 ‘결정적 작용’으로 수정하였습니다. 단 몇 글자 차이</a:t>
            </a:r>
            <a:r>
              <a:rPr lang="zh-CN" altLang="en-US" sz="1600" b="1">
                <a:solidFill>
                  <a:srgbClr val="FF0000"/>
                </a:solidFill>
                <a:latin typeface="Batang" panose="02030600000101010101" pitchFamily="18" charset="-127"/>
                <a:ea typeface="Batang" panose="02030600000101010101" pitchFamily="18" charset="-127"/>
              </a:rPr>
              <a:t>지만</a:t>
            </a:r>
            <a:r>
              <a:rPr lang="zh-CN" altLang="en-US" sz="1600" b="1">
                <a:solidFill>
                  <a:schemeClr val="accent1">
                    <a:lumMod val="75000"/>
                  </a:schemeClr>
                </a:solidFill>
                <a:latin typeface="Batang" panose="02030600000101010101" pitchFamily="18" charset="-127"/>
                <a:ea typeface="Batang" panose="02030600000101010101" pitchFamily="18" charset="-127"/>
              </a:rPr>
              <a:t> 시장의 작용에 대한 완전히 새로운 포지션입니다.</a:t>
            </a:r>
            <a:r>
              <a:rPr lang="zh-CN" altLang="en-US" sz="1600" b="1">
                <a:solidFill>
                  <a:srgbClr val="FF0000"/>
                </a:solidFill>
                <a:latin typeface="Batang" panose="02030600000101010101" pitchFamily="18" charset="-127"/>
                <a:ea typeface="Batang" panose="02030600000101010101" pitchFamily="18" charset="-127"/>
              </a:rPr>
              <a:t> ‘결정적 작용’과 ‘기초적 작용’이라는 두 포지션은</a:t>
            </a:r>
            <a:r>
              <a:rPr lang="zh-CN" altLang="en-US" sz="1600" b="1">
                <a:solidFill>
                  <a:schemeClr val="accent1">
                    <a:lumMod val="75000"/>
                  </a:schemeClr>
                </a:solidFill>
                <a:latin typeface="Batang" panose="02030600000101010101" pitchFamily="18" charset="-127"/>
                <a:ea typeface="Batang" panose="02030600000101010101" pitchFamily="18" charset="-127"/>
              </a:rPr>
              <a:t> 서로 연결되면서 계승 발전된 것입니다.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复句分译---(2)由多个分句构成的流水句，可视情况进行分译。</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91360" y="2787015"/>
            <a:ext cx="8768080" cy="2549525"/>
          </a:xfrm>
          <a:prstGeom prst="rect">
            <a:avLst/>
          </a:prstGeom>
        </p:spPr>
        <p:txBody>
          <a:bodyPr>
            <a:noAutofit/>
          </a:bodyPr>
          <a:p>
            <a:pPr algn="just"/>
            <a:r>
              <a:rPr lang="en-US" altLang="zh-CN" sz="1800" b="1" dirty="0" smtClean="0">
                <a:solidFill>
                  <a:srgbClr val="2050A1"/>
                </a:solidFill>
                <a:latin typeface="方正兰亭黑简体" charset="0"/>
                <a:ea typeface="方正兰亭黑简体" charset="0"/>
                <a:cs typeface="方正兰亭黑简体" charset="0"/>
              </a:rPr>
              <a:t>例3 实施乡村振兴战略是一项长期而艰巨的任务，</a:t>
            </a:r>
            <a:r>
              <a:rPr lang="en-US" altLang="zh-CN" sz="1800" b="1" dirty="0" smtClean="0">
                <a:solidFill>
                  <a:srgbClr val="FF0000"/>
                </a:solidFill>
                <a:latin typeface="方正兰亭黑简体" charset="0"/>
                <a:ea typeface="方正兰亭黑简体" charset="0"/>
                <a:cs typeface="方正兰亭黑简体" charset="0"/>
              </a:rPr>
              <a:t>要遵循乡村建设规律，着眼长远谋定而后动，坚持科学规划、注重质量、从容建设，聚焦阶段任务，找准突破口，排出优先序，一件事情接着一件事情办，一年接着一年干，久久为功，积小胜为大成。</a:t>
            </a:r>
            <a:endParaRPr lang="en-US" altLang="zh-CN" sz="1800" b="1" dirty="0" smtClean="0">
              <a:solidFill>
                <a:srgbClr val="2050A1"/>
              </a:solidFill>
              <a:latin typeface="方正兰亭黑简体" charset="0"/>
              <a:ea typeface="方正兰亭黑简体" charset="0"/>
              <a:cs typeface="方正兰亭黑简体" charset="0"/>
            </a:endParaRPr>
          </a:p>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①</a:t>
            </a:r>
            <a:r>
              <a:rPr lang="zh-CN" altLang="en-US" sz="1600" b="1">
                <a:solidFill>
                  <a:schemeClr val="accent1">
                    <a:lumMod val="75000"/>
                  </a:schemeClr>
                </a:solidFill>
                <a:latin typeface="Batang" panose="02030600000101010101" pitchFamily="18" charset="-127"/>
                <a:ea typeface="Batang" panose="02030600000101010101" pitchFamily="18" charset="-127"/>
              </a:rPr>
              <a:t>향촌진흥 전략을 실시하는 것은 장기적으로 추진해야 하는 어려운 과업입니다. </a:t>
            </a:r>
            <a:r>
              <a:rPr lang="zh-CN" altLang="en-US" sz="1600" b="1">
                <a:solidFill>
                  <a:srgbClr val="FF0000"/>
                </a:solidFill>
                <a:latin typeface="Batang" panose="02030600000101010101" pitchFamily="18" charset="-127"/>
                <a:ea typeface="Batang" panose="02030600000101010101" pitchFamily="18" charset="-127"/>
              </a:rPr>
              <a:t>②</a:t>
            </a:r>
            <a:r>
              <a:rPr lang="zh-CN" altLang="en-US" sz="1600" b="1">
                <a:solidFill>
                  <a:schemeClr val="accent1">
                    <a:lumMod val="75000"/>
                  </a:schemeClr>
                </a:solidFill>
                <a:latin typeface="Batang" panose="02030600000101010101" pitchFamily="18" charset="-127"/>
                <a:ea typeface="Batang" panose="02030600000101010101" pitchFamily="18" charset="-127"/>
              </a:rPr>
              <a:t>이에 향촌 건설의 법칙에 따라 장기적인 안목으로 계획을 세운 뒤 추진해야 합니다. </a:t>
            </a:r>
            <a:r>
              <a:rPr lang="zh-CN" altLang="en-US" sz="1600" b="1">
                <a:solidFill>
                  <a:srgbClr val="FF0000"/>
                </a:solidFill>
                <a:latin typeface="Batang" panose="02030600000101010101" pitchFamily="18" charset="-127"/>
                <a:ea typeface="Batang" panose="02030600000101010101" pitchFamily="18" charset="-127"/>
              </a:rPr>
              <a:t>③또한</a:t>
            </a:r>
            <a:r>
              <a:rPr lang="zh-CN" altLang="en-US" sz="1600" b="1">
                <a:solidFill>
                  <a:schemeClr val="accent1">
                    <a:lumMod val="75000"/>
                  </a:schemeClr>
                </a:solidFill>
                <a:latin typeface="Batang" panose="02030600000101010101" pitchFamily="18" charset="-127"/>
                <a:ea typeface="Batang" panose="02030600000101010101" pitchFamily="18" charset="-127"/>
              </a:rPr>
              <a:t> 과학적으로 계획하고 질적 수준을 중요시하며 침착하게 건설해야 합니다. </a:t>
            </a:r>
            <a:r>
              <a:rPr lang="zh-CN" altLang="en-US" sz="1600" b="1">
                <a:solidFill>
                  <a:srgbClr val="FF0000"/>
                </a:solidFill>
                <a:latin typeface="Batang" panose="02030600000101010101" pitchFamily="18" charset="-127"/>
                <a:ea typeface="Batang" panose="02030600000101010101" pitchFamily="18" charset="-127"/>
              </a:rPr>
              <a:t>④</a:t>
            </a:r>
            <a:r>
              <a:rPr lang="zh-CN" altLang="en-US" sz="1600" b="1">
                <a:solidFill>
                  <a:schemeClr val="accent1">
                    <a:lumMod val="75000"/>
                  </a:schemeClr>
                </a:solidFill>
                <a:latin typeface="Batang" panose="02030600000101010101" pitchFamily="18" charset="-127"/>
                <a:ea typeface="Batang" panose="02030600000101010101" pitchFamily="18" charset="-127"/>
              </a:rPr>
              <a:t>단계적 과업에 초점을 맞추어 돌파구를 정확하게 찾아내</a:t>
            </a:r>
            <a:r>
              <a:rPr lang="zh-CN" altLang="en-US" sz="1600" b="1">
                <a:solidFill>
                  <a:srgbClr val="FF0000"/>
                </a:solidFill>
                <a:latin typeface="Batang" panose="02030600000101010101" pitchFamily="18" charset="-127"/>
                <a:ea typeface="Batang" panose="02030600000101010101" pitchFamily="18" charset="-127"/>
              </a:rPr>
              <a:t>고</a:t>
            </a:r>
            <a:r>
              <a:rPr lang="zh-CN" altLang="en-US" sz="1600" b="1">
                <a:solidFill>
                  <a:schemeClr val="accent1">
                    <a:lumMod val="75000"/>
                  </a:schemeClr>
                </a:solidFill>
                <a:latin typeface="Batang" panose="02030600000101010101" pitchFamily="18" charset="-127"/>
                <a:ea typeface="Batang" panose="02030600000101010101" pitchFamily="18" charset="-127"/>
              </a:rPr>
              <a:t> 우선 순위를 정</a:t>
            </a:r>
            <a:r>
              <a:rPr lang="zh-CN" altLang="en-US" sz="1600" b="1">
                <a:solidFill>
                  <a:srgbClr val="FF0000"/>
                </a:solidFill>
                <a:latin typeface="Batang" panose="02030600000101010101" pitchFamily="18" charset="-127"/>
                <a:ea typeface="Batang" panose="02030600000101010101" pitchFamily="18" charset="-127"/>
              </a:rPr>
              <a:t>한 뒤</a:t>
            </a:r>
            <a:r>
              <a:rPr lang="zh-CN" altLang="en-US" sz="1600" b="1">
                <a:solidFill>
                  <a:schemeClr val="accent1">
                    <a:lumMod val="75000"/>
                  </a:schemeClr>
                </a:solidFill>
                <a:latin typeface="Batang" panose="02030600000101010101" pitchFamily="18" charset="-127"/>
                <a:ea typeface="Batang" panose="02030600000101010101" pitchFamily="18" charset="-127"/>
              </a:rPr>
              <a:t> 한 건, 한 건 </a:t>
            </a:r>
            <a:r>
              <a:rPr lang="zh-CN" altLang="en-US" sz="1600" b="1">
                <a:solidFill>
                  <a:srgbClr val="FF0000"/>
                </a:solidFill>
                <a:latin typeface="Batang" panose="02030600000101010101" pitchFamily="18" charset="-127"/>
                <a:ea typeface="Batang" panose="02030600000101010101" pitchFamily="18" charset="-127"/>
              </a:rPr>
              <a:t>착실하게</a:t>
            </a:r>
            <a:r>
              <a:rPr lang="zh-CN" altLang="en-US" sz="1600" b="1">
                <a:solidFill>
                  <a:schemeClr val="accent1">
                    <a:lumMod val="75000"/>
                  </a:schemeClr>
                </a:solidFill>
                <a:latin typeface="Batang" panose="02030600000101010101" pitchFamily="18" charset="-127"/>
                <a:ea typeface="Batang" panose="02030600000101010101" pitchFamily="18" charset="-127"/>
              </a:rPr>
              <a:t> 한 해, 한 해 꾸준히 추진해 작은 성과가 쌓여 큰 성과로 이어지도록 해야 합니다.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复句分译---(2)由多个分句构成的流水句，可视情况进行分译。</a:t>
            </a:r>
            <a:endParaRPr lang="en-US" altLang="zh-CN" sz="24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r>
              <a:rPr lang="en-US" altLang="zh-CN" sz="1800" b="1" dirty="0" smtClean="0">
                <a:solidFill>
                  <a:srgbClr val="2050A1"/>
                </a:solidFill>
                <a:latin typeface="方正兰亭黑简体" charset="0"/>
                <a:ea typeface="方正兰亭黑简体" charset="0"/>
                <a:cs typeface="方正兰亭黑简体" charset="0"/>
              </a:rPr>
              <a:t>例4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FF0000"/>
                </a:solidFill>
                <a:latin typeface="方正兰亭黑简体" charset="0"/>
                <a:ea typeface="方正兰亭黑简体" charset="0"/>
                <a:cs typeface="方正兰亭黑简体" charset="0"/>
              </a:rPr>
              <a:t>当前我国区域经济发展出现一些新情况新问题</a:t>
            </a:r>
            <a:r>
              <a:rPr lang="en-US" altLang="zh-CN" sz="1800" b="1" dirty="0" smtClean="0">
                <a:solidFill>
                  <a:srgbClr val="2050A1"/>
                </a:solidFill>
                <a:latin typeface="方正兰亭黑简体" charset="0"/>
                <a:ea typeface="方正兰亭黑简体" charset="0"/>
                <a:cs typeface="方正兰亭黑简体" charset="0"/>
              </a:rPr>
              <a:t>，要研究在国内外发展环境</a:t>
            </a:r>
            <a:r>
              <a:rPr lang="en-US" altLang="zh-CN" sz="1800" b="1" dirty="0" smtClean="0">
                <a:solidFill>
                  <a:srgbClr val="FF0000"/>
                </a:solidFill>
                <a:latin typeface="方正兰亭黑简体" charset="0"/>
                <a:ea typeface="方正兰亭黑简体" charset="0"/>
                <a:cs typeface="方正兰亭黑简体" charset="0"/>
              </a:rPr>
              <a:t>变化中</a:t>
            </a:r>
            <a:r>
              <a:rPr lang="en-US" altLang="zh-CN" sz="1800" b="1" dirty="0" smtClean="0">
                <a:solidFill>
                  <a:srgbClr val="2050A1"/>
                </a:solidFill>
                <a:latin typeface="方正兰亭黑简体" charset="0"/>
                <a:ea typeface="方正兰亭黑简体" charset="0"/>
                <a:cs typeface="方正兰亭黑简体" charset="0"/>
              </a:rPr>
              <a:t>，</a:t>
            </a:r>
            <a:r>
              <a:rPr lang="en-US" altLang="zh-CN" sz="1800" b="1" dirty="0" smtClean="0">
                <a:solidFill>
                  <a:srgbClr val="FF0000"/>
                </a:solidFill>
                <a:latin typeface="方正兰亭黑简体" charset="0"/>
                <a:ea typeface="方正兰亭黑简体" charset="0"/>
                <a:cs typeface="方正兰亭黑简体" charset="0"/>
              </a:rPr>
              <a:t>现有区域政策</a:t>
            </a:r>
            <a:r>
              <a:rPr lang="en-US" altLang="zh-CN" sz="1800" b="1" dirty="0" smtClean="0">
                <a:solidFill>
                  <a:srgbClr val="2050A1"/>
                </a:solidFill>
                <a:latin typeface="方正兰亭黑简体" charset="0"/>
                <a:ea typeface="方正兰亭黑简体" charset="0"/>
                <a:cs typeface="方正兰亭黑简体" charset="0"/>
              </a:rPr>
              <a:t>哪些要坚持、哪些应调整。</a:t>
            </a:r>
            <a:endParaRPr lang="en-US" altLang="zh-CN" sz="1800" b="1" dirty="0" smtClean="0">
              <a:solidFill>
                <a:srgbClr val="2050A1"/>
              </a:solidFill>
              <a:latin typeface="方正兰亭黑简体" charset="0"/>
              <a:ea typeface="方正兰亭黑简体" charset="0"/>
              <a:cs typeface="方正兰亭黑简体" charset="0"/>
            </a:endParaRPr>
          </a:p>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a:p>
            <a:pPr algn="just"/>
            <a:r>
              <a:rPr lang="zh-CN" altLang="en-US" sz="1600" b="1">
                <a:solidFill>
                  <a:srgbClr val="FF0000"/>
                </a:solidFill>
                <a:latin typeface="Batang" panose="02030600000101010101" pitchFamily="18" charset="-127"/>
                <a:ea typeface="Batang" panose="02030600000101010101" pitchFamily="18" charset="-127"/>
              </a:rPr>
              <a:t>현재 우리 나라의 지역 경제 발전에는 새로운 상황과 문제들이 나타나고 있습니다.</a:t>
            </a:r>
            <a:r>
              <a:rPr lang="zh-CN" altLang="en-US" sz="1600" b="1">
                <a:solidFill>
                  <a:schemeClr val="accent1">
                    <a:lumMod val="75000"/>
                  </a:schemeClr>
                </a:solidFill>
                <a:latin typeface="Batang" panose="02030600000101010101" pitchFamily="18" charset="-127"/>
                <a:ea typeface="Batang" panose="02030600000101010101" pitchFamily="18" charset="-127"/>
              </a:rPr>
              <a:t> 국내외 발전 환경의 </a:t>
            </a:r>
            <a:r>
              <a:rPr lang="zh-CN" altLang="en-US" sz="1600" b="1">
                <a:solidFill>
                  <a:srgbClr val="FF0000"/>
                </a:solidFill>
                <a:latin typeface="Batang" panose="02030600000101010101" pitchFamily="18" charset="-127"/>
                <a:ea typeface="Batang" panose="02030600000101010101" pitchFamily="18" charset="-127"/>
              </a:rPr>
              <a:t>변화 속에서</a:t>
            </a:r>
            <a:r>
              <a:rPr lang="zh-CN" altLang="en-US" sz="1600" b="1">
                <a:solidFill>
                  <a:schemeClr val="accent1">
                    <a:lumMod val="75000"/>
                  </a:schemeClr>
                </a:solidFill>
                <a:latin typeface="Batang" panose="02030600000101010101" pitchFamily="18" charset="-127"/>
                <a:ea typeface="Batang" panose="02030600000101010101" pitchFamily="18" charset="-127"/>
              </a:rPr>
              <a:t> 우리는 </a:t>
            </a:r>
            <a:r>
              <a:rPr lang="zh-CN" altLang="en-US" sz="1600" b="1">
                <a:solidFill>
                  <a:srgbClr val="FF0000"/>
                </a:solidFill>
                <a:latin typeface="Batang" panose="02030600000101010101" pitchFamily="18" charset="-127"/>
                <a:ea typeface="Batang" panose="02030600000101010101" pitchFamily="18" charset="-127"/>
              </a:rPr>
              <a:t>기존의 지역 정책 중</a:t>
            </a:r>
            <a:r>
              <a:rPr lang="zh-CN" altLang="en-US" sz="1600" b="1">
                <a:solidFill>
                  <a:schemeClr val="accent1">
                    <a:lumMod val="75000"/>
                  </a:schemeClr>
                </a:solidFill>
                <a:latin typeface="Batang" panose="02030600000101010101" pitchFamily="18" charset="-127"/>
                <a:ea typeface="Batang" panose="02030600000101010101" pitchFamily="18" charset="-127"/>
              </a:rPr>
              <a:t> 어떤 부분을 견지하고 어떤 부분을 조정해야 할지 연구해야 합니다.</a:t>
            </a:r>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复句分译---(3)复句句末对前述内容进行评价、概括时，可视情况进行分译。</a:t>
            </a:r>
            <a:endParaRPr lang="en-US" altLang="zh-CN" sz="18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
        <p:nvSpPr>
          <p:cNvPr id="2" name="文本框 1"/>
          <p:cNvSpPr txBox="1"/>
          <p:nvPr/>
        </p:nvSpPr>
        <p:spPr>
          <a:xfrm>
            <a:off x="1622425" y="2963545"/>
            <a:ext cx="8119745" cy="2372995"/>
          </a:xfrm>
          <a:prstGeom prst="rect">
            <a:avLst/>
          </a:prstGeom>
        </p:spPr>
        <p:txBody>
          <a:bodyPr wrap="square">
            <a:noAutofit/>
          </a:bodyPr>
          <a:p>
            <a:r>
              <a:rPr lang="en-US" altLang="zh-CN" sz="1800" b="1" dirty="0" smtClean="0">
                <a:solidFill>
                  <a:srgbClr val="2050A1"/>
                </a:solidFill>
                <a:latin typeface="方正兰亭黑简体" charset="0"/>
                <a:ea typeface="方正兰亭黑简体" charset="0"/>
                <a:cs typeface="方正兰亭黑简体" charset="0"/>
              </a:rPr>
              <a:t>例3 </a:t>
            </a:r>
            <a:endParaRPr lang="en-US" altLang="zh-CN" sz="1800" b="1" dirty="0" smtClean="0">
              <a:solidFill>
                <a:srgbClr val="2050A1"/>
              </a:solidFill>
              <a:latin typeface="方正兰亭黑简体" charset="0"/>
              <a:ea typeface="方正兰亭黑简体" charset="0"/>
              <a:cs typeface="方正兰亭黑简体" charset="0"/>
            </a:endParaRPr>
          </a:p>
          <a:p>
            <a:r>
              <a:rPr lang="en-US" altLang="zh-CN" sz="1800" b="1" dirty="0" smtClean="0">
                <a:solidFill>
                  <a:srgbClr val="2050A1"/>
                </a:solidFill>
                <a:latin typeface="方正兰亭黑简体" charset="0"/>
                <a:ea typeface="方正兰亭黑简体" charset="0"/>
                <a:cs typeface="方正兰亭黑简体" charset="0"/>
              </a:rPr>
              <a:t>产业和人口向优势区域集中，形成以城市群为主要形态的增长动力源，进而带</a:t>
            </a:r>
            <a:endParaRPr lang="en-US" altLang="zh-CN" sz="1800" b="1" dirty="0" smtClean="0">
              <a:solidFill>
                <a:srgbClr val="2050A1"/>
              </a:solidFill>
              <a:latin typeface="方正兰亭黑简体" charset="0"/>
              <a:ea typeface="方正兰亭黑简体" charset="0"/>
              <a:cs typeface="方正兰亭黑简体" charset="0"/>
            </a:endParaRPr>
          </a:p>
          <a:p>
            <a:r>
              <a:rPr lang="en-US" altLang="zh-CN" sz="1800" b="1" dirty="0" smtClean="0">
                <a:solidFill>
                  <a:srgbClr val="2050A1"/>
                </a:solidFill>
                <a:latin typeface="方正兰亭黑简体" charset="0"/>
                <a:ea typeface="方正兰亭黑简体" charset="0"/>
                <a:cs typeface="方正兰亭黑简体" charset="0"/>
              </a:rPr>
              <a:t>动经济总体效率提升，这是经济规律。</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chemeClr val="accent1">
                    <a:lumMod val="75000"/>
                  </a:schemeClr>
                </a:solidFill>
                <a:latin typeface="Batang" panose="02030600000101010101" pitchFamily="18" charset="-127"/>
                <a:ea typeface="Batang" panose="02030600000101010101" pitchFamily="18" charset="-127"/>
              </a:rPr>
              <a:t>산업과 인구는 강점 지역으로 집중되기 때문에 도시군을 주요 형태로 하는  성장 동력의 원천을 형성해 경제의 전반적 효율 향상을 견인해야 합니다. 이것이 곧 경제 법칙입니다.</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669415" y="2314575"/>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复句分译---(3)复句句末对前述内容进行评价、概括时，可视情况进行分译。</a:t>
            </a:r>
            <a:endParaRPr lang="en-US" altLang="zh-CN" sz="18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
        <p:nvSpPr>
          <p:cNvPr id="2" name="文本框 1"/>
          <p:cNvSpPr txBox="1"/>
          <p:nvPr/>
        </p:nvSpPr>
        <p:spPr>
          <a:xfrm>
            <a:off x="1622425" y="2963545"/>
            <a:ext cx="8295005" cy="2372995"/>
          </a:xfrm>
          <a:prstGeom prst="rect">
            <a:avLst/>
          </a:prstGeom>
        </p:spPr>
        <p:txBody>
          <a:bodyPr wrap="square">
            <a:noAutofit/>
          </a:bodyPr>
          <a:p>
            <a:r>
              <a:rPr lang="en-US" altLang="zh-CN" sz="1800" b="1" dirty="0" smtClean="0">
                <a:solidFill>
                  <a:srgbClr val="2050A1"/>
                </a:solidFill>
                <a:latin typeface="方正兰亭黑简体" charset="0"/>
                <a:ea typeface="方正兰亭黑简体" charset="0"/>
                <a:cs typeface="方正兰亭黑简体" charset="0"/>
              </a:rPr>
              <a:t>例4 </a:t>
            </a:r>
            <a:endParaRPr lang="en-US" altLang="zh-CN" sz="1800" b="1" dirty="0" smtClean="0">
              <a:solidFill>
                <a:srgbClr val="2050A1"/>
              </a:solidFill>
              <a:latin typeface="方正兰亭黑简体" charset="0"/>
              <a:ea typeface="方正兰亭黑简体" charset="0"/>
              <a:cs typeface="方正兰亭黑简体" charset="0"/>
            </a:endParaRPr>
          </a:p>
          <a:p>
            <a:r>
              <a:rPr lang="en-US" altLang="zh-CN" sz="1800" b="1" dirty="0" smtClean="0">
                <a:solidFill>
                  <a:srgbClr val="FF0000"/>
                </a:solidFill>
                <a:latin typeface="方正兰亭黑简体" charset="0"/>
                <a:ea typeface="方正兰亭黑简体" charset="0"/>
                <a:cs typeface="方正兰亭黑简体" charset="0"/>
              </a:rPr>
              <a:t>坚持和完善公有制为主体、多种所有制经济共同发展的基本经济制度，</a:t>
            </a:r>
            <a:r>
              <a:rPr lang="en-US" altLang="zh-CN" sz="1800" b="1" dirty="0" smtClean="0">
                <a:solidFill>
                  <a:schemeClr val="accent6"/>
                </a:solidFill>
                <a:latin typeface="方正兰亭黑简体" charset="0"/>
                <a:ea typeface="方正兰亭黑简体" charset="0"/>
                <a:cs typeface="方正兰亭黑简体" charset="0"/>
              </a:rPr>
              <a:t>关系</a:t>
            </a:r>
            <a:r>
              <a:rPr lang="en-US" altLang="zh-CN" sz="1800" b="1" dirty="0" smtClean="0">
                <a:solidFill>
                  <a:srgbClr val="2050A1"/>
                </a:solidFill>
                <a:latin typeface="方正兰亭黑简体" charset="0"/>
                <a:ea typeface="方正兰亭黑简体" charset="0"/>
                <a:cs typeface="方正兰亭黑简体" charset="0"/>
              </a:rPr>
              <a:t>巩固和发展中国特色社会主义制度的重要支柱。</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rgbClr val="FF0000"/>
                </a:solidFill>
                <a:latin typeface="Batang" panose="02030600000101010101" pitchFamily="18" charset="-127"/>
                <a:ea typeface="Batang" panose="02030600000101010101" pitchFamily="18" charset="-127"/>
              </a:rPr>
              <a:t>공유제가 주체가 되고 다양한 소유제 경제를 통해 공동 발전을 도모하는 기본 경제 제도를 견지하고 정비하는 것입니다</a:t>
            </a:r>
            <a:r>
              <a:rPr lang="en-US" altLang="zh-CN" sz="1800" b="1">
                <a:solidFill>
                  <a:schemeClr val="accent1">
                    <a:lumMod val="75000"/>
                  </a:schemeClr>
                </a:solidFill>
                <a:latin typeface="Batang" panose="02030600000101010101" pitchFamily="18" charset="-127"/>
                <a:ea typeface="Batang" panose="02030600000101010101" pitchFamily="18" charset="-127"/>
              </a:rPr>
              <a:t>. </a:t>
            </a:r>
            <a:r>
              <a:rPr lang="en-US" altLang="zh-CN" sz="1800" b="1">
                <a:solidFill>
                  <a:schemeClr val="accent6"/>
                </a:solidFill>
                <a:latin typeface="Batang" panose="02030600000101010101" pitchFamily="18" charset="-127"/>
                <a:ea typeface="Batang" panose="02030600000101010101" pitchFamily="18" charset="-127"/>
              </a:rPr>
              <a:t>이는</a:t>
            </a:r>
            <a:r>
              <a:rPr lang="en-US" altLang="zh-CN" sz="1800" b="1">
                <a:solidFill>
                  <a:schemeClr val="accent1">
                    <a:lumMod val="75000"/>
                  </a:schemeClr>
                </a:solidFill>
                <a:latin typeface="Batang" panose="02030600000101010101" pitchFamily="18" charset="-127"/>
                <a:ea typeface="Batang" panose="02030600000101010101" pitchFamily="18" charset="-127"/>
              </a:rPr>
              <a:t> 중국 특색 사회주의 제도를 공고히 하고 발전시키는 중요한 기둥입니다.</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复句分译---(3)</a:t>
            </a:r>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复句句</a:t>
            </a:r>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末对前述内容进行评价、概括时，可视情况进行分译。</a:t>
            </a:r>
            <a:endParaRPr lang="en-US" altLang="zh-CN" sz="18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
        <p:nvSpPr>
          <p:cNvPr id="2" name="文本框 1"/>
          <p:cNvSpPr txBox="1"/>
          <p:nvPr/>
        </p:nvSpPr>
        <p:spPr>
          <a:xfrm>
            <a:off x="1775460" y="2952750"/>
            <a:ext cx="7673340" cy="1807845"/>
          </a:xfrm>
          <a:prstGeom prst="rect">
            <a:avLst/>
          </a:prstGeom>
        </p:spPr>
        <p:txBody>
          <a:bodyPr wrap="square">
            <a:noAutofit/>
          </a:bodyPr>
          <a:p>
            <a:pPr algn="just"/>
            <a:r>
              <a:rPr lang="en-US" altLang="zh-CN" sz="1800" b="1" dirty="0" smtClean="0">
                <a:solidFill>
                  <a:srgbClr val="2050A1"/>
                </a:solidFill>
                <a:latin typeface="方正兰亭黑简体" charset="0"/>
                <a:ea typeface="方正兰亭黑简体" charset="0"/>
                <a:cs typeface="方正兰亭黑简体" charset="0"/>
              </a:rPr>
              <a:t>例5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2050A1"/>
                </a:solidFill>
                <a:latin typeface="方正兰亭黑简体" charset="0"/>
                <a:ea typeface="方正兰亭黑简体" charset="0"/>
                <a:cs typeface="方正兰亭黑简体" charset="0"/>
              </a:rPr>
              <a:t>一个县就是一个基本完整的社会，</a:t>
            </a:r>
            <a:r>
              <a:rPr lang="en-US" altLang="zh-CN" sz="1800" b="1" dirty="0" smtClean="0">
                <a:solidFill>
                  <a:srgbClr val="FF0000"/>
                </a:solidFill>
                <a:latin typeface="方正兰亭黑简体" charset="0"/>
                <a:ea typeface="方正兰亭黑简体" charset="0"/>
                <a:cs typeface="方正兰亭黑简体" charset="0"/>
              </a:rPr>
              <a:t>“麻雀虽小，五脏俱全”。</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chemeClr val="accent1">
                    <a:lumMod val="75000"/>
                  </a:schemeClr>
                </a:solidFill>
                <a:latin typeface="Batang" panose="02030600000101010101" pitchFamily="18" charset="-127"/>
                <a:ea typeface="Batang" panose="02030600000101010101" pitchFamily="18" charset="-127"/>
              </a:rPr>
              <a:t>하나의 현은 기본적으로 하나의 완전한 사회입니다. </a:t>
            </a:r>
            <a:r>
              <a:rPr lang="en-US" altLang="zh-CN" sz="1800" b="1">
                <a:solidFill>
                  <a:srgbClr val="FF0000"/>
                </a:solidFill>
                <a:latin typeface="Batang" panose="02030600000101010101" pitchFamily="18" charset="-127"/>
                <a:ea typeface="Batang" panose="02030600000101010101" pitchFamily="18" charset="-127"/>
              </a:rPr>
              <a:t>“참새는 비록 작지만   오장육부가 다 갖춰져 있다(麻雀虽小，五脏俱全)”는 것처럼 말입니다.</a:t>
            </a:r>
            <a:endParaRPr lang="en-US" altLang="zh-CN" sz="1800" b="1">
              <a:solidFill>
                <a:srgbClr val="FF0000"/>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复句分译---(4)带分号的复句，可视情况进行分译。</a:t>
            </a:r>
            <a:endParaRPr lang="en-US" altLang="zh-CN" sz="18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
        <p:nvSpPr>
          <p:cNvPr id="2" name="文本框 1"/>
          <p:cNvSpPr txBox="1"/>
          <p:nvPr/>
        </p:nvSpPr>
        <p:spPr>
          <a:xfrm>
            <a:off x="1622425" y="2963545"/>
            <a:ext cx="9272905" cy="1804035"/>
          </a:xfrm>
          <a:prstGeom prst="rect">
            <a:avLst/>
          </a:prstGeom>
        </p:spPr>
        <p:txBody>
          <a:bodyPr wrap="square">
            <a:noAutofit/>
          </a:bodyPr>
          <a:p>
            <a:pPr algn="just"/>
            <a:r>
              <a:rPr lang="en-US" altLang="zh-CN" sz="1800" b="1" dirty="0" smtClean="0">
                <a:solidFill>
                  <a:srgbClr val="2050A1"/>
                </a:solidFill>
                <a:latin typeface="方正兰亭黑简体" charset="0"/>
                <a:ea typeface="方正兰亭黑简体" charset="0"/>
                <a:cs typeface="方正兰亭黑简体" charset="0"/>
              </a:rPr>
              <a:t>例1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2050A1"/>
                </a:solidFill>
                <a:latin typeface="方正兰亭黑简体" charset="0"/>
                <a:ea typeface="方正兰亭黑简体" charset="0"/>
                <a:cs typeface="方正兰亭黑简体" charset="0"/>
              </a:rPr>
              <a:t>中国梦是历史的、现实的，也是未来的；是我们这一代的，更是青年一代的。</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chemeClr val="accent1">
                    <a:lumMod val="75000"/>
                  </a:schemeClr>
                </a:solidFill>
                <a:latin typeface="Batang" panose="02030600000101010101" pitchFamily="18" charset="-127"/>
                <a:ea typeface="Batang" panose="02030600000101010101" pitchFamily="18" charset="-127"/>
              </a:rPr>
              <a:t>중국몽은 역사적인 것이자 현실적인 것이고 또한 미래적인 것입니다. 중국몽</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chemeClr val="accent1">
                    <a:lumMod val="75000"/>
                  </a:schemeClr>
                </a:solidFill>
                <a:latin typeface="Batang" panose="02030600000101010101" pitchFamily="18" charset="-127"/>
                <a:ea typeface="Batang" panose="02030600000101010101" pitchFamily="18" charset="-127"/>
              </a:rPr>
              <a:t>은 우리 세대의 꿈이기도 하지만 나아가 청년 세대의 꿈이기도 합니다.</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四、译文评析</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rPr>
              <a:t>文本二</a:t>
            </a:r>
            <a:endParaRPr kumimoji="1" lang="zh-CN" altLang="en-US" sz="28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8560" y="574173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183130"/>
            <a:ext cx="9768840" cy="368300"/>
          </a:xfrm>
          <a:prstGeom prst="rect">
            <a:avLst/>
          </a:prstGeom>
          <a:noFill/>
        </p:spPr>
        <p:txBody>
          <a:bodyPr wrap="square" rtlCol="0" anchor="t">
            <a:spAutoFit/>
          </a:bodyPr>
          <a:p>
            <a:r>
              <a:rPr lang="en-US" altLang="zh-CN" sz="1800" b="1" dirty="0" smtClean="0">
                <a:solidFill>
                  <a:srgbClr val="2050A1"/>
                </a:solidFill>
                <a:latin typeface="方正兰亭黑简体" charset="0"/>
                <a:ea typeface="方正兰亭黑简体" charset="0"/>
                <a:cs typeface="方正兰亭黑简体" charset="0"/>
                <a:sym typeface="方正兰亭黑简体" charset="0"/>
              </a:rPr>
              <a:t>3. 复句分译---(4)带分号的复句，可视情况进行分译。</a:t>
            </a:r>
            <a:endParaRPr lang="en-US" altLang="zh-CN" sz="1800" b="1" dirty="0" smtClean="0">
              <a:solidFill>
                <a:srgbClr val="2050A1"/>
              </a:solidFill>
              <a:latin typeface="方正兰亭黑简体" charset="0"/>
              <a:ea typeface="方正兰亭黑简体" charset="0"/>
              <a:cs typeface="方正兰亭黑简体" charset="0"/>
              <a:sym typeface="方正兰亭黑简体" charset="0"/>
            </a:endParaRPr>
          </a:p>
        </p:txBody>
      </p:sp>
      <p:sp>
        <p:nvSpPr>
          <p:cNvPr id="7" name="文本框 6"/>
          <p:cNvSpPr txBox="1"/>
          <p:nvPr/>
        </p:nvSpPr>
        <p:spPr>
          <a:xfrm>
            <a:off x="1976120" y="3108960"/>
            <a:ext cx="8768080" cy="2075815"/>
          </a:xfrm>
          <a:prstGeom prst="rect">
            <a:avLst/>
          </a:prstGeom>
        </p:spPr>
        <p:txBody>
          <a:bodyPr>
            <a:noAutofit/>
          </a:bodyPr>
          <a:p>
            <a:pPr algn="just"/>
            <a:endParaRPr lang="zh-CN" altLang="en-US" sz="1600" b="1">
              <a:solidFill>
                <a:schemeClr val="accent1">
                  <a:lumMod val="75000"/>
                </a:schemeClr>
              </a:solidFill>
              <a:latin typeface="Batang" panose="02030600000101010101" pitchFamily="18" charset="-127"/>
              <a:ea typeface="Batang" panose="02030600000101010101" pitchFamily="18" charset="-127"/>
            </a:endParaRPr>
          </a:p>
        </p:txBody>
      </p:sp>
      <p:sp>
        <p:nvSpPr>
          <p:cNvPr id="2" name="文本框 1"/>
          <p:cNvSpPr txBox="1"/>
          <p:nvPr/>
        </p:nvSpPr>
        <p:spPr>
          <a:xfrm>
            <a:off x="1622425" y="2963545"/>
            <a:ext cx="9272905" cy="2181860"/>
          </a:xfrm>
          <a:prstGeom prst="rect">
            <a:avLst/>
          </a:prstGeom>
        </p:spPr>
        <p:txBody>
          <a:bodyPr wrap="square">
            <a:noAutofit/>
          </a:bodyPr>
          <a:p>
            <a:pPr algn="just"/>
            <a:r>
              <a:rPr lang="en-US" altLang="zh-CN" sz="1800" b="1" dirty="0" smtClean="0">
                <a:solidFill>
                  <a:srgbClr val="2050A1"/>
                </a:solidFill>
                <a:latin typeface="方正兰亭黑简体" charset="0"/>
                <a:ea typeface="方正兰亭黑简体" charset="0"/>
                <a:cs typeface="方正兰亭黑简体" charset="0"/>
              </a:rPr>
              <a:t>例2 </a:t>
            </a:r>
            <a:endParaRPr lang="en-US" altLang="zh-CN" sz="1800" b="1" dirty="0" smtClean="0">
              <a:solidFill>
                <a:srgbClr val="2050A1"/>
              </a:solidFill>
              <a:latin typeface="方正兰亭黑简体" charset="0"/>
              <a:ea typeface="方正兰亭黑简体" charset="0"/>
              <a:cs typeface="方正兰亭黑简体" charset="0"/>
            </a:endParaRPr>
          </a:p>
          <a:p>
            <a:pPr algn="just"/>
            <a:r>
              <a:rPr lang="en-US" altLang="zh-CN" sz="1800" b="1" dirty="0" smtClean="0">
                <a:solidFill>
                  <a:srgbClr val="FF0000"/>
                </a:solidFill>
                <a:latin typeface="方正兰亭黑简体" charset="0"/>
                <a:ea typeface="方正兰亭黑简体" charset="0"/>
                <a:cs typeface="方正兰亭黑简体" charset="0"/>
              </a:rPr>
              <a:t>我们将始终不渝走和平发展道路，始终不渝奉行互利共赢的开放战略，</a:t>
            </a:r>
            <a:r>
              <a:rPr lang="en-US" altLang="zh-CN" sz="1800" b="1" dirty="0" smtClean="0">
                <a:solidFill>
                  <a:schemeClr val="accent6"/>
                </a:solidFill>
                <a:latin typeface="方正兰亭黑简体" charset="0"/>
                <a:ea typeface="方正兰亭黑简体" charset="0"/>
                <a:cs typeface="方正兰亭黑简体" charset="0"/>
              </a:rPr>
              <a:t>不仅</a:t>
            </a:r>
            <a:r>
              <a:rPr lang="en-US" altLang="zh-CN" sz="1800" b="1" dirty="0" smtClean="0">
                <a:solidFill>
                  <a:srgbClr val="2050A1"/>
                </a:solidFill>
                <a:latin typeface="方正兰亭黑简体" charset="0"/>
                <a:ea typeface="方正兰亭黑简体" charset="0"/>
                <a:cs typeface="方正兰亭黑简体" charset="0"/>
              </a:rPr>
              <a:t>致力于中国自身发展，</a:t>
            </a:r>
            <a:r>
              <a:rPr lang="en-US" altLang="zh-CN" sz="1800" b="1" dirty="0" smtClean="0">
                <a:solidFill>
                  <a:schemeClr val="accent6"/>
                </a:solidFill>
                <a:latin typeface="方正兰亭黑简体" charset="0"/>
                <a:ea typeface="方正兰亭黑简体" charset="0"/>
                <a:cs typeface="方正兰亭黑简体" charset="0"/>
              </a:rPr>
              <a:t>也</a:t>
            </a:r>
            <a:r>
              <a:rPr lang="en-US" altLang="zh-CN" sz="1800" b="1" dirty="0" smtClean="0">
                <a:solidFill>
                  <a:srgbClr val="2050A1"/>
                </a:solidFill>
                <a:latin typeface="方正兰亭黑简体" charset="0"/>
                <a:ea typeface="方正兰亭黑简体" charset="0"/>
                <a:cs typeface="方正兰亭黑简体" charset="0"/>
              </a:rPr>
              <a:t>强调对世界的责任和贡献；</a:t>
            </a:r>
            <a:r>
              <a:rPr lang="en-US" altLang="zh-CN" sz="1800" b="1" dirty="0" smtClean="0">
                <a:solidFill>
                  <a:srgbClr val="7030A0"/>
                </a:solidFill>
                <a:latin typeface="方正兰亭黑简体" charset="0"/>
                <a:ea typeface="方正兰亭黑简体" charset="0"/>
                <a:cs typeface="方正兰亭黑简体" charset="0"/>
              </a:rPr>
              <a:t>不仅</a:t>
            </a:r>
            <a:r>
              <a:rPr lang="en-US" altLang="zh-CN" sz="1800" b="1" dirty="0" smtClean="0">
                <a:solidFill>
                  <a:srgbClr val="2050A1"/>
                </a:solidFill>
                <a:latin typeface="方正兰亭黑简体" charset="0"/>
                <a:ea typeface="方正兰亭黑简体" charset="0"/>
                <a:cs typeface="方正兰亭黑简体" charset="0"/>
              </a:rPr>
              <a:t>造福中国人民，</a:t>
            </a:r>
            <a:r>
              <a:rPr lang="en-US" altLang="zh-CN" sz="1800" b="1" dirty="0" smtClean="0">
                <a:solidFill>
                  <a:srgbClr val="7030A0"/>
                </a:solidFill>
                <a:latin typeface="方正兰亭黑简体" charset="0"/>
                <a:ea typeface="方正兰亭黑简体" charset="0"/>
                <a:cs typeface="方正兰亭黑简体" charset="0"/>
              </a:rPr>
              <a:t>而且</a:t>
            </a:r>
            <a:r>
              <a:rPr lang="en-US" altLang="zh-CN" sz="1800" b="1" dirty="0" smtClean="0">
                <a:solidFill>
                  <a:srgbClr val="2050A1"/>
                </a:solidFill>
                <a:latin typeface="方正兰亭黑简体" charset="0"/>
                <a:ea typeface="方正兰亭黑简体" charset="0"/>
                <a:cs typeface="方正兰亭黑简体" charset="0"/>
              </a:rPr>
              <a:t>造福世界人民。</a:t>
            </a:r>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endParaRPr lang="en-US" altLang="zh-CN" sz="1800" b="1">
              <a:solidFill>
                <a:schemeClr val="accent1">
                  <a:lumMod val="75000"/>
                </a:schemeClr>
              </a:solidFill>
              <a:latin typeface="Batang" panose="02030600000101010101" pitchFamily="18" charset="-127"/>
              <a:ea typeface="Batang" panose="02030600000101010101" pitchFamily="18" charset="-127"/>
            </a:endParaRPr>
          </a:p>
          <a:p>
            <a:pPr algn="just"/>
            <a:r>
              <a:rPr lang="en-US" altLang="zh-CN" sz="1800" b="1">
                <a:solidFill>
                  <a:srgbClr val="FF0000"/>
                </a:solidFill>
                <a:latin typeface="Batang" panose="02030600000101010101" pitchFamily="18" charset="-127"/>
                <a:ea typeface="Batang" panose="02030600000101010101" pitchFamily="18" charset="-127"/>
              </a:rPr>
              <a:t>우리는 시종 변함없이 평화적 발전의 길로 나아가고 호혜 공영의 개방 전략을 실시할 것입니다.</a:t>
            </a:r>
            <a:r>
              <a:rPr lang="en-US" altLang="zh-CN" sz="1800" b="1">
                <a:solidFill>
                  <a:schemeClr val="accent1">
                    <a:lumMod val="75000"/>
                  </a:schemeClr>
                </a:solidFill>
                <a:latin typeface="Batang" panose="02030600000101010101" pitchFamily="18" charset="-127"/>
                <a:ea typeface="Batang" panose="02030600000101010101" pitchFamily="18" charset="-127"/>
              </a:rPr>
              <a:t> 우리는 중국의 발전을 도모</a:t>
            </a:r>
            <a:r>
              <a:rPr lang="en-US" altLang="zh-CN" sz="1800" b="1">
                <a:solidFill>
                  <a:schemeClr val="accent6"/>
                </a:solidFill>
                <a:latin typeface="Batang" panose="02030600000101010101" pitchFamily="18" charset="-127"/>
                <a:ea typeface="Batang" panose="02030600000101010101" pitchFamily="18" charset="-127"/>
              </a:rPr>
              <a:t>할 뿐 아니라</a:t>
            </a:r>
            <a:r>
              <a:rPr lang="en-US" altLang="zh-CN" sz="1800" b="1">
                <a:solidFill>
                  <a:schemeClr val="accent1">
                    <a:lumMod val="75000"/>
                  </a:schemeClr>
                </a:solidFill>
                <a:latin typeface="Batang" panose="02030600000101010101" pitchFamily="18" charset="-127"/>
                <a:ea typeface="Batang" panose="02030600000101010101" pitchFamily="18" charset="-127"/>
              </a:rPr>
              <a:t> 세계에 대한 책임과 공헌도 </a:t>
            </a:r>
            <a:r>
              <a:rPr lang="en-US" altLang="zh-CN" sz="1800" b="1">
                <a:solidFill>
                  <a:schemeClr val="accent6"/>
                </a:solidFill>
                <a:latin typeface="Batang" panose="02030600000101010101" pitchFamily="18" charset="-127"/>
                <a:ea typeface="Batang" panose="02030600000101010101" pitchFamily="18" charset="-127"/>
              </a:rPr>
              <a:t>강조할 것입니다</a:t>
            </a:r>
            <a:r>
              <a:rPr lang="en-US" altLang="zh-CN" sz="1800" b="1">
                <a:solidFill>
                  <a:schemeClr val="accent1">
                    <a:lumMod val="75000"/>
                  </a:schemeClr>
                </a:solidFill>
                <a:latin typeface="Batang" panose="02030600000101010101" pitchFamily="18" charset="-127"/>
                <a:ea typeface="Batang" panose="02030600000101010101" pitchFamily="18" charset="-127"/>
              </a:rPr>
              <a:t>. </a:t>
            </a:r>
            <a:r>
              <a:rPr lang="en-US" altLang="zh-CN" sz="1800" b="1">
                <a:solidFill>
                  <a:srgbClr val="7030A0"/>
                </a:solidFill>
                <a:latin typeface="Batang" panose="02030600000101010101" pitchFamily="18" charset="-127"/>
                <a:ea typeface="Batang" panose="02030600000101010101" pitchFamily="18" charset="-127"/>
              </a:rPr>
              <a:t>그리하여 </a:t>
            </a:r>
            <a:r>
              <a:rPr lang="en-US" altLang="zh-CN" sz="1800" b="1">
                <a:solidFill>
                  <a:schemeClr val="accent1">
                    <a:lumMod val="75000"/>
                  </a:schemeClr>
                </a:solidFill>
                <a:latin typeface="Batang" panose="02030600000101010101" pitchFamily="18" charset="-127"/>
                <a:ea typeface="Batang" panose="02030600000101010101" pitchFamily="18" charset="-127"/>
              </a:rPr>
              <a:t>중국 인민</a:t>
            </a:r>
            <a:r>
              <a:rPr lang="en-US" altLang="zh-CN" sz="1800" b="1">
                <a:solidFill>
                  <a:srgbClr val="7030A0"/>
                </a:solidFill>
                <a:latin typeface="Batang" panose="02030600000101010101" pitchFamily="18" charset="-127"/>
                <a:ea typeface="Batang" panose="02030600000101010101" pitchFamily="18" charset="-127"/>
              </a:rPr>
              <a:t>은 물론</a:t>
            </a:r>
            <a:r>
              <a:rPr lang="en-US" altLang="zh-CN" sz="1800" b="1">
                <a:solidFill>
                  <a:schemeClr val="accent1">
                    <a:lumMod val="75000"/>
                  </a:schemeClr>
                </a:solidFill>
                <a:latin typeface="Batang" panose="02030600000101010101" pitchFamily="18" charset="-127"/>
                <a:ea typeface="Batang" panose="02030600000101010101" pitchFamily="18" charset="-127"/>
              </a:rPr>
              <a:t>, 세계 인민도 복되게 </a:t>
            </a:r>
            <a:r>
              <a:rPr lang="en-US" altLang="zh-CN" sz="1800" b="1">
                <a:solidFill>
                  <a:srgbClr val="7030A0"/>
                </a:solidFill>
                <a:latin typeface="Batang" panose="02030600000101010101" pitchFamily="18" charset="-127"/>
                <a:ea typeface="Batang" panose="02030600000101010101" pitchFamily="18" charset="-127"/>
              </a:rPr>
              <a:t>할 것입니다.</a:t>
            </a:r>
            <a:endParaRPr lang="en-US" altLang="zh-CN" sz="1800" b="1">
              <a:solidFill>
                <a:srgbClr val="7030A0"/>
              </a:solidFill>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五、点评练习</a:t>
            </a:r>
            <a:endParaRPr kumimoji="1" lang="zh-CN" altLang="en-US" sz="3200" b="1" dirty="0">
              <a:solidFill>
                <a:schemeClr val="bg1"/>
              </a:solidFill>
              <a:latin typeface="方正兰亭黑简体" charset="0"/>
              <a:ea typeface="方正兰亭黑简体" charset="0"/>
              <a:sym typeface="方正兰亭黑简体" charset="0"/>
            </a:endParaRPr>
          </a:p>
        </p:txBody>
      </p:sp>
      <p:sp>
        <p:nvSpPr>
          <p:cNvPr id="6" name="矩形 5"/>
          <p:cNvSpPr/>
          <p:nvPr/>
        </p:nvSpPr>
        <p:spPr>
          <a:xfrm>
            <a:off x="1006161" y="1288977"/>
            <a:ext cx="1989160" cy="384721"/>
          </a:xfrm>
          <a:prstGeom prst="rect">
            <a:avLst/>
          </a:prstGeom>
        </p:spPr>
        <p:txBody>
          <a:bodyPr wrap="square">
            <a:spAutoFit/>
          </a:bodyPr>
          <a:lstStyle/>
          <a:p>
            <a:pPr algn="ctr"/>
            <a:r>
              <a:rPr kumimoji="1" lang="zh-CN" altLang="en-US" dirty="0">
                <a:solidFill>
                  <a:schemeClr val="lt1"/>
                </a:solidFill>
                <a:ea typeface="方正兰亭黑简体" charset="0"/>
              </a:rPr>
              <a:t>原文</a:t>
            </a:r>
            <a:endParaRPr kumimoji="1" lang="zh-CN" altLang="en-US" dirty="0">
              <a:solidFill>
                <a:schemeClr val="lt1"/>
              </a:solidFill>
              <a:ea typeface="方正兰亭黑简体" charset="0"/>
            </a:endParaRP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charset="0"/>
                <a:ea typeface="方正兰亭黑简体" charset="0"/>
                <a:sym typeface="方正兰亭黑简体" charset="0"/>
              </a:rPr>
              <a:t>译文</a:t>
            </a:r>
            <a:endParaRPr kumimoji="1" lang="zh-CN" altLang="en-US" dirty="0">
              <a:latin typeface="方正兰亭黑简体" charset="0"/>
              <a:ea typeface="方正兰亭黑简体" charset="0"/>
              <a:sym typeface="方正兰亭黑简体" charset="0"/>
            </a:endParaRPr>
          </a:p>
        </p:txBody>
      </p:sp>
      <p:pic>
        <p:nvPicPr>
          <p:cNvPr id="19" name="図 18"/>
          <p:cNvPicPr>
            <a:picLocks noChangeAspect="1"/>
          </p:cNvPicPr>
          <p:nvPr>
            <p:custDataLst>
              <p:tags r:id="rId2"/>
            </p:custDataLst>
          </p:nvPr>
        </p:nvPicPr>
        <p:blipFill>
          <a:blip r:embed="rId3"/>
          <a:stretch>
            <a:fillRect/>
          </a:stretch>
        </p:blipFill>
        <p:spPr>
          <a:xfrm>
            <a:off x="91259" y="5454148"/>
            <a:ext cx="742754" cy="1276186"/>
          </a:xfrm>
          <a:prstGeom prst="rect">
            <a:avLst/>
          </a:prstGeom>
        </p:spPr>
      </p:pic>
      <p:pic>
        <p:nvPicPr>
          <p:cNvPr id="2" name="图片 1"/>
          <p:cNvPicPr>
            <a:picLocks noChangeAspect="1"/>
          </p:cNvPicPr>
          <p:nvPr/>
        </p:nvPicPr>
        <p:blipFill>
          <a:blip r:embed="rId4"/>
          <a:stretch>
            <a:fillRect/>
          </a:stretch>
        </p:blipFill>
        <p:spPr>
          <a:xfrm>
            <a:off x="496570" y="1673860"/>
            <a:ext cx="4502150" cy="3747770"/>
          </a:xfrm>
          <a:prstGeom prst="rect">
            <a:avLst/>
          </a:prstGeom>
        </p:spPr>
      </p:pic>
      <p:pic>
        <p:nvPicPr>
          <p:cNvPr id="10" name="图片 9"/>
          <p:cNvPicPr>
            <a:picLocks noChangeAspect="1"/>
          </p:cNvPicPr>
          <p:nvPr/>
        </p:nvPicPr>
        <p:blipFill>
          <a:blip r:embed="rId5"/>
          <a:stretch>
            <a:fillRect/>
          </a:stretch>
        </p:blipFill>
        <p:spPr>
          <a:xfrm>
            <a:off x="5189855" y="1089660"/>
            <a:ext cx="6686550" cy="562419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charset="0"/>
                    <a:ea typeface="方正兰亭黑简体" charset="0"/>
                    <a:cs typeface="Times New Roman" panose="02020603050405020304" pitchFamily="18" charset="0"/>
                    <a:sym typeface="+mn-ea"/>
                  </a:rPr>
                  <a:t>1. “</a:t>
                </a:r>
                <a:r>
                  <a:rPr lang="zh-CN" altLang="en-US" sz="2800" b="1" dirty="0">
                    <a:latin typeface="方正兰亭黑简体" charset="0"/>
                    <a:ea typeface="方正兰亭黑简体" charset="0"/>
                    <a:cs typeface="Times New Roman" panose="02020603050405020304" pitchFamily="18" charset="0"/>
                    <a:sym typeface="+mn-ea"/>
                  </a:rPr>
                  <a:t>社会主要矛盾</a:t>
                </a:r>
                <a:r>
                  <a:rPr lang="en-US" altLang="zh-CN" sz="2800" b="1" dirty="0">
                    <a:solidFill>
                      <a:schemeClr val="tx1"/>
                    </a:solidFill>
                    <a:latin typeface="方正兰亭黑简体" charset="0"/>
                    <a:ea typeface="方正兰亭黑简体" charset="0"/>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charset="0"/>
                    <a:cs typeface="Times New Roman" panose="02020603050405020304" pitchFamily="18" charset="0"/>
                  </a:rPr>
                  <a:t>社会矛盾</a:t>
                </a:r>
                <a:endParaRPr lang="en-US" altLang="zh-CN" sz="2800" b="1" dirty="0">
                  <a:solidFill>
                    <a:srgbClr val="FF0000"/>
                  </a:solidFill>
                  <a:latin typeface="方正兰亭黑简体" charset="0"/>
                  <a:ea typeface="方正兰亭黑简体" charset="0"/>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 name="圆角矩形 33"/>
          <p:cNvSpPr/>
          <p:nvPr/>
        </p:nvSpPr>
        <p:spPr>
          <a:xfrm>
            <a:off x="3697088" y="4140067"/>
            <a:ext cx="2103451"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zh-CN" altLang="en-US" sz="2400" b="1" dirty="0">
                <a:solidFill>
                  <a:schemeClr val="bg2">
                    <a:lumMod val="10000"/>
                  </a:schemeClr>
                </a:solidFill>
                <a:latin typeface="方正兰亭黑简体" charset="0"/>
                <a:ea typeface="方正兰亭黑简体" charset="0"/>
                <a:sym typeface="方正兰亭黑简体" charset="0"/>
              </a:rPr>
              <a:t>直译</a:t>
            </a:r>
            <a:endParaRPr lang="zh-CN" altLang="en-US" sz="2400" b="1" dirty="0">
              <a:solidFill>
                <a:schemeClr val="bg2">
                  <a:lumMod val="10000"/>
                </a:schemeClr>
              </a:solidFill>
              <a:latin typeface="方正兰亭黑简体" charset="0"/>
              <a:ea typeface="方正兰亭黑简体" charset="0"/>
              <a:sym typeface="方正兰亭黑简体"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grpSp>
        <p:nvGrpSpPr>
          <p:cNvPr id="8" name="组合 7"/>
          <p:cNvGrpSpPr/>
          <p:nvPr/>
        </p:nvGrpSpPr>
        <p:grpSpPr>
          <a:xfrm>
            <a:off x="1949050" y="1720263"/>
            <a:ext cx="9408950" cy="1528469"/>
            <a:chOff x="1598" y="2199"/>
            <a:chExt cx="14401" cy="2142"/>
          </a:xfrm>
        </p:grpSpPr>
        <p:sp>
          <p:nvSpPr>
            <p:cNvPr id="11" name="圆角矩形 10"/>
            <p:cNvSpPr/>
            <p:nvPr/>
          </p:nvSpPr>
          <p:spPr>
            <a:xfrm>
              <a:off x="1598" y="2240"/>
              <a:ext cx="14401"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98" y="2199"/>
              <a:ext cx="14274" cy="1939"/>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2. 新发展理念</a:t>
              </a:r>
              <a:endParaRPr lang="en-US" altLang="zh-CN" sz="2800" b="1" dirty="0" smtClean="0">
                <a:solidFill>
                  <a:schemeClr val="tx1"/>
                </a:solidFill>
                <a:latin typeface="方正兰亭黑简体" charset="0"/>
                <a:ea typeface="方正兰亭黑简体" charset="0"/>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——새로운 발전 이념</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24" name="图片 23" descr="32313536333434333b32313536333435303bbcc6bbaeb1eac7a9"/>
          <p:cNvPicPr>
            <a:picLocks noChangeAspect="1"/>
          </p:cNvPicPr>
          <p:nvPr/>
        </p:nvPicPr>
        <p:blipFill>
          <a:blip r:embed="rId2"/>
          <a:stretch>
            <a:fillRect/>
          </a:stretch>
        </p:blipFill>
        <p:spPr>
          <a:xfrm>
            <a:off x="949418" y="1854789"/>
            <a:ext cx="791037" cy="6817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3116626" cy="618251"/>
          </a:xfrm>
          <a:prstGeom prst="rect">
            <a:avLst/>
          </a:prstGeom>
        </p:spPr>
      </p:pic>
      <p:sp>
        <p:nvSpPr>
          <p:cNvPr id="4" name="文本框 3"/>
          <p:cNvSpPr txBox="1"/>
          <p:nvPr/>
        </p:nvSpPr>
        <p:spPr>
          <a:xfrm>
            <a:off x="1622651" y="554907"/>
            <a:ext cx="309739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18" name="文本框 17"/>
          <p:cNvSpPr txBox="1"/>
          <p:nvPr/>
        </p:nvSpPr>
        <p:spPr>
          <a:xfrm>
            <a:off x="1106638" y="2162714"/>
            <a:ext cx="10288193"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charset="0"/>
              </a:rPr>
              <a:t>练习一</a:t>
            </a:r>
            <a:endParaRPr lang="en-US" altLang="zh-CN" sz="2000" kern="100" dirty="0">
              <a:latin typeface="Calibri" panose="020F0502020204030204" pitchFamily="34" charset="0"/>
              <a:ea typeface="方正兰亭黑简体" charset="0"/>
            </a:endParaRPr>
          </a:p>
          <a:p>
            <a:pPr indent="304800" algn="just">
              <a:lnSpc>
                <a:spcPct val="150000"/>
              </a:lnSpc>
            </a:pPr>
            <a:r>
              <a:rPr lang="zh-CN" altLang="en-US" sz="1600" kern="100" dirty="0">
                <a:latin typeface="方正兰亭黑简体" charset="0"/>
                <a:ea typeface="方正兰亭黑简体" charset="0"/>
                <a:sym typeface="方正兰亭黑简体" charset="0"/>
              </a:rPr>
              <a:t>请利用本课所学技巧翻译以下句子并对照官方译文进行评析</a:t>
            </a:r>
            <a:r>
              <a:rPr lang="zh-CN" altLang="en-US" sz="1600" kern="100" dirty="0" smtClean="0">
                <a:latin typeface="方正兰亭黑简体" charset="0"/>
                <a:ea typeface="方正兰亭黑简体" charset="0"/>
                <a:sym typeface="方正兰亭黑简体" charset="0"/>
              </a:rPr>
              <a:t>。</a:t>
            </a:r>
            <a:endParaRPr lang="en-US" altLang="zh-CN" sz="1600" kern="100" dirty="0" smtClean="0">
              <a:latin typeface="方正兰亭黑简体" charset="0"/>
              <a:ea typeface="方正兰亭黑简体" charset="0"/>
              <a:sym typeface="方正兰亭黑简体" charset="0"/>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724107" y="4298642"/>
            <a:ext cx="9019907" cy="1322070"/>
          </a:xfrm>
          <a:prstGeom prst="rect">
            <a:avLst/>
          </a:prstGeom>
          <a:noFill/>
        </p:spPr>
        <p:txBody>
          <a:bodyPr wrap="square" rtlCol="0">
            <a:spAutoFit/>
          </a:bodyPr>
          <a:lstStyle/>
          <a:p>
            <a:pPr algn="just" latinLnBrk="1"/>
            <a:r>
              <a:rPr lang="ja-JP" altLang="en-US" sz="1600" b="1" dirty="0">
                <a:latin typeface="komorebi gothic" pitchFamily="49" charset="-128"/>
                <a:ea typeface="komorebi gothic" pitchFamily="49" charset="-128"/>
              </a:rPr>
              <a:t>시장이 자원 배치에서 결정적 작용을 하고 정부의 역할이 보다 잘 발휘되도록 하는 것은 양자를 서로 부정하는 것이 </a:t>
            </a:r>
            <a:r>
              <a:rPr lang="ja-JP" altLang="en-US" sz="1600" b="1" dirty="0">
                <a:solidFill>
                  <a:srgbClr val="7030A0"/>
                </a:solidFill>
                <a:latin typeface="komorebi gothic" pitchFamily="49" charset="-128"/>
                <a:ea typeface="komorebi gothic" pitchFamily="49" charset="-128"/>
              </a:rPr>
              <a:t>아니라</a:t>
            </a:r>
            <a:r>
              <a:rPr lang="ja-JP" altLang="en-US" sz="1600" b="1" dirty="0">
                <a:latin typeface="komorebi gothic" pitchFamily="49" charset="-128"/>
                <a:ea typeface="komorebi gothic" pitchFamily="49" charset="-128"/>
              </a:rPr>
              <a:t> 유기적으로 통일하는 것이므로 양자를 갈라 놓거나 대립시켜서는 </a:t>
            </a:r>
            <a:r>
              <a:rPr lang="ja-JP" altLang="en-US" sz="1600" b="1" dirty="0">
                <a:solidFill>
                  <a:srgbClr val="7030A0"/>
                </a:solidFill>
                <a:latin typeface="komorebi gothic" pitchFamily="49" charset="-128"/>
                <a:ea typeface="komorebi gothic" pitchFamily="49" charset="-128"/>
              </a:rPr>
              <a:t>안 됩니다</a:t>
            </a:r>
            <a:r>
              <a:rPr lang="ja-JP" altLang="en-US" sz="1600" b="1" dirty="0">
                <a:latin typeface="komorebi gothic" pitchFamily="49" charset="-128"/>
                <a:ea typeface="komorebi gothic" pitchFamily="49" charset="-128"/>
              </a:rPr>
              <a:t>. 시장이 자원 배치에서 결정적 작용을 하는 것으로 정부의 역할을 대체하거나 심지어 그 역할을 부정해서도 </a:t>
            </a:r>
            <a:r>
              <a:rPr lang="ja-JP" altLang="en-US" sz="1600" b="1" dirty="0">
                <a:solidFill>
                  <a:srgbClr val="7030A0"/>
                </a:solidFill>
                <a:latin typeface="komorebi gothic" pitchFamily="49" charset="-128"/>
                <a:ea typeface="komorebi gothic" pitchFamily="49" charset="-128"/>
              </a:rPr>
              <a:t>안 됩니다</a:t>
            </a:r>
            <a:r>
              <a:rPr lang="ja-JP" altLang="en-US" sz="1600" b="1" dirty="0">
                <a:latin typeface="komorebi gothic" pitchFamily="49" charset="-128"/>
                <a:ea typeface="komorebi gothic" pitchFamily="49" charset="-128"/>
              </a:rPr>
              <a:t>. 또 정부의 역할이 더 잘 발휘되는 것으로 자원 배치에서 시장의 결정적 작용을 대체하거나 심지어 그 작용을 부정해서도 </a:t>
            </a:r>
            <a:r>
              <a:rPr lang="ja-JP" altLang="en-US" sz="1600" b="1" dirty="0">
                <a:solidFill>
                  <a:srgbClr val="7030A0"/>
                </a:solidFill>
                <a:latin typeface="komorebi gothic" pitchFamily="49" charset="-128"/>
                <a:ea typeface="komorebi gothic" pitchFamily="49" charset="-128"/>
              </a:rPr>
              <a:t>안 됩니다</a:t>
            </a:r>
            <a:r>
              <a:rPr lang="ja-JP" altLang="en-US" sz="1600" b="1" dirty="0">
                <a:latin typeface="komorebi gothic" pitchFamily="49" charset="-128"/>
                <a:ea typeface="komorebi gothic" pitchFamily="49" charset="-128"/>
              </a:rPr>
              <a:t>.</a:t>
            </a:r>
            <a:endParaRPr lang="ja-JP" altLang="en-US" sz="1600" b="1" dirty="0">
              <a:latin typeface="komorebi gothic" pitchFamily="49" charset="-128"/>
              <a:ea typeface="komorebi gothic" pitchFamily="49" charset="-128"/>
            </a:endParaRPr>
          </a:p>
        </p:txBody>
      </p:sp>
      <p:sp>
        <p:nvSpPr>
          <p:cNvPr id="31" name="文本框 30"/>
          <p:cNvSpPr txBox="1"/>
          <p:nvPr/>
        </p:nvSpPr>
        <p:spPr>
          <a:xfrm>
            <a:off x="1709065" y="3335243"/>
            <a:ext cx="8914299" cy="829945"/>
          </a:xfrm>
          <a:prstGeom prst="rect">
            <a:avLst/>
          </a:prstGeom>
          <a:noFill/>
        </p:spPr>
        <p:txBody>
          <a:bodyPr wrap="square" rtlCol="0">
            <a:spAutoFit/>
          </a:bodyPr>
          <a:lstStyle/>
          <a:p>
            <a:pPr algn="just"/>
            <a:r>
              <a:rPr lang="zh-CN" altLang="en-US" sz="1600" b="1" dirty="0">
                <a:solidFill>
                  <a:srgbClr val="1E50A2"/>
                </a:solidFill>
                <a:latin typeface="方正兰亭黑简体" charset="0"/>
                <a:ea typeface="方正兰亭黑简体" charset="0"/>
                <a:sym typeface="方正兰亭黑简体" charset="0"/>
              </a:rPr>
              <a:t>（1）使市场在资源配置中起决定性作用和更好发挥政府作用，二者是有机统一的，</a:t>
            </a:r>
            <a:r>
              <a:rPr lang="zh-CN" altLang="en-US" sz="1600" b="1" dirty="0">
                <a:solidFill>
                  <a:srgbClr val="7030A0"/>
                </a:solidFill>
                <a:latin typeface="方正兰亭黑简体" charset="0"/>
                <a:ea typeface="方正兰亭黑简体" charset="0"/>
                <a:sym typeface="方正兰亭黑简体" charset="0"/>
              </a:rPr>
              <a:t>不是</a:t>
            </a:r>
            <a:r>
              <a:rPr lang="zh-CN" altLang="en-US" sz="1600" b="1" dirty="0">
                <a:solidFill>
                  <a:srgbClr val="1E50A2"/>
                </a:solidFill>
                <a:latin typeface="方正兰亭黑简体" charset="0"/>
                <a:ea typeface="方正兰亭黑简体" charset="0"/>
                <a:sym typeface="方正兰亭黑简体" charset="0"/>
              </a:rPr>
              <a:t>相互否定的，</a:t>
            </a:r>
            <a:r>
              <a:rPr lang="zh-CN" altLang="en-US" sz="1600" b="1" dirty="0">
                <a:solidFill>
                  <a:srgbClr val="7030A0"/>
                </a:solidFill>
                <a:latin typeface="方正兰亭黑简体" charset="0"/>
                <a:ea typeface="方正兰亭黑简体" charset="0"/>
                <a:sym typeface="方正兰亭黑简体" charset="0"/>
              </a:rPr>
              <a:t>不能</a:t>
            </a:r>
            <a:r>
              <a:rPr lang="zh-CN" altLang="en-US" sz="1600" b="1" dirty="0">
                <a:solidFill>
                  <a:srgbClr val="1E50A2"/>
                </a:solidFill>
                <a:latin typeface="方正兰亭黑简体" charset="0"/>
                <a:ea typeface="方正兰亭黑简体" charset="0"/>
                <a:sym typeface="方正兰亭黑简体" charset="0"/>
              </a:rPr>
              <a:t>把二者割裂开来、对立起来，</a:t>
            </a:r>
            <a:r>
              <a:rPr lang="zh-CN" altLang="en-US" sz="1600" b="1" dirty="0">
                <a:solidFill>
                  <a:srgbClr val="7030A0"/>
                </a:solidFill>
                <a:latin typeface="方正兰亭黑简体" charset="0"/>
                <a:ea typeface="方正兰亭黑简体" charset="0"/>
                <a:sym typeface="方正兰亭黑简体" charset="0"/>
              </a:rPr>
              <a:t>既不能</a:t>
            </a:r>
            <a:r>
              <a:rPr lang="zh-CN" altLang="en-US" sz="1600" b="1" dirty="0">
                <a:solidFill>
                  <a:srgbClr val="1E50A2"/>
                </a:solidFill>
                <a:latin typeface="方正兰亭黑简体" charset="0"/>
                <a:ea typeface="方正兰亭黑简体" charset="0"/>
                <a:sym typeface="方正兰亭黑简体" charset="0"/>
              </a:rPr>
              <a:t>用市场在资源配置中的决定性作用取代甚至否定政府作用，</a:t>
            </a:r>
            <a:r>
              <a:rPr lang="zh-CN" altLang="en-US" sz="1600" b="1" dirty="0">
                <a:solidFill>
                  <a:srgbClr val="7030A0"/>
                </a:solidFill>
                <a:latin typeface="方正兰亭黑简体" charset="0"/>
                <a:ea typeface="方正兰亭黑简体" charset="0"/>
                <a:sym typeface="方正兰亭黑简体" charset="0"/>
              </a:rPr>
              <a:t>也不能</a:t>
            </a:r>
            <a:r>
              <a:rPr lang="zh-CN" altLang="en-US" sz="1600" b="1" dirty="0">
                <a:solidFill>
                  <a:srgbClr val="1E50A2"/>
                </a:solidFill>
                <a:latin typeface="方正兰亭黑简体" charset="0"/>
                <a:ea typeface="方正兰亭黑简体" charset="0"/>
                <a:sym typeface="方正兰亭黑简体" charset="0"/>
              </a:rPr>
              <a:t>用更好发挥政府作用取代甚至否定使市场在资源配置中起决定性作用。</a:t>
            </a:r>
            <a:endParaRPr lang="zh-CN" altLang="en-US" sz="1600" b="1" dirty="0">
              <a:solidFill>
                <a:srgbClr val="1E50A2"/>
              </a:solidFill>
              <a:latin typeface="方正兰亭黑简体" charset="0"/>
              <a:ea typeface="方正兰亭黑简体" charset="0"/>
              <a:sym typeface="方正兰亭黑简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669061" y="2766333"/>
            <a:ext cx="8914299" cy="1322070"/>
          </a:xfrm>
          <a:prstGeom prst="rect">
            <a:avLst/>
          </a:prstGeom>
          <a:noFill/>
        </p:spPr>
        <p:txBody>
          <a:bodyPr wrap="square" rtlCol="0">
            <a:spAutoFit/>
          </a:bodyPr>
          <a:lstStyle/>
          <a:p>
            <a:pPr algn="just"/>
            <a:r>
              <a:rPr lang="zh-CN" altLang="en-US" sz="2000" b="1" dirty="0">
                <a:solidFill>
                  <a:srgbClr val="1E50A2"/>
                </a:solidFill>
                <a:latin typeface="方正兰亭黑简体" charset="0"/>
                <a:ea typeface="方正兰亭黑简体" charset="0"/>
                <a:sym typeface="方正兰亭黑简体" charset="0"/>
              </a:rPr>
              <a:t>（2）</a:t>
            </a:r>
            <a:r>
              <a:rPr lang="zh-CN" altLang="en-US" sz="2000" b="1" dirty="0">
                <a:solidFill>
                  <a:srgbClr val="FF0000"/>
                </a:solidFill>
                <a:latin typeface="方正兰亭黑简体" charset="0"/>
                <a:ea typeface="方正兰亭黑简体" charset="0"/>
                <a:sym typeface="方正兰亭黑简体" charset="0"/>
              </a:rPr>
              <a:t>要完善和落实主体功能区战略</a:t>
            </a:r>
            <a:r>
              <a:rPr lang="zh-CN" altLang="en-US" sz="2000" b="1" dirty="0">
                <a:solidFill>
                  <a:srgbClr val="1E50A2"/>
                </a:solidFill>
                <a:latin typeface="方正兰亭黑简体" charset="0"/>
                <a:ea typeface="方正兰亭黑简体" charset="0"/>
                <a:sym typeface="方正兰亭黑简体" charset="0"/>
              </a:rPr>
              <a:t>，细化主体功能区划分，按照主体功能定位划分</a:t>
            </a:r>
            <a:r>
              <a:rPr lang="zh-CN" altLang="en-US" sz="2000" b="1" dirty="0">
                <a:solidFill>
                  <a:schemeClr val="accent6"/>
                </a:solidFill>
                <a:latin typeface="方正兰亭黑简体" charset="0"/>
                <a:ea typeface="方正兰亭黑简体" charset="0"/>
                <a:sym typeface="方正兰亭黑简体" charset="0"/>
              </a:rPr>
              <a:t>政策单元</a:t>
            </a:r>
            <a:r>
              <a:rPr lang="zh-CN" altLang="en-US" sz="2000" b="1" dirty="0">
                <a:solidFill>
                  <a:srgbClr val="1E50A2"/>
                </a:solidFill>
                <a:latin typeface="方正兰亭黑简体" charset="0"/>
                <a:ea typeface="方正兰亭黑简体" charset="0"/>
                <a:sym typeface="方正兰亭黑简体" charset="0"/>
              </a:rPr>
              <a:t>，对重点开发地区、生态脆弱地区、能源资源地区等制定差异化政策，</a:t>
            </a:r>
            <a:r>
              <a:rPr lang="zh-CN" altLang="en-US" sz="2000" b="1" dirty="0">
                <a:solidFill>
                  <a:srgbClr val="7030A0"/>
                </a:solidFill>
                <a:latin typeface="方正兰亭黑简体" charset="0"/>
                <a:ea typeface="方正兰亭黑简体" charset="0"/>
                <a:sym typeface="方正兰亭黑简体" charset="0"/>
              </a:rPr>
              <a:t>分类</a:t>
            </a:r>
            <a:r>
              <a:rPr lang="zh-CN" altLang="en-US" sz="2000" b="1" dirty="0">
                <a:solidFill>
                  <a:srgbClr val="1E50A2"/>
                </a:solidFill>
                <a:latin typeface="方正兰亭黑简体" charset="0"/>
                <a:ea typeface="方正兰亭黑简体" charset="0"/>
                <a:sym typeface="方正兰亭黑简体" charset="0"/>
              </a:rPr>
              <a:t>精准施策，推动形成主体功能约束有效、国土开发</a:t>
            </a:r>
            <a:r>
              <a:rPr lang="zh-CN" altLang="en-US" sz="2000" b="1" dirty="0">
                <a:solidFill>
                  <a:schemeClr val="accent4"/>
                </a:solidFill>
                <a:latin typeface="方正兰亭黑简体" charset="0"/>
                <a:ea typeface="方正兰亭黑简体" charset="0"/>
                <a:sym typeface="方正兰亭黑简体" charset="0"/>
              </a:rPr>
              <a:t>有序</a:t>
            </a:r>
            <a:r>
              <a:rPr lang="zh-CN" altLang="en-US" sz="2000" b="1" dirty="0">
                <a:solidFill>
                  <a:srgbClr val="1E50A2"/>
                </a:solidFill>
                <a:latin typeface="方正兰亭黑简体" charset="0"/>
                <a:ea typeface="方正兰亭黑简体" charset="0"/>
                <a:sym typeface="方正兰亭黑简体" charset="0"/>
              </a:rPr>
              <a:t>的空间发展格局。</a:t>
            </a:r>
            <a:endParaRPr lang="zh-CN" altLang="en-US" sz="2000" b="1" dirty="0">
              <a:solidFill>
                <a:srgbClr val="1E50A2"/>
              </a:solidFill>
              <a:latin typeface="方正兰亭黑简体" charset="0"/>
              <a:ea typeface="方正兰亭黑简体" charset="0"/>
              <a:sym typeface="方正兰亭黑简体" charset="0"/>
            </a:endParaRPr>
          </a:p>
        </p:txBody>
      </p:sp>
      <p:sp>
        <p:nvSpPr>
          <p:cNvPr id="2" name="文本框 1"/>
          <p:cNvSpPr txBox="1"/>
          <p:nvPr/>
        </p:nvSpPr>
        <p:spPr>
          <a:xfrm>
            <a:off x="1749425" y="4180840"/>
            <a:ext cx="8839200" cy="1076325"/>
          </a:xfrm>
          <a:prstGeom prst="rect">
            <a:avLst/>
          </a:prstGeom>
        </p:spPr>
        <p:txBody>
          <a:bodyPr wrap="square">
            <a:spAutoFit/>
          </a:bodyPr>
          <a:p>
            <a:pPr marL="0" indent="0" algn="just" defTabSz="266700">
              <a:spcAft>
                <a:spcPct val="0"/>
              </a:spcAft>
            </a:pPr>
            <a:r>
              <a:rPr lang="en-US" altLang="zh-CN" sz="1600" b="1">
                <a:latin typeface="Batang" panose="02030600000101010101" pitchFamily="18" charset="-127"/>
                <a:ea typeface="Batang" panose="02030600000101010101" pitchFamily="18" charset="-127"/>
              </a:rPr>
              <a:t>①</a:t>
            </a:r>
            <a:r>
              <a:rPr lang="zh-CN" altLang="en-US" sz="1600" b="1">
                <a:solidFill>
                  <a:srgbClr val="FF0000"/>
                </a:solidFill>
                <a:latin typeface="Batang" panose="02030600000101010101" pitchFamily="18" charset="-127"/>
                <a:ea typeface="Batang" panose="02030600000101010101" pitchFamily="18" charset="-127"/>
              </a:rPr>
              <a:t>주체</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기능구</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전략을</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보완하고</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실행해야</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합니다</a:t>
            </a:r>
            <a:r>
              <a:rPr lang="en-US" altLang="zh-CN" sz="1600" b="1" u="sng">
                <a:latin typeface="Batang" panose="02030600000101010101" pitchFamily="18" charset="-127"/>
                <a:ea typeface="Batang" panose="02030600000101010101" pitchFamily="18" charset="-127"/>
              </a:rPr>
              <a:t>.</a:t>
            </a:r>
            <a:r>
              <a:rPr lang="en-US" altLang="zh-CN" sz="1600" b="1">
                <a:latin typeface="Batang" panose="02030600000101010101" pitchFamily="18" charset="-127"/>
                <a:ea typeface="Batang" panose="02030600000101010101" pitchFamily="18" charset="-127"/>
              </a:rPr>
              <a:t> ②</a:t>
            </a:r>
            <a:r>
              <a:rPr lang="zh-CN" altLang="en-US" sz="1600" b="1">
                <a:latin typeface="Batang" panose="02030600000101010101" pitchFamily="18" charset="-127"/>
                <a:ea typeface="Batang" panose="02030600000101010101" pitchFamily="18" charset="-127"/>
              </a:rPr>
              <a:t>주체 기능구의 구분을 세분화하고 주체 기능에 대한 설정과 </a:t>
            </a:r>
            <a:r>
              <a:rPr lang="zh-CN" altLang="en-US" sz="1600" b="1">
                <a:solidFill>
                  <a:schemeClr val="accent6"/>
                </a:solidFill>
                <a:latin typeface="Batang" panose="02030600000101010101" pitchFamily="18" charset="-127"/>
                <a:ea typeface="Batang" panose="02030600000101010101" pitchFamily="18" charset="-127"/>
              </a:rPr>
              <a:t>정책</a:t>
            </a:r>
            <a:r>
              <a:rPr lang="zh-CN" altLang="en-US" sz="1600" b="1">
                <a:latin typeface="Batang" panose="02030600000101010101" pitchFamily="18" charset="-127"/>
                <a:ea typeface="Batang" panose="02030600000101010101" pitchFamily="18" charset="-127"/>
              </a:rPr>
              <a:t>에 따라 중점 개발 지역</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생태 취약 지역</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에너지자원 지역 등에 대해 차별화된 정책을 제정하며</a:t>
            </a:r>
            <a:r>
              <a:rPr lang="en-US" altLang="zh-CN" sz="1600" b="1">
                <a:latin typeface="Batang" panose="02030600000101010101" pitchFamily="18" charset="-127"/>
                <a:ea typeface="Batang" panose="02030600000101010101" pitchFamily="18" charset="-127"/>
              </a:rPr>
              <a:t> </a:t>
            </a:r>
            <a:r>
              <a:rPr lang="zh-CN" altLang="en-US" sz="1600" b="1">
                <a:solidFill>
                  <a:srgbClr val="7030A0"/>
                </a:solidFill>
                <a:latin typeface="Batang" panose="02030600000101010101" pitchFamily="18" charset="-127"/>
                <a:ea typeface="Batang" panose="02030600000101010101" pitchFamily="18" charset="-127"/>
              </a:rPr>
              <a:t>이를</a:t>
            </a:r>
            <a:r>
              <a:rPr lang="en-US" altLang="zh-CN" sz="1600" b="1">
                <a:solidFill>
                  <a:srgbClr val="7030A0"/>
                </a:solidFill>
                <a:latin typeface="Batang" panose="02030600000101010101" pitchFamily="18" charset="-127"/>
                <a:ea typeface="Batang" panose="02030600000101010101" pitchFamily="18" charset="-127"/>
              </a:rPr>
              <a:t> </a:t>
            </a:r>
            <a:r>
              <a:rPr lang="zh-CN" altLang="en-US" sz="1600" b="1">
                <a:solidFill>
                  <a:srgbClr val="7030A0"/>
                </a:solidFill>
                <a:latin typeface="Batang" panose="02030600000101010101" pitchFamily="18" charset="-127"/>
                <a:ea typeface="Batang" panose="02030600000101010101" pitchFamily="18" charset="-127"/>
              </a:rPr>
              <a:t>분류별로</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정밀하게</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실시하여</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주체</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기능에</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대한</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효과적인</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제약과</a:t>
            </a:r>
            <a:r>
              <a:rPr lang="en-US" altLang="zh-CN" sz="1600" b="1">
                <a:latin typeface="Batang" panose="02030600000101010101" pitchFamily="18" charset="-127"/>
                <a:ea typeface="Batang" panose="02030600000101010101" pitchFamily="18" charset="-127"/>
              </a:rPr>
              <a:t> </a:t>
            </a:r>
            <a:r>
              <a:rPr lang="zh-CN" altLang="en-US" sz="1600" b="1">
                <a:solidFill>
                  <a:schemeClr val="accent4"/>
                </a:solidFill>
                <a:latin typeface="Batang" panose="02030600000101010101" pitchFamily="18" charset="-127"/>
                <a:ea typeface="Batang" panose="02030600000101010101" pitchFamily="18" charset="-127"/>
              </a:rPr>
              <a:t>체계적인</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국토개발을</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위한</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공간</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발전</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구도를</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이루어야</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합니다</a:t>
            </a:r>
            <a:r>
              <a:rPr lang="en-US" altLang="zh-CN" sz="1600" b="1">
                <a:latin typeface="Batang" panose="02030600000101010101" pitchFamily="18" charset="-127"/>
                <a:ea typeface="Batang" panose="02030600000101010101" pitchFamily="18" charset="-127"/>
              </a:rPr>
              <a:t>.</a:t>
            </a:r>
            <a:endParaRPr lang="en-US" altLang="zh-CN" sz="1600" b="1">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03415" cy="618251"/>
          </a:xfrm>
          <a:prstGeom prst="rect">
            <a:avLst/>
          </a:prstGeom>
        </p:spPr>
      </p:pic>
      <p:sp>
        <p:nvSpPr>
          <p:cNvPr id="4" name="文本框 3"/>
          <p:cNvSpPr txBox="1"/>
          <p:nvPr/>
        </p:nvSpPr>
        <p:spPr>
          <a:xfrm>
            <a:off x="1622650" y="554907"/>
            <a:ext cx="329769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425" y="3792855"/>
            <a:ext cx="9320530" cy="1014730"/>
          </a:xfrm>
          <a:prstGeom prst="rect">
            <a:avLst/>
          </a:prstGeom>
          <a:noFill/>
        </p:spPr>
        <p:txBody>
          <a:bodyPr wrap="square" rtlCol="0">
            <a:spAutoFit/>
          </a:bodyPr>
          <a:lstStyle/>
          <a:p>
            <a:pPr algn="just" latinLnBrk="1"/>
            <a:r>
              <a:rPr lang="ja-JP" altLang="en-US" sz="2000" b="1" dirty="0">
                <a:latin typeface="komorebi gothic" pitchFamily="49" charset="-128"/>
                <a:ea typeface="komorebi gothic" pitchFamily="49" charset="-128"/>
              </a:rPr>
              <a:t>①우리 나라는 </a:t>
            </a:r>
            <a:r>
              <a:rPr lang="ja-JP" altLang="en-US" sz="2000" b="1" dirty="0">
                <a:solidFill>
                  <a:schemeClr val="accent6"/>
                </a:solidFill>
                <a:latin typeface="komorebi gothic" pitchFamily="49" charset="-128"/>
                <a:ea typeface="komorebi gothic" pitchFamily="49" charset="-128"/>
              </a:rPr>
              <a:t>땅이 넓고</a:t>
            </a:r>
            <a:r>
              <a:rPr lang="ja-JP" altLang="en-US" sz="2000" b="1" dirty="0">
                <a:latin typeface="komorebi gothic" pitchFamily="49" charset="-128"/>
                <a:ea typeface="komorebi gothic" pitchFamily="49" charset="-128"/>
              </a:rPr>
              <a:t> 인구가 많은 나라</a:t>
            </a:r>
            <a:r>
              <a:rPr lang="ja-JP" altLang="en-US" sz="2000" b="1" dirty="0">
                <a:solidFill>
                  <a:srgbClr val="FF0000"/>
                </a:solidFill>
                <a:latin typeface="komorebi gothic" pitchFamily="49" charset="-128"/>
                <a:ea typeface="komorebi gothic" pitchFamily="49" charset="-128"/>
              </a:rPr>
              <a:t>로서</a:t>
            </a:r>
            <a:r>
              <a:rPr lang="ja-JP" altLang="en-US" sz="2000" b="1" dirty="0">
                <a:latin typeface="komorebi gothic" pitchFamily="49" charset="-128"/>
                <a:ea typeface="komorebi gothic" pitchFamily="49" charset="-128"/>
              </a:rPr>
              <a:t> 각지의 부존자원 격차가 세계에서 </a:t>
            </a:r>
            <a:r>
              <a:rPr lang="ja-JP" altLang="en-US" sz="2000" b="1" dirty="0">
                <a:solidFill>
                  <a:srgbClr val="FF0000"/>
                </a:solidFill>
                <a:latin typeface="komorebi gothic" pitchFamily="49" charset="-128"/>
                <a:ea typeface="komorebi gothic" pitchFamily="49" charset="-128"/>
              </a:rPr>
              <a:t>보기 드문 수준입니다.</a:t>
            </a:r>
            <a:r>
              <a:rPr lang="ja-JP" altLang="en-US" sz="2000" b="1" dirty="0">
                <a:latin typeface="komorebi gothic" pitchFamily="49" charset="-128"/>
                <a:ea typeface="komorebi gothic" pitchFamily="49" charset="-128"/>
              </a:rPr>
              <a:t> ②</a:t>
            </a:r>
            <a:r>
              <a:rPr lang="ja-JP" altLang="en-US" sz="2000" b="1" dirty="0">
                <a:solidFill>
                  <a:schemeClr val="accent4"/>
                </a:solidFill>
                <a:latin typeface="komorebi gothic" pitchFamily="49" charset="-128"/>
                <a:ea typeface="komorebi gothic" pitchFamily="49" charset="-128"/>
              </a:rPr>
              <a:t>따라서</a:t>
            </a:r>
            <a:r>
              <a:rPr lang="ja-JP" altLang="en-US" sz="2000" b="1" dirty="0">
                <a:latin typeface="komorebi gothic" pitchFamily="49" charset="-128"/>
                <a:ea typeface="komorebi gothic" pitchFamily="49" charset="-128"/>
              </a:rPr>
              <a:t> </a:t>
            </a:r>
            <a:r>
              <a:rPr lang="ja-JP" altLang="en-US" sz="2000" b="1" dirty="0">
                <a:solidFill>
                  <a:srgbClr val="7030A0"/>
                </a:solidFill>
                <a:latin typeface="komorebi gothic" pitchFamily="49" charset="-128"/>
                <a:ea typeface="komorebi gothic" pitchFamily="49" charset="-128"/>
              </a:rPr>
              <a:t>지역 발전에 대한 전면적인 계획을 세우는 것은</a:t>
            </a:r>
            <a:r>
              <a:rPr lang="ja-JP" altLang="en-US" sz="2000" b="1" dirty="0">
                <a:latin typeface="komorebi gothic" pitchFamily="49" charset="-128"/>
                <a:ea typeface="komorebi gothic" pitchFamily="49" charset="-128"/>
              </a:rPr>
              <a:t> 항상 중대한 문제입니다.</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410086"/>
            <a:ext cx="9725770" cy="706755"/>
          </a:xfrm>
          <a:prstGeom prst="rect">
            <a:avLst/>
          </a:prstGeom>
          <a:noFill/>
        </p:spPr>
        <p:txBody>
          <a:bodyPr wrap="square" rtlCol="0">
            <a:spAutoFit/>
          </a:bodyPr>
          <a:lstStyle/>
          <a:p>
            <a:r>
              <a:rPr lang="zh-CN" altLang="en-US" sz="2000" b="1" dirty="0">
                <a:solidFill>
                  <a:srgbClr val="1E50A2"/>
                </a:solidFill>
                <a:latin typeface="方正兰亭黑简体" charset="0"/>
                <a:ea typeface="方正兰亭黑简体" charset="0"/>
                <a:sym typeface="方正兰亭黑简体" charset="0"/>
              </a:rPr>
              <a:t>（3）我国</a:t>
            </a:r>
            <a:r>
              <a:rPr lang="zh-CN" altLang="en-US" sz="2000" b="1" dirty="0">
                <a:solidFill>
                  <a:schemeClr val="accent6"/>
                </a:solidFill>
                <a:latin typeface="方正兰亭黑简体" charset="0"/>
                <a:ea typeface="方正兰亭黑简体" charset="0"/>
                <a:sym typeface="方正兰亭黑简体" charset="0"/>
              </a:rPr>
              <a:t>幅员辽阔</a:t>
            </a:r>
            <a:r>
              <a:rPr lang="zh-CN" altLang="en-US" sz="2000" b="1" dirty="0">
                <a:solidFill>
                  <a:srgbClr val="1E50A2"/>
                </a:solidFill>
                <a:latin typeface="方正兰亭黑简体" charset="0"/>
                <a:ea typeface="方正兰亭黑简体" charset="0"/>
                <a:sym typeface="方正兰亭黑简体" charset="0"/>
              </a:rPr>
              <a:t>、人口众多，各地区自然资源禀赋差别之大在世界上</a:t>
            </a:r>
            <a:r>
              <a:rPr lang="zh-CN" altLang="en-US" sz="2000" b="1" dirty="0">
                <a:solidFill>
                  <a:srgbClr val="FF0000"/>
                </a:solidFill>
                <a:latin typeface="方正兰亭黑简体" charset="0"/>
                <a:ea typeface="方正兰亭黑简体" charset="0"/>
                <a:sym typeface="方正兰亭黑简体" charset="0"/>
              </a:rPr>
              <a:t>是少有的</a:t>
            </a:r>
            <a:r>
              <a:rPr lang="zh-CN" altLang="en-US" sz="2000" b="1" dirty="0">
                <a:solidFill>
                  <a:srgbClr val="1E50A2"/>
                </a:solidFill>
                <a:latin typeface="方正兰亭黑简体" charset="0"/>
                <a:ea typeface="方正兰亭黑简体" charset="0"/>
                <a:sym typeface="方正兰亭黑简体" charset="0"/>
              </a:rPr>
              <a:t>，</a:t>
            </a:r>
            <a:r>
              <a:rPr lang="zh-CN" altLang="en-US" sz="2000" b="1" dirty="0">
                <a:solidFill>
                  <a:srgbClr val="7030A0"/>
                </a:solidFill>
                <a:latin typeface="方正兰亭黑简体" charset="0"/>
                <a:ea typeface="方正兰亭黑简体" charset="0"/>
                <a:sym typeface="方正兰亭黑简体" charset="0"/>
              </a:rPr>
              <a:t>统筹区域发展</a:t>
            </a:r>
            <a:r>
              <a:rPr lang="zh-CN" altLang="en-US" sz="2000" b="1" dirty="0">
                <a:solidFill>
                  <a:srgbClr val="1E50A2"/>
                </a:solidFill>
                <a:latin typeface="方正兰亭黑简体" charset="0"/>
                <a:ea typeface="方正兰亭黑简体" charset="0"/>
                <a:sym typeface="方正兰亭黑简体" charset="0"/>
              </a:rPr>
              <a:t>从来都是一个重大问题。</a:t>
            </a:r>
            <a:endParaRPr lang="zh-CN" altLang="en-US" sz="2000" b="1" dirty="0">
              <a:solidFill>
                <a:srgbClr val="1E50A2"/>
              </a:solidFill>
              <a:latin typeface="方正兰亭黑简体" charset="0"/>
              <a:ea typeface="方正兰亭黑简体" charset="0"/>
              <a:sym typeface="方正兰亭黑简体" charset="0"/>
            </a:endParaRP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3055666"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文本框 1"/>
          <p:cNvSpPr txBox="1"/>
          <p:nvPr/>
        </p:nvSpPr>
        <p:spPr>
          <a:xfrm>
            <a:off x="1849755" y="2721610"/>
            <a:ext cx="8683625" cy="706755"/>
          </a:xfrm>
          <a:prstGeom prst="rect">
            <a:avLst/>
          </a:prstGeom>
        </p:spPr>
        <p:txBody>
          <a:bodyPr wrap="square">
            <a:spAutoFit/>
          </a:bodyPr>
          <a:p>
            <a:pPr marL="0" indent="0" algn="just" defTabSz="266700">
              <a:spcAft>
                <a:spcPct val="0"/>
              </a:spcAft>
            </a:pPr>
            <a:r>
              <a:rPr lang="zh-CN" altLang="en-US" sz="2000" b="1" dirty="0">
                <a:solidFill>
                  <a:srgbClr val="1E50A2"/>
                </a:solidFill>
                <a:latin typeface="方正兰亭黑简体" charset="0"/>
                <a:ea typeface="方正兰亭黑简体" charset="0"/>
                <a:sym typeface="方正兰亭黑简体" charset="0"/>
              </a:rPr>
              <a:t>（4）这对正确认识党情、国情</a:t>
            </a:r>
            <a:r>
              <a:rPr lang="zh-CN" altLang="en-US" sz="2000" b="1" dirty="0">
                <a:solidFill>
                  <a:schemeClr val="accent6"/>
                </a:solidFill>
                <a:latin typeface="方正兰亭黑简体" charset="0"/>
                <a:ea typeface="方正兰亭黑简体" charset="0"/>
                <a:sym typeface="方正兰亭黑简体" charset="0"/>
              </a:rPr>
              <a:t>十分必要</a:t>
            </a:r>
            <a:r>
              <a:rPr lang="zh-CN" altLang="en-US" sz="2000" b="1" dirty="0">
                <a:solidFill>
                  <a:srgbClr val="1E50A2"/>
                </a:solidFill>
                <a:latin typeface="方正兰亭黑简体" charset="0"/>
                <a:ea typeface="方正兰亭黑简体" charset="0"/>
                <a:sym typeface="方正兰亭黑简体" charset="0"/>
              </a:rPr>
              <a:t>，对开创未来也</a:t>
            </a:r>
            <a:r>
              <a:rPr lang="zh-CN" altLang="en-US" sz="2000" b="1" dirty="0">
                <a:solidFill>
                  <a:schemeClr val="accent6"/>
                </a:solidFill>
                <a:latin typeface="方正兰亭黑简体" charset="0"/>
                <a:ea typeface="方正兰亭黑简体" charset="0"/>
                <a:sym typeface="方正兰亭黑简体" charset="0"/>
              </a:rPr>
              <a:t>十分必要</a:t>
            </a:r>
            <a:r>
              <a:rPr lang="zh-CN" altLang="en-US" sz="2000" b="1" dirty="0">
                <a:solidFill>
                  <a:srgbClr val="1E50A2"/>
                </a:solidFill>
                <a:latin typeface="方正兰亭黑简体" charset="0"/>
                <a:ea typeface="方正兰亭黑简体" charset="0"/>
                <a:sym typeface="方正兰亭黑简体" charset="0"/>
              </a:rPr>
              <a:t>，因为历史是最好的教科书。</a:t>
            </a:r>
            <a:endParaRPr lang="zh-CN" altLang="en-US" sz="2000" b="1">
              <a:solidFill>
                <a:srgbClr val="0070C0"/>
              </a:solidFill>
              <a:latin typeface="仿宋" panose="02010609060101010101" pitchFamily="49" charset="-122"/>
              <a:ea typeface="仿宋" panose="02010609060101010101" pitchFamily="49" charset="-122"/>
              <a:cs typeface="仿宋" panose="02010609060101010101" pitchFamily="49" charset="-122"/>
            </a:endParaRPr>
          </a:p>
        </p:txBody>
      </p:sp>
      <p:sp>
        <p:nvSpPr>
          <p:cNvPr id="3" name="文本框 2"/>
          <p:cNvSpPr txBox="1"/>
          <p:nvPr/>
        </p:nvSpPr>
        <p:spPr>
          <a:xfrm>
            <a:off x="1920875" y="3524885"/>
            <a:ext cx="8292465" cy="629920"/>
          </a:xfrm>
          <a:prstGeom prst="rect">
            <a:avLst/>
          </a:prstGeom>
        </p:spPr>
        <p:txBody>
          <a:bodyPr wrap="square">
            <a:spAutoFit/>
          </a:bodyPr>
          <a:p>
            <a:pPr marL="0" indent="0" algn="just" defTabSz="266700" latinLnBrk="1">
              <a:lnSpc>
                <a:spcPts val="2100"/>
              </a:lnSpc>
              <a:spcAft>
                <a:spcPct val="0"/>
              </a:spcAft>
            </a:pPr>
            <a:r>
              <a:rPr lang="ja-JP" altLang="en-US" sz="2000" b="1" dirty="0">
                <a:latin typeface="komorebi gothic" pitchFamily="49" charset="-128"/>
                <a:ea typeface="komorebi gothic" pitchFamily="49" charset="-128"/>
              </a:rPr>
              <a:t>이는 당과 국가의</a:t>
            </a:r>
            <a:r>
              <a:rPr lang="en-US" altLang="ja-JP" sz="2000" b="1" dirty="0">
                <a:latin typeface="komorebi gothic" pitchFamily="49" charset="-128"/>
                <a:ea typeface="komorebi gothic" pitchFamily="49" charset="-128"/>
              </a:rPr>
              <a:t> </a:t>
            </a:r>
            <a:r>
              <a:rPr lang="ja-JP" altLang="en-US" sz="2000" b="1" dirty="0">
                <a:latin typeface="komorebi gothic" pitchFamily="49" charset="-128"/>
                <a:ea typeface="komorebi gothic" pitchFamily="49" charset="-128"/>
              </a:rPr>
              <a:t>상황을</a:t>
            </a:r>
            <a:r>
              <a:rPr lang="en-US" altLang="ja-JP" sz="2000" b="1" dirty="0">
                <a:latin typeface="komorebi gothic" pitchFamily="49" charset="-128"/>
                <a:ea typeface="komorebi gothic" pitchFamily="49" charset="-128"/>
              </a:rPr>
              <a:t> </a:t>
            </a:r>
            <a:r>
              <a:rPr lang="ja-JP" altLang="en-US" sz="2000" b="1" dirty="0">
                <a:latin typeface="komorebi gothic" pitchFamily="49" charset="-128"/>
                <a:ea typeface="komorebi gothic" pitchFamily="49" charset="-128"/>
              </a:rPr>
              <a:t>정확하게 인식하고 미래를 개척하는</a:t>
            </a:r>
            <a:r>
              <a:rPr lang="en-US" altLang="ja-JP" sz="2000" b="1" dirty="0">
                <a:latin typeface="komorebi gothic" pitchFamily="49" charset="-128"/>
                <a:ea typeface="komorebi gothic" pitchFamily="49" charset="-128"/>
              </a:rPr>
              <a:t> </a:t>
            </a:r>
            <a:r>
              <a:rPr lang="ja-JP" altLang="en-US" sz="2000" b="1" dirty="0">
                <a:latin typeface="komorebi gothic" pitchFamily="49" charset="-128"/>
                <a:ea typeface="komorebi gothic" pitchFamily="49" charset="-128"/>
              </a:rPr>
              <a:t>데도 </a:t>
            </a:r>
            <a:r>
              <a:rPr lang="ja-JP" altLang="en-US" sz="2000" b="1" dirty="0">
                <a:solidFill>
                  <a:schemeClr val="accent6"/>
                </a:solidFill>
                <a:latin typeface="komorebi gothic" pitchFamily="49" charset="-128"/>
                <a:ea typeface="komorebi gothic" pitchFamily="49" charset="-128"/>
              </a:rPr>
              <a:t>꼭 필요합니다</a:t>
            </a:r>
            <a:r>
              <a:rPr lang="ja-JP" altLang="en-US" sz="2000" b="1" dirty="0">
                <a:latin typeface="komorebi gothic" pitchFamily="49" charset="-128"/>
                <a:ea typeface="komorebi gothic" pitchFamily="49" charset="-128"/>
              </a:rPr>
              <a:t>. 왜냐하면 역사는 가장 좋은 교과서이기 때문입니다.</a:t>
            </a:r>
            <a:endParaRPr lang="ja-JP" altLang="en-US" sz="2000" b="1" dirty="0">
              <a:latin typeface="komorebi gothic" pitchFamily="49" charset="-128"/>
              <a:ea typeface="komorebi gothic" pitchFamily="49" charset="-128"/>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907620" cy="618251"/>
          </a:xfrm>
          <a:prstGeom prst="rect">
            <a:avLst/>
          </a:prstGeom>
        </p:spPr>
      </p:pic>
      <p:sp>
        <p:nvSpPr>
          <p:cNvPr id="4" name="文本框 3"/>
          <p:cNvSpPr txBox="1"/>
          <p:nvPr/>
        </p:nvSpPr>
        <p:spPr>
          <a:xfrm>
            <a:off x="1622650" y="554907"/>
            <a:ext cx="2757761"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文本框 1"/>
          <p:cNvSpPr txBox="1"/>
          <p:nvPr/>
        </p:nvSpPr>
        <p:spPr>
          <a:xfrm>
            <a:off x="1471930" y="2891155"/>
            <a:ext cx="9396730" cy="1014730"/>
          </a:xfrm>
          <a:prstGeom prst="rect">
            <a:avLst/>
          </a:prstGeom>
        </p:spPr>
        <p:txBody>
          <a:bodyPr wrap="square">
            <a:spAutoFit/>
          </a:bodyPr>
          <a:p>
            <a:pPr marL="0" indent="0" algn="just" defTabSz="266700">
              <a:spcAft>
                <a:spcPct val="0"/>
              </a:spcAft>
            </a:pPr>
            <a:r>
              <a:rPr lang="zh-CN" altLang="en-US" sz="2000" b="1" dirty="0">
                <a:solidFill>
                  <a:srgbClr val="1E50A2"/>
                </a:solidFill>
                <a:latin typeface="方正兰亭黑简体" charset="0"/>
                <a:ea typeface="方正兰亭黑简体" charset="0"/>
                <a:sym typeface="方正兰亭黑简体" charset="0"/>
              </a:rPr>
              <a:t>（5）中国经济发展</a:t>
            </a:r>
            <a:r>
              <a:rPr lang="zh-CN" altLang="en-US" sz="2000" b="1" dirty="0">
                <a:solidFill>
                  <a:schemeClr val="accent6"/>
                </a:solidFill>
                <a:latin typeface="方正兰亭黑简体" charset="0"/>
                <a:ea typeface="方正兰亭黑简体" charset="0"/>
                <a:sym typeface="方正兰亭黑简体" charset="0"/>
              </a:rPr>
              <a:t>前景广阔</a:t>
            </a:r>
            <a:r>
              <a:rPr lang="zh-CN" altLang="en-US" sz="2000" b="1" dirty="0">
                <a:solidFill>
                  <a:srgbClr val="1E50A2"/>
                </a:solidFill>
                <a:latin typeface="方正兰亭黑简体" charset="0"/>
                <a:ea typeface="方正兰亭黑简体" charset="0"/>
                <a:sym typeface="方正兰亭黑简体" charset="0"/>
              </a:rPr>
              <a:t>，中国将</a:t>
            </a:r>
            <a:r>
              <a:rPr lang="zh-CN" altLang="en-US" sz="2000" b="1" dirty="0">
                <a:solidFill>
                  <a:srgbClr val="7030A0"/>
                </a:solidFill>
                <a:latin typeface="方正兰亭黑简体" charset="0"/>
                <a:ea typeface="方正兰亭黑简体" charset="0"/>
                <a:sym typeface="方正兰亭黑简体" charset="0"/>
              </a:rPr>
              <a:t>坚定不移</a:t>
            </a:r>
            <a:r>
              <a:rPr lang="zh-CN" altLang="en-US" sz="2000" b="1" dirty="0">
                <a:solidFill>
                  <a:srgbClr val="1E50A2"/>
                </a:solidFill>
                <a:latin typeface="方正兰亭黑简体" charset="0"/>
                <a:ea typeface="方正兰亭黑简体" charset="0"/>
                <a:sym typeface="方正兰亭黑简体" charset="0"/>
              </a:rPr>
              <a:t>推进改革开放，</a:t>
            </a:r>
            <a:r>
              <a:rPr lang="zh-CN" altLang="en-US" sz="2000" b="1" dirty="0">
                <a:solidFill>
                  <a:schemeClr val="accent2"/>
                </a:solidFill>
                <a:latin typeface="方正兰亭黑简体" charset="0"/>
                <a:ea typeface="方正兰亭黑简体" charset="0"/>
                <a:sym typeface="方正兰亭黑简体" charset="0"/>
              </a:rPr>
              <a:t>加快</a:t>
            </a:r>
            <a:r>
              <a:rPr lang="zh-CN" altLang="en-US" sz="2000" b="1" dirty="0">
                <a:solidFill>
                  <a:srgbClr val="1E50A2"/>
                </a:solidFill>
                <a:latin typeface="方正兰亭黑简体" charset="0"/>
                <a:ea typeface="方正兰亭黑简体" charset="0"/>
                <a:sym typeface="方正兰亭黑简体" charset="0"/>
              </a:rPr>
              <a:t>转变发展方式，</a:t>
            </a:r>
            <a:r>
              <a:rPr lang="zh-CN" altLang="en-US" sz="2000" b="1" dirty="0">
                <a:solidFill>
                  <a:srgbClr val="FF0000"/>
                </a:solidFill>
                <a:latin typeface="方正兰亭黑简体" charset="0"/>
                <a:ea typeface="方正兰亭黑简体" charset="0"/>
                <a:sym typeface="方正兰亭黑简体" charset="0"/>
              </a:rPr>
              <a:t>坚定不移</a:t>
            </a:r>
            <a:r>
              <a:rPr lang="zh-CN" altLang="en-US" sz="2000" b="1" dirty="0">
                <a:solidFill>
                  <a:srgbClr val="1E50A2"/>
                </a:solidFill>
                <a:latin typeface="方正兰亭黑简体" charset="0"/>
                <a:ea typeface="方正兰亭黑简体" charset="0"/>
                <a:sym typeface="方正兰亭黑简体" charset="0"/>
              </a:rPr>
              <a:t>奉行对外开放政策，继续为外国企业提供更好的环境和条件，中国的发展将为世界做出更大贡献。</a:t>
            </a:r>
            <a:endParaRPr lang="zh-CN" altLang="en-US" sz="1800">
              <a:solidFill>
                <a:srgbClr val="0070C0"/>
              </a:solidFill>
              <a:latin typeface="宋体" panose="02010600030101010101" pitchFamily="2" charset="-122"/>
              <a:ea typeface="宋体" panose="02010600030101010101" pitchFamily="2" charset="-122"/>
            </a:endParaRPr>
          </a:p>
        </p:txBody>
      </p:sp>
      <p:sp>
        <p:nvSpPr>
          <p:cNvPr id="3" name="文本框 2"/>
          <p:cNvSpPr txBox="1"/>
          <p:nvPr/>
        </p:nvSpPr>
        <p:spPr>
          <a:xfrm>
            <a:off x="1590040" y="4218940"/>
            <a:ext cx="9154160" cy="899160"/>
          </a:xfrm>
          <a:prstGeom prst="rect">
            <a:avLst/>
          </a:prstGeom>
        </p:spPr>
        <p:txBody>
          <a:bodyPr wrap="square">
            <a:spAutoFit/>
          </a:bodyPr>
          <a:p>
            <a:pPr marL="0" indent="0" algn="just" defTabSz="266700" latinLnBrk="1">
              <a:lnSpc>
                <a:spcPts val="2100"/>
              </a:lnSpc>
              <a:spcAft>
                <a:spcPct val="0"/>
              </a:spcAft>
            </a:pPr>
            <a:r>
              <a:rPr lang="zh-CN" altLang="en-US" sz="1600" b="1">
                <a:latin typeface="Batang" panose="02030600000101010101" pitchFamily="18" charset="-127"/>
                <a:ea typeface="Batang" panose="02030600000101010101" pitchFamily="18" charset="-127"/>
              </a:rPr>
              <a:t>중국의</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경제</a:t>
            </a:r>
            <a:r>
              <a:rPr lang="en-US" altLang="zh-CN" sz="1600" b="1">
                <a:latin typeface="Batang" panose="02030600000101010101" pitchFamily="18" charset="-127"/>
                <a:ea typeface="Batang" panose="02030600000101010101" pitchFamily="18" charset="-127"/>
              </a:rPr>
              <a:t> </a:t>
            </a:r>
            <a:r>
              <a:rPr lang="zh-CN" altLang="en-US" sz="1600" b="1">
                <a:solidFill>
                  <a:schemeClr val="accent6"/>
                </a:solidFill>
                <a:latin typeface="Batang" panose="02030600000101010101" pitchFamily="18" charset="-127"/>
                <a:ea typeface="Batang" panose="02030600000101010101" pitchFamily="18" charset="-127"/>
              </a:rPr>
              <a:t>전망은</a:t>
            </a:r>
            <a:r>
              <a:rPr lang="en-US" altLang="zh-CN" sz="1600" b="1">
                <a:solidFill>
                  <a:schemeClr val="accent6"/>
                </a:solidFill>
                <a:latin typeface="Batang" panose="02030600000101010101" pitchFamily="18" charset="-127"/>
                <a:ea typeface="Batang" panose="02030600000101010101" pitchFamily="18" charset="-127"/>
              </a:rPr>
              <a:t> </a:t>
            </a:r>
            <a:r>
              <a:rPr lang="zh-CN" altLang="en-US" sz="1600" b="1">
                <a:solidFill>
                  <a:schemeClr val="accent6"/>
                </a:solidFill>
                <a:latin typeface="Batang" panose="02030600000101010101" pitchFamily="18" charset="-127"/>
                <a:ea typeface="Batang" panose="02030600000101010101" pitchFamily="18" charset="-127"/>
              </a:rPr>
              <a:t>밝습니다</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중국은</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개혁</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개방을</a:t>
            </a:r>
            <a:r>
              <a:rPr lang="en-US" altLang="zh-CN" sz="1600" b="1">
                <a:latin typeface="Batang" panose="02030600000101010101" pitchFamily="18" charset="-127"/>
                <a:ea typeface="Batang" panose="02030600000101010101" pitchFamily="18" charset="-127"/>
              </a:rPr>
              <a:t> </a:t>
            </a:r>
            <a:r>
              <a:rPr lang="zh-CN" altLang="en-US" sz="1600" b="1">
                <a:solidFill>
                  <a:srgbClr val="7030A0"/>
                </a:solidFill>
                <a:latin typeface="Batang" panose="02030600000101010101" pitchFamily="18" charset="-127"/>
                <a:ea typeface="Batang" panose="02030600000101010101" pitchFamily="18" charset="-127"/>
              </a:rPr>
              <a:t>확고부동하게</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추진하고</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발전</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방식의</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전환에</a:t>
            </a:r>
            <a:r>
              <a:rPr lang="en-US" altLang="zh-CN" sz="1600" b="1">
                <a:latin typeface="Batang" panose="02030600000101010101" pitchFamily="18" charset="-127"/>
                <a:ea typeface="Batang" panose="02030600000101010101" pitchFamily="18" charset="-127"/>
              </a:rPr>
              <a:t> </a:t>
            </a:r>
            <a:r>
              <a:rPr lang="zh-CN" altLang="en-US" sz="1600" b="1">
                <a:solidFill>
                  <a:schemeClr val="accent2"/>
                </a:solidFill>
                <a:latin typeface="Batang" panose="02030600000101010101" pitchFamily="18" charset="-127"/>
                <a:ea typeface="Batang" panose="02030600000101010101" pitchFamily="18" charset="-127"/>
              </a:rPr>
              <a:t>박차를</a:t>
            </a:r>
            <a:r>
              <a:rPr lang="en-US" altLang="zh-CN" sz="1600" b="1">
                <a:solidFill>
                  <a:schemeClr val="accent2"/>
                </a:solidFill>
                <a:latin typeface="Batang" panose="02030600000101010101" pitchFamily="18" charset="-127"/>
                <a:ea typeface="Batang" panose="02030600000101010101" pitchFamily="18" charset="-127"/>
              </a:rPr>
              <a:t> </a:t>
            </a:r>
            <a:r>
              <a:rPr lang="zh-CN" altLang="en-US" sz="1600" b="1">
                <a:solidFill>
                  <a:schemeClr val="accent2"/>
                </a:solidFill>
                <a:latin typeface="Batang" panose="02030600000101010101" pitchFamily="18" charset="-127"/>
                <a:ea typeface="Batang" panose="02030600000101010101" pitchFamily="18" charset="-127"/>
              </a:rPr>
              <a:t>가할</a:t>
            </a:r>
            <a:r>
              <a:rPr lang="en-US" altLang="zh-CN" sz="1600" b="1">
                <a:solidFill>
                  <a:schemeClr val="accent2"/>
                </a:solidFill>
                <a:latin typeface="Batang" panose="02030600000101010101" pitchFamily="18" charset="-127"/>
                <a:ea typeface="Batang" panose="02030600000101010101" pitchFamily="18" charset="-127"/>
              </a:rPr>
              <a:t> </a:t>
            </a:r>
            <a:r>
              <a:rPr lang="zh-CN" altLang="en-US" sz="1600" b="1">
                <a:solidFill>
                  <a:schemeClr val="accent2"/>
                </a:solidFill>
                <a:latin typeface="Batang" panose="02030600000101010101" pitchFamily="18" charset="-127"/>
                <a:ea typeface="Batang" panose="02030600000101010101" pitchFamily="18" charset="-127"/>
              </a:rPr>
              <a:t>것이며</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대외</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개방</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정책을</a:t>
            </a:r>
            <a:r>
              <a:rPr lang="en-US" altLang="zh-CN" sz="1600" b="1">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확실히</a:t>
            </a:r>
            <a:r>
              <a:rPr lang="en-US" altLang="zh-CN" sz="1600" b="1">
                <a:solidFill>
                  <a:srgbClr val="FF0000"/>
                </a:solidFill>
                <a:latin typeface="Batang" panose="02030600000101010101" pitchFamily="18" charset="-127"/>
                <a:ea typeface="Batang" panose="02030600000101010101" pitchFamily="18" charset="-127"/>
              </a:rPr>
              <a:t> </a:t>
            </a:r>
            <a:r>
              <a:rPr lang="zh-CN" altLang="en-US" sz="1600" b="1">
                <a:solidFill>
                  <a:srgbClr val="FF0000"/>
                </a:solidFill>
                <a:latin typeface="Batang" panose="02030600000101010101" pitchFamily="18" charset="-127"/>
                <a:ea typeface="Batang" panose="02030600000101010101" pitchFamily="18" charset="-127"/>
              </a:rPr>
              <a:t>견지하며</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외국</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기업에</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보다</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양호한</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환경과</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여건을</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제공하여</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중국의</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발전이</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세계에</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더</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큰</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기여를</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하게</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될</a:t>
            </a:r>
            <a:r>
              <a:rPr lang="en-US" altLang="zh-CN" sz="1600" b="1">
                <a:latin typeface="Batang" panose="02030600000101010101" pitchFamily="18" charset="-127"/>
                <a:ea typeface="Batang" panose="02030600000101010101" pitchFamily="18" charset="-127"/>
              </a:rPr>
              <a:t> </a:t>
            </a:r>
            <a:r>
              <a:rPr lang="zh-CN" altLang="en-US" sz="1600" b="1">
                <a:latin typeface="Batang" panose="02030600000101010101" pitchFamily="18" charset="-127"/>
                <a:ea typeface="Batang" panose="02030600000101010101" pitchFamily="18" charset="-127"/>
              </a:rPr>
              <a:t>것입니다</a:t>
            </a:r>
            <a:r>
              <a:rPr lang="en-US" altLang="zh-CN" sz="1600" b="1">
                <a:latin typeface="Batang" panose="02030600000101010101" pitchFamily="18" charset="-127"/>
                <a:ea typeface="Batang" panose="02030600000101010101" pitchFamily="18" charset="-127"/>
              </a:rPr>
              <a:t>.</a:t>
            </a:r>
            <a:endParaRPr lang="en-US" altLang="zh-CN" sz="1600" b="1">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881496" cy="618251"/>
          </a:xfrm>
          <a:prstGeom prst="rect">
            <a:avLst/>
          </a:prstGeom>
        </p:spPr>
      </p:pic>
      <p:sp>
        <p:nvSpPr>
          <p:cNvPr id="4" name="文本框 3"/>
          <p:cNvSpPr txBox="1"/>
          <p:nvPr/>
        </p:nvSpPr>
        <p:spPr>
          <a:xfrm>
            <a:off x="1622651" y="554907"/>
            <a:ext cx="273163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2" name="文本框 1"/>
          <p:cNvSpPr txBox="1"/>
          <p:nvPr/>
        </p:nvSpPr>
        <p:spPr>
          <a:xfrm>
            <a:off x="1527175" y="3366770"/>
            <a:ext cx="9694545" cy="899160"/>
          </a:xfrm>
          <a:prstGeom prst="rect">
            <a:avLst/>
          </a:prstGeom>
        </p:spPr>
        <p:txBody>
          <a:bodyPr wrap="square">
            <a:spAutoFit/>
          </a:bodyPr>
          <a:p>
            <a:pPr marL="0" indent="0" algn="just" defTabSz="266700" latinLnBrk="1">
              <a:lnSpc>
                <a:spcPts val="2100"/>
              </a:lnSpc>
              <a:spcAft>
                <a:spcPct val="0"/>
              </a:spcAft>
            </a:pPr>
            <a:r>
              <a:rPr lang="zh-CN" altLang="en-US" sz="2000" b="1" dirty="0">
                <a:solidFill>
                  <a:srgbClr val="1E50A2"/>
                </a:solidFill>
                <a:latin typeface="方正兰亭黑简体" charset="0"/>
                <a:ea typeface="方正兰亭黑简体" charset="0"/>
                <a:sym typeface="方正兰亭黑简体" charset="0"/>
              </a:rPr>
              <a:t>（6）增长动力从哪里来？我的看法是，</a:t>
            </a:r>
            <a:r>
              <a:rPr lang="zh-CN" altLang="en-US" sz="2000" b="1" dirty="0">
                <a:solidFill>
                  <a:schemeClr val="accent6"/>
                </a:solidFill>
                <a:latin typeface="方正兰亭黑简体" charset="0"/>
                <a:ea typeface="方正兰亭黑简体" charset="0"/>
                <a:sym typeface="方正兰亭黑简体" charset="0"/>
              </a:rPr>
              <a:t>只能</a:t>
            </a:r>
            <a:r>
              <a:rPr lang="zh-CN" altLang="en-US" sz="2000" b="1" dirty="0">
                <a:solidFill>
                  <a:srgbClr val="FF0000"/>
                </a:solidFill>
                <a:latin typeface="方正兰亭黑简体" charset="0"/>
                <a:ea typeface="方正兰亭黑简体" charset="0"/>
                <a:sym typeface="方正兰亭黑简体" charset="0"/>
              </a:rPr>
              <a:t>从</a:t>
            </a:r>
            <a:r>
              <a:rPr lang="zh-CN" altLang="en-US" sz="2000" b="1" dirty="0">
                <a:solidFill>
                  <a:srgbClr val="1E50A2"/>
                </a:solidFill>
                <a:latin typeface="方正兰亭黑简体" charset="0"/>
                <a:ea typeface="方正兰亭黑简体" charset="0"/>
                <a:sym typeface="方正兰亭黑简体" charset="0"/>
              </a:rPr>
              <a:t>改革</a:t>
            </a:r>
            <a:r>
              <a:rPr lang="zh-CN" altLang="en-US" sz="2000" b="1" dirty="0">
                <a:solidFill>
                  <a:srgbClr val="FF0000"/>
                </a:solidFill>
                <a:latin typeface="方正兰亭黑简体" charset="0"/>
                <a:ea typeface="方正兰亭黑简体" charset="0"/>
                <a:sym typeface="方正兰亭黑简体" charset="0"/>
              </a:rPr>
              <a:t>中来</a:t>
            </a:r>
            <a:r>
              <a:rPr lang="zh-CN" altLang="en-US" sz="2000" b="1" dirty="0">
                <a:solidFill>
                  <a:srgbClr val="1E50A2"/>
                </a:solidFill>
                <a:latin typeface="方正兰亭黑简体" charset="0"/>
                <a:ea typeface="方正兰亭黑简体" charset="0"/>
                <a:sym typeface="方正兰亭黑简体" charset="0"/>
              </a:rPr>
              <a:t>，</a:t>
            </a:r>
            <a:r>
              <a:rPr lang="zh-CN" altLang="en-US" sz="2000" b="1" dirty="0">
                <a:solidFill>
                  <a:srgbClr val="FF0000"/>
                </a:solidFill>
                <a:latin typeface="方正兰亭黑简体" charset="0"/>
                <a:ea typeface="方正兰亭黑简体" charset="0"/>
                <a:sym typeface="方正兰亭黑简体" charset="0"/>
              </a:rPr>
              <a:t>从</a:t>
            </a:r>
            <a:r>
              <a:rPr lang="zh-CN" altLang="en-US" sz="2000" b="1" dirty="0">
                <a:solidFill>
                  <a:srgbClr val="1E50A2"/>
                </a:solidFill>
                <a:latin typeface="方正兰亭黑简体" charset="0"/>
                <a:ea typeface="方正兰亭黑简体" charset="0"/>
                <a:sym typeface="方正兰亭黑简体" charset="0"/>
              </a:rPr>
              <a:t>调整</a:t>
            </a:r>
            <a:r>
              <a:rPr lang="zh-CN" altLang="en-US" sz="2000" b="1" dirty="0">
                <a:solidFill>
                  <a:srgbClr val="FF0000"/>
                </a:solidFill>
                <a:latin typeface="方正兰亭黑简体" charset="0"/>
                <a:ea typeface="方正兰亭黑简体" charset="0"/>
                <a:sym typeface="方正兰亭黑简体" charset="0"/>
              </a:rPr>
              <a:t>中来</a:t>
            </a:r>
            <a:r>
              <a:rPr lang="zh-CN" altLang="en-US" sz="2000" b="1" dirty="0">
                <a:solidFill>
                  <a:srgbClr val="1E50A2"/>
                </a:solidFill>
                <a:latin typeface="方正兰亭黑简体" charset="0"/>
                <a:ea typeface="方正兰亭黑简体" charset="0"/>
                <a:sym typeface="方正兰亭黑简体" charset="0"/>
              </a:rPr>
              <a:t>，</a:t>
            </a:r>
            <a:r>
              <a:rPr lang="zh-CN" altLang="en-US" sz="2000" b="1" dirty="0">
                <a:solidFill>
                  <a:srgbClr val="FF0000"/>
                </a:solidFill>
                <a:latin typeface="方正兰亭黑简体" charset="0"/>
                <a:ea typeface="方正兰亭黑简体" charset="0"/>
                <a:sym typeface="方正兰亭黑简体" charset="0"/>
              </a:rPr>
              <a:t>从</a:t>
            </a:r>
            <a:r>
              <a:rPr lang="zh-CN" altLang="en-US" sz="2000" b="1" dirty="0">
                <a:solidFill>
                  <a:srgbClr val="1E50A2"/>
                </a:solidFill>
                <a:latin typeface="方正兰亭黑简体" charset="0"/>
                <a:ea typeface="方正兰亭黑简体" charset="0"/>
                <a:sym typeface="方正兰亭黑简体" charset="0"/>
              </a:rPr>
              <a:t>创新</a:t>
            </a:r>
            <a:r>
              <a:rPr lang="zh-CN" altLang="en-US" sz="2000" b="1" dirty="0">
                <a:solidFill>
                  <a:srgbClr val="FF0000"/>
                </a:solidFill>
                <a:latin typeface="方正兰亭黑简体" charset="0"/>
                <a:ea typeface="方正兰亭黑简体" charset="0"/>
                <a:sym typeface="方正兰亭黑简体" charset="0"/>
              </a:rPr>
              <a:t>中来。</a:t>
            </a:r>
            <a:endParaRPr lang="zh-CN" altLang="en-US" sz="2000" b="1" dirty="0">
              <a:solidFill>
                <a:srgbClr val="1E50A2"/>
              </a:solidFill>
              <a:latin typeface="方正兰亭黑简体" charset="0"/>
              <a:ea typeface="方正兰亭黑简体" charset="0"/>
              <a:sym typeface="方正兰亭黑简体" charset="0"/>
            </a:endParaRPr>
          </a:p>
          <a:p>
            <a:pPr marL="0" indent="0" algn="just" defTabSz="266700" latinLnBrk="1">
              <a:lnSpc>
                <a:spcPts val="2100"/>
              </a:lnSpc>
              <a:spcAft>
                <a:spcPct val="0"/>
              </a:spcAft>
            </a:pPr>
            <a:endParaRPr lang="zh-CN" altLang="en-US" sz="1600" u="sng">
              <a:latin typeface="宋体" panose="02010600030101010101" pitchFamily="2" charset="-122"/>
              <a:ea typeface="宋体" panose="02010600030101010101" pitchFamily="2" charset="-122"/>
            </a:endParaRPr>
          </a:p>
          <a:p>
            <a:pPr marL="0" indent="0" algn="just" defTabSz="266700" latinLnBrk="1">
              <a:lnSpc>
                <a:spcPts val="2100"/>
              </a:lnSpc>
              <a:spcAft>
                <a:spcPct val="0"/>
              </a:spcAft>
            </a:pP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성장</a:t>
            </a: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동력은</a:t>
            </a: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어디에서</a:t>
            </a: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나오는</a:t>
            </a: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걸까요? 저는 개혁과</a:t>
            </a:r>
            <a:r>
              <a:rPr lang="en-US" altLang="zh-CN" sz="1800" b="1">
                <a:latin typeface="Batang" panose="02030600000101010101" pitchFamily="18" charset="-127"/>
                <a:ea typeface="Batang" panose="02030600000101010101" pitchFamily="18" charset="-127"/>
              </a:rPr>
              <a:t> </a:t>
            </a:r>
            <a:r>
              <a:rPr lang="zh-CN" altLang="en-US" sz="1800" b="1">
                <a:latin typeface="Batang" panose="02030600000101010101" pitchFamily="18" charset="-127"/>
                <a:ea typeface="Batang" panose="02030600000101010101" pitchFamily="18" charset="-127"/>
              </a:rPr>
              <a:t>조정, 혁신</a:t>
            </a:r>
            <a:r>
              <a:rPr lang="zh-CN" altLang="en-US" sz="1800" b="1">
                <a:solidFill>
                  <a:srgbClr val="FF0000"/>
                </a:solidFill>
                <a:latin typeface="Batang" panose="02030600000101010101" pitchFamily="18" charset="-127"/>
                <a:ea typeface="Batang" panose="02030600000101010101" pitchFamily="18" charset="-127"/>
              </a:rPr>
              <a:t>에서 나온다고</a:t>
            </a:r>
            <a:r>
              <a:rPr lang="zh-CN" altLang="en-US" sz="1800" b="1">
                <a:latin typeface="Batang" panose="02030600000101010101" pitchFamily="18" charset="-127"/>
                <a:ea typeface="Batang" panose="02030600000101010101" pitchFamily="18" charset="-127"/>
              </a:rPr>
              <a:t> 생각합니다.</a:t>
            </a:r>
            <a:endParaRPr lang="en-US" altLang="zh-CN" sz="1800">
              <a:latin typeface="Batang" panose="02030600000101010101" pitchFamily="18" charset="-127"/>
              <a:ea typeface="Batang" panose="02030600000101010101" pitchFamily="18" charset="-127"/>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959872"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920240" y="3792855"/>
            <a:ext cx="8519160" cy="398780"/>
          </a:xfrm>
          <a:prstGeom prst="rect">
            <a:avLst/>
          </a:prstGeom>
          <a:noFill/>
        </p:spPr>
        <p:txBody>
          <a:bodyPr wrap="square" rtlCol="0">
            <a:spAutoFit/>
          </a:bodyPr>
          <a:lstStyle/>
          <a:p>
            <a:pPr algn="just" latinLnBrk="1"/>
            <a:r>
              <a:rPr lang="ja-JP" altLang="en-US" sz="2000" b="1" dirty="0">
                <a:solidFill>
                  <a:srgbClr val="FF0000"/>
                </a:solidFill>
                <a:latin typeface="komorebi gothic" pitchFamily="49" charset="-128"/>
                <a:ea typeface="komorebi gothic" pitchFamily="49" charset="-128"/>
              </a:rPr>
              <a:t>인민대중은</a:t>
            </a:r>
            <a:r>
              <a:rPr lang="ja-JP" altLang="en-US" sz="2000" b="1" dirty="0">
                <a:latin typeface="komorebi gothic" pitchFamily="49" charset="-128"/>
                <a:ea typeface="komorebi gothic" pitchFamily="49" charset="-128"/>
              </a:rPr>
              <a:t> 역사의 창조자</a:t>
            </a:r>
            <a:r>
              <a:rPr lang="ja-JP" altLang="en-US" sz="2000" b="1" dirty="0">
                <a:solidFill>
                  <a:schemeClr val="accent6"/>
                </a:solidFill>
                <a:latin typeface="komorebi gothic" pitchFamily="49" charset="-128"/>
                <a:ea typeface="komorebi gothic" pitchFamily="49" charset="-128"/>
              </a:rPr>
              <a:t>이자</a:t>
            </a:r>
            <a:r>
              <a:rPr lang="ja-JP" altLang="en-US" sz="2000" b="1" dirty="0">
                <a:latin typeface="komorebi gothic" pitchFamily="49" charset="-128"/>
                <a:ea typeface="komorebi gothic" pitchFamily="49" charset="-128"/>
              </a:rPr>
              <a:t> 진정한 영웅</a:t>
            </a:r>
            <a:r>
              <a:rPr lang="ja-JP" altLang="en-US" sz="2000" b="1" dirty="0">
                <a:solidFill>
                  <a:schemeClr val="accent6"/>
                </a:solidFill>
                <a:latin typeface="komorebi gothic" pitchFamily="49" charset="-128"/>
                <a:ea typeface="komorebi gothic" pitchFamily="49" charset="-128"/>
              </a:rPr>
              <a:t>이며</a:t>
            </a:r>
            <a:r>
              <a:rPr lang="ja-JP" altLang="en-US" sz="2000" b="1" dirty="0">
                <a:latin typeface="komorebi gothic" pitchFamily="49" charset="-128"/>
                <a:ea typeface="komorebi gothic" pitchFamily="49" charset="-128"/>
              </a:rPr>
              <a:t>, 우리 역량의 원천입니다. </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824700"/>
            <a:ext cx="9725770" cy="398780"/>
          </a:xfrm>
          <a:prstGeom prst="rect">
            <a:avLst/>
          </a:prstGeom>
          <a:noFill/>
        </p:spPr>
        <p:txBody>
          <a:bodyPr wrap="square" rtlCol="0">
            <a:spAutoFit/>
          </a:bodyPr>
          <a:lstStyle/>
          <a:p>
            <a:r>
              <a:rPr lang="zh-CN" altLang="en-US" sz="2000" b="1" dirty="0">
                <a:solidFill>
                  <a:srgbClr val="1E50A2"/>
                </a:solidFill>
                <a:latin typeface="方正兰亭黑简体" charset="0"/>
                <a:ea typeface="方正兰亭黑简体" charset="0"/>
                <a:sym typeface="方正兰亭黑简体" charset="0"/>
              </a:rPr>
              <a:t>（7）</a:t>
            </a:r>
            <a:r>
              <a:rPr lang="zh-CN" altLang="en-US" sz="2000" b="1" dirty="0">
                <a:solidFill>
                  <a:srgbClr val="FF0000"/>
                </a:solidFill>
                <a:latin typeface="方正兰亭黑简体" charset="0"/>
                <a:ea typeface="方正兰亭黑简体" charset="0"/>
                <a:sym typeface="方正兰亭黑简体" charset="0"/>
              </a:rPr>
              <a:t>人民</a:t>
            </a:r>
            <a:r>
              <a:rPr lang="zh-CN" altLang="en-US" sz="2000" b="1" dirty="0">
                <a:solidFill>
                  <a:srgbClr val="1E50A2"/>
                </a:solidFill>
                <a:latin typeface="方正兰亭黑简体" charset="0"/>
                <a:ea typeface="方正兰亭黑简体" charset="0"/>
                <a:sym typeface="方正兰亭黑简体" charset="0"/>
              </a:rPr>
              <a:t>是历史的创造者，</a:t>
            </a:r>
            <a:r>
              <a:rPr lang="zh-CN" altLang="en-US" sz="2000" b="1" dirty="0">
                <a:solidFill>
                  <a:srgbClr val="FF0000"/>
                </a:solidFill>
                <a:latin typeface="方正兰亭黑简体" charset="0"/>
                <a:ea typeface="方正兰亭黑简体" charset="0"/>
                <a:sym typeface="方正兰亭黑简体" charset="0"/>
              </a:rPr>
              <a:t>群众</a:t>
            </a:r>
            <a:r>
              <a:rPr lang="zh-CN" altLang="en-US" sz="2000" b="1" dirty="0">
                <a:solidFill>
                  <a:srgbClr val="1E50A2"/>
                </a:solidFill>
                <a:latin typeface="方正兰亭黑简体" charset="0"/>
                <a:ea typeface="方正兰亭黑简体" charset="0"/>
                <a:sym typeface="方正兰亭黑简体" charset="0"/>
              </a:rPr>
              <a:t>是真正的英雄。</a:t>
            </a:r>
            <a:r>
              <a:rPr lang="zh-CN" altLang="en-US" sz="2000" b="1" dirty="0">
                <a:solidFill>
                  <a:srgbClr val="FF0000"/>
                </a:solidFill>
                <a:latin typeface="方正兰亭黑简体" charset="0"/>
                <a:ea typeface="方正兰亭黑简体" charset="0"/>
                <a:sym typeface="方正兰亭黑简体" charset="0"/>
              </a:rPr>
              <a:t>人民群众</a:t>
            </a:r>
            <a:r>
              <a:rPr lang="zh-CN" altLang="en-US" sz="2000" b="1" dirty="0">
                <a:solidFill>
                  <a:srgbClr val="1E50A2"/>
                </a:solidFill>
                <a:latin typeface="方正兰亭黑简体" charset="0"/>
                <a:ea typeface="方正兰亭黑简体" charset="0"/>
                <a:sym typeface="方正兰亭黑简体" charset="0"/>
              </a:rPr>
              <a:t>是我们力量的源泉。</a:t>
            </a:r>
            <a:endParaRPr lang="zh-CN" altLang="en-US" sz="2000" b="1" dirty="0">
              <a:solidFill>
                <a:srgbClr val="1E50A2"/>
              </a:solidFill>
              <a:latin typeface="方正兰亭黑简体" charset="0"/>
              <a:ea typeface="方正兰亭黑简体" charset="0"/>
              <a:sym typeface="方正兰亭黑简体" charset="0"/>
            </a:endParaRP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4979117" cy="618251"/>
          </a:xfrm>
          <a:prstGeom prst="rect">
            <a:avLst/>
          </a:prstGeom>
        </p:spPr>
      </p:pic>
      <p:sp>
        <p:nvSpPr>
          <p:cNvPr id="4" name="文本框 3"/>
          <p:cNvSpPr txBox="1"/>
          <p:nvPr/>
        </p:nvSpPr>
        <p:spPr>
          <a:xfrm>
            <a:off x="1622650" y="554907"/>
            <a:ext cx="497911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六、课后练习及专题探讨</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00835" y="2575560"/>
            <a:ext cx="9154795" cy="1168400"/>
          </a:xfrm>
          <a:prstGeom prst="rect">
            <a:avLst/>
          </a:prstGeom>
        </p:spPr>
        <p:txBody>
          <a:bodyPr wrap="square">
            <a:spAutoFit/>
          </a:bodyPr>
          <a:p>
            <a:pPr marL="0" indent="0" algn="just" defTabSz="266700" latinLnBrk="1">
              <a:lnSpc>
                <a:spcPts val="2100"/>
              </a:lnSpc>
              <a:spcAft>
                <a:spcPct val="0"/>
              </a:spcAft>
            </a:pPr>
            <a:r>
              <a:rPr lang="zh-CN" altLang="en-US" sz="2000" b="1" dirty="0">
                <a:solidFill>
                  <a:srgbClr val="1E50A2"/>
                </a:solidFill>
                <a:latin typeface="方正兰亭黑简体" charset="0"/>
                <a:ea typeface="方正兰亭黑简体" charset="0"/>
                <a:sym typeface="方正兰亭黑简体" charset="0"/>
              </a:rPr>
              <a:t>（8）实践证明，党中央关于深化党和国家机构改革的战略决策是完全正确的，改革的组织实施是坚强有力的，①充分体现出全党高度的思想</a:t>
            </a:r>
            <a:r>
              <a:rPr lang="zh-CN" altLang="en-US" sz="2000" b="1" dirty="0">
                <a:solidFill>
                  <a:srgbClr val="FF0000"/>
                </a:solidFill>
                <a:latin typeface="方正兰亭黑简体" charset="0"/>
                <a:ea typeface="方正兰亭黑简体" charset="0"/>
                <a:sym typeface="方正兰亭黑简体" charset="0"/>
              </a:rPr>
              <a:t>自觉</a:t>
            </a:r>
            <a:r>
              <a:rPr lang="zh-CN" altLang="en-US" sz="2000" b="1" dirty="0">
                <a:solidFill>
                  <a:srgbClr val="1E50A2"/>
                </a:solidFill>
                <a:latin typeface="方正兰亭黑简体" charset="0"/>
                <a:ea typeface="方正兰亭黑简体" charset="0"/>
                <a:sym typeface="方正兰亭黑简体" charset="0"/>
              </a:rPr>
              <a:t>、政治</a:t>
            </a:r>
            <a:r>
              <a:rPr lang="zh-CN" altLang="en-US" sz="2000" b="1" dirty="0">
                <a:solidFill>
                  <a:srgbClr val="FF0000"/>
                </a:solidFill>
                <a:latin typeface="方正兰亭黑简体" charset="0"/>
                <a:ea typeface="方正兰亭黑简体" charset="0"/>
                <a:sym typeface="方正兰亭黑简体" charset="0"/>
              </a:rPr>
              <a:t>自觉</a:t>
            </a:r>
            <a:r>
              <a:rPr lang="zh-CN" altLang="en-US" sz="2000" b="1" dirty="0">
                <a:solidFill>
                  <a:srgbClr val="1E50A2"/>
                </a:solidFill>
                <a:latin typeface="方正兰亭黑简体" charset="0"/>
                <a:ea typeface="方正兰亭黑简体" charset="0"/>
                <a:sym typeface="方正兰亭黑简体" charset="0"/>
              </a:rPr>
              <a:t>、行动</a:t>
            </a:r>
            <a:r>
              <a:rPr lang="zh-CN" altLang="en-US" sz="2000" b="1" dirty="0">
                <a:solidFill>
                  <a:srgbClr val="FF0000"/>
                </a:solidFill>
                <a:latin typeface="方正兰亭黑简体" charset="0"/>
                <a:ea typeface="方正兰亭黑简体" charset="0"/>
                <a:sym typeface="方正兰亭黑简体" charset="0"/>
              </a:rPr>
              <a:t>自觉</a:t>
            </a:r>
            <a:r>
              <a:rPr lang="zh-CN" altLang="en-US" sz="2000" b="1" dirty="0">
                <a:solidFill>
                  <a:srgbClr val="1E50A2"/>
                </a:solidFill>
                <a:latin typeface="方正兰亭黑简体" charset="0"/>
                <a:ea typeface="方正兰亭黑简体" charset="0"/>
                <a:sym typeface="方正兰亭黑简体" charset="0"/>
              </a:rPr>
              <a:t>，充分反映出党的十八大以来全面从严治党产生的良好政治效应，充分彰显党的集中统一领导和我国社会主义制度的政治优势。</a:t>
            </a:r>
            <a:endParaRPr lang="zh-CN" altLang="en-US" sz="2000" b="1" dirty="0">
              <a:solidFill>
                <a:srgbClr val="1E50A2"/>
              </a:solidFill>
              <a:latin typeface="方正兰亭黑简体" charset="0"/>
              <a:ea typeface="方正兰亭黑简体" charset="0"/>
              <a:sym typeface="方正兰亭黑简体" charset="0"/>
            </a:endParaRPr>
          </a:p>
        </p:txBody>
      </p:sp>
      <p:sp>
        <p:nvSpPr>
          <p:cNvPr id="3" name="文本框 2"/>
          <p:cNvSpPr txBox="1"/>
          <p:nvPr/>
        </p:nvSpPr>
        <p:spPr>
          <a:xfrm>
            <a:off x="1783715" y="4068445"/>
            <a:ext cx="9001760" cy="1476375"/>
          </a:xfrm>
          <a:prstGeom prst="rect">
            <a:avLst/>
          </a:prstGeom>
          <a:noFill/>
        </p:spPr>
        <p:txBody>
          <a:bodyPr wrap="square" rtlCol="0">
            <a:spAutoFit/>
          </a:bodyPr>
          <a:p>
            <a:pPr algn="just"/>
            <a:r>
              <a:rPr lang="zh-CN" altLang="en-US" sz="1800" b="1"/>
              <a:t>실천이 증명하다시피 당과 국가 기구의 개혁에 관한 당 중앙의 전략적 정책 결정은 완전히 정확하였고 개혁의 조직력과 실행력은 강력하여 ①전당의 사상적, 정치적, 행동적 </a:t>
            </a:r>
            <a:r>
              <a:rPr lang="zh-CN" altLang="en-US" sz="1800" b="1">
                <a:solidFill>
                  <a:srgbClr val="FF0000"/>
                </a:solidFill>
              </a:rPr>
              <a:t>자각성</a:t>
            </a:r>
            <a:r>
              <a:rPr lang="zh-CN" altLang="en-US" sz="1800" b="1"/>
              <a:t>을 충분히 구현하였으며 18차 당대회 이후 전면적인 종엄치당에서 거둔 훌륭한 정치적 효과를 충분히 반영하였고 당의 집중적 통일 영도와 우리 나라 사회주의 제도의 정치적 강점을 충분히 드러냈습니다.</a:t>
            </a:r>
            <a:endParaRPr lang="zh-CN" altLang="en-US" sz="1800" b="1"/>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18" name="文本框 17"/>
          <p:cNvSpPr txBox="1"/>
          <p:nvPr/>
        </p:nvSpPr>
        <p:spPr>
          <a:xfrm>
            <a:off x="1106638" y="2162714"/>
            <a:ext cx="10288193" cy="31393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smtClean="0">
                <a:latin typeface="Calibri" panose="020F0502020204030204" pitchFamily="34" charset="0"/>
                <a:ea typeface="方正兰亭黑简体" charset="0"/>
              </a:rPr>
              <a:t>练习</a:t>
            </a:r>
            <a:r>
              <a:rPr lang="zh-CN" altLang="en-US" sz="2000" b="1" kern="100" dirty="0">
                <a:latin typeface="Calibri" panose="020F0502020204030204" pitchFamily="34" charset="0"/>
                <a:ea typeface="方正兰亭黑简体" charset="0"/>
              </a:rPr>
              <a:t>二</a:t>
            </a:r>
            <a:endParaRPr lang="en-US" altLang="zh-CN" sz="2000" kern="100" dirty="0">
              <a:latin typeface="Calibri" panose="020F0502020204030204" pitchFamily="34" charset="0"/>
              <a:ea typeface="方正兰亭黑简体" charset="0"/>
            </a:endParaRPr>
          </a:p>
          <a:p>
            <a:pPr indent="304800" algn="just">
              <a:lnSpc>
                <a:spcPct val="150000"/>
              </a:lnSpc>
            </a:pPr>
            <a:r>
              <a:rPr lang="zh-CN" altLang="en-US" sz="1600" kern="100" dirty="0">
                <a:latin typeface="方正兰亭黑简体" charset="0"/>
                <a:ea typeface="方正兰亭黑简体" charset="0"/>
                <a:sym typeface="方正兰亭黑简体" charset="0"/>
              </a:rPr>
              <a:t>请翻译以下段落</a:t>
            </a:r>
            <a:r>
              <a:rPr lang="zh-CN" altLang="en-US" sz="1600" kern="100" dirty="0" smtClean="0">
                <a:latin typeface="方正兰亭黑简体" charset="0"/>
                <a:ea typeface="方正兰亭黑简体" charset="0"/>
                <a:sym typeface="方正兰亭黑简体" charset="0"/>
              </a:rPr>
              <a:t>。</a:t>
            </a:r>
            <a:endParaRPr lang="en-US" altLang="zh-CN" sz="1600" kern="100" dirty="0" smtClean="0">
              <a:latin typeface="方正兰亭黑简体" charset="0"/>
              <a:ea typeface="方正兰亭黑简体" charset="0"/>
              <a:sym typeface="方正兰亭黑简体" charset="0"/>
            </a:endParaRPr>
          </a:p>
          <a:p>
            <a:pPr indent="304800" algn="just">
              <a:lnSpc>
                <a:spcPct val="150000"/>
              </a:lnSpc>
            </a:pPr>
            <a:r>
              <a:rPr lang="zh-CN" altLang="ja-JP" sz="1600" b="1" kern="100" dirty="0" smtClean="0">
                <a:latin typeface="方正兰亭黑简体" charset="0"/>
                <a:ea typeface="方正兰亭黑简体" charset="0"/>
                <a:sym typeface="方正兰亭黑简体" charset="0"/>
              </a:rPr>
              <a:t>步骤</a:t>
            </a:r>
            <a:r>
              <a:rPr lang="zh-CN" altLang="ja-JP" sz="1600" b="1" kern="100" dirty="0">
                <a:latin typeface="方正兰亭黑简体" charset="0"/>
                <a:ea typeface="方正兰亭黑简体" charset="0"/>
                <a:sym typeface="方正兰亭黑简体" charset="0"/>
              </a:rPr>
              <a:t>：</a:t>
            </a:r>
            <a:endParaRPr lang="ja-JP" altLang="ja-JP" sz="1600" b="1" kern="100" dirty="0">
              <a:latin typeface="方正兰亭黑简体" charset="0"/>
              <a:ea typeface="方正兰亭黑简体" charset="0"/>
              <a:sym typeface="方正兰亭黑简体" charset="0"/>
            </a:endParaRPr>
          </a:p>
          <a:p>
            <a:pPr indent="304800" algn="l">
              <a:lnSpc>
                <a:spcPct val="150000"/>
              </a:lnSpc>
            </a:pPr>
            <a:r>
              <a:rPr lang="zh-CN" altLang="ja-JP" sz="1600" kern="100" dirty="0">
                <a:latin typeface="方正兰亭黑简体" charset="0"/>
                <a:ea typeface="方正兰亭黑简体" charset="0"/>
                <a:sym typeface="方正兰亭黑简体" charset="0"/>
              </a:rPr>
              <a:t>按照课中所提出的翻译策略，各组成员分别进行翻译、修改，并拟定初稿；</a:t>
            </a:r>
            <a:endParaRPr lang="ja-JP" altLang="ja-JP" sz="1600" kern="100" dirty="0">
              <a:latin typeface="方正兰亭黑简体" charset="0"/>
              <a:ea typeface="方正兰亭黑简体" charset="0"/>
              <a:sym typeface="方正兰亭黑简体" charset="0"/>
            </a:endParaRPr>
          </a:p>
          <a:p>
            <a:pPr indent="304800" algn="l">
              <a:lnSpc>
                <a:spcPct val="150000"/>
              </a:lnSpc>
            </a:pPr>
            <a:r>
              <a:rPr lang="zh-CN" altLang="ja-JP" sz="1600" kern="100" dirty="0">
                <a:latin typeface="方正兰亭黑简体" charset="0"/>
                <a:ea typeface="方正兰亭黑简体" charset="0"/>
                <a:sym typeface="方正兰亭黑简体" charset="0"/>
              </a:rPr>
              <a:t>小组内进行讨论，统一术语，检查错漏，整理出定稿；</a:t>
            </a:r>
            <a:endParaRPr lang="ja-JP" altLang="ja-JP" sz="1600" kern="100" dirty="0">
              <a:latin typeface="方正兰亭黑简体" charset="0"/>
              <a:ea typeface="方正兰亭黑简体" charset="0"/>
              <a:sym typeface="方正兰亭黑简体" charset="0"/>
            </a:endParaRPr>
          </a:p>
          <a:p>
            <a:pPr indent="304800" algn="l">
              <a:lnSpc>
                <a:spcPct val="150000"/>
              </a:lnSpc>
            </a:pPr>
            <a:r>
              <a:rPr lang="zh-CN" altLang="ja-JP" sz="1600" kern="100" dirty="0">
                <a:latin typeface="方正兰亭黑简体" charset="0"/>
                <a:ea typeface="方正兰亭黑简体" charset="0"/>
                <a:sym typeface="方正兰亭黑简体" charset="0"/>
              </a:rPr>
              <a:t>各组分别由代表进行报告演示，说明本组翻译策略选择的依据；</a:t>
            </a:r>
            <a:endParaRPr lang="ja-JP" altLang="ja-JP" sz="1600" kern="100" dirty="0">
              <a:latin typeface="方正兰亭黑简体" charset="0"/>
              <a:ea typeface="方正兰亭黑简体" charset="0"/>
              <a:sym typeface="方正兰亭黑简体" charset="0"/>
            </a:endParaRPr>
          </a:p>
          <a:p>
            <a:pPr indent="304800" algn="l">
              <a:lnSpc>
                <a:spcPct val="150000"/>
              </a:lnSpc>
            </a:pPr>
            <a:r>
              <a:rPr lang="zh-CN" altLang="ja-JP" sz="1600" kern="100" dirty="0">
                <a:latin typeface="方正兰亭黑简体" charset="0"/>
                <a:ea typeface="方正兰亭黑简体" charset="0"/>
                <a:sym typeface="方正兰亭黑简体" charset="0"/>
              </a:rPr>
              <a:t>所有同学对各组提出的翻译策略进行讨论；</a:t>
            </a:r>
            <a:endParaRPr lang="ja-JP" altLang="ja-JP" sz="1600" kern="100" dirty="0">
              <a:latin typeface="方正兰亭黑简体" charset="0"/>
              <a:ea typeface="方正兰亭黑简体" charset="0"/>
              <a:sym typeface="方正兰亭黑简体" charset="0"/>
            </a:endParaRPr>
          </a:p>
          <a:p>
            <a:pPr indent="304800" algn="l">
              <a:lnSpc>
                <a:spcPct val="150000"/>
              </a:lnSpc>
            </a:pPr>
            <a:r>
              <a:rPr lang="zh-CN" altLang="ja-JP" sz="1600" kern="100" dirty="0">
                <a:latin typeface="方正兰亭黑简体" charset="0"/>
                <a:ea typeface="方正兰亭黑简体" charset="0"/>
                <a:sym typeface="方正兰亭黑简体" charset="0"/>
              </a:rPr>
              <a:t>对比参考译文，结合自己的译文进行评析，总结相关翻译技巧。</a:t>
            </a:r>
            <a:endParaRPr lang="en-US" altLang="ja-JP" sz="1600" kern="100" dirty="0">
              <a:latin typeface="方正兰亭黑简体" charset="0"/>
              <a:ea typeface="方正兰亭黑简体" charset="0"/>
              <a:sym typeface="方正兰亭黑简体" charset="0"/>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charset="0"/>
              </a:rPr>
              <a:t>翻译</a:t>
            </a:r>
            <a:r>
              <a:rPr lang="zh-CN" altLang="en-US" sz="2000" b="1" dirty="0">
                <a:ea typeface="方正兰亭黑简体" charset="0"/>
              </a:rPr>
              <a:t>实践</a:t>
            </a:r>
            <a:endParaRPr lang="zh-CN" altLang="en-US" sz="2000" b="1" dirty="0">
              <a:ea typeface="方正兰亭黑简体" charset="0"/>
              <a:sym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18" name="文本框 17"/>
          <p:cNvSpPr txBox="1"/>
          <p:nvPr/>
        </p:nvSpPr>
        <p:spPr>
          <a:xfrm>
            <a:off x="1106637" y="2182812"/>
            <a:ext cx="10298241" cy="3322955"/>
          </a:xfrm>
          <a:prstGeom prst="rect">
            <a:avLst/>
          </a:prstGeom>
          <a:solidFill>
            <a:schemeClr val="accent1">
              <a:lumMod val="20000"/>
              <a:lumOff val="80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1600" kern="100">
                <a:latin typeface="Calibri" panose="020F0502020204030204" pitchFamily="34" charset="0"/>
                <a:ea typeface="方正兰亭黑简体" charset="0"/>
                <a:cs typeface="仿宋" panose="02010609060101010101" pitchFamily="49" charset="-122"/>
              </a:rPr>
              <a:t>  </a:t>
            </a:r>
            <a:r>
              <a:rPr lang="zh-CN" altLang="en-US" sz="1600" kern="100">
                <a:latin typeface="Calibri" panose="020F0502020204030204" pitchFamily="34" charset="0"/>
                <a:ea typeface="方正兰亭黑简体" charset="0"/>
                <a:cs typeface="仿宋" panose="02010609060101010101" pitchFamily="49" charset="-122"/>
              </a:rPr>
              <a:t>共享发展注重的是解决社会公平正义问题。“治天下也，必先公，公则天下平矣。”让广大人民群众共享改革发展成果，是社会主义的本质要求，是社会主义制度优越性的集中体现，是我们党坚持全心全意为人民服务根本宗旨的重要体现。这方面问题解决好了，全体人民推动发展的积极性、主动性、创造性就能充分调动起来，国家发展也才能具有最深厚的伟力。我国经济发展的“蛋糕”不断做大，但分配不公问题比较突出，收人差距、城乡区域公共服务水平差距较大。在共享改革发展成果上，无论是实际情况还是制度设计，都还有不完善的地方。为此，我们必领坚持发展为了人民、发展依靠人民、发展成果由人民共享，作出更有效的制度安排，使全体人民朝着共同富裕方向稳步前进，绝不能出现“富者累巨万，而贫者食糟糠”的现象。</a:t>
            </a:r>
            <a:endParaRPr lang="zh-CN" altLang="en-US" sz="1600" kern="100">
              <a:latin typeface="Calibri" panose="020F0502020204030204" pitchFamily="34" charset="0"/>
              <a:ea typeface="方正兰亭黑简体" charset="0"/>
              <a:cs typeface="仿宋" panose="02010609060101010101" pitchFamily="49" charset="-122"/>
            </a:endParaRPr>
          </a:p>
          <a:p>
            <a:pPr indent="304800" algn="just">
              <a:lnSpc>
                <a:spcPct val="150000"/>
              </a:lnSpc>
            </a:pPr>
            <a:endParaRPr lang="zh-CN" altLang="en-US" sz="1600" kern="100">
              <a:latin typeface="Calibri" panose="020F0502020204030204" pitchFamily="34" charset="0"/>
              <a:ea typeface="方正兰亭黑简体" charset="0"/>
              <a:cs typeface="仿宋" panose="02010609060101010101" pitchFamily="49" charset="-122"/>
            </a:endParaRPr>
          </a:p>
          <a:p>
            <a:pPr indent="304800" algn="just">
              <a:lnSpc>
                <a:spcPct val="150000"/>
              </a:lnSpc>
            </a:pPr>
            <a:r>
              <a:rPr lang="en-US" altLang="zh-CN" sz="1200" kern="100">
                <a:latin typeface="Calibri" panose="020F0502020204030204" pitchFamily="34" charset="0"/>
                <a:ea typeface="方正兰亭黑简体" charset="0"/>
                <a:cs typeface="仿宋" panose="02010609060101010101" pitchFamily="49" charset="-122"/>
              </a:rPr>
              <a:t>                                                    </a:t>
            </a:r>
            <a:r>
              <a:rPr lang="zh-CN" altLang="en-US" sz="1200" kern="100">
                <a:latin typeface="Calibri" panose="020F0502020204030204" pitchFamily="34" charset="0"/>
                <a:ea typeface="方正兰亭黑简体" charset="0"/>
                <a:cs typeface="仿宋" panose="02010609060101010101" pitchFamily="49" charset="-122"/>
              </a:rPr>
              <a:t>(2015 年10月29日，习近平在中共十八届五中全会第二次全体会议上的讲话，《习近平谈治国理政》第二卷，第200页。）</a:t>
            </a:r>
            <a:endParaRPr lang="zh-CN" altLang="en-US" sz="1200" kern="100" dirty="0">
              <a:effectLst/>
              <a:latin typeface="Calibri" panose="020F0502020204030204" pitchFamily="34" charset="0"/>
              <a:ea typeface="方正兰亭黑简体" charset="0"/>
              <a:cs typeface="仿宋" panose="02010609060101010101" pitchFamily="49"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8" y="1728216"/>
            <a:ext cx="9281735" cy="1472405"/>
            <a:chOff x="1407" y="3366"/>
            <a:chExt cx="13083" cy="2408"/>
          </a:xfrm>
        </p:grpSpPr>
        <p:grpSp>
          <p:nvGrpSpPr>
            <p:cNvPr id="9" name="组合 8"/>
            <p:cNvGrpSpPr/>
            <p:nvPr/>
          </p:nvGrpSpPr>
          <p:grpSpPr>
            <a:xfrm>
              <a:off x="3064" y="3366"/>
              <a:ext cx="11426" cy="2408"/>
              <a:chOff x="1725" y="2212"/>
              <a:chExt cx="11426" cy="2408"/>
            </a:xfrm>
          </p:grpSpPr>
          <p:sp>
            <p:nvSpPr>
              <p:cNvPr id="12" name="圆角矩形 11"/>
              <p:cNvSpPr/>
              <p:nvPr/>
            </p:nvSpPr>
            <p:spPr>
              <a:xfrm>
                <a:off x="1725" y="2212"/>
                <a:ext cx="11426" cy="240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00" y="2276"/>
                <a:ext cx="11151"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3. 高质量发展 </a:t>
                </a:r>
                <a:r>
                  <a:rPr lang="zh-CN" altLang="en-US" sz="2800" b="1" dirty="0">
                    <a:latin typeface="方正兰亭黑简体" charset="0"/>
                    <a:ea typeface="方正兰亭黑简体" charset="0"/>
                    <a:cs typeface="Times New Roman" panose="02020603050405020304" pitchFamily="18" charset="0"/>
                    <a:sym typeface="+mn-ea"/>
                  </a:rPr>
                  <a:t> </a:t>
                </a: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 </a:t>
                </a:r>
                <a:endParaRPr lang="en-US" altLang="zh-CN" sz="2800" b="1" dirty="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——질 높은 발전</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 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 name="圆角矩形 33"/>
          <p:cNvSpPr/>
          <p:nvPr/>
        </p:nvSpPr>
        <p:spPr>
          <a:xfrm>
            <a:off x="3634740" y="3406775"/>
            <a:ext cx="1113790" cy="497840"/>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a:solidFill>
                  <a:schemeClr val="tx1"/>
                </a:solidFill>
                <a:latin typeface="Times New Roman" panose="02020603050405020304" pitchFamily="18" charset="0"/>
                <a:cs typeface="Times New Roman" panose="02020603050405020304" pitchFamily="18" charset="0"/>
              </a:rPr>
              <a:t> </a:t>
            </a:r>
            <a:r>
              <a:rPr lang="zh-CN" altLang="ru-RU" sz="2400" b="1" dirty="0">
                <a:solidFill>
                  <a:schemeClr val="tx1"/>
                </a:solidFill>
                <a:latin typeface="Times New Roman" panose="02020603050405020304" pitchFamily="18" charset="0"/>
                <a:cs typeface="Times New Roman" panose="02020603050405020304" pitchFamily="18" charset="0"/>
              </a:rPr>
              <a:t>直译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kumimoji="1" lang="zh-CN" altLang="en-US">
              <a:latin typeface="方正兰亭黑简体" charset="0"/>
              <a:ea typeface="方正兰亭黑简体" charset="0"/>
              <a:sym typeface="方正兰亭黑简体" charset="0"/>
            </a:endParaRPr>
          </a:p>
        </p:txBody>
      </p:sp>
      <p:sp>
        <p:nvSpPr>
          <p:cNvPr id="2" name="圆角矩形 33"/>
          <p:cNvSpPr/>
          <p:nvPr/>
        </p:nvSpPr>
        <p:spPr>
          <a:xfrm>
            <a:off x="3634740" y="4857750"/>
            <a:ext cx="2092960" cy="497840"/>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ru-RU" altLang="zh-CN" sz="2400" b="1" dirty="0">
              <a:solidFill>
                <a:schemeClr val="bg2">
                  <a:lumMod val="10000"/>
                </a:schemeClr>
              </a:solidFill>
              <a:latin typeface="方正兰亭黑简体" charset="0"/>
              <a:ea typeface="方正兰亭黑简体" charset="0"/>
              <a:sym typeface="方正兰亭黑简体" charset="0"/>
            </a:endParaRPr>
          </a:p>
          <a:p>
            <a:r>
              <a:rPr lang="en-US" altLang="zh-CN" sz="2400" b="1" dirty="0">
                <a:solidFill>
                  <a:schemeClr val="tx1"/>
                </a:solidFill>
                <a:latin typeface="Times New Roman" panose="02020603050405020304" pitchFamily="18" charset="0"/>
                <a:cs typeface="Times New Roman" panose="02020603050405020304" pitchFamily="18" charset="0"/>
              </a:rPr>
              <a:t> </a:t>
            </a:r>
            <a:r>
              <a:rPr lang="zh-CN" altLang="en-US" sz="2400" b="1" dirty="0">
                <a:solidFill>
                  <a:schemeClr val="tx1"/>
                </a:solidFill>
                <a:latin typeface="Times New Roman" panose="02020603050405020304" pitchFamily="18" charset="0"/>
                <a:cs typeface="Times New Roman" panose="02020603050405020304" pitchFamily="18" charset="0"/>
              </a:rPr>
              <a:t>定语的翻译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charset="0"/>
              <a:ea typeface="方正兰亭黑简体" charset="0"/>
              <a:sym typeface="方正兰亭黑简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charset="0"/>
              </a:rPr>
              <a:t>参考译文</a:t>
            </a:r>
            <a:endParaRPr lang="zh-CN" altLang="en-US" sz="2000" b="1" dirty="0">
              <a:ea typeface="方正兰亭黑简体" charset="0"/>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3" name="文本框 2"/>
          <p:cNvSpPr txBox="1"/>
          <p:nvPr/>
        </p:nvSpPr>
        <p:spPr>
          <a:xfrm>
            <a:off x="1285240" y="2356485"/>
            <a:ext cx="9998075" cy="3462020"/>
          </a:xfrm>
          <a:prstGeom prst="rect">
            <a:avLst/>
          </a:prstGeom>
          <a:solidFill>
            <a:schemeClr val="accent1">
              <a:lumMod val="40000"/>
              <a:lumOff val="60000"/>
            </a:schemeClr>
          </a:solidFill>
        </p:spPr>
        <p:txBody>
          <a:bodyPr wrap="square">
            <a:noAutofit/>
          </a:bodyPr>
          <a:p>
            <a:pPr marL="0" indent="133350" algn="just" defTabSz="266700" latinLnBrk="1">
              <a:lnSpc>
                <a:spcPts val="2100"/>
              </a:lnSpc>
              <a:spcAft>
                <a:spcPct val="0"/>
              </a:spcAft>
            </a:pPr>
            <a:r>
              <a:rPr lang="en-US" altLang="zh-CN" sz="1600">
                <a:latin typeface="Batang" panose="02030600000101010101" pitchFamily="18" charset="-127"/>
                <a:ea typeface="Batang" panose="02030600000101010101" pitchFamily="18" charset="-127"/>
              </a:rPr>
              <a:t> </a:t>
            </a:r>
            <a:r>
              <a:rPr lang="zh-CN" altLang="en-US" sz="1600">
                <a:latin typeface="Batang" panose="02030600000101010101" pitchFamily="18" charset="-127"/>
                <a:ea typeface="Batang" panose="02030600000101010101" pitchFamily="18" charset="-127"/>
              </a:rPr>
              <a:t>공유적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중요시하는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것은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사회의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공평과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정의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문제를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해결하기</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위해서입니다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천하를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다스리려면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먼저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공정해야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하고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공정하게</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일을</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처리하면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천하가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태평해진다</a:t>
            </a:r>
            <a:r>
              <a:rPr lang="zh-CN" altLang="en-US" sz="1600">
                <a:latin typeface="宋体" panose="02010600030101010101" pitchFamily="2" charset="-122"/>
                <a:ea typeface="等线" panose="02010600030101010101" charset="-122"/>
              </a:rPr>
              <a:t>”</a:t>
            </a:r>
            <a:r>
              <a:rPr lang="zh-CN" altLang="en-US" sz="1600">
                <a:latin typeface="Batang" panose="02030600000101010101" pitchFamily="18" charset="-127"/>
                <a:ea typeface="Batang" panose="02030600000101010101" pitchFamily="18" charset="-127"/>
              </a:rPr>
              <a:t>라고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합니다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광범위한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인민대중이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개혁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성과를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공동으로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향유하도록</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하는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것은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사회주의의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본질적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요구이며</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사회주의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제도의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우월성이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집중적으로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구현된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것이고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우리</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당이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견지해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온</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전심전력으로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위해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봉사한다는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근본적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취지의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주요한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구현입니다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이러한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문제를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해결하면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전체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추진하는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적극성</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주동성</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창조성이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충분히</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동원될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있고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국가의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막강한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위력을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갖게</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것입니다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우리나라는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경제</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발전의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파이</a:t>
            </a:r>
            <a:r>
              <a:rPr lang="zh-CN" altLang="en-US" sz="1600">
                <a:latin typeface="宋体" panose="02010600030101010101" pitchFamily="2" charset="-122"/>
                <a:ea typeface="等线" panose="02010600030101010101" charset="-122"/>
              </a:rPr>
              <a:t>’</a:t>
            </a:r>
            <a:r>
              <a:rPr lang="zh-CN" altLang="en-US" sz="1600">
                <a:latin typeface="Batang" panose="02030600000101010101" pitchFamily="18" charset="-127"/>
                <a:ea typeface="Batang" panose="02030600000101010101" pitchFamily="18" charset="-127"/>
              </a:rPr>
              <a:t>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지속적으로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확대했지만</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분배의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불공평</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문제가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부각되고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소득</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격차</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도시와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농촌</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지역의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공공</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서비스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수준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격차가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비교적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커졌습니다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개혁</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성과를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공유함에</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있어서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실제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상황에서나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제도설계에서나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모두</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완전하지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못한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점이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있습니다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때문에</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우리는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반드시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위한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인민에</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의한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발전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인민이</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발전성과를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향유하는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원칙을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견지해야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하고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보다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효과적인</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제도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구성을</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통해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전체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인민이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공동으로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부유해지는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방향을</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따라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안정적으로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전진할</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수</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있게</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해야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합니다</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부자는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재물이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넘쳐나고</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가난한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사람은</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지게미와</a:t>
            </a:r>
            <a:r>
              <a:rPr lang="en-US" altLang="zh-CN" sz="1600">
                <a:latin typeface="Batang" panose="02030600000101010101" pitchFamily="18" charset="-127"/>
                <a:ea typeface="等线" panose="02010600030101010101" charset="-122"/>
              </a:rPr>
              <a:t> </a:t>
            </a:r>
            <a:r>
              <a:rPr lang="zh-CN" altLang="en-US" sz="1600">
                <a:latin typeface="Batang" panose="02030600000101010101" pitchFamily="18" charset="-127"/>
                <a:ea typeface="Batang" panose="02030600000101010101" pitchFamily="18" charset="-127"/>
              </a:rPr>
              <a:t>쌀겨로</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끼니를</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때우는</a:t>
            </a:r>
            <a:r>
              <a:rPr lang="zh-CN" altLang="en-US" sz="1600">
                <a:latin typeface="宋体" panose="02010600030101010101" pitchFamily="2" charset="-122"/>
                <a:ea typeface="等线" panose="02010600030101010101" charset="-122"/>
              </a:rPr>
              <a:t>”</a:t>
            </a:r>
            <a:r>
              <a:rPr lang="zh-CN" altLang="en-US" sz="1600">
                <a:latin typeface="Batang" panose="02030600000101010101" pitchFamily="18" charset="-127"/>
                <a:ea typeface="Batang" panose="02030600000101010101" pitchFamily="18" charset="-127"/>
              </a:rPr>
              <a:t>현상이</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나타나서는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결코</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안</a:t>
            </a:r>
            <a:r>
              <a:rPr lang="en-US" altLang="zh-CN" sz="1600">
                <a:latin typeface="宋体" panose="02010600030101010101" pitchFamily="2" charset="-122"/>
                <a:ea typeface="等线" panose="02010600030101010101" charset="-122"/>
              </a:rPr>
              <a:t> </a:t>
            </a:r>
            <a:r>
              <a:rPr lang="zh-CN" altLang="en-US" sz="1600">
                <a:latin typeface="Batang" panose="02030600000101010101" pitchFamily="18" charset="-127"/>
                <a:ea typeface="Batang" panose="02030600000101010101" pitchFamily="18" charset="-127"/>
              </a:rPr>
              <a:t>됩니다</a:t>
            </a:r>
            <a:r>
              <a:rPr lang="en-US" altLang="zh-CN" sz="1600">
                <a:latin typeface="宋体" panose="02010600030101010101" pitchFamily="2" charset="-122"/>
                <a:ea typeface="等线" panose="02010600030101010101" charset="-122"/>
              </a:rPr>
              <a:t>.</a:t>
            </a:r>
            <a:endParaRPr lang="en-US" altLang="zh-CN" sz="1600">
              <a:latin typeface="宋体" panose="02010600030101010101" pitchFamily="2" charset="-122"/>
              <a:ea typeface="等线" panose="02010600030101010101"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18" name="文本框 17"/>
          <p:cNvSpPr txBox="1"/>
          <p:nvPr/>
        </p:nvSpPr>
        <p:spPr>
          <a:xfrm>
            <a:off x="1106637" y="2954972"/>
            <a:ext cx="10298241" cy="1983740"/>
          </a:xfrm>
          <a:prstGeom prst="rect">
            <a:avLst/>
          </a:prstGeom>
          <a:solidFill>
            <a:schemeClr val="accent1">
              <a:lumMod val="20000"/>
              <a:lumOff val="80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1400" kern="100" dirty="0">
                <a:latin typeface="方正兰亭黑简体" charset="0"/>
                <a:ea typeface="方正兰亭黑简体" charset="0"/>
                <a:sym typeface="方正兰亭黑简体" charset="0"/>
              </a:rPr>
              <a:t>人与自然是生命共同体。生态环境没有替代品，用之不觉，失之难存。“天地与我并生，而万物与我为一。”“天不言而四时行，地不语而百物生。”当人类合理利用、友好保护自然时，自然的回报常常是慷慨的；当人类无序开发、粗暴掠夺自然时，自然的惩罚必然是无情的。人类对大自然的伤害最终会伤及人类自身，这是无法抗拒的规律。“万物各得其和以生，各得其养以成”。这方面有很多鲜活生动的事例。始建于战国时期的都江堰，距今已有2000多年历史，就是根据岷江的洪涝规律和成都平原悬江的地势特点，因势利导建设的大型生态水利工程，不仅造福当时，而且泽被后世。</a:t>
            </a:r>
            <a:endParaRPr lang="en-US" altLang="zh-CN" sz="1400" kern="100" dirty="0">
              <a:latin typeface="方正兰亭黑简体" charset="0"/>
              <a:ea typeface="方正兰亭黑简体" charset="0"/>
              <a:sym typeface="方正兰亭黑简体" charset="0"/>
            </a:endParaRPr>
          </a:p>
          <a:p>
            <a:pPr indent="304800" algn="just">
              <a:lnSpc>
                <a:spcPct val="150000"/>
              </a:lnSpc>
            </a:pPr>
            <a:r>
              <a:rPr lang="en-US" altLang="zh-CN" sz="1200" kern="100" dirty="0">
                <a:latin typeface="方正兰亭黑简体" charset="0"/>
                <a:ea typeface="方正兰亭黑简体" charset="0"/>
                <a:sym typeface="方正兰亭黑简体" charset="0"/>
              </a:rPr>
              <a:t>                           （2018年5月18日，摘自习近平在全国生态环境保护大会上的讲话，《习近平谈治国理政》第三卷，第360页。）</a:t>
            </a:r>
            <a:endParaRPr lang="en-US" altLang="zh-CN" sz="1200" kern="100" dirty="0">
              <a:latin typeface="方正兰亭黑简体" charset="0"/>
              <a:ea typeface="方正兰亭黑简体" charset="0"/>
              <a:sym typeface="方正兰亭黑简体"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六、课后</a:t>
            </a:r>
            <a:r>
              <a:rPr kumimoji="1" lang="zh-CN" altLang="en-US" sz="3200" b="1" dirty="0" smtClean="0">
                <a:solidFill>
                  <a:schemeClr val="bg1"/>
                </a:solidFill>
                <a:latin typeface="方正兰亭黑简体" charset="0"/>
                <a:ea typeface="方正兰亭黑简体" charset="0"/>
                <a:sym typeface="方正兰亭黑简体" charset="0"/>
              </a:rPr>
              <a:t>练习</a:t>
            </a:r>
            <a:endParaRPr kumimoji="1" lang="zh-CN" altLang="en-US" sz="3200" b="1" dirty="0">
              <a:solidFill>
                <a:schemeClr val="bg1"/>
              </a:solidFill>
              <a:latin typeface="方正兰亭黑简体" charset="0"/>
              <a:ea typeface="方正兰亭黑简体" charset="0"/>
              <a:sym typeface="方正兰亭黑简体" charset="0"/>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charset="0"/>
                <a:ea typeface="方正兰亭黑简体" charset="0"/>
                <a:sym typeface="方正兰亭黑简体" charset="0"/>
              </a:endParaRPr>
            </a:p>
          </p:txBody>
        </p:sp>
      </p:grpSp>
      <p:sp>
        <p:nvSpPr>
          <p:cNvPr id="18" name="文本框 17"/>
          <p:cNvSpPr txBox="1"/>
          <p:nvPr/>
        </p:nvSpPr>
        <p:spPr>
          <a:xfrm>
            <a:off x="1057546" y="2471046"/>
            <a:ext cx="10378628" cy="3001527"/>
          </a:xfrm>
          <a:prstGeom prst="rect">
            <a:avLst/>
          </a:prstGeom>
          <a:solidFill>
            <a:schemeClr val="accent1">
              <a:lumMod val="40000"/>
              <a:lumOff val="60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方正兰亭黑简体" charset="0"/>
                <a:ea typeface="方正兰亭黑简体" charset="0"/>
                <a:sym typeface="方正兰亭黑简体" charset="0"/>
              </a:rPr>
              <a:t>개혁개방 </a:t>
            </a:r>
            <a:r>
              <a:rPr lang="en-US" altLang="ko-KR" sz="1600" kern="100" dirty="0">
                <a:latin typeface="方正兰亭黑简体" charset="0"/>
                <a:ea typeface="方正兰亭黑简体" charset="0"/>
                <a:sym typeface="方正兰亭黑简体" charset="0"/>
              </a:rPr>
              <a:t>40</a:t>
            </a:r>
            <a:r>
              <a:rPr lang="ko-KR" altLang="en-US" sz="1600" kern="100" dirty="0">
                <a:latin typeface="方正兰亭黑简体" charset="0"/>
                <a:ea typeface="方正兰亭黑简体" charset="0"/>
                <a:sym typeface="方正兰亭黑简体" charset="0"/>
              </a:rPr>
              <a:t>년의 실천은 우리에게 방향이 미래를 결정하고 노선이 운명을 결정한다는 사실을 깨닫게 해주었습니다</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우리가 자기의 운명을 스스로 결정하려면 반드시 뜻을 굽히지 않고 노선을 바꾸지 않는 확고한 의지가 있어야 합니다</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개혁개방 </a:t>
            </a:r>
            <a:r>
              <a:rPr lang="en-US" altLang="ko-KR" sz="1600" kern="100" dirty="0">
                <a:latin typeface="方正兰亭黑简体" charset="0"/>
                <a:ea typeface="方正兰亭黑简体" charset="0"/>
                <a:sym typeface="方正兰亭黑简体" charset="0"/>
              </a:rPr>
              <a:t>40</a:t>
            </a:r>
            <a:r>
              <a:rPr lang="ko-KR" altLang="en-US" sz="1600" kern="100" dirty="0">
                <a:latin typeface="方正兰亭黑简体" charset="0"/>
                <a:ea typeface="方正兰亭黑简体" charset="0"/>
                <a:sym typeface="方正兰亭黑简体" charset="0"/>
              </a:rPr>
              <a:t>년간 우리 당의 모든 이론과 실천 주제는 중국 특색 사회주의를 견지하고 발전시키는 것이었습니다</a:t>
            </a:r>
            <a:r>
              <a:rPr lang="en-US" altLang="ko-KR" sz="1600" kern="100" dirty="0">
                <a:latin typeface="方正兰亭黑简体" charset="0"/>
                <a:ea typeface="方正兰亭黑简体" charset="0"/>
                <a:sym typeface="方正兰亭黑简体" charset="0"/>
              </a:rPr>
              <a:t>. 5000</a:t>
            </a:r>
            <a:r>
              <a:rPr lang="ko-KR" altLang="en-US" sz="1600" kern="100" dirty="0">
                <a:latin typeface="方正兰亭黑简体" charset="0"/>
                <a:ea typeface="方正兰亭黑简体" charset="0"/>
                <a:sym typeface="方正兰亭黑简体" charset="0"/>
              </a:rPr>
              <a:t>여 년의 문명사와 </a:t>
            </a:r>
            <a:r>
              <a:rPr lang="en-US" altLang="ko-KR" sz="1600" kern="100" dirty="0">
                <a:latin typeface="方正兰亭黑简体" charset="0"/>
                <a:ea typeface="方正兰亭黑简体" charset="0"/>
                <a:sym typeface="方正兰亭黑简体" charset="0"/>
              </a:rPr>
              <a:t>13</a:t>
            </a:r>
            <a:r>
              <a:rPr lang="ko-KR" altLang="en-US" sz="1600" kern="100" dirty="0">
                <a:latin typeface="方正兰亭黑简体" charset="0"/>
                <a:ea typeface="方正兰亭黑简体" charset="0"/>
                <a:sym typeface="方正兰亭黑简体" charset="0"/>
              </a:rPr>
              <a:t>억 명이 넘는 인구를 가진 큰 나라 중국에서 개혁과 발전을 추진하는 데는 금과옥조로 받들 만한 교과서가 없으며 함부로 중국 인민을 가르칠 만한 선생님도 없습니다</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루쉰 선생은 “길이란 무엇인가</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그것은 워낙 길이 없는 곳을 밟아 생긴 것이며</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가시덤불이 가득한 곳을 개척해 생긴 것이다”라고 말했습니다</a:t>
            </a:r>
            <a:r>
              <a:rPr lang="en-US" altLang="ko-KR" sz="1600" kern="100" dirty="0">
                <a:latin typeface="方正兰亭黑简体" charset="0"/>
                <a:ea typeface="方正兰亭黑简体" charset="0"/>
                <a:sym typeface="方正兰亭黑简体" charset="0"/>
              </a:rPr>
              <a:t>. </a:t>
            </a:r>
            <a:r>
              <a:rPr lang="ko-KR" altLang="en-US" sz="1600" kern="100" dirty="0">
                <a:latin typeface="方正兰亭黑简体" charset="0"/>
                <a:ea typeface="方正兰亭黑简体" charset="0"/>
                <a:sym typeface="方正兰亭黑简体" charset="0"/>
              </a:rPr>
              <a:t>중국 특색 사회주의의 길은 현시대 중국이 큰 걸음으로 시대를 따라잡고 시대의 발전을 선도할 수 있는 탄탄대로로서 조금도 흔들림 없이 걸어 나가야 합니다</a:t>
            </a:r>
            <a:r>
              <a:rPr lang="en-US" altLang="ko-KR" sz="1600" kern="100" dirty="0">
                <a:latin typeface="方正兰亭黑简体" charset="0"/>
                <a:ea typeface="方正兰亭黑简体" charset="0"/>
                <a:sym typeface="方正兰亭黑简体" charset="0"/>
              </a:rPr>
              <a:t>.</a:t>
            </a:r>
            <a:endParaRPr lang="en-US" altLang="ja-JP" sz="1400" kern="100" dirty="0">
              <a:latin typeface="方正兰亭黑简体" charset="0"/>
              <a:ea typeface="方正兰亭黑简体" charset="0"/>
              <a:sym typeface="方正兰亭黑简体" charset="0"/>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charset="0"/>
              </a:rPr>
              <a:t>参考译文</a:t>
            </a:r>
            <a:endParaRPr lang="zh-CN" altLang="en-US" sz="2000" b="1" dirty="0">
              <a:ea typeface="方正兰亭黑简体" charset="0"/>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itchFamily="49" charset="-128"/>
                <a:ea typeface="komorebi gothic" pitchFamily="49" charset="-128"/>
              </a:rPr>
              <a:t>감사합니다</a:t>
            </a:r>
            <a:r>
              <a:rPr lang="en-US" altLang="ko-KR" sz="4400" b="1" i="1" dirty="0" smtClean="0">
                <a:solidFill>
                  <a:srgbClr val="2050A1"/>
                </a:solidFill>
                <a:latin typeface="komorebi gothic" pitchFamily="49" charset="-128"/>
                <a:ea typeface="komorebi gothic" pitchFamily="49" charset="-128"/>
              </a:rPr>
              <a:t>!</a:t>
            </a:r>
            <a:endParaRPr lang="ja-JP" altLang="en-GB" sz="4400" b="1" i="1" dirty="0">
              <a:solidFill>
                <a:srgbClr val="2050A1"/>
              </a:solidFill>
              <a:latin typeface="komorebi gothic" pitchFamily="49" charset="-128"/>
              <a:ea typeface="komorebi gothic"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9" y="1728215"/>
            <a:ext cx="10540438" cy="1422876"/>
            <a:chOff x="1407" y="3366"/>
            <a:chExt cx="14596" cy="2327"/>
          </a:xfrm>
        </p:grpSpPr>
        <p:grpSp>
          <p:nvGrpSpPr>
            <p:cNvPr id="9" name="组合 8"/>
            <p:cNvGrpSpPr/>
            <p:nvPr/>
          </p:nvGrpSpPr>
          <p:grpSpPr>
            <a:xfrm>
              <a:off x="2986" y="3366"/>
              <a:ext cx="13017" cy="2327"/>
              <a:chOff x="1647" y="2212"/>
              <a:chExt cx="13017" cy="2327"/>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4.</a:t>
                </a:r>
                <a:r>
                  <a:rPr lang="zh-CN" altLang="en-US" sz="2800" b="1" dirty="0" smtClean="0">
                    <a:solidFill>
                      <a:schemeClr val="tx1"/>
                    </a:solidFill>
                    <a:latin typeface="方正兰亭黑简体" charset="0"/>
                    <a:ea typeface="方正兰亭黑简体" charset="0"/>
                    <a:cs typeface="Times New Roman" panose="02020603050405020304" pitchFamily="18" charset="0"/>
                    <a:sym typeface="+mn-ea"/>
                  </a:rPr>
                  <a:t> 供给侧结构性改革</a:t>
                </a:r>
                <a:endParaRPr lang="en-US" altLang="zh-CN" sz="2800" b="1" dirty="0" smtClean="0">
                  <a:latin typeface="方正兰亭黑简体" charset="0"/>
                  <a:ea typeface="方正兰亭黑简体" charset="0"/>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——공급 측 구조적 개혁</a:t>
                </a:r>
                <a:endPar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2" name="圆角矩形 31"/>
          <p:cNvSpPr/>
          <p:nvPr/>
        </p:nvSpPr>
        <p:spPr>
          <a:xfrm>
            <a:off x="3780273" y="340705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     </a:t>
            </a:r>
            <a:r>
              <a:rPr 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术语的翻译</a:t>
            </a:r>
            <a:endParaRPr 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kumimoji="1" lang="zh-CN" altLang="en-US">
              <a:latin typeface="方正兰亭黑简体" charset="0"/>
              <a:ea typeface="方正兰亭黑简体" charset="0"/>
              <a:sym typeface="方正兰亭黑简体" charset="0"/>
            </a:endParaRPr>
          </a:p>
        </p:txBody>
      </p:sp>
      <p:sp>
        <p:nvSpPr>
          <p:cNvPr id="2" name="圆角矩形 1"/>
          <p:cNvSpPr/>
          <p:nvPr/>
        </p:nvSpPr>
        <p:spPr>
          <a:xfrm>
            <a:off x="3780155" y="4753610"/>
            <a:ext cx="3552190" cy="64833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en-US" alt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     </a:t>
            </a:r>
            <a:r>
              <a:rPr lang="zh-CN" altLang="en-US"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描述性名词的翻译</a:t>
            </a:r>
            <a:endParaRPr lang="zh-CN" altLang="en-US"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charset="0"/>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charset="0"/>
                <a:ea typeface="方正兰亭黑简体" charset="0"/>
                <a:sym typeface="方正兰亭黑简体" charset="0"/>
              </a:rPr>
              <a:t>一、核心概念</a:t>
            </a:r>
            <a:endParaRPr kumimoji="1" lang="zh-CN" altLang="en-US" sz="3200" b="1" dirty="0">
              <a:solidFill>
                <a:schemeClr val="bg1"/>
              </a:solidFill>
              <a:latin typeface="方正兰亭黑简体" charset="0"/>
              <a:ea typeface="方正兰亭黑简体" charset="0"/>
              <a:sym typeface="方正兰亭黑简体" charset="0"/>
            </a:endParaRPr>
          </a:p>
        </p:txBody>
      </p:sp>
      <p:grpSp>
        <p:nvGrpSpPr>
          <p:cNvPr id="7" name="组合 6"/>
          <p:cNvGrpSpPr/>
          <p:nvPr/>
        </p:nvGrpSpPr>
        <p:grpSpPr>
          <a:xfrm>
            <a:off x="949419" y="1728215"/>
            <a:ext cx="10540438" cy="1473628"/>
            <a:chOff x="1407" y="3366"/>
            <a:chExt cx="14596" cy="2410"/>
          </a:xfrm>
        </p:grpSpPr>
        <p:grpSp>
          <p:nvGrpSpPr>
            <p:cNvPr id="9" name="组合 8"/>
            <p:cNvGrpSpPr/>
            <p:nvPr/>
          </p:nvGrpSpPr>
          <p:grpSpPr>
            <a:xfrm>
              <a:off x="2986" y="3366"/>
              <a:ext cx="13017" cy="2410"/>
              <a:chOff x="1647" y="2212"/>
              <a:chExt cx="13017" cy="2410"/>
            </a:xfrm>
          </p:grpSpPr>
          <p:sp>
            <p:nvSpPr>
              <p:cNvPr id="12" name="圆角矩形 11"/>
              <p:cNvSpPr/>
              <p:nvPr/>
            </p:nvSpPr>
            <p:spPr>
              <a:xfrm>
                <a:off x="1647" y="2212"/>
                <a:ext cx="12675" cy="241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charset="0"/>
                    <a:ea typeface="方正兰亭黑简体" charset="0"/>
                    <a:cs typeface="Times New Roman" panose="02020603050405020304" pitchFamily="18" charset="0"/>
                    <a:sym typeface="+mn-ea"/>
                  </a:rPr>
                  <a:t>5.现代化经济体系</a:t>
                </a:r>
                <a:endParaRPr lang="en-US" altLang="zh-CN" sz="2800" b="1" dirty="0" smtClean="0">
                  <a:latin typeface="方正兰亭黑简体" charset="0"/>
                  <a:ea typeface="方正兰亭黑简体" charset="0"/>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charset="0"/>
                    <a:cs typeface="Times New Roman" panose="02020603050405020304" pitchFamily="18" charset="0"/>
                  </a:rPr>
                  <a:t>——현대화 경제 시스템</a:t>
                </a:r>
                <a:endParaRPr lang="en-US" altLang="zh-CN" sz="2800" b="1" dirty="0">
                  <a:solidFill>
                    <a:srgbClr val="FF0000"/>
                  </a:solidFill>
                  <a:latin typeface="komorebi gothic" pitchFamily="49" charset="-128"/>
                  <a:ea typeface="komorebi gothic" pitchFamily="49" charset="-128"/>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charset="0"/>
              <a:ea typeface="方正兰亭黑简体" charset="0"/>
              <a:sym typeface="方正兰亭黑简体" charset="0"/>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rPr>
              <a:t>翻译说明</a:t>
            </a:r>
            <a:endParaRPr kumimoji="1" lang="zh-CN" altLang="en-US" sz="2600" b="1" dirty="0">
              <a:solidFill>
                <a:srgbClr val="2050A1"/>
              </a:solidFill>
              <a:latin typeface="方正兰亭黑简体" charset="0"/>
              <a:ea typeface="方正兰亭黑简体" charset="0"/>
              <a:cs typeface="Calibri" panose="020F0502020204030204" pitchFamily="34" charset="0"/>
              <a:sym typeface="方正兰亭黑简体" charset="0"/>
            </a:endParaRPr>
          </a:p>
        </p:txBody>
      </p:sp>
      <p:sp>
        <p:nvSpPr>
          <p:cNvPr id="32" name="圆角矩形 31"/>
          <p:cNvSpPr/>
          <p:nvPr/>
        </p:nvSpPr>
        <p:spPr>
          <a:xfrm>
            <a:off x="3554095" y="4184015"/>
            <a:ext cx="3117215" cy="64833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    </a:t>
            </a:r>
            <a:r>
              <a:rPr lang="zh-CN" altLang="en-US"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名词</a:t>
            </a:r>
            <a:r>
              <a:rPr lang="en-US" alt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 “</a:t>
            </a:r>
            <a:r>
              <a:rPr lang="zh-CN" altLang="en-US"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体系</a:t>
            </a:r>
            <a:r>
              <a:rPr lang="en-US" alt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a:t>
            </a:r>
            <a:r>
              <a:rPr 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rPr>
              <a:t>的翻译</a:t>
            </a:r>
            <a:endParaRPr lang="zh-CN" sz="2000" b="1" dirty="0">
              <a:solidFill>
                <a:schemeClr val="bg2">
                  <a:lumMod val="10000"/>
                </a:schemeClr>
              </a:solidFill>
              <a:latin typeface="Times New Roman" panose="02020603050405020304" pitchFamily="18" charset="0"/>
              <a:ea typeface="方正兰亭黑简体"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56_1*a*1"/>
  <p:tag name="KSO_WM_TEMPLATE_CATEGORY" val="custom"/>
  <p:tag name="KSO_WM_TEMPLATE_INDEX" val="20233156"/>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TEXT_FILL_FORE_SCHEMECOLOR_INDEX" val="13"/>
  <p:tag name="KSO_WM_UNIT_TEXT_FILL_TYPE" val="1"/>
  <p:tag name="KSO_WM_UNIT_USESOURCEFORMAT_APPLY" val="1"/>
  <p:tag name="KSO_WM_UNIT_PRESET_TEXT" val="单击此处添加标题内容"/>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PP_MARK_KEY" val="e0e2b6bd-bc31-4ce3-87aa-f075d16f3e77"/>
  <p:tag name="COMMONDATA" val="eyJoZGlkIjoiNTM0MTIzOTVjNGJiMGU2Y2YwNjZmZGQzOWUzYjc0MTAifQ=="/>
  <p:tag name="commondata" val="eyJoZGlkIjoiMzk1ZjI3Y2I4Yzk3NWQ4ZGFjNjU1NTg3MjMzZjE4MmMifQ=="/>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56_1*i*1"/>
  <p:tag name="KSO_WM_TEMPLATE_CATEGORY" val="custom"/>
  <p:tag name="KSO_WM_TEMPLATE_INDEX" val="20233156"/>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56_1*d*1"/>
  <p:tag name="KSO_WM_TEMPLATE_CATEGORY" val="custom"/>
  <p:tag name="KSO_WM_TEMPLATE_INDEX" val="20233156"/>
  <p:tag name="KSO_WM_UNIT_LAYERLEVEL" val="1"/>
  <p:tag name="KSO_WM_TAG_VERSION" val="3.0"/>
  <p:tag name="KSO_WM_BEAUTIFY_FLAG" val="#wm#"/>
  <p:tag name="KSO_WM_UNIT_VALUE" val="1299*1271"/>
  <p:tag name="KSO_WM_UNIT_TYPE" val="d"/>
  <p:tag name="KSO_WM_UNIT_INDEX" val="1"/>
  <p:tag name="KSO_WM_UNIT_LINE_FORE_SCHEMECOLOR_INDEX" val="5"/>
  <p:tag name="KSO_WM_UNIT_LINE_FILL_TYPE" val="2"/>
  <p:tag name="KSO_WM_UNIT_USESOURCEFORMAT_APPLY" val="1"/>
</p:tagLst>
</file>

<file path=ppt/tags/tag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52_2*l_h_f*1_1_1"/>
  <p:tag name="KSO_WM_TEMPLATE_CATEGORY" val="diagram"/>
  <p:tag name="KSO_WM_TEMPLATE_INDEX" val="20233152"/>
  <p:tag name="KSO_WM_UNIT_LAYERLEVEL" val="1_1_1"/>
  <p:tag name="KSO_WM_TAG_VERSION" val="3.0"/>
  <p:tag name="KSO_WM_BEAUTIFY_FLAG" val="#wm#"/>
  <p:tag name="KSO_WM_DIAGRAM_MAX_ITEMCNT" val="4"/>
  <p:tag name="KSO_WM_DIAGRAM_MIN_ITEMCNT" val="1"/>
  <p:tag name="KSO_WM_DIAGRAM_VIRTUALLY_FRAME" val="{&quot;height&quot;:363.53662109374994,&quot;left&quot;:39.9,&quot;top&quot;:107.98287055548721,&quot;width&quot;:407.18771653543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5"/>
  <p:tag name="KSO_WM_UNIT_PRESET_TEXT" val="单击添加文本具体内容，简明扼要地阐述您的观点。根据需要酌情增减文字，以便观者准确地理解您传达的思想。"/>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52_2*l_h_a*1_1_1"/>
  <p:tag name="KSO_WM_TEMPLATE_CATEGORY" val="diagram"/>
  <p:tag name="KSO_WM_TEMPLATE_INDEX" val="20233152"/>
  <p:tag name="KSO_WM_UNIT_LAYERLEVEL" val="1_1_1"/>
  <p:tag name="KSO_WM_TAG_VERSION" val="3.0"/>
  <p:tag name="KSO_WM_BEAUTIFY_FLAG" val="#wm#"/>
  <p:tag name="KSO_WM_DIAGRAM_MAX_ITEMCNT" val="4"/>
  <p:tag name="KSO_WM_DIAGRAM_MIN_ITEMCNT" val="1"/>
  <p:tag name="KSO_WM_DIAGRAM_VIRTUALLY_FRAME" val="{&quot;height&quot;:363.53662109374994,&quot;left&quot;:39.9,&quot;top&quot;:107.98287055548721,&quot;width&quot;:407.18771653543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UNIT_PRESET_TEXT" val="添加项标题"/>
  <p:tag name="KSO_WM_UNIT_TEXT_FILL_FORE_SCHEMECOLOR_INDEX" val="1"/>
  <p:tag name="KSO_WM_UNIT_TEXT_FILL_TYPE" val="1"/>
  <p:tag name="KSO_WM_UNIT_USESOURCEFORMAT_APPLY" val="1"/>
</p:tagLst>
</file>

<file path=ppt/tags/tag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52_2*l_h_a*1_2_1"/>
  <p:tag name="KSO_WM_TEMPLATE_CATEGORY" val="diagram"/>
  <p:tag name="KSO_WM_TEMPLATE_INDEX" val="20233152"/>
  <p:tag name="KSO_WM_UNIT_LAYERLEVEL" val="1_1_1"/>
  <p:tag name="KSO_WM_TAG_VERSION" val="3.0"/>
  <p:tag name="KSO_WM_BEAUTIFY_FLAG" val="#wm#"/>
  <p:tag name="KSO_WM_DIAGRAM_MAX_ITEMCNT" val="4"/>
  <p:tag name="KSO_WM_DIAGRAM_MIN_ITEMCNT" val="1"/>
  <p:tag name="KSO_WM_DIAGRAM_VIRTUALLY_FRAME" val="{&quot;height&quot;:363.53662109374994,&quot;left&quot;:39.9,&quot;top&quot;:107.98287055548721,&quot;width&quot;:407.18771653543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UNIT_PRESET_TEXT" val="添加项标题"/>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BEAUTIFY_FLAG" val="#wm#"/>
  <p:tag name="KSO_WM_TEMPLATE_CATEGORY" val="custom"/>
  <p:tag name="KSO_WM_TEMPLATE_INDEX" val="20233156"/>
  <p:tag name="KSO_WM_SLIDE_ID" val="custom20233156_1"/>
  <p:tag name="KSO_WM_TEMPLATE_SUBCATEGORY" val="0"/>
  <p:tag name="KSO_WM_TEMPLATE_MASTER_TYPE" val="0"/>
  <p:tag name="KSO_WM_TEMPLATE_COLOR_TYPE" val="0"/>
  <p:tag name="KSO_WM_SLIDE_TYPE" val="text"/>
  <p:tag name="KSO_WM_SLIDE_SUBTYPE" val="picTxt"/>
  <p:tag name="KSO_WM_SLIDE_ITEM_CNT" val="4"/>
  <p:tag name="KSO_WM_SLIDE_INDEX" val="1"/>
  <p:tag name="KSO_WM_SLIDE_SIZE" val="407.062*332.299"/>
  <p:tag name="KSO_WM_SLIDE_POSITION" val="39.9202*139.202"/>
  <p:tag name="KSO_WM_DIAGRAM_GROUP_CODE" val="l1-1"/>
  <p:tag name="KSO_WM_SLIDE_DIAGTYPE" val="l"/>
  <p:tag name="KSO_WM_TAG_VERSION" val="3.0"/>
  <p:tag name="KSO_WM_SLIDE_LAYOUT" val="a_d_l"/>
  <p:tag name="KSO_WM_SLIDE_LAYOUT_CNT" val="1_1_1"/>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14146</Words>
  <Application>WPS 演示</Application>
  <PresentationFormat>宽屏</PresentationFormat>
  <Paragraphs>800</Paragraphs>
  <Slides>73</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73</vt:i4>
      </vt:variant>
    </vt:vector>
  </HeadingPairs>
  <TitlesOfParts>
    <vt:vector size="92" baseType="lpstr">
      <vt:lpstr>Arial</vt:lpstr>
      <vt:lpstr>宋体</vt:lpstr>
      <vt:lpstr>Wingdings</vt:lpstr>
      <vt:lpstr>微软雅黑</vt:lpstr>
      <vt:lpstr>Times New Roman</vt:lpstr>
      <vt:lpstr>方正兰亭黑简体</vt:lpstr>
      <vt:lpstr>黑体</vt:lpstr>
      <vt:lpstr>Calibri</vt:lpstr>
      <vt:lpstr>微软雅黑 Light</vt:lpstr>
      <vt:lpstr>komorebi gothic</vt:lpstr>
      <vt:lpstr>Arial Unicode MS</vt:lpstr>
      <vt:lpstr>等线 Light</vt:lpstr>
      <vt:lpstr>等线</vt:lpstr>
      <vt:lpstr>仿宋</vt:lpstr>
      <vt:lpstr>方正楷体_GBK</vt:lpstr>
      <vt:lpstr>Batang</vt:lpstr>
      <vt:lpstr>Yu Gothic</vt:lpstr>
      <vt:lpstr>BatangChe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四、译文评析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Administrator</cp:lastModifiedBy>
  <cp:revision>1000</cp:revision>
  <dcterms:created xsi:type="dcterms:W3CDTF">2022-06-22T00:29:00Z</dcterms:created>
  <dcterms:modified xsi:type="dcterms:W3CDTF">2024-08-23T08:22:44Z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3AEB7629C6CC4E11A2AC15A4501CB9FF_13</vt:lpwstr>
  </property>
  <property fmtid="{D5CDD505-2E9C-101B-9397-08002B2CF9AE}" pid="3" name="KSOProductBuildVer">
    <vt:lpwstr>2052-12.1.0.17857</vt:lpwstr>
  </property>
</Properties>
</file>