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88"/>
  </p:notesMasterIdLst>
  <p:sldIdLst>
    <p:sldId id="276" r:id="rId2"/>
    <p:sldId id="593" r:id="rId3"/>
    <p:sldId id="596" r:id="rId4"/>
    <p:sldId id="275" r:id="rId5"/>
    <p:sldId id="617" r:id="rId6"/>
    <p:sldId id="649" r:id="rId7"/>
    <p:sldId id="458" r:id="rId8"/>
    <p:sldId id="597" r:id="rId9"/>
    <p:sldId id="650" r:id="rId10"/>
    <p:sldId id="624" r:id="rId11"/>
    <p:sldId id="726" r:id="rId12"/>
    <p:sldId id="727" r:id="rId13"/>
    <p:sldId id="728" r:id="rId14"/>
    <p:sldId id="729" r:id="rId15"/>
    <p:sldId id="730" r:id="rId16"/>
    <p:sldId id="731" r:id="rId17"/>
    <p:sldId id="725" r:id="rId18"/>
    <p:sldId id="653" r:id="rId19"/>
    <p:sldId id="602" r:id="rId20"/>
    <p:sldId id="603" r:id="rId21"/>
    <p:sldId id="654" r:id="rId22"/>
    <p:sldId id="604" r:id="rId23"/>
    <p:sldId id="605" r:id="rId24"/>
    <p:sldId id="607" r:id="rId25"/>
    <p:sldId id="608" r:id="rId26"/>
    <p:sldId id="606" r:id="rId27"/>
    <p:sldId id="609" r:id="rId28"/>
    <p:sldId id="610" r:id="rId29"/>
    <p:sldId id="622" r:id="rId30"/>
    <p:sldId id="490" r:id="rId31"/>
    <p:sldId id="629" r:id="rId32"/>
    <p:sldId id="630" r:id="rId33"/>
    <p:sldId id="631" r:id="rId34"/>
    <p:sldId id="671" r:id="rId35"/>
    <p:sldId id="691" r:id="rId36"/>
    <p:sldId id="712" r:id="rId37"/>
    <p:sldId id="692" r:id="rId38"/>
    <p:sldId id="693" r:id="rId39"/>
    <p:sldId id="672" r:id="rId40"/>
    <p:sldId id="674" r:id="rId41"/>
    <p:sldId id="695" r:id="rId42"/>
    <p:sldId id="696" r:id="rId43"/>
    <p:sldId id="697" r:id="rId44"/>
    <p:sldId id="698" r:id="rId45"/>
    <p:sldId id="732" r:id="rId46"/>
    <p:sldId id="699" r:id="rId47"/>
    <p:sldId id="655" r:id="rId48"/>
    <p:sldId id="673" r:id="rId49"/>
    <p:sldId id="675" r:id="rId50"/>
    <p:sldId id="676" r:id="rId51"/>
    <p:sldId id="677" r:id="rId52"/>
    <p:sldId id="656" r:id="rId53"/>
    <p:sldId id="716" r:id="rId54"/>
    <p:sldId id="717" r:id="rId55"/>
    <p:sldId id="718" r:id="rId56"/>
    <p:sldId id="719" r:id="rId57"/>
    <p:sldId id="658" r:id="rId58"/>
    <p:sldId id="659" r:id="rId59"/>
    <p:sldId id="720" r:id="rId60"/>
    <p:sldId id="721" r:id="rId61"/>
    <p:sldId id="661" r:id="rId62"/>
    <p:sldId id="709" r:id="rId63"/>
    <p:sldId id="722" r:id="rId64"/>
    <p:sldId id="723" r:id="rId65"/>
    <p:sldId id="724" r:id="rId66"/>
    <p:sldId id="733" r:id="rId67"/>
    <p:sldId id="734" r:id="rId68"/>
    <p:sldId id="735" r:id="rId69"/>
    <p:sldId id="736" r:id="rId70"/>
    <p:sldId id="737" r:id="rId71"/>
    <p:sldId id="613" r:id="rId72"/>
    <p:sldId id="632" r:id="rId73"/>
    <p:sldId id="679" r:id="rId74"/>
    <p:sldId id="680" r:id="rId75"/>
    <p:sldId id="687" r:id="rId76"/>
    <p:sldId id="688" r:id="rId77"/>
    <p:sldId id="689" r:id="rId78"/>
    <p:sldId id="690" r:id="rId79"/>
    <p:sldId id="681" r:id="rId80"/>
    <p:sldId id="678" r:id="rId81"/>
    <p:sldId id="627" r:id="rId82"/>
    <p:sldId id="738" r:id="rId83"/>
    <p:sldId id="636" r:id="rId84"/>
    <p:sldId id="633" r:id="rId85"/>
    <p:sldId id="637" r:id="rId86"/>
    <p:sldId id="485" r:id="rId87"/>
  </p:sldIdLst>
  <p:sldSz cx="12192000" cy="6858000"/>
  <p:notesSz cx="6858000" cy="9144000"/>
  <p:custDataLst>
    <p:tags r:id="rId89"/>
  </p:custDataLst>
  <p:defaultTextStyle>
    <a:defPPr>
      <a:defRPr lang="zh-CN"/>
    </a:defPPr>
    <a:lvl1pPr marL="0" algn="l" defTabSz="91440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050A1"/>
    <a:srgbClr val="C62533"/>
    <a:srgbClr val="AE8E45"/>
    <a:srgbClr val="C3905D"/>
    <a:srgbClr val="F4B673"/>
    <a:srgbClr val="FF99FF"/>
    <a:srgbClr val="9B1D23"/>
    <a:srgbClr val="34568C"/>
    <a:srgbClr val="C6A654"/>
    <a:srgbClr val="DFC0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502" autoAdjust="0"/>
    <p:restoredTop sz="94674"/>
  </p:normalViewPr>
  <p:slideViewPr>
    <p:cSldViewPr snapToGrid="0" snapToObjects="1" showGuides="1">
      <p:cViewPr varScale="1">
        <p:scale>
          <a:sx n="89" d="100"/>
          <a:sy n="89" d="100"/>
        </p:scale>
        <p:origin x="211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tags" Target="tags/tag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presProps" Target="presProp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notesMaster" Target="notesMasters/notesMaster1.xml"/><Relationship Id="rId9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heme" Target="theme/theme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2024/8/5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984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9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1CE3A-8381-7346-9817-75918C3C0922}" type="datetimeFigureOut">
              <a:rPr kumimoji="1" lang="zh-CN" altLang="en-US" smtClean="0"/>
              <a:t>2024/8/5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295EE-109B-1448-BA56-B7F987B5EA6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1CE3A-8381-7346-9817-75918C3C0922}" type="datetimeFigureOut">
              <a:rPr kumimoji="1" lang="zh-CN" altLang="en-US" smtClean="0"/>
              <a:t>2024/8/5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295EE-109B-1448-BA56-B7F987B5EA6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1CE3A-8381-7346-9817-75918C3C0922}" type="datetimeFigureOut">
              <a:rPr kumimoji="1" lang="zh-CN" altLang="en-US" smtClean="0"/>
              <a:t>2024/8/5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295EE-109B-1448-BA56-B7F987B5EA6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2"/>
          <p:cNvSpPr txBox="1"/>
          <p:nvPr userDrawn="1"/>
        </p:nvSpPr>
        <p:spPr>
          <a:xfrm>
            <a:off x="353496" y="342817"/>
            <a:ext cx="1507490" cy="357505"/>
          </a:xfrm>
          <a:prstGeom prst="rect">
            <a:avLst/>
          </a:prstGeom>
          <a:noFill/>
        </p:spPr>
        <p:txBody>
          <a:bodyPr wrap="none" lIns="91422" tIns="45711" rIns="91422" bIns="45711">
            <a:spAutoFit/>
          </a:bodyPr>
          <a:lstStyle/>
          <a:p>
            <a:pPr defTabSz="685800">
              <a:defRPr/>
            </a:pPr>
            <a:r>
              <a:rPr lang="zh-CN" altLang="en-US" sz="173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成功项目展示</a:t>
            </a:r>
          </a:p>
        </p:txBody>
      </p:sp>
      <p:sp>
        <p:nvSpPr>
          <p:cNvPr id="4" name="文本框 33"/>
          <p:cNvSpPr txBox="1"/>
          <p:nvPr userDrawn="1"/>
        </p:nvSpPr>
        <p:spPr>
          <a:xfrm>
            <a:off x="353496" y="620032"/>
            <a:ext cx="2207895" cy="274320"/>
          </a:xfrm>
          <a:prstGeom prst="rect">
            <a:avLst/>
          </a:prstGeom>
          <a:noFill/>
        </p:spPr>
        <p:txBody>
          <a:bodyPr wrap="none" lIns="91422" tIns="45711" rIns="91422" bIns="45711">
            <a:spAutoFit/>
          </a:bodyPr>
          <a:lstStyle/>
          <a:p>
            <a:pPr defTabSz="685800">
              <a:defRPr/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Successful project presentation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2024/8/5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push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1CE3A-8381-7346-9817-75918C3C0922}" type="datetimeFigureOut">
              <a:rPr kumimoji="1" lang="zh-CN" altLang="en-US" smtClean="0"/>
              <a:t>2024/8/5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295EE-109B-1448-BA56-B7F987B5EA6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1CE3A-8381-7346-9817-75918C3C0922}" type="datetimeFigureOut">
              <a:rPr kumimoji="1" lang="zh-CN" altLang="en-US" smtClean="0"/>
              <a:t>2024/8/5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295EE-109B-1448-BA56-B7F987B5EA6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1CE3A-8381-7346-9817-75918C3C0922}" type="datetimeFigureOut">
              <a:rPr kumimoji="1" lang="zh-CN" altLang="en-US" smtClean="0"/>
              <a:t>2024/8/5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295EE-109B-1448-BA56-B7F987B5EA6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9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9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1CE3A-8381-7346-9817-75918C3C0922}" type="datetimeFigureOut">
              <a:rPr kumimoji="1" lang="zh-CN" altLang="en-US" smtClean="0"/>
              <a:t>2024/8/5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295EE-109B-1448-BA56-B7F987B5EA6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1CE3A-8381-7346-9817-75918C3C0922}" type="datetimeFigureOut">
              <a:rPr kumimoji="1" lang="zh-CN" altLang="en-US" smtClean="0"/>
              <a:t>2024/8/5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295EE-109B-1448-BA56-B7F987B5EA6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1CE3A-8381-7346-9817-75918C3C0922}" type="datetimeFigureOut">
              <a:rPr kumimoji="1" lang="zh-CN" altLang="en-US" smtClean="0"/>
              <a:t>2024/8/5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295EE-109B-1448-BA56-B7F987B5EA6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500"/>
            </a:lvl2pPr>
            <a:lvl3pPr marL="914400" indent="0">
              <a:buNone/>
              <a:defRPr sz="12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  <a:lvl6pPr marL="2286000" indent="0">
              <a:buNone/>
              <a:defRPr sz="1100"/>
            </a:lvl6pPr>
            <a:lvl7pPr marL="2743200" indent="0">
              <a:buNone/>
              <a:defRPr sz="1100"/>
            </a:lvl7pPr>
            <a:lvl8pPr marL="3200400" indent="0">
              <a:buNone/>
              <a:defRPr sz="1100"/>
            </a:lvl8pPr>
            <a:lvl9pPr marL="3657600" indent="0">
              <a:buNone/>
              <a:defRPr sz="11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1CE3A-8381-7346-9817-75918C3C0922}" type="datetimeFigureOut">
              <a:rPr kumimoji="1" lang="zh-CN" altLang="en-US" smtClean="0"/>
              <a:t>2024/8/5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295EE-109B-1448-BA56-B7F987B5EA6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500"/>
            </a:lvl2pPr>
            <a:lvl3pPr marL="914400" indent="0">
              <a:buNone/>
              <a:defRPr sz="12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  <a:lvl6pPr marL="2286000" indent="0">
              <a:buNone/>
              <a:defRPr sz="1100"/>
            </a:lvl6pPr>
            <a:lvl7pPr marL="2743200" indent="0">
              <a:buNone/>
              <a:defRPr sz="1100"/>
            </a:lvl7pPr>
            <a:lvl8pPr marL="3200400" indent="0">
              <a:buNone/>
              <a:defRPr sz="1100"/>
            </a:lvl8pPr>
            <a:lvl9pPr marL="3657600" indent="0">
              <a:buNone/>
              <a:defRPr sz="11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1CE3A-8381-7346-9817-75918C3C0922}" type="datetimeFigureOut">
              <a:rPr kumimoji="1" lang="zh-CN" altLang="en-US" smtClean="0"/>
              <a:t>2024/8/5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295EE-109B-1448-BA56-B7F987B5EA6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38" tIns="45719" rIns="91438" bIns="45719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38" tIns="45719" rIns="91438" bIns="45719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C1CE3A-8381-7346-9817-75918C3C0922}" type="datetimeFigureOut">
              <a:rPr kumimoji="1" lang="zh-CN" altLang="en-US" smtClean="0"/>
              <a:t>2024/8/5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E295EE-109B-1448-BA56-B7F987B5EA6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22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22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22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22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22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15000"/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145" y="-172121"/>
            <a:ext cx="12192000" cy="68580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7145" y="4116070"/>
            <a:ext cx="12174855" cy="98796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4400" b="1" dirty="0">
                <a:solidFill>
                  <a:srgbClr val="2050A1"/>
                </a:solidFill>
                <a:latin typeface="Times New Roman" panose="02020603050405020304" pitchFamily="18" charset="0"/>
                <a:ea typeface="方正兰亭黑简体" panose="02000500000000000000" pitchFamily="2" charset="-122"/>
                <a:sym typeface="Times New Roman" panose="02020603050405020304" pitchFamily="18" charset="0"/>
              </a:rPr>
              <a:t>世界好，中国才能好； 中国好，世界才更好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35" y="3107055"/>
            <a:ext cx="12175490" cy="643890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2050A1"/>
                </a:solidFill>
                <a:latin typeface="Times New Roman" panose="02020603050405020304" pitchFamily="18" charset="0"/>
                <a:ea typeface="方正兰亭黑简体" panose="02000500000000000000" pitchFamily="2" charset="-122"/>
                <a:sym typeface="Times New Roman" panose="02020603050405020304" pitchFamily="18" charset="0"/>
              </a:rPr>
              <a:t>第九单元</a:t>
            </a:r>
            <a:endParaRPr lang="zh-CN" altLang="en-US" sz="3600" b="1" dirty="0">
              <a:solidFill>
                <a:srgbClr val="2050A1"/>
              </a:solidFill>
              <a:latin typeface="Times New Roman" panose="02020603050405020304" pitchFamily="18" charset="0"/>
              <a:ea typeface="方正兰亭黑简体" panose="02000500000000000000" pitchFamily="2" charset="-122"/>
              <a:sym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" y="6685879"/>
            <a:ext cx="12192000" cy="191484"/>
          </a:xfrm>
          <a:prstGeom prst="rect">
            <a:avLst/>
          </a:prstGeom>
        </p:spPr>
      </p:pic>
      <p:pic>
        <p:nvPicPr>
          <p:cNvPr id="7" name="图片 6" descr="高级翻译最终改OK改尺寸定稿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319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>
              <a:latin typeface="Times New Roman" panose="02020603050405020304" pitchFamily="18" charset="0"/>
              <a:ea typeface="方正兰亭黑简体" panose="02000500000000000000" pitchFamily="2" charset="-122"/>
              <a:sym typeface="Times New Roman" panose="02020603050405020304" pitchFamily="18" charset="0"/>
            </a:endParaRPr>
          </a:p>
        </p:txBody>
      </p:sp>
      <p:sp>
        <p:nvSpPr>
          <p:cNvPr id="14" name="矩形: 圆角 14"/>
          <p:cNvSpPr/>
          <p:nvPr/>
        </p:nvSpPr>
        <p:spPr>
          <a:xfrm>
            <a:off x="654950" y="1525730"/>
            <a:ext cx="10834752" cy="4656290"/>
          </a:xfrm>
          <a:prstGeom prst="roundRect">
            <a:avLst>
              <a:gd name="adj" fmla="val 6911"/>
            </a:avLst>
          </a:prstGeom>
          <a:noFill/>
          <a:ln w="190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9408" y="513303"/>
            <a:ext cx="300805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38890" y="554907"/>
            <a:ext cx="2858198" cy="58229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一、核心概念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949418" y="1585744"/>
            <a:ext cx="10394152" cy="1616709"/>
            <a:chOff x="1407" y="3133"/>
            <a:chExt cx="14651" cy="2644"/>
          </a:xfrm>
        </p:grpSpPr>
        <p:grpSp>
          <p:nvGrpSpPr>
            <p:cNvPr id="9" name="组合 8"/>
            <p:cNvGrpSpPr/>
            <p:nvPr/>
          </p:nvGrpSpPr>
          <p:grpSpPr>
            <a:xfrm>
              <a:off x="3465" y="3133"/>
              <a:ext cx="12593" cy="2644"/>
              <a:chOff x="2126" y="1979"/>
              <a:chExt cx="12593" cy="2644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2126" y="1979"/>
                <a:ext cx="12593" cy="2644"/>
              </a:xfrm>
              <a:prstGeom prst="round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2401" y="2194"/>
                <a:ext cx="12318" cy="22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 smtClean="0">
                    <a:latin typeface="方正兰亭黑简体" panose="02000500000000000000" pitchFamily="2" charset="-122"/>
                    <a:ea typeface="方正兰亭黑简体" panose="02000500000000000000" pitchFamily="2" charset="-122"/>
                    <a:cs typeface="Times New Roman" panose="02020603050405020304" pitchFamily="18" charset="0"/>
                    <a:sym typeface="+mn-ea"/>
                  </a:rPr>
                  <a:t>6</a:t>
                </a:r>
                <a:r>
                  <a:rPr lang="en-US" altLang="zh-CN" sz="2800" b="1" dirty="0" smtClean="0">
                    <a:solidFill>
                      <a:schemeClr val="tx1"/>
                    </a:solidFill>
                    <a:latin typeface="方正兰亭黑简体" panose="02000500000000000000" pitchFamily="2" charset="-122"/>
                    <a:ea typeface="方正兰亭黑简体" panose="02000500000000000000" pitchFamily="2" charset="-122"/>
                    <a:cs typeface="Times New Roman" panose="02020603050405020304" pitchFamily="18" charset="0"/>
                    <a:sym typeface="+mn-ea"/>
                  </a:rPr>
                  <a:t>. </a:t>
                </a:r>
                <a:r>
                  <a:rPr lang="zh-CN" altLang="en-US" sz="2800" b="1" dirty="0">
                    <a:latin typeface="方正兰亭黑简体" panose="02000500000000000000" pitchFamily="2" charset="-122"/>
                    <a:ea typeface="方正兰亭黑简体" panose="02000500000000000000" pitchFamily="2" charset="-122"/>
                    <a:cs typeface="Times New Roman" panose="02020603050405020304" pitchFamily="18" charset="0"/>
                    <a:sym typeface="+mn-ea"/>
                  </a:rPr>
                  <a:t>“一带一路”建设</a:t>
                </a:r>
                <a:endParaRPr lang="en-US" altLang="zh-CN" sz="2800" b="1" dirty="0">
                  <a:solidFill>
                    <a:schemeClr val="accent1">
                      <a:lumMod val="75000"/>
                    </a:schemeClr>
                  </a:solidFill>
                  <a:latin typeface="Times New Roman" panose="02020603050405020304" pitchFamily="18" charset="0"/>
                  <a:ea typeface="方正兰亭黑简体" panose="02000500000000000000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 smtClean="0">
                    <a:solidFill>
                      <a:schemeClr val="accent1">
                        <a:lumMod val="75000"/>
                      </a:schemeClr>
                    </a:solidFill>
                    <a:latin typeface="Times New Roman" panose="02020603050405020304" pitchFamily="18" charset="0"/>
                    <a:ea typeface="方正兰亭黑简体" panose="02000500000000000000" pitchFamily="2" charset="-122"/>
                    <a:cs typeface="Times New Roman" panose="02020603050405020304" pitchFamily="18" charset="0"/>
                  </a:rPr>
                  <a:t>——</a:t>
                </a:r>
                <a:r>
                  <a:rPr lang="ko-KR" altLang="en-US" sz="2800" b="1" dirty="0">
                    <a:solidFill>
                      <a:schemeClr val="accent1">
                        <a:lumMod val="75000"/>
                      </a:schemeClr>
                    </a:solidFill>
                    <a:latin typeface="Times New Roman" panose="02020603050405020304" pitchFamily="18" charset="0"/>
                    <a:ea typeface="方正兰亭黑简体" panose="02000500000000000000" pitchFamily="2" charset="-122"/>
                    <a:cs typeface="Times New Roman" panose="02020603050405020304" pitchFamily="18" charset="0"/>
                  </a:rPr>
                  <a:t>‘일대일로’ 건설</a:t>
                </a:r>
                <a:endParaRPr lang="ja-JP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方正兰亭黑简体" panose="02000500000000000000" pitchFamily="2" charset="-122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8" name="图片 17" descr="32313536333434333b32313536333435303bbcc6bbaeb1eac7a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07" y="3573"/>
              <a:ext cx="1115" cy="1115"/>
            </a:xfrm>
            <a:prstGeom prst="rect">
              <a:avLst/>
            </a:prstGeom>
          </p:spPr>
        </p:pic>
      </p:grpSp>
      <p:sp>
        <p:nvSpPr>
          <p:cNvPr id="23" name="椭圆 22"/>
          <p:cNvSpPr/>
          <p:nvPr/>
        </p:nvSpPr>
        <p:spPr>
          <a:xfrm>
            <a:off x="9935917" y="4644892"/>
            <a:ext cx="2066555" cy="206655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iconfont-10484-5114096"/>
          <p:cNvSpPr>
            <a:spLocks noChangeAspect="1"/>
          </p:cNvSpPr>
          <p:nvPr/>
        </p:nvSpPr>
        <p:spPr>
          <a:xfrm>
            <a:off x="10401597" y="5102716"/>
            <a:ext cx="1135453" cy="1149835"/>
          </a:xfrm>
          <a:custGeom>
            <a:avLst/>
            <a:gdLst>
              <a:gd name="T0" fmla="*/ 7558 w 11184"/>
              <a:gd name="T1" fmla="*/ 2125 h 11325"/>
              <a:gd name="T2" fmla="*/ 6347 w 11184"/>
              <a:gd name="T3" fmla="*/ 306 h 11325"/>
              <a:gd name="T4" fmla="*/ 4203 w 11184"/>
              <a:gd name="T5" fmla="*/ 729 h 11325"/>
              <a:gd name="T6" fmla="*/ 3775 w 11184"/>
              <a:gd name="T7" fmla="*/ 2872 h 11325"/>
              <a:gd name="T8" fmla="*/ 5592 w 11184"/>
              <a:gd name="T9" fmla="*/ 4087 h 11325"/>
              <a:gd name="T10" fmla="*/ 7558 w 11184"/>
              <a:gd name="T11" fmla="*/ 2125 h 11325"/>
              <a:gd name="T12" fmla="*/ 6248 w 11184"/>
              <a:gd name="T13" fmla="*/ 4087 h 11325"/>
              <a:gd name="T14" fmla="*/ 4936 w 11184"/>
              <a:gd name="T15" fmla="*/ 4087 h 11325"/>
              <a:gd name="T16" fmla="*/ 3622 w 11184"/>
              <a:gd name="T17" fmla="*/ 4409 h 11325"/>
              <a:gd name="T18" fmla="*/ 5592 w 11184"/>
              <a:gd name="T19" fmla="*/ 5225 h 11325"/>
              <a:gd name="T20" fmla="*/ 7562 w 11184"/>
              <a:gd name="T21" fmla="*/ 4409 h 11325"/>
              <a:gd name="T22" fmla="*/ 6248 w 11184"/>
              <a:gd name="T23" fmla="*/ 4087 h 11325"/>
              <a:gd name="T24" fmla="*/ 10528 w 11184"/>
              <a:gd name="T25" fmla="*/ 6053 h 11325"/>
              <a:gd name="T26" fmla="*/ 9874 w 11184"/>
              <a:gd name="T27" fmla="*/ 6707 h 11325"/>
              <a:gd name="T28" fmla="*/ 9874 w 11184"/>
              <a:gd name="T29" fmla="*/ 8019 h 11325"/>
              <a:gd name="T30" fmla="*/ 10529 w 11184"/>
              <a:gd name="T31" fmla="*/ 8639 h 11325"/>
              <a:gd name="T32" fmla="*/ 11184 w 11184"/>
              <a:gd name="T33" fmla="*/ 8019 h 11325"/>
              <a:gd name="T34" fmla="*/ 11184 w 11184"/>
              <a:gd name="T35" fmla="*/ 6707 h 11325"/>
              <a:gd name="T36" fmla="*/ 10528 w 11184"/>
              <a:gd name="T37" fmla="*/ 6053 h 11325"/>
              <a:gd name="T38" fmla="*/ 1310 w 11184"/>
              <a:gd name="T39" fmla="*/ 8019 h 11325"/>
              <a:gd name="T40" fmla="*/ 1310 w 11184"/>
              <a:gd name="T41" fmla="*/ 6707 h 11325"/>
              <a:gd name="T42" fmla="*/ 655 w 11184"/>
              <a:gd name="T43" fmla="*/ 6087 h 11325"/>
              <a:gd name="T44" fmla="*/ 0 w 11184"/>
              <a:gd name="T45" fmla="*/ 6707 h 11325"/>
              <a:gd name="T46" fmla="*/ 0 w 11184"/>
              <a:gd name="T47" fmla="*/ 8019 h 11325"/>
              <a:gd name="T48" fmla="*/ 655 w 11184"/>
              <a:gd name="T49" fmla="*/ 8639 h 11325"/>
              <a:gd name="T50" fmla="*/ 1310 w 11184"/>
              <a:gd name="T51" fmla="*/ 8019 h 11325"/>
              <a:gd name="T52" fmla="*/ 656 w 11184"/>
              <a:gd name="T53" fmla="*/ 5069 h 11325"/>
              <a:gd name="T54" fmla="*/ 656 w 11184"/>
              <a:gd name="T55" fmla="*/ 5397 h 11325"/>
              <a:gd name="T56" fmla="*/ 1966 w 11184"/>
              <a:gd name="T57" fmla="*/ 6707 h 11325"/>
              <a:gd name="T58" fmla="*/ 1966 w 11184"/>
              <a:gd name="T59" fmla="*/ 8019 h 11325"/>
              <a:gd name="T60" fmla="*/ 656 w 11184"/>
              <a:gd name="T61" fmla="*/ 9325 h 11325"/>
              <a:gd name="T62" fmla="*/ 656 w 11184"/>
              <a:gd name="T63" fmla="*/ 9653 h 11325"/>
              <a:gd name="T64" fmla="*/ 992 w 11184"/>
              <a:gd name="T65" fmla="*/ 9985 h 11325"/>
              <a:gd name="T66" fmla="*/ 5272 w 11184"/>
              <a:gd name="T67" fmla="*/ 11317 h 11325"/>
              <a:gd name="T68" fmla="*/ 5272 w 11184"/>
              <a:gd name="T69" fmla="*/ 5803 h 11325"/>
              <a:gd name="T70" fmla="*/ 992 w 11184"/>
              <a:gd name="T71" fmla="*/ 4743 h 11325"/>
              <a:gd name="T72" fmla="*/ 656 w 11184"/>
              <a:gd name="T73" fmla="*/ 5069 h 11325"/>
              <a:gd name="T74" fmla="*/ 9218 w 11184"/>
              <a:gd name="T75" fmla="*/ 8019 h 11325"/>
              <a:gd name="T76" fmla="*/ 9218 w 11184"/>
              <a:gd name="T77" fmla="*/ 6707 h 11325"/>
              <a:gd name="T78" fmla="*/ 10528 w 11184"/>
              <a:gd name="T79" fmla="*/ 5397 h 11325"/>
              <a:gd name="T80" fmla="*/ 10528 w 11184"/>
              <a:gd name="T81" fmla="*/ 5069 h 11325"/>
              <a:gd name="T82" fmla="*/ 10192 w 11184"/>
              <a:gd name="T83" fmla="*/ 4743 h 11325"/>
              <a:gd name="T84" fmla="*/ 5912 w 11184"/>
              <a:gd name="T85" fmla="*/ 5803 h 11325"/>
              <a:gd name="T86" fmla="*/ 5912 w 11184"/>
              <a:gd name="T87" fmla="*/ 11325 h 11325"/>
              <a:gd name="T88" fmla="*/ 10192 w 11184"/>
              <a:gd name="T89" fmla="*/ 9993 h 11325"/>
              <a:gd name="T90" fmla="*/ 10520 w 11184"/>
              <a:gd name="T91" fmla="*/ 9665 h 11325"/>
              <a:gd name="T92" fmla="*/ 10520 w 11184"/>
              <a:gd name="T93" fmla="*/ 9325 h 11325"/>
              <a:gd name="T94" fmla="*/ 9218 w 11184"/>
              <a:gd name="T95" fmla="*/ 8019 h 1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184" h="11325">
                <a:moveTo>
                  <a:pt x="7558" y="2125"/>
                </a:moveTo>
                <a:cubicBezTo>
                  <a:pt x="7560" y="1329"/>
                  <a:pt x="7082" y="611"/>
                  <a:pt x="6347" y="306"/>
                </a:cubicBezTo>
                <a:cubicBezTo>
                  <a:pt x="5613" y="0"/>
                  <a:pt x="4766" y="168"/>
                  <a:pt x="4203" y="729"/>
                </a:cubicBezTo>
                <a:cubicBezTo>
                  <a:pt x="3640" y="1291"/>
                  <a:pt x="3471" y="2137"/>
                  <a:pt x="3775" y="2872"/>
                </a:cubicBezTo>
                <a:cubicBezTo>
                  <a:pt x="4079" y="3608"/>
                  <a:pt x="4796" y="4087"/>
                  <a:pt x="5592" y="4087"/>
                </a:cubicBezTo>
                <a:cubicBezTo>
                  <a:pt x="6671" y="4075"/>
                  <a:pt x="7544" y="3204"/>
                  <a:pt x="7558" y="2125"/>
                </a:cubicBezTo>
                <a:close/>
                <a:moveTo>
                  <a:pt x="6248" y="4087"/>
                </a:moveTo>
                <a:lnTo>
                  <a:pt x="4936" y="4087"/>
                </a:lnTo>
                <a:cubicBezTo>
                  <a:pt x="4479" y="4091"/>
                  <a:pt x="4029" y="4201"/>
                  <a:pt x="3622" y="4409"/>
                </a:cubicBezTo>
                <a:cubicBezTo>
                  <a:pt x="4311" y="4594"/>
                  <a:pt x="4973" y="4869"/>
                  <a:pt x="5592" y="5225"/>
                </a:cubicBezTo>
                <a:cubicBezTo>
                  <a:pt x="6211" y="4869"/>
                  <a:pt x="6873" y="4594"/>
                  <a:pt x="7562" y="4409"/>
                </a:cubicBezTo>
                <a:cubicBezTo>
                  <a:pt x="7155" y="4201"/>
                  <a:pt x="6705" y="4091"/>
                  <a:pt x="6248" y="4087"/>
                </a:cubicBezTo>
                <a:close/>
                <a:moveTo>
                  <a:pt x="10528" y="6053"/>
                </a:moveTo>
                <a:cubicBezTo>
                  <a:pt x="10167" y="6053"/>
                  <a:pt x="9874" y="6346"/>
                  <a:pt x="9874" y="6707"/>
                </a:cubicBezTo>
                <a:lnTo>
                  <a:pt x="9874" y="8019"/>
                </a:lnTo>
                <a:cubicBezTo>
                  <a:pt x="9893" y="8367"/>
                  <a:pt x="10181" y="8639"/>
                  <a:pt x="10529" y="8639"/>
                </a:cubicBezTo>
                <a:cubicBezTo>
                  <a:pt x="10877" y="8639"/>
                  <a:pt x="11165" y="8367"/>
                  <a:pt x="11184" y="8019"/>
                </a:cubicBezTo>
                <a:lnTo>
                  <a:pt x="11184" y="6707"/>
                </a:lnTo>
                <a:cubicBezTo>
                  <a:pt x="11183" y="6345"/>
                  <a:pt x="10890" y="6053"/>
                  <a:pt x="10528" y="6053"/>
                </a:cubicBezTo>
                <a:close/>
                <a:moveTo>
                  <a:pt x="1310" y="8019"/>
                </a:moveTo>
                <a:lnTo>
                  <a:pt x="1310" y="6707"/>
                </a:lnTo>
                <a:cubicBezTo>
                  <a:pt x="1291" y="6359"/>
                  <a:pt x="1003" y="6087"/>
                  <a:pt x="655" y="6087"/>
                </a:cubicBezTo>
                <a:cubicBezTo>
                  <a:pt x="307" y="6087"/>
                  <a:pt x="19" y="6359"/>
                  <a:pt x="0" y="6707"/>
                </a:cubicBezTo>
                <a:lnTo>
                  <a:pt x="0" y="8019"/>
                </a:lnTo>
                <a:cubicBezTo>
                  <a:pt x="19" y="8367"/>
                  <a:pt x="307" y="8639"/>
                  <a:pt x="655" y="8639"/>
                </a:cubicBezTo>
                <a:cubicBezTo>
                  <a:pt x="1003" y="8639"/>
                  <a:pt x="1291" y="8367"/>
                  <a:pt x="1310" y="8019"/>
                </a:cubicBezTo>
                <a:close/>
                <a:moveTo>
                  <a:pt x="656" y="5069"/>
                </a:moveTo>
                <a:lnTo>
                  <a:pt x="656" y="5397"/>
                </a:lnTo>
                <a:cubicBezTo>
                  <a:pt x="1379" y="5398"/>
                  <a:pt x="1965" y="5984"/>
                  <a:pt x="1966" y="6707"/>
                </a:cubicBezTo>
                <a:lnTo>
                  <a:pt x="1966" y="8019"/>
                </a:lnTo>
                <a:cubicBezTo>
                  <a:pt x="1963" y="8740"/>
                  <a:pt x="1377" y="9324"/>
                  <a:pt x="656" y="9325"/>
                </a:cubicBezTo>
                <a:lnTo>
                  <a:pt x="656" y="9653"/>
                </a:lnTo>
                <a:cubicBezTo>
                  <a:pt x="654" y="9839"/>
                  <a:pt x="806" y="9990"/>
                  <a:pt x="992" y="9985"/>
                </a:cubicBezTo>
                <a:cubicBezTo>
                  <a:pt x="2670" y="9985"/>
                  <a:pt x="4014" y="10515"/>
                  <a:pt x="5272" y="11317"/>
                </a:cubicBezTo>
                <a:lnTo>
                  <a:pt x="5272" y="5803"/>
                </a:lnTo>
                <a:cubicBezTo>
                  <a:pt x="3992" y="5079"/>
                  <a:pt x="2642" y="4743"/>
                  <a:pt x="992" y="4743"/>
                </a:cubicBezTo>
                <a:cubicBezTo>
                  <a:pt x="808" y="4737"/>
                  <a:pt x="656" y="4885"/>
                  <a:pt x="656" y="5069"/>
                </a:cubicBezTo>
                <a:close/>
                <a:moveTo>
                  <a:pt x="9218" y="8019"/>
                </a:moveTo>
                <a:lnTo>
                  <a:pt x="9218" y="6707"/>
                </a:lnTo>
                <a:cubicBezTo>
                  <a:pt x="9219" y="5984"/>
                  <a:pt x="9805" y="5398"/>
                  <a:pt x="10528" y="5397"/>
                </a:cubicBezTo>
                <a:lnTo>
                  <a:pt x="10528" y="5069"/>
                </a:lnTo>
                <a:cubicBezTo>
                  <a:pt x="10528" y="4885"/>
                  <a:pt x="10376" y="4737"/>
                  <a:pt x="10192" y="4743"/>
                </a:cubicBezTo>
                <a:cubicBezTo>
                  <a:pt x="8534" y="4743"/>
                  <a:pt x="7176" y="5079"/>
                  <a:pt x="5912" y="5803"/>
                </a:cubicBezTo>
                <a:lnTo>
                  <a:pt x="5912" y="11325"/>
                </a:lnTo>
                <a:cubicBezTo>
                  <a:pt x="7170" y="10525"/>
                  <a:pt x="8512" y="9993"/>
                  <a:pt x="10192" y="9993"/>
                </a:cubicBezTo>
                <a:cubicBezTo>
                  <a:pt x="10373" y="9993"/>
                  <a:pt x="10520" y="9846"/>
                  <a:pt x="10520" y="9665"/>
                </a:cubicBezTo>
                <a:lnTo>
                  <a:pt x="10520" y="9325"/>
                </a:lnTo>
                <a:cubicBezTo>
                  <a:pt x="9802" y="9320"/>
                  <a:pt x="9221" y="8737"/>
                  <a:pt x="9218" y="8019"/>
                </a:cubicBezTo>
                <a:close/>
              </a:path>
            </a:pathLst>
          </a:custGeom>
          <a:solidFill>
            <a:schemeClr val="bg1">
              <a:alpha val="6514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椭圆 29"/>
          <p:cNvSpPr/>
          <p:nvPr/>
        </p:nvSpPr>
        <p:spPr>
          <a:xfrm>
            <a:off x="1042089" y="3650161"/>
            <a:ext cx="2203539" cy="2203539"/>
          </a:xfrm>
          <a:prstGeom prst="ellipse">
            <a:avLst/>
          </a:prstGeom>
          <a:noFill/>
          <a:ln w="22225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217456" y="4592064"/>
            <a:ext cx="1852803" cy="490220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kumimoji="1" lang="zh-CN" altLang="en-US" sz="26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 翻译说明</a:t>
            </a:r>
          </a:p>
        </p:txBody>
      </p:sp>
      <p:sp>
        <p:nvSpPr>
          <p:cNvPr id="3" name="圆角矩形 33"/>
          <p:cNvSpPr/>
          <p:nvPr/>
        </p:nvSpPr>
        <p:spPr>
          <a:xfrm>
            <a:off x="3697088" y="4368476"/>
            <a:ext cx="2060245" cy="713808"/>
          </a:xfrm>
          <a:prstGeom prst="roundRect">
            <a:avLst>
              <a:gd name="adj" fmla="val 50000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altLang="zh-CN" sz="2400" b="1" dirty="0">
              <a:solidFill>
                <a:schemeClr val="bg2">
                  <a:lumMod val="10000"/>
                </a:schemeClr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r>
              <a:rPr lang="zh-CN" altLang="en-US" sz="24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方正兰亭黑简体" panose="02000500000000000000" pitchFamily="2" charset="-122"/>
              </a:rPr>
              <a:t>异化策略</a:t>
            </a:r>
            <a:endParaRPr lang="ru-RU" altLang="zh-CN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zh-CN" altLang="en-US" sz="2400" b="1" dirty="0">
              <a:solidFill>
                <a:schemeClr val="bg2">
                  <a:lumMod val="10000"/>
                </a:schemeClr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>
              <a:latin typeface="Times New Roman" panose="02020603050405020304" pitchFamily="18" charset="0"/>
              <a:ea typeface="方正兰亭黑简体" panose="02000500000000000000" pitchFamily="2" charset="-122"/>
              <a:sym typeface="Times New Roman" panose="02020603050405020304" pitchFamily="18" charset="0"/>
            </a:endParaRPr>
          </a:p>
        </p:txBody>
      </p:sp>
      <p:sp>
        <p:nvSpPr>
          <p:cNvPr id="14" name="矩形: 圆角 14"/>
          <p:cNvSpPr/>
          <p:nvPr/>
        </p:nvSpPr>
        <p:spPr>
          <a:xfrm>
            <a:off x="654949" y="1525730"/>
            <a:ext cx="11347699" cy="4656290"/>
          </a:xfrm>
          <a:prstGeom prst="roundRect">
            <a:avLst>
              <a:gd name="adj" fmla="val 6911"/>
            </a:avLst>
          </a:prstGeom>
          <a:noFill/>
          <a:ln w="190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9408" y="513303"/>
            <a:ext cx="300805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38890" y="554907"/>
            <a:ext cx="2858198" cy="58229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一、核心概念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949418" y="1438329"/>
            <a:ext cx="11294444" cy="1472404"/>
            <a:chOff x="1407" y="2899"/>
            <a:chExt cx="15920" cy="2408"/>
          </a:xfrm>
        </p:grpSpPr>
        <p:grpSp>
          <p:nvGrpSpPr>
            <p:cNvPr id="9" name="组合 8"/>
            <p:cNvGrpSpPr/>
            <p:nvPr/>
          </p:nvGrpSpPr>
          <p:grpSpPr>
            <a:xfrm>
              <a:off x="3339" y="2899"/>
              <a:ext cx="13988" cy="2408"/>
              <a:chOff x="2000" y="1745"/>
              <a:chExt cx="13988" cy="2408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2000" y="1922"/>
                <a:ext cx="13648" cy="2231"/>
              </a:xfrm>
              <a:prstGeom prst="round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2340" y="1745"/>
                <a:ext cx="13648" cy="22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 smtClean="0">
                    <a:solidFill>
                      <a:schemeClr val="tx1"/>
                    </a:solidFill>
                    <a:latin typeface="方正兰亭黑简体" panose="02000500000000000000" pitchFamily="2" charset="-122"/>
                    <a:ea typeface="方正兰亭黑简体" panose="02000500000000000000" pitchFamily="2" charset="-122"/>
                    <a:cs typeface="Times New Roman" panose="02020603050405020304" pitchFamily="18" charset="0"/>
                    <a:sym typeface="+mn-ea"/>
                  </a:rPr>
                  <a:t>7.</a:t>
                </a:r>
                <a:r>
                  <a:rPr lang="zh-CN" altLang="en-US" sz="2800" b="1" dirty="0">
                    <a:latin typeface="方正兰亭黑简体" panose="02000500000000000000" pitchFamily="2" charset="-122"/>
                    <a:ea typeface="方正兰亭黑简体" panose="02000500000000000000" pitchFamily="2" charset="-122"/>
                    <a:cs typeface="Times New Roman" panose="02020603050405020304" pitchFamily="18" charset="0"/>
                    <a:sym typeface="+mn-ea"/>
                  </a:rPr>
                  <a:t>新型国际关系</a:t>
                </a:r>
                <a:endParaRPr lang="en-US" altLang="zh-CN" sz="2800" b="1" dirty="0">
                  <a:solidFill>
                    <a:schemeClr val="accent1">
                      <a:lumMod val="75000"/>
                    </a:schemeClr>
                  </a:solidFill>
                  <a:latin typeface="Times New Roman" panose="02020603050405020304" pitchFamily="18" charset="0"/>
                  <a:ea typeface="方正兰亭黑简体" panose="02000500000000000000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 smtClean="0">
                    <a:solidFill>
                      <a:schemeClr val="accent1">
                        <a:lumMod val="75000"/>
                      </a:schemeClr>
                    </a:solidFill>
                    <a:latin typeface="Times New Roman" panose="02020603050405020304" pitchFamily="18" charset="0"/>
                    <a:ea typeface="方正兰亭黑简体" panose="02000500000000000000" pitchFamily="2" charset="-122"/>
                    <a:cs typeface="Times New Roman" panose="02020603050405020304" pitchFamily="18" charset="0"/>
                  </a:rPr>
                  <a:t>——</a:t>
                </a:r>
                <a:r>
                  <a:rPr lang="ko-KR" altLang="en-US" sz="2800" b="1" dirty="0">
                    <a:solidFill>
                      <a:schemeClr val="accent1">
                        <a:lumMod val="75000"/>
                      </a:schemeClr>
                    </a:solidFill>
                    <a:latin typeface="komorebi gothic" pitchFamily="49" charset="-128"/>
                    <a:ea typeface="komorebi gothic" pitchFamily="49" charset="-128"/>
                    <a:cs typeface="Times New Roman" panose="02020603050405020304" pitchFamily="18" charset="0"/>
                  </a:rPr>
                  <a:t>신형 국제 관계</a:t>
                </a:r>
                <a:endParaRPr lang="ja-JP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方正兰亭黑简体" panose="02000500000000000000" pitchFamily="2" charset="-122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8" name="图片 17" descr="32313536333434333b32313536333435303bbcc6bbaeb1eac7a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07" y="3573"/>
              <a:ext cx="1115" cy="1115"/>
            </a:xfrm>
            <a:prstGeom prst="rect">
              <a:avLst/>
            </a:prstGeom>
          </p:spPr>
        </p:pic>
      </p:grpSp>
      <p:sp>
        <p:nvSpPr>
          <p:cNvPr id="23" name="椭圆 22"/>
          <p:cNvSpPr/>
          <p:nvPr/>
        </p:nvSpPr>
        <p:spPr>
          <a:xfrm>
            <a:off x="9935917" y="4644892"/>
            <a:ext cx="2066555" cy="206655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iconfont-10484-5114096"/>
          <p:cNvSpPr>
            <a:spLocks noChangeAspect="1"/>
          </p:cNvSpPr>
          <p:nvPr/>
        </p:nvSpPr>
        <p:spPr>
          <a:xfrm>
            <a:off x="10401597" y="5102716"/>
            <a:ext cx="1135453" cy="1149835"/>
          </a:xfrm>
          <a:custGeom>
            <a:avLst/>
            <a:gdLst>
              <a:gd name="T0" fmla="*/ 7558 w 11184"/>
              <a:gd name="T1" fmla="*/ 2125 h 11325"/>
              <a:gd name="T2" fmla="*/ 6347 w 11184"/>
              <a:gd name="T3" fmla="*/ 306 h 11325"/>
              <a:gd name="T4" fmla="*/ 4203 w 11184"/>
              <a:gd name="T5" fmla="*/ 729 h 11325"/>
              <a:gd name="T6" fmla="*/ 3775 w 11184"/>
              <a:gd name="T7" fmla="*/ 2872 h 11325"/>
              <a:gd name="T8" fmla="*/ 5592 w 11184"/>
              <a:gd name="T9" fmla="*/ 4087 h 11325"/>
              <a:gd name="T10" fmla="*/ 7558 w 11184"/>
              <a:gd name="T11" fmla="*/ 2125 h 11325"/>
              <a:gd name="T12" fmla="*/ 6248 w 11184"/>
              <a:gd name="T13" fmla="*/ 4087 h 11325"/>
              <a:gd name="T14" fmla="*/ 4936 w 11184"/>
              <a:gd name="T15" fmla="*/ 4087 h 11325"/>
              <a:gd name="T16" fmla="*/ 3622 w 11184"/>
              <a:gd name="T17" fmla="*/ 4409 h 11325"/>
              <a:gd name="T18" fmla="*/ 5592 w 11184"/>
              <a:gd name="T19" fmla="*/ 5225 h 11325"/>
              <a:gd name="T20" fmla="*/ 7562 w 11184"/>
              <a:gd name="T21" fmla="*/ 4409 h 11325"/>
              <a:gd name="T22" fmla="*/ 6248 w 11184"/>
              <a:gd name="T23" fmla="*/ 4087 h 11325"/>
              <a:gd name="T24" fmla="*/ 10528 w 11184"/>
              <a:gd name="T25" fmla="*/ 6053 h 11325"/>
              <a:gd name="T26" fmla="*/ 9874 w 11184"/>
              <a:gd name="T27" fmla="*/ 6707 h 11325"/>
              <a:gd name="T28" fmla="*/ 9874 w 11184"/>
              <a:gd name="T29" fmla="*/ 8019 h 11325"/>
              <a:gd name="T30" fmla="*/ 10529 w 11184"/>
              <a:gd name="T31" fmla="*/ 8639 h 11325"/>
              <a:gd name="T32" fmla="*/ 11184 w 11184"/>
              <a:gd name="T33" fmla="*/ 8019 h 11325"/>
              <a:gd name="T34" fmla="*/ 11184 w 11184"/>
              <a:gd name="T35" fmla="*/ 6707 h 11325"/>
              <a:gd name="T36" fmla="*/ 10528 w 11184"/>
              <a:gd name="T37" fmla="*/ 6053 h 11325"/>
              <a:gd name="T38" fmla="*/ 1310 w 11184"/>
              <a:gd name="T39" fmla="*/ 8019 h 11325"/>
              <a:gd name="T40" fmla="*/ 1310 w 11184"/>
              <a:gd name="T41" fmla="*/ 6707 h 11325"/>
              <a:gd name="T42" fmla="*/ 655 w 11184"/>
              <a:gd name="T43" fmla="*/ 6087 h 11325"/>
              <a:gd name="T44" fmla="*/ 0 w 11184"/>
              <a:gd name="T45" fmla="*/ 6707 h 11325"/>
              <a:gd name="T46" fmla="*/ 0 w 11184"/>
              <a:gd name="T47" fmla="*/ 8019 h 11325"/>
              <a:gd name="T48" fmla="*/ 655 w 11184"/>
              <a:gd name="T49" fmla="*/ 8639 h 11325"/>
              <a:gd name="T50" fmla="*/ 1310 w 11184"/>
              <a:gd name="T51" fmla="*/ 8019 h 11325"/>
              <a:gd name="T52" fmla="*/ 656 w 11184"/>
              <a:gd name="T53" fmla="*/ 5069 h 11325"/>
              <a:gd name="T54" fmla="*/ 656 w 11184"/>
              <a:gd name="T55" fmla="*/ 5397 h 11325"/>
              <a:gd name="T56" fmla="*/ 1966 w 11184"/>
              <a:gd name="T57" fmla="*/ 6707 h 11325"/>
              <a:gd name="T58" fmla="*/ 1966 w 11184"/>
              <a:gd name="T59" fmla="*/ 8019 h 11325"/>
              <a:gd name="T60" fmla="*/ 656 w 11184"/>
              <a:gd name="T61" fmla="*/ 9325 h 11325"/>
              <a:gd name="T62" fmla="*/ 656 w 11184"/>
              <a:gd name="T63" fmla="*/ 9653 h 11325"/>
              <a:gd name="T64" fmla="*/ 992 w 11184"/>
              <a:gd name="T65" fmla="*/ 9985 h 11325"/>
              <a:gd name="T66" fmla="*/ 5272 w 11184"/>
              <a:gd name="T67" fmla="*/ 11317 h 11325"/>
              <a:gd name="T68" fmla="*/ 5272 w 11184"/>
              <a:gd name="T69" fmla="*/ 5803 h 11325"/>
              <a:gd name="T70" fmla="*/ 992 w 11184"/>
              <a:gd name="T71" fmla="*/ 4743 h 11325"/>
              <a:gd name="T72" fmla="*/ 656 w 11184"/>
              <a:gd name="T73" fmla="*/ 5069 h 11325"/>
              <a:gd name="T74" fmla="*/ 9218 w 11184"/>
              <a:gd name="T75" fmla="*/ 8019 h 11325"/>
              <a:gd name="T76" fmla="*/ 9218 w 11184"/>
              <a:gd name="T77" fmla="*/ 6707 h 11325"/>
              <a:gd name="T78" fmla="*/ 10528 w 11184"/>
              <a:gd name="T79" fmla="*/ 5397 h 11325"/>
              <a:gd name="T80" fmla="*/ 10528 w 11184"/>
              <a:gd name="T81" fmla="*/ 5069 h 11325"/>
              <a:gd name="T82" fmla="*/ 10192 w 11184"/>
              <a:gd name="T83" fmla="*/ 4743 h 11325"/>
              <a:gd name="T84" fmla="*/ 5912 w 11184"/>
              <a:gd name="T85" fmla="*/ 5803 h 11325"/>
              <a:gd name="T86" fmla="*/ 5912 w 11184"/>
              <a:gd name="T87" fmla="*/ 11325 h 11325"/>
              <a:gd name="T88" fmla="*/ 10192 w 11184"/>
              <a:gd name="T89" fmla="*/ 9993 h 11325"/>
              <a:gd name="T90" fmla="*/ 10520 w 11184"/>
              <a:gd name="T91" fmla="*/ 9665 h 11325"/>
              <a:gd name="T92" fmla="*/ 10520 w 11184"/>
              <a:gd name="T93" fmla="*/ 9325 h 11325"/>
              <a:gd name="T94" fmla="*/ 9218 w 11184"/>
              <a:gd name="T95" fmla="*/ 8019 h 1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184" h="11325">
                <a:moveTo>
                  <a:pt x="7558" y="2125"/>
                </a:moveTo>
                <a:cubicBezTo>
                  <a:pt x="7560" y="1329"/>
                  <a:pt x="7082" y="611"/>
                  <a:pt x="6347" y="306"/>
                </a:cubicBezTo>
                <a:cubicBezTo>
                  <a:pt x="5613" y="0"/>
                  <a:pt x="4766" y="168"/>
                  <a:pt x="4203" y="729"/>
                </a:cubicBezTo>
                <a:cubicBezTo>
                  <a:pt x="3640" y="1291"/>
                  <a:pt x="3471" y="2137"/>
                  <a:pt x="3775" y="2872"/>
                </a:cubicBezTo>
                <a:cubicBezTo>
                  <a:pt x="4079" y="3608"/>
                  <a:pt x="4796" y="4087"/>
                  <a:pt x="5592" y="4087"/>
                </a:cubicBezTo>
                <a:cubicBezTo>
                  <a:pt x="6671" y="4075"/>
                  <a:pt x="7544" y="3204"/>
                  <a:pt x="7558" y="2125"/>
                </a:cubicBezTo>
                <a:close/>
                <a:moveTo>
                  <a:pt x="6248" y="4087"/>
                </a:moveTo>
                <a:lnTo>
                  <a:pt x="4936" y="4087"/>
                </a:lnTo>
                <a:cubicBezTo>
                  <a:pt x="4479" y="4091"/>
                  <a:pt x="4029" y="4201"/>
                  <a:pt x="3622" y="4409"/>
                </a:cubicBezTo>
                <a:cubicBezTo>
                  <a:pt x="4311" y="4594"/>
                  <a:pt x="4973" y="4869"/>
                  <a:pt x="5592" y="5225"/>
                </a:cubicBezTo>
                <a:cubicBezTo>
                  <a:pt x="6211" y="4869"/>
                  <a:pt x="6873" y="4594"/>
                  <a:pt x="7562" y="4409"/>
                </a:cubicBezTo>
                <a:cubicBezTo>
                  <a:pt x="7155" y="4201"/>
                  <a:pt x="6705" y="4091"/>
                  <a:pt x="6248" y="4087"/>
                </a:cubicBezTo>
                <a:close/>
                <a:moveTo>
                  <a:pt x="10528" y="6053"/>
                </a:moveTo>
                <a:cubicBezTo>
                  <a:pt x="10167" y="6053"/>
                  <a:pt x="9874" y="6346"/>
                  <a:pt x="9874" y="6707"/>
                </a:cubicBezTo>
                <a:lnTo>
                  <a:pt x="9874" y="8019"/>
                </a:lnTo>
                <a:cubicBezTo>
                  <a:pt x="9893" y="8367"/>
                  <a:pt x="10181" y="8639"/>
                  <a:pt x="10529" y="8639"/>
                </a:cubicBezTo>
                <a:cubicBezTo>
                  <a:pt x="10877" y="8639"/>
                  <a:pt x="11165" y="8367"/>
                  <a:pt x="11184" y="8019"/>
                </a:cubicBezTo>
                <a:lnTo>
                  <a:pt x="11184" y="6707"/>
                </a:lnTo>
                <a:cubicBezTo>
                  <a:pt x="11183" y="6345"/>
                  <a:pt x="10890" y="6053"/>
                  <a:pt x="10528" y="6053"/>
                </a:cubicBezTo>
                <a:close/>
                <a:moveTo>
                  <a:pt x="1310" y="8019"/>
                </a:moveTo>
                <a:lnTo>
                  <a:pt x="1310" y="6707"/>
                </a:lnTo>
                <a:cubicBezTo>
                  <a:pt x="1291" y="6359"/>
                  <a:pt x="1003" y="6087"/>
                  <a:pt x="655" y="6087"/>
                </a:cubicBezTo>
                <a:cubicBezTo>
                  <a:pt x="307" y="6087"/>
                  <a:pt x="19" y="6359"/>
                  <a:pt x="0" y="6707"/>
                </a:cubicBezTo>
                <a:lnTo>
                  <a:pt x="0" y="8019"/>
                </a:lnTo>
                <a:cubicBezTo>
                  <a:pt x="19" y="8367"/>
                  <a:pt x="307" y="8639"/>
                  <a:pt x="655" y="8639"/>
                </a:cubicBezTo>
                <a:cubicBezTo>
                  <a:pt x="1003" y="8639"/>
                  <a:pt x="1291" y="8367"/>
                  <a:pt x="1310" y="8019"/>
                </a:cubicBezTo>
                <a:close/>
                <a:moveTo>
                  <a:pt x="656" y="5069"/>
                </a:moveTo>
                <a:lnTo>
                  <a:pt x="656" y="5397"/>
                </a:lnTo>
                <a:cubicBezTo>
                  <a:pt x="1379" y="5398"/>
                  <a:pt x="1965" y="5984"/>
                  <a:pt x="1966" y="6707"/>
                </a:cubicBezTo>
                <a:lnTo>
                  <a:pt x="1966" y="8019"/>
                </a:lnTo>
                <a:cubicBezTo>
                  <a:pt x="1963" y="8740"/>
                  <a:pt x="1377" y="9324"/>
                  <a:pt x="656" y="9325"/>
                </a:cubicBezTo>
                <a:lnTo>
                  <a:pt x="656" y="9653"/>
                </a:lnTo>
                <a:cubicBezTo>
                  <a:pt x="654" y="9839"/>
                  <a:pt x="806" y="9990"/>
                  <a:pt x="992" y="9985"/>
                </a:cubicBezTo>
                <a:cubicBezTo>
                  <a:pt x="2670" y="9985"/>
                  <a:pt x="4014" y="10515"/>
                  <a:pt x="5272" y="11317"/>
                </a:cubicBezTo>
                <a:lnTo>
                  <a:pt x="5272" y="5803"/>
                </a:lnTo>
                <a:cubicBezTo>
                  <a:pt x="3992" y="5079"/>
                  <a:pt x="2642" y="4743"/>
                  <a:pt x="992" y="4743"/>
                </a:cubicBezTo>
                <a:cubicBezTo>
                  <a:pt x="808" y="4737"/>
                  <a:pt x="656" y="4885"/>
                  <a:pt x="656" y="5069"/>
                </a:cubicBezTo>
                <a:close/>
                <a:moveTo>
                  <a:pt x="9218" y="8019"/>
                </a:moveTo>
                <a:lnTo>
                  <a:pt x="9218" y="6707"/>
                </a:lnTo>
                <a:cubicBezTo>
                  <a:pt x="9219" y="5984"/>
                  <a:pt x="9805" y="5398"/>
                  <a:pt x="10528" y="5397"/>
                </a:cubicBezTo>
                <a:lnTo>
                  <a:pt x="10528" y="5069"/>
                </a:lnTo>
                <a:cubicBezTo>
                  <a:pt x="10528" y="4885"/>
                  <a:pt x="10376" y="4737"/>
                  <a:pt x="10192" y="4743"/>
                </a:cubicBezTo>
                <a:cubicBezTo>
                  <a:pt x="8534" y="4743"/>
                  <a:pt x="7176" y="5079"/>
                  <a:pt x="5912" y="5803"/>
                </a:cubicBezTo>
                <a:lnTo>
                  <a:pt x="5912" y="11325"/>
                </a:lnTo>
                <a:cubicBezTo>
                  <a:pt x="7170" y="10525"/>
                  <a:pt x="8512" y="9993"/>
                  <a:pt x="10192" y="9993"/>
                </a:cubicBezTo>
                <a:cubicBezTo>
                  <a:pt x="10373" y="9993"/>
                  <a:pt x="10520" y="9846"/>
                  <a:pt x="10520" y="9665"/>
                </a:cubicBezTo>
                <a:lnTo>
                  <a:pt x="10520" y="9325"/>
                </a:lnTo>
                <a:cubicBezTo>
                  <a:pt x="9802" y="9320"/>
                  <a:pt x="9221" y="8737"/>
                  <a:pt x="9218" y="8019"/>
                </a:cubicBezTo>
                <a:close/>
              </a:path>
            </a:pathLst>
          </a:custGeom>
          <a:solidFill>
            <a:schemeClr val="bg1">
              <a:alpha val="6514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椭圆 29"/>
          <p:cNvSpPr/>
          <p:nvPr/>
        </p:nvSpPr>
        <p:spPr>
          <a:xfrm>
            <a:off x="1095636" y="3604370"/>
            <a:ext cx="2203539" cy="2203539"/>
          </a:xfrm>
          <a:prstGeom prst="ellipse">
            <a:avLst/>
          </a:prstGeom>
          <a:noFill/>
          <a:ln w="22225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249634" y="4418083"/>
            <a:ext cx="1852803" cy="490220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kumimoji="1" lang="zh-CN" altLang="en-US" sz="26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 翻译说明</a:t>
            </a:r>
          </a:p>
        </p:txBody>
      </p:sp>
      <p:sp>
        <p:nvSpPr>
          <p:cNvPr id="3" name="圆角矩形 33"/>
          <p:cNvSpPr/>
          <p:nvPr/>
        </p:nvSpPr>
        <p:spPr>
          <a:xfrm>
            <a:off x="3777466" y="4567927"/>
            <a:ext cx="2419686" cy="504825"/>
          </a:xfrm>
          <a:prstGeom prst="roundRect">
            <a:avLst>
              <a:gd name="adj" fmla="val 50000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altLang="zh-CN" sz="2400" b="1" dirty="0">
              <a:solidFill>
                <a:schemeClr val="bg2">
                  <a:lumMod val="10000"/>
                </a:schemeClr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r>
              <a:rPr lang="zh-CN" altLang="en-US" sz="24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方正兰亭黑简体" panose="02000500000000000000" pitchFamily="2" charset="-122"/>
              </a:rPr>
              <a:t>对</a:t>
            </a:r>
            <a:r>
              <a:rPr lang="zh-CN" altLang="en-US" sz="24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方正兰亭黑简体" panose="02000500000000000000" pitchFamily="2" charset="-122"/>
              </a:rPr>
              <a:t>译</a:t>
            </a:r>
            <a:endParaRPr lang="ru-RU" altLang="zh-CN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zh-CN" altLang="en-US" sz="2400" b="1" dirty="0">
              <a:solidFill>
                <a:schemeClr val="bg2">
                  <a:lumMod val="10000"/>
                </a:schemeClr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108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>
              <a:latin typeface="Times New Roman" panose="02020603050405020304" pitchFamily="18" charset="0"/>
              <a:ea typeface="方正兰亭黑简体" panose="02000500000000000000" pitchFamily="2" charset="-122"/>
              <a:sym typeface="Times New Roman" panose="02020603050405020304" pitchFamily="18" charset="0"/>
            </a:endParaRPr>
          </a:p>
        </p:txBody>
      </p:sp>
      <p:sp>
        <p:nvSpPr>
          <p:cNvPr id="14" name="矩形: 圆角 14"/>
          <p:cNvSpPr/>
          <p:nvPr/>
        </p:nvSpPr>
        <p:spPr>
          <a:xfrm>
            <a:off x="654949" y="1525730"/>
            <a:ext cx="11347699" cy="4656290"/>
          </a:xfrm>
          <a:prstGeom prst="roundRect">
            <a:avLst>
              <a:gd name="adj" fmla="val 6911"/>
            </a:avLst>
          </a:prstGeom>
          <a:noFill/>
          <a:ln w="190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9408" y="513303"/>
            <a:ext cx="300805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38890" y="554907"/>
            <a:ext cx="2858198" cy="58229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一、核心概念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949418" y="1438329"/>
            <a:ext cx="11294444" cy="1472404"/>
            <a:chOff x="1407" y="2899"/>
            <a:chExt cx="15920" cy="2408"/>
          </a:xfrm>
        </p:grpSpPr>
        <p:grpSp>
          <p:nvGrpSpPr>
            <p:cNvPr id="9" name="组合 8"/>
            <p:cNvGrpSpPr/>
            <p:nvPr/>
          </p:nvGrpSpPr>
          <p:grpSpPr>
            <a:xfrm>
              <a:off x="3339" y="2899"/>
              <a:ext cx="13988" cy="2408"/>
              <a:chOff x="2000" y="1745"/>
              <a:chExt cx="13988" cy="2408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2000" y="1922"/>
                <a:ext cx="13648" cy="2231"/>
              </a:xfrm>
              <a:prstGeom prst="round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2340" y="1745"/>
                <a:ext cx="13648" cy="22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 smtClean="0">
                    <a:solidFill>
                      <a:schemeClr val="tx1"/>
                    </a:solidFill>
                    <a:latin typeface="方正兰亭黑简体" panose="02000500000000000000" pitchFamily="2" charset="-122"/>
                    <a:ea typeface="方正兰亭黑简体" panose="02000500000000000000" pitchFamily="2" charset="-122"/>
                    <a:cs typeface="Times New Roman" panose="02020603050405020304" pitchFamily="18" charset="0"/>
                    <a:sym typeface="+mn-ea"/>
                  </a:rPr>
                  <a:t>8.</a:t>
                </a:r>
                <a:r>
                  <a:rPr lang="zh-CN" altLang="en-US" sz="2800" b="1" dirty="0">
                    <a:latin typeface="方正兰亭黑简体" panose="02000500000000000000" pitchFamily="2" charset="-122"/>
                    <a:ea typeface="方正兰亭黑简体" panose="02000500000000000000" pitchFamily="2" charset="-122"/>
                    <a:cs typeface="Times New Roman" panose="02020603050405020304" pitchFamily="18" charset="0"/>
                    <a:sym typeface="+mn-ea"/>
                  </a:rPr>
                  <a:t>全球伙伴关系</a:t>
                </a:r>
                <a:endParaRPr lang="en-US" altLang="zh-CN" sz="2800" b="1" dirty="0">
                  <a:solidFill>
                    <a:schemeClr val="accent1">
                      <a:lumMod val="75000"/>
                    </a:schemeClr>
                  </a:solidFill>
                  <a:latin typeface="Times New Roman" panose="02020603050405020304" pitchFamily="18" charset="0"/>
                  <a:ea typeface="方正兰亭黑简体" panose="02000500000000000000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 smtClean="0">
                    <a:solidFill>
                      <a:schemeClr val="accent1">
                        <a:lumMod val="75000"/>
                      </a:schemeClr>
                    </a:solidFill>
                    <a:latin typeface="Times New Roman" panose="02020603050405020304" pitchFamily="18" charset="0"/>
                    <a:ea typeface="方正兰亭黑简体" panose="02000500000000000000" pitchFamily="2" charset="-122"/>
                    <a:cs typeface="Times New Roman" panose="02020603050405020304" pitchFamily="18" charset="0"/>
                  </a:rPr>
                  <a:t>——</a:t>
                </a:r>
                <a:r>
                  <a:rPr lang="ko-KR" altLang="en-US" sz="2800" b="1" dirty="0">
                    <a:solidFill>
                      <a:schemeClr val="accent1">
                        <a:lumMod val="75000"/>
                      </a:schemeClr>
                    </a:solidFill>
                    <a:latin typeface="komorebi gothic" pitchFamily="49" charset="-128"/>
                    <a:ea typeface="komorebi gothic" pitchFamily="49" charset="-128"/>
                    <a:cs typeface="Times New Roman" panose="02020603050405020304" pitchFamily="18" charset="0"/>
                  </a:rPr>
                  <a:t>글로벌 동반자 관계</a:t>
                </a:r>
                <a:endParaRPr lang="ja-JP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方正兰亭黑简体" panose="02000500000000000000" pitchFamily="2" charset="-122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8" name="图片 17" descr="32313536333434333b32313536333435303bbcc6bbaeb1eac7a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07" y="3573"/>
              <a:ext cx="1115" cy="1115"/>
            </a:xfrm>
            <a:prstGeom prst="rect">
              <a:avLst/>
            </a:prstGeom>
          </p:spPr>
        </p:pic>
      </p:grpSp>
      <p:sp>
        <p:nvSpPr>
          <p:cNvPr id="23" name="椭圆 22"/>
          <p:cNvSpPr/>
          <p:nvPr/>
        </p:nvSpPr>
        <p:spPr>
          <a:xfrm>
            <a:off x="9935917" y="4644892"/>
            <a:ext cx="2066555" cy="206655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iconfont-10484-5114096"/>
          <p:cNvSpPr>
            <a:spLocks noChangeAspect="1"/>
          </p:cNvSpPr>
          <p:nvPr/>
        </p:nvSpPr>
        <p:spPr>
          <a:xfrm>
            <a:off x="10401597" y="5102716"/>
            <a:ext cx="1135453" cy="1149835"/>
          </a:xfrm>
          <a:custGeom>
            <a:avLst/>
            <a:gdLst>
              <a:gd name="T0" fmla="*/ 7558 w 11184"/>
              <a:gd name="T1" fmla="*/ 2125 h 11325"/>
              <a:gd name="T2" fmla="*/ 6347 w 11184"/>
              <a:gd name="T3" fmla="*/ 306 h 11325"/>
              <a:gd name="T4" fmla="*/ 4203 w 11184"/>
              <a:gd name="T5" fmla="*/ 729 h 11325"/>
              <a:gd name="T6" fmla="*/ 3775 w 11184"/>
              <a:gd name="T7" fmla="*/ 2872 h 11325"/>
              <a:gd name="T8" fmla="*/ 5592 w 11184"/>
              <a:gd name="T9" fmla="*/ 4087 h 11325"/>
              <a:gd name="T10" fmla="*/ 7558 w 11184"/>
              <a:gd name="T11" fmla="*/ 2125 h 11325"/>
              <a:gd name="T12" fmla="*/ 6248 w 11184"/>
              <a:gd name="T13" fmla="*/ 4087 h 11325"/>
              <a:gd name="T14" fmla="*/ 4936 w 11184"/>
              <a:gd name="T15" fmla="*/ 4087 h 11325"/>
              <a:gd name="T16" fmla="*/ 3622 w 11184"/>
              <a:gd name="T17" fmla="*/ 4409 h 11325"/>
              <a:gd name="T18" fmla="*/ 5592 w 11184"/>
              <a:gd name="T19" fmla="*/ 5225 h 11325"/>
              <a:gd name="T20" fmla="*/ 7562 w 11184"/>
              <a:gd name="T21" fmla="*/ 4409 h 11325"/>
              <a:gd name="T22" fmla="*/ 6248 w 11184"/>
              <a:gd name="T23" fmla="*/ 4087 h 11325"/>
              <a:gd name="T24" fmla="*/ 10528 w 11184"/>
              <a:gd name="T25" fmla="*/ 6053 h 11325"/>
              <a:gd name="T26" fmla="*/ 9874 w 11184"/>
              <a:gd name="T27" fmla="*/ 6707 h 11325"/>
              <a:gd name="T28" fmla="*/ 9874 w 11184"/>
              <a:gd name="T29" fmla="*/ 8019 h 11325"/>
              <a:gd name="T30" fmla="*/ 10529 w 11184"/>
              <a:gd name="T31" fmla="*/ 8639 h 11325"/>
              <a:gd name="T32" fmla="*/ 11184 w 11184"/>
              <a:gd name="T33" fmla="*/ 8019 h 11325"/>
              <a:gd name="T34" fmla="*/ 11184 w 11184"/>
              <a:gd name="T35" fmla="*/ 6707 h 11325"/>
              <a:gd name="T36" fmla="*/ 10528 w 11184"/>
              <a:gd name="T37" fmla="*/ 6053 h 11325"/>
              <a:gd name="T38" fmla="*/ 1310 w 11184"/>
              <a:gd name="T39" fmla="*/ 8019 h 11325"/>
              <a:gd name="T40" fmla="*/ 1310 w 11184"/>
              <a:gd name="T41" fmla="*/ 6707 h 11325"/>
              <a:gd name="T42" fmla="*/ 655 w 11184"/>
              <a:gd name="T43" fmla="*/ 6087 h 11325"/>
              <a:gd name="T44" fmla="*/ 0 w 11184"/>
              <a:gd name="T45" fmla="*/ 6707 h 11325"/>
              <a:gd name="T46" fmla="*/ 0 w 11184"/>
              <a:gd name="T47" fmla="*/ 8019 h 11325"/>
              <a:gd name="T48" fmla="*/ 655 w 11184"/>
              <a:gd name="T49" fmla="*/ 8639 h 11325"/>
              <a:gd name="T50" fmla="*/ 1310 w 11184"/>
              <a:gd name="T51" fmla="*/ 8019 h 11325"/>
              <a:gd name="T52" fmla="*/ 656 w 11184"/>
              <a:gd name="T53" fmla="*/ 5069 h 11325"/>
              <a:gd name="T54" fmla="*/ 656 w 11184"/>
              <a:gd name="T55" fmla="*/ 5397 h 11325"/>
              <a:gd name="T56" fmla="*/ 1966 w 11184"/>
              <a:gd name="T57" fmla="*/ 6707 h 11325"/>
              <a:gd name="T58" fmla="*/ 1966 w 11184"/>
              <a:gd name="T59" fmla="*/ 8019 h 11325"/>
              <a:gd name="T60" fmla="*/ 656 w 11184"/>
              <a:gd name="T61" fmla="*/ 9325 h 11325"/>
              <a:gd name="T62" fmla="*/ 656 w 11184"/>
              <a:gd name="T63" fmla="*/ 9653 h 11325"/>
              <a:gd name="T64" fmla="*/ 992 w 11184"/>
              <a:gd name="T65" fmla="*/ 9985 h 11325"/>
              <a:gd name="T66" fmla="*/ 5272 w 11184"/>
              <a:gd name="T67" fmla="*/ 11317 h 11325"/>
              <a:gd name="T68" fmla="*/ 5272 w 11184"/>
              <a:gd name="T69" fmla="*/ 5803 h 11325"/>
              <a:gd name="T70" fmla="*/ 992 w 11184"/>
              <a:gd name="T71" fmla="*/ 4743 h 11325"/>
              <a:gd name="T72" fmla="*/ 656 w 11184"/>
              <a:gd name="T73" fmla="*/ 5069 h 11325"/>
              <a:gd name="T74" fmla="*/ 9218 w 11184"/>
              <a:gd name="T75" fmla="*/ 8019 h 11325"/>
              <a:gd name="T76" fmla="*/ 9218 w 11184"/>
              <a:gd name="T77" fmla="*/ 6707 h 11325"/>
              <a:gd name="T78" fmla="*/ 10528 w 11184"/>
              <a:gd name="T79" fmla="*/ 5397 h 11325"/>
              <a:gd name="T80" fmla="*/ 10528 w 11184"/>
              <a:gd name="T81" fmla="*/ 5069 h 11325"/>
              <a:gd name="T82" fmla="*/ 10192 w 11184"/>
              <a:gd name="T83" fmla="*/ 4743 h 11325"/>
              <a:gd name="T84" fmla="*/ 5912 w 11184"/>
              <a:gd name="T85" fmla="*/ 5803 h 11325"/>
              <a:gd name="T86" fmla="*/ 5912 w 11184"/>
              <a:gd name="T87" fmla="*/ 11325 h 11325"/>
              <a:gd name="T88" fmla="*/ 10192 w 11184"/>
              <a:gd name="T89" fmla="*/ 9993 h 11325"/>
              <a:gd name="T90" fmla="*/ 10520 w 11184"/>
              <a:gd name="T91" fmla="*/ 9665 h 11325"/>
              <a:gd name="T92" fmla="*/ 10520 w 11184"/>
              <a:gd name="T93" fmla="*/ 9325 h 11325"/>
              <a:gd name="T94" fmla="*/ 9218 w 11184"/>
              <a:gd name="T95" fmla="*/ 8019 h 1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184" h="11325">
                <a:moveTo>
                  <a:pt x="7558" y="2125"/>
                </a:moveTo>
                <a:cubicBezTo>
                  <a:pt x="7560" y="1329"/>
                  <a:pt x="7082" y="611"/>
                  <a:pt x="6347" y="306"/>
                </a:cubicBezTo>
                <a:cubicBezTo>
                  <a:pt x="5613" y="0"/>
                  <a:pt x="4766" y="168"/>
                  <a:pt x="4203" y="729"/>
                </a:cubicBezTo>
                <a:cubicBezTo>
                  <a:pt x="3640" y="1291"/>
                  <a:pt x="3471" y="2137"/>
                  <a:pt x="3775" y="2872"/>
                </a:cubicBezTo>
                <a:cubicBezTo>
                  <a:pt x="4079" y="3608"/>
                  <a:pt x="4796" y="4087"/>
                  <a:pt x="5592" y="4087"/>
                </a:cubicBezTo>
                <a:cubicBezTo>
                  <a:pt x="6671" y="4075"/>
                  <a:pt x="7544" y="3204"/>
                  <a:pt x="7558" y="2125"/>
                </a:cubicBezTo>
                <a:close/>
                <a:moveTo>
                  <a:pt x="6248" y="4087"/>
                </a:moveTo>
                <a:lnTo>
                  <a:pt x="4936" y="4087"/>
                </a:lnTo>
                <a:cubicBezTo>
                  <a:pt x="4479" y="4091"/>
                  <a:pt x="4029" y="4201"/>
                  <a:pt x="3622" y="4409"/>
                </a:cubicBezTo>
                <a:cubicBezTo>
                  <a:pt x="4311" y="4594"/>
                  <a:pt x="4973" y="4869"/>
                  <a:pt x="5592" y="5225"/>
                </a:cubicBezTo>
                <a:cubicBezTo>
                  <a:pt x="6211" y="4869"/>
                  <a:pt x="6873" y="4594"/>
                  <a:pt x="7562" y="4409"/>
                </a:cubicBezTo>
                <a:cubicBezTo>
                  <a:pt x="7155" y="4201"/>
                  <a:pt x="6705" y="4091"/>
                  <a:pt x="6248" y="4087"/>
                </a:cubicBezTo>
                <a:close/>
                <a:moveTo>
                  <a:pt x="10528" y="6053"/>
                </a:moveTo>
                <a:cubicBezTo>
                  <a:pt x="10167" y="6053"/>
                  <a:pt x="9874" y="6346"/>
                  <a:pt x="9874" y="6707"/>
                </a:cubicBezTo>
                <a:lnTo>
                  <a:pt x="9874" y="8019"/>
                </a:lnTo>
                <a:cubicBezTo>
                  <a:pt x="9893" y="8367"/>
                  <a:pt x="10181" y="8639"/>
                  <a:pt x="10529" y="8639"/>
                </a:cubicBezTo>
                <a:cubicBezTo>
                  <a:pt x="10877" y="8639"/>
                  <a:pt x="11165" y="8367"/>
                  <a:pt x="11184" y="8019"/>
                </a:cubicBezTo>
                <a:lnTo>
                  <a:pt x="11184" y="6707"/>
                </a:lnTo>
                <a:cubicBezTo>
                  <a:pt x="11183" y="6345"/>
                  <a:pt x="10890" y="6053"/>
                  <a:pt x="10528" y="6053"/>
                </a:cubicBezTo>
                <a:close/>
                <a:moveTo>
                  <a:pt x="1310" y="8019"/>
                </a:moveTo>
                <a:lnTo>
                  <a:pt x="1310" y="6707"/>
                </a:lnTo>
                <a:cubicBezTo>
                  <a:pt x="1291" y="6359"/>
                  <a:pt x="1003" y="6087"/>
                  <a:pt x="655" y="6087"/>
                </a:cubicBezTo>
                <a:cubicBezTo>
                  <a:pt x="307" y="6087"/>
                  <a:pt x="19" y="6359"/>
                  <a:pt x="0" y="6707"/>
                </a:cubicBezTo>
                <a:lnTo>
                  <a:pt x="0" y="8019"/>
                </a:lnTo>
                <a:cubicBezTo>
                  <a:pt x="19" y="8367"/>
                  <a:pt x="307" y="8639"/>
                  <a:pt x="655" y="8639"/>
                </a:cubicBezTo>
                <a:cubicBezTo>
                  <a:pt x="1003" y="8639"/>
                  <a:pt x="1291" y="8367"/>
                  <a:pt x="1310" y="8019"/>
                </a:cubicBezTo>
                <a:close/>
                <a:moveTo>
                  <a:pt x="656" y="5069"/>
                </a:moveTo>
                <a:lnTo>
                  <a:pt x="656" y="5397"/>
                </a:lnTo>
                <a:cubicBezTo>
                  <a:pt x="1379" y="5398"/>
                  <a:pt x="1965" y="5984"/>
                  <a:pt x="1966" y="6707"/>
                </a:cubicBezTo>
                <a:lnTo>
                  <a:pt x="1966" y="8019"/>
                </a:lnTo>
                <a:cubicBezTo>
                  <a:pt x="1963" y="8740"/>
                  <a:pt x="1377" y="9324"/>
                  <a:pt x="656" y="9325"/>
                </a:cubicBezTo>
                <a:lnTo>
                  <a:pt x="656" y="9653"/>
                </a:lnTo>
                <a:cubicBezTo>
                  <a:pt x="654" y="9839"/>
                  <a:pt x="806" y="9990"/>
                  <a:pt x="992" y="9985"/>
                </a:cubicBezTo>
                <a:cubicBezTo>
                  <a:pt x="2670" y="9985"/>
                  <a:pt x="4014" y="10515"/>
                  <a:pt x="5272" y="11317"/>
                </a:cubicBezTo>
                <a:lnTo>
                  <a:pt x="5272" y="5803"/>
                </a:lnTo>
                <a:cubicBezTo>
                  <a:pt x="3992" y="5079"/>
                  <a:pt x="2642" y="4743"/>
                  <a:pt x="992" y="4743"/>
                </a:cubicBezTo>
                <a:cubicBezTo>
                  <a:pt x="808" y="4737"/>
                  <a:pt x="656" y="4885"/>
                  <a:pt x="656" y="5069"/>
                </a:cubicBezTo>
                <a:close/>
                <a:moveTo>
                  <a:pt x="9218" y="8019"/>
                </a:moveTo>
                <a:lnTo>
                  <a:pt x="9218" y="6707"/>
                </a:lnTo>
                <a:cubicBezTo>
                  <a:pt x="9219" y="5984"/>
                  <a:pt x="9805" y="5398"/>
                  <a:pt x="10528" y="5397"/>
                </a:cubicBezTo>
                <a:lnTo>
                  <a:pt x="10528" y="5069"/>
                </a:lnTo>
                <a:cubicBezTo>
                  <a:pt x="10528" y="4885"/>
                  <a:pt x="10376" y="4737"/>
                  <a:pt x="10192" y="4743"/>
                </a:cubicBezTo>
                <a:cubicBezTo>
                  <a:pt x="8534" y="4743"/>
                  <a:pt x="7176" y="5079"/>
                  <a:pt x="5912" y="5803"/>
                </a:cubicBezTo>
                <a:lnTo>
                  <a:pt x="5912" y="11325"/>
                </a:lnTo>
                <a:cubicBezTo>
                  <a:pt x="7170" y="10525"/>
                  <a:pt x="8512" y="9993"/>
                  <a:pt x="10192" y="9993"/>
                </a:cubicBezTo>
                <a:cubicBezTo>
                  <a:pt x="10373" y="9993"/>
                  <a:pt x="10520" y="9846"/>
                  <a:pt x="10520" y="9665"/>
                </a:cubicBezTo>
                <a:lnTo>
                  <a:pt x="10520" y="9325"/>
                </a:lnTo>
                <a:cubicBezTo>
                  <a:pt x="9802" y="9320"/>
                  <a:pt x="9221" y="8737"/>
                  <a:pt x="9218" y="8019"/>
                </a:cubicBezTo>
                <a:close/>
              </a:path>
            </a:pathLst>
          </a:custGeom>
          <a:solidFill>
            <a:schemeClr val="bg1">
              <a:alpha val="6514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椭圆 29"/>
          <p:cNvSpPr/>
          <p:nvPr/>
        </p:nvSpPr>
        <p:spPr>
          <a:xfrm>
            <a:off x="1095636" y="3604370"/>
            <a:ext cx="2203539" cy="2203539"/>
          </a:xfrm>
          <a:prstGeom prst="ellipse">
            <a:avLst/>
          </a:prstGeom>
          <a:noFill/>
          <a:ln w="22225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249634" y="4418083"/>
            <a:ext cx="1852803" cy="490220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kumimoji="1" lang="zh-CN" altLang="en-US" sz="26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 翻译说明</a:t>
            </a:r>
          </a:p>
        </p:txBody>
      </p:sp>
      <p:sp>
        <p:nvSpPr>
          <p:cNvPr id="3" name="圆角矩形 33"/>
          <p:cNvSpPr/>
          <p:nvPr/>
        </p:nvSpPr>
        <p:spPr>
          <a:xfrm>
            <a:off x="3777466" y="4567927"/>
            <a:ext cx="2419686" cy="504825"/>
          </a:xfrm>
          <a:prstGeom prst="roundRect">
            <a:avLst>
              <a:gd name="adj" fmla="val 50000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altLang="zh-CN" sz="2400" b="1" dirty="0">
              <a:solidFill>
                <a:schemeClr val="bg2">
                  <a:lumMod val="10000"/>
                </a:schemeClr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r>
              <a:rPr lang="zh-CN" altLang="en-US" sz="24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方正兰亭黑简体" panose="02000500000000000000" pitchFamily="2" charset="-122"/>
              </a:rPr>
              <a:t>对</a:t>
            </a:r>
            <a:r>
              <a:rPr lang="zh-CN" altLang="en-US" sz="24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方正兰亭黑简体" panose="02000500000000000000" pitchFamily="2" charset="-122"/>
              </a:rPr>
              <a:t>译</a:t>
            </a:r>
            <a:endParaRPr lang="ru-RU" altLang="zh-CN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zh-CN" altLang="en-US" sz="2400" b="1" dirty="0">
              <a:solidFill>
                <a:schemeClr val="bg2">
                  <a:lumMod val="10000"/>
                </a:schemeClr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3483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>
              <a:latin typeface="Times New Roman" panose="02020603050405020304" pitchFamily="18" charset="0"/>
              <a:ea typeface="方正兰亭黑简体" panose="02000500000000000000" pitchFamily="2" charset="-122"/>
              <a:sym typeface="Times New Roman" panose="02020603050405020304" pitchFamily="18" charset="0"/>
            </a:endParaRPr>
          </a:p>
        </p:txBody>
      </p:sp>
      <p:sp>
        <p:nvSpPr>
          <p:cNvPr id="14" name="矩形: 圆角 14"/>
          <p:cNvSpPr/>
          <p:nvPr/>
        </p:nvSpPr>
        <p:spPr>
          <a:xfrm>
            <a:off x="654949" y="1525730"/>
            <a:ext cx="11347699" cy="4656290"/>
          </a:xfrm>
          <a:prstGeom prst="roundRect">
            <a:avLst>
              <a:gd name="adj" fmla="val 6911"/>
            </a:avLst>
          </a:prstGeom>
          <a:noFill/>
          <a:ln w="190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9408" y="513303"/>
            <a:ext cx="300805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38890" y="554907"/>
            <a:ext cx="2858198" cy="58229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一、核心概念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949418" y="1438329"/>
            <a:ext cx="11294444" cy="1600200"/>
            <a:chOff x="1407" y="2899"/>
            <a:chExt cx="15920" cy="2617"/>
          </a:xfrm>
        </p:grpSpPr>
        <p:grpSp>
          <p:nvGrpSpPr>
            <p:cNvPr id="9" name="组合 8"/>
            <p:cNvGrpSpPr/>
            <p:nvPr/>
          </p:nvGrpSpPr>
          <p:grpSpPr>
            <a:xfrm>
              <a:off x="3339" y="2899"/>
              <a:ext cx="13988" cy="2617"/>
              <a:chOff x="2000" y="1745"/>
              <a:chExt cx="13988" cy="2617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2000" y="1922"/>
                <a:ext cx="13648" cy="2382"/>
              </a:xfrm>
              <a:prstGeom prst="round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2340" y="1745"/>
                <a:ext cx="13648" cy="26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 smtClean="0">
                    <a:solidFill>
                      <a:schemeClr val="tx1"/>
                    </a:solidFill>
                    <a:latin typeface="方正兰亭黑简体" panose="02000500000000000000" pitchFamily="2" charset="-122"/>
                    <a:ea typeface="方正兰亭黑简体" panose="02000500000000000000" pitchFamily="2" charset="-122"/>
                    <a:cs typeface="Times New Roman" panose="02020603050405020304" pitchFamily="18" charset="0"/>
                    <a:sym typeface="+mn-ea"/>
                  </a:rPr>
                  <a:t>9.</a:t>
                </a:r>
                <a:r>
                  <a:rPr lang="zh-CN" altLang="en-US" sz="2800" b="1" dirty="0">
                    <a:latin typeface="方正兰亭黑简体" panose="02000500000000000000" pitchFamily="2" charset="-122"/>
                    <a:ea typeface="方正兰亭黑简体" panose="02000500000000000000" pitchFamily="2" charset="-122"/>
                    <a:cs typeface="Times New Roman" panose="02020603050405020304" pitchFamily="18" charset="0"/>
                    <a:sym typeface="+mn-ea"/>
                  </a:rPr>
                  <a:t>全球治理体系改革和建设</a:t>
                </a:r>
                <a:endParaRPr lang="en-US" altLang="zh-CN" sz="2800" b="1" dirty="0">
                  <a:solidFill>
                    <a:schemeClr val="accent1">
                      <a:lumMod val="75000"/>
                    </a:schemeClr>
                  </a:solidFill>
                  <a:latin typeface="Times New Roman" panose="02020603050405020304" pitchFamily="18" charset="0"/>
                  <a:ea typeface="方正兰亭黑简体" panose="02000500000000000000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dirty="0" smtClean="0">
                    <a:solidFill>
                      <a:schemeClr val="accent1">
                        <a:lumMod val="75000"/>
                      </a:schemeClr>
                    </a:solidFill>
                    <a:latin typeface="Times New Roman" panose="02020603050405020304" pitchFamily="18" charset="0"/>
                    <a:ea typeface="方正兰亭黑简体" panose="02000500000000000000" pitchFamily="2" charset="-122"/>
                    <a:cs typeface="Times New Roman" panose="02020603050405020304" pitchFamily="18" charset="0"/>
                  </a:rPr>
                  <a:t>——</a:t>
                </a:r>
                <a:r>
                  <a:rPr lang="ko-KR" altLang="en-US" sz="2800" b="1" dirty="0">
                    <a:solidFill>
                      <a:schemeClr val="accent1">
                        <a:lumMod val="75000"/>
                      </a:schemeClr>
                    </a:solidFill>
                    <a:latin typeface="komorebi gothic" pitchFamily="49" charset="-128"/>
                    <a:ea typeface="komorebi gothic" pitchFamily="49" charset="-128"/>
                    <a:cs typeface="Times New Roman" panose="02020603050405020304" pitchFamily="18" charset="0"/>
                  </a:rPr>
                  <a:t>글로벌 거버넌스 체계의 개혁과 건설 </a:t>
                </a:r>
              </a:p>
              <a:p>
                <a:r>
                  <a:rPr lang="ko-KR" altLang="en-US" sz="2800" b="1" dirty="0" smtClean="0">
                    <a:solidFill>
                      <a:schemeClr val="accent1">
                        <a:lumMod val="75000"/>
                      </a:schemeClr>
                    </a:solidFill>
                    <a:latin typeface="komorebi gothic" pitchFamily="49" charset="-128"/>
                    <a:ea typeface="komorebi gothic" pitchFamily="49" charset="-128"/>
                    <a:cs typeface="Times New Roman" panose="02020603050405020304" pitchFamily="18" charset="0"/>
                  </a:rPr>
                  <a:t>    글로벌 </a:t>
                </a:r>
                <a:r>
                  <a:rPr lang="ko-KR" altLang="en-US" sz="2800" b="1" dirty="0">
                    <a:solidFill>
                      <a:schemeClr val="accent1">
                        <a:lumMod val="75000"/>
                      </a:schemeClr>
                    </a:solidFill>
                    <a:latin typeface="komorebi gothic" pitchFamily="49" charset="-128"/>
                    <a:ea typeface="komorebi gothic" pitchFamily="49" charset="-128"/>
                    <a:cs typeface="Times New Roman" panose="02020603050405020304" pitchFamily="18" charset="0"/>
                  </a:rPr>
                  <a:t>거버넌스 시스템의 개혁과 건설</a:t>
                </a:r>
              </a:p>
            </p:txBody>
          </p:sp>
        </p:grpSp>
        <p:pic>
          <p:nvPicPr>
            <p:cNvPr id="18" name="图片 17" descr="32313536333434333b32313536333435303bbcc6bbaeb1eac7a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07" y="3573"/>
              <a:ext cx="1115" cy="1115"/>
            </a:xfrm>
            <a:prstGeom prst="rect">
              <a:avLst/>
            </a:prstGeom>
          </p:spPr>
        </p:pic>
      </p:grpSp>
      <p:sp>
        <p:nvSpPr>
          <p:cNvPr id="23" name="椭圆 22"/>
          <p:cNvSpPr/>
          <p:nvPr/>
        </p:nvSpPr>
        <p:spPr>
          <a:xfrm>
            <a:off x="9935917" y="4644892"/>
            <a:ext cx="2066555" cy="206655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iconfont-10484-5114096"/>
          <p:cNvSpPr>
            <a:spLocks noChangeAspect="1"/>
          </p:cNvSpPr>
          <p:nvPr/>
        </p:nvSpPr>
        <p:spPr>
          <a:xfrm>
            <a:off x="10401597" y="5102716"/>
            <a:ext cx="1135453" cy="1149835"/>
          </a:xfrm>
          <a:custGeom>
            <a:avLst/>
            <a:gdLst>
              <a:gd name="T0" fmla="*/ 7558 w 11184"/>
              <a:gd name="T1" fmla="*/ 2125 h 11325"/>
              <a:gd name="T2" fmla="*/ 6347 w 11184"/>
              <a:gd name="T3" fmla="*/ 306 h 11325"/>
              <a:gd name="T4" fmla="*/ 4203 w 11184"/>
              <a:gd name="T5" fmla="*/ 729 h 11325"/>
              <a:gd name="T6" fmla="*/ 3775 w 11184"/>
              <a:gd name="T7" fmla="*/ 2872 h 11325"/>
              <a:gd name="T8" fmla="*/ 5592 w 11184"/>
              <a:gd name="T9" fmla="*/ 4087 h 11325"/>
              <a:gd name="T10" fmla="*/ 7558 w 11184"/>
              <a:gd name="T11" fmla="*/ 2125 h 11325"/>
              <a:gd name="T12" fmla="*/ 6248 w 11184"/>
              <a:gd name="T13" fmla="*/ 4087 h 11325"/>
              <a:gd name="T14" fmla="*/ 4936 w 11184"/>
              <a:gd name="T15" fmla="*/ 4087 h 11325"/>
              <a:gd name="T16" fmla="*/ 3622 w 11184"/>
              <a:gd name="T17" fmla="*/ 4409 h 11325"/>
              <a:gd name="T18" fmla="*/ 5592 w 11184"/>
              <a:gd name="T19" fmla="*/ 5225 h 11325"/>
              <a:gd name="T20" fmla="*/ 7562 w 11184"/>
              <a:gd name="T21" fmla="*/ 4409 h 11325"/>
              <a:gd name="T22" fmla="*/ 6248 w 11184"/>
              <a:gd name="T23" fmla="*/ 4087 h 11325"/>
              <a:gd name="T24" fmla="*/ 10528 w 11184"/>
              <a:gd name="T25" fmla="*/ 6053 h 11325"/>
              <a:gd name="T26" fmla="*/ 9874 w 11184"/>
              <a:gd name="T27" fmla="*/ 6707 h 11325"/>
              <a:gd name="T28" fmla="*/ 9874 w 11184"/>
              <a:gd name="T29" fmla="*/ 8019 h 11325"/>
              <a:gd name="T30" fmla="*/ 10529 w 11184"/>
              <a:gd name="T31" fmla="*/ 8639 h 11325"/>
              <a:gd name="T32" fmla="*/ 11184 w 11184"/>
              <a:gd name="T33" fmla="*/ 8019 h 11325"/>
              <a:gd name="T34" fmla="*/ 11184 w 11184"/>
              <a:gd name="T35" fmla="*/ 6707 h 11325"/>
              <a:gd name="T36" fmla="*/ 10528 w 11184"/>
              <a:gd name="T37" fmla="*/ 6053 h 11325"/>
              <a:gd name="T38" fmla="*/ 1310 w 11184"/>
              <a:gd name="T39" fmla="*/ 8019 h 11325"/>
              <a:gd name="T40" fmla="*/ 1310 w 11184"/>
              <a:gd name="T41" fmla="*/ 6707 h 11325"/>
              <a:gd name="T42" fmla="*/ 655 w 11184"/>
              <a:gd name="T43" fmla="*/ 6087 h 11325"/>
              <a:gd name="T44" fmla="*/ 0 w 11184"/>
              <a:gd name="T45" fmla="*/ 6707 h 11325"/>
              <a:gd name="T46" fmla="*/ 0 w 11184"/>
              <a:gd name="T47" fmla="*/ 8019 h 11325"/>
              <a:gd name="T48" fmla="*/ 655 w 11184"/>
              <a:gd name="T49" fmla="*/ 8639 h 11325"/>
              <a:gd name="T50" fmla="*/ 1310 w 11184"/>
              <a:gd name="T51" fmla="*/ 8019 h 11325"/>
              <a:gd name="T52" fmla="*/ 656 w 11184"/>
              <a:gd name="T53" fmla="*/ 5069 h 11325"/>
              <a:gd name="T54" fmla="*/ 656 w 11184"/>
              <a:gd name="T55" fmla="*/ 5397 h 11325"/>
              <a:gd name="T56" fmla="*/ 1966 w 11184"/>
              <a:gd name="T57" fmla="*/ 6707 h 11325"/>
              <a:gd name="T58" fmla="*/ 1966 w 11184"/>
              <a:gd name="T59" fmla="*/ 8019 h 11325"/>
              <a:gd name="T60" fmla="*/ 656 w 11184"/>
              <a:gd name="T61" fmla="*/ 9325 h 11325"/>
              <a:gd name="T62" fmla="*/ 656 w 11184"/>
              <a:gd name="T63" fmla="*/ 9653 h 11325"/>
              <a:gd name="T64" fmla="*/ 992 w 11184"/>
              <a:gd name="T65" fmla="*/ 9985 h 11325"/>
              <a:gd name="T66" fmla="*/ 5272 w 11184"/>
              <a:gd name="T67" fmla="*/ 11317 h 11325"/>
              <a:gd name="T68" fmla="*/ 5272 w 11184"/>
              <a:gd name="T69" fmla="*/ 5803 h 11325"/>
              <a:gd name="T70" fmla="*/ 992 w 11184"/>
              <a:gd name="T71" fmla="*/ 4743 h 11325"/>
              <a:gd name="T72" fmla="*/ 656 w 11184"/>
              <a:gd name="T73" fmla="*/ 5069 h 11325"/>
              <a:gd name="T74" fmla="*/ 9218 w 11184"/>
              <a:gd name="T75" fmla="*/ 8019 h 11325"/>
              <a:gd name="T76" fmla="*/ 9218 w 11184"/>
              <a:gd name="T77" fmla="*/ 6707 h 11325"/>
              <a:gd name="T78" fmla="*/ 10528 w 11184"/>
              <a:gd name="T79" fmla="*/ 5397 h 11325"/>
              <a:gd name="T80" fmla="*/ 10528 w 11184"/>
              <a:gd name="T81" fmla="*/ 5069 h 11325"/>
              <a:gd name="T82" fmla="*/ 10192 w 11184"/>
              <a:gd name="T83" fmla="*/ 4743 h 11325"/>
              <a:gd name="T84" fmla="*/ 5912 w 11184"/>
              <a:gd name="T85" fmla="*/ 5803 h 11325"/>
              <a:gd name="T86" fmla="*/ 5912 w 11184"/>
              <a:gd name="T87" fmla="*/ 11325 h 11325"/>
              <a:gd name="T88" fmla="*/ 10192 w 11184"/>
              <a:gd name="T89" fmla="*/ 9993 h 11325"/>
              <a:gd name="T90" fmla="*/ 10520 w 11184"/>
              <a:gd name="T91" fmla="*/ 9665 h 11325"/>
              <a:gd name="T92" fmla="*/ 10520 w 11184"/>
              <a:gd name="T93" fmla="*/ 9325 h 11325"/>
              <a:gd name="T94" fmla="*/ 9218 w 11184"/>
              <a:gd name="T95" fmla="*/ 8019 h 1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184" h="11325">
                <a:moveTo>
                  <a:pt x="7558" y="2125"/>
                </a:moveTo>
                <a:cubicBezTo>
                  <a:pt x="7560" y="1329"/>
                  <a:pt x="7082" y="611"/>
                  <a:pt x="6347" y="306"/>
                </a:cubicBezTo>
                <a:cubicBezTo>
                  <a:pt x="5613" y="0"/>
                  <a:pt x="4766" y="168"/>
                  <a:pt x="4203" y="729"/>
                </a:cubicBezTo>
                <a:cubicBezTo>
                  <a:pt x="3640" y="1291"/>
                  <a:pt x="3471" y="2137"/>
                  <a:pt x="3775" y="2872"/>
                </a:cubicBezTo>
                <a:cubicBezTo>
                  <a:pt x="4079" y="3608"/>
                  <a:pt x="4796" y="4087"/>
                  <a:pt x="5592" y="4087"/>
                </a:cubicBezTo>
                <a:cubicBezTo>
                  <a:pt x="6671" y="4075"/>
                  <a:pt x="7544" y="3204"/>
                  <a:pt x="7558" y="2125"/>
                </a:cubicBezTo>
                <a:close/>
                <a:moveTo>
                  <a:pt x="6248" y="4087"/>
                </a:moveTo>
                <a:lnTo>
                  <a:pt x="4936" y="4087"/>
                </a:lnTo>
                <a:cubicBezTo>
                  <a:pt x="4479" y="4091"/>
                  <a:pt x="4029" y="4201"/>
                  <a:pt x="3622" y="4409"/>
                </a:cubicBezTo>
                <a:cubicBezTo>
                  <a:pt x="4311" y="4594"/>
                  <a:pt x="4973" y="4869"/>
                  <a:pt x="5592" y="5225"/>
                </a:cubicBezTo>
                <a:cubicBezTo>
                  <a:pt x="6211" y="4869"/>
                  <a:pt x="6873" y="4594"/>
                  <a:pt x="7562" y="4409"/>
                </a:cubicBezTo>
                <a:cubicBezTo>
                  <a:pt x="7155" y="4201"/>
                  <a:pt x="6705" y="4091"/>
                  <a:pt x="6248" y="4087"/>
                </a:cubicBezTo>
                <a:close/>
                <a:moveTo>
                  <a:pt x="10528" y="6053"/>
                </a:moveTo>
                <a:cubicBezTo>
                  <a:pt x="10167" y="6053"/>
                  <a:pt x="9874" y="6346"/>
                  <a:pt x="9874" y="6707"/>
                </a:cubicBezTo>
                <a:lnTo>
                  <a:pt x="9874" y="8019"/>
                </a:lnTo>
                <a:cubicBezTo>
                  <a:pt x="9893" y="8367"/>
                  <a:pt x="10181" y="8639"/>
                  <a:pt x="10529" y="8639"/>
                </a:cubicBezTo>
                <a:cubicBezTo>
                  <a:pt x="10877" y="8639"/>
                  <a:pt x="11165" y="8367"/>
                  <a:pt x="11184" y="8019"/>
                </a:cubicBezTo>
                <a:lnTo>
                  <a:pt x="11184" y="6707"/>
                </a:lnTo>
                <a:cubicBezTo>
                  <a:pt x="11183" y="6345"/>
                  <a:pt x="10890" y="6053"/>
                  <a:pt x="10528" y="6053"/>
                </a:cubicBezTo>
                <a:close/>
                <a:moveTo>
                  <a:pt x="1310" y="8019"/>
                </a:moveTo>
                <a:lnTo>
                  <a:pt x="1310" y="6707"/>
                </a:lnTo>
                <a:cubicBezTo>
                  <a:pt x="1291" y="6359"/>
                  <a:pt x="1003" y="6087"/>
                  <a:pt x="655" y="6087"/>
                </a:cubicBezTo>
                <a:cubicBezTo>
                  <a:pt x="307" y="6087"/>
                  <a:pt x="19" y="6359"/>
                  <a:pt x="0" y="6707"/>
                </a:cubicBezTo>
                <a:lnTo>
                  <a:pt x="0" y="8019"/>
                </a:lnTo>
                <a:cubicBezTo>
                  <a:pt x="19" y="8367"/>
                  <a:pt x="307" y="8639"/>
                  <a:pt x="655" y="8639"/>
                </a:cubicBezTo>
                <a:cubicBezTo>
                  <a:pt x="1003" y="8639"/>
                  <a:pt x="1291" y="8367"/>
                  <a:pt x="1310" y="8019"/>
                </a:cubicBezTo>
                <a:close/>
                <a:moveTo>
                  <a:pt x="656" y="5069"/>
                </a:moveTo>
                <a:lnTo>
                  <a:pt x="656" y="5397"/>
                </a:lnTo>
                <a:cubicBezTo>
                  <a:pt x="1379" y="5398"/>
                  <a:pt x="1965" y="5984"/>
                  <a:pt x="1966" y="6707"/>
                </a:cubicBezTo>
                <a:lnTo>
                  <a:pt x="1966" y="8019"/>
                </a:lnTo>
                <a:cubicBezTo>
                  <a:pt x="1963" y="8740"/>
                  <a:pt x="1377" y="9324"/>
                  <a:pt x="656" y="9325"/>
                </a:cubicBezTo>
                <a:lnTo>
                  <a:pt x="656" y="9653"/>
                </a:lnTo>
                <a:cubicBezTo>
                  <a:pt x="654" y="9839"/>
                  <a:pt x="806" y="9990"/>
                  <a:pt x="992" y="9985"/>
                </a:cubicBezTo>
                <a:cubicBezTo>
                  <a:pt x="2670" y="9985"/>
                  <a:pt x="4014" y="10515"/>
                  <a:pt x="5272" y="11317"/>
                </a:cubicBezTo>
                <a:lnTo>
                  <a:pt x="5272" y="5803"/>
                </a:lnTo>
                <a:cubicBezTo>
                  <a:pt x="3992" y="5079"/>
                  <a:pt x="2642" y="4743"/>
                  <a:pt x="992" y="4743"/>
                </a:cubicBezTo>
                <a:cubicBezTo>
                  <a:pt x="808" y="4737"/>
                  <a:pt x="656" y="4885"/>
                  <a:pt x="656" y="5069"/>
                </a:cubicBezTo>
                <a:close/>
                <a:moveTo>
                  <a:pt x="9218" y="8019"/>
                </a:moveTo>
                <a:lnTo>
                  <a:pt x="9218" y="6707"/>
                </a:lnTo>
                <a:cubicBezTo>
                  <a:pt x="9219" y="5984"/>
                  <a:pt x="9805" y="5398"/>
                  <a:pt x="10528" y="5397"/>
                </a:cubicBezTo>
                <a:lnTo>
                  <a:pt x="10528" y="5069"/>
                </a:lnTo>
                <a:cubicBezTo>
                  <a:pt x="10528" y="4885"/>
                  <a:pt x="10376" y="4737"/>
                  <a:pt x="10192" y="4743"/>
                </a:cubicBezTo>
                <a:cubicBezTo>
                  <a:pt x="8534" y="4743"/>
                  <a:pt x="7176" y="5079"/>
                  <a:pt x="5912" y="5803"/>
                </a:cubicBezTo>
                <a:lnTo>
                  <a:pt x="5912" y="11325"/>
                </a:lnTo>
                <a:cubicBezTo>
                  <a:pt x="7170" y="10525"/>
                  <a:pt x="8512" y="9993"/>
                  <a:pt x="10192" y="9993"/>
                </a:cubicBezTo>
                <a:cubicBezTo>
                  <a:pt x="10373" y="9993"/>
                  <a:pt x="10520" y="9846"/>
                  <a:pt x="10520" y="9665"/>
                </a:cubicBezTo>
                <a:lnTo>
                  <a:pt x="10520" y="9325"/>
                </a:lnTo>
                <a:cubicBezTo>
                  <a:pt x="9802" y="9320"/>
                  <a:pt x="9221" y="8737"/>
                  <a:pt x="9218" y="8019"/>
                </a:cubicBezTo>
                <a:close/>
              </a:path>
            </a:pathLst>
          </a:custGeom>
          <a:solidFill>
            <a:schemeClr val="bg1">
              <a:alpha val="6514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椭圆 29"/>
          <p:cNvSpPr/>
          <p:nvPr/>
        </p:nvSpPr>
        <p:spPr>
          <a:xfrm>
            <a:off x="1095636" y="3604370"/>
            <a:ext cx="2203539" cy="2203539"/>
          </a:xfrm>
          <a:prstGeom prst="ellipse">
            <a:avLst/>
          </a:prstGeom>
          <a:noFill/>
          <a:ln w="22225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249634" y="4418083"/>
            <a:ext cx="1852803" cy="490220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kumimoji="1" lang="zh-CN" altLang="en-US" sz="26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 翻译说明</a:t>
            </a:r>
          </a:p>
        </p:txBody>
      </p:sp>
      <p:sp>
        <p:nvSpPr>
          <p:cNvPr id="3" name="圆角矩形 33"/>
          <p:cNvSpPr/>
          <p:nvPr/>
        </p:nvSpPr>
        <p:spPr>
          <a:xfrm>
            <a:off x="3777466" y="4567927"/>
            <a:ext cx="2419686" cy="504825"/>
          </a:xfrm>
          <a:prstGeom prst="roundRect">
            <a:avLst>
              <a:gd name="adj" fmla="val 50000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altLang="zh-CN" sz="2400" b="1" dirty="0">
              <a:solidFill>
                <a:schemeClr val="bg2">
                  <a:lumMod val="10000"/>
                </a:schemeClr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r>
              <a:rPr lang="zh-CN" altLang="en-US" sz="24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方正兰亭黑简体" panose="02000500000000000000" pitchFamily="2" charset="-122"/>
              </a:rPr>
              <a:t>对</a:t>
            </a:r>
            <a:r>
              <a:rPr lang="zh-CN" altLang="en-US" sz="24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方正兰亭黑简体" panose="02000500000000000000" pitchFamily="2" charset="-122"/>
              </a:rPr>
              <a:t>译</a:t>
            </a:r>
            <a:endParaRPr lang="ru-RU" altLang="zh-CN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zh-CN" altLang="en-US" sz="2400" b="1" dirty="0">
              <a:solidFill>
                <a:schemeClr val="bg2">
                  <a:lumMod val="10000"/>
                </a:schemeClr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3442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>
              <a:latin typeface="Times New Roman" panose="02020603050405020304" pitchFamily="18" charset="0"/>
              <a:ea typeface="方正兰亭黑简体" panose="02000500000000000000" pitchFamily="2" charset="-122"/>
              <a:sym typeface="Times New Roman" panose="02020603050405020304" pitchFamily="18" charset="0"/>
            </a:endParaRPr>
          </a:p>
        </p:txBody>
      </p:sp>
      <p:sp>
        <p:nvSpPr>
          <p:cNvPr id="14" name="矩形: 圆角 14"/>
          <p:cNvSpPr/>
          <p:nvPr/>
        </p:nvSpPr>
        <p:spPr>
          <a:xfrm>
            <a:off x="654949" y="1525730"/>
            <a:ext cx="11347699" cy="4656290"/>
          </a:xfrm>
          <a:prstGeom prst="roundRect">
            <a:avLst>
              <a:gd name="adj" fmla="val 6911"/>
            </a:avLst>
          </a:prstGeom>
          <a:noFill/>
          <a:ln w="190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9408" y="513303"/>
            <a:ext cx="300805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38890" y="554907"/>
            <a:ext cx="2858198" cy="58229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一、核心概念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949418" y="1438329"/>
            <a:ext cx="11294444" cy="1472404"/>
            <a:chOff x="1407" y="2899"/>
            <a:chExt cx="15920" cy="2408"/>
          </a:xfrm>
        </p:grpSpPr>
        <p:grpSp>
          <p:nvGrpSpPr>
            <p:cNvPr id="9" name="组合 8"/>
            <p:cNvGrpSpPr/>
            <p:nvPr/>
          </p:nvGrpSpPr>
          <p:grpSpPr>
            <a:xfrm>
              <a:off x="3339" y="2899"/>
              <a:ext cx="13988" cy="2408"/>
              <a:chOff x="2000" y="1745"/>
              <a:chExt cx="13988" cy="2408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2000" y="1922"/>
                <a:ext cx="13648" cy="2231"/>
              </a:xfrm>
              <a:prstGeom prst="round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2340" y="1745"/>
                <a:ext cx="13648" cy="22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 smtClean="0">
                    <a:solidFill>
                      <a:schemeClr val="tx1"/>
                    </a:solidFill>
                    <a:latin typeface="方正兰亭黑简体" panose="02000500000000000000" pitchFamily="2" charset="-122"/>
                    <a:ea typeface="方正兰亭黑简体" panose="02000500000000000000" pitchFamily="2" charset="-122"/>
                    <a:cs typeface="Times New Roman" panose="02020603050405020304" pitchFamily="18" charset="0"/>
                    <a:sym typeface="+mn-ea"/>
                  </a:rPr>
                  <a:t>10.</a:t>
                </a:r>
                <a:r>
                  <a:rPr lang="zh-CN" altLang="en-US" sz="2800" b="1" dirty="0">
                    <a:latin typeface="方正兰亭黑简体" panose="02000500000000000000" pitchFamily="2" charset="-122"/>
                    <a:ea typeface="方正兰亭黑简体" panose="02000500000000000000" pitchFamily="2" charset="-122"/>
                    <a:cs typeface="Times New Roman" panose="02020603050405020304" pitchFamily="18" charset="0"/>
                    <a:sym typeface="+mn-ea"/>
                  </a:rPr>
                  <a:t>人类命运共同体</a:t>
                </a:r>
                <a:endParaRPr lang="en-US" altLang="zh-CN" sz="2800" b="1" dirty="0">
                  <a:solidFill>
                    <a:schemeClr val="accent1">
                      <a:lumMod val="75000"/>
                    </a:schemeClr>
                  </a:solidFill>
                  <a:latin typeface="Times New Roman" panose="02020603050405020304" pitchFamily="18" charset="0"/>
                  <a:ea typeface="方正兰亭黑简体" panose="02000500000000000000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 smtClean="0">
                    <a:solidFill>
                      <a:schemeClr val="accent1">
                        <a:lumMod val="75000"/>
                      </a:schemeClr>
                    </a:solidFill>
                    <a:latin typeface="Times New Roman" panose="02020603050405020304" pitchFamily="18" charset="0"/>
                    <a:ea typeface="方正兰亭黑简体" panose="02000500000000000000" pitchFamily="2" charset="-122"/>
                    <a:cs typeface="Times New Roman" panose="02020603050405020304" pitchFamily="18" charset="0"/>
                  </a:rPr>
                  <a:t>——</a:t>
                </a:r>
                <a:r>
                  <a:rPr lang="ko-KR" altLang="en-US" sz="2800" b="1" dirty="0">
                    <a:solidFill>
                      <a:schemeClr val="accent1">
                        <a:lumMod val="75000"/>
                      </a:schemeClr>
                    </a:solidFill>
                    <a:latin typeface="komorebi gothic" pitchFamily="49" charset="-128"/>
                    <a:ea typeface="komorebi gothic" pitchFamily="49" charset="-128"/>
                    <a:cs typeface="Times New Roman" panose="02020603050405020304" pitchFamily="18" charset="0"/>
                  </a:rPr>
                  <a:t>인류 운명공동체</a:t>
                </a:r>
                <a:endParaRPr lang="ja-JP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方正兰亭黑简体" panose="02000500000000000000" pitchFamily="2" charset="-122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8" name="图片 17" descr="32313536333434333b32313536333435303bbcc6bbaeb1eac7a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07" y="3573"/>
              <a:ext cx="1115" cy="1115"/>
            </a:xfrm>
            <a:prstGeom prst="rect">
              <a:avLst/>
            </a:prstGeom>
          </p:spPr>
        </p:pic>
      </p:grpSp>
      <p:sp>
        <p:nvSpPr>
          <p:cNvPr id="23" name="椭圆 22"/>
          <p:cNvSpPr/>
          <p:nvPr/>
        </p:nvSpPr>
        <p:spPr>
          <a:xfrm>
            <a:off x="9935917" y="4644892"/>
            <a:ext cx="2066555" cy="206655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iconfont-10484-5114096"/>
          <p:cNvSpPr>
            <a:spLocks noChangeAspect="1"/>
          </p:cNvSpPr>
          <p:nvPr/>
        </p:nvSpPr>
        <p:spPr>
          <a:xfrm>
            <a:off x="10401597" y="5102716"/>
            <a:ext cx="1135453" cy="1149835"/>
          </a:xfrm>
          <a:custGeom>
            <a:avLst/>
            <a:gdLst>
              <a:gd name="T0" fmla="*/ 7558 w 11184"/>
              <a:gd name="T1" fmla="*/ 2125 h 11325"/>
              <a:gd name="T2" fmla="*/ 6347 w 11184"/>
              <a:gd name="T3" fmla="*/ 306 h 11325"/>
              <a:gd name="T4" fmla="*/ 4203 w 11184"/>
              <a:gd name="T5" fmla="*/ 729 h 11325"/>
              <a:gd name="T6" fmla="*/ 3775 w 11184"/>
              <a:gd name="T7" fmla="*/ 2872 h 11325"/>
              <a:gd name="T8" fmla="*/ 5592 w 11184"/>
              <a:gd name="T9" fmla="*/ 4087 h 11325"/>
              <a:gd name="T10" fmla="*/ 7558 w 11184"/>
              <a:gd name="T11" fmla="*/ 2125 h 11325"/>
              <a:gd name="T12" fmla="*/ 6248 w 11184"/>
              <a:gd name="T13" fmla="*/ 4087 h 11325"/>
              <a:gd name="T14" fmla="*/ 4936 w 11184"/>
              <a:gd name="T15" fmla="*/ 4087 h 11325"/>
              <a:gd name="T16" fmla="*/ 3622 w 11184"/>
              <a:gd name="T17" fmla="*/ 4409 h 11325"/>
              <a:gd name="T18" fmla="*/ 5592 w 11184"/>
              <a:gd name="T19" fmla="*/ 5225 h 11325"/>
              <a:gd name="T20" fmla="*/ 7562 w 11184"/>
              <a:gd name="T21" fmla="*/ 4409 h 11325"/>
              <a:gd name="T22" fmla="*/ 6248 w 11184"/>
              <a:gd name="T23" fmla="*/ 4087 h 11325"/>
              <a:gd name="T24" fmla="*/ 10528 w 11184"/>
              <a:gd name="T25" fmla="*/ 6053 h 11325"/>
              <a:gd name="T26" fmla="*/ 9874 w 11184"/>
              <a:gd name="T27" fmla="*/ 6707 h 11325"/>
              <a:gd name="T28" fmla="*/ 9874 w 11184"/>
              <a:gd name="T29" fmla="*/ 8019 h 11325"/>
              <a:gd name="T30" fmla="*/ 10529 w 11184"/>
              <a:gd name="T31" fmla="*/ 8639 h 11325"/>
              <a:gd name="T32" fmla="*/ 11184 w 11184"/>
              <a:gd name="T33" fmla="*/ 8019 h 11325"/>
              <a:gd name="T34" fmla="*/ 11184 w 11184"/>
              <a:gd name="T35" fmla="*/ 6707 h 11325"/>
              <a:gd name="T36" fmla="*/ 10528 w 11184"/>
              <a:gd name="T37" fmla="*/ 6053 h 11325"/>
              <a:gd name="T38" fmla="*/ 1310 w 11184"/>
              <a:gd name="T39" fmla="*/ 8019 h 11325"/>
              <a:gd name="T40" fmla="*/ 1310 w 11184"/>
              <a:gd name="T41" fmla="*/ 6707 h 11325"/>
              <a:gd name="T42" fmla="*/ 655 w 11184"/>
              <a:gd name="T43" fmla="*/ 6087 h 11325"/>
              <a:gd name="T44" fmla="*/ 0 w 11184"/>
              <a:gd name="T45" fmla="*/ 6707 h 11325"/>
              <a:gd name="T46" fmla="*/ 0 w 11184"/>
              <a:gd name="T47" fmla="*/ 8019 h 11325"/>
              <a:gd name="T48" fmla="*/ 655 w 11184"/>
              <a:gd name="T49" fmla="*/ 8639 h 11325"/>
              <a:gd name="T50" fmla="*/ 1310 w 11184"/>
              <a:gd name="T51" fmla="*/ 8019 h 11325"/>
              <a:gd name="T52" fmla="*/ 656 w 11184"/>
              <a:gd name="T53" fmla="*/ 5069 h 11325"/>
              <a:gd name="T54" fmla="*/ 656 w 11184"/>
              <a:gd name="T55" fmla="*/ 5397 h 11325"/>
              <a:gd name="T56" fmla="*/ 1966 w 11184"/>
              <a:gd name="T57" fmla="*/ 6707 h 11325"/>
              <a:gd name="T58" fmla="*/ 1966 w 11184"/>
              <a:gd name="T59" fmla="*/ 8019 h 11325"/>
              <a:gd name="T60" fmla="*/ 656 w 11184"/>
              <a:gd name="T61" fmla="*/ 9325 h 11325"/>
              <a:gd name="T62" fmla="*/ 656 w 11184"/>
              <a:gd name="T63" fmla="*/ 9653 h 11325"/>
              <a:gd name="T64" fmla="*/ 992 w 11184"/>
              <a:gd name="T65" fmla="*/ 9985 h 11325"/>
              <a:gd name="T66" fmla="*/ 5272 w 11184"/>
              <a:gd name="T67" fmla="*/ 11317 h 11325"/>
              <a:gd name="T68" fmla="*/ 5272 w 11184"/>
              <a:gd name="T69" fmla="*/ 5803 h 11325"/>
              <a:gd name="T70" fmla="*/ 992 w 11184"/>
              <a:gd name="T71" fmla="*/ 4743 h 11325"/>
              <a:gd name="T72" fmla="*/ 656 w 11184"/>
              <a:gd name="T73" fmla="*/ 5069 h 11325"/>
              <a:gd name="T74" fmla="*/ 9218 w 11184"/>
              <a:gd name="T75" fmla="*/ 8019 h 11325"/>
              <a:gd name="T76" fmla="*/ 9218 w 11184"/>
              <a:gd name="T77" fmla="*/ 6707 h 11325"/>
              <a:gd name="T78" fmla="*/ 10528 w 11184"/>
              <a:gd name="T79" fmla="*/ 5397 h 11325"/>
              <a:gd name="T80" fmla="*/ 10528 w 11184"/>
              <a:gd name="T81" fmla="*/ 5069 h 11325"/>
              <a:gd name="T82" fmla="*/ 10192 w 11184"/>
              <a:gd name="T83" fmla="*/ 4743 h 11325"/>
              <a:gd name="T84" fmla="*/ 5912 w 11184"/>
              <a:gd name="T85" fmla="*/ 5803 h 11325"/>
              <a:gd name="T86" fmla="*/ 5912 w 11184"/>
              <a:gd name="T87" fmla="*/ 11325 h 11325"/>
              <a:gd name="T88" fmla="*/ 10192 w 11184"/>
              <a:gd name="T89" fmla="*/ 9993 h 11325"/>
              <a:gd name="T90" fmla="*/ 10520 w 11184"/>
              <a:gd name="T91" fmla="*/ 9665 h 11325"/>
              <a:gd name="T92" fmla="*/ 10520 w 11184"/>
              <a:gd name="T93" fmla="*/ 9325 h 11325"/>
              <a:gd name="T94" fmla="*/ 9218 w 11184"/>
              <a:gd name="T95" fmla="*/ 8019 h 1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184" h="11325">
                <a:moveTo>
                  <a:pt x="7558" y="2125"/>
                </a:moveTo>
                <a:cubicBezTo>
                  <a:pt x="7560" y="1329"/>
                  <a:pt x="7082" y="611"/>
                  <a:pt x="6347" y="306"/>
                </a:cubicBezTo>
                <a:cubicBezTo>
                  <a:pt x="5613" y="0"/>
                  <a:pt x="4766" y="168"/>
                  <a:pt x="4203" y="729"/>
                </a:cubicBezTo>
                <a:cubicBezTo>
                  <a:pt x="3640" y="1291"/>
                  <a:pt x="3471" y="2137"/>
                  <a:pt x="3775" y="2872"/>
                </a:cubicBezTo>
                <a:cubicBezTo>
                  <a:pt x="4079" y="3608"/>
                  <a:pt x="4796" y="4087"/>
                  <a:pt x="5592" y="4087"/>
                </a:cubicBezTo>
                <a:cubicBezTo>
                  <a:pt x="6671" y="4075"/>
                  <a:pt x="7544" y="3204"/>
                  <a:pt x="7558" y="2125"/>
                </a:cubicBezTo>
                <a:close/>
                <a:moveTo>
                  <a:pt x="6248" y="4087"/>
                </a:moveTo>
                <a:lnTo>
                  <a:pt x="4936" y="4087"/>
                </a:lnTo>
                <a:cubicBezTo>
                  <a:pt x="4479" y="4091"/>
                  <a:pt x="4029" y="4201"/>
                  <a:pt x="3622" y="4409"/>
                </a:cubicBezTo>
                <a:cubicBezTo>
                  <a:pt x="4311" y="4594"/>
                  <a:pt x="4973" y="4869"/>
                  <a:pt x="5592" y="5225"/>
                </a:cubicBezTo>
                <a:cubicBezTo>
                  <a:pt x="6211" y="4869"/>
                  <a:pt x="6873" y="4594"/>
                  <a:pt x="7562" y="4409"/>
                </a:cubicBezTo>
                <a:cubicBezTo>
                  <a:pt x="7155" y="4201"/>
                  <a:pt x="6705" y="4091"/>
                  <a:pt x="6248" y="4087"/>
                </a:cubicBezTo>
                <a:close/>
                <a:moveTo>
                  <a:pt x="10528" y="6053"/>
                </a:moveTo>
                <a:cubicBezTo>
                  <a:pt x="10167" y="6053"/>
                  <a:pt x="9874" y="6346"/>
                  <a:pt x="9874" y="6707"/>
                </a:cubicBezTo>
                <a:lnTo>
                  <a:pt x="9874" y="8019"/>
                </a:lnTo>
                <a:cubicBezTo>
                  <a:pt x="9893" y="8367"/>
                  <a:pt x="10181" y="8639"/>
                  <a:pt x="10529" y="8639"/>
                </a:cubicBezTo>
                <a:cubicBezTo>
                  <a:pt x="10877" y="8639"/>
                  <a:pt x="11165" y="8367"/>
                  <a:pt x="11184" y="8019"/>
                </a:cubicBezTo>
                <a:lnTo>
                  <a:pt x="11184" y="6707"/>
                </a:lnTo>
                <a:cubicBezTo>
                  <a:pt x="11183" y="6345"/>
                  <a:pt x="10890" y="6053"/>
                  <a:pt x="10528" y="6053"/>
                </a:cubicBezTo>
                <a:close/>
                <a:moveTo>
                  <a:pt x="1310" y="8019"/>
                </a:moveTo>
                <a:lnTo>
                  <a:pt x="1310" y="6707"/>
                </a:lnTo>
                <a:cubicBezTo>
                  <a:pt x="1291" y="6359"/>
                  <a:pt x="1003" y="6087"/>
                  <a:pt x="655" y="6087"/>
                </a:cubicBezTo>
                <a:cubicBezTo>
                  <a:pt x="307" y="6087"/>
                  <a:pt x="19" y="6359"/>
                  <a:pt x="0" y="6707"/>
                </a:cubicBezTo>
                <a:lnTo>
                  <a:pt x="0" y="8019"/>
                </a:lnTo>
                <a:cubicBezTo>
                  <a:pt x="19" y="8367"/>
                  <a:pt x="307" y="8639"/>
                  <a:pt x="655" y="8639"/>
                </a:cubicBezTo>
                <a:cubicBezTo>
                  <a:pt x="1003" y="8639"/>
                  <a:pt x="1291" y="8367"/>
                  <a:pt x="1310" y="8019"/>
                </a:cubicBezTo>
                <a:close/>
                <a:moveTo>
                  <a:pt x="656" y="5069"/>
                </a:moveTo>
                <a:lnTo>
                  <a:pt x="656" y="5397"/>
                </a:lnTo>
                <a:cubicBezTo>
                  <a:pt x="1379" y="5398"/>
                  <a:pt x="1965" y="5984"/>
                  <a:pt x="1966" y="6707"/>
                </a:cubicBezTo>
                <a:lnTo>
                  <a:pt x="1966" y="8019"/>
                </a:lnTo>
                <a:cubicBezTo>
                  <a:pt x="1963" y="8740"/>
                  <a:pt x="1377" y="9324"/>
                  <a:pt x="656" y="9325"/>
                </a:cubicBezTo>
                <a:lnTo>
                  <a:pt x="656" y="9653"/>
                </a:lnTo>
                <a:cubicBezTo>
                  <a:pt x="654" y="9839"/>
                  <a:pt x="806" y="9990"/>
                  <a:pt x="992" y="9985"/>
                </a:cubicBezTo>
                <a:cubicBezTo>
                  <a:pt x="2670" y="9985"/>
                  <a:pt x="4014" y="10515"/>
                  <a:pt x="5272" y="11317"/>
                </a:cubicBezTo>
                <a:lnTo>
                  <a:pt x="5272" y="5803"/>
                </a:lnTo>
                <a:cubicBezTo>
                  <a:pt x="3992" y="5079"/>
                  <a:pt x="2642" y="4743"/>
                  <a:pt x="992" y="4743"/>
                </a:cubicBezTo>
                <a:cubicBezTo>
                  <a:pt x="808" y="4737"/>
                  <a:pt x="656" y="4885"/>
                  <a:pt x="656" y="5069"/>
                </a:cubicBezTo>
                <a:close/>
                <a:moveTo>
                  <a:pt x="9218" y="8019"/>
                </a:moveTo>
                <a:lnTo>
                  <a:pt x="9218" y="6707"/>
                </a:lnTo>
                <a:cubicBezTo>
                  <a:pt x="9219" y="5984"/>
                  <a:pt x="9805" y="5398"/>
                  <a:pt x="10528" y="5397"/>
                </a:cubicBezTo>
                <a:lnTo>
                  <a:pt x="10528" y="5069"/>
                </a:lnTo>
                <a:cubicBezTo>
                  <a:pt x="10528" y="4885"/>
                  <a:pt x="10376" y="4737"/>
                  <a:pt x="10192" y="4743"/>
                </a:cubicBezTo>
                <a:cubicBezTo>
                  <a:pt x="8534" y="4743"/>
                  <a:pt x="7176" y="5079"/>
                  <a:pt x="5912" y="5803"/>
                </a:cubicBezTo>
                <a:lnTo>
                  <a:pt x="5912" y="11325"/>
                </a:lnTo>
                <a:cubicBezTo>
                  <a:pt x="7170" y="10525"/>
                  <a:pt x="8512" y="9993"/>
                  <a:pt x="10192" y="9993"/>
                </a:cubicBezTo>
                <a:cubicBezTo>
                  <a:pt x="10373" y="9993"/>
                  <a:pt x="10520" y="9846"/>
                  <a:pt x="10520" y="9665"/>
                </a:cubicBezTo>
                <a:lnTo>
                  <a:pt x="10520" y="9325"/>
                </a:lnTo>
                <a:cubicBezTo>
                  <a:pt x="9802" y="9320"/>
                  <a:pt x="9221" y="8737"/>
                  <a:pt x="9218" y="8019"/>
                </a:cubicBezTo>
                <a:close/>
              </a:path>
            </a:pathLst>
          </a:custGeom>
          <a:solidFill>
            <a:schemeClr val="bg1">
              <a:alpha val="6514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椭圆 29"/>
          <p:cNvSpPr/>
          <p:nvPr/>
        </p:nvSpPr>
        <p:spPr>
          <a:xfrm>
            <a:off x="1095636" y="3604370"/>
            <a:ext cx="2203539" cy="2203539"/>
          </a:xfrm>
          <a:prstGeom prst="ellipse">
            <a:avLst/>
          </a:prstGeom>
          <a:noFill/>
          <a:ln w="22225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249634" y="4418083"/>
            <a:ext cx="1852803" cy="490220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kumimoji="1" lang="zh-CN" altLang="en-US" sz="26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 翻译说明</a:t>
            </a:r>
          </a:p>
        </p:txBody>
      </p:sp>
      <p:sp>
        <p:nvSpPr>
          <p:cNvPr id="3" name="圆角矩形 33"/>
          <p:cNvSpPr/>
          <p:nvPr/>
        </p:nvSpPr>
        <p:spPr>
          <a:xfrm>
            <a:off x="3777466" y="4567927"/>
            <a:ext cx="2419686" cy="504825"/>
          </a:xfrm>
          <a:prstGeom prst="roundRect">
            <a:avLst>
              <a:gd name="adj" fmla="val 50000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altLang="zh-CN" sz="2400" b="1" dirty="0">
              <a:solidFill>
                <a:schemeClr val="bg2">
                  <a:lumMod val="10000"/>
                </a:schemeClr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r>
              <a:rPr lang="zh-CN" altLang="en-US" sz="24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方正兰亭黑简体" panose="02000500000000000000" pitchFamily="2" charset="-122"/>
              </a:rPr>
              <a:t>对</a:t>
            </a:r>
            <a:r>
              <a:rPr lang="zh-CN" altLang="en-US" sz="24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方正兰亭黑简体" panose="02000500000000000000" pitchFamily="2" charset="-122"/>
              </a:rPr>
              <a:t>译</a:t>
            </a:r>
            <a:endParaRPr lang="ru-RU" altLang="zh-CN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zh-CN" altLang="en-US" sz="2400" b="1" dirty="0">
              <a:solidFill>
                <a:schemeClr val="bg2">
                  <a:lumMod val="10000"/>
                </a:schemeClr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555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>
              <a:latin typeface="Times New Roman" panose="02020603050405020304" pitchFamily="18" charset="0"/>
              <a:ea typeface="方正兰亭黑简体" panose="02000500000000000000" pitchFamily="2" charset="-122"/>
              <a:sym typeface="Times New Roman" panose="02020603050405020304" pitchFamily="18" charset="0"/>
            </a:endParaRPr>
          </a:p>
        </p:txBody>
      </p:sp>
      <p:sp>
        <p:nvSpPr>
          <p:cNvPr id="14" name="矩形: 圆角 14"/>
          <p:cNvSpPr/>
          <p:nvPr/>
        </p:nvSpPr>
        <p:spPr>
          <a:xfrm>
            <a:off x="654949" y="1525730"/>
            <a:ext cx="11347699" cy="4656290"/>
          </a:xfrm>
          <a:prstGeom prst="roundRect">
            <a:avLst>
              <a:gd name="adj" fmla="val 6911"/>
            </a:avLst>
          </a:prstGeom>
          <a:noFill/>
          <a:ln w="190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9408" y="513303"/>
            <a:ext cx="300805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38890" y="554907"/>
            <a:ext cx="2858198" cy="58229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一、核心概念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949418" y="1438329"/>
            <a:ext cx="11294444" cy="1472404"/>
            <a:chOff x="1407" y="2899"/>
            <a:chExt cx="15920" cy="2408"/>
          </a:xfrm>
        </p:grpSpPr>
        <p:grpSp>
          <p:nvGrpSpPr>
            <p:cNvPr id="9" name="组合 8"/>
            <p:cNvGrpSpPr/>
            <p:nvPr/>
          </p:nvGrpSpPr>
          <p:grpSpPr>
            <a:xfrm>
              <a:off x="3339" y="2899"/>
              <a:ext cx="13988" cy="2408"/>
              <a:chOff x="2000" y="1745"/>
              <a:chExt cx="13988" cy="2408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2000" y="1922"/>
                <a:ext cx="13648" cy="2231"/>
              </a:xfrm>
              <a:prstGeom prst="round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2340" y="1745"/>
                <a:ext cx="13648" cy="22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 smtClean="0">
                    <a:solidFill>
                      <a:schemeClr val="tx1"/>
                    </a:solidFill>
                    <a:latin typeface="方正兰亭黑简体" panose="02000500000000000000" pitchFamily="2" charset="-122"/>
                    <a:ea typeface="方正兰亭黑简体" panose="02000500000000000000" pitchFamily="2" charset="-122"/>
                    <a:cs typeface="Times New Roman" panose="02020603050405020304" pitchFamily="18" charset="0"/>
                    <a:sym typeface="+mn-ea"/>
                  </a:rPr>
                  <a:t>11.</a:t>
                </a:r>
                <a:r>
                  <a:rPr lang="zh-CN" altLang="en-US" sz="2800" b="1" dirty="0">
                    <a:latin typeface="方正兰亭黑简体" panose="02000500000000000000" pitchFamily="2" charset="-122"/>
                    <a:ea typeface="方正兰亭黑简体" panose="02000500000000000000" pitchFamily="2" charset="-122"/>
                    <a:cs typeface="Times New Roman" panose="02020603050405020304" pitchFamily="18" charset="0"/>
                    <a:sym typeface="+mn-ea"/>
                  </a:rPr>
                  <a:t>人类共同价值</a:t>
                </a:r>
                <a:endParaRPr lang="en-US" altLang="zh-CN" sz="2800" b="1" dirty="0">
                  <a:solidFill>
                    <a:schemeClr val="accent1">
                      <a:lumMod val="75000"/>
                    </a:schemeClr>
                  </a:solidFill>
                  <a:latin typeface="Times New Roman" panose="02020603050405020304" pitchFamily="18" charset="0"/>
                  <a:ea typeface="方正兰亭黑简体" panose="02000500000000000000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 smtClean="0">
                    <a:solidFill>
                      <a:schemeClr val="accent1">
                        <a:lumMod val="75000"/>
                      </a:schemeClr>
                    </a:solidFill>
                    <a:latin typeface="Times New Roman" panose="02020603050405020304" pitchFamily="18" charset="0"/>
                    <a:ea typeface="方正兰亭黑简体" panose="02000500000000000000" pitchFamily="2" charset="-122"/>
                    <a:cs typeface="Times New Roman" panose="02020603050405020304" pitchFamily="18" charset="0"/>
                  </a:rPr>
                  <a:t>——</a:t>
                </a:r>
                <a:r>
                  <a:rPr lang="ko-KR" altLang="en-US" sz="2800" b="1" dirty="0">
                    <a:solidFill>
                      <a:schemeClr val="accent1">
                        <a:lumMod val="75000"/>
                      </a:schemeClr>
                    </a:solidFill>
                    <a:latin typeface="komorebi gothic" pitchFamily="49" charset="-128"/>
                    <a:ea typeface="komorebi gothic" pitchFamily="49" charset="-128"/>
                    <a:cs typeface="Times New Roman" panose="02020603050405020304" pitchFamily="18" charset="0"/>
                  </a:rPr>
                  <a:t>인류 공동의 가치</a:t>
                </a:r>
                <a:endParaRPr lang="ja-JP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方正兰亭黑简体" panose="02000500000000000000" pitchFamily="2" charset="-122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8" name="图片 17" descr="32313536333434333b32313536333435303bbcc6bbaeb1eac7a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07" y="3573"/>
              <a:ext cx="1115" cy="1115"/>
            </a:xfrm>
            <a:prstGeom prst="rect">
              <a:avLst/>
            </a:prstGeom>
          </p:spPr>
        </p:pic>
      </p:grpSp>
      <p:sp>
        <p:nvSpPr>
          <p:cNvPr id="23" name="椭圆 22"/>
          <p:cNvSpPr/>
          <p:nvPr/>
        </p:nvSpPr>
        <p:spPr>
          <a:xfrm>
            <a:off x="9935917" y="4644892"/>
            <a:ext cx="2066555" cy="206655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iconfont-10484-5114096"/>
          <p:cNvSpPr>
            <a:spLocks noChangeAspect="1"/>
          </p:cNvSpPr>
          <p:nvPr/>
        </p:nvSpPr>
        <p:spPr>
          <a:xfrm>
            <a:off x="10401597" y="5102716"/>
            <a:ext cx="1135453" cy="1149835"/>
          </a:xfrm>
          <a:custGeom>
            <a:avLst/>
            <a:gdLst>
              <a:gd name="T0" fmla="*/ 7558 w 11184"/>
              <a:gd name="T1" fmla="*/ 2125 h 11325"/>
              <a:gd name="T2" fmla="*/ 6347 w 11184"/>
              <a:gd name="T3" fmla="*/ 306 h 11325"/>
              <a:gd name="T4" fmla="*/ 4203 w 11184"/>
              <a:gd name="T5" fmla="*/ 729 h 11325"/>
              <a:gd name="T6" fmla="*/ 3775 w 11184"/>
              <a:gd name="T7" fmla="*/ 2872 h 11325"/>
              <a:gd name="T8" fmla="*/ 5592 w 11184"/>
              <a:gd name="T9" fmla="*/ 4087 h 11325"/>
              <a:gd name="T10" fmla="*/ 7558 w 11184"/>
              <a:gd name="T11" fmla="*/ 2125 h 11325"/>
              <a:gd name="T12" fmla="*/ 6248 w 11184"/>
              <a:gd name="T13" fmla="*/ 4087 h 11325"/>
              <a:gd name="T14" fmla="*/ 4936 w 11184"/>
              <a:gd name="T15" fmla="*/ 4087 h 11325"/>
              <a:gd name="T16" fmla="*/ 3622 w 11184"/>
              <a:gd name="T17" fmla="*/ 4409 h 11325"/>
              <a:gd name="T18" fmla="*/ 5592 w 11184"/>
              <a:gd name="T19" fmla="*/ 5225 h 11325"/>
              <a:gd name="T20" fmla="*/ 7562 w 11184"/>
              <a:gd name="T21" fmla="*/ 4409 h 11325"/>
              <a:gd name="T22" fmla="*/ 6248 w 11184"/>
              <a:gd name="T23" fmla="*/ 4087 h 11325"/>
              <a:gd name="T24" fmla="*/ 10528 w 11184"/>
              <a:gd name="T25" fmla="*/ 6053 h 11325"/>
              <a:gd name="T26" fmla="*/ 9874 w 11184"/>
              <a:gd name="T27" fmla="*/ 6707 h 11325"/>
              <a:gd name="T28" fmla="*/ 9874 w 11184"/>
              <a:gd name="T29" fmla="*/ 8019 h 11325"/>
              <a:gd name="T30" fmla="*/ 10529 w 11184"/>
              <a:gd name="T31" fmla="*/ 8639 h 11325"/>
              <a:gd name="T32" fmla="*/ 11184 w 11184"/>
              <a:gd name="T33" fmla="*/ 8019 h 11325"/>
              <a:gd name="T34" fmla="*/ 11184 w 11184"/>
              <a:gd name="T35" fmla="*/ 6707 h 11325"/>
              <a:gd name="T36" fmla="*/ 10528 w 11184"/>
              <a:gd name="T37" fmla="*/ 6053 h 11325"/>
              <a:gd name="T38" fmla="*/ 1310 w 11184"/>
              <a:gd name="T39" fmla="*/ 8019 h 11325"/>
              <a:gd name="T40" fmla="*/ 1310 w 11184"/>
              <a:gd name="T41" fmla="*/ 6707 h 11325"/>
              <a:gd name="T42" fmla="*/ 655 w 11184"/>
              <a:gd name="T43" fmla="*/ 6087 h 11325"/>
              <a:gd name="T44" fmla="*/ 0 w 11184"/>
              <a:gd name="T45" fmla="*/ 6707 h 11325"/>
              <a:gd name="T46" fmla="*/ 0 w 11184"/>
              <a:gd name="T47" fmla="*/ 8019 h 11325"/>
              <a:gd name="T48" fmla="*/ 655 w 11184"/>
              <a:gd name="T49" fmla="*/ 8639 h 11325"/>
              <a:gd name="T50" fmla="*/ 1310 w 11184"/>
              <a:gd name="T51" fmla="*/ 8019 h 11325"/>
              <a:gd name="T52" fmla="*/ 656 w 11184"/>
              <a:gd name="T53" fmla="*/ 5069 h 11325"/>
              <a:gd name="T54" fmla="*/ 656 w 11184"/>
              <a:gd name="T55" fmla="*/ 5397 h 11325"/>
              <a:gd name="T56" fmla="*/ 1966 w 11184"/>
              <a:gd name="T57" fmla="*/ 6707 h 11325"/>
              <a:gd name="T58" fmla="*/ 1966 w 11184"/>
              <a:gd name="T59" fmla="*/ 8019 h 11325"/>
              <a:gd name="T60" fmla="*/ 656 w 11184"/>
              <a:gd name="T61" fmla="*/ 9325 h 11325"/>
              <a:gd name="T62" fmla="*/ 656 w 11184"/>
              <a:gd name="T63" fmla="*/ 9653 h 11325"/>
              <a:gd name="T64" fmla="*/ 992 w 11184"/>
              <a:gd name="T65" fmla="*/ 9985 h 11325"/>
              <a:gd name="T66" fmla="*/ 5272 w 11184"/>
              <a:gd name="T67" fmla="*/ 11317 h 11325"/>
              <a:gd name="T68" fmla="*/ 5272 w 11184"/>
              <a:gd name="T69" fmla="*/ 5803 h 11325"/>
              <a:gd name="T70" fmla="*/ 992 w 11184"/>
              <a:gd name="T71" fmla="*/ 4743 h 11325"/>
              <a:gd name="T72" fmla="*/ 656 w 11184"/>
              <a:gd name="T73" fmla="*/ 5069 h 11325"/>
              <a:gd name="T74" fmla="*/ 9218 w 11184"/>
              <a:gd name="T75" fmla="*/ 8019 h 11325"/>
              <a:gd name="T76" fmla="*/ 9218 w 11184"/>
              <a:gd name="T77" fmla="*/ 6707 h 11325"/>
              <a:gd name="T78" fmla="*/ 10528 w 11184"/>
              <a:gd name="T79" fmla="*/ 5397 h 11325"/>
              <a:gd name="T80" fmla="*/ 10528 w 11184"/>
              <a:gd name="T81" fmla="*/ 5069 h 11325"/>
              <a:gd name="T82" fmla="*/ 10192 w 11184"/>
              <a:gd name="T83" fmla="*/ 4743 h 11325"/>
              <a:gd name="T84" fmla="*/ 5912 w 11184"/>
              <a:gd name="T85" fmla="*/ 5803 h 11325"/>
              <a:gd name="T86" fmla="*/ 5912 w 11184"/>
              <a:gd name="T87" fmla="*/ 11325 h 11325"/>
              <a:gd name="T88" fmla="*/ 10192 w 11184"/>
              <a:gd name="T89" fmla="*/ 9993 h 11325"/>
              <a:gd name="T90" fmla="*/ 10520 w 11184"/>
              <a:gd name="T91" fmla="*/ 9665 h 11325"/>
              <a:gd name="T92" fmla="*/ 10520 w 11184"/>
              <a:gd name="T93" fmla="*/ 9325 h 11325"/>
              <a:gd name="T94" fmla="*/ 9218 w 11184"/>
              <a:gd name="T95" fmla="*/ 8019 h 1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184" h="11325">
                <a:moveTo>
                  <a:pt x="7558" y="2125"/>
                </a:moveTo>
                <a:cubicBezTo>
                  <a:pt x="7560" y="1329"/>
                  <a:pt x="7082" y="611"/>
                  <a:pt x="6347" y="306"/>
                </a:cubicBezTo>
                <a:cubicBezTo>
                  <a:pt x="5613" y="0"/>
                  <a:pt x="4766" y="168"/>
                  <a:pt x="4203" y="729"/>
                </a:cubicBezTo>
                <a:cubicBezTo>
                  <a:pt x="3640" y="1291"/>
                  <a:pt x="3471" y="2137"/>
                  <a:pt x="3775" y="2872"/>
                </a:cubicBezTo>
                <a:cubicBezTo>
                  <a:pt x="4079" y="3608"/>
                  <a:pt x="4796" y="4087"/>
                  <a:pt x="5592" y="4087"/>
                </a:cubicBezTo>
                <a:cubicBezTo>
                  <a:pt x="6671" y="4075"/>
                  <a:pt x="7544" y="3204"/>
                  <a:pt x="7558" y="2125"/>
                </a:cubicBezTo>
                <a:close/>
                <a:moveTo>
                  <a:pt x="6248" y="4087"/>
                </a:moveTo>
                <a:lnTo>
                  <a:pt x="4936" y="4087"/>
                </a:lnTo>
                <a:cubicBezTo>
                  <a:pt x="4479" y="4091"/>
                  <a:pt x="4029" y="4201"/>
                  <a:pt x="3622" y="4409"/>
                </a:cubicBezTo>
                <a:cubicBezTo>
                  <a:pt x="4311" y="4594"/>
                  <a:pt x="4973" y="4869"/>
                  <a:pt x="5592" y="5225"/>
                </a:cubicBezTo>
                <a:cubicBezTo>
                  <a:pt x="6211" y="4869"/>
                  <a:pt x="6873" y="4594"/>
                  <a:pt x="7562" y="4409"/>
                </a:cubicBezTo>
                <a:cubicBezTo>
                  <a:pt x="7155" y="4201"/>
                  <a:pt x="6705" y="4091"/>
                  <a:pt x="6248" y="4087"/>
                </a:cubicBezTo>
                <a:close/>
                <a:moveTo>
                  <a:pt x="10528" y="6053"/>
                </a:moveTo>
                <a:cubicBezTo>
                  <a:pt x="10167" y="6053"/>
                  <a:pt x="9874" y="6346"/>
                  <a:pt x="9874" y="6707"/>
                </a:cubicBezTo>
                <a:lnTo>
                  <a:pt x="9874" y="8019"/>
                </a:lnTo>
                <a:cubicBezTo>
                  <a:pt x="9893" y="8367"/>
                  <a:pt x="10181" y="8639"/>
                  <a:pt x="10529" y="8639"/>
                </a:cubicBezTo>
                <a:cubicBezTo>
                  <a:pt x="10877" y="8639"/>
                  <a:pt x="11165" y="8367"/>
                  <a:pt x="11184" y="8019"/>
                </a:cubicBezTo>
                <a:lnTo>
                  <a:pt x="11184" y="6707"/>
                </a:lnTo>
                <a:cubicBezTo>
                  <a:pt x="11183" y="6345"/>
                  <a:pt x="10890" y="6053"/>
                  <a:pt x="10528" y="6053"/>
                </a:cubicBezTo>
                <a:close/>
                <a:moveTo>
                  <a:pt x="1310" y="8019"/>
                </a:moveTo>
                <a:lnTo>
                  <a:pt x="1310" y="6707"/>
                </a:lnTo>
                <a:cubicBezTo>
                  <a:pt x="1291" y="6359"/>
                  <a:pt x="1003" y="6087"/>
                  <a:pt x="655" y="6087"/>
                </a:cubicBezTo>
                <a:cubicBezTo>
                  <a:pt x="307" y="6087"/>
                  <a:pt x="19" y="6359"/>
                  <a:pt x="0" y="6707"/>
                </a:cubicBezTo>
                <a:lnTo>
                  <a:pt x="0" y="8019"/>
                </a:lnTo>
                <a:cubicBezTo>
                  <a:pt x="19" y="8367"/>
                  <a:pt x="307" y="8639"/>
                  <a:pt x="655" y="8639"/>
                </a:cubicBezTo>
                <a:cubicBezTo>
                  <a:pt x="1003" y="8639"/>
                  <a:pt x="1291" y="8367"/>
                  <a:pt x="1310" y="8019"/>
                </a:cubicBezTo>
                <a:close/>
                <a:moveTo>
                  <a:pt x="656" y="5069"/>
                </a:moveTo>
                <a:lnTo>
                  <a:pt x="656" y="5397"/>
                </a:lnTo>
                <a:cubicBezTo>
                  <a:pt x="1379" y="5398"/>
                  <a:pt x="1965" y="5984"/>
                  <a:pt x="1966" y="6707"/>
                </a:cubicBezTo>
                <a:lnTo>
                  <a:pt x="1966" y="8019"/>
                </a:lnTo>
                <a:cubicBezTo>
                  <a:pt x="1963" y="8740"/>
                  <a:pt x="1377" y="9324"/>
                  <a:pt x="656" y="9325"/>
                </a:cubicBezTo>
                <a:lnTo>
                  <a:pt x="656" y="9653"/>
                </a:lnTo>
                <a:cubicBezTo>
                  <a:pt x="654" y="9839"/>
                  <a:pt x="806" y="9990"/>
                  <a:pt x="992" y="9985"/>
                </a:cubicBezTo>
                <a:cubicBezTo>
                  <a:pt x="2670" y="9985"/>
                  <a:pt x="4014" y="10515"/>
                  <a:pt x="5272" y="11317"/>
                </a:cubicBezTo>
                <a:lnTo>
                  <a:pt x="5272" y="5803"/>
                </a:lnTo>
                <a:cubicBezTo>
                  <a:pt x="3992" y="5079"/>
                  <a:pt x="2642" y="4743"/>
                  <a:pt x="992" y="4743"/>
                </a:cubicBezTo>
                <a:cubicBezTo>
                  <a:pt x="808" y="4737"/>
                  <a:pt x="656" y="4885"/>
                  <a:pt x="656" y="5069"/>
                </a:cubicBezTo>
                <a:close/>
                <a:moveTo>
                  <a:pt x="9218" y="8019"/>
                </a:moveTo>
                <a:lnTo>
                  <a:pt x="9218" y="6707"/>
                </a:lnTo>
                <a:cubicBezTo>
                  <a:pt x="9219" y="5984"/>
                  <a:pt x="9805" y="5398"/>
                  <a:pt x="10528" y="5397"/>
                </a:cubicBezTo>
                <a:lnTo>
                  <a:pt x="10528" y="5069"/>
                </a:lnTo>
                <a:cubicBezTo>
                  <a:pt x="10528" y="4885"/>
                  <a:pt x="10376" y="4737"/>
                  <a:pt x="10192" y="4743"/>
                </a:cubicBezTo>
                <a:cubicBezTo>
                  <a:pt x="8534" y="4743"/>
                  <a:pt x="7176" y="5079"/>
                  <a:pt x="5912" y="5803"/>
                </a:cubicBezTo>
                <a:lnTo>
                  <a:pt x="5912" y="11325"/>
                </a:lnTo>
                <a:cubicBezTo>
                  <a:pt x="7170" y="10525"/>
                  <a:pt x="8512" y="9993"/>
                  <a:pt x="10192" y="9993"/>
                </a:cubicBezTo>
                <a:cubicBezTo>
                  <a:pt x="10373" y="9993"/>
                  <a:pt x="10520" y="9846"/>
                  <a:pt x="10520" y="9665"/>
                </a:cubicBezTo>
                <a:lnTo>
                  <a:pt x="10520" y="9325"/>
                </a:lnTo>
                <a:cubicBezTo>
                  <a:pt x="9802" y="9320"/>
                  <a:pt x="9221" y="8737"/>
                  <a:pt x="9218" y="8019"/>
                </a:cubicBezTo>
                <a:close/>
              </a:path>
            </a:pathLst>
          </a:custGeom>
          <a:solidFill>
            <a:schemeClr val="bg1">
              <a:alpha val="6514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椭圆 29"/>
          <p:cNvSpPr/>
          <p:nvPr/>
        </p:nvSpPr>
        <p:spPr>
          <a:xfrm>
            <a:off x="1095636" y="3604370"/>
            <a:ext cx="2203539" cy="2203539"/>
          </a:xfrm>
          <a:prstGeom prst="ellipse">
            <a:avLst/>
          </a:prstGeom>
          <a:noFill/>
          <a:ln w="22225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249634" y="4418083"/>
            <a:ext cx="1852803" cy="490220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kumimoji="1" lang="zh-CN" altLang="en-US" sz="26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 翻译说明</a:t>
            </a:r>
          </a:p>
        </p:txBody>
      </p:sp>
      <p:sp>
        <p:nvSpPr>
          <p:cNvPr id="3" name="圆角矩形 33"/>
          <p:cNvSpPr/>
          <p:nvPr/>
        </p:nvSpPr>
        <p:spPr>
          <a:xfrm>
            <a:off x="3777466" y="4567927"/>
            <a:ext cx="2419686" cy="504825"/>
          </a:xfrm>
          <a:prstGeom prst="roundRect">
            <a:avLst>
              <a:gd name="adj" fmla="val 50000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altLang="zh-CN" sz="2400" b="1" dirty="0">
              <a:solidFill>
                <a:schemeClr val="bg2">
                  <a:lumMod val="10000"/>
                </a:schemeClr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r>
              <a:rPr lang="zh-CN" altLang="en-US" sz="24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方正兰亭黑简体" panose="02000500000000000000" pitchFamily="2" charset="-122"/>
              </a:rPr>
              <a:t>对</a:t>
            </a:r>
            <a:r>
              <a:rPr lang="zh-CN" altLang="en-US" sz="24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方正兰亭黑简体" panose="02000500000000000000" pitchFamily="2" charset="-122"/>
              </a:rPr>
              <a:t>译</a:t>
            </a:r>
            <a:endParaRPr lang="ru-RU" altLang="zh-CN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zh-CN" altLang="en-US" sz="2400" b="1" dirty="0">
              <a:solidFill>
                <a:schemeClr val="bg2">
                  <a:lumMod val="10000"/>
                </a:schemeClr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7434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>
              <a:latin typeface="Times New Roman" panose="02020603050405020304" pitchFamily="18" charset="0"/>
              <a:ea typeface="方正兰亭黑简体" panose="02000500000000000000" pitchFamily="2" charset="-122"/>
              <a:sym typeface="Times New Roman" panose="02020603050405020304" pitchFamily="18" charset="0"/>
            </a:endParaRPr>
          </a:p>
        </p:txBody>
      </p:sp>
      <p:sp>
        <p:nvSpPr>
          <p:cNvPr id="14" name="矩形: 圆角 14"/>
          <p:cNvSpPr/>
          <p:nvPr/>
        </p:nvSpPr>
        <p:spPr>
          <a:xfrm>
            <a:off x="654949" y="1525730"/>
            <a:ext cx="11347699" cy="4656290"/>
          </a:xfrm>
          <a:prstGeom prst="roundRect">
            <a:avLst>
              <a:gd name="adj" fmla="val 6911"/>
            </a:avLst>
          </a:prstGeom>
          <a:noFill/>
          <a:ln w="190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9408" y="513303"/>
            <a:ext cx="300805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38890" y="554907"/>
            <a:ext cx="2858198" cy="58229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一、核心概念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949418" y="1438329"/>
            <a:ext cx="11294444" cy="1472404"/>
            <a:chOff x="1407" y="2899"/>
            <a:chExt cx="15920" cy="2408"/>
          </a:xfrm>
        </p:grpSpPr>
        <p:grpSp>
          <p:nvGrpSpPr>
            <p:cNvPr id="9" name="组合 8"/>
            <p:cNvGrpSpPr/>
            <p:nvPr/>
          </p:nvGrpSpPr>
          <p:grpSpPr>
            <a:xfrm>
              <a:off x="3339" y="2899"/>
              <a:ext cx="13988" cy="2408"/>
              <a:chOff x="2000" y="1745"/>
              <a:chExt cx="13988" cy="2408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2000" y="1922"/>
                <a:ext cx="13648" cy="2231"/>
              </a:xfrm>
              <a:prstGeom prst="round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2340" y="1745"/>
                <a:ext cx="13648" cy="22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 smtClean="0">
                    <a:solidFill>
                      <a:schemeClr val="tx1"/>
                    </a:solidFill>
                    <a:latin typeface="方正兰亭黑简体" panose="02000500000000000000" pitchFamily="2" charset="-122"/>
                    <a:ea typeface="方正兰亭黑简体" panose="02000500000000000000" pitchFamily="2" charset="-122"/>
                    <a:cs typeface="Times New Roman" panose="02020603050405020304" pitchFamily="18" charset="0"/>
                    <a:sym typeface="+mn-ea"/>
                  </a:rPr>
                  <a:t>12.</a:t>
                </a:r>
                <a:r>
                  <a:rPr lang="zh-CN" altLang="en-US" sz="2800" b="1" dirty="0">
                    <a:latin typeface="方正兰亭黑简体" panose="02000500000000000000" pitchFamily="2" charset="-122"/>
                    <a:ea typeface="方正兰亭黑简体" panose="02000500000000000000" pitchFamily="2" charset="-122"/>
                    <a:cs typeface="Times New Roman" panose="02020603050405020304" pitchFamily="18" charset="0"/>
                    <a:sym typeface="+mn-ea"/>
                  </a:rPr>
                  <a:t>世界百年未有之大变局</a:t>
                </a:r>
                <a:endParaRPr lang="en-US" altLang="zh-CN" sz="2800" b="1" dirty="0">
                  <a:solidFill>
                    <a:schemeClr val="accent1">
                      <a:lumMod val="75000"/>
                    </a:schemeClr>
                  </a:solidFill>
                  <a:latin typeface="Times New Roman" panose="02020603050405020304" pitchFamily="18" charset="0"/>
                  <a:ea typeface="方正兰亭黑简体" panose="02000500000000000000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 smtClean="0">
                    <a:solidFill>
                      <a:schemeClr val="accent1">
                        <a:lumMod val="75000"/>
                      </a:schemeClr>
                    </a:solidFill>
                    <a:latin typeface="Times New Roman" panose="02020603050405020304" pitchFamily="18" charset="0"/>
                    <a:ea typeface="方正兰亭黑简体" panose="02000500000000000000" pitchFamily="2" charset="-122"/>
                    <a:cs typeface="Times New Roman" panose="02020603050405020304" pitchFamily="18" charset="0"/>
                  </a:rPr>
                  <a:t>——</a:t>
                </a:r>
                <a:r>
                  <a:rPr lang="ko-KR" altLang="en-US" sz="2800" b="1" dirty="0">
                    <a:solidFill>
                      <a:schemeClr val="accent1">
                        <a:lumMod val="75000"/>
                      </a:schemeClr>
                    </a:solidFill>
                    <a:latin typeface="komorebi gothic" pitchFamily="49" charset="-128"/>
                    <a:ea typeface="komorebi gothic" pitchFamily="49" charset="-128"/>
                    <a:cs typeface="Times New Roman" panose="02020603050405020304" pitchFamily="18" charset="0"/>
                  </a:rPr>
                  <a:t>세계의 세기적인 대변혁의 국면</a:t>
                </a:r>
                <a:endParaRPr lang="ja-JP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方正兰亭黑简体" panose="02000500000000000000" pitchFamily="2" charset="-122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8" name="图片 17" descr="32313536333434333b32313536333435303bbcc6bbaeb1eac7a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07" y="3573"/>
              <a:ext cx="1115" cy="1115"/>
            </a:xfrm>
            <a:prstGeom prst="rect">
              <a:avLst/>
            </a:prstGeom>
          </p:spPr>
        </p:pic>
      </p:grpSp>
      <p:sp>
        <p:nvSpPr>
          <p:cNvPr id="23" name="椭圆 22"/>
          <p:cNvSpPr/>
          <p:nvPr/>
        </p:nvSpPr>
        <p:spPr>
          <a:xfrm>
            <a:off x="9935917" y="4644892"/>
            <a:ext cx="2066555" cy="206655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iconfont-10484-5114096"/>
          <p:cNvSpPr>
            <a:spLocks noChangeAspect="1"/>
          </p:cNvSpPr>
          <p:nvPr/>
        </p:nvSpPr>
        <p:spPr>
          <a:xfrm>
            <a:off x="10401597" y="5102716"/>
            <a:ext cx="1135453" cy="1149835"/>
          </a:xfrm>
          <a:custGeom>
            <a:avLst/>
            <a:gdLst>
              <a:gd name="T0" fmla="*/ 7558 w 11184"/>
              <a:gd name="T1" fmla="*/ 2125 h 11325"/>
              <a:gd name="T2" fmla="*/ 6347 w 11184"/>
              <a:gd name="T3" fmla="*/ 306 h 11325"/>
              <a:gd name="T4" fmla="*/ 4203 w 11184"/>
              <a:gd name="T5" fmla="*/ 729 h 11325"/>
              <a:gd name="T6" fmla="*/ 3775 w 11184"/>
              <a:gd name="T7" fmla="*/ 2872 h 11325"/>
              <a:gd name="T8" fmla="*/ 5592 w 11184"/>
              <a:gd name="T9" fmla="*/ 4087 h 11325"/>
              <a:gd name="T10" fmla="*/ 7558 w 11184"/>
              <a:gd name="T11" fmla="*/ 2125 h 11325"/>
              <a:gd name="T12" fmla="*/ 6248 w 11184"/>
              <a:gd name="T13" fmla="*/ 4087 h 11325"/>
              <a:gd name="T14" fmla="*/ 4936 w 11184"/>
              <a:gd name="T15" fmla="*/ 4087 h 11325"/>
              <a:gd name="T16" fmla="*/ 3622 w 11184"/>
              <a:gd name="T17" fmla="*/ 4409 h 11325"/>
              <a:gd name="T18" fmla="*/ 5592 w 11184"/>
              <a:gd name="T19" fmla="*/ 5225 h 11325"/>
              <a:gd name="T20" fmla="*/ 7562 w 11184"/>
              <a:gd name="T21" fmla="*/ 4409 h 11325"/>
              <a:gd name="T22" fmla="*/ 6248 w 11184"/>
              <a:gd name="T23" fmla="*/ 4087 h 11325"/>
              <a:gd name="T24" fmla="*/ 10528 w 11184"/>
              <a:gd name="T25" fmla="*/ 6053 h 11325"/>
              <a:gd name="T26" fmla="*/ 9874 w 11184"/>
              <a:gd name="T27" fmla="*/ 6707 h 11325"/>
              <a:gd name="T28" fmla="*/ 9874 w 11184"/>
              <a:gd name="T29" fmla="*/ 8019 h 11325"/>
              <a:gd name="T30" fmla="*/ 10529 w 11184"/>
              <a:gd name="T31" fmla="*/ 8639 h 11325"/>
              <a:gd name="T32" fmla="*/ 11184 w 11184"/>
              <a:gd name="T33" fmla="*/ 8019 h 11325"/>
              <a:gd name="T34" fmla="*/ 11184 w 11184"/>
              <a:gd name="T35" fmla="*/ 6707 h 11325"/>
              <a:gd name="T36" fmla="*/ 10528 w 11184"/>
              <a:gd name="T37" fmla="*/ 6053 h 11325"/>
              <a:gd name="T38" fmla="*/ 1310 w 11184"/>
              <a:gd name="T39" fmla="*/ 8019 h 11325"/>
              <a:gd name="T40" fmla="*/ 1310 w 11184"/>
              <a:gd name="T41" fmla="*/ 6707 h 11325"/>
              <a:gd name="T42" fmla="*/ 655 w 11184"/>
              <a:gd name="T43" fmla="*/ 6087 h 11325"/>
              <a:gd name="T44" fmla="*/ 0 w 11184"/>
              <a:gd name="T45" fmla="*/ 6707 h 11325"/>
              <a:gd name="T46" fmla="*/ 0 w 11184"/>
              <a:gd name="T47" fmla="*/ 8019 h 11325"/>
              <a:gd name="T48" fmla="*/ 655 w 11184"/>
              <a:gd name="T49" fmla="*/ 8639 h 11325"/>
              <a:gd name="T50" fmla="*/ 1310 w 11184"/>
              <a:gd name="T51" fmla="*/ 8019 h 11325"/>
              <a:gd name="T52" fmla="*/ 656 w 11184"/>
              <a:gd name="T53" fmla="*/ 5069 h 11325"/>
              <a:gd name="T54" fmla="*/ 656 w 11184"/>
              <a:gd name="T55" fmla="*/ 5397 h 11325"/>
              <a:gd name="T56" fmla="*/ 1966 w 11184"/>
              <a:gd name="T57" fmla="*/ 6707 h 11325"/>
              <a:gd name="T58" fmla="*/ 1966 w 11184"/>
              <a:gd name="T59" fmla="*/ 8019 h 11325"/>
              <a:gd name="T60" fmla="*/ 656 w 11184"/>
              <a:gd name="T61" fmla="*/ 9325 h 11325"/>
              <a:gd name="T62" fmla="*/ 656 w 11184"/>
              <a:gd name="T63" fmla="*/ 9653 h 11325"/>
              <a:gd name="T64" fmla="*/ 992 w 11184"/>
              <a:gd name="T65" fmla="*/ 9985 h 11325"/>
              <a:gd name="T66" fmla="*/ 5272 w 11184"/>
              <a:gd name="T67" fmla="*/ 11317 h 11325"/>
              <a:gd name="T68" fmla="*/ 5272 w 11184"/>
              <a:gd name="T69" fmla="*/ 5803 h 11325"/>
              <a:gd name="T70" fmla="*/ 992 w 11184"/>
              <a:gd name="T71" fmla="*/ 4743 h 11325"/>
              <a:gd name="T72" fmla="*/ 656 w 11184"/>
              <a:gd name="T73" fmla="*/ 5069 h 11325"/>
              <a:gd name="T74" fmla="*/ 9218 w 11184"/>
              <a:gd name="T75" fmla="*/ 8019 h 11325"/>
              <a:gd name="T76" fmla="*/ 9218 w 11184"/>
              <a:gd name="T77" fmla="*/ 6707 h 11325"/>
              <a:gd name="T78" fmla="*/ 10528 w 11184"/>
              <a:gd name="T79" fmla="*/ 5397 h 11325"/>
              <a:gd name="T80" fmla="*/ 10528 w 11184"/>
              <a:gd name="T81" fmla="*/ 5069 h 11325"/>
              <a:gd name="T82" fmla="*/ 10192 w 11184"/>
              <a:gd name="T83" fmla="*/ 4743 h 11325"/>
              <a:gd name="T84" fmla="*/ 5912 w 11184"/>
              <a:gd name="T85" fmla="*/ 5803 h 11325"/>
              <a:gd name="T86" fmla="*/ 5912 w 11184"/>
              <a:gd name="T87" fmla="*/ 11325 h 11325"/>
              <a:gd name="T88" fmla="*/ 10192 w 11184"/>
              <a:gd name="T89" fmla="*/ 9993 h 11325"/>
              <a:gd name="T90" fmla="*/ 10520 w 11184"/>
              <a:gd name="T91" fmla="*/ 9665 h 11325"/>
              <a:gd name="T92" fmla="*/ 10520 w 11184"/>
              <a:gd name="T93" fmla="*/ 9325 h 11325"/>
              <a:gd name="T94" fmla="*/ 9218 w 11184"/>
              <a:gd name="T95" fmla="*/ 8019 h 1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184" h="11325">
                <a:moveTo>
                  <a:pt x="7558" y="2125"/>
                </a:moveTo>
                <a:cubicBezTo>
                  <a:pt x="7560" y="1329"/>
                  <a:pt x="7082" y="611"/>
                  <a:pt x="6347" y="306"/>
                </a:cubicBezTo>
                <a:cubicBezTo>
                  <a:pt x="5613" y="0"/>
                  <a:pt x="4766" y="168"/>
                  <a:pt x="4203" y="729"/>
                </a:cubicBezTo>
                <a:cubicBezTo>
                  <a:pt x="3640" y="1291"/>
                  <a:pt x="3471" y="2137"/>
                  <a:pt x="3775" y="2872"/>
                </a:cubicBezTo>
                <a:cubicBezTo>
                  <a:pt x="4079" y="3608"/>
                  <a:pt x="4796" y="4087"/>
                  <a:pt x="5592" y="4087"/>
                </a:cubicBezTo>
                <a:cubicBezTo>
                  <a:pt x="6671" y="4075"/>
                  <a:pt x="7544" y="3204"/>
                  <a:pt x="7558" y="2125"/>
                </a:cubicBezTo>
                <a:close/>
                <a:moveTo>
                  <a:pt x="6248" y="4087"/>
                </a:moveTo>
                <a:lnTo>
                  <a:pt x="4936" y="4087"/>
                </a:lnTo>
                <a:cubicBezTo>
                  <a:pt x="4479" y="4091"/>
                  <a:pt x="4029" y="4201"/>
                  <a:pt x="3622" y="4409"/>
                </a:cubicBezTo>
                <a:cubicBezTo>
                  <a:pt x="4311" y="4594"/>
                  <a:pt x="4973" y="4869"/>
                  <a:pt x="5592" y="5225"/>
                </a:cubicBezTo>
                <a:cubicBezTo>
                  <a:pt x="6211" y="4869"/>
                  <a:pt x="6873" y="4594"/>
                  <a:pt x="7562" y="4409"/>
                </a:cubicBezTo>
                <a:cubicBezTo>
                  <a:pt x="7155" y="4201"/>
                  <a:pt x="6705" y="4091"/>
                  <a:pt x="6248" y="4087"/>
                </a:cubicBezTo>
                <a:close/>
                <a:moveTo>
                  <a:pt x="10528" y="6053"/>
                </a:moveTo>
                <a:cubicBezTo>
                  <a:pt x="10167" y="6053"/>
                  <a:pt x="9874" y="6346"/>
                  <a:pt x="9874" y="6707"/>
                </a:cubicBezTo>
                <a:lnTo>
                  <a:pt x="9874" y="8019"/>
                </a:lnTo>
                <a:cubicBezTo>
                  <a:pt x="9893" y="8367"/>
                  <a:pt x="10181" y="8639"/>
                  <a:pt x="10529" y="8639"/>
                </a:cubicBezTo>
                <a:cubicBezTo>
                  <a:pt x="10877" y="8639"/>
                  <a:pt x="11165" y="8367"/>
                  <a:pt x="11184" y="8019"/>
                </a:cubicBezTo>
                <a:lnTo>
                  <a:pt x="11184" y="6707"/>
                </a:lnTo>
                <a:cubicBezTo>
                  <a:pt x="11183" y="6345"/>
                  <a:pt x="10890" y="6053"/>
                  <a:pt x="10528" y="6053"/>
                </a:cubicBezTo>
                <a:close/>
                <a:moveTo>
                  <a:pt x="1310" y="8019"/>
                </a:moveTo>
                <a:lnTo>
                  <a:pt x="1310" y="6707"/>
                </a:lnTo>
                <a:cubicBezTo>
                  <a:pt x="1291" y="6359"/>
                  <a:pt x="1003" y="6087"/>
                  <a:pt x="655" y="6087"/>
                </a:cubicBezTo>
                <a:cubicBezTo>
                  <a:pt x="307" y="6087"/>
                  <a:pt x="19" y="6359"/>
                  <a:pt x="0" y="6707"/>
                </a:cubicBezTo>
                <a:lnTo>
                  <a:pt x="0" y="8019"/>
                </a:lnTo>
                <a:cubicBezTo>
                  <a:pt x="19" y="8367"/>
                  <a:pt x="307" y="8639"/>
                  <a:pt x="655" y="8639"/>
                </a:cubicBezTo>
                <a:cubicBezTo>
                  <a:pt x="1003" y="8639"/>
                  <a:pt x="1291" y="8367"/>
                  <a:pt x="1310" y="8019"/>
                </a:cubicBezTo>
                <a:close/>
                <a:moveTo>
                  <a:pt x="656" y="5069"/>
                </a:moveTo>
                <a:lnTo>
                  <a:pt x="656" y="5397"/>
                </a:lnTo>
                <a:cubicBezTo>
                  <a:pt x="1379" y="5398"/>
                  <a:pt x="1965" y="5984"/>
                  <a:pt x="1966" y="6707"/>
                </a:cubicBezTo>
                <a:lnTo>
                  <a:pt x="1966" y="8019"/>
                </a:lnTo>
                <a:cubicBezTo>
                  <a:pt x="1963" y="8740"/>
                  <a:pt x="1377" y="9324"/>
                  <a:pt x="656" y="9325"/>
                </a:cubicBezTo>
                <a:lnTo>
                  <a:pt x="656" y="9653"/>
                </a:lnTo>
                <a:cubicBezTo>
                  <a:pt x="654" y="9839"/>
                  <a:pt x="806" y="9990"/>
                  <a:pt x="992" y="9985"/>
                </a:cubicBezTo>
                <a:cubicBezTo>
                  <a:pt x="2670" y="9985"/>
                  <a:pt x="4014" y="10515"/>
                  <a:pt x="5272" y="11317"/>
                </a:cubicBezTo>
                <a:lnTo>
                  <a:pt x="5272" y="5803"/>
                </a:lnTo>
                <a:cubicBezTo>
                  <a:pt x="3992" y="5079"/>
                  <a:pt x="2642" y="4743"/>
                  <a:pt x="992" y="4743"/>
                </a:cubicBezTo>
                <a:cubicBezTo>
                  <a:pt x="808" y="4737"/>
                  <a:pt x="656" y="4885"/>
                  <a:pt x="656" y="5069"/>
                </a:cubicBezTo>
                <a:close/>
                <a:moveTo>
                  <a:pt x="9218" y="8019"/>
                </a:moveTo>
                <a:lnTo>
                  <a:pt x="9218" y="6707"/>
                </a:lnTo>
                <a:cubicBezTo>
                  <a:pt x="9219" y="5984"/>
                  <a:pt x="9805" y="5398"/>
                  <a:pt x="10528" y="5397"/>
                </a:cubicBezTo>
                <a:lnTo>
                  <a:pt x="10528" y="5069"/>
                </a:lnTo>
                <a:cubicBezTo>
                  <a:pt x="10528" y="4885"/>
                  <a:pt x="10376" y="4737"/>
                  <a:pt x="10192" y="4743"/>
                </a:cubicBezTo>
                <a:cubicBezTo>
                  <a:pt x="8534" y="4743"/>
                  <a:pt x="7176" y="5079"/>
                  <a:pt x="5912" y="5803"/>
                </a:cubicBezTo>
                <a:lnTo>
                  <a:pt x="5912" y="11325"/>
                </a:lnTo>
                <a:cubicBezTo>
                  <a:pt x="7170" y="10525"/>
                  <a:pt x="8512" y="9993"/>
                  <a:pt x="10192" y="9993"/>
                </a:cubicBezTo>
                <a:cubicBezTo>
                  <a:pt x="10373" y="9993"/>
                  <a:pt x="10520" y="9846"/>
                  <a:pt x="10520" y="9665"/>
                </a:cubicBezTo>
                <a:lnTo>
                  <a:pt x="10520" y="9325"/>
                </a:lnTo>
                <a:cubicBezTo>
                  <a:pt x="9802" y="9320"/>
                  <a:pt x="9221" y="8737"/>
                  <a:pt x="9218" y="8019"/>
                </a:cubicBezTo>
                <a:close/>
              </a:path>
            </a:pathLst>
          </a:custGeom>
          <a:solidFill>
            <a:schemeClr val="bg1">
              <a:alpha val="6514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椭圆 29"/>
          <p:cNvSpPr/>
          <p:nvPr/>
        </p:nvSpPr>
        <p:spPr>
          <a:xfrm>
            <a:off x="1095636" y="3604370"/>
            <a:ext cx="2203539" cy="2203539"/>
          </a:xfrm>
          <a:prstGeom prst="ellipse">
            <a:avLst/>
          </a:prstGeom>
          <a:noFill/>
          <a:ln w="22225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249634" y="4418083"/>
            <a:ext cx="1852803" cy="490220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kumimoji="1" lang="zh-CN" altLang="en-US" sz="26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 翻译说明</a:t>
            </a:r>
          </a:p>
        </p:txBody>
      </p:sp>
      <p:sp>
        <p:nvSpPr>
          <p:cNvPr id="3" name="圆角矩形 33"/>
          <p:cNvSpPr/>
          <p:nvPr/>
        </p:nvSpPr>
        <p:spPr>
          <a:xfrm>
            <a:off x="3836066" y="4300532"/>
            <a:ext cx="4519867" cy="534789"/>
          </a:xfrm>
          <a:prstGeom prst="roundRect">
            <a:avLst>
              <a:gd name="adj" fmla="val 50000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altLang="zh-CN" sz="2400" b="1" dirty="0">
              <a:solidFill>
                <a:schemeClr val="bg2">
                  <a:lumMod val="10000"/>
                </a:schemeClr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r>
              <a:rPr lang="zh-CN" altLang="en-US" sz="24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方正兰亭黑简体" panose="02000500000000000000" pitchFamily="2" charset="-122"/>
              </a:rPr>
              <a:t>“百年未有”“大变局”的翻译</a:t>
            </a:r>
            <a:endParaRPr lang="ru-RU" altLang="zh-CN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zh-CN" altLang="en-US" sz="2400" b="1" dirty="0">
              <a:solidFill>
                <a:schemeClr val="bg2">
                  <a:lumMod val="10000"/>
                </a:schemeClr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955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408779" y="1506149"/>
            <a:ext cx="11285145" cy="4032115"/>
          </a:xfrm>
          <a:prstGeom prst="rect">
            <a:avLst/>
          </a:prstGeom>
          <a:noFill/>
          <a:ln w="19050">
            <a:solidFill>
              <a:srgbClr val="1E50A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96453" y="1581003"/>
            <a:ext cx="3510844" cy="924233"/>
          </a:xfrm>
          <a:prstGeom prst="rect">
            <a:avLst/>
          </a:prstGeom>
          <a:solidFill>
            <a:srgbClr val="1E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 smtClean="0"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任务说明</a:t>
            </a:r>
            <a:endParaRPr kumimoji="1" lang="zh-CN" altLang="en-US" sz="2800" b="1" dirty="0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907" y="521429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32837" y="53816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二、关键语句</a:t>
            </a:r>
          </a:p>
        </p:txBody>
      </p:sp>
      <p:sp>
        <p:nvSpPr>
          <p:cNvPr id="14" name="文本框 13" descr="7b0a2020202022776f7264617274223a20227b5c2269645c223a32353030313432362c5c227469645c223a5c2231333532335c227d220a7d0a"/>
          <p:cNvSpPr txBox="1"/>
          <p:nvPr/>
        </p:nvSpPr>
        <p:spPr>
          <a:xfrm>
            <a:off x="8272377" y="2602414"/>
            <a:ext cx="3510844" cy="550279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+mn-lt"/>
                <a:sym typeface="+mn-ea"/>
              </a:rPr>
              <a:t>教学建议：</a:t>
            </a:r>
            <a:endParaRPr lang="zh-CN" altLang="en-US" sz="2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+mn-lt"/>
            </a:endParaRPr>
          </a:p>
        </p:txBody>
      </p:sp>
      <p:cxnSp>
        <p:nvCxnSpPr>
          <p:cNvPr id="17" name="直线连接符 16"/>
          <p:cNvCxnSpPr/>
          <p:nvPr/>
        </p:nvCxnSpPr>
        <p:spPr>
          <a:xfrm>
            <a:off x="4570459" y="2087395"/>
            <a:ext cx="6904" cy="3395954"/>
          </a:xfrm>
          <a:prstGeom prst="line">
            <a:avLst/>
          </a:prstGeom>
          <a:ln w="15875" cap="rnd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4778715" y="2868150"/>
            <a:ext cx="671385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1.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汉语和韩国语中“我们”“你们”的表达方式有什么不同？</a:t>
            </a: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2</a:t>
            </a:r>
            <a:r>
              <a:rPr lang="en-US" altLang="zh-CN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.</a:t>
            </a:r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“引申”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的作用是什么？</a:t>
            </a: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3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.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关键语句参考译文中有哪些值得</a:t>
            </a:r>
            <a:r>
              <a:rPr lang="zh-CN" altLang="en-US" sz="2000" b="1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借鉴</a:t>
            </a:r>
            <a:r>
              <a:rPr lang="zh-CN" altLang="en-US" sz="2000" b="1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的翻译方法？</a:t>
            </a:r>
            <a:endParaRPr lang="zh-CN" altLang="en-US" sz="2000" b="1" dirty="0">
              <a:solidFill>
                <a:srgbClr val="1E50A2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89365" y="2672811"/>
            <a:ext cx="3125019" cy="2940307"/>
          </a:xfrm>
          <a:prstGeom prst="rect">
            <a:avLst/>
          </a:prstGeom>
          <a:gradFill>
            <a:gsLst>
              <a:gs pos="100000">
                <a:schemeClr val="accent1">
                  <a:lumMod val="60000"/>
                  <a:lumOff val="40000"/>
                  <a:alpha val="17000"/>
                </a:schemeClr>
              </a:gs>
              <a:gs pos="0">
                <a:schemeClr val="accent5">
                  <a:lumMod val="40000"/>
                  <a:lumOff val="6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/>
                </a:solidFill>
              </a:rPr>
              <a:t>请</a:t>
            </a:r>
            <a:r>
              <a:rPr lang="zh-CN" altLang="zh-CN" b="1" dirty="0" smtClean="0">
                <a:solidFill>
                  <a:schemeClr val="tx1"/>
                </a:solidFill>
              </a:rPr>
              <a:t>对</a:t>
            </a:r>
            <a:r>
              <a:rPr lang="zh-CN" altLang="zh-CN" b="1" dirty="0">
                <a:solidFill>
                  <a:schemeClr val="tx1"/>
                </a:solidFill>
              </a:rPr>
              <a:t>以下几个</a:t>
            </a:r>
            <a:r>
              <a:rPr lang="zh-CN" altLang="zh-CN" b="1" dirty="0" smtClean="0">
                <a:solidFill>
                  <a:schemeClr val="tx1"/>
                </a:solidFill>
              </a:rPr>
              <a:t>问题进行</a:t>
            </a:r>
            <a:r>
              <a:rPr lang="zh-CN" altLang="zh-CN" b="1" dirty="0">
                <a:solidFill>
                  <a:schemeClr val="tx1"/>
                </a:solidFill>
              </a:rPr>
              <a:t>思考</a:t>
            </a:r>
            <a:r>
              <a:rPr lang="zh-CN" altLang="zh-CN" b="1" dirty="0" smtClean="0">
                <a:solidFill>
                  <a:schemeClr val="tx1"/>
                </a:solidFill>
              </a:rPr>
              <a:t>与</a:t>
            </a:r>
            <a:r>
              <a:rPr lang="zh-CN" altLang="en-US" b="1" dirty="0" smtClean="0">
                <a:solidFill>
                  <a:schemeClr val="tx1"/>
                </a:solidFill>
              </a:rPr>
              <a:t>讨论：</a:t>
            </a:r>
            <a:endParaRPr lang="zh-CN" altLang="en-US" sz="2000" b="1" dirty="0">
              <a:solidFill>
                <a:schemeClr val="tx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4526" y="5170032"/>
            <a:ext cx="1657906" cy="1659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625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408779" y="1506149"/>
            <a:ext cx="11285145" cy="4032115"/>
          </a:xfrm>
          <a:prstGeom prst="rect">
            <a:avLst/>
          </a:prstGeom>
          <a:noFill/>
          <a:ln w="19050">
            <a:solidFill>
              <a:srgbClr val="1E50A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875878" y="1122940"/>
            <a:ext cx="3510844" cy="924233"/>
          </a:xfrm>
          <a:prstGeom prst="rect">
            <a:avLst/>
          </a:prstGeom>
          <a:solidFill>
            <a:srgbClr val="1E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翻译说明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907" y="521429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32837" y="53816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二、关键语句</a:t>
            </a:r>
          </a:p>
        </p:txBody>
      </p:sp>
      <p:sp>
        <p:nvSpPr>
          <p:cNvPr id="14" name="文本框 13" descr="7b0a2020202022776f7264617274223a20227b5c2269645c223a32353030313432362c5c227469645c223a5c2231333532335c227d220a7d0a"/>
          <p:cNvSpPr txBox="1"/>
          <p:nvPr/>
        </p:nvSpPr>
        <p:spPr>
          <a:xfrm>
            <a:off x="8272377" y="2602414"/>
            <a:ext cx="3510844" cy="550279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+mn-lt"/>
                <a:sym typeface="+mn-ea"/>
              </a:rPr>
              <a:t>教学建议：</a:t>
            </a:r>
            <a:endParaRPr lang="zh-CN" altLang="en-US" sz="2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+mn-lt"/>
            </a:endParaRPr>
          </a:p>
        </p:txBody>
      </p:sp>
      <p:cxnSp>
        <p:nvCxnSpPr>
          <p:cNvPr id="17" name="直线连接符 16"/>
          <p:cNvCxnSpPr/>
          <p:nvPr/>
        </p:nvCxnSpPr>
        <p:spPr>
          <a:xfrm>
            <a:off x="7669427" y="1892822"/>
            <a:ext cx="6904" cy="3395954"/>
          </a:xfrm>
          <a:prstGeom prst="line">
            <a:avLst/>
          </a:prstGeom>
          <a:ln w="15875" cap="rnd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756023" y="2148414"/>
            <a:ext cx="67138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1. </a:t>
            </a:r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走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和平发展</a:t>
            </a:r>
            <a:r>
              <a:rPr lang="zh-CN" altLang="en-US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道路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，是我们党</a:t>
            </a:r>
            <a:r>
              <a:rPr lang="zh-CN" altLang="en-US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根据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时代发展潮流和我国根本利益</a:t>
            </a:r>
            <a:r>
              <a:rPr lang="zh-CN" altLang="en-US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作出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的战略抉择。</a:t>
            </a:r>
            <a:endParaRPr lang="zh-CN" altLang="en-US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112569" y="2348469"/>
            <a:ext cx="3125019" cy="2940307"/>
          </a:xfrm>
          <a:prstGeom prst="rect">
            <a:avLst/>
          </a:prstGeom>
          <a:gradFill>
            <a:gsLst>
              <a:gs pos="100000">
                <a:schemeClr val="accent1">
                  <a:lumMod val="60000"/>
                  <a:lumOff val="40000"/>
                  <a:alpha val="17000"/>
                </a:schemeClr>
              </a:gs>
              <a:gs pos="0">
                <a:schemeClr val="accent5">
                  <a:lumMod val="40000"/>
                  <a:lumOff val="6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chemeClr val="tx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 </a:t>
            </a:r>
            <a:r>
              <a:rPr lang="ja-JP" altLang="en-US" sz="2000" b="1" dirty="0" smtClean="0">
                <a:solidFill>
                  <a:schemeClr val="tx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“</a:t>
            </a:r>
            <a:r>
              <a:rPr lang="zh-CN" altLang="en-US" sz="2000" b="1" dirty="0" smtClean="0">
                <a:solidFill>
                  <a:schemeClr val="tx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道路</a:t>
            </a:r>
            <a:r>
              <a:rPr lang="zh-CN" altLang="en-US" sz="2000" b="1" dirty="0">
                <a:solidFill>
                  <a:schemeClr val="tx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”“根据</a:t>
            </a:r>
            <a:r>
              <a:rPr lang="en-US" altLang="zh-CN" sz="2000" b="1" dirty="0">
                <a:solidFill>
                  <a:schemeClr val="tx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……</a:t>
            </a:r>
            <a:r>
              <a:rPr lang="zh-CN" altLang="en-US" sz="2000" b="1" dirty="0">
                <a:solidFill>
                  <a:schemeClr val="tx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作出”：</a:t>
            </a:r>
            <a:endParaRPr lang="en-US" altLang="zh-CN" sz="2000" b="1" dirty="0">
              <a:solidFill>
                <a:schemeClr val="tx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  </a:t>
            </a:r>
            <a:r>
              <a:rPr lang="zh-CN" altLang="en-US" sz="2000" b="1" dirty="0" smtClean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词汇及短语翻译</a:t>
            </a:r>
            <a:endParaRPr lang="en-US" altLang="zh-CN" sz="2000" b="1" dirty="0">
              <a:solidFill>
                <a:srgbClr val="FF0000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2116" y="3069817"/>
            <a:ext cx="65496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평화적 발전 </a:t>
            </a:r>
            <a:r>
              <a:rPr lang="ko-KR" altLang="en-US" sz="2000" b="1" dirty="0" smtClean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노선</a:t>
            </a:r>
            <a:r>
              <a:rPr lang="ko-KR" altLang="en-US" sz="2000" b="1" dirty="0" smtClean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은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당이 시대의 발전 추세와 우리 나라의 근본 </a:t>
            </a:r>
            <a:r>
              <a:rPr lang="ko-KR" altLang="en-US" sz="2000" b="1" dirty="0" smtClean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이익</a:t>
            </a:r>
            <a:r>
              <a:rPr lang="ko-KR" altLang="en-US" sz="2000" b="1" dirty="0" smtClean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에 </a:t>
            </a:r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따른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전략적 선택입니다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4526" y="5170032"/>
            <a:ext cx="1657906" cy="1659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458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408779" y="1506149"/>
            <a:ext cx="11285145" cy="4032115"/>
          </a:xfrm>
          <a:prstGeom prst="rect">
            <a:avLst/>
          </a:prstGeom>
          <a:noFill/>
          <a:ln w="19050">
            <a:solidFill>
              <a:srgbClr val="1E50A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875878" y="1122940"/>
            <a:ext cx="3510844" cy="924233"/>
          </a:xfrm>
          <a:prstGeom prst="rect">
            <a:avLst/>
          </a:prstGeom>
          <a:solidFill>
            <a:srgbClr val="1E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翻译说明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907" y="521429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32837" y="53816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二、关键语句</a:t>
            </a:r>
          </a:p>
        </p:txBody>
      </p:sp>
      <p:sp>
        <p:nvSpPr>
          <p:cNvPr id="14" name="文本框 13" descr="7b0a2020202022776f7264617274223a20227b5c2269645c223a32353030313432362c5c227469645c223a5c2231333532335c227d220a7d0a"/>
          <p:cNvSpPr txBox="1"/>
          <p:nvPr/>
        </p:nvSpPr>
        <p:spPr>
          <a:xfrm>
            <a:off x="8272377" y="2602414"/>
            <a:ext cx="3510844" cy="550279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+mn-lt"/>
                <a:sym typeface="+mn-ea"/>
              </a:rPr>
              <a:t>教学建议：</a:t>
            </a:r>
            <a:endParaRPr lang="zh-CN" altLang="en-US" sz="2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+mn-lt"/>
            </a:endParaRPr>
          </a:p>
        </p:txBody>
      </p:sp>
      <p:cxnSp>
        <p:nvCxnSpPr>
          <p:cNvPr id="17" name="直线连接符 16"/>
          <p:cNvCxnSpPr/>
          <p:nvPr/>
        </p:nvCxnSpPr>
        <p:spPr>
          <a:xfrm>
            <a:off x="7669427" y="1892822"/>
            <a:ext cx="6904" cy="3395954"/>
          </a:xfrm>
          <a:prstGeom prst="line">
            <a:avLst/>
          </a:prstGeom>
          <a:ln w="15875" cap="rnd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749119" y="1746378"/>
            <a:ext cx="67138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2</a:t>
            </a:r>
            <a:r>
              <a:rPr lang="en-US" altLang="zh-CN" sz="2000" b="1" dirty="0" smtClean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. </a:t>
            </a:r>
            <a:r>
              <a:rPr lang="zh-CN" altLang="en-US" sz="2000" b="1" dirty="0" smtClean="0">
                <a:solidFill>
                  <a:srgbClr val="FF0000"/>
                </a:solidFill>
                <a:ea typeface="方正兰亭黑简体" panose="02000500000000000000" pitchFamily="2" charset="-122"/>
              </a:rPr>
              <a:t>没有</a:t>
            </a:r>
            <a:r>
              <a:rPr lang="zh-CN" altLang="en-US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和平</a:t>
            </a:r>
            <a:r>
              <a:rPr lang="zh-CN" altLang="en-US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，</a:t>
            </a:r>
            <a:r>
              <a:rPr lang="zh-CN" altLang="en-US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中国和世界</a:t>
            </a:r>
            <a:r>
              <a:rPr lang="zh-CN" altLang="en-US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都不可能顺利发展；</a:t>
            </a:r>
            <a:r>
              <a:rPr lang="zh-CN" altLang="en-US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没有发展</a:t>
            </a:r>
            <a:r>
              <a:rPr lang="zh-CN" altLang="en-US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，</a:t>
            </a:r>
            <a:r>
              <a:rPr lang="zh-CN" altLang="en-US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中国和世界</a:t>
            </a:r>
            <a:r>
              <a:rPr lang="zh-CN" altLang="en-US" sz="2000" b="1" dirty="0">
                <a:solidFill>
                  <a:srgbClr val="1E50A2"/>
                </a:solidFill>
                <a:ea typeface="方正兰亭黑简体" panose="02000500000000000000" pitchFamily="2" charset="-122"/>
              </a:rPr>
              <a:t>也不可能有持久和平。</a:t>
            </a:r>
          </a:p>
        </p:txBody>
      </p:sp>
      <p:sp>
        <p:nvSpPr>
          <p:cNvPr id="3" name="矩形 2"/>
          <p:cNvSpPr/>
          <p:nvPr/>
        </p:nvSpPr>
        <p:spPr>
          <a:xfrm>
            <a:off x="8112569" y="2348469"/>
            <a:ext cx="3125019" cy="2940307"/>
          </a:xfrm>
          <a:prstGeom prst="rect">
            <a:avLst/>
          </a:prstGeom>
          <a:gradFill>
            <a:gsLst>
              <a:gs pos="100000">
                <a:schemeClr val="accent1">
                  <a:lumMod val="60000"/>
                  <a:lumOff val="40000"/>
                  <a:alpha val="17000"/>
                </a:schemeClr>
              </a:gs>
              <a:gs pos="0">
                <a:schemeClr val="accent5">
                  <a:lumMod val="40000"/>
                  <a:lumOff val="6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chemeClr val="tx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 </a:t>
            </a:r>
            <a:r>
              <a:rPr lang="ja-JP" altLang="en-US" sz="2000" b="1" dirty="0" smtClean="0">
                <a:solidFill>
                  <a:schemeClr val="tx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“</a:t>
            </a:r>
            <a:r>
              <a:rPr lang="zh-CN" altLang="en-US" sz="2000" b="1" dirty="0" smtClean="0">
                <a:solidFill>
                  <a:schemeClr val="tx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提出”“举措”“包括”：</a:t>
            </a:r>
            <a:endParaRPr lang="en-US" altLang="zh-CN" sz="2000" b="1" dirty="0">
              <a:solidFill>
                <a:schemeClr val="tx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tx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         </a:t>
            </a:r>
            <a:r>
              <a:rPr lang="zh-CN" altLang="en-US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词汇翻译</a:t>
            </a:r>
            <a:endParaRPr lang="en-US" altLang="zh-CN" sz="2000" b="1" dirty="0">
              <a:solidFill>
                <a:srgbClr val="FF0000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2116" y="3069817"/>
            <a:ext cx="65496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/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중국이든 세계든 평화롭지 않은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상황에서 순조롭게 발전할 수 없습니다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또 </a:t>
            </a:r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발전이 없으면 중국이나 세계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모두 장구한 평화를 실현할 수 없습니다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</a:t>
            </a:r>
            <a:endParaRPr lang="ja-JP" altLang="en-US" sz="2000" b="1" dirty="0">
              <a:solidFill>
                <a:srgbClr val="2050A1"/>
              </a:solidFill>
              <a:latin typeface="komorebi gothic" pitchFamily="49" charset="-128"/>
              <a:ea typeface="komorebi gothic" pitchFamily="49" charset="-128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4526" y="5170032"/>
            <a:ext cx="1657906" cy="16597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1"/>
          <p:cNvSpPr/>
          <p:nvPr/>
        </p:nvSpPr>
        <p:spPr>
          <a:xfrm>
            <a:off x="0" y="0"/>
            <a:ext cx="12192000" cy="703580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>
              <a:latin typeface="Times New Roman" panose="02020603050405020304" pitchFamily="18" charset="0"/>
              <a:ea typeface="方正兰亭黑简体" panose="02000500000000000000" pitchFamily="2" charset="-122"/>
              <a:sym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645" y="407819"/>
            <a:ext cx="2493010" cy="618490"/>
          </a:xfrm>
          <a:prstGeom prst="rect">
            <a:avLst/>
          </a:prstGeom>
        </p:spPr>
      </p:pic>
      <p:sp>
        <p:nvSpPr>
          <p:cNvPr id="14" name="矩形: 圆角 14"/>
          <p:cNvSpPr/>
          <p:nvPr/>
        </p:nvSpPr>
        <p:spPr>
          <a:xfrm>
            <a:off x="952982" y="1858170"/>
            <a:ext cx="10602410" cy="4486527"/>
          </a:xfrm>
          <a:prstGeom prst="roundRect">
            <a:avLst>
              <a:gd name="adj" fmla="val 6911"/>
            </a:avLst>
          </a:prstGeom>
          <a:noFill/>
          <a:ln w="190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91645" y="432416"/>
            <a:ext cx="2294255" cy="58229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学习目标</a:t>
            </a:r>
          </a:p>
        </p:txBody>
      </p:sp>
      <p:sp>
        <p:nvSpPr>
          <p:cNvPr id="8" name="矩形 7"/>
          <p:cNvSpPr/>
          <p:nvPr/>
        </p:nvSpPr>
        <p:spPr>
          <a:xfrm>
            <a:off x="1400633" y="1616783"/>
            <a:ext cx="2052165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1. </a:t>
            </a:r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思政目标</a:t>
            </a:r>
            <a:endParaRPr lang="en-GB" altLang="zh-CN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96260" y="2557286"/>
            <a:ext cx="8361680" cy="11432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方正兰亭黑简体" panose="02000500000000000000" pitchFamily="2" charset="-122"/>
                <a:cs typeface="微软雅黑 Light" panose="020B0502040204020203" charset="-122"/>
                <a:sym typeface="Times New Roman" panose="02020603050405020304" pitchFamily="18" charset="0"/>
              </a:rPr>
              <a:t>        明确中国特色大国外交要服务民族复兴、促进人类进步， 推动建设新型国际关系，推动构建人类命运共同体。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5504" y="2313958"/>
            <a:ext cx="3767308" cy="376730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096260" y="4033465"/>
            <a:ext cx="81305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1" lang="zh-CN" altLang="en-US" sz="24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方正兰亭黑简体" panose="02000500000000000000" pitchFamily="2" charset="-122"/>
                <a:cs typeface="微软雅黑 Light" panose="020B0502040204020203" charset="-122"/>
                <a:sym typeface="Times New Roman" panose="02020603050405020304" pitchFamily="18" charset="0"/>
              </a:rPr>
              <a:t>        </a:t>
            </a:r>
            <a:r>
              <a:rPr kumimoji="1" lang="zh-CN" altLang="en-US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方正兰亭黑简体" panose="02000500000000000000" pitchFamily="2" charset="-122"/>
                <a:cs typeface="微软雅黑 Light" panose="020B0502040204020203" charset="-122"/>
                <a:sym typeface="Times New Roman" panose="02020603050405020304" pitchFamily="18" charset="0"/>
              </a:rPr>
              <a:t>理解统筹国内国际两个大局，党对对外工作的集中统一 领导，独立自主的和平外交政策等核心概念和关键语句的含义及韩译，并运用到实际翻译活动当中。</a:t>
            </a:r>
            <a:endParaRPr kumimoji="1" lang="en-US" altLang="zh-CN" sz="24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ea typeface="方正兰亭黑简体" panose="02000500000000000000" pitchFamily="2" charset="-122"/>
              <a:cs typeface="微软雅黑 Light" panose="020B0502040204020203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408779" y="1506149"/>
            <a:ext cx="11285145" cy="4032115"/>
          </a:xfrm>
          <a:prstGeom prst="rect">
            <a:avLst/>
          </a:prstGeom>
          <a:noFill/>
          <a:ln w="19050">
            <a:solidFill>
              <a:srgbClr val="1E50A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875878" y="1122940"/>
            <a:ext cx="3510844" cy="924233"/>
          </a:xfrm>
          <a:prstGeom prst="rect">
            <a:avLst/>
          </a:prstGeom>
          <a:solidFill>
            <a:srgbClr val="1E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翻译说明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907" y="521429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32837" y="53816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二、关键语句</a:t>
            </a:r>
          </a:p>
        </p:txBody>
      </p:sp>
      <p:sp>
        <p:nvSpPr>
          <p:cNvPr id="14" name="文本框 13" descr="7b0a2020202022776f7264617274223a20227b5c2269645c223a32353030313432362c5c227469645c223a5c2231333532335c227d220a7d0a"/>
          <p:cNvSpPr txBox="1"/>
          <p:nvPr/>
        </p:nvSpPr>
        <p:spPr>
          <a:xfrm>
            <a:off x="8272377" y="2602414"/>
            <a:ext cx="3510844" cy="550279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+mn-lt"/>
                <a:sym typeface="+mn-ea"/>
              </a:rPr>
              <a:t>教学建议：</a:t>
            </a:r>
            <a:endParaRPr lang="zh-CN" altLang="en-US" sz="2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+mn-lt"/>
            </a:endParaRPr>
          </a:p>
        </p:txBody>
      </p:sp>
      <p:cxnSp>
        <p:nvCxnSpPr>
          <p:cNvPr id="17" name="直线连接符 16"/>
          <p:cNvCxnSpPr/>
          <p:nvPr/>
        </p:nvCxnSpPr>
        <p:spPr>
          <a:xfrm>
            <a:off x="7669427" y="1892822"/>
            <a:ext cx="6904" cy="3395954"/>
          </a:xfrm>
          <a:prstGeom prst="line">
            <a:avLst/>
          </a:prstGeom>
          <a:ln w="15875" cap="rnd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749119" y="1890799"/>
            <a:ext cx="66812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3.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 </a:t>
            </a:r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中国</a:t>
            </a:r>
            <a:r>
              <a:rPr lang="zh-CN" altLang="en-US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走和平发展道路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，其他国家也都要</a:t>
            </a:r>
            <a:r>
              <a:rPr lang="zh-CN" altLang="en-US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走和平发展道路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，只有</a:t>
            </a:r>
            <a:r>
              <a:rPr lang="zh-CN" altLang="en-US" sz="2000" b="1" dirty="0">
                <a:solidFill>
                  <a:srgbClr val="00B05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各国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都走和平发展道路，各国才能共同发展，国与国才能</a:t>
            </a:r>
            <a:r>
              <a:rPr lang="zh-CN" altLang="en-US" sz="2000" b="1" dirty="0">
                <a:solidFill>
                  <a:srgbClr val="00B05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和平相处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。</a:t>
            </a:r>
            <a:endParaRPr lang="zh-CN" altLang="en-US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112569" y="2348469"/>
            <a:ext cx="3125019" cy="2940307"/>
          </a:xfrm>
          <a:prstGeom prst="rect">
            <a:avLst/>
          </a:prstGeom>
          <a:gradFill>
            <a:gsLst>
              <a:gs pos="100000">
                <a:schemeClr val="accent1">
                  <a:lumMod val="60000"/>
                  <a:lumOff val="40000"/>
                  <a:alpha val="17000"/>
                </a:schemeClr>
              </a:gs>
              <a:gs pos="0">
                <a:schemeClr val="accent5">
                  <a:lumMod val="40000"/>
                  <a:lumOff val="6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合译、</a:t>
            </a:r>
            <a:r>
              <a:rPr lang="zh-CN" altLang="en-US" sz="2000" b="1" dirty="0" smtClean="0">
                <a:solidFill>
                  <a:srgbClr val="00B05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引申</a:t>
            </a:r>
            <a:r>
              <a:rPr lang="zh-CN" altLang="en-US" sz="2000" b="1" dirty="0" smtClean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、</a:t>
            </a:r>
            <a:r>
              <a:rPr lang="zh-CN" altLang="en-US" sz="2000" b="1" dirty="0" smtClean="0">
                <a:solidFill>
                  <a:srgbClr val="C3905D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增译</a:t>
            </a:r>
            <a:endParaRPr lang="en-US" altLang="zh-CN" sz="2000" b="1" dirty="0">
              <a:solidFill>
                <a:srgbClr val="C3905D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6736" y="3239118"/>
            <a:ext cx="64087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/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중국은 물론 다른 나라도 </a:t>
            </a:r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평화적 발전 노선을 따라가야 할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 것입니다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 </a:t>
            </a:r>
            <a:r>
              <a:rPr lang="ko-KR" altLang="en-US" sz="2000" b="1" dirty="0">
                <a:solidFill>
                  <a:srgbClr val="00B050"/>
                </a:solidFill>
                <a:latin typeface="komorebi gothic" pitchFamily="49" charset="-128"/>
                <a:ea typeface="komorebi gothic" pitchFamily="49" charset="-128"/>
              </a:rPr>
              <a:t>모든 나라가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평화적 발전 노선을 걸어가야 공동의 발전을 </a:t>
            </a:r>
            <a:r>
              <a:rPr lang="ko-KR" altLang="en-US" sz="2000" b="1" dirty="0">
                <a:solidFill>
                  <a:srgbClr val="C3905D"/>
                </a:solidFill>
                <a:latin typeface="komorebi gothic" pitchFamily="49" charset="-128"/>
                <a:ea typeface="komorebi gothic" pitchFamily="49" charset="-128"/>
              </a:rPr>
              <a:t>도모할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 수 있으며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,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모든 나라가 </a:t>
            </a:r>
            <a:r>
              <a:rPr lang="ko-KR" altLang="en-US" sz="2000" b="1" dirty="0">
                <a:solidFill>
                  <a:srgbClr val="00B050"/>
                </a:solidFill>
                <a:latin typeface="komorebi gothic" pitchFamily="49" charset="-128"/>
                <a:ea typeface="komorebi gothic" pitchFamily="49" charset="-128"/>
              </a:rPr>
              <a:t>평화롭게 공존할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수 있습니다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</a:t>
            </a:r>
            <a:endParaRPr lang="ja-JP" altLang="en-US" sz="2000" b="1" dirty="0">
              <a:solidFill>
                <a:srgbClr val="2050A1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4526" y="5170032"/>
            <a:ext cx="1657906" cy="16597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408779" y="1506149"/>
            <a:ext cx="11285145" cy="4032115"/>
          </a:xfrm>
          <a:prstGeom prst="rect">
            <a:avLst/>
          </a:prstGeom>
          <a:noFill/>
          <a:ln w="19050">
            <a:solidFill>
              <a:srgbClr val="1E50A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875878" y="1122940"/>
            <a:ext cx="3510844" cy="924233"/>
          </a:xfrm>
          <a:prstGeom prst="rect">
            <a:avLst/>
          </a:prstGeom>
          <a:solidFill>
            <a:srgbClr val="1E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翻译说明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907" y="521429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32837" y="53816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二、关键语句</a:t>
            </a:r>
          </a:p>
        </p:txBody>
      </p:sp>
      <p:sp>
        <p:nvSpPr>
          <p:cNvPr id="14" name="文本框 13" descr="7b0a2020202022776f7264617274223a20227b5c2269645c223a32353030313432362c5c227469645c223a5c2231333532335c227d220a7d0a"/>
          <p:cNvSpPr txBox="1"/>
          <p:nvPr/>
        </p:nvSpPr>
        <p:spPr>
          <a:xfrm>
            <a:off x="8272377" y="2602414"/>
            <a:ext cx="3510844" cy="550279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+mn-lt"/>
                <a:sym typeface="+mn-ea"/>
              </a:rPr>
              <a:t>教学建议：</a:t>
            </a:r>
            <a:endParaRPr lang="zh-CN" altLang="en-US" sz="2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+mn-lt"/>
            </a:endParaRPr>
          </a:p>
        </p:txBody>
      </p:sp>
      <p:cxnSp>
        <p:nvCxnSpPr>
          <p:cNvPr id="17" name="直线连接符 16"/>
          <p:cNvCxnSpPr/>
          <p:nvPr/>
        </p:nvCxnSpPr>
        <p:spPr>
          <a:xfrm>
            <a:off x="7669427" y="1892822"/>
            <a:ext cx="6904" cy="3395954"/>
          </a:xfrm>
          <a:prstGeom prst="line">
            <a:avLst/>
          </a:prstGeom>
          <a:ln w="15875" cap="rnd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801682" y="2018691"/>
            <a:ext cx="66812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4.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 </a:t>
            </a:r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我们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应该推动不同文明</a:t>
            </a:r>
            <a:r>
              <a:rPr lang="zh-CN" altLang="en-US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相互尊重、和谐共处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，让文明交流互鉴成为增进各国人民友谊的桥梁、推动人类社会进步的动力、维护世界和平的纽带。</a:t>
            </a:r>
            <a:endParaRPr lang="zh-CN" altLang="en-US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112569" y="2348469"/>
            <a:ext cx="3125019" cy="2940307"/>
          </a:xfrm>
          <a:prstGeom prst="rect">
            <a:avLst/>
          </a:prstGeom>
          <a:gradFill>
            <a:gsLst>
              <a:gs pos="100000">
                <a:schemeClr val="accent1">
                  <a:lumMod val="60000"/>
                  <a:lumOff val="40000"/>
                  <a:alpha val="17000"/>
                </a:schemeClr>
              </a:gs>
              <a:gs pos="0">
                <a:schemeClr val="accent5">
                  <a:lumMod val="40000"/>
                  <a:lumOff val="6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换译</a:t>
            </a:r>
            <a:endParaRPr lang="en-US" altLang="zh-CN" sz="2000" b="1" dirty="0">
              <a:solidFill>
                <a:srgbClr val="FF0000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6736" y="3239118"/>
            <a:ext cx="640873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/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우리는 서로 다른 문명에 대한 </a:t>
            </a:r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상호 존중과 평화적 공존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을 추진하며 문명의 교류와 상호 참조가 각국 국민의 우의를 증진하는 교량으로，인류 사회의 진보를 추진하는 원동력으로，세계의 평화를 수호하는 유대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(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纽带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,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끈과 띠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)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가 되도록 해야 합니다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</a:t>
            </a:r>
            <a:endParaRPr lang="ja-JP" altLang="en-US" sz="2000" b="1" dirty="0">
              <a:solidFill>
                <a:srgbClr val="2050A1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4526" y="5170032"/>
            <a:ext cx="1657906" cy="1659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509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408779" y="1506149"/>
            <a:ext cx="11285145" cy="4032115"/>
          </a:xfrm>
          <a:prstGeom prst="rect">
            <a:avLst/>
          </a:prstGeom>
          <a:noFill/>
          <a:ln w="19050">
            <a:solidFill>
              <a:srgbClr val="1E50A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875878" y="1122940"/>
            <a:ext cx="3510844" cy="924233"/>
          </a:xfrm>
          <a:prstGeom prst="rect">
            <a:avLst/>
          </a:prstGeom>
          <a:solidFill>
            <a:srgbClr val="1E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翻译说明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907" y="521429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32837" y="53816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二、关键语句</a:t>
            </a:r>
          </a:p>
        </p:txBody>
      </p:sp>
      <p:sp>
        <p:nvSpPr>
          <p:cNvPr id="14" name="文本框 13" descr="7b0a2020202022776f7264617274223a20227b5c2269645c223a32353030313432362c5c227469645c223a5c2231333532335c227d220a7d0a"/>
          <p:cNvSpPr txBox="1"/>
          <p:nvPr/>
        </p:nvSpPr>
        <p:spPr>
          <a:xfrm>
            <a:off x="8272377" y="2602414"/>
            <a:ext cx="3510844" cy="550279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+mn-lt"/>
                <a:sym typeface="+mn-ea"/>
              </a:rPr>
              <a:t>教学建议：</a:t>
            </a:r>
            <a:endParaRPr lang="zh-CN" altLang="en-US" sz="2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+mn-lt"/>
            </a:endParaRPr>
          </a:p>
        </p:txBody>
      </p:sp>
      <p:cxnSp>
        <p:nvCxnSpPr>
          <p:cNvPr id="17" name="直线连接符 16"/>
          <p:cNvCxnSpPr/>
          <p:nvPr/>
        </p:nvCxnSpPr>
        <p:spPr>
          <a:xfrm>
            <a:off x="7717052" y="1892822"/>
            <a:ext cx="6904" cy="3395954"/>
          </a:xfrm>
          <a:prstGeom prst="line">
            <a:avLst/>
          </a:prstGeom>
          <a:ln w="15875" cap="rnd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733241" y="2082716"/>
            <a:ext cx="69907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5. </a:t>
            </a:r>
            <a:r>
              <a:rPr lang="zh-CN" altLang="en-US" sz="2000" b="1" dirty="0" smtClean="0">
                <a:solidFill>
                  <a:srgbClr val="2050A1"/>
                </a:solidFill>
                <a:ea typeface="方正兰亭黑简体" panose="02000500000000000000" pitchFamily="2" charset="-122"/>
              </a:rPr>
              <a:t>要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</a:rPr>
              <a:t>坚持</a:t>
            </a:r>
            <a:r>
              <a:rPr lang="zh-CN" altLang="en-US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正确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</a:rPr>
              <a:t>义利观，做到义利兼顾，要</a:t>
            </a:r>
            <a:r>
              <a:rPr lang="zh-CN" altLang="en-US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讲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</a:rPr>
              <a:t>信义、重情义、扬正义、</a:t>
            </a:r>
            <a:r>
              <a:rPr lang="zh-CN" altLang="en-US" sz="2000" b="1" dirty="0">
                <a:solidFill>
                  <a:srgbClr val="FF0000"/>
                </a:solidFill>
                <a:ea typeface="方正兰亭黑简体" panose="02000500000000000000" pitchFamily="2" charset="-122"/>
              </a:rPr>
              <a:t>树</a:t>
            </a:r>
            <a:r>
              <a:rPr lang="zh-CN" altLang="en-US" sz="2000" b="1" dirty="0" smtClean="0">
                <a:solidFill>
                  <a:srgbClr val="2050A1"/>
                </a:solidFill>
                <a:ea typeface="方正兰亭黑简体" panose="02000500000000000000" pitchFamily="2" charset="-122"/>
              </a:rPr>
              <a:t>道义</a:t>
            </a:r>
            <a:r>
              <a:rPr lang="zh-CN" altLang="en-US" sz="2000" b="1" dirty="0" smtClean="0">
                <a:solidFill>
                  <a:srgbClr val="1E50A2"/>
                </a:solidFill>
                <a:ea typeface="方正兰亭黑简体" panose="02000500000000000000" pitchFamily="2" charset="-122"/>
              </a:rPr>
              <a:t>。 </a:t>
            </a:r>
            <a:endParaRPr lang="zh-CN" altLang="en-US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112569" y="2348469"/>
            <a:ext cx="3125019" cy="2940307"/>
          </a:xfrm>
          <a:prstGeom prst="rect">
            <a:avLst/>
          </a:prstGeom>
          <a:gradFill>
            <a:gsLst>
              <a:gs pos="100000">
                <a:schemeClr val="accent1">
                  <a:lumMod val="60000"/>
                  <a:lumOff val="40000"/>
                  <a:alpha val="17000"/>
                </a:schemeClr>
              </a:gs>
              <a:gs pos="0">
                <a:schemeClr val="accent5">
                  <a:lumMod val="40000"/>
                  <a:lumOff val="6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引申</a:t>
            </a:r>
            <a:endParaRPr lang="en-US" altLang="zh-CN" sz="2000" b="1" dirty="0">
              <a:solidFill>
                <a:srgbClr val="FF0000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8240" y="3287581"/>
            <a:ext cx="68668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/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정확한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 의리관을 견지하고 도의와 이익을 함께 고려하며 신의를 </a:t>
            </a:r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지키고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 인정적 의리를 중요시하며 정의를 선양하고 도의를 </a:t>
            </a:r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따라야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 합니다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 </a:t>
            </a:r>
            <a:endParaRPr lang="ja-JP" altLang="en-US" sz="2000" b="1" dirty="0">
              <a:solidFill>
                <a:srgbClr val="2050A1"/>
              </a:solidFill>
              <a:latin typeface="komorebi gothic" pitchFamily="49" charset="-128"/>
              <a:ea typeface="komorebi gothic" pitchFamily="49" charset="-128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4526" y="5170032"/>
            <a:ext cx="1657906" cy="16597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408779" y="1506149"/>
            <a:ext cx="11285145" cy="4032115"/>
          </a:xfrm>
          <a:prstGeom prst="rect">
            <a:avLst/>
          </a:prstGeom>
          <a:noFill/>
          <a:ln w="19050">
            <a:solidFill>
              <a:srgbClr val="1E50A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875878" y="1122940"/>
            <a:ext cx="3510844" cy="924233"/>
          </a:xfrm>
          <a:prstGeom prst="rect">
            <a:avLst/>
          </a:prstGeom>
          <a:solidFill>
            <a:srgbClr val="1E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翻译说明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907" y="521429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32837" y="53816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二、关键语句</a:t>
            </a:r>
          </a:p>
        </p:txBody>
      </p:sp>
      <p:sp>
        <p:nvSpPr>
          <p:cNvPr id="14" name="文本框 13" descr="7b0a2020202022776f7264617274223a20227b5c2269645c223a32353030313432362c5c227469645c223a5c2231333532335c227d220a7d0a"/>
          <p:cNvSpPr txBox="1"/>
          <p:nvPr/>
        </p:nvSpPr>
        <p:spPr>
          <a:xfrm>
            <a:off x="8272377" y="2602414"/>
            <a:ext cx="3510844" cy="550279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+mn-lt"/>
                <a:sym typeface="+mn-ea"/>
              </a:rPr>
              <a:t>教学建议：</a:t>
            </a:r>
            <a:endParaRPr lang="zh-CN" altLang="en-US" sz="2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+mn-lt"/>
            </a:endParaRPr>
          </a:p>
        </p:txBody>
      </p:sp>
      <p:cxnSp>
        <p:nvCxnSpPr>
          <p:cNvPr id="17" name="直线连接符 16"/>
          <p:cNvCxnSpPr/>
          <p:nvPr/>
        </p:nvCxnSpPr>
        <p:spPr>
          <a:xfrm>
            <a:off x="7669427" y="1892822"/>
            <a:ext cx="6904" cy="3395954"/>
          </a:xfrm>
          <a:prstGeom prst="line">
            <a:avLst/>
          </a:prstGeom>
          <a:ln w="15875" cap="rnd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884176" y="1956881"/>
            <a:ext cx="67000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6.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 </a:t>
            </a:r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在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中华民族同其他民族的友好交往中，逐步形成了以和平合作、开放包容、互学互鉴、互利共赢为特征的丝绸之路精神。</a:t>
            </a:r>
            <a:endParaRPr lang="zh-CN" altLang="en-US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112569" y="2348469"/>
            <a:ext cx="3125019" cy="2940307"/>
          </a:xfrm>
          <a:prstGeom prst="rect">
            <a:avLst/>
          </a:prstGeom>
          <a:gradFill>
            <a:gsLst>
              <a:gs pos="100000">
                <a:schemeClr val="accent1">
                  <a:lumMod val="60000"/>
                  <a:lumOff val="40000"/>
                  <a:alpha val="17000"/>
                </a:schemeClr>
              </a:gs>
              <a:gs pos="0">
                <a:schemeClr val="accent5">
                  <a:lumMod val="40000"/>
                  <a:lumOff val="6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增</a:t>
            </a:r>
            <a:r>
              <a:rPr lang="zh-CN" altLang="en-US" sz="2000" b="1" dirty="0" smtClean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译</a:t>
            </a:r>
            <a:endParaRPr lang="en-US" altLang="zh-CN" sz="2000" b="1" dirty="0">
              <a:solidFill>
                <a:srgbClr val="FF0000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9855" y="3155779"/>
            <a:ext cx="65449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/>
            <a:r>
              <a:rPr lang="ko-KR" altLang="en-US" sz="2000" b="1" dirty="0" smtClean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중화민족은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다른 민족들과 우호적인 교류를 </a:t>
            </a:r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추진하는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 과정에서 점차 평화와 협력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,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개방과 포용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,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상호 학습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,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호혜 상생을 특징으로 하는 실크로드 정신을 형성하였습니다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 </a:t>
            </a:r>
            <a:endParaRPr lang="ja-JP" altLang="en-US" sz="2000" b="1" dirty="0">
              <a:solidFill>
                <a:srgbClr val="2050A1"/>
              </a:solidFill>
              <a:latin typeface="komorebi gothic" pitchFamily="49" charset="-128"/>
              <a:ea typeface="komorebi gothic" pitchFamily="49" charset="-128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4526" y="5170032"/>
            <a:ext cx="1657906" cy="16597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408779" y="1506149"/>
            <a:ext cx="11285145" cy="4032115"/>
          </a:xfrm>
          <a:prstGeom prst="rect">
            <a:avLst/>
          </a:prstGeom>
          <a:noFill/>
          <a:ln w="19050">
            <a:solidFill>
              <a:srgbClr val="1E50A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875878" y="1122940"/>
            <a:ext cx="3510844" cy="924233"/>
          </a:xfrm>
          <a:prstGeom prst="rect">
            <a:avLst/>
          </a:prstGeom>
          <a:solidFill>
            <a:srgbClr val="1E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翻译说明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907" y="521429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32837" y="53816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二、关键语句</a:t>
            </a:r>
          </a:p>
        </p:txBody>
      </p:sp>
      <p:sp>
        <p:nvSpPr>
          <p:cNvPr id="14" name="文本框 13" descr="7b0a2020202022776f7264617274223a20227b5c2269645c223a32353030313432362c5c227469645c223a5c2231333532335c227d220a7d0a"/>
          <p:cNvSpPr txBox="1"/>
          <p:nvPr/>
        </p:nvSpPr>
        <p:spPr>
          <a:xfrm>
            <a:off x="8272377" y="2602414"/>
            <a:ext cx="3510844" cy="550279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+mn-lt"/>
                <a:sym typeface="+mn-ea"/>
              </a:rPr>
              <a:t>教学建议：</a:t>
            </a:r>
            <a:endParaRPr lang="zh-CN" altLang="en-US" sz="2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+mn-lt"/>
            </a:endParaRPr>
          </a:p>
        </p:txBody>
      </p:sp>
      <p:cxnSp>
        <p:nvCxnSpPr>
          <p:cNvPr id="17" name="直线连接符 16"/>
          <p:cNvCxnSpPr/>
          <p:nvPr/>
        </p:nvCxnSpPr>
        <p:spPr>
          <a:xfrm>
            <a:off x="7669427" y="1892822"/>
            <a:ext cx="6904" cy="3395954"/>
          </a:xfrm>
          <a:prstGeom prst="line">
            <a:avLst/>
          </a:prstGeom>
          <a:ln w="15875" cap="rnd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837245" y="1892822"/>
            <a:ext cx="67748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7.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共建“一带一路”顺应了</a:t>
            </a:r>
            <a:r>
              <a:rPr lang="zh-CN" altLang="en-US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全球治理体系变革的内在要求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，彰显了同舟共济、权责共担的命运共同体意识，为完善全球治理体系变革</a:t>
            </a:r>
            <a:r>
              <a:rPr lang="zh-CN" altLang="en-US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提供了新思路新方案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。</a:t>
            </a:r>
            <a:endParaRPr lang="zh-CN" altLang="en-US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112569" y="2348469"/>
            <a:ext cx="3125019" cy="2940307"/>
          </a:xfrm>
          <a:prstGeom prst="rect">
            <a:avLst/>
          </a:prstGeom>
          <a:gradFill>
            <a:gsLst>
              <a:gs pos="100000">
                <a:schemeClr val="accent1">
                  <a:lumMod val="60000"/>
                  <a:lumOff val="40000"/>
                  <a:alpha val="17000"/>
                </a:schemeClr>
              </a:gs>
              <a:gs pos="0">
                <a:schemeClr val="accent5">
                  <a:lumMod val="40000"/>
                  <a:lumOff val="6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显化、引申</a:t>
            </a:r>
            <a:endParaRPr lang="en-US" altLang="zh-CN" sz="2000" b="1" dirty="0">
              <a:solidFill>
                <a:srgbClr val="00B050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2000" b="1" dirty="0">
              <a:solidFill>
                <a:srgbClr val="FF0000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3291" y="3280536"/>
            <a:ext cx="67214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/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‘일대일로’의 공동 </a:t>
            </a:r>
            <a:r>
              <a:rPr lang="ko-KR" altLang="en-US" sz="2000" b="1" dirty="0" smtClean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건설은 </a:t>
            </a:r>
            <a:r>
              <a:rPr lang="ko-KR" altLang="en-US" sz="2000" b="1" dirty="0" smtClean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글로벌 거버넌스 체계의 변혁이라는 내재적 요구</a:t>
            </a:r>
            <a:r>
              <a:rPr lang="ko-KR" altLang="en-US" sz="2000" b="1" dirty="0" smtClean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에</a:t>
            </a:r>
            <a:r>
              <a:rPr lang="ko-KR" altLang="en-US" sz="2000" b="1" dirty="0" smtClean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 </a:t>
            </a:r>
            <a:r>
              <a:rPr lang="ko-KR" altLang="en-US" sz="2000" b="1" dirty="0" smtClean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순응하여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같은 배를 타고 함께 곤경을 헤쳐 나가는 마음으로 권리와 책임을 함께 짊어지는 운명공동체 의식을 잘 보여 주었으며 글로벌 거버넌스 체계의 변혁을 완성하기 위한 </a:t>
            </a:r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새로운 사고와 방안을 마련해 주었습니다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</a:t>
            </a:r>
            <a:endParaRPr lang="ja-JP" altLang="en-US" sz="2000" b="1" dirty="0">
              <a:solidFill>
                <a:srgbClr val="2050A1"/>
              </a:solidFill>
              <a:latin typeface="komorebi gothic" pitchFamily="49" charset="-128"/>
              <a:ea typeface="komorebi gothic" pitchFamily="49" charset="-128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4526" y="5170032"/>
            <a:ext cx="1657906" cy="16597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408779" y="1315649"/>
            <a:ext cx="11285145" cy="4032115"/>
          </a:xfrm>
          <a:prstGeom prst="rect">
            <a:avLst/>
          </a:prstGeom>
          <a:noFill/>
          <a:ln w="19050">
            <a:solidFill>
              <a:srgbClr val="1E50A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875878" y="1122940"/>
            <a:ext cx="3510844" cy="924233"/>
          </a:xfrm>
          <a:prstGeom prst="rect">
            <a:avLst/>
          </a:prstGeom>
          <a:solidFill>
            <a:srgbClr val="1E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翻译说明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907" y="521429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32837" y="53816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二、关键语句</a:t>
            </a:r>
          </a:p>
        </p:txBody>
      </p:sp>
      <p:sp>
        <p:nvSpPr>
          <p:cNvPr id="14" name="文本框 13" descr="7b0a2020202022776f7264617274223a20227b5c2269645c223a32353030313432362c5c227469645c223a5c2231333532335c227d220a7d0a"/>
          <p:cNvSpPr txBox="1"/>
          <p:nvPr/>
        </p:nvSpPr>
        <p:spPr>
          <a:xfrm>
            <a:off x="8272377" y="2602414"/>
            <a:ext cx="3510844" cy="550279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+mn-lt"/>
                <a:sym typeface="+mn-ea"/>
              </a:rPr>
              <a:t>教学建议：</a:t>
            </a:r>
            <a:endParaRPr lang="zh-CN" altLang="en-US" sz="2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+mn-lt"/>
            </a:endParaRPr>
          </a:p>
        </p:txBody>
      </p:sp>
      <p:cxnSp>
        <p:nvCxnSpPr>
          <p:cNvPr id="17" name="直线连接符 16"/>
          <p:cNvCxnSpPr/>
          <p:nvPr/>
        </p:nvCxnSpPr>
        <p:spPr>
          <a:xfrm>
            <a:off x="7736102" y="1892822"/>
            <a:ext cx="6904" cy="3395954"/>
          </a:xfrm>
          <a:prstGeom prst="line">
            <a:avLst/>
          </a:prstGeom>
          <a:ln w="15875" cap="rnd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588683" y="2228044"/>
            <a:ext cx="7067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8.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外交是国家意志的集中体现，必须坚持外交大权</a:t>
            </a:r>
            <a:r>
              <a:rPr lang="zh-CN" altLang="en-US" sz="2000" b="1" dirty="0">
                <a:solidFill>
                  <a:srgbClr val="00B05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在</a:t>
            </a:r>
            <a:r>
              <a:rPr lang="zh-CN" altLang="en-US" sz="20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党中央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。</a:t>
            </a:r>
            <a:endParaRPr lang="zh-CN" altLang="en-US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112569" y="2348469"/>
            <a:ext cx="3125019" cy="2940307"/>
          </a:xfrm>
          <a:prstGeom prst="rect">
            <a:avLst/>
          </a:prstGeom>
          <a:gradFill>
            <a:gsLst>
              <a:gs pos="100000">
                <a:schemeClr val="accent1">
                  <a:lumMod val="60000"/>
                  <a:lumOff val="40000"/>
                  <a:alpha val="17000"/>
                </a:schemeClr>
              </a:gs>
              <a:gs pos="0">
                <a:schemeClr val="accent5">
                  <a:lumMod val="40000"/>
                  <a:lumOff val="6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显化、</a:t>
            </a:r>
            <a:r>
              <a:rPr lang="zh-CN" altLang="en-US" sz="2000" b="1" dirty="0" smtClean="0">
                <a:solidFill>
                  <a:srgbClr val="00B05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引申</a:t>
            </a:r>
            <a:endParaRPr lang="en-US" altLang="zh-CN" sz="2000" b="1" dirty="0" smtClean="0">
              <a:solidFill>
                <a:srgbClr val="00B050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6970" y="3065215"/>
            <a:ext cx="72205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외교는 국가 의지를 집중적으로 구현하는 것이</a:t>
            </a:r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므로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 외교 대권은 반드시 당 중앙이 </a:t>
            </a:r>
            <a:r>
              <a:rPr lang="ko-KR" altLang="en-US" sz="2000" b="1" dirty="0">
                <a:solidFill>
                  <a:srgbClr val="00B050"/>
                </a:solidFill>
                <a:latin typeface="komorebi gothic" pitchFamily="49" charset="-128"/>
                <a:ea typeface="komorebi gothic" pitchFamily="49" charset="-128"/>
              </a:rPr>
              <a:t>장악해야 합니다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</a:t>
            </a:r>
            <a:endParaRPr lang="ja-JP" altLang="en-US" sz="2000" b="1" dirty="0">
              <a:solidFill>
                <a:srgbClr val="2050A1"/>
              </a:solidFill>
              <a:latin typeface="komorebi gothic" pitchFamily="49" charset="-128"/>
              <a:ea typeface="komorebi gothic" pitchFamily="49" charset="-128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4526" y="5170032"/>
            <a:ext cx="1657906" cy="16597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408779" y="1382324"/>
            <a:ext cx="11285145" cy="4032115"/>
          </a:xfrm>
          <a:prstGeom prst="rect">
            <a:avLst/>
          </a:prstGeom>
          <a:noFill/>
          <a:ln w="19050">
            <a:solidFill>
              <a:srgbClr val="1E50A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875878" y="1122940"/>
            <a:ext cx="3510844" cy="924233"/>
          </a:xfrm>
          <a:prstGeom prst="rect">
            <a:avLst/>
          </a:prstGeom>
          <a:solidFill>
            <a:srgbClr val="1E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翻译说明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907" y="521429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32837" y="53816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二、关键语句</a:t>
            </a:r>
          </a:p>
        </p:txBody>
      </p:sp>
      <p:sp>
        <p:nvSpPr>
          <p:cNvPr id="14" name="文本框 13" descr="7b0a2020202022776f7264617274223a20227b5c2269645c223a32353030313432362c5c227469645c223a5c2231333532335c227d220a7d0a"/>
          <p:cNvSpPr txBox="1"/>
          <p:nvPr/>
        </p:nvSpPr>
        <p:spPr>
          <a:xfrm>
            <a:off x="8272377" y="2602414"/>
            <a:ext cx="3510844" cy="550279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+mn-lt"/>
                <a:sym typeface="+mn-ea"/>
              </a:rPr>
              <a:t>教学建议：</a:t>
            </a:r>
            <a:endParaRPr lang="zh-CN" altLang="en-US" sz="2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+mn-lt"/>
            </a:endParaRPr>
          </a:p>
        </p:txBody>
      </p:sp>
      <p:cxnSp>
        <p:nvCxnSpPr>
          <p:cNvPr id="17" name="直线连接符 16"/>
          <p:cNvCxnSpPr/>
          <p:nvPr/>
        </p:nvCxnSpPr>
        <p:spPr>
          <a:xfrm>
            <a:off x="7774202" y="1892822"/>
            <a:ext cx="6904" cy="3395954"/>
          </a:xfrm>
          <a:prstGeom prst="line">
            <a:avLst/>
          </a:prstGeom>
          <a:ln w="15875" cap="rnd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702918" y="2407232"/>
            <a:ext cx="71729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9.</a:t>
            </a:r>
            <a:r>
              <a:rPr lang="zh-CN" altLang="en-US" sz="2000" b="1" dirty="0" smtClean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 </a:t>
            </a:r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文明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因</a:t>
            </a:r>
            <a:r>
              <a:rPr lang="zh-CN" altLang="en-US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多样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而交流，</a:t>
            </a:r>
            <a:r>
              <a:rPr lang="zh-CN" altLang="en-US" sz="2000" b="1" dirty="0">
                <a:solidFill>
                  <a:srgbClr val="00B05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因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交流而互鉴，</a:t>
            </a:r>
            <a:r>
              <a:rPr lang="zh-CN" altLang="en-US" sz="2000" b="1" dirty="0">
                <a:solidFill>
                  <a:srgbClr val="00B05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因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互鉴而发展。</a:t>
            </a:r>
            <a:endParaRPr lang="zh-CN" altLang="en-US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112569" y="2348469"/>
            <a:ext cx="3125019" cy="2940307"/>
          </a:xfrm>
          <a:prstGeom prst="rect">
            <a:avLst/>
          </a:prstGeom>
          <a:gradFill>
            <a:gsLst>
              <a:gs pos="100000">
                <a:schemeClr val="accent1">
                  <a:lumMod val="60000"/>
                  <a:lumOff val="40000"/>
                  <a:alpha val="17000"/>
                </a:schemeClr>
              </a:gs>
              <a:gs pos="0">
                <a:schemeClr val="accent5">
                  <a:lumMod val="40000"/>
                  <a:lumOff val="6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换译、</a:t>
            </a:r>
            <a:r>
              <a:rPr lang="zh-CN" altLang="en-US" sz="2000" b="1" dirty="0" smtClean="0">
                <a:solidFill>
                  <a:srgbClr val="00B05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词汇的翻译</a:t>
            </a:r>
            <a:endParaRPr lang="en-US" altLang="zh-CN" sz="2000" b="1" dirty="0">
              <a:solidFill>
                <a:srgbClr val="00B050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2000" b="1" dirty="0">
              <a:solidFill>
                <a:schemeClr val="tx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0929" y="3375820"/>
            <a:ext cx="66669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/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문명은 </a:t>
            </a:r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다양성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으로 인해 교류하게 되고 </a:t>
            </a:r>
            <a:r>
              <a:rPr lang="ko-KR" altLang="en-US" sz="2000" b="1" dirty="0">
                <a:solidFill>
                  <a:srgbClr val="00B050"/>
                </a:solidFill>
                <a:latin typeface="komorebi gothic" pitchFamily="49" charset="-128"/>
                <a:ea typeface="komorebi gothic" pitchFamily="49" charset="-128"/>
              </a:rPr>
              <a:t>교류로 인해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서로 참조하게 되며 서로 </a:t>
            </a:r>
            <a:r>
              <a:rPr lang="ko-KR" altLang="en-US" sz="2000" b="1" dirty="0">
                <a:solidFill>
                  <a:srgbClr val="00B050"/>
                </a:solidFill>
                <a:latin typeface="komorebi gothic" pitchFamily="49" charset="-128"/>
                <a:ea typeface="komorebi gothic" pitchFamily="49" charset="-128"/>
              </a:rPr>
              <a:t>참조함으로써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 발전하게 되는 것입니다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</a:t>
            </a:r>
            <a:endParaRPr lang="ja-JP" altLang="en-US" sz="2000" b="1" dirty="0">
              <a:solidFill>
                <a:srgbClr val="2050A1"/>
              </a:solidFill>
              <a:latin typeface="komorebi gothic" pitchFamily="49" charset="-128"/>
              <a:ea typeface="komorebi gothic" pitchFamily="49" charset="-128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4526" y="5170032"/>
            <a:ext cx="1657906" cy="16597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408779" y="1268024"/>
            <a:ext cx="11285145" cy="4032115"/>
          </a:xfrm>
          <a:prstGeom prst="rect">
            <a:avLst/>
          </a:prstGeom>
          <a:noFill/>
          <a:ln w="19050">
            <a:solidFill>
              <a:srgbClr val="1E50A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875878" y="1122940"/>
            <a:ext cx="3510844" cy="924233"/>
          </a:xfrm>
          <a:prstGeom prst="rect">
            <a:avLst/>
          </a:prstGeom>
          <a:solidFill>
            <a:srgbClr val="1E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 dirty="0"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翻译说明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907" y="521429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32837" y="53816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二、关键语句</a:t>
            </a:r>
          </a:p>
        </p:txBody>
      </p:sp>
      <p:sp>
        <p:nvSpPr>
          <p:cNvPr id="14" name="文本框 13" descr="7b0a2020202022776f7264617274223a20227b5c2269645c223a32353030313432362c5c227469645c223a5c2231333532335c227d220a7d0a"/>
          <p:cNvSpPr txBox="1"/>
          <p:nvPr/>
        </p:nvSpPr>
        <p:spPr>
          <a:xfrm>
            <a:off x="8272377" y="2602414"/>
            <a:ext cx="3510844" cy="550279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+mn-lt"/>
                <a:sym typeface="+mn-ea"/>
              </a:rPr>
              <a:t>教学建议：</a:t>
            </a:r>
            <a:endParaRPr lang="zh-CN" altLang="en-US" sz="2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+mn-lt"/>
            </a:endParaRPr>
          </a:p>
        </p:txBody>
      </p:sp>
      <p:cxnSp>
        <p:nvCxnSpPr>
          <p:cNvPr id="17" name="直线连接符 16"/>
          <p:cNvCxnSpPr/>
          <p:nvPr/>
        </p:nvCxnSpPr>
        <p:spPr>
          <a:xfrm>
            <a:off x="7783727" y="1892822"/>
            <a:ext cx="6904" cy="3395954"/>
          </a:xfrm>
          <a:prstGeom prst="line">
            <a:avLst/>
          </a:prstGeom>
          <a:ln w="15875" cap="rnd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598173" y="2173392"/>
            <a:ext cx="71056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10.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面对严峻的全球性挑战，面对人类发展在</a:t>
            </a:r>
            <a:r>
              <a:rPr lang="zh-CN" altLang="en-US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十字路口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何去何从的抉择，各国应该有以天下为己任的担当精神，</a:t>
            </a:r>
            <a:r>
              <a:rPr lang="zh-CN" altLang="en-US" sz="2000" b="1" dirty="0">
                <a:solidFill>
                  <a:srgbClr val="00B05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积极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做行动派、不做观望者，共同努力把人类前途命运</a:t>
            </a:r>
            <a:r>
              <a:rPr lang="zh-CN" altLang="en-US" sz="2000" b="1" dirty="0">
                <a:solidFill>
                  <a:srgbClr val="AE8E45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掌握在自己手中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。</a:t>
            </a:r>
            <a:endParaRPr lang="zh-CN" altLang="en-US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092960" y="2328986"/>
            <a:ext cx="3125019" cy="2940307"/>
          </a:xfrm>
          <a:prstGeom prst="rect">
            <a:avLst/>
          </a:prstGeom>
          <a:gradFill>
            <a:gsLst>
              <a:gs pos="100000">
                <a:schemeClr val="accent1">
                  <a:lumMod val="60000"/>
                  <a:lumOff val="40000"/>
                  <a:alpha val="17000"/>
                </a:schemeClr>
              </a:gs>
              <a:gs pos="0">
                <a:schemeClr val="accent5">
                  <a:lumMod val="40000"/>
                  <a:lumOff val="6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隐喻、</a:t>
            </a:r>
            <a:r>
              <a:rPr lang="zh-CN" altLang="en-US" sz="2000" b="1" dirty="0" smtClean="0">
                <a:solidFill>
                  <a:srgbClr val="00B05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换译、</a:t>
            </a:r>
            <a:r>
              <a:rPr lang="zh-CN" altLang="en-US" sz="2000" b="1" dirty="0" smtClean="0">
                <a:solidFill>
                  <a:srgbClr val="AE8E45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引申</a:t>
            </a:r>
            <a:endParaRPr lang="en-US" altLang="zh-CN" sz="2000" b="1" dirty="0">
              <a:solidFill>
                <a:srgbClr val="AE8E45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7828" y="3334139"/>
            <a:ext cx="708599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/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준엄한 글로벌 도전에 직면하고 인류 발전의 </a:t>
            </a:r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갈림길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에서 과연 어디로 가야 할 것인지에 직면하여 각국은 마땅히 천하를 자신의 일로 여기는 책임감을 가져야 하고 방관자가 아니라 </a:t>
            </a:r>
            <a:r>
              <a:rPr lang="ko-KR" altLang="en-US" sz="2000" b="1" dirty="0">
                <a:solidFill>
                  <a:srgbClr val="00B050"/>
                </a:solidFill>
                <a:latin typeface="komorebi gothic" pitchFamily="49" charset="-128"/>
                <a:ea typeface="komorebi gothic" pitchFamily="49" charset="-128"/>
              </a:rPr>
              <a:t>적극적인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 행동파가 되어 인류의 미래와 운명을 </a:t>
            </a:r>
            <a:r>
              <a:rPr lang="ko-KR" altLang="en-US" sz="2000" b="1" dirty="0">
                <a:solidFill>
                  <a:srgbClr val="AE8E45"/>
                </a:solidFill>
                <a:latin typeface="komorebi gothic" pitchFamily="49" charset="-128"/>
                <a:ea typeface="komorebi gothic" pitchFamily="49" charset="-128"/>
              </a:rPr>
              <a:t>스스로 책임지기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 위해 공동으로 노력해야 합니다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</a:t>
            </a:r>
            <a:endParaRPr lang="ja-JP" altLang="en-US" sz="2000" b="1" dirty="0">
              <a:solidFill>
                <a:srgbClr val="2050A1"/>
              </a:solidFill>
              <a:latin typeface="komorebi gothic" pitchFamily="49" charset="-128"/>
              <a:ea typeface="komorebi gothic" pitchFamily="49" charset="-128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4526" y="5170032"/>
            <a:ext cx="1657906" cy="16597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343790" y="1423912"/>
            <a:ext cx="11504420" cy="4945916"/>
          </a:xfrm>
          <a:prstGeom prst="rect">
            <a:avLst/>
          </a:prstGeom>
          <a:noFill/>
          <a:ln w="19050">
            <a:solidFill>
              <a:srgbClr val="1E50A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988816" y="1284079"/>
            <a:ext cx="1989160" cy="400110"/>
          </a:xfrm>
          <a:prstGeom prst="roundRect">
            <a:avLst>
              <a:gd name="adj" fmla="val 50000"/>
            </a:avLst>
          </a:prstGeom>
          <a:solidFill>
            <a:srgbClr val="1E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292" y="471434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19019" y="488172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三、课前试译</a:t>
            </a:r>
          </a:p>
        </p:txBody>
      </p:sp>
      <p:sp>
        <p:nvSpPr>
          <p:cNvPr id="6" name="矩形 5"/>
          <p:cNvSpPr/>
          <p:nvPr/>
        </p:nvSpPr>
        <p:spPr>
          <a:xfrm>
            <a:off x="1006161" y="1288977"/>
            <a:ext cx="19891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试译要求</a:t>
            </a:r>
          </a:p>
        </p:txBody>
      </p:sp>
      <p:cxnSp>
        <p:nvCxnSpPr>
          <p:cNvPr id="17" name="直线连接符 16"/>
          <p:cNvCxnSpPr/>
          <p:nvPr/>
        </p:nvCxnSpPr>
        <p:spPr>
          <a:xfrm>
            <a:off x="4075292" y="1809076"/>
            <a:ext cx="0" cy="4229983"/>
          </a:xfrm>
          <a:prstGeom prst="line">
            <a:avLst/>
          </a:prstGeom>
          <a:ln w="15875" cap="rnd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860377" y="2278600"/>
            <a:ext cx="2740540" cy="3372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600" b="1" dirty="0">
                <a:solidFill>
                  <a:schemeClr val="accent1">
                    <a:lumMod val="75000"/>
                  </a:schemeClr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1.</a:t>
            </a:r>
            <a:r>
              <a:rPr lang="zh-CN" altLang="en-US" sz="1600" b="1" dirty="0">
                <a:solidFill>
                  <a:schemeClr val="accent1">
                    <a:lumMod val="75000"/>
                  </a:schemeClr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本节课上：</a:t>
            </a:r>
            <a:endParaRPr lang="en-US" altLang="zh-CN" sz="1600" b="1" dirty="0">
              <a:solidFill>
                <a:schemeClr val="accent1">
                  <a:lumMod val="75000"/>
                </a:schemeClr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chemeClr val="accent1">
                    <a:lumMod val="75000"/>
                  </a:schemeClr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1</a:t>
            </a:r>
            <a:r>
              <a:rPr lang="zh-CN" altLang="en-US" sz="1600" b="1" dirty="0">
                <a:solidFill>
                  <a:schemeClr val="accent1">
                    <a:lumMod val="75000"/>
                  </a:schemeClr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）请阅读一遍后合上本书</a:t>
            </a:r>
            <a:endParaRPr lang="en-US" altLang="zh-CN" sz="1600" b="1" dirty="0">
              <a:solidFill>
                <a:schemeClr val="accent1">
                  <a:lumMod val="75000"/>
                </a:schemeClr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chemeClr val="accent1">
                    <a:lumMod val="75000"/>
                  </a:schemeClr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2</a:t>
            </a:r>
            <a:r>
              <a:rPr lang="zh-CN" altLang="en-US" sz="1600" b="1" dirty="0">
                <a:solidFill>
                  <a:schemeClr val="accent1">
                    <a:lumMod val="75000"/>
                  </a:schemeClr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）请凭记忆复述关键信息</a:t>
            </a:r>
            <a:endParaRPr lang="en-US" altLang="zh-CN" sz="1600" b="1" dirty="0">
              <a:solidFill>
                <a:schemeClr val="accent1">
                  <a:lumMod val="75000"/>
                </a:schemeClr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chemeClr val="accent1">
                    <a:lumMod val="75000"/>
                  </a:schemeClr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3</a:t>
            </a:r>
            <a:r>
              <a:rPr lang="zh-CN" altLang="en-US" sz="1600" b="1" dirty="0">
                <a:solidFill>
                  <a:schemeClr val="accent1">
                    <a:lumMod val="75000"/>
                  </a:schemeClr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）讨论翻译思路</a:t>
            </a:r>
            <a:endParaRPr lang="en-US" altLang="zh-CN" sz="1600" b="1" dirty="0">
              <a:solidFill>
                <a:schemeClr val="accent1">
                  <a:lumMod val="75000"/>
                </a:schemeClr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1600" b="1" dirty="0">
              <a:solidFill>
                <a:schemeClr val="accent1">
                  <a:lumMod val="75000"/>
                </a:schemeClr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600" b="1" dirty="0">
                <a:solidFill>
                  <a:schemeClr val="accent1">
                    <a:lumMod val="75000"/>
                  </a:schemeClr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2.</a:t>
            </a:r>
            <a:r>
              <a:rPr lang="zh-CN" altLang="en-US" sz="1600" b="1" dirty="0">
                <a:solidFill>
                  <a:schemeClr val="accent1">
                    <a:lumMod val="75000"/>
                  </a:schemeClr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下节课前：</a:t>
            </a:r>
            <a:endParaRPr lang="en-US" altLang="zh-CN" sz="1600" b="1" dirty="0">
              <a:solidFill>
                <a:schemeClr val="accent1">
                  <a:lumMod val="75000"/>
                </a:schemeClr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chemeClr val="accent1">
                    <a:lumMod val="75000"/>
                  </a:schemeClr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1</a:t>
            </a:r>
            <a:r>
              <a:rPr lang="zh-CN" altLang="en-US" sz="1600" b="1" dirty="0">
                <a:solidFill>
                  <a:schemeClr val="accent1">
                    <a:lumMod val="75000"/>
                  </a:schemeClr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）每位同学自行试译</a:t>
            </a:r>
            <a:endParaRPr lang="en-US" altLang="zh-CN" sz="1600" b="1" dirty="0">
              <a:solidFill>
                <a:schemeClr val="accent1">
                  <a:lumMod val="75000"/>
                </a:schemeClr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chemeClr val="accent1">
                    <a:lumMod val="75000"/>
                  </a:schemeClr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2</a:t>
            </a:r>
            <a:r>
              <a:rPr lang="zh-CN" altLang="en-US" sz="1600" b="1" dirty="0">
                <a:solidFill>
                  <a:schemeClr val="accent1">
                    <a:lumMod val="75000"/>
                  </a:schemeClr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）小组代表朗读译文</a:t>
            </a:r>
            <a:endParaRPr lang="en-US" altLang="zh-CN" sz="1600" b="1" dirty="0">
              <a:solidFill>
                <a:schemeClr val="accent1">
                  <a:lumMod val="75000"/>
                </a:schemeClr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 fontAlgn="auto">
              <a:lnSpc>
                <a:spcPct val="150000"/>
              </a:lnSpc>
            </a:pPr>
            <a:endParaRPr kumimoji="1" lang="zh-CN" altLang="zh-CN" sz="1600" b="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ea typeface="方正兰亭黑简体" panose="02000500000000000000" pitchFamily="2" charset="-122"/>
              <a:cs typeface="微软雅黑 Light" panose="020B0502040204020203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4526" y="5170032"/>
            <a:ext cx="1657906" cy="165979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991" y="1486337"/>
            <a:ext cx="6332769" cy="46409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343790" y="1423912"/>
            <a:ext cx="11504420" cy="4945916"/>
          </a:xfrm>
          <a:prstGeom prst="rect">
            <a:avLst/>
          </a:prstGeom>
          <a:noFill/>
          <a:ln w="19050">
            <a:solidFill>
              <a:srgbClr val="1E50A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988816" y="1284079"/>
            <a:ext cx="1989160" cy="400110"/>
          </a:xfrm>
          <a:prstGeom prst="roundRect">
            <a:avLst>
              <a:gd name="adj" fmla="val 50000"/>
            </a:avLst>
          </a:prstGeom>
          <a:solidFill>
            <a:srgbClr val="1E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292" y="471434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19019" y="488172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三、课前试译</a:t>
            </a:r>
          </a:p>
        </p:txBody>
      </p:sp>
      <p:sp>
        <p:nvSpPr>
          <p:cNvPr id="6" name="矩形 5"/>
          <p:cNvSpPr/>
          <p:nvPr/>
        </p:nvSpPr>
        <p:spPr>
          <a:xfrm>
            <a:off x="1006161" y="1288977"/>
            <a:ext cx="19891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试译要求</a:t>
            </a:r>
          </a:p>
        </p:txBody>
      </p:sp>
      <p:cxnSp>
        <p:nvCxnSpPr>
          <p:cNvPr id="17" name="直线连接符 16"/>
          <p:cNvCxnSpPr/>
          <p:nvPr/>
        </p:nvCxnSpPr>
        <p:spPr>
          <a:xfrm>
            <a:off x="4075292" y="1809076"/>
            <a:ext cx="0" cy="4229983"/>
          </a:xfrm>
          <a:prstGeom prst="line">
            <a:avLst/>
          </a:prstGeom>
          <a:ln w="15875" cap="rnd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4526" y="5170032"/>
            <a:ext cx="1657906" cy="1659793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860377" y="2278600"/>
            <a:ext cx="2740540" cy="3372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600" b="1" dirty="0">
                <a:solidFill>
                  <a:schemeClr val="accent1">
                    <a:lumMod val="75000"/>
                  </a:schemeClr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1.</a:t>
            </a:r>
            <a:r>
              <a:rPr lang="zh-CN" altLang="en-US" sz="1600" b="1" dirty="0">
                <a:solidFill>
                  <a:schemeClr val="accent1">
                    <a:lumMod val="75000"/>
                  </a:schemeClr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本节课上：</a:t>
            </a:r>
            <a:endParaRPr lang="en-US" altLang="zh-CN" sz="1600" b="1" dirty="0">
              <a:solidFill>
                <a:schemeClr val="accent1">
                  <a:lumMod val="75000"/>
                </a:schemeClr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chemeClr val="accent1">
                    <a:lumMod val="75000"/>
                  </a:schemeClr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1</a:t>
            </a:r>
            <a:r>
              <a:rPr lang="zh-CN" altLang="en-US" sz="1600" b="1" dirty="0">
                <a:solidFill>
                  <a:schemeClr val="accent1">
                    <a:lumMod val="75000"/>
                  </a:schemeClr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）请阅读一遍后合上本书</a:t>
            </a:r>
            <a:endParaRPr lang="en-US" altLang="zh-CN" sz="1600" b="1" dirty="0">
              <a:solidFill>
                <a:schemeClr val="accent1">
                  <a:lumMod val="75000"/>
                </a:schemeClr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chemeClr val="accent1">
                    <a:lumMod val="75000"/>
                  </a:schemeClr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2</a:t>
            </a:r>
            <a:r>
              <a:rPr lang="zh-CN" altLang="en-US" sz="1600" b="1" dirty="0">
                <a:solidFill>
                  <a:schemeClr val="accent1">
                    <a:lumMod val="75000"/>
                  </a:schemeClr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）请凭记忆复述关键信息</a:t>
            </a:r>
            <a:endParaRPr lang="en-US" altLang="zh-CN" sz="1600" b="1" dirty="0">
              <a:solidFill>
                <a:schemeClr val="accent1">
                  <a:lumMod val="75000"/>
                </a:schemeClr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chemeClr val="accent1">
                    <a:lumMod val="75000"/>
                  </a:schemeClr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3</a:t>
            </a:r>
            <a:r>
              <a:rPr lang="zh-CN" altLang="en-US" sz="1600" b="1" dirty="0">
                <a:solidFill>
                  <a:schemeClr val="accent1">
                    <a:lumMod val="75000"/>
                  </a:schemeClr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）讨论翻译思路</a:t>
            </a:r>
            <a:endParaRPr lang="en-US" altLang="zh-CN" sz="1600" b="1" dirty="0">
              <a:solidFill>
                <a:schemeClr val="accent1">
                  <a:lumMod val="75000"/>
                </a:schemeClr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1600" b="1" dirty="0">
              <a:solidFill>
                <a:schemeClr val="accent1">
                  <a:lumMod val="75000"/>
                </a:schemeClr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600" b="1" dirty="0">
                <a:solidFill>
                  <a:schemeClr val="accent1">
                    <a:lumMod val="75000"/>
                  </a:schemeClr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2.</a:t>
            </a:r>
            <a:r>
              <a:rPr lang="zh-CN" altLang="en-US" sz="1600" b="1" dirty="0">
                <a:solidFill>
                  <a:schemeClr val="accent1">
                    <a:lumMod val="75000"/>
                  </a:schemeClr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下节课前：</a:t>
            </a:r>
            <a:endParaRPr lang="en-US" altLang="zh-CN" sz="1600" b="1" dirty="0">
              <a:solidFill>
                <a:schemeClr val="accent1">
                  <a:lumMod val="75000"/>
                </a:schemeClr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chemeClr val="accent1">
                    <a:lumMod val="75000"/>
                  </a:schemeClr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1</a:t>
            </a:r>
            <a:r>
              <a:rPr lang="zh-CN" altLang="en-US" sz="1600" b="1" dirty="0">
                <a:solidFill>
                  <a:schemeClr val="accent1">
                    <a:lumMod val="75000"/>
                  </a:schemeClr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）每位同学自行试译</a:t>
            </a:r>
            <a:endParaRPr lang="en-US" altLang="zh-CN" sz="1600" b="1" dirty="0">
              <a:solidFill>
                <a:schemeClr val="accent1">
                  <a:lumMod val="75000"/>
                </a:schemeClr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chemeClr val="accent1">
                    <a:lumMod val="75000"/>
                  </a:schemeClr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2</a:t>
            </a:r>
            <a:r>
              <a:rPr lang="zh-CN" altLang="en-US" sz="1600" b="1" dirty="0">
                <a:solidFill>
                  <a:schemeClr val="accent1">
                    <a:lumMod val="75000"/>
                  </a:schemeClr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）小组代表朗读译文</a:t>
            </a:r>
            <a:endParaRPr lang="en-US" altLang="zh-CN" sz="1600" b="1" dirty="0">
              <a:solidFill>
                <a:schemeClr val="accent1">
                  <a:lumMod val="75000"/>
                </a:schemeClr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pPr fontAlgn="auto">
              <a:lnSpc>
                <a:spcPct val="150000"/>
              </a:lnSpc>
            </a:pPr>
            <a:endParaRPr kumimoji="1" lang="zh-CN" altLang="zh-CN" sz="1600" b="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ea typeface="方正兰亭黑简体" panose="02000500000000000000" pitchFamily="2" charset="-122"/>
              <a:cs typeface="微软雅黑 Light" panose="020B0502040204020203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803" y="62679"/>
            <a:ext cx="4967984" cy="66270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1"/>
          <p:cNvSpPr/>
          <p:nvPr/>
        </p:nvSpPr>
        <p:spPr>
          <a:xfrm>
            <a:off x="0" y="0"/>
            <a:ext cx="12192000" cy="703580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>
              <a:latin typeface="Times New Roman" panose="02020603050405020304" pitchFamily="18" charset="0"/>
              <a:ea typeface="方正兰亭黑简体" panose="02000500000000000000" pitchFamily="2" charset="-122"/>
              <a:sym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645" y="407819"/>
            <a:ext cx="2493010" cy="618490"/>
          </a:xfrm>
          <a:prstGeom prst="rect">
            <a:avLst/>
          </a:prstGeom>
        </p:spPr>
      </p:pic>
      <p:sp>
        <p:nvSpPr>
          <p:cNvPr id="14" name="矩形: 圆角 14"/>
          <p:cNvSpPr/>
          <p:nvPr/>
        </p:nvSpPr>
        <p:spPr>
          <a:xfrm>
            <a:off x="636607" y="1857395"/>
            <a:ext cx="10808465" cy="4486527"/>
          </a:xfrm>
          <a:prstGeom prst="roundRect">
            <a:avLst>
              <a:gd name="adj" fmla="val 6911"/>
            </a:avLst>
          </a:prstGeom>
          <a:noFill/>
          <a:ln w="190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91645" y="432416"/>
            <a:ext cx="2294255" cy="58229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学习目标</a:t>
            </a:r>
          </a:p>
        </p:txBody>
      </p:sp>
      <p:sp>
        <p:nvSpPr>
          <p:cNvPr id="8" name="矩形 7"/>
          <p:cNvSpPr/>
          <p:nvPr/>
        </p:nvSpPr>
        <p:spPr>
          <a:xfrm>
            <a:off x="952982" y="1616783"/>
            <a:ext cx="2052165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2. </a:t>
            </a:r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翻译目标</a:t>
            </a:r>
            <a:endParaRPr lang="en-GB" altLang="zh-CN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25165" y="2565523"/>
            <a:ext cx="83199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fontAlgn="auto">
              <a:lnSpc>
                <a:spcPct val="150000"/>
              </a:lnSpc>
              <a:buClrTx/>
              <a:buSzTx/>
            </a:pPr>
            <a:endParaRPr kumimoji="1" lang="zh-CN" altLang="en-US" sz="24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ea typeface="方正兰亭黑简体" panose="02000500000000000000" pitchFamily="2" charset="-122"/>
              <a:cs typeface="微软雅黑 Light" panose="020B0502040204020203" charset="-122"/>
              <a:sym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CN" altLang="en-US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方正兰亭黑简体" panose="02000500000000000000" pitchFamily="2" charset="-122"/>
                <a:cs typeface="微软雅黑 Light" panose="020B0502040204020203" charset="-122"/>
                <a:sym typeface="Times New Roman" panose="02020603050405020304" pitchFamily="18" charset="0"/>
              </a:rPr>
              <a:t>着重关注和掌握“我们”</a:t>
            </a:r>
            <a:r>
              <a:rPr kumimoji="1" lang="zh-CN" altLang="en-US" sz="24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方正兰亭黑简体" panose="02000500000000000000" pitchFamily="2" charset="-122"/>
                <a:cs typeface="微软雅黑 Light" panose="020B0502040204020203" charset="-122"/>
                <a:sym typeface="Times New Roman" panose="02020603050405020304" pitchFamily="18" charset="0"/>
              </a:rPr>
              <a:t>“你们”的翻译方法；</a:t>
            </a:r>
            <a:endParaRPr kumimoji="1" lang="en-US" altLang="zh-CN" sz="2400" dirty="0" smtClean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ea typeface="方正兰亭黑简体" panose="02000500000000000000" pitchFamily="2" charset="-122"/>
              <a:cs typeface="微软雅黑 Light" panose="020B0502040204020203" charset="-122"/>
              <a:sym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CN" altLang="en-US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方正兰亭黑简体" panose="02000500000000000000" pitchFamily="2" charset="-122"/>
                <a:cs typeface="微软雅黑 Light" panose="020B0502040204020203" charset="-122"/>
                <a:sym typeface="Times New Roman" panose="02020603050405020304" pitchFamily="18" charset="0"/>
              </a:rPr>
              <a:t>着重关注和掌握</a:t>
            </a:r>
            <a:r>
              <a:rPr kumimoji="1" lang="zh-CN" altLang="en-US" sz="24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方正兰亭黑简体" panose="02000500000000000000" pitchFamily="2" charset="-122"/>
                <a:cs typeface="微软雅黑 Light" panose="020B0502040204020203" charset="-122"/>
                <a:sym typeface="Times New Roman" panose="02020603050405020304" pitchFamily="18" charset="0"/>
              </a:rPr>
              <a:t>“引申”的翻译方法；</a:t>
            </a:r>
            <a:endParaRPr kumimoji="1" lang="en-US" altLang="zh-CN" sz="2400" dirty="0" smtClean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ea typeface="方正兰亭黑简体" panose="02000500000000000000" pitchFamily="2" charset="-122"/>
              <a:cs typeface="微软雅黑 Light" panose="020B0502040204020203" charset="-122"/>
              <a:sym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CN" altLang="en-US" sz="24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方正兰亭黑简体" panose="02000500000000000000" pitchFamily="2" charset="-122"/>
                <a:cs typeface="微软雅黑 Light" panose="020B0502040204020203" charset="-122"/>
                <a:sym typeface="Times New Roman" panose="02020603050405020304" pitchFamily="18" charset="0"/>
              </a:rPr>
              <a:t>掌握外交相关</a:t>
            </a:r>
            <a:r>
              <a:rPr kumimoji="1" lang="zh-CN" altLang="en-US" sz="2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方正兰亭黑简体" panose="02000500000000000000" pitchFamily="2" charset="-122"/>
                <a:cs typeface="微软雅黑 Light" panose="020B0502040204020203" charset="-122"/>
                <a:sym typeface="Times New Roman" panose="02020603050405020304" pitchFamily="18" charset="0"/>
              </a:rPr>
              <a:t>时政文献翻译的基本策略与技巧。</a:t>
            </a:r>
          </a:p>
        </p:txBody>
      </p:sp>
      <p:sp>
        <p:nvSpPr>
          <p:cNvPr id="9" name="椭圆 22"/>
          <p:cNvSpPr/>
          <p:nvPr/>
        </p:nvSpPr>
        <p:spPr>
          <a:xfrm>
            <a:off x="1286934" y="2399707"/>
            <a:ext cx="1396849" cy="13382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iconfont-10484-5114096"/>
          <p:cNvSpPr>
            <a:spLocks noChangeAspect="1"/>
          </p:cNvSpPr>
          <p:nvPr/>
        </p:nvSpPr>
        <p:spPr>
          <a:xfrm>
            <a:off x="1591549" y="2579685"/>
            <a:ext cx="812597" cy="822889"/>
          </a:xfrm>
          <a:custGeom>
            <a:avLst/>
            <a:gdLst>
              <a:gd name="T0" fmla="*/ 7558 w 11184"/>
              <a:gd name="T1" fmla="*/ 2125 h 11325"/>
              <a:gd name="T2" fmla="*/ 6347 w 11184"/>
              <a:gd name="T3" fmla="*/ 306 h 11325"/>
              <a:gd name="T4" fmla="*/ 4203 w 11184"/>
              <a:gd name="T5" fmla="*/ 729 h 11325"/>
              <a:gd name="T6" fmla="*/ 3775 w 11184"/>
              <a:gd name="T7" fmla="*/ 2872 h 11325"/>
              <a:gd name="T8" fmla="*/ 5592 w 11184"/>
              <a:gd name="T9" fmla="*/ 4087 h 11325"/>
              <a:gd name="T10" fmla="*/ 7558 w 11184"/>
              <a:gd name="T11" fmla="*/ 2125 h 11325"/>
              <a:gd name="T12" fmla="*/ 6248 w 11184"/>
              <a:gd name="T13" fmla="*/ 4087 h 11325"/>
              <a:gd name="T14" fmla="*/ 4936 w 11184"/>
              <a:gd name="T15" fmla="*/ 4087 h 11325"/>
              <a:gd name="T16" fmla="*/ 3622 w 11184"/>
              <a:gd name="T17" fmla="*/ 4409 h 11325"/>
              <a:gd name="T18" fmla="*/ 5592 w 11184"/>
              <a:gd name="T19" fmla="*/ 5225 h 11325"/>
              <a:gd name="T20" fmla="*/ 7562 w 11184"/>
              <a:gd name="T21" fmla="*/ 4409 h 11325"/>
              <a:gd name="T22" fmla="*/ 6248 w 11184"/>
              <a:gd name="T23" fmla="*/ 4087 h 11325"/>
              <a:gd name="T24" fmla="*/ 10528 w 11184"/>
              <a:gd name="T25" fmla="*/ 6053 h 11325"/>
              <a:gd name="T26" fmla="*/ 9874 w 11184"/>
              <a:gd name="T27" fmla="*/ 6707 h 11325"/>
              <a:gd name="T28" fmla="*/ 9874 w 11184"/>
              <a:gd name="T29" fmla="*/ 8019 h 11325"/>
              <a:gd name="T30" fmla="*/ 10529 w 11184"/>
              <a:gd name="T31" fmla="*/ 8639 h 11325"/>
              <a:gd name="T32" fmla="*/ 11184 w 11184"/>
              <a:gd name="T33" fmla="*/ 8019 h 11325"/>
              <a:gd name="T34" fmla="*/ 11184 w 11184"/>
              <a:gd name="T35" fmla="*/ 6707 h 11325"/>
              <a:gd name="T36" fmla="*/ 10528 w 11184"/>
              <a:gd name="T37" fmla="*/ 6053 h 11325"/>
              <a:gd name="T38" fmla="*/ 1310 w 11184"/>
              <a:gd name="T39" fmla="*/ 8019 h 11325"/>
              <a:gd name="T40" fmla="*/ 1310 w 11184"/>
              <a:gd name="T41" fmla="*/ 6707 h 11325"/>
              <a:gd name="T42" fmla="*/ 655 w 11184"/>
              <a:gd name="T43" fmla="*/ 6087 h 11325"/>
              <a:gd name="T44" fmla="*/ 0 w 11184"/>
              <a:gd name="T45" fmla="*/ 6707 h 11325"/>
              <a:gd name="T46" fmla="*/ 0 w 11184"/>
              <a:gd name="T47" fmla="*/ 8019 h 11325"/>
              <a:gd name="T48" fmla="*/ 655 w 11184"/>
              <a:gd name="T49" fmla="*/ 8639 h 11325"/>
              <a:gd name="T50" fmla="*/ 1310 w 11184"/>
              <a:gd name="T51" fmla="*/ 8019 h 11325"/>
              <a:gd name="T52" fmla="*/ 656 w 11184"/>
              <a:gd name="T53" fmla="*/ 5069 h 11325"/>
              <a:gd name="T54" fmla="*/ 656 w 11184"/>
              <a:gd name="T55" fmla="*/ 5397 h 11325"/>
              <a:gd name="T56" fmla="*/ 1966 w 11184"/>
              <a:gd name="T57" fmla="*/ 6707 h 11325"/>
              <a:gd name="T58" fmla="*/ 1966 w 11184"/>
              <a:gd name="T59" fmla="*/ 8019 h 11325"/>
              <a:gd name="T60" fmla="*/ 656 w 11184"/>
              <a:gd name="T61" fmla="*/ 9325 h 11325"/>
              <a:gd name="T62" fmla="*/ 656 w 11184"/>
              <a:gd name="T63" fmla="*/ 9653 h 11325"/>
              <a:gd name="T64" fmla="*/ 992 w 11184"/>
              <a:gd name="T65" fmla="*/ 9985 h 11325"/>
              <a:gd name="T66" fmla="*/ 5272 w 11184"/>
              <a:gd name="T67" fmla="*/ 11317 h 11325"/>
              <a:gd name="T68" fmla="*/ 5272 w 11184"/>
              <a:gd name="T69" fmla="*/ 5803 h 11325"/>
              <a:gd name="T70" fmla="*/ 992 w 11184"/>
              <a:gd name="T71" fmla="*/ 4743 h 11325"/>
              <a:gd name="T72" fmla="*/ 656 w 11184"/>
              <a:gd name="T73" fmla="*/ 5069 h 11325"/>
              <a:gd name="T74" fmla="*/ 9218 w 11184"/>
              <a:gd name="T75" fmla="*/ 8019 h 11325"/>
              <a:gd name="T76" fmla="*/ 9218 w 11184"/>
              <a:gd name="T77" fmla="*/ 6707 h 11325"/>
              <a:gd name="T78" fmla="*/ 10528 w 11184"/>
              <a:gd name="T79" fmla="*/ 5397 h 11325"/>
              <a:gd name="T80" fmla="*/ 10528 w 11184"/>
              <a:gd name="T81" fmla="*/ 5069 h 11325"/>
              <a:gd name="T82" fmla="*/ 10192 w 11184"/>
              <a:gd name="T83" fmla="*/ 4743 h 11325"/>
              <a:gd name="T84" fmla="*/ 5912 w 11184"/>
              <a:gd name="T85" fmla="*/ 5803 h 11325"/>
              <a:gd name="T86" fmla="*/ 5912 w 11184"/>
              <a:gd name="T87" fmla="*/ 11325 h 11325"/>
              <a:gd name="T88" fmla="*/ 10192 w 11184"/>
              <a:gd name="T89" fmla="*/ 9993 h 11325"/>
              <a:gd name="T90" fmla="*/ 10520 w 11184"/>
              <a:gd name="T91" fmla="*/ 9665 h 11325"/>
              <a:gd name="T92" fmla="*/ 10520 w 11184"/>
              <a:gd name="T93" fmla="*/ 9325 h 11325"/>
              <a:gd name="T94" fmla="*/ 9218 w 11184"/>
              <a:gd name="T95" fmla="*/ 8019 h 1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184" h="11325">
                <a:moveTo>
                  <a:pt x="7558" y="2125"/>
                </a:moveTo>
                <a:cubicBezTo>
                  <a:pt x="7560" y="1329"/>
                  <a:pt x="7082" y="611"/>
                  <a:pt x="6347" y="306"/>
                </a:cubicBezTo>
                <a:cubicBezTo>
                  <a:pt x="5613" y="0"/>
                  <a:pt x="4766" y="168"/>
                  <a:pt x="4203" y="729"/>
                </a:cubicBezTo>
                <a:cubicBezTo>
                  <a:pt x="3640" y="1291"/>
                  <a:pt x="3471" y="2137"/>
                  <a:pt x="3775" y="2872"/>
                </a:cubicBezTo>
                <a:cubicBezTo>
                  <a:pt x="4079" y="3608"/>
                  <a:pt x="4796" y="4087"/>
                  <a:pt x="5592" y="4087"/>
                </a:cubicBezTo>
                <a:cubicBezTo>
                  <a:pt x="6671" y="4075"/>
                  <a:pt x="7544" y="3204"/>
                  <a:pt x="7558" y="2125"/>
                </a:cubicBezTo>
                <a:close/>
                <a:moveTo>
                  <a:pt x="6248" y="4087"/>
                </a:moveTo>
                <a:lnTo>
                  <a:pt x="4936" y="4087"/>
                </a:lnTo>
                <a:cubicBezTo>
                  <a:pt x="4479" y="4091"/>
                  <a:pt x="4029" y="4201"/>
                  <a:pt x="3622" y="4409"/>
                </a:cubicBezTo>
                <a:cubicBezTo>
                  <a:pt x="4311" y="4594"/>
                  <a:pt x="4973" y="4869"/>
                  <a:pt x="5592" y="5225"/>
                </a:cubicBezTo>
                <a:cubicBezTo>
                  <a:pt x="6211" y="4869"/>
                  <a:pt x="6873" y="4594"/>
                  <a:pt x="7562" y="4409"/>
                </a:cubicBezTo>
                <a:cubicBezTo>
                  <a:pt x="7155" y="4201"/>
                  <a:pt x="6705" y="4091"/>
                  <a:pt x="6248" y="4087"/>
                </a:cubicBezTo>
                <a:close/>
                <a:moveTo>
                  <a:pt x="10528" y="6053"/>
                </a:moveTo>
                <a:cubicBezTo>
                  <a:pt x="10167" y="6053"/>
                  <a:pt x="9874" y="6346"/>
                  <a:pt x="9874" y="6707"/>
                </a:cubicBezTo>
                <a:lnTo>
                  <a:pt x="9874" y="8019"/>
                </a:lnTo>
                <a:cubicBezTo>
                  <a:pt x="9893" y="8367"/>
                  <a:pt x="10181" y="8639"/>
                  <a:pt x="10529" y="8639"/>
                </a:cubicBezTo>
                <a:cubicBezTo>
                  <a:pt x="10877" y="8639"/>
                  <a:pt x="11165" y="8367"/>
                  <a:pt x="11184" y="8019"/>
                </a:cubicBezTo>
                <a:lnTo>
                  <a:pt x="11184" y="6707"/>
                </a:lnTo>
                <a:cubicBezTo>
                  <a:pt x="11183" y="6345"/>
                  <a:pt x="10890" y="6053"/>
                  <a:pt x="10528" y="6053"/>
                </a:cubicBezTo>
                <a:close/>
                <a:moveTo>
                  <a:pt x="1310" y="8019"/>
                </a:moveTo>
                <a:lnTo>
                  <a:pt x="1310" y="6707"/>
                </a:lnTo>
                <a:cubicBezTo>
                  <a:pt x="1291" y="6359"/>
                  <a:pt x="1003" y="6087"/>
                  <a:pt x="655" y="6087"/>
                </a:cubicBezTo>
                <a:cubicBezTo>
                  <a:pt x="307" y="6087"/>
                  <a:pt x="19" y="6359"/>
                  <a:pt x="0" y="6707"/>
                </a:cubicBezTo>
                <a:lnTo>
                  <a:pt x="0" y="8019"/>
                </a:lnTo>
                <a:cubicBezTo>
                  <a:pt x="19" y="8367"/>
                  <a:pt x="307" y="8639"/>
                  <a:pt x="655" y="8639"/>
                </a:cubicBezTo>
                <a:cubicBezTo>
                  <a:pt x="1003" y="8639"/>
                  <a:pt x="1291" y="8367"/>
                  <a:pt x="1310" y="8019"/>
                </a:cubicBezTo>
                <a:close/>
                <a:moveTo>
                  <a:pt x="656" y="5069"/>
                </a:moveTo>
                <a:lnTo>
                  <a:pt x="656" y="5397"/>
                </a:lnTo>
                <a:cubicBezTo>
                  <a:pt x="1379" y="5398"/>
                  <a:pt x="1965" y="5984"/>
                  <a:pt x="1966" y="6707"/>
                </a:cubicBezTo>
                <a:lnTo>
                  <a:pt x="1966" y="8019"/>
                </a:lnTo>
                <a:cubicBezTo>
                  <a:pt x="1963" y="8740"/>
                  <a:pt x="1377" y="9324"/>
                  <a:pt x="656" y="9325"/>
                </a:cubicBezTo>
                <a:lnTo>
                  <a:pt x="656" y="9653"/>
                </a:lnTo>
                <a:cubicBezTo>
                  <a:pt x="654" y="9839"/>
                  <a:pt x="806" y="9990"/>
                  <a:pt x="992" y="9985"/>
                </a:cubicBezTo>
                <a:cubicBezTo>
                  <a:pt x="2670" y="9985"/>
                  <a:pt x="4014" y="10515"/>
                  <a:pt x="5272" y="11317"/>
                </a:cubicBezTo>
                <a:lnTo>
                  <a:pt x="5272" y="5803"/>
                </a:lnTo>
                <a:cubicBezTo>
                  <a:pt x="3992" y="5079"/>
                  <a:pt x="2642" y="4743"/>
                  <a:pt x="992" y="4743"/>
                </a:cubicBezTo>
                <a:cubicBezTo>
                  <a:pt x="808" y="4737"/>
                  <a:pt x="656" y="4885"/>
                  <a:pt x="656" y="5069"/>
                </a:cubicBezTo>
                <a:close/>
                <a:moveTo>
                  <a:pt x="9218" y="8019"/>
                </a:moveTo>
                <a:lnTo>
                  <a:pt x="9218" y="6707"/>
                </a:lnTo>
                <a:cubicBezTo>
                  <a:pt x="9219" y="5984"/>
                  <a:pt x="9805" y="5398"/>
                  <a:pt x="10528" y="5397"/>
                </a:cubicBezTo>
                <a:lnTo>
                  <a:pt x="10528" y="5069"/>
                </a:lnTo>
                <a:cubicBezTo>
                  <a:pt x="10528" y="4885"/>
                  <a:pt x="10376" y="4737"/>
                  <a:pt x="10192" y="4743"/>
                </a:cubicBezTo>
                <a:cubicBezTo>
                  <a:pt x="8534" y="4743"/>
                  <a:pt x="7176" y="5079"/>
                  <a:pt x="5912" y="5803"/>
                </a:cubicBezTo>
                <a:lnTo>
                  <a:pt x="5912" y="11325"/>
                </a:lnTo>
                <a:cubicBezTo>
                  <a:pt x="7170" y="10525"/>
                  <a:pt x="8512" y="9993"/>
                  <a:pt x="10192" y="9993"/>
                </a:cubicBezTo>
                <a:cubicBezTo>
                  <a:pt x="10373" y="9993"/>
                  <a:pt x="10520" y="9846"/>
                  <a:pt x="10520" y="9665"/>
                </a:cubicBezTo>
                <a:lnTo>
                  <a:pt x="10520" y="9325"/>
                </a:lnTo>
                <a:cubicBezTo>
                  <a:pt x="9802" y="9320"/>
                  <a:pt x="9221" y="8737"/>
                  <a:pt x="9218" y="8019"/>
                </a:cubicBezTo>
                <a:close/>
              </a:path>
            </a:pathLst>
          </a:custGeom>
          <a:solidFill>
            <a:schemeClr val="bg1">
              <a:alpha val="6514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椭圆 22"/>
          <p:cNvSpPr/>
          <p:nvPr/>
        </p:nvSpPr>
        <p:spPr>
          <a:xfrm>
            <a:off x="1308710" y="4411043"/>
            <a:ext cx="1396849" cy="13382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iconfont-10484-5114096"/>
          <p:cNvSpPr>
            <a:spLocks noChangeAspect="1"/>
          </p:cNvSpPr>
          <p:nvPr/>
        </p:nvSpPr>
        <p:spPr>
          <a:xfrm>
            <a:off x="1613325" y="4591021"/>
            <a:ext cx="812597" cy="822889"/>
          </a:xfrm>
          <a:custGeom>
            <a:avLst/>
            <a:gdLst>
              <a:gd name="T0" fmla="*/ 7558 w 11184"/>
              <a:gd name="T1" fmla="*/ 2125 h 11325"/>
              <a:gd name="T2" fmla="*/ 6347 w 11184"/>
              <a:gd name="T3" fmla="*/ 306 h 11325"/>
              <a:gd name="T4" fmla="*/ 4203 w 11184"/>
              <a:gd name="T5" fmla="*/ 729 h 11325"/>
              <a:gd name="T6" fmla="*/ 3775 w 11184"/>
              <a:gd name="T7" fmla="*/ 2872 h 11325"/>
              <a:gd name="T8" fmla="*/ 5592 w 11184"/>
              <a:gd name="T9" fmla="*/ 4087 h 11325"/>
              <a:gd name="T10" fmla="*/ 7558 w 11184"/>
              <a:gd name="T11" fmla="*/ 2125 h 11325"/>
              <a:gd name="T12" fmla="*/ 6248 w 11184"/>
              <a:gd name="T13" fmla="*/ 4087 h 11325"/>
              <a:gd name="T14" fmla="*/ 4936 w 11184"/>
              <a:gd name="T15" fmla="*/ 4087 h 11325"/>
              <a:gd name="T16" fmla="*/ 3622 w 11184"/>
              <a:gd name="T17" fmla="*/ 4409 h 11325"/>
              <a:gd name="T18" fmla="*/ 5592 w 11184"/>
              <a:gd name="T19" fmla="*/ 5225 h 11325"/>
              <a:gd name="T20" fmla="*/ 7562 w 11184"/>
              <a:gd name="T21" fmla="*/ 4409 h 11325"/>
              <a:gd name="T22" fmla="*/ 6248 w 11184"/>
              <a:gd name="T23" fmla="*/ 4087 h 11325"/>
              <a:gd name="T24" fmla="*/ 10528 w 11184"/>
              <a:gd name="T25" fmla="*/ 6053 h 11325"/>
              <a:gd name="T26" fmla="*/ 9874 w 11184"/>
              <a:gd name="T27" fmla="*/ 6707 h 11325"/>
              <a:gd name="T28" fmla="*/ 9874 w 11184"/>
              <a:gd name="T29" fmla="*/ 8019 h 11325"/>
              <a:gd name="T30" fmla="*/ 10529 w 11184"/>
              <a:gd name="T31" fmla="*/ 8639 h 11325"/>
              <a:gd name="T32" fmla="*/ 11184 w 11184"/>
              <a:gd name="T33" fmla="*/ 8019 h 11325"/>
              <a:gd name="T34" fmla="*/ 11184 w 11184"/>
              <a:gd name="T35" fmla="*/ 6707 h 11325"/>
              <a:gd name="T36" fmla="*/ 10528 w 11184"/>
              <a:gd name="T37" fmla="*/ 6053 h 11325"/>
              <a:gd name="T38" fmla="*/ 1310 w 11184"/>
              <a:gd name="T39" fmla="*/ 8019 h 11325"/>
              <a:gd name="T40" fmla="*/ 1310 w 11184"/>
              <a:gd name="T41" fmla="*/ 6707 h 11325"/>
              <a:gd name="T42" fmla="*/ 655 w 11184"/>
              <a:gd name="T43" fmla="*/ 6087 h 11325"/>
              <a:gd name="T44" fmla="*/ 0 w 11184"/>
              <a:gd name="T45" fmla="*/ 6707 h 11325"/>
              <a:gd name="T46" fmla="*/ 0 w 11184"/>
              <a:gd name="T47" fmla="*/ 8019 h 11325"/>
              <a:gd name="T48" fmla="*/ 655 w 11184"/>
              <a:gd name="T49" fmla="*/ 8639 h 11325"/>
              <a:gd name="T50" fmla="*/ 1310 w 11184"/>
              <a:gd name="T51" fmla="*/ 8019 h 11325"/>
              <a:gd name="T52" fmla="*/ 656 w 11184"/>
              <a:gd name="T53" fmla="*/ 5069 h 11325"/>
              <a:gd name="T54" fmla="*/ 656 w 11184"/>
              <a:gd name="T55" fmla="*/ 5397 h 11325"/>
              <a:gd name="T56" fmla="*/ 1966 w 11184"/>
              <a:gd name="T57" fmla="*/ 6707 h 11325"/>
              <a:gd name="T58" fmla="*/ 1966 w 11184"/>
              <a:gd name="T59" fmla="*/ 8019 h 11325"/>
              <a:gd name="T60" fmla="*/ 656 w 11184"/>
              <a:gd name="T61" fmla="*/ 9325 h 11325"/>
              <a:gd name="T62" fmla="*/ 656 w 11184"/>
              <a:gd name="T63" fmla="*/ 9653 h 11325"/>
              <a:gd name="T64" fmla="*/ 992 w 11184"/>
              <a:gd name="T65" fmla="*/ 9985 h 11325"/>
              <a:gd name="T66" fmla="*/ 5272 w 11184"/>
              <a:gd name="T67" fmla="*/ 11317 h 11325"/>
              <a:gd name="T68" fmla="*/ 5272 w 11184"/>
              <a:gd name="T69" fmla="*/ 5803 h 11325"/>
              <a:gd name="T70" fmla="*/ 992 w 11184"/>
              <a:gd name="T71" fmla="*/ 4743 h 11325"/>
              <a:gd name="T72" fmla="*/ 656 w 11184"/>
              <a:gd name="T73" fmla="*/ 5069 h 11325"/>
              <a:gd name="T74" fmla="*/ 9218 w 11184"/>
              <a:gd name="T75" fmla="*/ 8019 h 11325"/>
              <a:gd name="T76" fmla="*/ 9218 w 11184"/>
              <a:gd name="T77" fmla="*/ 6707 h 11325"/>
              <a:gd name="T78" fmla="*/ 10528 w 11184"/>
              <a:gd name="T79" fmla="*/ 5397 h 11325"/>
              <a:gd name="T80" fmla="*/ 10528 w 11184"/>
              <a:gd name="T81" fmla="*/ 5069 h 11325"/>
              <a:gd name="T82" fmla="*/ 10192 w 11184"/>
              <a:gd name="T83" fmla="*/ 4743 h 11325"/>
              <a:gd name="T84" fmla="*/ 5912 w 11184"/>
              <a:gd name="T85" fmla="*/ 5803 h 11325"/>
              <a:gd name="T86" fmla="*/ 5912 w 11184"/>
              <a:gd name="T87" fmla="*/ 11325 h 11325"/>
              <a:gd name="T88" fmla="*/ 10192 w 11184"/>
              <a:gd name="T89" fmla="*/ 9993 h 11325"/>
              <a:gd name="T90" fmla="*/ 10520 w 11184"/>
              <a:gd name="T91" fmla="*/ 9665 h 11325"/>
              <a:gd name="T92" fmla="*/ 10520 w 11184"/>
              <a:gd name="T93" fmla="*/ 9325 h 11325"/>
              <a:gd name="T94" fmla="*/ 9218 w 11184"/>
              <a:gd name="T95" fmla="*/ 8019 h 1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184" h="11325">
                <a:moveTo>
                  <a:pt x="7558" y="2125"/>
                </a:moveTo>
                <a:cubicBezTo>
                  <a:pt x="7560" y="1329"/>
                  <a:pt x="7082" y="611"/>
                  <a:pt x="6347" y="306"/>
                </a:cubicBezTo>
                <a:cubicBezTo>
                  <a:pt x="5613" y="0"/>
                  <a:pt x="4766" y="168"/>
                  <a:pt x="4203" y="729"/>
                </a:cubicBezTo>
                <a:cubicBezTo>
                  <a:pt x="3640" y="1291"/>
                  <a:pt x="3471" y="2137"/>
                  <a:pt x="3775" y="2872"/>
                </a:cubicBezTo>
                <a:cubicBezTo>
                  <a:pt x="4079" y="3608"/>
                  <a:pt x="4796" y="4087"/>
                  <a:pt x="5592" y="4087"/>
                </a:cubicBezTo>
                <a:cubicBezTo>
                  <a:pt x="6671" y="4075"/>
                  <a:pt x="7544" y="3204"/>
                  <a:pt x="7558" y="2125"/>
                </a:cubicBezTo>
                <a:close/>
                <a:moveTo>
                  <a:pt x="6248" y="4087"/>
                </a:moveTo>
                <a:lnTo>
                  <a:pt x="4936" y="4087"/>
                </a:lnTo>
                <a:cubicBezTo>
                  <a:pt x="4479" y="4091"/>
                  <a:pt x="4029" y="4201"/>
                  <a:pt x="3622" y="4409"/>
                </a:cubicBezTo>
                <a:cubicBezTo>
                  <a:pt x="4311" y="4594"/>
                  <a:pt x="4973" y="4869"/>
                  <a:pt x="5592" y="5225"/>
                </a:cubicBezTo>
                <a:cubicBezTo>
                  <a:pt x="6211" y="4869"/>
                  <a:pt x="6873" y="4594"/>
                  <a:pt x="7562" y="4409"/>
                </a:cubicBezTo>
                <a:cubicBezTo>
                  <a:pt x="7155" y="4201"/>
                  <a:pt x="6705" y="4091"/>
                  <a:pt x="6248" y="4087"/>
                </a:cubicBezTo>
                <a:close/>
                <a:moveTo>
                  <a:pt x="10528" y="6053"/>
                </a:moveTo>
                <a:cubicBezTo>
                  <a:pt x="10167" y="6053"/>
                  <a:pt x="9874" y="6346"/>
                  <a:pt x="9874" y="6707"/>
                </a:cubicBezTo>
                <a:lnTo>
                  <a:pt x="9874" y="8019"/>
                </a:lnTo>
                <a:cubicBezTo>
                  <a:pt x="9893" y="8367"/>
                  <a:pt x="10181" y="8639"/>
                  <a:pt x="10529" y="8639"/>
                </a:cubicBezTo>
                <a:cubicBezTo>
                  <a:pt x="10877" y="8639"/>
                  <a:pt x="11165" y="8367"/>
                  <a:pt x="11184" y="8019"/>
                </a:cubicBezTo>
                <a:lnTo>
                  <a:pt x="11184" y="6707"/>
                </a:lnTo>
                <a:cubicBezTo>
                  <a:pt x="11183" y="6345"/>
                  <a:pt x="10890" y="6053"/>
                  <a:pt x="10528" y="6053"/>
                </a:cubicBezTo>
                <a:close/>
                <a:moveTo>
                  <a:pt x="1310" y="8019"/>
                </a:moveTo>
                <a:lnTo>
                  <a:pt x="1310" y="6707"/>
                </a:lnTo>
                <a:cubicBezTo>
                  <a:pt x="1291" y="6359"/>
                  <a:pt x="1003" y="6087"/>
                  <a:pt x="655" y="6087"/>
                </a:cubicBezTo>
                <a:cubicBezTo>
                  <a:pt x="307" y="6087"/>
                  <a:pt x="19" y="6359"/>
                  <a:pt x="0" y="6707"/>
                </a:cubicBezTo>
                <a:lnTo>
                  <a:pt x="0" y="8019"/>
                </a:lnTo>
                <a:cubicBezTo>
                  <a:pt x="19" y="8367"/>
                  <a:pt x="307" y="8639"/>
                  <a:pt x="655" y="8639"/>
                </a:cubicBezTo>
                <a:cubicBezTo>
                  <a:pt x="1003" y="8639"/>
                  <a:pt x="1291" y="8367"/>
                  <a:pt x="1310" y="8019"/>
                </a:cubicBezTo>
                <a:close/>
                <a:moveTo>
                  <a:pt x="656" y="5069"/>
                </a:moveTo>
                <a:lnTo>
                  <a:pt x="656" y="5397"/>
                </a:lnTo>
                <a:cubicBezTo>
                  <a:pt x="1379" y="5398"/>
                  <a:pt x="1965" y="5984"/>
                  <a:pt x="1966" y="6707"/>
                </a:cubicBezTo>
                <a:lnTo>
                  <a:pt x="1966" y="8019"/>
                </a:lnTo>
                <a:cubicBezTo>
                  <a:pt x="1963" y="8740"/>
                  <a:pt x="1377" y="9324"/>
                  <a:pt x="656" y="9325"/>
                </a:cubicBezTo>
                <a:lnTo>
                  <a:pt x="656" y="9653"/>
                </a:lnTo>
                <a:cubicBezTo>
                  <a:pt x="654" y="9839"/>
                  <a:pt x="806" y="9990"/>
                  <a:pt x="992" y="9985"/>
                </a:cubicBezTo>
                <a:cubicBezTo>
                  <a:pt x="2670" y="9985"/>
                  <a:pt x="4014" y="10515"/>
                  <a:pt x="5272" y="11317"/>
                </a:cubicBezTo>
                <a:lnTo>
                  <a:pt x="5272" y="5803"/>
                </a:lnTo>
                <a:cubicBezTo>
                  <a:pt x="3992" y="5079"/>
                  <a:pt x="2642" y="4743"/>
                  <a:pt x="992" y="4743"/>
                </a:cubicBezTo>
                <a:cubicBezTo>
                  <a:pt x="808" y="4737"/>
                  <a:pt x="656" y="4885"/>
                  <a:pt x="656" y="5069"/>
                </a:cubicBezTo>
                <a:close/>
                <a:moveTo>
                  <a:pt x="9218" y="8019"/>
                </a:moveTo>
                <a:lnTo>
                  <a:pt x="9218" y="6707"/>
                </a:lnTo>
                <a:cubicBezTo>
                  <a:pt x="9219" y="5984"/>
                  <a:pt x="9805" y="5398"/>
                  <a:pt x="10528" y="5397"/>
                </a:cubicBezTo>
                <a:lnTo>
                  <a:pt x="10528" y="5069"/>
                </a:lnTo>
                <a:cubicBezTo>
                  <a:pt x="10528" y="4885"/>
                  <a:pt x="10376" y="4737"/>
                  <a:pt x="10192" y="4743"/>
                </a:cubicBezTo>
                <a:cubicBezTo>
                  <a:pt x="8534" y="4743"/>
                  <a:pt x="7176" y="5079"/>
                  <a:pt x="5912" y="5803"/>
                </a:cubicBezTo>
                <a:lnTo>
                  <a:pt x="5912" y="11325"/>
                </a:lnTo>
                <a:cubicBezTo>
                  <a:pt x="7170" y="10525"/>
                  <a:pt x="8512" y="9993"/>
                  <a:pt x="10192" y="9993"/>
                </a:cubicBezTo>
                <a:cubicBezTo>
                  <a:pt x="10373" y="9993"/>
                  <a:pt x="10520" y="9846"/>
                  <a:pt x="10520" y="9665"/>
                </a:cubicBezTo>
                <a:lnTo>
                  <a:pt x="10520" y="9325"/>
                </a:lnTo>
                <a:cubicBezTo>
                  <a:pt x="9802" y="9320"/>
                  <a:pt x="9221" y="8737"/>
                  <a:pt x="9218" y="8019"/>
                </a:cubicBezTo>
                <a:close/>
              </a:path>
            </a:pathLst>
          </a:custGeom>
          <a:solidFill>
            <a:schemeClr val="bg1">
              <a:alpha val="6514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文本一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119" y="1352291"/>
            <a:ext cx="6187976" cy="471718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3751" y="1762940"/>
            <a:ext cx="5074904" cy="238633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3751" y="4106427"/>
            <a:ext cx="5074904" cy="19630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文本一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" name="テキスト ボックス 1"/>
          <p:cNvSpPr txBox="1"/>
          <p:nvPr/>
        </p:nvSpPr>
        <p:spPr>
          <a:xfrm>
            <a:off x="2122430" y="2701505"/>
            <a:ext cx="835613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“我们”“你们”的翻译</a:t>
            </a:r>
            <a:endParaRPr lang="en-US" altLang="zh-CN" sz="2800" b="1" dirty="0" smtClean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  <a:p>
            <a:pPr algn="just"/>
            <a:endParaRPr lang="en-US" altLang="zh-CN" sz="2800" b="1" dirty="0" smtClean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  <a:p>
            <a:pPr algn="just"/>
            <a:r>
              <a:rPr lang="zh-CN" altLang="en-US" sz="2400" dirty="0" smtClean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       随着</a:t>
            </a:r>
            <a:r>
              <a:rPr lang="zh-CN" altLang="en-US" sz="2400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讲话内容的不同，“我们”在句子中所指称的对象</a:t>
            </a:r>
            <a:r>
              <a:rPr lang="zh-CN" altLang="en-US" sz="2400" dirty="0" smtClean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范围也</a:t>
            </a:r>
            <a:r>
              <a:rPr lang="zh-CN" altLang="en-US" sz="2400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会有所不同，带来的讲话效果也不同，需要根据具体的语义内容进行判断、理解。</a:t>
            </a:r>
            <a:endParaRPr kumimoji="1" lang="ja-JP" altLang="en-US" sz="2400" dirty="0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文本一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" name="テキスト ボックス 1"/>
          <p:cNvSpPr txBox="1"/>
          <p:nvPr/>
        </p:nvSpPr>
        <p:spPr>
          <a:xfrm>
            <a:off x="4755065" y="2892897"/>
            <a:ext cx="51340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“我们”的三种译法</a:t>
            </a:r>
            <a:endParaRPr lang="en-US" altLang="zh-CN" sz="24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  <a:p>
            <a:endParaRPr lang="en-US" altLang="zh-CN" sz="2400" dirty="0" smtClean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  <a:p>
            <a:r>
              <a:rPr lang="en-US" altLang="zh-CN" sz="2400" dirty="0" smtClean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1. </a:t>
            </a:r>
            <a:r>
              <a:rPr lang="zh-CN" altLang="en-US" sz="2400" dirty="0" smtClean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视情况省略</a:t>
            </a:r>
            <a:endParaRPr lang="en-US" altLang="zh-CN" sz="2400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  <a:p>
            <a:r>
              <a:rPr lang="en-US" altLang="zh-CN" sz="2400" dirty="0" smtClean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2. </a:t>
            </a:r>
            <a:r>
              <a:rPr lang="zh-CN" altLang="en-US" sz="2400" dirty="0" smtClean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多次</a:t>
            </a:r>
            <a:r>
              <a:rPr lang="zh-CN" altLang="en-US" sz="2400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出现时适当</a:t>
            </a:r>
            <a:r>
              <a:rPr lang="zh-CN" altLang="en-US" sz="2400" dirty="0" smtClean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调整</a:t>
            </a:r>
            <a:endParaRPr lang="en-US" altLang="zh-CN" sz="2400" dirty="0" smtClean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  <a:p>
            <a:r>
              <a:rPr lang="en-US" altLang="zh-CN" sz="2400" dirty="0" smtClean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3. </a:t>
            </a:r>
            <a:r>
              <a:rPr lang="zh-CN" altLang="en-US" sz="2400" dirty="0" smtClean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译</a:t>
            </a:r>
            <a:r>
              <a:rPr lang="zh-CN" altLang="en-US" sz="2400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出具体所指</a:t>
            </a:r>
            <a:endParaRPr kumimoji="1" lang="ja-JP" altLang="en-US" sz="2400" dirty="0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文本一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596245" y="4043978"/>
            <a:ext cx="713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/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경제의 세계화가 </a:t>
            </a:r>
            <a:r>
              <a:rPr lang="ko-KR" altLang="en-US" sz="2000" b="1" dirty="0" smtClean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새로운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문제를 불러 온 것은 확실하지만 그렇다고 해서 </a:t>
            </a:r>
            <a:r>
              <a:rPr lang="ko-KR" altLang="en-US" sz="2000" b="1" dirty="0" smtClean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경제의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세계화를 완전히 부정하고 폐기해서는 안 됩니다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</a:t>
            </a:r>
            <a:endParaRPr lang="ja-JP" altLang="en-US" sz="2000" b="1" dirty="0">
              <a:solidFill>
                <a:srgbClr val="2050A1"/>
              </a:solidFill>
              <a:latin typeface="komorebi gothic" pitchFamily="49" charset="-128"/>
              <a:ea typeface="komorebi gothic" pitchFamily="49" charset="-128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596245" y="2847073"/>
            <a:ext cx="71729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例</a:t>
            </a:r>
            <a:r>
              <a:rPr lang="en-US" altLang="zh-CN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1</a:t>
            </a:r>
          </a:p>
          <a:p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经济全球化确实带来了新问题，但</a:t>
            </a:r>
            <a:r>
              <a:rPr lang="zh-CN" altLang="en-US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我们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不能就此把经济全球化一棍子打死。</a:t>
            </a:r>
            <a:endParaRPr lang="zh-CN" altLang="en-US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59350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1. </a:t>
            </a:r>
            <a:r>
              <a:rPr lang="zh-CN" altLang="en-US" sz="2000" b="1" dirty="0" smtClean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视情况省略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文本一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596245" y="4090501"/>
            <a:ext cx="71399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/>
            <a:r>
              <a:rPr lang="ko-KR" altLang="en-US" sz="2000" b="1" smtClean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물론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그 과정에서 좌절을 맛보기도 했고 소용돌이와 풍랑을 만나기도 </a:t>
            </a:r>
            <a:r>
              <a:rPr lang="ko-KR" altLang="en-US" sz="2000" b="1" dirty="0" smtClean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하였습니다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그러나 이 과정에서 물속에서 헤엄치면서 수영하는 법을 배울 수 </a:t>
            </a:r>
            <a:r>
              <a:rPr lang="ko-KR" altLang="en-US" sz="2000" b="1" dirty="0" smtClean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있었고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,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이는 올바른 전략적 선택이었습니다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</a:t>
            </a:r>
            <a:endParaRPr lang="ja-JP" altLang="en-US" sz="2000" b="1" dirty="0">
              <a:solidFill>
                <a:srgbClr val="2050A1"/>
              </a:solidFill>
              <a:latin typeface="komorebi gothic" pitchFamily="49" charset="-128"/>
              <a:ea typeface="komorebi gothic" pitchFamily="49" charset="-128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596245" y="2847073"/>
            <a:ext cx="71729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例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2 </a:t>
            </a:r>
            <a:endParaRPr lang="en-US" altLang="zh-CN" sz="2000" b="1" dirty="0" smtClean="0">
              <a:solidFill>
                <a:srgbClr val="1E50A2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在这个过程中，</a:t>
            </a:r>
            <a:r>
              <a:rPr lang="zh-CN" altLang="en-US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我们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呛过水，遇到过漩涡，遇到过风浪，但</a:t>
            </a:r>
            <a:r>
              <a:rPr lang="zh-CN" altLang="en-US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我们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在游泳中</a:t>
            </a:r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学会了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游泳。这是正确的战略抉择。</a:t>
            </a:r>
            <a:endParaRPr lang="zh-CN" altLang="en-US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59350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1</a:t>
            </a:r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. 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视情况省略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9737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文本一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596245" y="4063366"/>
            <a:ext cx="75890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/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공동 협상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,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공동 건설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,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공동 향유의 글로벌 거버넌스관을 견지하고 글로벌 </a:t>
            </a:r>
            <a:r>
              <a:rPr lang="ko-KR" altLang="en-US" sz="2000" b="1" dirty="0" smtClean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사무는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각국 인민이 논의하여 처리한다는 원칙을 견지하면서 글로벌 </a:t>
            </a:r>
            <a:r>
              <a:rPr lang="ko-KR" altLang="en-US" sz="2000" b="1" dirty="0" smtClean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거버넌스 규범의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민주화를 적극 추진해 나가야 합니다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</a:t>
            </a:r>
            <a:endParaRPr lang="ja-JP" altLang="en-US" sz="2000" b="1" dirty="0">
              <a:solidFill>
                <a:srgbClr val="2050A1"/>
              </a:solidFill>
              <a:latin typeface="komorebi gothic" pitchFamily="49" charset="-128"/>
              <a:ea typeface="komorebi gothic" pitchFamily="49" charset="-128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596245" y="2847073"/>
            <a:ext cx="76055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例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3 </a:t>
            </a:r>
            <a:endParaRPr lang="en-US" altLang="zh-CN" sz="2000" b="1" dirty="0" smtClean="0">
              <a:solidFill>
                <a:srgbClr val="1E50A2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我们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要坚持共商共建共享的全球治理观，坚持全球事务由各国人民商量</a:t>
            </a:r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着办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，积极推进全球治理规则民主化。</a:t>
            </a:r>
            <a:endParaRPr lang="zh-CN" altLang="en-US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59350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1. 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视情况省略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38316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文本一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629265" y="4027664"/>
            <a:ext cx="713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/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국제 핵 안보 프로세스에 더 많은 국가가 참여하도록 유도함으로써 </a:t>
            </a:r>
            <a:r>
              <a:rPr lang="ko-KR" altLang="en-US" sz="2000" b="1" dirty="0" smtClean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각국이 이를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통해 혜택을 받고 기여할 수 있도록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,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핵 안보 프로세스의 세계화를 </a:t>
            </a:r>
            <a:r>
              <a:rPr lang="ko-KR" altLang="en-US" sz="2000" b="1" dirty="0" smtClean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실현해야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합니다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</a:t>
            </a:r>
            <a:endParaRPr lang="ja-JP" altLang="en-US" sz="2000" b="1" dirty="0">
              <a:solidFill>
                <a:srgbClr val="2050A1"/>
              </a:solidFill>
              <a:latin typeface="komorebi gothic" pitchFamily="49" charset="-128"/>
              <a:ea typeface="komorebi gothic" pitchFamily="49" charset="-128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596245" y="2847073"/>
            <a:ext cx="71729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例</a:t>
            </a:r>
            <a:r>
              <a:rPr lang="en-US" altLang="zh-CN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4 </a:t>
            </a:r>
          </a:p>
          <a:p>
            <a:pPr algn="just"/>
            <a:r>
              <a:rPr lang="zh-CN" altLang="en-US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我们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要吸引更多国家加入国际核安全进程，使各国既从中受益，也为之作出</a:t>
            </a:r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贡献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，争取实现核安全进程全球化。</a:t>
            </a:r>
            <a:endParaRPr lang="zh-CN" altLang="en-US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59350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1. 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视情况省略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39088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文本一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612755" y="3829700"/>
            <a:ext cx="71399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/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나는 </a:t>
            </a:r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우리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가 이 세계를 위해 정교한 스위스 만능칼을 만들 수 있다면 </a:t>
            </a:r>
            <a:r>
              <a:rPr lang="ko-KR" altLang="en-US" sz="2000" b="1" dirty="0" smtClean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얼마나 좋을까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, </a:t>
            </a:r>
            <a:r>
              <a:rPr lang="ko-KR" altLang="en-US" sz="2000" b="1" dirty="0" smtClean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그렇다면 인류가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어떠한 문제에 부딪히더라도 이 중의 한 가지 </a:t>
            </a:r>
            <a:r>
              <a:rPr lang="ko-KR" altLang="en-US" sz="2000" b="1" dirty="0" smtClean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기능으로도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해결할 수 있지 않을까 하는 생각을 해 보았습니다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</a:t>
            </a:r>
            <a:endParaRPr lang="ja-JP" altLang="en-US" sz="2000" b="1" dirty="0">
              <a:solidFill>
                <a:srgbClr val="C62533"/>
              </a:solidFill>
              <a:latin typeface="komorebi gothic" pitchFamily="49" charset="-128"/>
              <a:ea typeface="komorebi gothic" pitchFamily="49" charset="-128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596245" y="2847073"/>
            <a:ext cx="71729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例</a:t>
            </a:r>
            <a:r>
              <a:rPr lang="en-US" altLang="zh-CN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1 </a:t>
            </a:r>
          </a:p>
          <a:p>
            <a:pPr algn="just"/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我想，如果</a:t>
            </a:r>
            <a:r>
              <a:rPr lang="zh-CN" altLang="en-US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我们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能为</a:t>
            </a:r>
            <a:r>
              <a:rPr lang="zh-CN" altLang="en-US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我们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这个世界打造一把精巧的瑞士军刀就好了，人类</a:t>
            </a:r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遇到了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什么问题，就用其中一个工具来解决它</a:t>
            </a:r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。</a:t>
            </a:r>
            <a:endParaRPr lang="zh-CN" altLang="en-US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59350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2. </a:t>
            </a:r>
            <a:r>
              <a:rPr lang="zh-CN" altLang="en-US" sz="2000" b="1" dirty="0" smtClean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多次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出现时适当调整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14205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文本一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612755" y="3953628"/>
            <a:ext cx="7276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/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힘겨운 노력을 많이 기울여야 </a:t>
            </a:r>
            <a:r>
              <a:rPr lang="ko-KR" altLang="en-US" sz="2000" b="1" dirty="0" smtClean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하겠지만 </a:t>
            </a:r>
            <a:r>
              <a:rPr lang="ko-KR" altLang="en-US" sz="2000" b="1" dirty="0" smtClean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우리는</a:t>
            </a:r>
            <a:r>
              <a:rPr lang="ko-KR" altLang="en-US" sz="2000" b="1" dirty="0" smtClean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 반드시 약속을 이행할 수 있다는 자신감과 결심을 지니고 있습니다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</a:t>
            </a:r>
            <a:endParaRPr lang="ja-JP" altLang="en-US" sz="2000" b="1" dirty="0">
              <a:solidFill>
                <a:srgbClr val="2050A1"/>
              </a:solidFill>
              <a:latin typeface="komorebi gothic" pitchFamily="49" charset="-128"/>
              <a:ea typeface="komorebi gothic" pitchFamily="49" charset="-128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596245" y="2847073"/>
            <a:ext cx="74452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例</a:t>
            </a:r>
            <a:r>
              <a:rPr lang="en-US" altLang="zh-CN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2 </a:t>
            </a:r>
          </a:p>
          <a:p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虽然需要付出艰苦的努力，但</a:t>
            </a:r>
            <a:r>
              <a:rPr lang="zh-CN" altLang="en-US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我们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有信心和决心实现</a:t>
            </a:r>
            <a:r>
              <a:rPr lang="zh-CN" altLang="en-US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我们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的承诺。</a:t>
            </a:r>
            <a:endParaRPr lang="zh-CN" altLang="en-US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59350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2. 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多次出现时适当调整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66834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文本一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596245" y="4084354"/>
            <a:ext cx="71399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/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핵 안보를 강화하는 것은 </a:t>
            </a:r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우리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모두의</a:t>
            </a:r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약속이자 공동의 책임입니다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</a:t>
            </a:r>
            <a:endParaRPr lang="ja-JP" altLang="en-US" sz="2000" b="1" dirty="0">
              <a:solidFill>
                <a:srgbClr val="2050A1"/>
              </a:solidFill>
              <a:latin typeface="komorebi gothic" pitchFamily="49" charset="-128"/>
              <a:ea typeface="komorebi gothic" pitchFamily="49" charset="-128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596245" y="2847073"/>
            <a:ext cx="71729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例</a:t>
            </a:r>
            <a:r>
              <a:rPr lang="en-US" altLang="zh-CN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3 </a:t>
            </a:r>
          </a:p>
          <a:p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加强核安全，既是</a:t>
            </a:r>
            <a:r>
              <a:rPr lang="zh-CN" altLang="en-US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我们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的共同承诺，也是</a:t>
            </a:r>
            <a:r>
              <a:rPr lang="zh-CN" altLang="en-US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我们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的共同责任。</a:t>
            </a:r>
            <a:endParaRPr lang="zh-CN" altLang="en-US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59350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2. 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多次出现时适当调整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50688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rcRect l="43293"/>
          <a:stretch>
            <a:fillRect/>
          </a:stretch>
        </p:blipFill>
        <p:spPr>
          <a:xfrm>
            <a:off x="41275" y="1706880"/>
            <a:ext cx="1731645" cy="3125470"/>
          </a:xfrm>
          <a:custGeom>
            <a:avLst/>
            <a:gdLst>
              <a:gd name="connsiteX0" fmla="*/ 0 w 1772440"/>
              <a:gd name="connsiteY0" fmla="*/ 0 h 3125605"/>
              <a:gd name="connsiteX1" fmla="*/ 1772440 w 1772440"/>
              <a:gd name="connsiteY1" fmla="*/ 0 h 3125605"/>
              <a:gd name="connsiteX2" fmla="*/ 1772440 w 1772440"/>
              <a:gd name="connsiteY2" fmla="*/ 3125605 h 3125605"/>
              <a:gd name="connsiteX3" fmla="*/ 0 w 1772440"/>
              <a:gd name="connsiteY3" fmla="*/ 3125605 h 3125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2440" h="3125605">
                <a:moveTo>
                  <a:pt x="0" y="0"/>
                </a:moveTo>
                <a:lnTo>
                  <a:pt x="1772440" y="0"/>
                </a:lnTo>
                <a:lnTo>
                  <a:pt x="1772440" y="3125605"/>
                </a:lnTo>
                <a:lnTo>
                  <a:pt x="0" y="3125605"/>
                </a:lnTo>
                <a:close/>
              </a:path>
            </a:pathLst>
          </a:custGeom>
        </p:spPr>
      </p:pic>
      <p:sp>
        <p:nvSpPr>
          <p:cNvPr id="21" name="矩形 20"/>
          <p:cNvSpPr/>
          <p:nvPr/>
        </p:nvSpPr>
        <p:spPr>
          <a:xfrm>
            <a:off x="2579687" y="1582325"/>
            <a:ext cx="4852611" cy="559407"/>
          </a:xfrm>
          <a:prstGeom prst="rect">
            <a:avLst/>
          </a:prstGeom>
          <a:solidFill>
            <a:srgbClr val="2050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>
              <a:latin typeface="Times New Roman" panose="02020603050405020304" pitchFamily="18" charset="0"/>
              <a:ea typeface="方正兰亭黑简体" panose="02000500000000000000" pitchFamily="2" charset="-122"/>
              <a:sym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69635" y="630967"/>
            <a:ext cx="4852611" cy="559407"/>
          </a:xfrm>
          <a:prstGeom prst="rect">
            <a:avLst/>
          </a:prstGeom>
          <a:solidFill>
            <a:srgbClr val="2050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>
              <a:latin typeface="Times New Roman" panose="02020603050405020304" pitchFamily="18" charset="0"/>
              <a:ea typeface="方正兰亭黑简体" panose="02000500000000000000" pitchFamily="2" charset="-122"/>
              <a:sym typeface="Times New Roman" panose="02020603050405020304" pitchFamily="18" charset="0"/>
            </a:endParaRPr>
          </a:p>
        </p:txBody>
      </p:sp>
      <p:sp>
        <p:nvSpPr>
          <p:cNvPr id="37" name="文本框 36">
            <a:hlinkClick r:id="rId4" action="ppaction://hlinksldjump"/>
          </p:cNvPr>
          <p:cNvSpPr txBox="1"/>
          <p:nvPr/>
        </p:nvSpPr>
        <p:spPr>
          <a:xfrm>
            <a:off x="2760226" y="500352"/>
            <a:ext cx="2339098" cy="675183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方正兰亭黑简体" panose="02000500000000000000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一、核心概念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26509" y="2480816"/>
            <a:ext cx="858520" cy="1503472"/>
          </a:xfrm>
          <a:prstGeom prst="rect">
            <a:avLst/>
          </a:prstGeom>
          <a:noFill/>
        </p:spPr>
        <p:txBody>
          <a:bodyPr vert="eaVert" wrap="square" lIns="91438" tIns="45719" rIns="91438" bIns="45719" rtlCol="0">
            <a:spAutoFit/>
          </a:bodyPr>
          <a:lstStyle/>
          <a:p>
            <a:pPr algn="ctr"/>
            <a:r>
              <a:rPr kumimoji="1" lang="zh-CN" altLang="en-US" sz="4400" b="1" dirty="0">
                <a:solidFill>
                  <a:schemeClr val="bg1"/>
                </a:solidFill>
                <a:latin typeface="Times New Roman" panose="02020603050405020304" pitchFamily="18" charset="0"/>
                <a:ea typeface="方正兰亭黑简体" panose="02000500000000000000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目  录</a:t>
            </a:r>
          </a:p>
        </p:txBody>
      </p:sp>
      <p:sp>
        <p:nvSpPr>
          <p:cNvPr id="19" name="文本框 18">
            <a:hlinkClick r:id="rId4" action="ppaction://hlinksldjump"/>
          </p:cNvPr>
          <p:cNvSpPr txBox="1"/>
          <p:nvPr/>
        </p:nvSpPr>
        <p:spPr>
          <a:xfrm>
            <a:off x="2760226" y="1474910"/>
            <a:ext cx="2339098" cy="675183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方正兰亭黑简体" panose="02000500000000000000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二、关键语句</a:t>
            </a:r>
          </a:p>
        </p:txBody>
      </p:sp>
      <p:sp>
        <p:nvSpPr>
          <p:cNvPr id="2" name="矩形 1"/>
          <p:cNvSpPr/>
          <p:nvPr/>
        </p:nvSpPr>
        <p:spPr>
          <a:xfrm>
            <a:off x="2592333" y="3450988"/>
            <a:ext cx="4859020" cy="559435"/>
          </a:xfrm>
          <a:prstGeom prst="rect">
            <a:avLst/>
          </a:prstGeom>
          <a:solidFill>
            <a:srgbClr val="2050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>
              <a:latin typeface="Times New Roman" panose="02020603050405020304" pitchFamily="18" charset="0"/>
              <a:ea typeface="方正兰亭黑简体" panose="02000500000000000000" pitchFamily="2" charset="-122"/>
              <a:sym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92389" y="2499403"/>
            <a:ext cx="4852611" cy="559407"/>
          </a:xfrm>
          <a:prstGeom prst="rect">
            <a:avLst/>
          </a:prstGeom>
          <a:solidFill>
            <a:srgbClr val="2050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>
              <a:latin typeface="Times New Roman" panose="02020603050405020304" pitchFamily="18" charset="0"/>
              <a:ea typeface="方正兰亭黑简体" panose="02000500000000000000" pitchFamily="2" charset="-122"/>
              <a:sym typeface="Times New Roman" panose="02020603050405020304" pitchFamily="18" charset="0"/>
            </a:endParaRPr>
          </a:p>
        </p:txBody>
      </p:sp>
      <p:sp>
        <p:nvSpPr>
          <p:cNvPr id="12" name="文本框 11">
            <a:hlinkClick r:id="rId4" action="ppaction://hlinksldjump"/>
          </p:cNvPr>
          <p:cNvSpPr txBox="1"/>
          <p:nvPr/>
        </p:nvSpPr>
        <p:spPr>
          <a:xfrm>
            <a:off x="2818569" y="2346182"/>
            <a:ext cx="2339098" cy="675183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方正兰亭黑简体" panose="02000500000000000000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三、课前试译</a:t>
            </a:r>
          </a:p>
        </p:txBody>
      </p:sp>
      <p:sp>
        <p:nvSpPr>
          <p:cNvPr id="13" name="文本框 12">
            <a:hlinkClick r:id="rId4" action="ppaction://hlinksldjump"/>
          </p:cNvPr>
          <p:cNvSpPr txBox="1"/>
          <p:nvPr/>
        </p:nvSpPr>
        <p:spPr>
          <a:xfrm>
            <a:off x="2858585" y="3304560"/>
            <a:ext cx="3004604" cy="66229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方正兰亭黑简体" panose="02000500000000000000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四、译文评析</a:t>
            </a:r>
          </a:p>
        </p:txBody>
      </p:sp>
      <p:sp>
        <p:nvSpPr>
          <p:cNvPr id="14" name="矩形 13"/>
          <p:cNvSpPr/>
          <p:nvPr/>
        </p:nvSpPr>
        <p:spPr>
          <a:xfrm>
            <a:off x="2616819" y="4415729"/>
            <a:ext cx="4852611" cy="559407"/>
          </a:xfrm>
          <a:prstGeom prst="rect">
            <a:avLst/>
          </a:prstGeom>
          <a:solidFill>
            <a:srgbClr val="2050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>
              <a:latin typeface="Times New Roman" panose="02020603050405020304" pitchFamily="18" charset="0"/>
              <a:ea typeface="方正兰亭黑简体" panose="02000500000000000000" pitchFamily="2" charset="-122"/>
              <a:sym typeface="Times New Roman" panose="02020603050405020304" pitchFamily="18" charset="0"/>
            </a:endParaRPr>
          </a:p>
        </p:txBody>
      </p:sp>
      <p:sp>
        <p:nvSpPr>
          <p:cNvPr id="16" name="文本框 15">
            <a:hlinkClick r:id="rId4" action="ppaction://hlinksldjump"/>
          </p:cNvPr>
          <p:cNvSpPr txBox="1"/>
          <p:nvPr/>
        </p:nvSpPr>
        <p:spPr>
          <a:xfrm>
            <a:off x="2827599" y="4308323"/>
            <a:ext cx="2339098" cy="675183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方正兰亭黑简体" panose="02000500000000000000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五、点评练习</a:t>
            </a:r>
          </a:p>
        </p:txBody>
      </p:sp>
      <p:sp>
        <p:nvSpPr>
          <p:cNvPr id="20" name="矩形 19"/>
          <p:cNvSpPr/>
          <p:nvPr/>
        </p:nvSpPr>
        <p:spPr>
          <a:xfrm>
            <a:off x="2579275" y="5364891"/>
            <a:ext cx="4852611" cy="559407"/>
          </a:xfrm>
          <a:prstGeom prst="rect">
            <a:avLst/>
          </a:prstGeom>
          <a:solidFill>
            <a:srgbClr val="2050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>
              <a:latin typeface="Times New Roman" panose="02020603050405020304" pitchFamily="18" charset="0"/>
              <a:ea typeface="方正兰亭黑简体" panose="02000500000000000000" pitchFamily="2" charset="-122"/>
              <a:sym typeface="Times New Roman" panose="02020603050405020304" pitchFamily="18" charset="0"/>
            </a:endParaRPr>
          </a:p>
        </p:txBody>
      </p:sp>
      <p:sp>
        <p:nvSpPr>
          <p:cNvPr id="22" name="文本框 21">
            <a:hlinkClick r:id="rId4" action="ppaction://hlinksldjump"/>
          </p:cNvPr>
          <p:cNvSpPr txBox="1"/>
          <p:nvPr/>
        </p:nvSpPr>
        <p:spPr>
          <a:xfrm>
            <a:off x="2827599" y="5259924"/>
            <a:ext cx="2339098" cy="662295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方正兰亭黑简体" panose="02000500000000000000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六、课后</a:t>
            </a:r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方正兰亭黑简体" panose="02000500000000000000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练习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方正兰亭黑简体" panose="02000500000000000000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17264" y="771029"/>
            <a:ext cx="5359917" cy="53599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4" grpId="0" bldLvl="0" animBg="1"/>
      <p:bldP spid="4" grpId="1" animBg="1"/>
      <p:bldP spid="2" grpId="0" bldLvl="0" animBg="1"/>
      <p:bldP spid="2" grpId="1" animBg="1"/>
      <p:bldP spid="5" grpId="0" animBg="1"/>
      <p:bldP spid="5" grpId="1" animBg="1"/>
      <p:bldP spid="14" grpId="0" animBg="1"/>
      <p:bldP spid="14" grpId="1" animBg="1"/>
      <p:bldP spid="20" grpId="0" animBg="1"/>
      <p:bldP spid="20" grpId="1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文本一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74231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554150" y="4018184"/>
            <a:ext cx="81032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/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18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차 당대회에서는 ‘두 개의 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100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년’ 분투 목표와 중화민족의 위대한 </a:t>
            </a:r>
            <a:r>
              <a:rPr lang="ko-KR" altLang="en-US" sz="2000" b="1" dirty="0" smtClean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부흥이라는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‘중국몽’을 실현한다는 목표를 명확히 제시했습니다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 </a:t>
            </a:r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이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 목표를 </a:t>
            </a:r>
            <a:r>
              <a:rPr lang="ko-KR" altLang="en-US" sz="2000" b="1" dirty="0" smtClean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실현하려면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평화적인 국제 환경이 있어야 합니다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</a:t>
            </a:r>
            <a:endParaRPr lang="ja-JP" altLang="en-US" sz="2000" b="1" dirty="0">
              <a:solidFill>
                <a:srgbClr val="2050A1"/>
              </a:solidFill>
              <a:latin typeface="komorebi gothic" pitchFamily="49" charset="-128"/>
              <a:ea typeface="komorebi gothic" pitchFamily="49" charset="-128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554150" y="2607888"/>
            <a:ext cx="81092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例</a:t>
            </a:r>
            <a:r>
              <a:rPr lang="en-US" altLang="zh-CN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4 </a:t>
            </a:r>
          </a:p>
          <a:p>
            <a:pPr algn="just"/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党的十八大明确提出了“两个一百年”的奋斗目标，</a:t>
            </a:r>
            <a:r>
              <a:rPr lang="zh-CN" altLang="en-US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我们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还明确提出了实现</a:t>
            </a:r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中华民族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伟大复兴的中国梦的奋斗目标。实现</a:t>
            </a:r>
            <a:r>
              <a:rPr lang="zh-CN" altLang="en-US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我们的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奋斗目标，必须有和平</a:t>
            </a:r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国际环境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。</a:t>
            </a:r>
            <a:endParaRPr lang="zh-CN" altLang="en-US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59350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2. 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多次出现时适当调整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444875" y="892175"/>
            <a:ext cx="968375" cy="1588"/>
            <a:chOff x="5425" y="685"/>
            <a:chExt cx="1526" cy="2"/>
          </a:xfrm>
        </p:grpSpPr>
        <p:sp>
          <p:nvSpPr>
            <p:cNvPr id="6" name="Freeform 4"/>
            <p:cNvSpPr>
              <a:spLocks/>
            </p:cNvSpPr>
            <p:nvPr/>
          </p:nvSpPr>
          <p:spPr bwMode="auto">
            <a:xfrm>
              <a:off x="5425" y="685"/>
              <a:ext cx="1526" cy="2"/>
            </a:xfrm>
            <a:custGeom>
              <a:avLst/>
              <a:gdLst>
                <a:gd name="T0" fmla="+- 0 5425 5425"/>
                <a:gd name="T1" fmla="*/ T0 w 1526"/>
                <a:gd name="T2" fmla="+- 0 6950 5425"/>
                <a:gd name="T3" fmla="*/ T2 w 1526"/>
              </a:gdLst>
              <a:ahLst/>
              <a:cxnLst>
                <a:cxn ang="0">
                  <a:pos x="T1" y="0"/>
                </a:cxn>
                <a:cxn ang="0">
                  <a:pos x="T3" y="0"/>
                </a:cxn>
              </a:cxnLst>
              <a:rect l="0" t="0" r="r" b="b"/>
              <a:pathLst>
                <a:path w="1526">
                  <a:moveTo>
                    <a:pt x="0" y="0"/>
                  </a:moveTo>
                  <a:lnTo>
                    <a:pt x="1525" y="0"/>
                  </a:lnTo>
                </a:path>
              </a:pathLst>
            </a:custGeom>
            <a:noFill/>
            <a:ln w="6350">
              <a:solidFill>
                <a:srgbClr val="231F2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" name="Group 1"/>
          <p:cNvGrpSpPr>
            <a:grpSpLocks/>
          </p:cNvGrpSpPr>
          <p:nvPr/>
        </p:nvGrpSpPr>
        <p:grpSpPr bwMode="auto">
          <a:xfrm>
            <a:off x="2451100" y="1120775"/>
            <a:ext cx="977900" cy="1588"/>
            <a:chOff x="3861" y="1045"/>
            <a:chExt cx="1541" cy="2"/>
          </a:xfrm>
        </p:grpSpPr>
        <p:sp>
          <p:nvSpPr>
            <p:cNvPr id="10" name="Freeform 2"/>
            <p:cNvSpPr>
              <a:spLocks/>
            </p:cNvSpPr>
            <p:nvPr/>
          </p:nvSpPr>
          <p:spPr bwMode="auto">
            <a:xfrm>
              <a:off x="3861" y="1045"/>
              <a:ext cx="1541" cy="2"/>
            </a:xfrm>
            <a:custGeom>
              <a:avLst/>
              <a:gdLst>
                <a:gd name="T0" fmla="+- 0 3861 3861"/>
                <a:gd name="T1" fmla="*/ T0 w 1541"/>
                <a:gd name="T2" fmla="+- 0 5402 3861"/>
                <a:gd name="T3" fmla="*/ T2 w 1541"/>
              </a:gdLst>
              <a:ahLst/>
              <a:cxnLst>
                <a:cxn ang="0">
                  <a:pos x="T1" y="0"/>
                </a:cxn>
                <a:cxn ang="0">
                  <a:pos x="T3" y="0"/>
                </a:cxn>
              </a:cxnLst>
              <a:rect l="0" t="0" r="r" b="b"/>
              <a:pathLst>
                <a:path w="1541">
                  <a:moveTo>
                    <a:pt x="0" y="0"/>
                  </a:moveTo>
                  <a:lnTo>
                    <a:pt x="1541" y="0"/>
                  </a:lnTo>
                </a:path>
              </a:pathLst>
            </a:custGeom>
            <a:noFill/>
            <a:ln w="6350">
              <a:solidFill>
                <a:srgbClr val="231F2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1816100" y="4699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zh-CN" sz="1000" b="0" i="0" u="none" strike="noStrike" cap="none" normalizeH="0" baseline="0" smtClean="0">
                <a:ln>
                  <a:noFill/>
                </a:ln>
                <a:solidFill>
                  <a:srgbClr val="231F2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Batang" panose="02030600000101010101" pitchFamily="18" charset="-127"/>
              </a:rPr>
              <a:t>자원 배치에서 시장의 결정적 작용을 제시한 것은 우리 당이 중국 특색 사회 주의 건설 법칙을 인식하는 과정에서 이룩한 새로운 도약이고</a:t>
            </a:r>
            <a:r>
              <a:rPr kumimoji="0" lang="en-US" altLang="ko-KR" sz="1000" b="0" i="0" u="none" strike="noStrike" cap="none" normalizeH="0" baseline="0" smtClean="0">
                <a:ln>
                  <a:noFill/>
                </a:ln>
                <a:solidFill>
                  <a:srgbClr val="231F2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Batang" panose="02030600000101010101" pitchFamily="18" charset="-127"/>
              </a:rPr>
              <a:t>, </a:t>
            </a:r>
            <a:r>
              <a:rPr kumimoji="0" lang="ko-KR" altLang="en-US" sz="1000" b="0" i="0" u="none" strike="noStrike" cap="none" normalizeH="0" baseline="0" smtClean="0">
                <a:ln>
                  <a:noFill/>
                </a:ln>
                <a:solidFill>
                  <a:srgbClr val="231F2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Batang" panose="02030600000101010101" pitchFamily="18" charset="-127"/>
              </a:rPr>
              <a:t>마르크스주의 의 중국화 과정에서 이룩한 새로운 성과이며</a:t>
            </a:r>
            <a:r>
              <a:rPr kumimoji="0" lang="en-US" altLang="ko-KR" sz="1000" b="0" i="0" u="none" strike="noStrike" cap="none" normalizeH="0" baseline="0" smtClean="0">
                <a:ln>
                  <a:noFill/>
                </a:ln>
                <a:solidFill>
                  <a:srgbClr val="231F2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Batang" panose="02030600000101010101" pitchFamily="18" charset="-127"/>
              </a:rPr>
              <a:t>, </a:t>
            </a:r>
            <a:r>
              <a:rPr kumimoji="0" lang="ko-KR" altLang="en-US" sz="1000" b="0" i="0" u="none" strike="noStrike" cap="none" normalizeH="0" baseline="0" smtClean="0">
                <a:ln>
                  <a:noFill/>
                </a:ln>
                <a:solidFill>
                  <a:srgbClr val="231F2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Batang" panose="02030600000101010101" pitchFamily="18" charset="-127"/>
              </a:rPr>
              <a:t>사회주의 시장 경제의 발전이 새로운 단계에 들어섰음을 의미합니다</a:t>
            </a:r>
            <a:r>
              <a:rPr kumimoji="0" lang="en-US" altLang="ko-KR" sz="1000" b="0" i="0" u="none" strike="noStrike" cap="none" normalizeH="0" baseline="0" smtClean="0">
                <a:ln>
                  <a:noFill/>
                </a:ln>
                <a:solidFill>
                  <a:srgbClr val="231F2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Batang" panose="02030600000101010101" pitchFamily="18" charset="-127"/>
              </a:rPr>
              <a:t>.</a:t>
            </a:r>
            <a:endParaRPr kumimoji="0" lang="en-US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340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文本一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612755" y="3884237"/>
            <a:ext cx="713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/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중국과 아프리카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쌍방은 국제와 지역 사무에서 조율과 협력을 끊임없이 </a:t>
            </a:r>
            <a:r>
              <a:rPr lang="ko-KR" altLang="en-US" sz="2000" b="1" dirty="0" smtClean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강화하고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개발 도상국 공동의 이익을 수호해 왔습니다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</a:t>
            </a:r>
            <a:endParaRPr lang="ja-JP" altLang="en-US" sz="2000" b="1" dirty="0">
              <a:solidFill>
                <a:srgbClr val="2050A1"/>
              </a:solidFill>
              <a:latin typeface="komorebi gothic" pitchFamily="49" charset="-128"/>
              <a:ea typeface="komorebi gothic" pitchFamily="49" charset="-128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596245" y="2847073"/>
            <a:ext cx="71729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例</a:t>
            </a:r>
            <a:r>
              <a:rPr lang="en-US" altLang="zh-CN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1 </a:t>
            </a:r>
          </a:p>
          <a:p>
            <a:r>
              <a:rPr lang="zh-CN" altLang="en-US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我们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双方不断加强在国际和地区事务中的协调和配合，有力维护了</a:t>
            </a:r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发展中国家共同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利益。</a:t>
            </a:r>
            <a:endParaRPr lang="zh-CN" altLang="en-US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59350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3. 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译出具体所指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40873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文本一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612755" y="3829700"/>
            <a:ext cx="71399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/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양국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은 긴 안목으로 멀리 내다보면서 양국 관계의 발전을 전반적으로 </a:t>
            </a:r>
            <a:r>
              <a:rPr lang="ko-KR" altLang="en-US" sz="2000" b="1" dirty="0" smtClean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계획해야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합니다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</a:t>
            </a:r>
            <a:endParaRPr lang="ja-JP" altLang="en-US" sz="2000" b="1" dirty="0">
              <a:solidFill>
                <a:srgbClr val="2050A1"/>
              </a:solidFill>
              <a:latin typeface="komorebi gothic" pitchFamily="49" charset="-128"/>
              <a:ea typeface="komorebi gothic" pitchFamily="49" charset="-128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612755" y="2809140"/>
            <a:ext cx="71729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例</a:t>
            </a:r>
            <a:r>
              <a:rPr lang="en-US" altLang="zh-CN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2</a:t>
            </a:r>
          </a:p>
          <a:p>
            <a:r>
              <a:rPr lang="zh-CN" altLang="en-US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我们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双方要登高望远，统筹谋划两国关系发展。</a:t>
            </a:r>
            <a:endParaRPr lang="zh-CN" altLang="en-US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59350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3. 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译出具体所指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20510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文本一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676890" y="3829700"/>
            <a:ext cx="71399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/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중</a:t>
            </a:r>
            <a:r>
              <a:rPr lang="en-US" altLang="ko-KR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·</a:t>
            </a:r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러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양국은 영원히 좋은 이웃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,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좋은 친구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,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좋은 동반자가 되어야 합니다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</a:t>
            </a:r>
            <a:endParaRPr lang="ja-JP" altLang="en-US" sz="2000" b="1" dirty="0">
              <a:solidFill>
                <a:srgbClr val="C62533"/>
              </a:solidFill>
              <a:latin typeface="komorebi gothic" pitchFamily="49" charset="-128"/>
              <a:ea typeface="komorebi gothic" pitchFamily="49" charset="-128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596245" y="2847073"/>
            <a:ext cx="71729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例</a:t>
            </a:r>
            <a:r>
              <a:rPr lang="en-US" altLang="zh-CN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3 </a:t>
            </a:r>
          </a:p>
          <a:p>
            <a:r>
              <a:rPr lang="zh-CN" altLang="en-US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我们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两国要永做好邻居、好朋友、好伙伴。</a:t>
            </a:r>
            <a:endParaRPr lang="zh-CN" altLang="en-US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59350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3. 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译出具体所指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1385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文本一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596245" y="4039251"/>
            <a:ext cx="71399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/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중국몽은 </a:t>
            </a:r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우리 모두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의</a:t>
            </a:r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것이지만 </a:t>
            </a:r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여러분과 같은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청년 세대의 것이기도 </a:t>
            </a:r>
            <a:r>
              <a:rPr lang="ko-KR" altLang="en-US" sz="2000" b="1" dirty="0" smtClean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합니다</a:t>
            </a:r>
            <a:r>
              <a:rPr lang="en-US" altLang="ko-KR" sz="2000" b="1" dirty="0" smtClean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</a:t>
            </a:r>
            <a:endParaRPr lang="ja-JP" altLang="en-US" sz="2000" b="1" dirty="0">
              <a:solidFill>
                <a:srgbClr val="2050A1"/>
              </a:solidFill>
              <a:latin typeface="komorebi gothic" pitchFamily="49" charset="-128"/>
              <a:ea typeface="komorebi gothic" pitchFamily="49" charset="-128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596245" y="2847073"/>
            <a:ext cx="71729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例</a:t>
            </a:r>
            <a:r>
              <a:rPr lang="en-US" altLang="zh-CN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4</a:t>
            </a:r>
          </a:p>
          <a:p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中国梦是</a:t>
            </a:r>
            <a:r>
              <a:rPr lang="zh-CN" altLang="en-US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我们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的，更是</a:t>
            </a:r>
            <a:r>
              <a:rPr lang="zh-CN" altLang="en-US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你们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青年一代的。</a:t>
            </a:r>
            <a:endParaRPr lang="zh-CN" altLang="en-US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59350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3. 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译出具体所指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11295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文本一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" name="テキスト ボックス 1"/>
          <p:cNvSpPr txBox="1"/>
          <p:nvPr/>
        </p:nvSpPr>
        <p:spPr>
          <a:xfrm>
            <a:off x="4755065" y="2892897"/>
            <a:ext cx="51340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“你们”的三种译法</a:t>
            </a:r>
            <a:endParaRPr lang="en-US" altLang="zh-CN" sz="24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  <a:p>
            <a:endParaRPr lang="en-US" altLang="zh-CN" sz="2400" dirty="0" smtClean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  <a:p>
            <a:r>
              <a:rPr lang="en-US" altLang="zh-CN" sz="2400" dirty="0" smtClean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1. </a:t>
            </a:r>
            <a:r>
              <a:rPr lang="zh-CN" altLang="en-US" sz="2400" dirty="0" smtClean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译出明确所</a:t>
            </a:r>
            <a:r>
              <a:rPr lang="zh-CN" altLang="en-US" sz="2400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指</a:t>
            </a:r>
            <a:endParaRPr kumimoji="1" lang="ja-JP" altLang="en-US" sz="2400" dirty="0"/>
          </a:p>
          <a:p>
            <a:r>
              <a:rPr lang="en-US" altLang="zh-CN" sz="2400" dirty="0" smtClean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2. </a:t>
            </a:r>
            <a:r>
              <a:rPr lang="zh-CN" altLang="en-US" sz="2400" dirty="0" smtClean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适当省略</a:t>
            </a:r>
            <a:endParaRPr lang="en-US" altLang="zh-CN" sz="2400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  <a:p>
            <a:r>
              <a:rPr lang="en-US" altLang="zh-CN" sz="2400" dirty="0" smtClean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3. </a:t>
            </a:r>
            <a:r>
              <a:rPr lang="zh-CN" altLang="en-US" sz="2400" dirty="0" smtClean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利用</a:t>
            </a:r>
            <a:r>
              <a:rPr lang="zh-CN" altLang="en-US" sz="2400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其他词</a:t>
            </a:r>
            <a:r>
              <a:rPr lang="zh-CN" altLang="en-US" sz="2400" dirty="0" smtClean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替代</a:t>
            </a:r>
            <a:r>
              <a:rPr lang="en-US" altLang="zh-CN" sz="2400" dirty="0" smtClean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 </a:t>
            </a:r>
            <a:endParaRPr kumimoji="1" lang="ja-JP" altLang="en-US" sz="2400" dirty="0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261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文本一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612755" y="4043978"/>
            <a:ext cx="71399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/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이에 러시아 측의 </a:t>
            </a:r>
            <a:r>
              <a:rPr lang="ko-KR" altLang="en-US" sz="2000" b="1" dirty="0" smtClean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책임 의사였던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아란은 “</a:t>
            </a:r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중국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 의사들은 아이들에게 </a:t>
            </a:r>
            <a:r>
              <a:rPr lang="ko-KR" altLang="en-US" sz="2000" b="1" dirty="0" smtClean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너무나도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큰 도움을 주었습니다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우리 아이들은 영원히 당신들을 잊지 않을 </a:t>
            </a:r>
            <a:r>
              <a:rPr lang="ko-KR" altLang="en-US" sz="2000" b="1" dirty="0" smtClean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것입니다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.”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라고 말했습니다</a:t>
            </a:r>
            <a:r>
              <a:rPr lang="en-US" altLang="ko-KR" sz="2000" b="1" dirty="0" smtClean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</a:t>
            </a:r>
            <a:endParaRPr lang="en-US" altLang="ko-KR" sz="2000" b="1" dirty="0">
              <a:solidFill>
                <a:srgbClr val="2050A1"/>
              </a:solidFill>
              <a:latin typeface="komorebi gothic" pitchFamily="49" charset="-128"/>
              <a:ea typeface="komorebi gothic" pitchFamily="49" charset="-128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596245" y="2847073"/>
            <a:ext cx="71729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例</a:t>
            </a:r>
            <a:endParaRPr lang="en-US" altLang="zh-CN" sz="2000" b="1" dirty="0" smtClean="0">
              <a:solidFill>
                <a:srgbClr val="1E50A2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俄方带队医生阿兰表示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:“</a:t>
            </a:r>
            <a:r>
              <a:rPr lang="zh-CN" altLang="en-US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你们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的医生给孩子们这么大的帮助，我们的孩子</a:t>
            </a:r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会永远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记住你们的。”</a:t>
            </a:r>
            <a:endParaRPr lang="zh-CN" altLang="en-US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59350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1. 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译出明确所指</a:t>
            </a:r>
            <a:endParaRPr kumimoji="1" lang="ja-JP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103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文本一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612755" y="3829700"/>
            <a:ext cx="713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/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저의 업무량과 관련해서는 이렇게 생각할 수 있습니다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즉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,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이러한 직무를 </a:t>
            </a:r>
            <a:r>
              <a:rPr lang="ko-KR" altLang="en-US" sz="2000" b="1" dirty="0" smtClean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맡으면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기본적으로 자기 시간이 없고 업무는 복잡하게 얽혀 있게 마련입니다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</a:t>
            </a:r>
            <a:endParaRPr lang="ja-JP" altLang="en-US" sz="2000" b="1" dirty="0">
              <a:solidFill>
                <a:srgbClr val="2050A1"/>
              </a:solidFill>
              <a:latin typeface="komorebi gothic" pitchFamily="49" charset="-128"/>
              <a:ea typeface="komorebi gothic" pitchFamily="49" charset="-128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612755" y="2713722"/>
            <a:ext cx="71729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例</a:t>
            </a:r>
            <a:r>
              <a:rPr lang="en-US" altLang="zh-CN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 </a:t>
            </a:r>
          </a:p>
          <a:p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至于工作量，</a:t>
            </a:r>
            <a:r>
              <a:rPr lang="zh-CN" altLang="en-US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你们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可以想像。担任这样的职务，基本没有自己的时间。工作</a:t>
            </a:r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千头万绪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。</a:t>
            </a:r>
            <a:endParaRPr lang="zh-CN" altLang="en-US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59350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2. 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适当省略</a:t>
            </a:r>
          </a:p>
        </p:txBody>
      </p:sp>
    </p:spTree>
    <p:extLst>
      <p:ext uri="{BB962C8B-B14F-4D97-AF65-F5344CB8AC3E}">
        <p14:creationId xmlns:p14="http://schemas.microsoft.com/office/powerpoint/2010/main" val="2919579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文本一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612755" y="4014723"/>
            <a:ext cx="713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/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러시아는 제가 중국 국가 주석에 취임한 후 해외 순방의 첫 번째 </a:t>
            </a:r>
            <a:r>
              <a:rPr lang="ko-KR" altLang="en-US" sz="2000" b="1" dirty="0" smtClean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방문국이며 저로서는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이 </a:t>
            </a:r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아름답고 풍요로운 귀국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을</a:t>
            </a:r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 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3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년 만에 다시 찾아오게 되었습니다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</a:t>
            </a:r>
            <a:endParaRPr lang="ja-JP" altLang="en-US" sz="2000" b="1" dirty="0">
              <a:solidFill>
                <a:srgbClr val="2050A1"/>
              </a:solidFill>
              <a:latin typeface="komorebi gothic" pitchFamily="49" charset="-128"/>
              <a:ea typeface="komorebi gothic" pitchFamily="49" charset="-128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596245" y="2847073"/>
            <a:ext cx="71729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例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2 </a:t>
            </a:r>
            <a:endParaRPr lang="en-US" altLang="zh-CN" sz="2000" b="1" dirty="0" smtClean="0">
              <a:solidFill>
                <a:srgbClr val="1E50A2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这次访问俄罗斯，是我担任中国国家主席后第一次出访，是这次出访的</a:t>
            </a:r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第一站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，也是时隔</a:t>
            </a:r>
            <a:r>
              <a:rPr lang="en-US" altLang="zh-CN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3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年再次来到</a:t>
            </a:r>
            <a:r>
              <a:rPr lang="zh-CN" altLang="en-US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你们美丽富饶的国家</a:t>
            </a:r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。</a:t>
            </a:r>
            <a:endParaRPr lang="zh-CN" altLang="en-US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59350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3. 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利用其他词替代 </a:t>
            </a:r>
          </a:p>
        </p:txBody>
      </p:sp>
    </p:spTree>
    <p:extLst>
      <p:ext uri="{BB962C8B-B14F-4D97-AF65-F5344CB8AC3E}">
        <p14:creationId xmlns:p14="http://schemas.microsoft.com/office/powerpoint/2010/main" val="911682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文本二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858" y="1278224"/>
            <a:ext cx="3999404" cy="54352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755" y="159313"/>
            <a:ext cx="4610500" cy="630228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88755" y="4784666"/>
            <a:ext cx="4648113" cy="1877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518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>
              <a:latin typeface="Times New Roman" panose="02020603050405020304" pitchFamily="18" charset="0"/>
              <a:ea typeface="方正兰亭黑简体" panose="02000500000000000000" pitchFamily="2" charset="-122"/>
              <a:sym typeface="Times New Roman" panose="02020603050405020304" pitchFamily="18" charset="0"/>
            </a:endParaRPr>
          </a:p>
        </p:txBody>
      </p:sp>
      <p:sp>
        <p:nvSpPr>
          <p:cNvPr id="14" name="矩形: 圆角 14"/>
          <p:cNvSpPr/>
          <p:nvPr/>
        </p:nvSpPr>
        <p:spPr>
          <a:xfrm>
            <a:off x="654950" y="1525730"/>
            <a:ext cx="10834752" cy="4656290"/>
          </a:xfrm>
          <a:prstGeom prst="roundRect">
            <a:avLst>
              <a:gd name="adj" fmla="val 6911"/>
            </a:avLst>
          </a:prstGeom>
          <a:noFill/>
          <a:ln w="190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9408" y="513303"/>
            <a:ext cx="300805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38890" y="554907"/>
            <a:ext cx="2858198" cy="58229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一、核心概念</a:t>
            </a:r>
          </a:p>
        </p:txBody>
      </p:sp>
      <p:pic>
        <p:nvPicPr>
          <p:cNvPr id="18" name="图片 17" descr="32313536333434333b32313536333435303bbcc6bbaeb1eac7a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9418" y="1854788"/>
            <a:ext cx="791037" cy="681782"/>
          </a:xfrm>
          <a:prstGeom prst="rect">
            <a:avLst/>
          </a:prstGeom>
        </p:spPr>
      </p:pic>
      <p:sp>
        <p:nvSpPr>
          <p:cNvPr id="23" name="椭圆 22"/>
          <p:cNvSpPr/>
          <p:nvPr/>
        </p:nvSpPr>
        <p:spPr>
          <a:xfrm>
            <a:off x="9935917" y="4644892"/>
            <a:ext cx="2066555" cy="206655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iconfont-10484-5114096"/>
          <p:cNvSpPr>
            <a:spLocks noChangeAspect="1"/>
          </p:cNvSpPr>
          <p:nvPr/>
        </p:nvSpPr>
        <p:spPr>
          <a:xfrm>
            <a:off x="10401597" y="5102716"/>
            <a:ext cx="1135453" cy="1149835"/>
          </a:xfrm>
          <a:custGeom>
            <a:avLst/>
            <a:gdLst>
              <a:gd name="T0" fmla="*/ 7558 w 11184"/>
              <a:gd name="T1" fmla="*/ 2125 h 11325"/>
              <a:gd name="T2" fmla="*/ 6347 w 11184"/>
              <a:gd name="T3" fmla="*/ 306 h 11325"/>
              <a:gd name="T4" fmla="*/ 4203 w 11184"/>
              <a:gd name="T5" fmla="*/ 729 h 11325"/>
              <a:gd name="T6" fmla="*/ 3775 w 11184"/>
              <a:gd name="T7" fmla="*/ 2872 h 11325"/>
              <a:gd name="T8" fmla="*/ 5592 w 11184"/>
              <a:gd name="T9" fmla="*/ 4087 h 11325"/>
              <a:gd name="T10" fmla="*/ 7558 w 11184"/>
              <a:gd name="T11" fmla="*/ 2125 h 11325"/>
              <a:gd name="T12" fmla="*/ 6248 w 11184"/>
              <a:gd name="T13" fmla="*/ 4087 h 11325"/>
              <a:gd name="T14" fmla="*/ 4936 w 11184"/>
              <a:gd name="T15" fmla="*/ 4087 h 11325"/>
              <a:gd name="T16" fmla="*/ 3622 w 11184"/>
              <a:gd name="T17" fmla="*/ 4409 h 11325"/>
              <a:gd name="T18" fmla="*/ 5592 w 11184"/>
              <a:gd name="T19" fmla="*/ 5225 h 11325"/>
              <a:gd name="T20" fmla="*/ 7562 w 11184"/>
              <a:gd name="T21" fmla="*/ 4409 h 11325"/>
              <a:gd name="T22" fmla="*/ 6248 w 11184"/>
              <a:gd name="T23" fmla="*/ 4087 h 11325"/>
              <a:gd name="T24" fmla="*/ 10528 w 11184"/>
              <a:gd name="T25" fmla="*/ 6053 h 11325"/>
              <a:gd name="T26" fmla="*/ 9874 w 11184"/>
              <a:gd name="T27" fmla="*/ 6707 h 11325"/>
              <a:gd name="T28" fmla="*/ 9874 w 11184"/>
              <a:gd name="T29" fmla="*/ 8019 h 11325"/>
              <a:gd name="T30" fmla="*/ 10529 w 11184"/>
              <a:gd name="T31" fmla="*/ 8639 h 11325"/>
              <a:gd name="T32" fmla="*/ 11184 w 11184"/>
              <a:gd name="T33" fmla="*/ 8019 h 11325"/>
              <a:gd name="T34" fmla="*/ 11184 w 11184"/>
              <a:gd name="T35" fmla="*/ 6707 h 11325"/>
              <a:gd name="T36" fmla="*/ 10528 w 11184"/>
              <a:gd name="T37" fmla="*/ 6053 h 11325"/>
              <a:gd name="T38" fmla="*/ 1310 w 11184"/>
              <a:gd name="T39" fmla="*/ 8019 h 11325"/>
              <a:gd name="T40" fmla="*/ 1310 w 11184"/>
              <a:gd name="T41" fmla="*/ 6707 h 11325"/>
              <a:gd name="T42" fmla="*/ 655 w 11184"/>
              <a:gd name="T43" fmla="*/ 6087 h 11325"/>
              <a:gd name="T44" fmla="*/ 0 w 11184"/>
              <a:gd name="T45" fmla="*/ 6707 h 11325"/>
              <a:gd name="T46" fmla="*/ 0 w 11184"/>
              <a:gd name="T47" fmla="*/ 8019 h 11325"/>
              <a:gd name="T48" fmla="*/ 655 w 11184"/>
              <a:gd name="T49" fmla="*/ 8639 h 11325"/>
              <a:gd name="T50" fmla="*/ 1310 w 11184"/>
              <a:gd name="T51" fmla="*/ 8019 h 11325"/>
              <a:gd name="T52" fmla="*/ 656 w 11184"/>
              <a:gd name="T53" fmla="*/ 5069 h 11325"/>
              <a:gd name="T54" fmla="*/ 656 w 11184"/>
              <a:gd name="T55" fmla="*/ 5397 h 11325"/>
              <a:gd name="T56" fmla="*/ 1966 w 11184"/>
              <a:gd name="T57" fmla="*/ 6707 h 11325"/>
              <a:gd name="T58" fmla="*/ 1966 w 11184"/>
              <a:gd name="T59" fmla="*/ 8019 h 11325"/>
              <a:gd name="T60" fmla="*/ 656 w 11184"/>
              <a:gd name="T61" fmla="*/ 9325 h 11325"/>
              <a:gd name="T62" fmla="*/ 656 w 11184"/>
              <a:gd name="T63" fmla="*/ 9653 h 11325"/>
              <a:gd name="T64" fmla="*/ 992 w 11184"/>
              <a:gd name="T65" fmla="*/ 9985 h 11325"/>
              <a:gd name="T66" fmla="*/ 5272 w 11184"/>
              <a:gd name="T67" fmla="*/ 11317 h 11325"/>
              <a:gd name="T68" fmla="*/ 5272 w 11184"/>
              <a:gd name="T69" fmla="*/ 5803 h 11325"/>
              <a:gd name="T70" fmla="*/ 992 w 11184"/>
              <a:gd name="T71" fmla="*/ 4743 h 11325"/>
              <a:gd name="T72" fmla="*/ 656 w 11184"/>
              <a:gd name="T73" fmla="*/ 5069 h 11325"/>
              <a:gd name="T74" fmla="*/ 9218 w 11184"/>
              <a:gd name="T75" fmla="*/ 8019 h 11325"/>
              <a:gd name="T76" fmla="*/ 9218 w 11184"/>
              <a:gd name="T77" fmla="*/ 6707 h 11325"/>
              <a:gd name="T78" fmla="*/ 10528 w 11184"/>
              <a:gd name="T79" fmla="*/ 5397 h 11325"/>
              <a:gd name="T80" fmla="*/ 10528 w 11184"/>
              <a:gd name="T81" fmla="*/ 5069 h 11325"/>
              <a:gd name="T82" fmla="*/ 10192 w 11184"/>
              <a:gd name="T83" fmla="*/ 4743 h 11325"/>
              <a:gd name="T84" fmla="*/ 5912 w 11184"/>
              <a:gd name="T85" fmla="*/ 5803 h 11325"/>
              <a:gd name="T86" fmla="*/ 5912 w 11184"/>
              <a:gd name="T87" fmla="*/ 11325 h 11325"/>
              <a:gd name="T88" fmla="*/ 10192 w 11184"/>
              <a:gd name="T89" fmla="*/ 9993 h 11325"/>
              <a:gd name="T90" fmla="*/ 10520 w 11184"/>
              <a:gd name="T91" fmla="*/ 9665 h 11325"/>
              <a:gd name="T92" fmla="*/ 10520 w 11184"/>
              <a:gd name="T93" fmla="*/ 9325 h 11325"/>
              <a:gd name="T94" fmla="*/ 9218 w 11184"/>
              <a:gd name="T95" fmla="*/ 8019 h 1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184" h="11325">
                <a:moveTo>
                  <a:pt x="7558" y="2125"/>
                </a:moveTo>
                <a:cubicBezTo>
                  <a:pt x="7560" y="1329"/>
                  <a:pt x="7082" y="611"/>
                  <a:pt x="6347" y="306"/>
                </a:cubicBezTo>
                <a:cubicBezTo>
                  <a:pt x="5613" y="0"/>
                  <a:pt x="4766" y="168"/>
                  <a:pt x="4203" y="729"/>
                </a:cubicBezTo>
                <a:cubicBezTo>
                  <a:pt x="3640" y="1291"/>
                  <a:pt x="3471" y="2137"/>
                  <a:pt x="3775" y="2872"/>
                </a:cubicBezTo>
                <a:cubicBezTo>
                  <a:pt x="4079" y="3608"/>
                  <a:pt x="4796" y="4087"/>
                  <a:pt x="5592" y="4087"/>
                </a:cubicBezTo>
                <a:cubicBezTo>
                  <a:pt x="6671" y="4075"/>
                  <a:pt x="7544" y="3204"/>
                  <a:pt x="7558" y="2125"/>
                </a:cubicBezTo>
                <a:close/>
                <a:moveTo>
                  <a:pt x="6248" y="4087"/>
                </a:moveTo>
                <a:lnTo>
                  <a:pt x="4936" y="4087"/>
                </a:lnTo>
                <a:cubicBezTo>
                  <a:pt x="4479" y="4091"/>
                  <a:pt x="4029" y="4201"/>
                  <a:pt x="3622" y="4409"/>
                </a:cubicBezTo>
                <a:cubicBezTo>
                  <a:pt x="4311" y="4594"/>
                  <a:pt x="4973" y="4869"/>
                  <a:pt x="5592" y="5225"/>
                </a:cubicBezTo>
                <a:cubicBezTo>
                  <a:pt x="6211" y="4869"/>
                  <a:pt x="6873" y="4594"/>
                  <a:pt x="7562" y="4409"/>
                </a:cubicBezTo>
                <a:cubicBezTo>
                  <a:pt x="7155" y="4201"/>
                  <a:pt x="6705" y="4091"/>
                  <a:pt x="6248" y="4087"/>
                </a:cubicBezTo>
                <a:close/>
                <a:moveTo>
                  <a:pt x="10528" y="6053"/>
                </a:moveTo>
                <a:cubicBezTo>
                  <a:pt x="10167" y="6053"/>
                  <a:pt x="9874" y="6346"/>
                  <a:pt x="9874" y="6707"/>
                </a:cubicBezTo>
                <a:lnTo>
                  <a:pt x="9874" y="8019"/>
                </a:lnTo>
                <a:cubicBezTo>
                  <a:pt x="9893" y="8367"/>
                  <a:pt x="10181" y="8639"/>
                  <a:pt x="10529" y="8639"/>
                </a:cubicBezTo>
                <a:cubicBezTo>
                  <a:pt x="10877" y="8639"/>
                  <a:pt x="11165" y="8367"/>
                  <a:pt x="11184" y="8019"/>
                </a:cubicBezTo>
                <a:lnTo>
                  <a:pt x="11184" y="6707"/>
                </a:lnTo>
                <a:cubicBezTo>
                  <a:pt x="11183" y="6345"/>
                  <a:pt x="10890" y="6053"/>
                  <a:pt x="10528" y="6053"/>
                </a:cubicBezTo>
                <a:close/>
                <a:moveTo>
                  <a:pt x="1310" y="8019"/>
                </a:moveTo>
                <a:lnTo>
                  <a:pt x="1310" y="6707"/>
                </a:lnTo>
                <a:cubicBezTo>
                  <a:pt x="1291" y="6359"/>
                  <a:pt x="1003" y="6087"/>
                  <a:pt x="655" y="6087"/>
                </a:cubicBezTo>
                <a:cubicBezTo>
                  <a:pt x="307" y="6087"/>
                  <a:pt x="19" y="6359"/>
                  <a:pt x="0" y="6707"/>
                </a:cubicBezTo>
                <a:lnTo>
                  <a:pt x="0" y="8019"/>
                </a:lnTo>
                <a:cubicBezTo>
                  <a:pt x="19" y="8367"/>
                  <a:pt x="307" y="8639"/>
                  <a:pt x="655" y="8639"/>
                </a:cubicBezTo>
                <a:cubicBezTo>
                  <a:pt x="1003" y="8639"/>
                  <a:pt x="1291" y="8367"/>
                  <a:pt x="1310" y="8019"/>
                </a:cubicBezTo>
                <a:close/>
                <a:moveTo>
                  <a:pt x="656" y="5069"/>
                </a:moveTo>
                <a:lnTo>
                  <a:pt x="656" y="5397"/>
                </a:lnTo>
                <a:cubicBezTo>
                  <a:pt x="1379" y="5398"/>
                  <a:pt x="1965" y="5984"/>
                  <a:pt x="1966" y="6707"/>
                </a:cubicBezTo>
                <a:lnTo>
                  <a:pt x="1966" y="8019"/>
                </a:lnTo>
                <a:cubicBezTo>
                  <a:pt x="1963" y="8740"/>
                  <a:pt x="1377" y="9324"/>
                  <a:pt x="656" y="9325"/>
                </a:cubicBezTo>
                <a:lnTo>
                  <a:pt x="656" y="9653"/>
                </a:lnTo>
                <a:cubicBezTo>
                  <a:pt x="654" y="9839"/>
                  <a:pt x="806" y="9990"/>
                  <a:pt x="992" y="9985"/>
                </a:cubicBezTo>
                <a:cubicBezTo>
                  <a:pt x="2670" y="9985"/>
                  <a:pt x="4014" y="10515"/>
                  <a:pt x="5272" y="11317"/>
                </a:cubicBezTo>
                <a:lnTo>
                  <a:pt x="5272" y="5803"/>
                </a:lnTo>
                <a:cubicBezTo>
                  <a:pt x="3992" y="5079"/>
                  <a:pt x="2642" y="4743"/>
                  <a:pt x="992" y="4743"/>
                </a:cubicBezTo>
                <a:cubicBezTo>
                  <a:pt x="808" y="4737"/>
                  <a:pt x="656" y="4885"/>
                  <a:pt x="656" y="5069"/>
                </a:cubicBezTo>
                <a:close/>
                <a:moveTo>
                  <a:pt x="9218" y="8019"/>
                </a:moveTo>
                <a:lnTo>
                  <a:pt x="9218" y="6707"/>
                </a:lnTo>
                <a:cubicBezTo>
                  <a:pt x="9219" y="5984"/>
                  <a:pt x="9805" y="5398"/>
                  <a:pt x="10528" y="5397"/>
                </a:cubicBezTo>
                <a:lnTo>
                  <a:pt x="10528" y="5069"/>
                </a:lnTo>
                <a:cubicBezTo>
                  <a:pt x="10528" y="4885"/>
                  <a:pt x="10376" y="4737"/>
                  <a:pt x="10192" y="4743"/>
                </a:cubicBezTo>
                <a:cubicBezTo>
                  <a:pt x="8534" y="4743"/>
                  <a:pt x="7176" y="5079"/>
                  <a:pt x="5912" y="5803"/>
                </a:cubicBezTo>
                <a:lnTo>
                  <a:pt x="5912" y="11325"/>
                </a:lnTo>
                <a:cubicBezTo>
                  <a:pt x="7170" y="10525"/>
                  <a:pt x="8512" y="9993"/>
                  <a:pt x="10192" y="9993"/>
                </a:cubicBezTo>
                <a:cubicBezTo>
                  <a:pt x="10373" y="9993"/>
                  <a:pt x="10520" y="9846"/>
                  <a:pt x="10520" y="9665"/>
                </a:cubicBezTo>
                <a:lnTo>
                  <a:pt x="10520" y="9325"/>
                </a:lnTo>
                <a:cubicBezTo>
                  <a:pt x="9802" y="9320"/>
                  <a:pt x="9221" y="8737"/>
                  <a:pt x="9218" y="8019"/>
                </a:cubicBezTo>
                <a:close/>
              </a:path>
            </a:pathLst>
          </a:custGeom>
          <a:solidFill>
            <a:schemeClr val="bg1">
              <a:alpha val="6514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椭圆 29"/>
          <p:cNvSpPr/>
          <p:nvPr/>
        </p:nvSpPr>
        <p:spPr>
          <a:xfrm>
            <a:off x="865688" y="3965840"/>
            <a:ext cx="2203539" cy="2203539"/>
          </a:xfrm>
          <a:prstGeom prst="ellipse">
            <a:avLst/>
          </a:prstGeom>
          <a:noFill/>
          <a:ln w="22225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001609" y="4822499"/>
            <a:ext cx="1852803" cy="492440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kumimoji="1" lang="zh-CN" altLang="en-US" sz="26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 翻译说明</a:t>
            </a:r>
          </a:p>
        </p:txBody>
      </p:sp>
      <p:sp>
        <p:nvSpPr>
          <p:cNvPr id="35" name="圆角矩形 34"/>
          <p:cNvSpPr/>
          <p:nvPr/>
        </p:nvSpPr>
        <p:spPr>
          <a:xfrm>
            <a:off x="3777466" y="4825792"/>
            <a:ext cx="3740934" cy="504825"/>
          </a:xfrm>
          <a:prstGeom prst="roundRect">
            <a:avLst>
              <a:gd name="adj" fmla="val 50000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bg2">
                    <a:lumMod val="10000"/>
                  </a:schemeClr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多种译法灵活使用</a:t>
            </a:r>
            <a:endParaRPr lang="zh-CN" altLang="ja-JP" sz="2400" b="1" dirty="0">
              <a:solidFill>
                <a:schemeClr val="bg2">
                  <a:lumMod val="10000"/>
                </a:schemeClr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832071" y="1421448"/>
            <a:ext cx="10359832" cy="2419564"/>
            <a:chOff x="551" y="1486"/>
            <a:chExt cx="13988" cy="3957"/>
          </a:xfrm>
        </p:grpSpPr>
        <p:sp>
          <p:nvSpPr>
            <p:cNvPr id="11" name="圆角矩形 10"/>
            <p:cNvSpPr/>
            <p:nvPr/>
          </p:nvSpPr>
          <p:spPr>
            <a:xfrm>
              <a:off x="551" y="1486"/>
              <a:ext cx="13514" cy="3957"/>
            </a:xfrm>
            <a:prstGeom prst="round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30" y="1892"/>
              <a:ext cx="13809" cy="3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chemeClr val="tx1"/>
                  </a:solidFill>
                  <a:latin typeface="方正兰亭黑简体" panose="02000500000000000000" pitchFamily="2" charset="-122"/>
                  <a:ea typeface="方正兰亭黑简体" panose="02000500000000000000" pitchFamily="2" charset="-122"/>
                  <a:cs typeface="Times New Roman" panose="02020603050405020304" pitchFamily="18" charset="0"/>
                  <a:sym typeface="+mn-ea"/>
                </a:rPr>
                <a:t>1</a:t>
              </a:r>
              <a:r>
                <a:rPr lang="en-US" altLang="zh-CN" sz="2800" b="1" dirty="0" smtClean="0">
                  <a:solidFill>
                    <a:schemeClr val="tx1"/>
                  </a:solidFill>
                  <a:latin typeface="方正兰亭黑简体" panose="02000500000000000000" pitchFamily="2" charset="-122"/>
                  <a:ea typeface="方正兰亭黑简体" panose="02000500000000000000" pitchFamily="2" charset="-122"/>
                  <a:cs typeface="Times New Roman" panose="02020603050405020304" pitchFamily="18" charset="0"/>
                  <a:sym typeface="+mn-ea"/>
                </a:rPr>
                <a:t>.</a:t>
              </a:r>
              <a:r>
                <a:rPr lang="zh-CN" altLang="en-US" sz="2800" b="1" dirty="0">
                  <a:latin typeface="方正兰亭黑简体" panose="02000500000000000000" pitchFamily="2" charset="-122"/>
                  <a:ea typeface="方正兰亭黑简体" panose="02000500000000000000" pitchFamily="2" charset="-122"/>
                  <a:cs typeface="Times New Roman" panose="02020603050405020304" pitchFamily="18" charset="0"/>
                  <a:sym typeface="+mn-ea"/>
                </a:rPr>
                <a:t>统筹国内国际两个</a:t>
              </a:r>
              <a:r>
                <a:rPr lang="zh-CN" altLang="en-US" sz="2800" b="1" dirty="0" smtClean="0">
                  <a:latin typeface="方正兰亭黑简体" panose="02000500000000000000" pitchFamily="2" charset="-122"/>
                  <a:ea typeface="方正兰亭黑简体" panose="02000500000000000000" pitchFamily="2" charset="-122"/>
                  <a:cs typeface="Times New Roman" panose="02020603050405020304" pitchFamily="18" charset="0"/>
                  <a:sym typeface="+mn-ea"/>
                </a:rPr>
                <a:t>大局</a:t>
              </a:r>
              <a:endParaRPr lang="en-US" altLang="zh-CN" sz="2800" b="1" dirty="0" smtClean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Times New Roman" panose="02020603050405020304" pitchFamily="18" charset="0"/>
                <a:sym typeface="+mn-ea"/>
              </a:endParaRPr>
            </a:p>
            <a:p>
              <a:pPr latinLnBrk="1"/>
              <a:r>
                <a:rPr lang="en-US" altLang="zh-CN" sz="2800" b="1" dirty="0" smtClean="0">
                  <a:solidFill>
                    <a:srgbClr val="2050A1"/>
                  </a:solidFill>
                  <a:latin typeface="komorebi gothic" pitchFamily="49" charset="-128"/>
                  <a:ea typeface="komorebi gothic" pitchFamily="49" charset="-128"/>
                  <a:cs typeface="Times New Roman" panose="02020603050405020304" pitchFamily="18" charset="0"/>
                </a:rPr>
                <a:t>——</a:t>
              </a:r>
              <a:r>
                <a:rPr lang="ko-KR" altLang="en-US" sz="2800" b="1" dirty="0" smtClean="0">
                  <a:solidFill>
                    <a:srgbClr val="2050A1"/>
                  </a:solidFill>
                  <a:latin typeface="komorebi gothic" pitchFamily="49" charset="-128"/>
                  <a:ea typeface="komorebi gothic" pitchFamily="49" charset="-128"/>
                  <a:cs typeface="Times New Roman" panose="02020603050405020304" pitchFamily="18" charset="0"/>
                </a:rPr>
                <a:t>국내외 </a:t>
              </a:r>
              <a:r>
                <a:rPr lang="ko-KR" altLang="en-US" sz="2800" b="1" dirty="0">
                  <a:solidFill>
                    <a:srgbClr val="2050A1"/>
                  </a:solidFill>
                  <a:latin typeface="komorebi gothic" pitchFamily="49" charset="-128"/>
                  <a:ea typeface="komorebi gothic" pitchFamily="49" charset="-128"/>
                  <a:cs typeface="Times New Roman" panose="02020603050405020304" pitchFamily="18" charset="0"/>
                </a:rPr>
                <a:t>국면을 통합적으로 계획하다</a:t>
              </a:r>
            </a:p>
            <a:p>
              <a:pPr latinLnBrk="1"/>
              <a:r>
                <a:rPr lang="ko-KR" altLang="en-US" sz="2800" b="1" dirty="0" smtClean="0">
                  <a:solidFill>
                    <a:srgbClr val="2050A1"/>
                  </a:solidFill>
                  <a:latin typeface="komorebi gothic" pitchFamily="49" charset="-128"/>
                  <a:ea typeface="komorebi gothic" pitchFamily="49" charset="-128"/>
                  <a:cs typeface="Times New Roman" panose="02020603050405020304" pitchFamily="18" charset="0"/>
                </a:rPr>
                <a:t>  국내와 </a:t>
              </a:r>
              <a:r>
                <a:rPr lang="ko-KR" altLang="en-US" sz="2800" b="1" dirty="0">
                  <a:solidFill>
                    <a:srgbClr val="2050A1"/>
                  </a:solidFill>
                  <a:latin typeface="komorebi gothic" pitchFamily="49" charset="-128"/>
                  <a:ea typeface="komorebi gothic" pitchFamily="49" charset="-128"/>
                  <a:cs typeface="Times New Roman" panose="02020603050405020304" pitchFamily="18" charset="0"/>
                </a:rPr>
                <a:t>국제의 두 개 큰 국면을 총괄하다</a:t>
              </a:r>
            </a:p>
            <a:p>
              <a:pPr latinLnBrk="1"/>
              <a:r>
                <a:rPr lang="ko-KR" altLang="en-US" sz="2800" b="1" dirty="0" smtClean="0">
                  <a:solidFill>
                    <a:srgbClr val="2050A1"/>
                  </a:solidFill>
                  <a:latin typeface="komorebi gothic" pitchFamily="49" charset="-128"/>
                  <a:ea typeface="komorebi gothic" pitchFamily="49" charset="-128"/>
                  <a:cs typeface="Times New Roman" panose="02020603050405020304" pitchFamily="18" charset="0"/>
                </a:rPr>
                <a:t>  국내와 </a:t>
              </a:r>
              <a:r>
                <a:rPr lang="ko-KR" altLang="en-US" sz="2800" b="1" dirty="0">
                  <a:solidFill>
                    <a:srgbClr val="2050A1"/>
                  </a:solidFill>
                  <a:latin typeface="komorebi gothic" pitchFamily="49" charset="-128"/>
                  <a:ea typeface="komorebi gothic" pitchFamily="49" charset="-128"/>
                  <a:cs typeface="Times New Roman" panose="02020603050405020304" pitchFamily="18" charset="0"/>
                </a:rPr>
                <a:t>국제라는 두 </a:t>
              </a:r>
              <a:r>
                <a:rPr lang="ko-KR" altLang="en-US" sz="2800" b="1" dirty="0">
                  <a:solidFill>
                    <a:schemeClr val="accent1">
                      <a:lumMod val="75000"/>
                    </a:schemeClr>
                  </a:solidFill>
                  <a:latin typeface="komorebi gothic" pitchFamily="49" charset="-128"/>
                  <a:ea typeface="komorebi gothic" pitchFamily="49" charset="-128"/>
                  <a:cs typeface="Times New Roman" panose="02020603050405020304" pitchFamily="18" charset="0"/>
                </a:rPr>
                <a:t>개의 큰 국면을 총괄적으로 </a:t>
              </a:r>
              <a:r>
                <a:rPr lang="ko-KR" altLang="en-US" sz="2800" b="1" dirty="0" smtClean="0">
                  <a:solidFill>
                    <a:schemeClr val="accent1">
                      <a:lumMod val="75000"/>
                    </a:schemeClr>
                  </a:solidFill>
                  <a:latin typeface="komorebi gothic" pitchFamily="49" charset="-128"/>
                  <a:ea typeface="komorebi gothic" pitchFamily="49" charset="-128"/>
                  <a:cs typeface="Times New Roman" panose="02020603050405020304" pitchFamily="18" charset="0"/>
                </a:rPr>
                <a:t>계획하다</a:t>
              </a:r>
              <a:endParaRPr lang="ko-KR" altLang="en-US" sz="2800" b="1" dirty="0">
                <a:solidFill>
                  <a:schemeClr val="accent1">
                    <a:lumMod val="75000"/>
                  </a:schemeClr>
                </a:solidFill>
                <a:latin typeface="komorebi gothic" pitchFamily="49" charset="-128"/>
                <a:ea typeface="komorebi gothic" pitchFamily="49" charset="-128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文本二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" name="テキスト ボックス 1"/>
          <p:cNvSpPr txBox="1"/>
          <p:nvPr/>
        </p:nvSpPr>
        <p:spPr>
          <a:xfrm>
            <a:off x="2122430" y="2701505"/>
            <a:ext cx="835613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引申</a:t>
            </a:r>
            <a:endParaRPr lang="en-US" altLang="zh-CN" sz="2800" b="1" dirty="0" smtClean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  <a:p>
            <a:pPr algn="just"/>
            <a:endParaRPr lang="en-US" altLang="zh-CN" sz="2800" b="1" dirty="0" smtClean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  <a:p>
            <a:pPr algn="just"/>
            <a:r>
              <a:rPr lang="en-US" altLang="zh-CN" sz="2400" dirty="0" smtClean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——</a:t>
            </a:r>
            <a:r>
              <a:rPr lang="zh-CN" altLang="en-US" sz="2400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指根据上下文，不拘于词的字面</a:t>
            </a:r>
            <a:r>
              <a:rPr lang="zh-CN" altLang="en-US" sz="2400" dirty="0" smtClean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意义或</a:t>
            </a:r>
            <a:r>
              <a:rPr lang="zh-CN" altLang="en-US" sz="2400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词典上提供的译义、释义，而对词义或做必要的调整变动</a:t>
            </a:r>
            <a:r>
              <a:rPr lang="zh-CN" altLang="en-US" sz="2400" dirty="0" smtClean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。</a:t>
            </a:r>
            <a:endParaRPr lang="en-US" altLang="zh-CN" sz="2400" dirty="0" smtClean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  <a:p>
            <a:pPr algn="just"/>
            <a:r>
              <a:rPr lang="en-US" altLang="zh-CN" sz="2400" dirty="0" smtClean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——</a:t>
            </a:r>
            <a:r>
              <a:rPr lang="zh-CN" altLang="en-US" sz="2400" dirty="0" smtClean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包括</a:t>
            </a:r>
            <a:r>
              <a:rPr lang="zh-CN" altLang="en-US" sz="2400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对原文词义的</a:t>
            </a:r>
            <a:r>
              <a:rPr lang="zh-CN" altLang="en-US" sz="2400" dirty="0" smtClean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引申</a:t>
            </a:r>
            <a:r>
              <a:rPr lang="zh-CN" altLang="en-US" sz="2400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和对译文表达的引申</a:t>
            </a:r>
            <a:r>
              <a:rPr lang="zh-CN" altLang="en-US" sz="2400" dirty="0" smtClean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。</a:t>
            </a:r>
            <a:endParaRPr kumimoji="1" lang="ja-JP" altLang="en-US" sz="2400" dirty="0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756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文本一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" name="テキスト ボックス 1"/>
          <p:cNvSpPr txBox="1"/>
          <p:nvPr/>
        </p:nvSpPr>
        <p:spPr>
          <a:xfrm>
            <a:off x="4755065" y="2611227"/>
            <a:ext cx="387135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引申的处理方式</a:t>
            </a:r>
            <a:endParaRPr lang="en-US" altLang="zh-CN" sz="24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  <a:p>
            <a:endParaRPr lang="en-US" altLang="zh-CN" sz="2400" dirty="0" smtClean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  <a:p>
            <a:r>
              <a:rPr lang="en-US" altLang="zh-CN" sz="2400" dirty="0" smtClean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1. </a:t>
            </a:r>
            <a:r>
              <a:rPr lang="zh-CN" altLang="en-US" sz="2400" dirty="0" smtClean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词义转译</a:t>
            </a:r>
            <a:endParaRPr lang="en-US" altLang="zh-CN" sz="2400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  <a:p>
            <a:r>
              <a:rPr lang="en-US" altLang="zh-CN" sz="2400" dirty="0" smtClean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2. </a:t>
            </a:r>
            <a:r>
              <a:rPr lang="zh-CN" altLang="en-US" sz="2400" dirty="0" smtClean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词义</a:t>
            </a:r>
            <a:r>
              <a:rPr lang="zh-CN" altLang="en-US" sz="2400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具体化</a:t>
            </a:r>
            <a:endParaRPr lang="en-US" altLang="zh-CN" sz="2400" dirty="0" smtClean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  <a:p>
            <a:r>
              <a:rPr lang="en-US" altLang="zh-CN" sz="2400" dirty="0" smtClean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3. </a:t>
            </a:r>
            <a:r>
              <a:rPr lang="zh-CN" altLang="en-US" sz="2400" dirty="0" smtClean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词义抽象化</a:t>
            </a:r>
            <a:endParaRPr lang="en-US" altLang="zh-CN" sz="2400" dirty="0" smtClean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  <a:p>
            <a:r>
              <a:rPr kumimoji="1" lang="en-US" altLang="ja-JP" sz="2400" dirty="0" smtClean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4. </a:t>
            </a:r>
            <a:r>
              <a:rPr kumimoji="1" lang="zh-CN" altLang="en-US" sz="2400" dirty="0" smtClean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词义搭配</a:t>
            </a:r>
            <a:endParaRPr kumimoji="1" lang="en-US" altLang="ja-JP" sz="2400" dirty="0" smtClean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  <a:p>
            <a:r>
              <a:rPr kumimoji="1" lang="en-US" altLang="ja-JP" sz="2400" dirty="0" smtClean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5. </a:t>
            </a:r>
            <a:r>
              <a:rPr kumimoji="1" lang="zh-CN" altLang="en-US" sz="2400" dirty="0" smtClean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根据语境改写</a:t>
            </a:r>
            <a:endParaRPr kumimoji="1" lang="ja-JP" altLang="en-US" sz="2400" dirty="0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090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文本二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596245" y="4009903"/>
            <a:ext cx="71399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/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인민이 동경하는 행복한 생활이 우리가 </a:t>
            </a:r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지향해야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 할 목표입니다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</a:t>
            </a:r>
            <a:endParaRPr lang="ja-JP" altLang="en-US" sz="2000" b="1" dirty="0">
              <a:solidFill>
                <a:srgbClr val="2050A1"/>
              </a:solidFill>
              <a:latin typeface="komorebi gothic" pitchFamily="49" charset="-128"/>
              <a:ea typeface="komorebi gothic" pitchFamily="49" charset="-128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596245" y="2847759"/>
            <a:ext cx="71729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例</a:t>
            </a:r>
            <a:r>
              <a:rPr lang="en-US" altLang="zh-CN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1</a:t>
            </a:r>
          </a:p>
          <a:p>
            <a:pPr algn="just"/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人民对美好生活的向往，就是我们的</a:t>
            </a:r>
            <a:r>
              <a:rPr lang="zh-CN" altLang="en-US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奋斗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目标。</a:t>
            </a:r>
            <a:endParaRPr lang="zh-CN" altLang="en-US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59350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1. </a:t>
            </a:r>
            <a:r>
              <a:rPr lang="zh-CN" altLang="en-US" sz="2000" b="1" dirty="0" smtClean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词义转译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37768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文本二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747673" y="4011705"/>
            <a:ext cx="81204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/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세계는 지금 어떻게 되고 있으며 우리는 어떻게 </a:t>
            </a:r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대응해야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 하는지 하는 </a:t>
            </a:r>
            <a:r>
              <a:rPr lang="ko-KR" altLang="en-US" sz="2000" b="1" dirty="0" smtClean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문제를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지금 전 세계가 고민하고 있고 나도 이 문제를 계속 고민하고 있습니다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</a:t>
            </a:r>
            <a:endParaRPr lang="ja-JP" altLang="en-US" sz="2000" b="1" dirty="0">
              <a:solidFill>
                <a:srgbClr val="2050A1"/>
              </a:solidFill>
              <a:latin typeface="komorebi gothic" pitchFamily="49" charset="-128"/>
              <a:ea typeface="komorebi gothic" pitchFamily="49" charset="-128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747673" y="2629393"/>
            <a:ext cx="79163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例</a:t>
            </a:r>
            <a:r>
              <a:rPr lang="en-US" altLang="zh-CN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2 </a:t>
            </a:r>
          </a:p>
          <a:p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世界怎么了、我们怎么</a:t>
            </a:r>
            <a:r>
              <a:rPr lang="zh-CN" altLang="en-US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办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？这是整个世界都在思考的问题，也是我一直在</a:t>
            </a:r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思考的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问题。</a:t>
            </a:r>
            <a:endParaRPr lang="zh-CN" altLang="en-US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59350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1. 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词义转译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61234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文本二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951834" y="4011705"/>
            <a:ext cx="7916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/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미래의 중국은 반드시 더 개방적인 자세로 세계를 끌어 안고 더 </a:t>
            </a:r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활력이 </a:t>
            </a:r>
            <a:r>
              <a:rPr lang="ko-KR" altLang="en-US" sz="2000" b="1" dirty="0" smtClean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넘치는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문명적 성과로 세계에 기여할 것입니다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</a:t>
            </a:r>
            <a:endParaRPr lang="ja-JP" altLang="en-US" sz="2000" b="1" dirty="0">
              <a:solidFill>
                <a:srgbClr val="2050A1"/>
              </a:solidFill>
              <a:latin typeface="komorebi gothic" pitchFamily="49" charset="-128"/>
              <a:ea typeface="komorebi gothic" pitchFamily="49" charset="-128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951834" y="2564827"/>
            <a:ext cx="79163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例</a:t>
            </a:r>
            <a:r>
              <a:rPr lang="en-US" altLang="zh-CN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3 </a:t>
            </a:r>
          </a:p>
          <a:p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未来之中国，必将以更加开放的姿态拥抱世界、以更</a:t>
            </a:r>
            <a:r>
              <a:rPr lang="zh-CN" altLang="en-US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有活力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的文明成就贡献</a:t>
            </a:r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世界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。</a:t>
            </a:r>
            <a:endParaRPr lang="zh-CN" altLang="en-US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59350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1. 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词义转译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87420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文本二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827683" y="3900636"/>
            <a:ext cx="79163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/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현재 중국과 유럽의 관계에서는 협력이 주류입니다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경쟁이 있기는 </a:t>
            </a:r>
            <a:r>
              <a:rPr lang="ko-KR" altLang="en-US" sz="2000" b="1" dirty="0" smtClean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하지만 </a:t>
            </a:r>
            <a:r>
              <a:rPr lang="ko-KR" altLang="en-US" sz="2000" b="1" dirty="0" smtClean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선의적인 </a:t>
            </a:r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경쟁입니다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우리는 서로를 신뢰하면서 함께 앞으로 나아가야 </a:t>
            </a:r>
            <a:r>
              <a:rPr lang="ko-KR" altLang="en-US" sz="2000" b="1" dirty="0" smtClean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합니다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</a:t>
            </a:r>
            <a:endParaRPr lang="ja-JP" altLang="en-US" sz="2000" b="1" dirty="0">
              <a:solidFill>
                <a:srgbClr val="2050A1"/>
              </a:solidFill>
              <a:latin typeface="komorebi gothic" pitchFamily="49" charset="-128"/>
              <a:ea typeface="komorebi gothic" pitchFamily="49" charset="-128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827683" y="2764974"/>
            <a:ext cx="79163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例</a:t>
            </a:r>
            <a:r>
              <a:rPr lang="en-US" altLang="zh-CN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4</a:t>
            </a:r>
          </a:p>
          <a:p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当前中欧关系中合作是主流，即使有竞争，也应是</a:t>
            </a:r>
            <a:r>
              <a:rPr lang="zh-CN" altLang="en-US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良性竞争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。我们要</a:t>
            </a:r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相互信任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，并肩前行。</a:t>
            </a:r>
            <a:endParaRPr lang="zh-CN" altLang="en-US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59350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1. 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词义转译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05192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文本二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747673" y="3882121"/>
            <a:ext cx="79963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/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우리가 대중에게서 멀어지고 인민의 옹호와 지지를 받지 못한다면 결국 </a:t>
            </a:r>
            <a:r>
              <a:rPr lang="ko-KR" altLang="en-US" sz="2000" b="1" dirty="0" smtClean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실패의 </a:t>
            </a:r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나락으로 떨어지고 말 것입니다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</a:t>
            </a:r>
            <a:endParaRPr lang="ja-JP" altLang="en-US" sz="2000" b="1" dirty="0">
              <a:solidFill>
                <a:srgbClr val="2050A1"/>
              </a:solidFill>
              <a:latin typeface="komorebi gothic" pitchFamily="49" charset="-128"/>
              <a:ea typeface="komorebi gothic" pitchFamily="49" charset="-128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747673" y="2644190"/>
            <a:ext cx="7916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例</a:t>
            </a:r>
            <a:r>
              <a:rPr lang="en-US" altLang="zh-CN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1</a:t>
            </a:r>
          </a:p>
          <a:p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如果我们脱离群众、失去人民拥护和支持，最终也会</a:t>
            </a:r>
            <a:r>
              <a:rPr lang="zh-CN" altLang="en-US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走向失败</a:t>
            </a:r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。</a:t>
            </a:r>
            <a:endParaRPr lang="zh-CN" altLang="en-US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59350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2. </a:t>
            </a:r>
            <a:r>
              <a:rPr lang="zh-CN" altLang="en-US" sz="2000" b="1" dirty="0" smtClean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词义具体化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70935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文本二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629265" y="4027693"/>
            <a:ext cx="713994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/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과학 기술을 잘 적용하여 스마트 도시 건설</a:t>
            </a:r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에 박차를 가하며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빅 데이터 </a:t>
            </a:r>
            <a:r>
              <a:rPr lang="ko-KR" altLang="en-US" sz="2000" b="1" dirty="0" smtClean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등 정보화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기술을 통해 정부 관리와 사회 거버넌스 패러다임의 혁신을 </a:t>
            </a:r>
            <a:r>
              <a:rPr lang="ko-KR" altLang="en-US" sz="2000" b="1" dirty="0" smtClean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추진하고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정부 정책 결정의 과학화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,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사회 거버넌스의 정밀화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,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공공 서비스의 </a:t>
            </a:r>
            <a:r>
              <a:rPr lang="ko-KR" altLang="en-US" sz="2000" b="1" dirty="0" smtClean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고효율화를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계속 촉진해야 합니다</a:t>
            </a:r>
            <a:r>
              <a:rPr lang="en-US" altLang="ko-KR" sz="2000" b="1" dirty="0" smtClean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</a:t>
            </a:r>
            <a:endParaRPr lang="ja-JP" altLang="en-US" sz="2000" b="1" dirty="0">
              <a:solidFill>
                <a:srgbClr val="2050A1"/>
              </a:solidFill>
              <a:latin typeface="komorebi gothic" pitchFamily="49" charset="-128"/>
              <a:ea typeface="komorebi gothic" pitchFamily="49" charset="-128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660380" y="2558378"/>
            <a:ext cx="71729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例</a:t>
            </a:r>
            <a:r>
              <a:rPr lang="en-US" altLang="zh-CN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2 </a:t>
            </a:r>
          </a:p>
          <a:p>
            <a:pPr algn="just"/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要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善用科技，</a:t>
            </a:r>
            <a:r>
              <a:rPr lang="zh-CN" altLang="en-US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加快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建设智慧城市，以大数据等信息化技术推进政府管理和</a:t>
            </a:r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社会治理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模式创新，不断促进政府决策科学化、社会治理精准化、公共服务</a:t>
            </a:r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高效化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。</a:t>
            </a:r>
            <a:endParaRPr lang="zh-CN" altLang="en-US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59350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2. 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词义具体化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93298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文本二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169198" y="3596448"/>
            <a:ext cx="89898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/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경제 발전은 문명이 존속될 수 있는 강력한 </a:t>
            </a:r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버팀목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이며 번영과 부강은 </a:t>
            </a:r>
            <a:r>
              <a:rPr lang="ko-KR" altLang="en-US" sz="2000" b="1" dirty="0" smtClean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국가가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진보할 수 있는 중요한 초석입니다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</a:t>
            </a:r>
            <a:endParaRPr lang="ja-JP" altLang="en-US" sz="2000" b="1" dirty="0">
              <a:solidFill>
                <a:srgbClr val="2050A1"/>
              </a:solidFill>
              <a:latin typeface="komorebi gothic" pitchFamily="49" charset="-128"/>
              <a:ea typeface="komorebi gothic" pitchFamily="49" charset="-128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169198" y="2654858"/>
            <a:ext cx="89898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例</a:t>
            </a:r>
            <a:r>
              <a:rPr lang="en-US" altLang="zh-CN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3 </a:t>
            </a:r>
          </a:p>
          <a:p>
            <a:pPr algn="just"/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经济发展是文明存续的有力</a:t>
            </a:r>
            <a:r>
              <a:rPr lang="zh-CN" altLang="en-US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支撑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，繁荣富强是国家进步的重要基石。</a:t>
            </a:r>
            <a:endParaRPr lang="zh-CN" altLang="en-US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59350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2. 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词义具体化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3566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文本二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65101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169199" y="4020151"/>
            <a:ext cx="89898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/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새로운 과학 기술 혁명과 산업 혁명이 </a:t>
            </a:r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시작되면서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 각국의 상호 연결과 </a:t>
            </a:r>
            <a:r>
              <a:rPr lang="ko-KR" altLang="en-US" sz="2000" b="1" dirty="0" smtClean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상호의존이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강화되고 있습니다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</a:t>
            </a:r>
            <a:endParaRPr lang="ja-JP" altLang="en-US" sz="2000" b="1" dirty="0">
              <a:solidFill>
                <a:srgbClr val="2050A1"/>
              </a:solidFill>
              <a:latin typeface="komorebi gothic" pitchFamily="49" charset="-128"/>
              <a:ea typeface="komorebi gothic" pitchFamily="49" charset="-128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240518" y="2970943"/>
            <a:ext cx="89898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例</a:t>
            </a:r>
            <a:r>
              <a:rPr lang="en-US" altLang="zh-CN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1</a:t>
            </a:r>
          </a:p>
          <a:p>
            <a:pPr algn="just"/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新一轮科技革命和产业革命正在</a:t>
            </a:r>
            <a:r>
              <a:rPr lang="zh-CN" altLang="en-US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孕育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成长，各国相互联系、相互依存。</a:t>
            </a:r>
            <a:endParaRPr lang="zh-CN" altLang="en-US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59350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3. </a:t>
            </a:r>
            <a:r>
              <a:rPr lang="zh-CN" altLang="en-US" sz="2000" b="1" dirty="0" smtClean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词义抽象化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96493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>
              <a:latin typeface="Times New Roman" panose="02020603050405020304" pitchFamily="18" charset="0"/>
              <a:ea typeface="方正兰亭黑简体" panose="02000500000000000000" pitchFamily="2" charset="-122"/>
              <a:sym typeface="Times New Roman" panose="02020603050405020304" pitchFamily="18" charset="0"/>
            </a:endParaRPr>
          </a:p>
        </p:txBody>
      </p:sp>
      <p:sp>
        <p:nvSpPr>
          <p:cNvPr id="14" name="矩形: 圆角 14"/>
          <p:cNvSpPr/>
          <p:nvPr/>
        </p:nvSpPr>
        <p:spPr>
          <a:xfrm>
            <a:off x="654950" y="1525730"/>
            <a:ext cx="10834752" cy="4656290"/>
          </a:xfrm>
          <a:prstGeom prst="roundRect">
            <a:avLst>
              <a:gd name="adj" fmla="val 6911"/>
            </a:avLst>
          </a:prstGeom>
          <a:noFill/>
          <a:ln w="190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9408" y="513303"/>
            <a:ext cx="300805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38890" y="554907"/>
            <a:ext cx="2858198" cy="58229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一、核心概念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949418" y="1728215"/>
            <a:ext cx="8701405" cy="808355"/>
            <a:chOff x="1407" y="3366"/>
            <a:chExt cx="12265" cy="1322"/>
          </a:xfrm>
        </p:grpSpPr>
        <p:grpSp>
          <p:nvGrpSpPr>
            <p:cNvPr id="9" name="组合 8"/>
            <p:cNvGrpSpPr/>
            <p:nvPr/>
          </p:nvGrpSpPr>
          <p:grpSpPr>
            <a:xfrm>
              <a:off x="3064" y="3366"/>
              <a:ext cx="10608" cy="1318"/>
              <a:chOff x="1725" y="2212"/>
              <a:chExt cx="10608" cy="1318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1725" y="2212"/>
                <a:ext cx="10608" cy="1318"/>
              </a:xfrm>
              <a:prstGeom prst="round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2048" y="2276"/>
                <a:ext cx="9996" cy="10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chemeClr val="tx1"/>
                    </a:solidFill>
                    <a:latin typeface="方正兰亭黑简体" panose="02000500000000000000" pitchFamily="2" charset="-122"/>
                    <a:ea typeface="方正兰亭黑简体" panose="02000500000000000000" pitchFamily="2" charset="-122"/>
                    <a:cs typeface="Times New Roman" panose="02020603050405020304" pitchFamily="18" charset="0"/>
                    <a:sym typeface="+mn-ea"/>
                  </a:rPr>
                  <a:t>1. “</a:t>
                </a:r>
                <a:r>
                  <a:rPr lang="zh-CN" altLang="en-US" sz="2800" b="1" dirty="0">
                    <a:latin typeface="方正兰亭黑简体" panose="02000500000000000000" pitchFamily="2" charset="-122"/>
                    <a:ea typeface="方正兰亭黑简体" panose="02000500000000000000" pitchFamily="2" charset="-122"/>
                    <a:cs typeface="Times New Roman" panose="02020603050405020304" pitchFamily="18" charset="0"/>
                    <a:sym typeface="+mn-ea"/>
                  </a:rPr>
                  <a:t>社会主要矛盾</a:t>
                </a:r>
                <a:r>
                  <a:rPr lang="en-US" altLang="zh-CN" sz="2800" b="1" dirty="0">
                    <a:solidFill>
                      <a:schemeClr val="tx1"/>
                    </a:solidFill>
                    <a:latin typeface="方正兰亭黑简体" panose="02000500000000000000" pitchFamily="2" charset="-122"/>
                    <a:ea typeface="方正兰亭黑简体" panose="02000500000000000000" pitchFamily="2" charset="-122"/>
                    <a:cs typeface="Times New Roman" panose="02020603050405020304" pitchFamily="18" charset="0"/>
                    <a:sym typeface="+mn-ea"/>
                  </a:rPr>
                  <a:t>”</a:t>
                </a:r>
                <a:r>
                  <a:rPr lang="en-US" altLang="zh-CN" sz="2800" b="1" dirty="0">
                    <a:solidFill>
                      <a:schemeClr val="accent1">
                        <a:lumMod val="75000"/>
                      </a:schemeClr>
                    </a:solidFill>
                    <a:latin typeface="Times New Roman" panose="02020603050405020304" pitchFamily="18" charset="0"/>
                    <a:ea typeface="方正兰亭黑简体" panose="02000500000000000000" pitchFamily="2" charset="-122"/>
                    <a:cs typeface="Times New Roman" panose="02020603050405020304" pitchFamily="18" charset="0"/>
                  </a:rPr>
                  <a:t>——  </a:t>
                </a:r>
                <a:r>
                  <a:rPr lang="ja-JP" altLang="en-US" sz="2800" b="1" dirty="0">
                    <a:solidFill>
                      <a:schemeClr val="accent1">
                        <a:lumMod val="75000"/>
                      </a:schemeClr>
                    </a:solidFill>
                    <a:latin typeface="Times New Roman" panose="02020603050405020304" pitchFamily="18" charset="0"/>
                    <a:ea typeface="方正兰亭黑简体" panose="02000500000000000000" pitchFamily="2" charset="-122"/>
                    <a:cs typeface="Times New Roman" panose="02020603050405020304" pitchFamily="18" charset="0"/>
                  </a:rPr>
                  <a:t>主要な</a:t>
                </a:r>
                <a:r>
                  <a:rPr lang="ja-JP" alt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方正兰亭黑简体" panose="02000500000000000000" pitchFamily="2" charset="-122"/>
                    <a:cs typeface="Times New Roman" panose="02020603050405020304" pitchFamily="18" charset="0"/>
                  </a:rPr>
                  <a:t>社会矛盾</a:t>
                </a:r>
                <a:endParaRPr lang="en-US" altLang="zh-CN" sz="2800" b="1" dirty="0">
                  <a:solidFill>
                    <a:srgbClr val="FF0000"/>
                  </a:solidFill>
                  <a:latin typeface="方正兰亭黑简体" panose="02000500000000000000" pitchFamily="2" charset="-122"/>
                  <a:ea typeface="方正兰亭黑简体" panose="02000500000000000000" pitchFamily="2" charset="-122"/>
                  <a:cs typeface="Times New Roman" panose="02020603050405020304" pitchFamily="18" charset="0"/>
                  <a:sym typeface="+mn-ea"/>
                </a:endParaRPr>
              </a:p>
            </p:txBody>
          </p:sp>
        </p:grpSp>
        <p:pic>
          <p:nvPicPr>
            <p:cNvPr id="18" name="图片 17" descr="32313536333434333b32313536333435303bbcc6bbaeb1eac7a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07" y="3573"/>
              <a:ext cx="1115" cy="1115"/>
            </a:xfrm>
            <a:prstGeom prst="rect">
              <a:avLst/>
            </a:prstGeom>
          </p:spPr>
        </p:pic>
      </p:grpSp>
      <p:sp>
        <p:nvSpPr>
          <p:cNvPr id="23" name="椭圆 22"/>
          <p:cNvSpPr/>
          <p:nvPr/>
        </p:nvSpPr>
        <p:spPr>
          <a:xfrm>
            <a:off x="9935917" y="4644892"/>
            <a:ext cx="2066555" cy="206655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iconfont-10484-5114096"/>
          <p:cNvSpPr>
            <a:spLocks noChangeAspect="1"/>
          </p:cNvSpPr>
          <p:nvPr/>
        </p:nvSpPr>
        <p:spPr>
          <a:xfrm>
            <a:off x="10401597" y="5102716"/>
            <a:ext cx="1135453" cy="1149835"/>
          </a:xfrm>
          <a:custGeom>
            <a:avLst/>
            <a:gdLst>
              <a:gd name="T0" fmla="*/ 7558 w 11184"/>
              <a:gd name="T1" fmla="*/ 2125 h 11325"/>
              <a:gd name="T2" fmla="*/ 6347 w 11184"/>
              <a:gd name="T3" fmla="*/ 306 h 11325"/>
              <a:gd name="T4" fmla="*/ 4203 w 11184"/>
              <a:gd name="T5" fmla="*/ 729 h 11325"/>
              <a:gd name="T6" fmla="*/ 3775 w 11184"/>
              <a:gd name="T7" fmla="*/ 2872 h 11325"/>
              <a:gd name="T8" fmla="*/ 5592 w 11184"/>
              <a:gd name="T9" fmla="*/ 4087 h 11325"/>
              <a:gd name="T10" fmla="*/ 7558 w 11184"/>
              <a:gd name="T11" fmla="*/ 2125 h 11325"/>
              <a:gd name="T12" fmla="*/ 6248 w 11184"/>
              <a:gd name="T13" fmla="*/ 4087 h 11325"/>
              <a:gd name="T14" fmla="*/ 4936 w 11184"/>
              <a:gd name="T15" fmla="*/ 4087 h 11325"/>
              <a:gd name="T16" fmla="*/ 3622 w 11184"/>
              <a:gd name="T17" fmla="*/ 4409 h 11325"/>
              <a:gd name="T18" fmla="*/ 5592 w 11184"/>
              <a:gd name="T19" fmla="*/ 5225 h 11325"/>
              <a:gd name="T20" fmla="*/ 7562 w 11184"/>
              <a:gd name="T21" fmla="*/ 4409 h 11325"/>
              <a:gd name="T22" fmla="*/ 6248 w 11184"/>
              <a:gd name="T23" fmla="*/ 4087 h 11325"/>
              <a:gd name="T24" fmla="*/ 10528 w 11184"/>
              <a:gd name="T25" fmla="*/ 6053 h 11325"/>
              <a:gd name="T26" fmla="*/ 9874 w 11184"/>
              <a:gd name="T27" fmla="*/ 6707 h 11325"/>
              <a:gd name="T28" fmla="*/ 9874 w 11184"/>
              <a:gd name="T29" fmla="*/ 8019 h 11325"/>
              <a:gd name="T30" fmla="*/ 10529 w 11184"/>
              <a:gd name="T31" fmla="*/ 8639 h 11325"/>
              <a:gd name="T32" fmla="*/ 11184 w 11184"/>
              <a:gd name="T33" fmla="*/ 8019 h 11325"/>
              <a:gd name="T34" fmla="*/ 11184 w 11184"/>
              <a:gd name="T35" fmla="*/ 6707 h 11325"/>
              <a:gd name="T36" fmla="*/ 10528 w 11184"/>
              <a:gd name="T37" fmla="*/ 6053 h 11325"/>
              <a:gd name="T38" fmla="*/ 1310 w 11184"/>
              <a:gd name="T39" fmla="*/ 8019 h 11325"/>
              <a:gd name="T40" fmla="*/ 1310 w 11184"/>
              <a:gd name="T41" fmla="*/ 6707 h 11325"/>
              <a:gd name="T42" fmla="*/ 655 w 11184"/>
              <a:gd name="T43" fmla="*/ 6087 h 11325"/>
              <a:gd name="T44" fmla="*/ 0 w 11184"/>
              <a:gd name="T45" fmla="*/ 6707 h 11325"/>
              <a:gd name="T46" fmla="*/ 0 w 11184"/>
              <a:gd name="T47" fmla="*/ 8019 h 11325"/>
              <a:gd name="T48" fmla="*/ 655 w 11184"/>
              <a:gd name="T49" fmla="*/ 8639 h 11325"/>
              <a:gd name="T50" fmla="*/ 1310 w 11184"/>
              <a:gd name="T51" fmla="*/ 8019 h 11325"/>
              <a:gd name="T52" fmla="*/ 656 w 11184"/>
              <a:gd name="T53" fmla="*/ 5069 h 11325"/>
              <a:gd name="T54" fmla="*/ 656 w 11184"/>
              <a:gd name="T55" fmla="*/ 5397 h 11325"/>
              <a:gd name="T56" fmla="*/ 1966 w 11184"/>
              <a:gd name="T57" fmla="*/ 6707 h 11325"/>
              <a:gd name="T58" fmla="*/ 1966 w 11184"/>
              <a:gd name="T59" fmla="*/ 8019 h 11325"/>
              <a:gd name="T60" fmla="*/ 656 w 11184"/>
              <a:gd name="T61" fmla="*/ 9325 h 11325"/>
              <a:gd name="T62" fmla="*/ 656 w 11184"/>
              <a:gd name="T63" fmla="*/ 9653 h 11325"/>
              <a:gd name="T64" fmla="*/ 992 w 11184"/>
              <a:gd name="T65" fmla="*/ 9985 h 11325"/>
              <a:gd name="T66" fmla="*/ 5272 w 11184"/>
              <a:gd name="T67" fmla="*/ 11317 h 11325"/>
              <a:gd name="T68" fmla="*/ 5272 w 11184"/>
              <a:gd name="T69" fmla="*/ 5803 h 11325"/>
              <a:gd name="T70" fmla="*/ 992 w 11184"/>
              <a:gd name="T71" fmla="*/ 4743 h 11325"/>
              <a:gd name="T72" fmla="*/ 656 w 11184"/>
              <a:gd name="T73" fmla="*/ 5069 h 11325"/>
              <a:gd name="T74" fmla="*/ 9218 w 11184"/>
              <a:gd name="T75" fmla="*/ 8019 h 11325"/>
              <a:gd name="T76" fmla="*/ 9218 w 11184"/>
              <a:gd name="T77" fmla="*/ 6707 h 11325"/>
              <a:gd name="T78" fmla="*/ 10528 w 11184"/>
              <a:gd name="T79" fmla="*/ 5397 h 11325"/>
              <a:gd name="T80" fmla="*/ 10528 w 11184"/>
              <a:gd name="T81" fmla="*/ 5069 h 11325"/>
              <a:gd name="T82" fmla="*/ 10192 w 11184"/>
              <a:gd name="T83" fmla="*/ 4743 h 11325"/>
              <a:gd name="T84" fmla="*/ 5912 w 11184"/>
              <a:gd name="T85" fmla="*/ 5803 h 11325"/>
              <a:gd name="T86" fmla="*/ 5912 w 11184"/>
              <a:gd name="T87" fmla="*/ 11325 h 11325"/>
              <a:gd name="T88" fmla="*/ 10192 w 11184"/>
              <a:gd name="T89" fmla="*/ 9993 h 11325"/>
              <a:gd name="T90" fmla="*/ 10520 w 11184"/>
              <a:gd name="T91" fmla="*/ 9665 h 11325"/>
              <a:gd name="T92" fmla="*/ 10520 w 11184"/>
              <a:gd name="T93" fmla="*/ 9325 h 11325"/>
              <a:gd name="T94" fmla="*/ 9218 w 11184"/>
              <a:gd name="T95" fmla="*/ 8019 h 1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184" h="11325">
                <a:moveTo>
                  <a:pt x="7558" y="2125"/>
                </a:moveTo>
                <a:cubicBezTo>
                  <a:pt x="7560" y="1329"/>
                  <a:pt x="7082" y="611"/>
                  <a:pt x="6347" y="306"/>
                </a:cubicBezTo>
                <a:cubicBezTo>
                  <a:pt x="5613" y="0"/>
                  <a:pt x="4766" y="168"/>
                  <a:pt x="4203" y="729"/>
                </a:cubicBezTo>
                <a:cubicBezTo>
                  <a:pt x="3640" y="1291"/>
                  <a:pt x="3471" y="2137"/>
                  <a:pt x="3775" y="2872"/>
                </a:cubicBezTo>
                <a:cubicBezTo>
                  <a:pt x="4079" y="3608"/>
                  <a:pt x="4796" y="4087"/>
                  <a:pt x="5592" y="4087"/>
                </a:cubicBezTo>
                <a:cubicBezTo>
                  <a:pt x="6671" y="4075"/>
                  <a:pt x="7544" y="3204"/>
                  <a:pt x="7558" y="2125"/>
                </a:cubicBezTo>
                <a:close/>
                <a:moveTo>
                  <a:pt x="6248" y="4087"/>
                </a:moveTo>
                <a:lnTo>
                  <a:pt x="4936" y="4087"/>
                </a:lnTo>
                <a:cubicBezTo>
                  <a:pt x="4479" y="4091"/>
                  <a:pt x="4029" y="4201"/>
                  <a:pt x="3622" y="4409"/>
                </a:cubicBezTo>
                <a:cubicBezTo>
                  <a:pt x="4311" y="4594"/>
                  <a:pt x="4973" y="4869"/>
                  <a:pt x="5592" y="5225"/>
                </a:cubicBezTo>
                <a:cubicBezTo>
                  <a:pt x="6211" y="4869"/>
                  <a:pt x="6873" y="4594"/>
                  <a:pt x="7562" y="4409"/>
                </a:cubicBezTo>
                <a:cubicBezTo>
                  <a:pt x="7155" y="4201"/>
                  <a:pt x="6705" y="4091"/>
                  <a:pt x="6248" y="4087"/>
                </a:cubicBezTo>
                <a:close/>
                <a:moveTo>
                  <a:pt x="10528" y="6053"/>
                </a:moveTo>
                <a:cubicBezTo>
                  <a:pt x="10167" y="6053"/>
                  <a:pt x="9874" y="6346"/>
                  <a:pt x="9874" y="6707"/>
                </a:cubicBezTo>
                <a:lnTo>
                  <a:pt x="9874" y="8019"/>
                </a:lnTo>
                <a:cubicBezTo>
                  <a:pt x="9893" y="8367"/>
                  <a:pt x="10181" y="8639"/>
                  <a:pt x="10529" y="8639"/>
                </a:cubicBezTo>
                <a:cubicBezTo>
                  <a:pt x="10877" y="8639"/>
                  <a:pt x="11165" y="8367"/>
                  <a:pt x="11184" y="8019"/>
                </a:cubicBezTo>
                <a:lnTo>
                  <a:pt x="11184" y="6707"/>
                </a:lnTo>
                <a:cubicBezTo>
                  <a:pt x="11183" y="6345"/>
                  <a:pt x="10890" y="6053"/>
                  <a:pt x="10528" y="6053"/>
                </a:cubicBezTo>
                <a:close/>
                <a:moveTo>
                  <a:pt x="1310" y="8019"/>
                </a:moveTo>
                <a:lnTo>
                  <a:pt x="1310" y="6707"/>
                </a:lnTo>
                <a:cubicBezTo>
                  <a:pt x="1291" y="6359"/>
                  <a:pt x="1003" y="6087"/>
                  <a:pt x="655" y="6087"/>
                </a:cubicBezTo>
                <a:cubicBezTo>
                  <a:pt x="307" y="6087"/>
                  <a:pt x="19" y="6359"/>
                  <a:pt x="0" y="6707"/>
                </a:cubicBezTo>
                <a:lnTo>
                  <a:pt x="0" y="8019"/>
                </a:lnTo>
                <a:cubicBezTo>
                  <a:pt x="19" y="8367"/>
                  <a:pt x="307" y="8639"/>
                  <a:pt x="655" y="8639"/>
                </a:cubicBezTo>
                <a:cubicBezTo>
                  <a:pt x="1003" y="8639"/>
                  <a:pt x="1291" y="8367"/>
                  <a:pt x="1310" y="8019"/>
                </a:cubicBezTo>
                <a:close/>
                <a:moveTo>
                  <a:pt x="656" y="5069"/>
                </a:moveTo>
                <a:lnTo>
                  <a:pt x="656" y="5397"/>
                </a:lnTo>
                <a:cubicBezTo>
                  <a:pt x="1379" y="5398"/>
                  <a:pt x="1965" y="5984"/>
                  <a:pt x="1966" y="6707"/>
                </a:cubicBezTo>
                <a:lnTo>
                  <a:pt x="1966" y="8019"/>
                </a:lnTo>
                <a:cubicBezTo>
                  <a:pt x="1963" y="8740"/>
                  <a:pt x="1377" y="9324"/>
                  <a:pt x="656" y="9325"/>
                </a:cubicBezTo>
                <a:lnTo>
                  <a:pt x="656" y="9653"/>
                </a:lnTo>
                <a:cubicBezTo>
                  <a:pt x="654" y="9839"/>
                  <a:pt x="806" y="9990"/>
                  <a:pt x="992" y="9985"/>
                </a:cubicBezTo>
                <a:cubicBezTo>
                  <a:pt x="2670" y="9985"/>
                  <a:pt x="4014" y="10515"/>
                  <a:pt x="5272" y="11317"/>
                </a:cubicBezTo>
                <a:lnTo>
                  <a:pt x="5272" y="5803"/>
                </a:lnTo>
                <a:cubicBezTo>
                  <a:pt x="3992" y="5079"/>
                  <a:pt x="2642" y="4743"/>
                  <a:pt x="992" y="4743"/>
                </a:cubicBezTo>
                <a:cubicBezTo>
                  <a:pt x="808" y="4737"/>
                  <a:pt x="656" y="4885"/>
                  <a:pt x="656" y="5069"/>
                </a:cubicBezTo>
                <a:close/>
                <a:moveTo>
                  <a:pt x="9218" y="8019"/>
                </a:moveTo>
                <a:lnTo>
                  <a:pt x="9218" y="6707"/>
                </a:lnTo>
                <a:cubicBezTo>
                  <a:pt x="9219" y="5984"/>
                  <a:pt x="9805" y="5398"/>
                  <a:pt x="10528" y="5397"/>
                </a:cubicBezTo>
                <a:lnTo>
                  <a:pt x="10528" y="5069"/>
                </a:lnTo>
                <a:cubicBezTo>
                  <a:pt x="10528" y="4885"/>
                  <a:pt x="10376" y="4737"/>
                  <a:pt x="10192" y="4743"/>
                </a:cubicBezTo>
                <a:cubicBezTo>
                  <a:pt x="8534" y="4743"/>
                  <a:pt x="7176" y="5079"/>
                  <a:pt x="5912" y="5803"/>
                </a:cubicBezTo>
                <a:lnTo>
                  <a:pt x="5912" y="11325"/>
                </a:lnTo>
                <a:cubicBezTo>
                  <a:pt x="7170" y="10525"/>
                  <a:pt x="8512" y="9993"/>
                  <a:pt x="10192" y="9993"/>
                </a:cubicBezTo>
                <a:cubicBezTo>
                  <a:pt x="10373" y="9993"/>
                  <a:pt x="10520" y="9846"/>
                  <a:pt x="10520" y="9665"/>
                </a:cubicBezTo>
                <a:lnTo>
                  <a:pt x="10520" y="9325"/>
                </a:lnTo>
                <a:cubicBezTo>
                  <a:pt x="9802" y="9320"/>
                  <a:pt x="9221" y="8737"/>
                  <a:pt x="9218" y="8019"/>
                </a:cubicBezTo>
                <a:close/>
              </a:path>
            </a:pathLst>
          </a:custGeom>
          <a:solidFill>
            <a:schemeClr val="bg1">
              <a:alpha val="6514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椭圆 29"/>
          <p:cNvSpPr/>
          <p:nvPr/>
        </p:nvSpPr>
        <p:spPr>
          <a:xfrm>
            <a:off x="865688" y="3407036"/>
            <a:ext cx="2203539" cy="2203539"/>
          </a:xfrm>
          <a:prstGeom prst="ellipse">
            <a:avLst/>
          </a:prstGeom>
          <a:noFill/>
          <a:ln w="22225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001609" y="4263695"/>
            <a:ext cx="1852803" cy="492440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kumimoji="1" lang="zh-CN" altLang="en-US" sz="26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 翻译说明</a:t>
            </a:r>
          </a:p>
        </p:txBody>
      </p:sp>
      <p:sp>
        <p:nvSpPr>
          <p:cNvPr id="3" name="圆角矩形 33"/>
          <p:cNvSpPr/>
          <p:nvPr/>
        </p:nvSpPr>
        <p:spPr>
          <a:xfrm>
            <a:off x="3697088" y="4140067"/>
            <a:ext cx="2103451" cy="504825"/>
          </a:xfrm>
          <a:prstGeom prst="roundRect">
            <a:avLst>
              <a:gd name="adj" fmla="val 50000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bg2">
                    <a:lumMod val="10000"/>
                  </a:schemeClr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移</a:t>
            </a:r>
            <a:r>
              <a:rPr lang="zh-CN" altLang="en-US" sz="2400" b="1" dirty="0" smtClean="0">
                <a:solidFill>
                  <a:schemeClr val="bg2">
                    <a:lumMod val="10000"/>
                  </a:schemeClr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译、显化</a:t>
            </a:r>
            <a:endParaRPr lang="ru-RU" altLang="zh-CN" sz="2400" b="1" dirty="0">
              <a:solidFill>
                <a:schemeClr val="bg2">
                  <a:lumMod val="10000"/>
                </a:schemeClr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949050" y="1720263"/>
            <a:ext cx="9408950" cy="1528469"/>
            <a:chOff x="1598" y="2199"/>
            <a:chExt cx="14401" cy="2142"/>
          </a:xfrm>
        </p:grpSpPr>
        <p:sp>
          <p:nvSpPr>
            <p:cNvPr id="11" name="圆角矩形 10"/>
            <p:cNvSpPr/>
            <p:nvPr/>
          </p:nvSpPr>
          <p:spPr>
            <a:xfrm>
              <a:off x="1598" y="2240"/>
              <a:ext cx="14401" cy="2101"/>
            </a:xfrm>
            <a:prstGeom prst="round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725" y="2199"/>
              <a:ext cx="14274" cy="18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 smtClean="0">
                  <a:solidFill>
                    <a:schemeClr val="tx1"/>
                  </a:solidFill>
                  <a:latin typeface="方正兰亭黑简体" panose="02000500000000000000" pitchFamily="2" charset="-122"/>
                  <a:ea typeface="方正兰亭黑简体" panose="02000500000000000000" pitchFamily="2" charset="-122"/>
                  <a:cs typeface="Times New Roman" panose="02020603050405020304" pitchFamily="18" charset="0"/>
                  <a:sym typeface="+mn-ea"/>
                </a:rPr>
                <a:t>2.</a:t>
              </a:r>
              <a:r>
                <a:rPr lang="zh-CN" altLang="en-US" sz="2800" b="1" dirty="0">
                  <a:latin typeface="方正兰亭黑简体" panose="02000500000000000000" pitchFamily="2" charset="-122"/>
                  <a:ea typeface="方正兰亭黑简体" panose="02000500000000000000" pitchFamily="2" charset="-122"/>
                  <a:cs typeface="Times New Roman" panose="02020603050405020304" pitchFamily="18" charset="0"/>
                  <a:sym typeface="+mn-ea"/>
                </a:rPr>
                <a:t>党对对外工作的集中统一</a:t>
              </a:r>
              <a:r>
                <a:rPr lang="zh-CN" altLang="en-US" sz="2800" b="1" dirty="0" smtClean="0">
                  <a:latin typeface="方正兰亭黑简体" panose="02000500000000000000" pitchFamily="2" charset="-122"/>
                  <a:ea typeface="方正兰亭黑简体" panose="02000500000000000000" pitchFamily="2" charset="-122"/>
                  <a:cs typeface="Times New Roman" panose="02020603050405020304" pitchFamily="18" charset="0"/>
                  <a:sym typeface="+mn-ea"/>
                </a:rPr>
                <a:t>领导</a:t>
              </a:r>
              <a:endParaRPr lang="en-US" altLang="zh-CN" sz="2800" b="1" dirty="0" smtClean="0">
                <a:latin typeface="方正兰亭黑简体" panose="02000500000000000000" pitchFamily="2" charset="-122"/>
                <a:ea typeface="方正兰亭黑简体" panose="02000500000000000000" pitchFamily="2" charset="-122"/>
                <a:cs typeface="Times New Roman" panose="02020603050405020304" pitchFamily="18" charset="0"/>
                <a:sym typeface="+mn-ea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800" b="1" dirty="0" smtClean="0">
                  <a:solidFill>
                    <a:schemeClr val="accent1">
                      <a:lumMod val="75000"/>
                    </a:schemeClr>
                  </a:solidFill>
                  <a:latin typeface="komorebi gothic" pitchFamily="49" charset="-128"/>
                  <a:ea typeface="komorebi gothic" pitchFamily="49" charset="-128"/>
                  <a:cs typeface="Times New Roman" panose="02020603050405020304" pitchFamily="18" charset="0"/>
                </a:rPr>
                <a:t>——</a:t>
              </a:r>
              <a:r>
                <a:rPr lang="ko-KR" altLang="en-US" sz="2800" b="1" dirty="0">
                  <a:solidFill>
                    <a:schemeClr val="accent1">
                      <a:lumMod val="75000"/>
                    </a:schemeClr>
                  </a:solidFill>
                  <a:latin typeface="komorebi gothic" pitchFamily="49" charset="-128"/>
                  <a:ea typeface="komorebi gothic" pitchFamily="49" charset="-128"/>
                  <a:cs typeface="Times New Roman" panose="02020603050405020304" pitchFamily="18" charset="0"/>
                </a:rPr>
                <a:t>대외 사업에서 당의 집중적 통일 영도</a:t>
              </a:r>
            </a:p>
          </p:txBody>
        </p:sp>
      </p:grpSp>
      <p:pic>
        <p:nvPicPr>
          <p:cNvPr id="24" name="图片 23" descr="32313536333434333b32313536333435303bbcc6bbaeb1eac7a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9418" y="1854789"/>
            <a:ext cx="791037" cy="681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618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文本二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103733" y="4020593"/>
            <a:ext cx="89898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/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세계 경제는 성장 동력이 떨어지고 금융 위기의 그림자가 여전하며 발전의</a:t>
            </a:r>
          </a:p>
          <a:p>
            <a:pPr algn="just" latinLnBrk="1"/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격차가 날로 커지고 </a:t>
            </a:r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무력 충돌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도</a:t>
            </a:r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빈발하고 있으며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……</a:t>
            </a:r>
            <a:endParaRPr lang="ja-JP" altLang="en-US" sz="2000" b="1" dirty="0">
              <a:solidFill>
                <a:srgbClr val="2050A1"/>
              </a:solidFill>
              <a:latin typeface="komorebi gothic" pitchFamily="49" charset="-128"/>
              <a:ea typeface="komorebi gothic" pitchFamily="49" charset="-128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103733" y="2777968"/>
            <a:ext cx="89898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例</a:t>
            </a:r>
            <a:r>
              <a:rPr lang="en-US" altLang="zh-CN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2 </a:t>
            </a:r>
          </a:p>
          <a:p>
            <a:pPr algn="just"/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世界经济增长乏力，金融危机阴云不散，发展鸿沟日益突出，</a:t>
            </a:r>
            <a:r>
              <a:rPr lang="zh-CN" altLang="en-US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兵戎相见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时有发生。</a:t>
            </a:r>
            <a:endParaRPr lang="zh-CN" altLang="en-US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59350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3. 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词义抽象化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23442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文本二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576889" y="4050555"/>
            <a:ext cx="713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/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인류 운명공동체를 구축하는 것은 아름다운 목표지만 </a:t>
            </a:r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세대를 이어 </a:t>
            </a:r>
            <a:r>
              <a:rPr lang="ko-KR" altLang="en-US" sz="2000" b="1" dirty="0" smtClean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가면서 꾸준히 </a:t>
            </a:r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노력해야만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이룰 수 있는 목표입니다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</a:t>
            </a:r>
            <a:endParaRPr lang="ja-JP" altLang="en-US" sz="2000" b="1" dirty="0">
              <a:solidFill>
                <a:srgbClr val="2050A1"/>
              </a:solidFill>
              <a:latin typeface="komorebi gothic" pitchFamily="49" charset="-128"/>
              <a:ea typeface="komorebi gothic" pitchFamily="49" charset="-128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596245" y="2847073"/>
            <a:ext cx="71729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例</a:t>
            </a:r>
            <a:r>
              <a:rPr lang="en-US" altLang="zh-CN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3 </a:t>
            </a:r>
          </a:p>
          <a:p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构建人类命运共同体是一个美好的目标，也是一个需要</a:t>
            </a:r>
            <a:r>
              <a:rPr lang="zh-CN" altLang="en-US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一代又一代人接力跑</a:t>
            </a:r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才能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实现的目标。</a:t>
            </a:r>
            <a:endParaRPr lang="zh-CN" altLang="en-US" sz="2000" b="1" dirty="0">
              <a:solidFill>
                <a:srgbClr val="1E50A2"/>
              </a:solidFill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59350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3. 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词义抽象化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64415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文本二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344650" y="3982187"/>
            <a:ext cx="864766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/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프랑스에는 “</a:t>
            </a:r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인간의 운명은 그의 손에 달려 있다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”라는 속담이 있습니다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 </a:t>
            </a:r>
            <a:r>
              <a:rPr lang="ko-KR" altLang="en-US" sz="2000" b="1" dirty="0" smtClean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준엄한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글로벌 도전에 직면하고 인류 발전의 갈림길에서 과연 어디로 가야 </a:t>
            </a:r>
            <a:r>
              <a:rPr lang="ko-KR" altLang="en-US" sz="2000" b="1" dirty="0" smtClean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할 것인지에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직면하여 각국은 마땅히 천하를 자신의 일로 여기는 책임감을 </a:t>
            </a:r>
            <a:r>
              <a:rPr lang="ko-KR" altLang="en-US" sz="2000" b="1" dirty="0" smtClean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가져야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하고 방관자가 아니라 적극적인 행동파가 </a:t>
            </a:r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되어 인류의 미래와 </a:t>
            </a:r>
            <a:r>
              <a:rPr lang="ko-KR" altLang="en-US" sz="2000" b="1" dirty="0" smtClean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운명을 스스로 </a:t>
            </a:r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책임지기 위해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 공동으로 노력해야 합니다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</a:t>
            </a:r>
            <a:endParaRPr lang="ja-JP" altLang="en-US" sz="2000" b="1" dirty="0">
              <a:latin typeface="komorebi gothic" pitchFamily="49" charset="-128"/>
              <a:ea typeface="komorebi gothic" pitchFamily="49" charset="-128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240519" y="2610706"/>
            <a:ext cx="89282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例</a:t>
            </a:r>
            <a:r>
              <a:rPr lang="en-US" altLang="zh-CN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4 </a:t>
            </a:r>
          </a:p>
          <a:p>
            <a:r>
              <a:rPr lang="ko-KR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法国有句谚语说：“</a:t>
            </a:r>
            <a:r>
              <a:rPr lang="ko-KR" altLang="en-US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人的命运掌握在自己的手里</a:t>
            </a:r>
            <a:r>
              <a:rPr lang="ko-KR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。”</a:t>
            </a:r>
            <a:r>
              <a:rPr lang="ko-KR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面对严峻的全球性挑战</a:t>
            </a:r>
            <a:r>
              <a:rPr lang="ko-KR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，面对人类发展在十字路口何去何从的抉择，</a:t>
            </a:r>
            <a:r>
              <a:rPr lang="ko-KR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各国应该有以天下为己任的担当精神</a:t>
            </a:r>
            <a:r>
              <a:rPr lang="ko-KR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，积极做行动派、不做观望者，</a:t>
            </a:r>
            <a:r>
              <a:rPr lang="ko-KR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共同努力把</a:t>
            </a:r>
            <a:r>
              <a:rPr lang="ko-KR" altLang="en-US" sz="2000" b="1" dirty="0" smtClean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人类前途命运掌握在自己手中</a:t>
            </a:r>
            <a:r>
              <a:rPr lang="ko-KR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。</a:t>
            </a:r>
            <a:endParaRPr lang="ko-KR" altLang="en-US" sz="2000" b="1" dirty="0">
              <a:solidFill>
                <a:srgbClr val="1E50A2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59350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3. 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词义抽象化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85910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文本二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533818" y="4050948"/>
            <a:ext cx="80671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/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“최고의 시절이었고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,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최악의 시절이기도 했다</a:t>
            </a:r>
            <a:r>
              <a:rPr lang="en-US" altLang="ko-KR" sz="2000" b="1" dirty="0" smtClean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.”</a:t>
            </a:r>
            <a:r>
              <a:rPr lang="ko-KR" altLang="en-US" sz="2000" b="1" dirty="0" smtClean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영국의 </a:t>
            </a:r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대문호 찰스 </a:t>
            </a:r>
            <a:r>
              <a:rPr lang="ko-KR" altLang="en-US" sz="2000" b="1" dirty="0" smtClean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디킨스</a:t>
            </a:r>
            <a:r>
              <a:rPr lang="ko-KR" altLang="en-US" sz="2000" b="1" dirty="0" smtClean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는</a:t>
            </a:r>
            <a:r>
              <a:rPr lang="ko-KR" altLang="en-US" sz="2000" b="1" dirty="0" smtClean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 </a:t>
            </a:r>
            <a:r>
              <a:rPr lang="ko-KR" altLang="en-US" sz="2000" b="1" dirty="0" smtClean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산업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혁명 이후의 세계를 이렇게 묘사하였습니다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</a:t>
            </a:r>
            <a:endParaRPr lang="ja-JP" altLang="en-US" sz="2000" b="1" dirty="0">
              <a:latin typeface="komorebi gothic" pitchFamily="49" charset="-128"/>
              <a:ea typeface="komorebi gothic" pitchFamily="49" charset="-128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488819" y="2725538"/>
            <a:ext cx="80671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例</a:t>
            </a:r>
            <a:r>
              <a:rPr lang="en-US" altLang="zh-CN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1</a:t>
            </a:r>
          </a:p>
          <a:p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“这是最好的时代，也是最坏的时代”，英国</a:t>
            </a:r>
            <a:r>
              <a:rPr lang="zh-CN" altLang="en-US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文学家狄更斯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曾这样描述</a:t>
            </a:r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工业革命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发生后的世界。</a:t>
            </a:r>
            <a:endParaRPr lang="zh-CN" altLang="en-US" sz="2000" b="1" dirty="0">
              <a:solidFill>
                <a:srgbClr val="FF0000"/>
              </a:solidFill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59350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4</a:t>
            </a:r>
            <a:r>
              <a:rPr lang="en-US" altLang="zh-CN" sz="2000" b="1" dirty="0" smtClean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. </a:t>
            </a:r>
            <a:r>
              <a:rPr lang="zh-CN" altLang="en-US" sz="2000" b="1" dirty="0" smtClean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词义搭配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41563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文本二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612755" y="3982187"/>
            <a:ext cx="71399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/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각국의 교류가 빈번해짐에 따라 서로 간에 마찰과 분쟁이 생기는 것은 </a:t>
            </a:r>
            <a:r>
              <a:rPr lang="ko-KR" altLang="en-US" sz="2000" b="1" dirty="0" smtClean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피할 수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없는 일입니다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중요한 것은 대화와 평화적인 협상을 통해 </a:t>
            </a:r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갈등과 </a:t>
            </a:r>
            <a:r>
              <a:rPr lang="ko-KR" altLang="en-US" sz="2000" b="1" dirty="0" smtClean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이견을 해소하여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상호 관계의 발전이라는 큰 국면을 수호하는 것입니다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</a:t>
            </a:r>
            <a:endParaRPr lang="ja-JP" altLang="en-US" sz="2000" b="1" dirty="0">
              <a:latin typeface="komorebi gothic" pitchFamily="49" charset="-128"/>
              <a:ea typeface="komorebi gothic" pitchFamily="49" charset="-128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596245" y="2847073"/>
            <a:ext cx="71729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例</a:t>
            </a:r>
            <a:r>
              <a:rPr lang="en-US" altLang="zh-CN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2 </a:t>
            </a:r>
          </a:p>
          <a:p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各国交往频繁，磕磕碰碰在所难免，关键是要坚持通过对话协商与</a:t>
            </a:r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和平谈判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，</a:t>
            </a:r>
            <a:r>
              <a:rPr lang="zh-CN" altLang="en-US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妥善解决矛盾分歧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，维护相互关系发展大局。</a:t>
            </a:r>
            <a:endParaRPr lang="zh-CN" altLang="en-US" sz="2000" b="1" dirty="0">
              <a:solidFill>
                <a:srgbClr val="FF0000"/>
              </a:solidFill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59350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4. 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词义搭配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  <p:grpSp>
        <p:nvGrpSpPr>
          <p:cNvPr id="2" name="Group 21"/>
          <p:cNvGrpSpPr>
            <a:grpSpLocks/>
          </p:cNvGrpSpPr>
          <p:nvPr/>
        </p:nvGrpSpPr>
        <p:grpSpPr bwMode="auto">
          <a:xfrm>
            <a:off x="2092325" y="665163"/>
            <a:ext cx="263525" cy="1587"/>
            <a:chOff x="3296" y="328"/>
            <a:chExt cx="416" cy="2"/>
          </a:xfrm>
        </p:grpSpPr>
        <p:sp>
          <p:nvSpPr>
            <p:cNvPr id="6" name="Freeform 22"/>
            <p:cNvSpPr>
              <a:spLocks/>
            </p:cNvSpPr>
            <p:nvPr/>
          </p:nvSpPr>
          <p:spPr bwMode="auto">
            <a:xfrm>
              <a:off x="3296" y="328"/>
              <a:ext cx="416" cy="2"/>
            </a:xfrm>
            <a:custGeom>
              <a:avLst/>
              <a:gdLst>
                <a:gd name="T0" fmla="+- 0 3296 3296"/>
                <a:gd name="T1" fmla="*/ T0 w 416"/>
                <a:gd name="T2" fmla="+- 0 3712 3296"/>
                <a:gd name="T3" fmla="*/ T2 w 416"/>
              </a:gdLst>
              <a:ahLst/>
              <a:cxnLst>
                <a:cxn ang="0">
                  <a:pos x="T1" y="0"/>
                </a:cxn>
                <a:cxn ang="0">
                  <a:pos x="T3" y="0"/>
                </a:cxn>
              </a:cxnLst>
              <a:rect l="0" t="0" r="r" b="b"/>
              <a:pathLst>
                <a:path w="416">
                  <a:moveTo>
                    <a:pt x="0" y="0"/>
                  </a:moveTo>
                  <a:lnTo>
                    <a:pt x="416" y="0"/>
                  </a:lnTo>
                </a:path>
              </a:pathLst>
            </a:custGeom>
            <a:noFill/>
            <a:ln w="6350">
              <a:solidFill>
                <a:srgbClr val="231F2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" name="Group 19"/>
          <p:cNvGrpSpPr>
            <a:grpSpLocks/>
          </p:cNvGrpSpPr>
          <p:nvPr/>
        </p:nvGrpSpPr>
        <p:grpSpPr bwMode="auto">
          <a:xfrm>
            <a:off x="2963863" y="665163"/>
            <a:ext cx="263525" cy="1587"/>
            <a:chOff x="4667" y="328"/>
            <a:chExt cx="416" cy="2"/>
          </a:xfrm>
        </p:grpSpPr>
        <p:sp>
          <p:nvSpPr>
            <p:cNvPr id="10" name="Freeform 20"/>
            <p:cNvSpPr>
              <a:spLocks/>
            </p:cNvSpPr>
            <p:nvPr/>
          </p:nvSpPr>
          <p:spPr bwMode="auto">
            <a:xfrm>
              <a:off x="4667" y="328"/>
              <a:ext cx="416" cy="2"/>
            </a:xfrm>
            <a:custGeom>
              <a:avLst/>
              <a:gdLst>
                <a:gd name="T0" fmla="+- 0 4667 4667"/>
                <a:gd name="T1" fmla="*/ T0 w 416"/>
                <a:gd name="T2" fmla="+- 0 5083 4667"/>
                <a:gd name="T3" fmla="*/ T2 w 416"/>
              </a:gdLst>
              <a:ahLst/>
              <a:cxnLst>
                <a:cxn ang="0">
                  <a:pos x="T1" y="0"/>
                </a:cxn>
                <a:cxn ang="0">
                  <a:pos x="T3" y="0"/>
                </a:cxn>
              </a:cxnLst>
              <a:rect l="0" t="0" r="r" b="b"/>
              <a:pathLst>
                <a:path w="416">
                  <a:moveTo>
                    <a:pt x="0" y="0"/>
                  </a:moveTo>
                  <a:lnTo>
                    <a:pt x="416" y="0"/>
                  </a:lnTo>
                </a:path>
              </a:pathLst>
            </a:custGeom>
            <a:noFill/>
            <a:ln w="6350">
              <a:solidFill>
                <a:srgbClr val="231F2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" name="Group 17"/>
          <p:cNvGrpSpPr>
            <a:grpSpLocks/>
          </p:cNvGrpSpPr>
          <p:nvPr/>
        </p:nvGrpSpPr>
        <p:grpSpPr bwMode="auto">
          <a:xfrm>
            <a:off x="4308475" y="665163"/>
            <a:ext cx="263525" cy="1587"/>
            <a:chOff x="6785" y="328"/>
            <a:chExt cx="416" cy="2"/>
          </a:xfrm>
        </p:grpSpPr>
        <p:sp>
          <p:nvSpPr>
            <p:cNvPr id="15" name="Freeform 18"/>
            <p:cNvSpPr>
              <a:spLocks/>
            </p:cNvSpPr>
            <p:nvPr/>
          </p:nvSpPr>
          <p:spPr bwMode="auto">
            <a:xfrm>
              <a:off x="6785" y="328"/>
              <a:ext cx="416" cy="2"/>
            </a:xfrm>
            <a:custGeom>
              <a:avLst/>
              <a:gdLst>
                <a:gd name="T0" fmla="+- 0 6785 6785"/>
                <a:gd name="T1" fmla="*/ T0 w 416"/>
                <a:gd name="T2" fmla="+- 0 7201 6785"/>
                <a:gd name="T3" fmla="*/ T2 w 416"/>
              </a:gdLst>
              <a:ahLst/>
              <a:cxnLst>
                <a:cxn ang="0">
                  <a:pos x="T1" y="0"/>
                </a:cxn>
                <a:cxn ang="0">
                  <a:pos x="T3" y="0"/>
                </a:cxn>
              </a:cxnLst>
              <a:rect l="0" t="0" r="r" b="b"/>
              <a:pathLst>
                <a:path w="416">
                  <a:moveTo>
                    <a:pt x="0" y="0"/>
                  </a:moveTo>
                  <a:lnTo>
                    <a:pt x="416" y="0"/>
                  </a:lnTo>
                </a:path>
              </a:pathLst>
            </a:custGeom>
            <a:noFill/>
            <a:ln w="6350">
              <a:solidFill>
                <a:srgbClr val="231F2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Group 15"/>
          <p:cNvGrpSpPr>
            <a:grpSpLocks/>
          </p:cNvGrpSpPr>
          <p:nvPr/>
        </p:nvGrpSpPr>
        <p:grpSpPr bwMode="auto">
          <a:xfrm>
            <a:off x="4743450" y="665163"/>
            <a:ext cx="131763" cy="1587"/>
            <a:chOff x="7471" y="328"/>
            <a:chExt cx="208" cy="2"/>
          </a:xfrm>
        </p:grpSpPr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7471" y="328"/>
              <a:ext cx="208" cy="2"/>
            </a:xfrm>
            <a:custGeom>
              <a:avLst/>
              <a:gdLst>
                <a:gd name="T0" fmla="+- 0 7471 7471"/>
                <a:gd name="T1" fmla="*/ T0 w 208"/>
                <a:gd name="T2" fmla="+- 0 7679 7471"/>
                <a:gd name="T3" fmla="*/ T2 w 208"/>
              </a:gdLst>
              <a:ahLst/>
              <a:cxnLst>
                <a:cxn ang="0">
                  <a:pos x="T1" y="0"/>
                </a:cxn>
                <a:cxn ang="0">
                  <a:pos x="T3" y="0"/>
                </a:cxn>
              </a:cxnLst>
              <a:rect l="0" t="0" r="r" b="b"/>
              <a:pathLst>
                <a:path w="208">
                  <a:moveTo>
                    <a:pt x="0" y="0"/>
                  </a:moveTo>
                  <a:lnTo>
                    <a:pt x="208" y="0"/>
                  </a:lnTo>
                </a:path>
              </a:pathLst>
            </a:custGeom>
            <a:noFill/>
            <a:ln w="6350">
              <a:solidFill>
                <a:srgbClr val="231F2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" name="Group 8"/>
          <p:cNvGrpSpPr>
            <a:grpSpLocks/>
          </p:cNvGrpSpPr>
          <p:nvPr/>
        </p:nvGrpSpPr>
        <p:grpSpPr bwMode="auto">
          <a:xfrm>
            <a:off x="-1588" y="596900"/>
            <a:ext cx="363538" cy="723900"/>
            <a:chOff x="-3" y="221"/>
            <a:chExt cx="573" cy="1140"/>
          </a:xfrm>
        </p:grpSpPr>
        <p:grpSp>
          <p:nvGrpSpPr>
            <p:cNvPr id="19" name="Group 13"/>
            <p:cNvGrpSpPr>
              <a:grpSpLocks/>
            </p:cNvGrpSpPr>
            <p:nvPr/>
          </p:nvGrpSpPr>
          <p:grpSpPr bwMode="auto">
            <a:xfrm>
              <a:off x="142" y="649"/>
              <a:ext cx="284" cy="284"/>
              <a:chOff x="142" y="649"/>
              <a:chExt cx="284" cy="284"/>
            </a:xfrm>
          </p:grpSpPr>
          <p:sp>
            <p:nvSpPr>
              <p:cNvPr id="37" name="Freeform 14"/>
              <p:cNvSpPr>
                <a:spLocks/>
              </p:cNvSpPr>
              <p:nvPr/>
            </p:nvSpPr>
            <p:spPr bwMode="auto">
              <a:xfrm>
                <a:off x="142" y="649"/>
                <a:ext cx="284" cy="284"/>
              </a:xfrm>
              <a:custGeom>
                <a:avLst/>
                <a:gdLst>
                  <a:gd name="T0" fmla="+- 0 425 142"/>
                  <a:gd name="T1" fmla="*/ T0 w 284"/>
                  <a:gd name="T2" fmla="+- 0 791 649"/>
                  <a:gd name="T3" fmla="*/ 791 h 284"/>
                  <a:gd name="T4" fmla="+- 0 409 142"/>
                  <a:gd name="T5" fmla="*/ T4 w 284"/>
                  <a:gd name="T6" fmla="+- 0 856 649"/>
                  <a:gd name="T7" fmla="*/ 856 h 284"/>
                  <a:gd name="T8" fmla="+- 0 367 142"/>
                  <a:gd name="T9" fmla="*/ T8 w 284"/>
                  <a:gd name="T10" fmla="+- 0 905 649"/>
                  <a:gd name="T11" fmla="*/ 905 h 284"/>
                  <a:gd name="T12" fmla="+- 0 307 142"/>
                  <a:gd name="T13" fmla="*/ T12 w 284"/>
                  <a:gd name="T14" fmla="+- 0 931 649"/>
                  <a:gd name="T15" fmla="*/ 931 h 284"/>
                  <a:gd name="T16" fmla="+- 0 284 142"/>
                  <a:gd name="T17" fmla="*/ T16 w 284"/>
                  <a:gd name="T18" fmla="+- 0 933 649"/>
                  <a:gd name="T19" fmla="*/ 933 h 284"/>
                  <a:gd name="T20" fmla="+- 0 261 142"/>
                  <a:gd name="T21" fmla="*/ T20 w 284"/>
                  <a:gd name="T22" fmla="+- 0 931 649"/>
                  <a:gd name="T23" fmla="*/ 931 h 284"/>
                  <a:gd name="T24" fmla="+- 0 200 142"/>
                  <a:gd name="T25" fmla="*/ T24 w 284"/>
                  <a:gd name="T26" fmla="+- 0 906 649"/>
                  <a:gd name="T27" fmla="*/ 906 h 284"/>
                  <a:gd name="T28" fmla="+- 0 158 142"/>
                  <a:gd name="T29" fmla="*/ T28 w 284"/>
                  <a:gd name="T30" fmla="+- 0 857 649"/>
                  <a:gd name="T31" fmla="*/ 857 h 284"/>
                  <a:gd name="T32" fmla="+- 0 142 142"/>
                  <a:gd name="T33" fmla="*/ T32 w 284"/>
                  <a:gd name="T34" fmla="+- 0 792 649"/>
                  <a:gd name="T35" fmla="*/ 792 h 284"/>
                  <a:gd name="T36" fmla="+- 0 144 142"/>
                  <a:gd name="T37" fmla="*/ T36 w 284"/>
                  <a:gd name="T38" fmla="+- 0 769 649"/>
                  <a:gd name="T39" fmla="*/ 769 h 284"/>
                  <a:gd name="T40" fmla="+- 0 169 142"/>
                  <a:gd name="T41" fmla="*/ T40 w 284"/>
                  <a:gd name="T42" fmla="+- 0 708 649"/>
                  <a:gd name="T43" fmla="*/ 708 h 284"/>
                  <a:gd name="T44" fmla="+- 0 218 142"/>
                  <a:gd name="T45" fmla="*/ T44 w 284"/>
                  <a:gd name="T46" fmla="+- 0 666 649"/>
                  <a:gd name="T47" fmla="*/ 666 h 284"/>
                  <a:gd name="T48" fmla="+- 0 282 142"/>
                  <a:gd name="T49" fmla="*/ T48 w 284"/>
                  <a:gd name="T50" fmla="+- 0 649 649"/>
                  <a:gd name="T51" fmla="*/ 649 h 284"/>
                  <a:gd name="T52" fmla="+- 0 305 142"/>
                  <a:gd name="T53" fmla="*/ T52 w 284"/>
                  <a:gd name="T54" fmla="+- 0 651 649"/>
                  <a:gd name="T55" fmla="*/ 651 h 284"/>
                  <a:gd name="T56" fmla="+- 0 366 142"/>
                  <a:gd name="T57" fmla="*/ T56 w 284"/>
                  <a:gd name="T58" fmla="+- 0 676 649"/>
                  <a:gd name="T59" fmla="*/ 676 h 284"/>
                  <a:gd name="T60" fmla="+- 0 409 142"/>
                  <a:gd name="T61" fmla="*/ T60 w 284"/>
                  <a:gd name="T62" fmla="+- 0 725 649"/>
                  <a:gd name="T63" fmla="*/ 725 h 284"/>
                  <a:gd name="T64" fmla="+- 0 425 142"/>
                  <a:gd name="T65" fmla="*/ T64 w 284"/>
                  <a:gd name="T66" fmla="+- 0 790 649"/>
                  <a:gd name="T67" fmla="*/ 790 h 284"/>
                  <a:gd name="T68" fmla="+- 0 425 142"/>
                  <a:gd name="T69" fmla="*/ T68 w 284"/>
                  <a:gd name="T70" fmla="+- 0 791 649"/>
                  <a:gd name="T71" fmla="*/ 791 h 28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</a:cxnLst>
                <a:rect l="0" t="0" r="r" b="b"/>
                <a:pathLst>
                  <a:path w="284" h="284">
                    <a:moveTo>
                      <a:pt x="283" y="142"/>
                    </a:moveTo>
                    <a:lnTo>
                      <a:pt x="267" y="207"/>
                    </a:lnTo>
                    <a:lnTo>
                      <a:pt x="225" y="256"/>
                    </a:lnTo>
                    <a:lnTo>
                      <a:pt x="165" y="282"/>
                    </a:lnTo>
                    <a:lnTo>
                      <a:pt x="142" y="284"/>
                    </a:lnTo>
                    <a:lnTo>
                      <a:pt x="119" y="282"/>
                    </a:lnTo>
                    <a:lnTo>
                      <a:pt x="58" y="257"/>
                    </a:lnTo>
                    <a:lnTo>
                      <a:pt x="16" y="208"/>
                    </a:lnTo>
                    <a:lnTo>
                      <a:pt x="0" y="143"/>
                    </a:lnTo>
                    <a:lnTo>
                      <a:pt x="2" y="120"/>
                    </a:lnTo>
                    <a:lnTo>
                      <a:pt x="27" y="59"/>
                    </a:lnTo>
                    <a:lnTo>
                      <a:pt x="76" y="17"/>
                    </a:lnTo>
                    <a:lnTo>
                      <a:pt x="140" y="0"/>
                    </a:lnTo>
                    <a:lnTo>
                      <a:pt x="163" y="2"/>
                    </a:lnTo>
                    <a:lnTo>
                      <a:pt x="224" y="27"/>
                    </a:lnTo>
                    <a:lnTo>
                      <a:pt x="267" y="76"/>
                    </a:lnTo>
                    <a:lnTo>
                      <a:pt x="283" y="141"/>
                    </a:lnTo>
                    <a:lnTo>
                      <a:pt x="283" y="142"/>
                    </a:lnTo>
                    <a:close/>
                  </a:path>
                </a:pathLst>
              </a:custGeom>
              <a:noFill/>
              <a:ln w="3594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" name="Group 11"/>
            <p:cNvGrpSpPr>
              <a:grpSpLocks/>
            </p:cNvGrpSpPr>
            <p:nvPr/>
          </p:nvGrpSpPr>
          <p:grpSpPr bwMode="auto">
            <a:xfrm>
              <a:off x="0" y="791"/>
              <a:ext cx="567" cy="2"/>
              <a:chOff x="0" y="791"/>
              <a:chExt cx="567" cy="2"/>
            </a:xfrm>
          </p:grpSpPr>
          <p:sp>
            <p:nvSpPr>
              <p:cNvPr id="36" name="Freeform 12"/>
              <p:cNvSpPr>
                <a:spLocks/>
              </p:cNvSpPr>
              <p:nvPr/>
            </p:nvSpPr>
            <p:spPr bwMode="auto">
              <a:xfrm>
                <a:off x="0" y="791"/>
                <a:ext cx="567" cy="2"/>
              </a:xfrm>
              <a:custGeom>
                <a:avLst/>
                <a:gdLst>
                  <a:gd name="T0" fmla="*/ 0 w 567"/>
                  <a:gd name="T1" fmla="*/ 567 w 56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567">
                    <a:moveTo>
                      <a:pt x="0" y="0"/>
                    </a:moveTo>
                    <a:lnTo>
                      <a:pt x="567" y="0"/>
                    </a:lnTo>
                  </a:path>
                </a:pathLst>
              </a:custGeom>
              <a:noFill/>
              <a:ln w="3594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" name="Group 9"/>
            <p:cNvGrpSpPr>
              <a:grpSpLocks/>
            </p:cNvGrpSpPr>
            <p:nvPr/>
          </p:nvGrpSpPr>
          <p:grpSpPr bwMode="auto">
            <a:xfrm>
              <a:off x="283" y="224"/>
              <a:ext cx="2" cy="1134"/>
              <a:chOff x="283" y="224"/>
              <a:chExt cx="2" cy="1134"/>
            </a:xfrm>
          </p:grpSpPr>
          <p:sp>
            <p:nvSpPr>
              <p:cNvPr id="35" name="Freeform 10"/>
              <p:cNvSpPr>
                <a:spLocks/>
              </p:cNvSpPr>
              <p:nvPr/>
            </p:nvSpPr>
            <p:spPr bwMode="auto">
              <a:xfrm>
                <a:off x="283" y="224"/>
                <a:ext cx="2" cy="1134"/>
              </a:xfrm>
              <a:custGeom>
                <a:avLst/>
                <a:gdLst>
                  <a:gd name="T0" fmla="+- 0 224 224"/>
                  <a:gd name="T1" fmla="*/ 224 h 1134"/>
                  <a:gd name="T2" fmla="+- 0 1358 224"/>
                  <a:gd name="T3" fmla="*/ 1358 h 1134"/>
                </a:gdLst>
                <a:ahLst/>
                <a:cxnLst>
                  <a:cxn ang="0">
                    <a:pos x="0" y="T1"/>
                  </a:cxn>
                  <a:cxn ang="0">
                    <a:pos x="0" y="T3"/>
                  </a:cxn>
                </a:cxnLst>
                <a:rect l="0" t="0" r="r" b="b"/>
                <a:pathLst>
                  <a:path h="1134">
                    <a:moveTo>
                      <a:pt x="0" y="0"/>
                    </a:moveTo>
                    <a:lnTo>
                      <a:pt x="0" y="1134"/>
                    </a:lnTo>
                  </a:path>
                </a:pathLst>
              </a:custGeom>
              <a:noFill/>
              <a:ln w="3594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8" name="Group 1"/>
          <p:cNvGrpSpPr>
            <a:grpSpLocks/>
          </p:cNvGrpSpPr>
          <p:nvPr/>
        </p:nvGrpSpPr>
        <p:grpSpPr bwMode="auto">
          <a:xfrm>
            <a:off x="7234238" y="596900"/>
            <a:ext cx="363537" cy="723900"/>
            <a:chOff x="11392" y="221"/>
            <a:chExt cx="573" cy="1140"/>
          </a:xfrm>
        </p:grpSpPr>
        <p:grpSp>
          <p:nvGrpSpPr>
            <p:cNvPr id="39" name="Group 6"/>
            <p:cNvGrpSpPr>
              <a:grpSpLocks/>
            </p:cNvGrpSpPr>
            <p:nvPr/>
          </p:nvGrpSpPr>
          <p:grpSpPr bwMode="auto">
            <a:xfrm>
              <a:off x="11537" y="649"/>
              <a:ext cx="284" cy="284"/>
              <a:chOff x="11537" y="649"/>
              <a:chExt cx="284" cy="284"/>
            </a:xfrm>
          </p:grpSpPr>
          <p:sp>
            <p:nvSpPr>
              <p:cNvPr id="44" name="Freeform 7"/>
              <p:cNvSpPr>
                <a:spLocks/>
              </p:cNvSpPr>
              <p:nvPr/>
            </p:nvSpPr>
            <p:spPr bwMode="auto">
              <a:xfrm>
                <a:off x="11537" y="649"/>
                <a:ext cx="284" cy="284"/>
              </a:xfrm>
              <a:custGeom>
                <a:avLst/>
                <a:gdLst>
                  <a:gd name="T0" fmla="+- 0 11820 11537"/>
                  <a:gd name="T1" fmla="*/ T0 w 284"/>
                  <a:gd name="T2" fmla="+- 0 791 649"/>
                  <a:gd name="T3" fmla="*/ 791 h 284"/>
                  <a:gd name="T4" fmla="+- 0 11805 11537"/>
                  <a:gd name="T5" fmla="*/ T4 w 284"/>
                  <a:gd name="T6" fmla="+- 0 856 649"/>
                  <a:gd name="T7" fmla="*/ 856 h 284"/>
                  <a:gd name="T8" fmla="+- 0 11763 11537"/>
                  <a:gd name="T9" fmla="*/ T8 w 284"/>
                  <a:gd name="T10" fmla="+- 0 905 649"/>
                  <a:gd name="T11" fmla="*/ 905 h 284"/>
                  <a:gd name="T12" fmla="+- 0 11702 11537"/>
                  <a:gd name="T13" fmla="*/ T12 w 284"/>
                  <a:gd name="T14" fmla="+- 0 931 649"/>
                  <a:gd name="T15" fmla="*/ 931 h 284"/>
                  <a:gd name="T16" fmla="+- 0 11679 11537"/>
                  <a:gd name="T17" fmla="*/ T16 w 284"/>
                  <a:gd name="T18" fmla="+- 0 933 649"/>
                  <a:gd name="T19" fmla="*/ 933 h 284"/>
                  <a:gd name="T20" fmla="+- 0 11656 11537"/>
                  <a:gd name="T21" fmla="*/ T20 w 284"/>
                  <a:gd name="T22" fmla="+- 0 931 649"/>
                  <a:gd name="T23" fmla="*/ 931 h 284"/>
                  <a:gd name="T24" fmla="+- 0 11595 11537"/>
                  <a:gd name="T25" fmla="*/ T24 w 284"/>
                  <a:gd name="T26" fmla="+- 0 906 649"/>
                  <a:gd name="T27" fmla="*/ 906 h 284"/>
                  <a:gd name="T28" fmla="+- 0 11553 11537"/>
                  <a:gd name="T29" fmla="*/ T28 w 284"/>
                  <a:gd name="T30" fmla="+- 0 857 649"/>
                  <a:gd name="T31" fmla="*/ 857 h 284"/>
                  <a:gd name="T32" fmla="+- 0 11537 11537"/>
                  <a:gd name="T33" fmla="*/ T32 w 284"/>
                  <a:gd name="T34" fmla="+- 0 792 649"/>
                  <a:gd name="T35" fmla="*/ 792 h 284"/>
                  <a:gd name="T36" fmla="+- 0 11539 11537"/>
                  <a:gd name="T37" fmla="*/ T36 w 284"/>
                  <a:gd name="T38" fmla="+- 0 769 649"/>
                  <a:gd name="T39" fmla="*/ 769 h 284"/>
                  <a:gd name="T40" fmla="+- 0 11564 11537"/>
                  <a:gd name="T41" fmla="*/ T40 w 284"/>
                  <a:gd name="T42" fmla="+- 0 708 649"/>
                  <a:gd name="T43" fmla="*/ 708 h 284"/>
                  <a:gd name="T44" fmla="+- 0 11613 11537"/>
                  <a:gd name="T45" fmla="*/ T44 w 284"/>
                  <a:gd name="T46" fmla="+- 0 666 649"/>
                  <a:gd name="T47" fmla="*/ 666 h 284"/>
                  <a:gd name="T48" fmla="+- 0 11677 11537"/>
                  <a:gd name="T49" fmla="*/ T48 w 284"/>
                  <a:gd name="T50" fmla="+- 0 649 649"/>
                  <a:gd name="T51" fmla="*/ 649 h 284"/>
                  <a:gd name="T52" fmla="+- 0 11701 11537"/>
                  <a:gd name="T53" fmla="*/ T52 w 284"/>
                  <a:gd name="T54" fmla="+- 0 651 649"/>
                  <a:gd name="T55" fmla="*/ 651 h 284"/>
                  <a:gd name="T56" fmla="+- 0 11762 11537"/>
                  <a:gd name="T57" fmla="*/ T56 w 284"/>
                  <a:gd name="T58" fmla="+- 0 676 649"/>
                  <a:gd name="T59" fmla="*/ 676 h 284"/>
                  <a:gd name="T60" fmla="+- 0 11804 11537"/>
                  <a:gd name="T61" fmla="*/ T60 w 284"/>
                  <a:gd name="T62" fmla="+- 0 725 649"/>
                  <a:gd name="T63" fmla="*/ 725 h 284"/>
                  <a:gd name="T64" fmla="+- 0 11820 11537"/>
                  <a:gd name="T65" fmla="*/ T64 w 284"/>
                  <a:gd name="T66" fmla="+- 0 790 649"/>
                  <a:gd name="T67" fmla="*/ 790 h 284"/>
                  <a:gd name="T68" fmla="+- 0 11820 11537"/>
                  <a:gd name="T69" fmla="*/ T68 w 284"/>
                  <a:gd name="T70" fmla="+- 0 791 649"/>
                  <a:gd name="T71" fmla="*/ 791 h 28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</a:cxnLst>
                <a:rect l="0" t="0" r="r" b="b"/>
                <a:pathLst>
                  <a:path w="284" h="284">
                    <a:moveTo>
                      <a:pt x="283" y="142"/>
                    </a:moveTo>
                    <a:lnTo>
                      <a:pt x="268" y="207"/>
                    </a:lnTo>
                    <a:lnTo>
                      <a:pt x="226" y="256"/>
                    </a:lnTo>
                    <a:lnTo>
                      <a:pt x="165" y="282"/>
                    </a:lnTo>
                    <a:lnTo>
                      <a:pt x="142" y="284"/>
                    </a:lnTo>
                    <a:lnTo>
                      <a:pt x="119" y="282"/>
                    </a:lnTo>
                    <a:lnTo>
                      <a:pt x="58" y="257"/>
                    </a:lnTo>
                    <a:lnTo>
                      <a:pt x="16" y="208"/>
                    </a:lnTo>
                    <a:lnTo>
                      <a:pt x="0" y="143"/>
                    </a:lnTo>
                    <a:lnTo>
                      <a:pt x="2" y="120"/>
                    </a:lnTo>
                    <a:lnTo>
                      <a:pt x="27" y="59"/>
                    </a:lnTo>
                    <a:lnTo>
                      <a:pt x="76" y="17"/>
                    </a:lnTo>
                    <a:lnTo>
                      <a:pt x="140" y="0"/>
                    </a:lnTo>
                    <a:lnTo>
                      <a:pt x="164" y="2"/>
                    </a:lnTo>
                    <a:lnTo>
                      <a:pt x="225" y="27"/>
                    </a:lnTo>
                    <a:lnTo>
                      <a:pt x="267" y="76"/>
                    </a:lnTo>
                    <a:lnTo>
                      <a:pt x="283" y="141"/>
                    </a:lnTo>
                    <a:lnTo>
                      <a:pt x="283" y="142"/>
                    </a:lnTo>
                    <a:close/>
                  </a:path>
                </a:pathLst>
              </a:custGeom>
              <a:noFill/>
              <a:ln w="3594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0" name="Group 4"/>
            <p:cNvGrpSpPr>
              <a:grpSpLocks/>
            </p:cNvGrpSpPr>
            <p:nvPr/>
          </p:nvGrpSpPr>
          <p:grpSpPr bwMode="auto">
            <a:xfrm>
              <a:off x="11395" y="791"/>
              <a:ext cx="567" cy="2"/>
              <a:chOff x="11395" y="791"/>
              <a:chExt cx="567" cy="2"/>
            </a:xfrm>
          </p:grpSpPr>
          <p:sp>
            <p:nvSpPr>
              <p:cNvPr id="43" name="Freeform 5"/>
              <p:cNvSpPr>
                <a:spLocks/>
              </p:cNvSpPr>
              <p:nvPr/>
            </p:nvSpPr>
            <p:spPr bwMode="auto">
              <a:xfrm>
                <a:off x="11395" y="791"/>
                <a:ext cx="567" cy="2"/>
              </a:xfrm>
              <a:custGeom>
                <a:avLst/>
                <a:gdLst>
                  <a:gd name="T0" fmla="+- 0 11395 11395"/>
                  <a:gd name="T1" fmla="*/ T0 w 567"/>
                  <a:gd name="T2" fmla="+- 0 11962 11395"/>
                  <a:gd name="T3" fmla="*/ T2 w 567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567">
                    <a:moveTo>
                      <a:pt x="0" y="0"/>
                    </a:moveTo>
                    <a:lnTo>
                      <a:pt x="567" y="0"/>
                    </a:lnTo>
                  </a:path>
                </a:pathLst>
              </a:custGeom>
              <a:noFill/>
              <a:ln w="3594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1" name="Group 2"/>
            <p:cNvGrpSpPr>
              <a:grpSpLocks/>
            </p:cNvGrpSpPr>
            <p:nvPr/>
          </p:nvGrpSpPr>
          <p:grpSpPr bwMode="auto">
            <a:xfrm>
              <a:off x="11679" y="224"/>
              <a:ext cx="2" cy="1134"/>
              <a:chOff x="11679" y="224"/>
              <a:chExt cx="2" cy="1134"/>
            </a:xfrm>
          </p:grpSpPr>
          <p:sp>
            <p:nvSpPr>
              <p:cNvPr id="42" name="Freeform 3"/>
              <p:cNvSpPr>
                <a:spLocks/>
              </p:cNvSpPr>
              <p:nvPr/>
            </p:nvSpPr>
            <p:spPr bwMode="auto">
              <a:xfrm>
                <a:off x="11679" y="224"/>
                <a:ext cx="2" cy="1134"/>
              </a:xfrm>
              <a:custGeom>
                <a:avLst/>
                <a:gdLst>
                  <a:gd name="T0" fmla="+- 0 224 224"/>
                  <a:gd name="T1" fmla="*/ 224 h 1134"/>
                  <a:gd name="T2" fmla="+- 0 1358 224"/>
                  <a:gd name="T3" fmla="*/ 1358 h 1134"/>
                </a:gdLst>
                <a:ahLst/>
                <a:cxnLst>
                  <a:cxn ang="0">
                    <a:pos x="0" y="T1"/>
                  </a:cxn>
                  <a:cxn ang="0">
                    <a:pos x="0" y="T3"/>
                  </a:cxn>
                </a:cxnLst>
                <a:rect l="0" t="0" r="r" b="b"/>
                <a:pathLst>
                  <a:path h="1134">
                    <a:moveTo>
                      <a:pt x="0" y="0"/>
                    </a:moveTo>
                    <a:lnTo>
                      <a:pt x="0" y="1134"/>
                    </a:lnTo>
                  </a:path>
                </a:pathLst>
              </a:custGeom>
              <a:noFill/>
              <a:ln w="3594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45" name="Rectangle 2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6" name="Rectangle 24"/>
          <p:cNvSpPr>
            <a:spLocks noChangeArrowheads="1"/>
          </p:cNvSpPr>
          <p:nvPr/>
        </p:nvSpPr>
        <p:spPr bwMode="auto">
          <a:xfrm>
            <a:off x="1828800" y="4714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zh-CN" sz="1000" b="0" i="0" u="none" strike="noStrike" cap="none" normalizeH="0" baseline="0" smtClean="0">
                <a:ln>
                  <a:noFill/>
                </a:ln>
                <a:solidFill>
                  <a:srgbClr val="231F2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Batang" panose="02030600000101010101" pitchFamily="18" charset="-127"/>
              </a:rPr>
              <a:t>국정운영 시스템과 집정 능력은 한 국가의 제도와 그 집행 능력이 집중적으로 구현된 것이며 이 두 가지는 상부상조하는 관계입니다</a:t>
            </a:r>
            <a:r>
              <a:rPr kumimoji="0" lang="en-US" altLang="ko-KR" sz="1000" b="0" i="0" u="none" strike="noStrike" cap="none" normalizeH="0" baseline="0" smtClean="0">
                <a:ln>
                  <a:noFill/>
                </a:ln>
                <a:solidFill>
                  <a:srgbClr val="231F20"/>
                </a:solidFill>
                <a:effectLst/>
                <a:latin typeface="Calibri" panose="020F0502020204030204" pitchFamily="34" charset="0"/>
                <a:ea typeface="Palatino Linotype" panose="02040502050505030304" pitchFamily="18" charset="0"/>
                <a:cs typeface="Palatino Linotype" panose="02040502050505030304" pitchFamily="18" charset="0"/>
              </a:rPr>
              <a:t>.</a:t>
            </a:r>
            <a:endParaRPr kumimoji="0" lang="en-US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6317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文本二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612755" y="3982187"/>
            <a:ext cx="7139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/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대를 이어가면서 아시아의 조상들은 오랜 세월의 </a:t>
            </a:r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시련을 겪으면서 </a:t>
            </a:r>
            <a:r>
              <a:rPr lang="ko-KR" altLang="en-US" sz="2000" b="1" dirty="0" smtClean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생산과 생활의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실천을 통해 유구한 </a:t>
            </a:r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역사를 만들어 내고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 눈부신 </a:t>
            </a:r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문명을 키워 </a:t>
            </a:r>
            <a:r>
              <a:rPr lang="ko-KR" altLang="en-US" sz="2000" b="1" dirty="0" smtClean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냈습니다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</a:t>
            </a:r>
            <a:endParaRPr lang="ja-JP" altLang="en-US" sz="2000" b="1" dirty="0">
              <a:latin typeface="komorebi gothic" pitchFamily="49" charset="-128"/>
              <a:ea typeface="komorebi gothic" pitchFamily="49" charset="-128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596245" y="2847073"/>
            <a:ext cx="71729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例</a:t>
            </a:r>
            <a:r>
              <a:rPr lang="en-US" altLang="zh-CN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3 </a:t>
            </a:r>
          </a:p>
          <a:p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一代又一代亚洲先民</a:t>
            </a:r>
            <a:r>
              <a:rPr lang="zh-CN" altLang="en-US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历经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岁月</a:t>
            </a:r>
            <a:r>
              <a:rPr lang="zh-CN" altLang="en-US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洗礼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，把生产生活实践</a:t>
            </a:r>
            <a:r>
              <a:rPr lang="zh-CN" altLang="en-US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镌刻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成悠久</a:t>
            </a:r>
            <a:r>
              <a:rPr lang="zh-CN" altLang="en-US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历史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、</a:t>
            </a:r>
            <a:r>
              <a:rPr lang="zh-CN" altLang="en-US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积淀</a:t>
            </a:r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成深厚</a:t>
            </a:r>
            <a:r>
              <a:rPr lang="zh-CN" altLang="en-US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文明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。</a:t>
            </a:r>
            <a:endParaRPr lang="zh-CN" altLang="en-US" sz="2000" b="1" dirty="0">
              <a:solidFill>
                <a:srgbClr val="FF0000"/>
              </a:solidFill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59350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4. 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词义搭配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  <p:grpSp>
        <p:nvGrpSpPr>
          <p:cNvPr id="2" name="Group 21"/>
          <p:cNvGrpSpPr>
            <a:grpSpLocks/>
          </p:cNvGrpSpPr>
          <p:nvPr/>
        </p:nvGrpSpPr>
        <p:grpSpPr bwMode="auto">
          <a:xfrm>
            <a:off x="2092325" y="665163"/>
            <a:ext cx="263525" cy="1587"/>
            <a:chOff x="3296" y="328"/>
            <a:chExt cx="416" cy="2"/>
          </a:xfrm>
        </p:grpSpPr>
        <p:sp>
          <p:nvSpPr>
            <p:cNvPr id="6" name="Freeform 22"/>
            <p:cNvSpPr>
              <a:spLocks/>
            </p:cNvSpPr>
            <p:nvPr/>
          </p:nvSpPr>
          <p:spPr bwMode="auto">
            <a:xfrm>
              <a:off x="3296" y="328"/>
              <a:ext cx="416" cy="2"/>
            </a:xfrm>
            <a:custGeom>
              <a:avLst/>
              <a:gdLst>
                <a:gd name="T0" fmla="+- 0 3296 3296"/>
                <a:gd name="T1" fmla="*/ T0 w 416"/>
                <a:gd name="T2" fmla="+- 0 3712 3296"/>
                <a:gd name="T3" fmla="*/ T2 w 416"/>
              </a:gdLst>
              <a:ahLst/>
              <a:cxnLst>
                <a:cxn ang="0">
                  <a:pos x="T1" y="0"/>
                </a:cxn>
                <a:cxn ang="0">
                  <a:pos x="T3" y="0"/>
                </a:cxn>
              </a:cxnLst>
              <a:rect l="0" t="0" r="r" b="b"/>
              <a:pathLst>
                <a:path w="416">
                  <a:moveTo>
                    <a:pt x="0" y="0"/>
                  </a:moveTo>
                  <a:lnTo>
                    <a:pt x="416" y="0"/>
                  </a:lnTo>
                </a:path>
              </a:pathLst>
            </a:custGeom>
            <a:noFill/>
            <a:ln w="6350">
              <a:solidFill>
                <a:srgbClr val="231F2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" name="Group 19"/>
          <p:cNvGrpSpPr>
            <a:grpSpLocks/>
          </p:cNvGrpSpPr>
          <p:nvPr/>
        </p:nvGrpSpPr>
        <p:grpSpPr bwMode="auto">
          <a:xfrm>
            <a:off x="2963863" y="665163"/>
            <a:ext cx="263525" cy="1587"/>
            <a:chOff x="4667" y="328"/>
            <a:chExt cx="416" cy="2"/>
          </a:xfrm>
        </p:grpSpPr>
        <p:sp>
          <p:nvSpPr>
            <p:cNvPr id="10" name="Freeform 20"/>
            <p:cNvSpPr>
              <a:spLocks/>
            </p:cNvSpPr>
            <p:nvPr/>
          </p:nvSpPr>
          <p:spPr bwMode="auto">
            <a:xfrm>
              <a:off x="4667" y="328"/>
              <a:ext cx="416" cy="2"/>
            </a:xfrm>
            <a:custGeom>
              <a:avLst/>
              <a:gdLst>
                <a:gd name="T0" fmla="+- 0 4667 4667"/>
                <a:gd name="T1" fmla="*/ T0 w 416"/>
                <a:gd name="T2" fmla="+- 0 5083 4667"/>
                <a:gd name="T3" fmla="*/ T2 w 416"/>
              </a:gdLst>
              <a:ahLst/>
              <a:cxnLst>
                <a:cxn ang="0">
                  <a:pos x="T1" y="0"/>
                </a:cxn>
                <a:cxn ang="0">
                  <a:pos x="T3" y="0"/>
                </a:cxn>
              </a:cxnLst>
              <a:rect l="0" t="0" r="r" b="b"/>
              <a:pathLst>
                <a:path w="416">
                  <a:moveTo>
                    <a:pt x="0" y="0"/>
                  </a:moveTo>
                  <a:lnTo>
                    <a:pt x="416" y="0"/>
                  </a:lnTo>
                </a:path>
              </a:pathLst>
            </a:custGeom>
            <a:noFill/>
            <a:ln w="6350">
              <a:solidFill>
                <a:srgbClr val="231F2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" name="Group 17"/>
          <p:cNvGrpSpPr>
            <a:grpSpLocks/>
          </p:cNvGrpSpPr>
          <p:nvPr/>
        </p:nvGrpSpPr>
        <p:grpSpPr bwMode="auto">
          <a:xfrm>
            <a:off x="4308475" y="665163"/>
            <a:ext cx="263525" cy="1587"/>
            <a:chOff x="6785" y="328"/>
            <a:chExt cx="416" cy="2"/>
          </a:xfrm>
        </p:grpSpPr>
        <p:sp>
          <p:nvSpPr>
            <p:cNvPr id="15" name="Freeform 18"/>
            <p:cNvSpPr>
              <a:spLocks/>
            </p:cNvSpPr>
            <p:nvPr/>
          </p:nvSpPr>
          <p:spPr bwMode="auto">
            <a:xfrm>
              <a:off x="6785" y="328"/>
              <a:ext cx="416" cy="2"/>
            </a:xfrm>
            <a:custGeom>
              <a:avLst/>
              <a:gdLst>
                <a:gd name="T0" fmla="+- 0 6785 6785"/>
                <a:gd name="T1" fmla="*/ T0 w 416"/>
                <a:gd name="T2" fmla="+- 0 7201 6785"/>
                <a:gd name="T3" fmla="*/ T2 w 416"/>
              </a:gdLst>
              <a:ahLst/>
              <a:cxnLst>
                <a:cxn ang="0">
                  <a:pos x="T1" y="0"/>
                </a:cxn>
                <a:cxn ang="0">
                  <a:pos x="T3" y="0"/>
                </a:cxn>
              </a:cxnLst>
              <a:rect l="0" t="0" r="r" b="b"/>
              <a:pathLst>
                <a:path w="416">
                  <a:moveTo>
                    <a:pt x="0" y="0"/>
                  </a:moveTo>
                  <a:lnTo>
                    <a:pt x="416" y="0"/>
                  </a:lnTo>
                </a:path>
              </a:pathLst>
            </a:custGeom>
            <a:noFill/>
            <a:ln w="6350">
              <a:solidFill>
                <a:srgbClr val="231F2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Group 15"/>
          <p:cNvGrpSpPr>
            <a:grpSpLocks/>
          </p:cNvGrpSpPr>
          <p:nvPr/>
        </p:nvGrpSpPr>
        <p:grpSpPr bwMode="auto">
          <a:xfrm>
            <a:off x="4743450" y="665163"/>
            <a:ext cx="131763" cy="1587"/>
            <a:chOff x="7471" y="328"/>
            <a:chExt cx="208" cy="2"/>
          </a:xfrm>
        </p:grpSpPr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7471" y="328"/>
              <a:ext cx="208" cy="2"/>
            </a:xfrm>
            <a:custGeom>
              <a:avLst/>
              <a:gdLst>
                <a:gd name="T0" fmla="+- 0 7471 7471"/>
                <a:gd name="T1" fmla="*/ T0 w 208"/>
                <a:gd name="T2" fmla="+- 0 7679 7471"/>
                <a:gd name="T3" fmla="*/ T2 w 208"/>
              </a:gdLst>
              <a:ahLst/>
              <a:cxnLst>
                <a:cxn ang="0">
                  <a:pos x="T1" y="0"/>
                </a:cxn>
                <a:cxn ang="0">
                  <a:pos x="T3" y="0"/>
                </a:cxn>
              </a:cxnLst>
              <a:rect l="0" t="0" r="r" b="b"/>
              <a:pathLst>
                <a:path w="208">
                  <a:moveTo>
                    <a:pt x="0" y="0"/>
                  </a:moveTo>
                  <a:lnTo>
                    <a:pt x="208" y="0"/>
                  </a:lnTo>
                </a:path>
              </a:pathLst>
            </a:custGeom>
            <a:noFill/>
            <a:ln w="6350">
              <a:solidFill>
                <a:srgbClr val="231F2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" name="Group 8"/>
          <p:cNvGrpSpPr>
            <a:grpSpLocks/>
          </p:cNvGrpSpPr>
          <p:nvPr/>
        </p:nvGrpSpPr>
        <p:grpSpPr bwMode="auto">
          <a:xfrm>
            <a:off x="-1588" y="596900"/>
            <a:ext cx="363538" cy="723900"/>
            <a:chOff x="-3" y="221"/>
            <a:chExt cx="573" cy="1140"/>
          </a:xfrm>
        </p:grpSpPr>
        <p:grpSp>
          <p:nvGrpSpPr>
            <p:cNvPr id="19" name="Group 13"/>
            <p:cNvGrpSpPr>
              <a:grpSpLocks/>
            </p:cNvGrpSpPr>
            <p:nvPr/>
          </p:nvGrpSpPr>
          <p:grpSpPr bwMode="auto">
            <a:xfrm>
              <a:off x="142" y="649"/>
              <a:ext cx="284" cy="284"/>
              <a:chOff x="142" y="649"/>
              <a:chExt cx="284" cy="284"/>
            </a:xfrm>
          </p:grpSpPr>
          <p:sp>
            <p:nvSpPr>
              <p:cNvPr id="37" name="Freeform 14"/>
              <p:cNvSpPr>
                <a:spLocks/>
              </p:cNvSpPr>
              <p:nvPr/>
            </p:nvSpPr>
            <p:spPr bwMode="auto">
              <a:xfrm>
                <a:off x="142" y="649"/>
                <a:ext cx="284" cy="284"/>
              </a:xfrm>
              <a:custGeom>
                <a:avLst/>
                <a:gdLst>
                  <a:gd name="T0" fmla="+- 0 425 142"/>
                  <a:gd name="T1" fmla="*/ T0 w 284"/>
                  <a:gd name="T2" fmla="+- 0 791 649"/>
                  <a:gd name="T3" fmla="*/ 791 h 284"/>
                  <a:gd name="T4" fmla="+- 0 409 142"/>
                  <a:gd name="T5" fmla="*/ T4 w 284"/>
                  <a:gd name="T6" fmla="+- 0 856 649"/>
                  <a:gd name="T7" fmla="*/ 856 h 284"/>
                  <a:gd name="T8" fmla="+- 0 367 142"/>
                  <a:gd name="T9" fmla="*/ T8 w 284"/>
                  <a:gd name="T10" fmla="+- 0 905 649"/>
                  <a:gd name="T11" fmla="*/ 905 h 284"/>
                  <a:gd name="T12" fmla="+- 0 307 142"/>
                  <a:gd name="T13" fmla="*/ T12 w 284"/>
                  <a:gd name="T14" fmla="+- 0 931 649"/>
                  <a:gd name="T15" fmla="*/ 931 h 284"/>
                  <a:gd name="T16" fmla="+- 0 284 142"/>
                  <a:gd name="T17" fmla="*/ T16 w 284"/>
                  <a:gd name="T18" fmla="+- 0 933 649"/>
                  <a:gd name="T19" fmla="*/ 933 h 284"/>
                  <a:gd name="T20" fmla="+- 0 261 142"/>
                  <a:gd name="T21" fmla="*/ T20 w 284"/>
                  <a:gd name="T22" fmla="+- 0 931 649"/>
                  <a:gd name="T23" fmla="*/ 931 h 284"/>
                  <a:gd name="T24" fmla="+- 0 200 142"/>
                  <a:gd name="T25" fmla="*/ T24 w 284"/>
                  <a:gd name="T26" fmla="+- 0 906 649"/>
                  <a:gd name="T27" fmla="*/ 906 h 284"/>
                  <a:gd name="T28" fmla="+- 0 158 142"/>
                  <a:gd name="T29" fmla="*/ T28 w 284"/>
                  <a:gd name="T30" fmla="+- 0 857 649"/>
                  <a:gd name="T31" fmla="*/ 857 h 284"/>
                  <a:gd name="T32" fmla="+- 0 142 142"/>
                  <a:gd name="T33" fmla="*/ T32 w 284"/>
                  <a:gd name="T34" fmla="+- 0 792 649"/>
                  <a:gd name="T35" fmla="*/ 792 h 284"/>
                  <a:gd name="T36" fmla="+- 0 144 142"/>
                  <a:gd name="T37" fmla="*/ T36 w 284"/>
                  <a:gd name="T38" fmla="+- 0 769 649"/>
                  <a:gd name="T39" fmla="*/ 769 h 284"/>
                  <a:gd name="T40" fmla="+- 0 169 142"/>
                  <a:gd name="T41" fmla="*/ T40 w 284"/>
                  <a:gd name="T42" fmla="+- 0 708 649"/>
                  <a:gd name="T43" fmla="*/ 708 h 284"/>
                  <a:gd name="T44" fmla="+- 0 218 142"/>
                  <a:gd name="T45" fmla="*/ T44 w 284"/>
                  <a:gd name="T46" fmla="+- 0 666 649"/>
                  <a:gd name="T47" fmla="*/ 666 h 284"/>
                  <a:gd name="T48" fmla="+- 0 282 142"/>
                  <a:gd name="T49" fmla="*/ T48 w 284"/>
                  <a:gd name="T50" fmla="+- 0 649 649"/>
                  <a:gd name="T51" fmla="*/ 649 h 284"/>
                  <a:gd name="T52" fmla="+- 0 305 142"/>
                  <a:gd name="T53" fmla="*/ T52 w 284"/>
                  <a:gd name="T54" fmla="+- 0 651 649"/>
                  <a:gd name="T55" fmla="*/ 651 h 284"/>
                  <a:gd name="T56" fmla="+- 0 366 142"/>
                  <a:gd name="T57" fmla="*/ T56 w 284"/>
                  <a:gd name="T58" fmla="+- 0 676 649"/>
                  <a:gd name="T59" fmla="*/ 676 h 284"/>
                  <a:gd name="T60" fmla="+- 0 409 142"/>
                  <a:gd name="T61" fmla="*/ T60 w 284"/>
                  <a:gd name="T62" fmla="+- 0 725 649"/>
                  <a:gd name="T63" fmla="*/ 725 h 284"/>
                  <a:gd name="T64" fmla="+- 0 425 142"/>
                  <a:gd name="T65" fmla="*/ T64 w 284"/>
                  <a:gd name="T66" fmla="+- 0 790 649"/>
                  <a:gd name="T67" fmla="*/ 790 h 284"/>
                  <a:gd name="T68" fmla="+- 0 425 142"/>
                  <a:gd name="T69" fmla="*/ T68 w 284"/>
                  <a:gd name="T70" fmla="+- 0 791 649"/>
                  <a:gd name="T71" fmla="*/ 791 h 28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</a:cxnLst>
                <a:rect l="0" t="0" r="r" b="b"/>
                <a:pathLst>
                  <a:path w="284" h="284">
                    <a:moveTo>
                      <a:pt x="283" y="142"/>
                    </a:moveTo>
                    <a:lnTo>
                      <a:pt x="267" y="207"/>
                    </a:lnTo>
                    <a:lnTo>
                      <a:pt x="225" y="256"/>
                    </a:lnTo>
                    <a:lnTo>
                      <a:pt x="165" y="282"/>
                    </a:lnTo>
                    <a:lnTo>
                      <a:pt x="142" y="284"/>
                    </a:lnTo>
                    <a:lnTo>
                      <a:pt x="119" y="282"/>
                    </a:lnTo>
                    <a:lnTo>
                      <a:pt x="58" y="257"/>
                    </a:lnTo>
                    <a:lnTo>
                      <a:pt x="16" y="208"/>
                    </a:lnTo>
                    <a:lnTo>
                      <a:pt x="0" y="143"/>
                    </a:lnTo>
                    <a:lnTo>
                      <a:pt x="2" y="120"/>
                    </a:lnTo>
                    <a:lnTo>
                      <a:pt x="27" y="59"/>
                    </a:lnTo>
                    <a:lnTo>
                      <a:pt x="76" y="17"/>
                    </a:lnTo>
                    <a:lnTo>
                      <a:pt x="140" y="0"/>
                    </a:lnTo>
                    <a:lnTo>
                      <a:pt x="163" y="2"/>
                    </a:lnTo>
                    <a:lnTo>
                      <a:pt x="224" y="27"/>
                    </a:lnTo>
                    <a:lnTo>
                      <a:pt x="267" y="76"/>
                    </a:lnTo>
                    <a:lnTo>
                      <a:pt x="283" y="141"/>
                    </a:lnTo>
                    <a:lnTo>
                      <a:pt x="283" y="142"/>
                    </a:lnTo>
                    <a:close/>
                  </a:path>
                </a:pathLst>
              </a:custGeom>
              <a:noFill/>
              <a:ln w="3594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" name="Group 11"/>
            <p:cNvGrpSpPr>
              <a:grpSpLocks/>
            </p:cNvGrpSpPr>
            <p:nvPr/>
          </p:nvGrpSpPr>
          <p:grpSpPr bwMode="auto">
            <a:xfrm>
              <a:off x="0" y="791"/>
              <a:ext cx="567" cy="2"/>
              <a:chOff x="0" y="791"/>
              <a:chExt cx="567" cy="2"/>
            </a:xfrm>
          </p:grpSpPr>
          <p:sp>
            <p:nvSpPr>
              <p:cNvPr id="36" name="Freeform 12"/>
              <p:cNvSpPr>
                <a:spLocks/>
              </p:cNvSpPr>
              <p:nvPr/>
            </p:nvSpPr>
            <p:spPr bwMode="auto">
              <a:xfrm>
                <a:off x="0" y="791"/>
                <a:ext cx="567" cy="2"/>
              </a:xfrm>
              <a:custGeom>
                <a:avLst/>
                <a:gdLst>
                  <a:gd name="T0" fmla="*/ 0 w 567"/>
                  <a:gd name="T1" fmla="*/ 567 w 56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567">
                    <a:moveTo>
                      <a:pt x="0" y="0"/>
                    </a:moveTo>
                    <a:lnTo>
                      <a:pt x="567" y="0"/>
                    </a:lnTo>
                  </a:path>
                </a:pathLst>
              </a:custGeom>
              <a:noFill/>
              <a:ln w="3594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" name="Group 9"/>
            <p:cNvGrpSpPr>
              <a:grpSpLocks/>
            </p:cNvGrpSpPr>
            <p:nvPr/>
          </p:nvGrpSpPr>
          <p:grpSpPr bwMode="auto">
            <a:xfrm>
              <a:off x="283" y="224"/>
              <a:ext cx="2" cy="1134"/>
              <a:chOff x="283" y="224"/>
              <a:chExt cx="2" cy="1134"/>
            </a:xfrm>
          </p:grpSpPr>
          <p:sp>
            <p:nvSpPr>
              <p:cNvPr id="35" name="Freeform 10"/>
              <p:cNvSpPr>
                <a:spLocks/>
              </p:cNvSpPr>
              <p:nvPr/>
            </p:nvSpPr>
            <p:spPr bwMode="auto">
              <a:xfrm>
                <a:off x="283" y="224"/>
                <a:ext cx="2" cy="1134"/>
              </a:xfrm>
              <a:custGeom>
                <a:avLst/>
                <a:gdLst>
                  <a:gd name="T0" fmla="+- 0 224 224"/>
                  <a:gd name="T1" fmla="*/ 224 h 1134"/>
                  <a:gd name="T2" fmla="+- 0 1358 224"/>
                  <a:gd name="T3" fmla="*/ 1358 h 1134"/>
                </a:gdLst>
                <a:ahLst/>
                <a:cxnLst>
                  <a:cxn ang="0">
                    <a:pos x="0" y="T1"/>
                  </a:cxn>
                  <a:cxn ang="0">
                    <a:pos x="0" y="T3"/>
                  </a:cxn>
                </a:cxnLst>
                <a:rect l="0" t="0" r="r" b="b"/>
                <a:pathLst>
                  <a:path h="1134">
                    <a:moveTo>
                      <a:pt x="0" y="0"/>
                    </a:moveTo>
                    <a:lnTo>
                      <a:pt x="0" y="1134"/>
                    </a:lnTo>
                  </a:path>
                </a:pathLst>
              </a:custGeom>
              <a:noFill/>
              <a:ln w="3594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8" name="Group 1"/>
          <p:cNvGrpSpPr>
            <a:grpSpLocks/>
          </p:cNvGrpSpPr>
          <p:nvPr/>
        </p:nvGrpSpPr>
        <p:grpSpPr bwMode="auto">
          <a:xfrm>
            <a:off x="7234238" y="596900"/>
            <a:ext cx="363537" cy="723900"/>
            <a:chOff x="11392" y="221"/>
            <a:chExt cx="573" cy="1140"/>
          </a:xfrm>
        </p:grpSpPr>
        <p:grpSp>
          <p:nvGrpSpPr>
            <p:cNvPr id="39" name="Group 6"/>
            <p:cNvGrpSpPr>
              <a:grpSpLocks/>
            </p:cNvGrpSpPr>
            <p:nvPr/>
          </p:nvGrpSpPr>
          <p:grpSpPr bwMode="auto">
            <a:xfrm>
              <a:off x="11537" y="649"/>
              <a:ext cx="284" cy="284"/>
              <a:chOff x="11537" y="649"/>
              <a:chExt cx="284" cy="284"/>
            </a:xfrm>
          </p:grpSpPr>
          <p:sp>
            <p:nvSpPr>
              <p:cNvPr id="44" name="Freeform 7"/>
              <p:cNvSpPr>
                <a:spLocks/>
              </p:cNvSpPr>
              <p:nvPr/>
            </p:nvSpPr>
            <p:spPr bwMode="auto">
              <a:xfrm>
                <a:off x="11537" y="649"/>
                <a:ext cx="284" cy="284"/>
              </a:xfrm>
              <a:custGeom>
                <a:avLst/>
                <a:gdLst>
                  <a:gd name="T0" fmla="+- 0 11820 11537"/>
                  <a:gd name="T1" fmla="*/ T0 w 284"/>
                  <a:gd name="T2" fmla="+- 0 791 649"/>
                  <a:gd name="T3" fmla="*/ 791 h 284"/>
                  <a:gd name="T4" fmla="+- 0 11805 11537"/>
                  <a:gd name="T5" fmla="*/ T4 w 284"/>
                  <a:gd name="T6" fmla="+- 0 856 649"/>
                  <a:gd name="T7" fmla="*/ 856 h 284"/>
                  <a:gd name="T8" fmla="+- 0 11763 11537"/>
                  <a:gd name="T9" fmla="*/ T8 w 284"/>
                  <a:gd name="T10" fmla="+- 0 905 649"/>
                  <a:gd name="T11" fmla="*/ 905 h 284"/>
                  <a:gd name="T12" fmla="+- 0 11702 11537"/>
                  <a:gd name="T13" fmla="*/ T12 w 284"/>
                  <a:gd name="T14" fmla="+- 0 931 649"/>
                  <a:gd name="T15" fmla="*/ 931 h 284"/>
                  <a:gd name="T16" fmla="+- 0 11679 11537"/>
                  <a:gd name="T17" fmla="*/ T16 w 284"/>
                  <a:gd name="T18" fmla="+- 0 933 649"/>
                  <a:gd name="T19" fmla="*/ 933 h 284"/>
                  <a:gd name="T20" fmla="+- 0 11656 11537"/>
                  <a:gd name="T21" fmla="*/ T20 w 284"/>
                  <a:gd name="T22" fmla="+- 0 931 649"/>
                  <a:gd name="T23" fmla="*/ 931 h 284"/>
                  <a:gd name="T24" fmla="+- 0 11595 11537"/>
                  <a:gd name="T25" fmla="*/ T24 w 284"/>
                  <a:gd name="T26" fmla="+- 0 906 649"/>
                  <a:gd name="T27" fmla="*/ 906 h 284"/>
                  <a:gd name="T28" fmla="+- 0 11553 11537"/>
                  <a:gd name="T29" fmla="*/ T28 w 284"/>
                  <a:gd name="T30" fmla="+- 0 857 649"/>
                  <a:gd name="T31" fmla="*/ 857 h 284"/>
                  <a:gd name="T32" fmla="+- 0 11537 11537"/>
                  <a:gd name="T33" fmla="*/ T32 w 284"/>
                  <a:gd name="T34" fmla="+- 0 792 649"/>
                  <a:gd name="T35" fmla="*/ 792 h 284"/>
                  <a:gd name="T36" fmla="+- 0 11539 11537"/>
                  <a:gd name="T37" fmla="*/ T36 w 284"/>
                  <a:gd name="T38" fmla="+- 0 769 649"/>
                  <a:gd name="T39" fmla="*/ 769 h 284"/>
                  <a:gd name="T40" fmla="+- 0 11564 11537"/>
                  <a:gd name="T41" fmla="*/ T40 w 284"/>
                  <a:gd name="T42" fmla="+- 0 708 649"/>
                  <a:gd name="T43" fmla="*/ 708 h 284"/>
                  <a:gd name="T44" fmla="+- 0 11613 11537"/>
                  <a:gd name="T45" fmla="*/ T44 w 284"/>
                  <a:gd name="T46" fmla="+- 0 666 649"/>
                  <a:gd name="T47" fmla="*/ 666 h 284"/>
                  <a:gd name="T48" fmla="+- 0 11677 11537"/>
                  <a:gd name="T49" fmla="*/ T48 w 284"/>
                  <a:gd name="T50" fmla="+- 0 649 649"/>
                  <a:gd name="T51" fmla="*/ 649 h 284"/>
                  <a:gd name="T52" fmla="+- 0 11701 11537"/>
                  <a:gd name="T53" fmla="*/ T52 w 284"/>
                  <a:gd name="T54" fmla="+- 0 651 649"/>
                  <a:gd name="T55" fmla="*/ 651 h 284"/>
                  <a:gd name="T56" fmla="+- 0 11762 11537"/>
                  <a:gd name="T57" fmla="*/ T56 w 284"/>
                  <a:gd name="T58" fmla="+- 0 676 649"/>
                  <a:gd name="T59" fmla="*/ 676 h 284"/>
                  <a:gd name="T60" fmla="+- 0 11804 11537"/>
                  <a:gd name="T61" fmla="*/ T60 w 284"/>
                  <a:gd name="T62" fmla="+- 0 725 649"/>
                  <a:gd name="T63" fmla="*/ 725 h 284"/>
                  <a:gd name="T64" fmla="+- 0 11820 11537"/>
                  <a:gd name="T65" fmla="*/ T64 w 284"/>
                  <a:gd name="T66" fmla="+- 0 790 649"/>
                  <a:gd name="T67" fmla="*/ 790 h 284"/>
                  <a:gd name="T68" fmla="+- 0 11820 11537"/>
                  <a:gd name="T69" fmla="*/ T68 w 284"/>
                  <a:gd name="T70" fmla="+- 0 791 649"/>
                  <a:gd name="T71" fmla="*/ 791 h 28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</a:cxnLst>
                <a:rect l="0" t="0" r="r" b="b"/>
                <a:pathLst>
                  <a:path w="284" h="284">
                    <a:moveTo>
                      <a:pt x="283" y="142"/>
                    </a:moveTo>
                    <a:lnTo>
                      <a:pt x="268" y="207"/>
                    </a:lnTo>
                    <a:lnTo>
                      <a:pt x="226" y="256"/>
                    </a:lnTo>
                    <a:lnTo>
                      <a:pt x="165" y="282"/>
                    </a:lnTo>
                    <a:lnTo>
                      <a:pt x="142" y="284"/>
                    </a:lnTo>
                    <a:lnTo>
                      <a:pt x="119" y="282"/>
                    </a:lnTo>
                    <a:lnTo>
                      <a:pt x="58" y="257"/>
                    </a:lnTo>
                    <a:lnTo>
                      <a:pt x="16" y="208"/>
                    </a:lnTo>
                    <a:lnTo>
                      <a:pt x="0" y="143"/>
                    </a:lnTo>
                    <a:lnTo>
                      <a:pt x="2" y="120"/>
                    </a:lnTo>
                    <a:lnTo>
                      <a:pt x="27" y="59"/>
                    </a:lnTo>
                    <a:lnTo>
                      <a:pt x="76" y="17"/>
                    </a:lnTo>
                    <a:lnTo>
                      <a:pt x="140" y="0"/>
                    </a:lnTo>
                    <a:lnTo>
                      <a:pt x="164" y="2"/>
                    </a:lnTo>
                    <a:lnTo>
                      <a:pt x="225" y="27"/>
                    </a:lnTo>
                    <a:lnTo>
                      <a:pt x="267" y="76"/>
                    </a:lnTo>
                    <a:lnTo>
                      <a:pt x="283" y="141"/>
                    </a:lnTo>
                    <a:lnTo>
                      <a:pt x="283" y="142"/>
                    </a:lnTo>
                    <a:close/>
                  </a:path>
                </a:pathLst>
              </a:custGeom>
              <a:noFill/>
              <a:ln w="3594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0" name="Group 4"/>
            <p:cNvGrpSpPr>
              <a:grpSpLocks/>
            </p:cNvGrpSpPr>
            <p:nvPr/>
          </p:nvGrpSpPr>
          <p:grpSpPr bwMode="auto">
            <a:xfrm>
              <a:off x="11395" y="791"/>
              <a:ext cx="567" cy="2"/>
              <a:chOff x="11395" y="791"/>
              <a:chExt cx="567" cy="2"/>
            </a:xfrm>
          </p:grpSpPr>
          <p:sp>
            <p:nvSpPr>
              <p:cNvPr id="43" name="Freeform 5"/>
              <p:cNvSpPr>
                <a:spLocks/>
              </p:cNvSpPr>
              <p:nvPr/>
            </p:nvSpPr>
            <p:spPr bwMode="auto">
              <a:xfrm>
                <a:off x="11395" y="791"/>
                <a:ext cx="567" cy="2"/>
              </a:xfrm>
              <a:custGeom>
                <a:avLst/>
                <a:gdLst>
                  <a:gd name="T0" fmla="+- 0 11395 11395"/>
                  <a:gd name="T1" fmla="*/ T0 w 567"/>
                  <a:gd name="T2" fmla="+- 0 11962 11395"/>
                  <a:gd name="T3" fmla="*/ T2 w 567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567">
                    <a:moveTo>
                      <a:pt x="0" y="0"/>
                    </a:moveTo>
                    <a:lnTo>
                      <a:pt x="567" y="0"/>
                    </a:lnTo>
                  </a:path>
                </a:pathLst>
              </a:custGeom>
              <a:noFill/>
              <a:ln w="3594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1" name="Group 2"/>
            <p:cNvGrpSpPr>
              <a:grpSpLocks/>
            </p:cNvGrpSpPr>
            <p:nvPr/>
          </p:nvGrpSpPr>
          <p:grpSpPr bwMode="auto">
            <a:xfrm>
              <a:off x="11679" y="224"/>
              <a:ext cx="2" cy="1134"/>
              <a:chOff x="11679" y="224"/>
              <a:chExt cx="2" cy="1134"/>
            </a:xfrm>
          </p:grpSpPr>
          <p:sp>
            <p:nvSpPr>
              <p:cNvPr id="42" name="Freeform 3"/>
              <p:cNvSpPr>
                <a:spLocks/>
              </p:cNvSpPr>
              <p:nvPr/>
            </p:nvSpPr>
            <p:spPr bwMode="auto">
              <a:xfrm>
                <a:off x="11679" y="224"/>
                <a:ext cx="2" cy="1134"/>
              </a:xfrm>
              <a:custGeom>
                <a:avLst/>
                <a:gdLst>
                  <a:gd name="T0" fmla="+- 0 224 224"/>
                  <a:gd name="T1" fmla="*/ 224 h 1134"/>
                  <a:gd name="T2" fmla="+- 0 1358 224"/>
                  <a:gd name="T3" fmla="*/ 1358 h 1134"/>
                </a:gdLst>
                <a:ahLst/>
                <a:cxnLst>
                  <a:cxn ang="0">
                    <a:pos x="0" y="T1"/>
                  </a:cxn>
                  <a:cxn ang="0">
                    <a:pos x="0" y="T3"/>
                  </a:cxn>
                </a:cxnLst>
                <a:rect l="0" t="0" r="r" b="b"/>
                <a:pathLst>
                  <a:path h="1134">
                    <a:moveTo>
                      <a:pt x="0" y="0"/>
                    </a:moveTo>
                    <a:lnTo>
                      <a:pt x="0" y="1134"/>
                    </a:lnTo>
                  </a:path>
                </a:pathLst>
              </a:custGeom>
              <a:noFill/>
              <a:ln w="3594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45" name="Rectangle 2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6" name="Rectangle 24"/>
          <p:cNvSpPr>
            <a:spLocks noChangeArrowheads="1"/>
          </p:cNvSpPr>
          <p:nvPr/>
        </p:nvSpPr>
        <p:spPr bwMode="auto">
          <a:xfrm>
            <a:off x="1828800" y="4714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zh-CN" sz="1000" b="0" i="0" u="none" strike="noStrike" cap="none" normalizeH="0" baseline="0" smtClean="0">
                <a:ln>
                  <a:noFill/>
                </a:ln>
                <a:solidFill>
                  <a:srgbClr val="231F2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Batang" panose="02030600000101010101" pitchFamily="18" charset="-127"/>
              </a:rPr>
              <a:t>국정운영 시스템과 집정 능력은 한 국가의 제도와 그 집행 능력이 집중적으로 구현된 것이며 이 두 가지는 상부상조하는 관계입니다</a:t>
            </a:r>
            <a:r>
              <a:rPr kumimoji="0" lang="en-US" altLang="ko-KR" sz="1000" b="0" i="0" u="none" strike="noStrike" cap="none" normalizeH="0" baseline="0" smtClean="0">
                <a:ln>
                  <a:noFill/>
                </a:ln>
                <a:solidFill>
                  <a:srgbClr val="231F20"/>
                </a:solidFill>
                <a:effectLst/>
                <a:latin typeface="Calibri" panose="020F0502020204030204" pitchFamily="34" charset="0"/>
                <a:ea typeface="Palatino Linotype" panose="02040502050505030304" pitchFamily="18" charset="0"/>
                <a:cs typeface="Palatino Linotype" panose="02040502050505030304" pitchFamily="18" charset="0"/>
              </a:rPr>
              <a:t>.</a:t>
            </a:r>
            <a:endParaRPr kumimoji="0" lang="en-US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2453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文本二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612755" y="3982187"/>
            <a:ext cx="71399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/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이와 동시에 국제 정세의 </a:t>
            </a:r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불안정성과 불확실성이 더욱 확대되면서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 </a:t>
            </a:r>
            <a:r>
              <a:rPr lang="ko-KR" altLang="en-US" sz="2000" b="1" dirty="0" smtClean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인류는 보다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준엄한 세계적인 도전에 직면해 있으며 세계 각국이 마음과 힘을 </a:t>
            </a:r>
            <a:r>
              <a:rPr lang="ko-KR" altLang="en-US" sz="2000" b="1" dirty="0" smtClean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합쳐 공동으로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대응할 필요성이 제기되고 있습니다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</a:t>
            </a:r>
            <a:endParaRPr lang="ja-JP" altLang="en-US" sz="2000" b="1" dirty="0">
              <a:latin typeface="komorebi gothic" pitchFamily="49" charset="-128"/>
              <a:ea typeface="komorebi gothic" pitchFamily="49" charset="-128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596245" y="2847073"/>
            <a:ext cx="71729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例</a:t>
            </a:r>
            <a:r>
              <a:rPr lang="en-US" altLang="zh-CN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4 </a:t>
            </a:r>
          </a:p>
          <a:p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同时，国际形势的</a:t>
            </a:r>
            <a:r>
              <a:rPr lang="zh-CN" altLang="en-US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不稳定性不确定性更加突出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，人类面临的全球性挑战更加严峻，需要世界各国齐心协力、共同应对。</a:t>
            </a:r>
            <a:endParaRPr lang="zh-CN" altLang="en-US" sz="2000" b="1" dirty="0">
              <a:solidFill>
                <a:srgbClr val="FF0000"/>
              </a:solidFill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59350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4. 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词义搭配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  <p:grpSp>
        <p:nvGrpSpPr>
          <p:cNvPr id="2" name="Group 21"/>
          <p:cNvGrpSpPr>
            <a:grpSpLocks/>
          </p:cNvGrpSpPr>
          <p:nvPr/>
        </p:nvGrpSpPr>
        <p:grpSpPr bwMode="auto">
          <a:xfrm>
            <a:off x="2092325" y="665163"/>
            <a:ext cx="263525" cy="1587"/>
            <a:chOff x="3296" y="328"/>
            <a:chExt cx="416" cy="2"/>
          </a:xfrm>
        </p:grpSpPr>
        <p:sp>
          <p:nvSpPr>
            <p:cNvPr id="6" name="Freeform 22"/>
            <p:cNvSpPr>
              <a:spLocks/>
            </p:cNvSpPr>
            <p:nvPr/>
          </p:nvSpPr>
          <p:spPr bwMode="auto">
            <a:xfrm>
              <a:off x="3296" y="328"/>
              <a:ext cx="416" cy="2"/>
            </a:xfrm>
            <a:custGeom>
              <a:avLst/>
              <a:gdLst>
                <a:gd name="T0" fmla="+- 0 3296 3296"/>
                <a:gd name="T1" fmla="*/ T0 w 416"/>
                <a:gd name="T2" fmla="+- 0 3712 3296"/>
                <a:gd name="T3" fmla="*/ T2 w 416"/>
              </a:gdLst>
              <a:ahLst/>
              <a:cxnLst>
                <a:cxn ang="0">
                  <a:pos x="T1" y="0"/>
                </a:cxn>
                <a:cxn ang="0">
                  <a:pos x="T3" y="0"/>
                </a:cxn>
              </a:cxnLst>
              <a:rect l="0" t="0" r="r" b="b"/>
              <a:pathLst>
                <a:path w="416">
                  <a:moveTo>
                    <a:pt x="0" y="0"/>
                  </a:moveTo>
                  <a:lnTo>
                    <a:pt x="416" y="0"/>
                  </a:lnTo>
                </a:path>
              </a:pathLst>
            </a:custGeom>
            <a:noFill/>
            <a:ln w="6350">
              <a:solidFill>
                <a:srgbClr val="231F2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" name="Group 19"/>
          <p:cNvGrpSpPr>
            <a:grpSpLocks/>
          </p:cNvGrpSpPr>
          <p:nvPr/>
        </p:nvGrpSpPr>
        <p:grpSpPr bwMode="auto">
          <a:xfrm>
            <a:off x="2963863" y="665163"/>
            <a:ext cx="263525" cy="1587"/>
            <a:chOff x="4667" y="328"/>
            <a:chExt cx="416" cy="2"/>
          </a:xfrm>
        </p:grpSpPr>
        <p:sp>
          <p:nvSpPr>
            <p:cNvPr id="10" name="Freeform 20"/>
            <p:cNvSpPr>
              <a:spLocks/>
            </p:cNvSpPr>
            <p:nvPr/>
          </p:nvSpPr>
          <p:spPr bwMode="auto">
            <a:xfrm>
              <a:off x="4667" y="328"/>
              <a:ext cx="416" cy="2"/>
            </a:xfrm>
            <a:custGeom>
              <a:avLst/>
              <a:gdLst>
                <a:gd name="T0" fmla="+- 0 4667 4667"/>
                <a:gd name="T1" fmla="*/ T0 w 416"/>
                <a:gd name="T2" fmla="+- 0 5083 4667"/>
                <a:gd name="T3" fmla="*/ T2 w 416"/>
              </a:gdLst>
              <a:ahLst/>
              <a:cxnLst>
                <a:cxn ang="0">
                  <a:pos x="T1" y="0"/>
                </a:cxn>
                <a:cxn ang="0">
                  <a:pos x="T3" y="0"/>
                </a:cxn>
              </a:cxnLst>
              <a:rect l="0" t="0" r="r" b="b"/>
              <a:pathLst>
                <a:path w="416">
                  <a:moveTo>
                    <a:pt x="0" y="0"/>
                  </a:moveTo>
                  <a:lnTo>
                    <a:pt x="416" y="0"/>
                  </a:lnTo>
                </a:path>
              </a:pathLst>
            </a:custGeom>
            <a:noFill/>
            <a:ln w="6350">
              <a:solidFill>
                <a:srgbClr val="231F2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" name="Group 17"/>
          <p:cNvGrpSpPr>
            <a:grpSpLocks/>
          </p:cNvGrpSpPr>
          <p:nvPr/>
        </p:nvGrpSpPr>
        <p:grpSpPr bwMode="auto">
          <a:xfrm>
            <a:off x="4308475" y="665163"/>
            <a:ext cx="263525" cy="1587"/>
            <a:chOff x="6785" y="328"/>
            <a:chExt cx="416" cy="2"/>
          </a:xfrm>
        </p:grpSpPr>
        <p:sp>
          <p:nvSpPr>
            <p:cNvPr id="15" name="Freeform 18"/>
            <p:cNvSpPr>
              <a:spLocks/>
            </p:cNvSpPr>
            <p:nvPr/>
          </p:nvSpPr>
          <p:spPr bwMode="auto">
            <a:xfrm>
              <a:off x="6785" y="328"/>
              <a:ext cx="416" cy="2"/>
            </a:xfrm>
            <a:custGeom>
              <a:avLst/>
              <a:gdLst>
                <a:gd name="T0" fmla="+- 0 6785 6785"/>
                <a:gd name="T1" fmla="*/ T0 w 416"/>
                <a:gd name="T2" fmla="+- 0 7201 6785"/>
                <a:gd name="T3" fmla="*/ T2 w 416"/>
              </a:gdLst>
              <a:ahLst/>
              <a:cxnLst>
                <a:cxn ang="0">
                  <a:pos x="T1" y="0"/>
                </a:cxn>
                <a:cxn ang="0">
                  <a:pos x="T3" y="0"/>
                </a:cxn>
              </a:cxnLst>
              <a:rect l="0" t="0" r="r" b="b"/>
              <a:pathLst>
                <a:path w="416">
                  <a:moveTo>
                    <a:pt x="0" y="0"/>
                  </a:moveTo>
                  <a:lnTo>
                    <a:pt x="416" y="0"/>
                  </a:lnTo>
                </a:path>
              </a:pathLst>
            </a:custGeom>
            <a:noFill/>
            <a:ln w="6350">
              <a:solidFill>
                <a:srgbClr val="231F2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Group 15"/>
          <p:cNvGrpSpPr>
            <a:grpSpLocks/>
          </p:cNvGrpSpPr>
          <p:nvPr/>
        </p:nvGrpSpPr>
        <p:grpSpPr bwMode="auto">
          <a:xfrm>
            <a:off x="4743450" y="665163"/>
            <a:ext cx="131763" cy="1587"/>
            <a:chOff x="7471" y="328"/>
            <a:chExt cx="208" cy="2"/>
          </a:xfrm>
        </p:grpSpPr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7471" y="328"/>
              <a:ext cx="208" cy="2"/>
            </a:xfrm>
            <a:custGeom>
              <a:avLst/>
              <a:gdLst>
                <a:gd name="T0" fmla="+- 0 7471 7471"/>
                <a:gd name="T1" fmla="*/ T0 w 208"/>
                <a:gd name="T2" fmla="+- 0 7679 7471"/>
                <a:gd name="T3" fmla="*/ T2 w 208"/>
              </a:gdLst>
              <a:ahLst/>
              <a:cxnLst>
                <a:cxn ang="0">
                  <a:pos x="T1" y="0"/>
                </a:cxn>
                <a:cxn ang="0">
                  <a:pos x="T3" y="0"/>
                </a:cxn>
              </a:cxnLst>
              <a:rect l="0" t="0" r="r" b="b"/>
              <a:pathLst>
                <a:path w="208">
                  <a:moveTo>
                    <a:pt x="0" y="0"/>
                  </a:moveTo>
                  <a:lnTo>
                    <a:pt x="208" y="0"/>
                  </a:lnTo>
                </a:path>
              </a:pathLst>
            </a:custGeom>
            <a:noFill/>
            <a:ln w="6350">
              <a:solidFill>
                <a:srgbClr val="231F2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" name="Group 8"/>
          <p:cNvGrpSpPr>
            <a:grpSpLocks/>
          </p:cNvGrpSpPr>
          <p:nvPr/>
        </p:nvGrpSpPr>
        <p:grpSpPr bwMode="auto">
          <a:xfrm>
            <a:off x="-1588" y="596900"/>
            <a:ext cx="363538" cy="723900"/>
            <a:chOff x="-3" y="221"/>
            <a:chExt cx="573" cy="1140"/>
          </a:xfrm>
        </p:grpSpPr>
        <p:grpSp>
          <p:nvGrpSpPr>
            <p:cNvPr id="19" name="Group 13"/>
            <p:cNvGrpSpPr>
              <a:grpSpLocks/>
            </p:cNvGrpSpPr>
            <p:nvPr/>
          </p:nvGrpSpPr>
          <p:grpSpPr bwMode="auto">
            <a:xfrm>
              <a:off x="142" y="649"/>
              <a:ext cx="284" cy="284"/>
              <a:chOff x="142" y="649"/>
              <a:chExt cx="284" cy="284"/>
            </a:xfrm>
          </p:grpSpPr>
          <p:sp>
            <p:nvSpPr>
              <p:cNvPr id="37" name="Freeform 14"/>
              <p:cNvSpPr>
                <a:spLocks/>
              </p:cNvSpPr>
              <p:nvPr/>
            </p:nvSpPr>
            <p:spPr bwMode="auto">
              <a:xfrm>
                <a:off x="142" y="649"/>
                <a:ext cx="284" cy="284"/>
              </a:xfrm>
              <a:custGeom>
                <a:avLst/>
                <a:gdLst>
                  <a:gd name="T0" fmla="+- 0 425 142"/>
                  <a:gd name="T1" fmla="*/ T0 w 284"/>
                  <a:gd name="T2" fmla="+- 0 791 649"/>
                  <a:gd name="T3" fmla="*/ 791 h 284"/>
                  <a:gd name="T4" fmla="+- 0 409 142"/>
                  <a:gd name="T5" fmla="*/ T4 w 284"/>
                  <a:gd name="T6" fmla="+- 0 856 649"/>
                  <a:gd name="T7" fmla="*/ 856 h 284"/>
                  <a:gd name="T8" fmla="+- 0 367 142"/>
                  <a:gd name="T9" fmla="*/ T8 w 284"/>
                  <a:gd name="T10" fmla="+- 0 905 649"/>
                  <a:gd name="T11" fmla="*/ 905 h 284"/>
                  <a:gd name="T12" fmla="+- 0 307 142"/>
                  <a:gd name="T13" fmla="*/ T12 w 284"/>
                  <a:gd name="T14" fmla="+- 0 931 649"/>
                  <a:gd name="T15" fmla="*/ 931 h 284"/>
                  <a:gd name="T16" fmla="+- 0 284 142"/>
                  <a:gd name="T17" fmla="*/ T16 w 284"/>
                  <a:gd name="T18" fmla="+- 0 933 649"/>
                  <a:gd name="T19" fmla="*/ 933 h 284"/>
                  <a:gd name="T20" fmla="+- 0 261 142"/>
                  <a:gd name="T21" fmla="*/ T20 w 284"/>
                  <a:gd name="T22" fmla="+- 0 931 649"/>
                  <a:gd name="T23" fmla="*/ 931 h 284"/>
                  <a:gd name="T24" fmla="+- 0 200 142"/>
                  <a:gd name="T25" fmla="*/ T24 w 284"/>
                  <a:gd name="T26" fmla="+- 0 906 649"/>
                  <a:gd name="T27" fmla="*/ 906 h 284"/>
                  <a:gd name="T28" fmla="+- 0 158 142"/>
                  <a:gd name="T29" fmla="*/ T28 w 284"/>
                  <a:gd name="T30" fmla="+- 0 857 649"/>
                  <a:gd name="T31" fmla="*/ 857 h 284"/>
                  <a:gd name="T32" fmla="+- 0 142 142"/>
                  <a:gd name="T33" fmla="*/ T32 w 284"/>
                  <a:gd name="T34" fmla="+- 0 792 649"/>
                  <a:gd name="T35" fmla="*/ 792 h 284"/>
                  <a:gd name="T36" fmla="+- 0 144 142"/>
                  <a:gd name="T37" fmla="*/ T36 w 284"/>
                  <a:gd name="T38" fmla="+- 0 769 649"/>
                  <a:gd name="T39" fmla="*/ 769 h 284"/>
                  <a:gd name="T40" fmla="+- 0 169 142"/>
                  <a:gd name="T41" fmla="*/ T40 w 284"/>
                  <a:gd name="T42" fmla="+- 0 708 649"/>
                  <a:gd name="T43" fmla="*/ 708 h 284"/>
                  <a:gd name="T44" fmla="+- 0 218 142"/>
                  <a:gd name="T45" fmla="*/ T44 w 284"/>
                  <a:gd name="T46" fmla="+- 0 666 649"/>
                  <a:gd name="T47" fmla="*/ 666 h 284"/>
                  <a:gd name="T48" fmla="+- 0 282 142"/>
                  <a:gd name="T49" fmla="*/ T48 w 284"/>
                  <a:gd name="T50" fmla="+- 0 649 649"/>
                  <a:gd name="T51" fmla="*/ 649 h 284"/>
                  <a:gd name="T52" fmla="+- 0 305 142"/>
                  <a:gd name="T53" fmla="*/ T52 w 284"/>
                  <a:gd name="T54" fmla="+- 0 651 649"/>
                  <a:gd name="T55" fmla="*/ 651 h 284"/>
                  <a:gd name="T56" fmla="+- 0 366 142"/>
                  <a:gd name="T57" fmla="*/ T56 w 284"/>
                  <a:gd name="T58" fmla="+- 0 676 649"/>
                  <a:gd name="T59" fmla="*/ 676 h 284"/>
                  <a:gd name="T60" fmla="+- 0 409 142"/>
                  <a:gd name="T61" fmla="*/ T60 w 284"/>
                  <a:gd name="T62" fmla="+- 0 725 649"/>
                  <a:gd name="T63" fmla="*/ 725 h 284"/>
                  <a:gd name="T64" fmla="+- 0 425 142"/>
                  <a:gd name="T65" fmla="*/ T64 w 284"/>
                  <a:gd name="T66" fmla="+- 0 790 649"/>
                  <a:gd name="T67" fmla="*/ 790 h 284"/>
                  <a:gd name="T68" fmla="+- 0 425 142"/>
                  <a:gd name="T69" fmla="*/ T68 w 284"/>
                  <a:gd name="T70" fmla="+- 0 791 649"/>
                  <a:gd name="T71" fmla="*/ 791 h 28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</a:cxnLst>
                <a:rect l="0" t="0" r="r" b="b"/>
                <a:pathLst>
                  <a:path w="284" h="284">
                    <a:moveTo>
                      <a:pt x="283" y="142"/>
                    </a:moveTo>
                    <a:lnTo>
                      <a:pt x="267" y="207"/>
                    </a:lnTo>
                    <a:lnTo>
                      <a:pt x="225" y="256"/>
                    </a:lnTo>
                    <a:lnTo>
                      <a:pt x="165" y="282"/>
                    </a:lnTo>
                    <a:lnTo>
                      <a:pt x="142" y="284"/>
                    </a:lnTo>
                    <a:lnTo>
                      <a:pt x="119" y="282"/>
                    </a:lnTo>
                    <a:lnTo>
                      <a:pt x="58" y="257"/>
                    </a:lnTo>
                    <a:lnTo>
                      <a:pt x="16" y="208"/>
                    </a:lnTo>
                    <a:lnTo>
                      <a:pt x="0" y="143"/>
                    </a:lnTo>
                    <a:lnTo>
                      <a:pt x="2" y="120"/>
                    </a:lnTo>
                    <a:lnTo>
                      <a:pt x="27" y="59"/>
                    </a:lnTo>
                    <a:lnTo>
                      <a:pt x="76" y="17"/>
                    </a:lnTo>
                    <a:lnTo>
                      <a:pt x="140" y="0"/>
                    </a:lnTo>
                    <a:lnTo>
                      <a:pt x="163" y="2"/>
                    </a:lnTo>
                    <a:lnTo>
                      <a:pt x="224" y="27"/>
                    </a:lnTo>
                    <a:lnTo>
                      <a:pt x="267" y="76"/>
                    </a:lnTo>
                    <a:lnTo>
                      <a:pt x="283" y="141"/>
                    </a:lnTo>
                    <a:lnTo>
                      <a:pt x="283" y="142"/>
                    </a:lnTo>
                    <a:close/>
                  </a:path>
                </a:pathLst>
              </a:custGeom>
              <a:noFill/>
              <a:ln w="3594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" name="Group 11"/>
            <p:cNvGrpSpPr>
              <a:grpSpLocks/>
            </p:cNvGrpSpPr>
            <p:nvPr/>
          </p:nvGrpSpPr>
          <p:grpSpPr bwMode="auto">
            <a:xfrm>
              <a:off x="0" y="791"/>
              <a:ext cx="567" cy="2"/>
              <a:chOff x="0" y="791"/>
              <a:chExt cx="567" cy="2"/>
            </a:xfrm>
          </p:grpSpPr>
          <p:sp>
            <p:nvSpPr>
              <p:cNvPr id="36" name="Freeform 12"/>
              <p:cNvSpPr>
                <a:spLocks/>
              </p:cNvSpPr>
              <p:nvPr/>
            </p:nvSpPr>
            <p:spPr bwMode="auto">
              <a:xfrm>
                <a:off x="0" y="791"/>
                <a:ext cx="567" cy="2"/>
              </a:xfrm>
              <a:custGeom>
                <a:avLst/>
                <a:gdLst>
                  <a:gd name="T0" fmla="*/ 0 w 567"/>
                  <a:gd name="T1" fmla="*/ 567 w 56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567">
                    <a:moveTo>
                      <a:pt x="0" y="0"/>
                    </a:moveTo>
                    <a:lnTo>
                      <a:pt x="567" y="0"/>
                    </a:lnTo>
                  </a:path>
                </a:pathLst>
              </a:custGeom>
              <a:noFill/>
              <a:ln w="3594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" name="Group 9"/>
            <p:cNvGrpSpPr>
              <a:grpSpLocks/>
            </p:cNvGrpSpPr>
            <p:nvPr/>
          </p:nvGrpSpPr>
          <p:grpSpPr bwMode="auto">
            <a:xfrm>
              <a:off x="283" y="224"/>
              <a:ext cx="2" cy="1134"/>
              <a:chOff x="283" y="224"/>
              <a:chExt cx="2" cy="1134"/>
            </a:xfrm>
          </p:grpSpPr>
          <p:sp>
            <p:nvSpPr>
              <p:cNvPr id="35" name="Freeform 10"/>
              <p:cNvSpPr>
                <a:spLocks/>
              </p:cNvSpPr>
              <p:nvPr/>
            </p:nvSpPr>
            <p:spPr bwMode="auto">
              <a:xfrm>
                <a:off x="283" y="224"/>
                <a:ext cx="2" cy="1134"/>
              </a:xfrm>
              <a:custGeom>
                <a:avLst/>
                <a:gdLst>
                  <a:gd name="T0" fmla="+- 0 224 224"/>
                  <a:gd name="T1" fmla="*/ 224 h 1134"/>
                  <a:gd name="T2" fmla="+- 0 1358 224"/>
                  <a:gd name="T3" fmla="*/ 1358 h 1134"/>
                </a:gdLst>
                <a:ahLst/>
                <a:cxnLst>
                  <a:cxn ang="0">
                    <a:pos x="0" y="T1"/>
                  </a:cxn>
                  <a:cxn ang="0">
                    <a:pos x="0" y="T3"/>
                  </a:cxn>
                </a:cxnLst>
                <a:rect l="0" t="0" r="r" b="b"/>
                <a:pathLst>
                  <a:path h="1134">
                    <a:moveTo>
                      <a:pt x="0" y="0"/>
                    </a:moveTo>
                    <a:lnTo>
                      <a:pt x="0" y="1134"/>
                    </a:lnTo>
                  </a:path>
                </a:pathLst>
              </a:custGeom>
              <a:noFill/>
              <a:ln w="3594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8" name="Group 1"/>
          <p:cNvGrpSpPr>
            <a:grpSpLocks/>
          </p:cNvGrpSpPr>
          <p:nvPr/>
        </p:nvGrpSpPr>
        <p:grpSpPr bwMode="auto">
          <a:xfrm>
            <a:off x="7234238" y="596900"/>
            <a:ext cx="363537" cy="723900"/>
            <a:chOff x="11392" y="221"/>
            <a:chExt cx="573" cy="1140"/>
          </a:xfrm>
        </p:grpSpPr>
        <p:grpSp>
          <p:nvGrpSpPr>
            <p:cNvPr id="39" name="Group 6"/>
            <p:cNvGrpSpPr>
              <a:grpSpLocks/>
            </p:cNvGrpSpPr>
            <p:nvPr/>
          </p:nvGrpSpPr>
          <p:grpSpPr bwMode="auto">
            <a:xfrm>
              <a:off x="11537" y="649"/>
              <a:ext cx="284" cy="284"/>
              <a:chOff x="11537" y="649"/>
              <a:chExt cx="284" cy="284"/>
            </a:xfrm>
          </p:grpSpPr>
          <p:sp>
            <p:nvSpPr>
              <p:cNvPr id="44" name="Freeform 7"/>
              <p:cNvSpPr>
                <a:spLocks/>
              </p:cNvSpPr>
              <p:nvPr/>
            </p:nvSpPr>
            <p:spPr bwMode="auto">
              <a:xfrm>
                <a:off x="11537" y="649"/>
                <a:ext cx="284" cy="284"/>
              </a:xfrm>
              <a:custGeom>
                <a:avLst/>
                <a:gdLst>
                  <a:gd name="T0" fmla="+- 0 11820 11537"/>
                  <a:gd name="T1" fmla="*/ T0 w 284"/>
                  <a:gd name="T2" fmla="+- 0 791 649"/>
                  <a:gd name="T3" fmla="*/ 791 h 284"/>
                  <a:gd name="T4" fmla="+- 0 11805 11537"/>
                  <a:gd name="T5" fmla="*/ T4 w 284"/>
                  <a:gd name="T6" fmla="+- 0 856 649"/>
                  <a:gd name="T7" fmla="*/ 856 h 284"/>
                  <a:gd name="T8" fmla="+- 0 11763 11537"/>
                  <a:gd name="T9" fmla="*/ T8 w 284"/>
                  <a:gd name="T10" fmla="+- 0 905 649"/>
                  <a:gd name="T11" fmla="*/ 905 h 284"/>
                  <a:gd name="T12" fmla="+- 0 11702 11537"/>
                  <a:gd name="T13" fmla="*/ T12 w 284"/>
                  <a:gd name="T14" fmla="+- 0 931 649"/>
                  <a:gd name="T15" fmla="*/ 931 h 284"/>
                  <a:gd name="T16" fmla="+- 0 11679 11537"/>
                  <a:gd name="T17" fmla="*/ T16 w 284"/>
                  <a:gd name="T18" fmla="+- 0 933 649"/>
                  <a:gd name="T19" fmla="*/ 933 h 284"/>
                  <a:gd name="T20" fmla="+- 0 11656 11537"/>
                  <a:gd name="T21" fmla="*/ T20 w 284"/>
                  <a:gd name="T22" fmla="+- 0 931 649"/>
                  <a:gd name="T23" fmla="*/ 931 h 284"/>
                  <a:gd name="T24" fmla="+- 0 11595 11537"/>
                  <a:gd name="T25" fmla="*/ T24 w 284"/>
                  <a:gd name="T26" fmla="+- 0 906 649"/>
                  <a:gd name="T27" fmla="*/ 906 h 284"/>
                  <a:gd name="T28" fmla="+- 0 11553 11537"/>
                  <a:gd name="T29" fmla="*/ T28 w 284"/>
                  <a:gd name="T30" fmla="+- 0 857 649"/>
                  <a:gd name="T31" fmla="*/ 857 h 284"/>
                  <a:gd name="T32" fmla="+- 0 11537 11537"/>
                  <a:gd name="T33" fmla="*/ T32 w 284"/>
                  <a:gd name="T34" fmla="+- 0 792 649"/>
                  <a:gd name="T35" fmla="*/ 792 h 284"/>
                  <a:gd name="T36" fmla="+- 0 11539 11537"/>
                  <a:gd name="T37" fmla="*/ T36 w 284"/>
                  <a:gd name="T38" fmla="+- 0 769 649"/>
                  <a:gd name="T39" fmla="*/ 769 h 284"/>
                  <a:gd name="T40" fmla="+- 0 11564 11537"/>
                  <a:gd name="T41" fmla="*/ T40 w 284"/>
                  <a:gd name="T42" fmla="+- 0 708 649"/>
                  <a:gd name="T43" fmla="*/ 708 h 284"/>
                  <a:gd name="T44" fmla="+- 0 11613 11537"/>
                  <a:gd name="T45" fmla="*/ T44 w 284"/>
                  <a:gd name="T46" fmla="+- 0 666 649"/>
                  <a:gd name="T47" fmla="*/ 666 h 284"/>
                  <a:gd name="T48" fmla="+- 0 11677 11537"/>
                  <a:gd name="T49" fmla="*/ T48 w 284"/>
                  <a:gd name="T50" fmla="+- 0 649 649"/>
                  <a:gd name="T51" fmla="*/ 649 h 284"/>
                  <a:gd name="T52" fmla="+- 0 11701 11537"/>
                  <a:gd name="T53" fmla="*/ T52 w 284"/>
                  <a:gd name="T54" fmla="+- 0 651 649"/>
                  <a:gd name="T55" fmla="*/ 651 h 284"/>
                  <a:gd name="T56" fmla="+- 0 11762 11537"/>
                  <a:gd name="T57" fmla="*/ T56 w 284"/>
                  <a:gd name="T58" fmla="+- 0 676 649"/>
                  <a:gd name="T59" fmla="*/ 676 h 284"/>
                  <a:gd name="T60" fmla="+- 0 11804 11537"/>
                  <a:gd name="T61" fmla="*/ T60 w 284"/>
                  <a:gd name="T62" fmla="+- 0 725 649"/>
                  <a:gd name="T63" fmla="*/ 725 h 284"/>
                  <a:gd name="T64" fmla="+- 0 11820 11537"/>
                  <a:gd name="T65" fmla="*/ T64 w 284"/>
                  <a:gd name="T66" fmla="+- 0 790 649"/>
                  <a:gd name="T67" fmla="*/ 790 h 284"/>
                  <a:gd name="T68" fmla="+- 0 11820 11537"/>
                  <a:gd name="T69" fmla="*/ T68 w 284"/>
                  <a:gd name="T70" fmla="+- 0 791 649"/>
                  <a:gd name="T71" fmla="*/ 791 h 28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</a:cxnLst>
                <a:rect l="0" t="0" r="r" b="b"/>
                <a:pathLst>
                  <a:path w="284" h="284">
                    <a:moveTo>
                      <a:pt x="283" y="142"/>
                    </a:moveTo>
                    <a:lnTo>
                      <a:pt x="268" y="207"/>
                    </a:lnTo>
                    <a:lnTo>
                      <a:pt x="226" y="256"/>
                    </a:lnTo>
                    <a:lnTo>
                      <a:pt x="165" y="282"/>
                    </a:lnTo>
                    <a:lnTo>
                      <a:pt x="142" y="284"/>
                    </a:lnTo>
                    <a:lnTo>
                      <a:pt x="119" y="282"/>
                    </a:lnTo>
                    <a:lnTo>
                      <a:pt x="58" y="257"/>
                    </a:lnTo>
                    <a:lnTo>
                      <a:pt x="16" y="208"/>
                    </a:lnTo>
                    <a:lnTo>
                      <a:pt x="0" y="143"/>
                    </a:lnTo>
                    <a:lnTo>
                      <a:pt x="2" y="120"/>
                    </a:lnTo>
                    <a:lnTo>
                      <a:pt x="27" y="59"/>
                    </a:lnTo>
                    <a:lnTo>
                      <a:pt x="76" y="17"/>
                    </a:lnTo>
                    <a:lnTo>
                      <a:pt x="140" y="0"/>
                    </a:lnTo>
                    <a:lnTo>
                      <a:pt x="164" y="2"/>
                    </a:lnTo>
                    <a:lnTo>
                      <a:pt x="225" y="27"/>
                    </a:lnTo>
                    <a:lnTo>
                      <a:pt x="267" y="76"/>
                    </a:lnTo>
                    <a:lnTo>
                      <a:pt x="283" y="141"/>
                    </a:lnTo>
                    <a:lnTo>
                      <a:pt x="283" y="142"/>
                    </a:lnTo>
                    <a:close/>
                  </a:path>
                </a:pathLst>
              </a:custGeom>
              <a:noFill/>
              <a:ln w="3594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0" name="Group 4"/>
            <p:cNvGrpSpPr>
              <a:grpSpLocks/>
            </p:cNvGrpSpPr>
            <p:nvPr/>
          </p:nvGrpSpPr>
          <p:grpSpPr bwMode="auto">
            <a:xfrm>
              <a:off x="11395" y="791"/>
              <a:ext cx="567" cy="2"/>
              <a:chOff x="11395" y="791"/>
              <a:chExt cx="567" cy="2"/>
            </a:xfrm>
          </p:grpSpPr>
          <p:sp>
            <p:nvSpPr>
              <p:cNvPr id="43" name="Freeform 5"/>
              <p:cNvSpPr>
                <a:spLocks/>
              </p:cNvSpPr>
              <p:nvPr/>
            </p:nvSpPr>
            <p:spPr bwMode="auto">
              <a:xfrm>
                <a:off x="11395" y="791"/>
                <a:ext cx="567" cy="2"/>
              </a:xfrm>
              <a:custGeom>
                <a:avLst/>
                <a:gdLst>
                  <a:gd name="T0" fmla="+- 0 11395 11395"/>
                  <a:gd name="T1" fmla="*/ T0 w 567"/>
                  <a:gd name="T2" fmla="+- 0 11962 11395"/>
                  <a:gd name="T3" fmla="*/ T2 w 567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567">
                    <a:moveTo>
                      <a:pt x="0" y="0"/>
                    </a:moveTo>
                    <a:lnTo>
                      <a:pt x="567" y="0"/>
                    </a:lnTo>
                  </a:path>
                </a:pathLst>
              </a:custGeom>
              <a:noFill/>
              <a:ln w="3594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1" name="Group 2"/>
            <p:cNvGrpSpPr>
              <a:grpSpLocks/>
            </p:cNvGrpSpPr>
            <p:nvPr/>
          </p:nvGrpSpPr>
          <p:grpSpPr bwMode="auto">
            <a:xfrm>
              <a:off x="11679" y="224"/>
              <a:ext cx="2" cy="1134"/>
              <a:chOff x="11679" y="224"/>
              <a:chExt cx="2" cy="1134"/>
            </a:xfrm>
          </p:grpSpPr>
          <p:sp>
            <p:nvSpPr>
              <p:cNvPr id="42" name="Freeform 3"/>
              <p:cNvSpPr>
                <a:spLocks/>
              </p:cNvSpPr>
              <p:nvPr/>
            </p:nvSpPr>
            <p:spPr bwMode="auto">
              <a:xfrm>
                <a:off x="11679" y="224"/>
                <a:ext cx="2" cy="1134"/>
              </a:xfrm>
              <a:custGeom>
                <a:avLst/>
                <a:gdLst>
                  <a:gd name="T0" fmla="+- 0 224 224"/>
                  <a:gd name="T1" fmla="*/ 224 h 1134"/>
                  <a:gd name="T2" fmla="+- 0 1358 224"/>
                  <a:gd name="T3" fmla="*/ 1358 h 1134"/>
                </a:gdLst>
                <a:ahLst/>
                <a:cxnLst>
                  <a:cxn ang="0">
                    <a:pos x="0" y="T1"/>
                  </a:cxn>
                  <a:cxn ang="0">
                    <a:pos x="0" y="T3"/>
                  </a:cxn>
                </a:cxnLst>
                <a:rect l="0" t="0" r="r" b="b"/>
                <a:pathLst>
                  <a:path h="1134">
                    <a:moveTo>
                      <a:pt x="0" y="0"/>
                    </a:moveTo>
                    <a:lnTo>
                      <a:pt x="0" y="1134"/>
                    </a:lnTo>
                  </a:path>
                </a:pathLst>
              </a:custGeom>
              <a:noFill/>
              <a:ln w="3594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45" name="Rectangle 2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6" name="Rectangle 24"/>
          <p:cNvSpPr>
            <a:spLocks noChangeArrowheads="1"/>
          </p:cNvSpPr>
          <p:nvPr/>
        </p:nvSpPr>
        <p:spPr bwMode="auto">
          <a:xfrm>
            <a:off x="1828800" y="4714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zh-CN" sz="1000" b="0" i="0" u="none" strike="noStrike" cap="none" normalizeH="0" baseline="0" smtClean="0">
                <a:ln>
                  <a:noFill/>
                </a:ln>
                <a:solidFill>
                  <a:srgbClr val="231F2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Batang" panose="02030600000101010101" pitchFamily="18" charset="-127"/>
              </a:rPr>
              <a:t>국정운영 시스템과 집정 능력은 한 국가의 제도와 그 집행 능력이 집중적으로 구현된 것이며 이 두 가지는 상부상조하는 관계입니다</a:t>
            </a:r>
            <a:r>
              <a:rPr kumimoji="0" lang="en-US" altLang="ko-KR" sz="1000" b="0" i="0" u="none" strike="noStrike" cap="none" normalizeH="0" baseline="0" smtClean="0">
                <a:ln>
                  <a:noFill/>
                </a:ln>
                <a:solidFill>
                  <a:srgbClr val="231F20"/>
                </a:solidFill>
                <a:effectLst/>
                <a:latin typeface="Calibri" panose="020F0502020204030204" pitchFamily="34" charset="0"/>
                <a:ea typeface="Palatino Linotype" panose="02040502050505030304" pitchFamily="18" charset="0"/>
                <a:cs typeface="Palatino Linotype" panose="02040502050505030304" pitchFamily="18" charset="0"/>
              </a:rPr>
              <a:t>.</a:t>
            </a:r>
            <a:endParaRPr kumimoji="0" lang="en-US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6612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文本二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612755" y="3982187"/>
            <a:ext cx="71399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/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스위스 연방 정부 청사의 천장 돔에는 라틴어로 ‘</a:t>
            </a:r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모두는 하나를 위해</a:t>
            </a:r>
            <a:r>
              <a:rPr lang="en-US" altLang="ko-KR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, </a:t>
            </a:r>
            <a:r>
              <a:rPr lang="ko-KR" altLang="en-US" sz="2000" b="1" dirty="0" smtClean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하나는 모두를 </a:t>
            </a:r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위해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’라고 새겨져 있습니다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</a:t>
            </a:r>
            <a:endParaRPr lang="ja-JP" altLang="en-US" sz="2000" b="1" dirty="0">
              <a:latin typeface="komorebi gothic" pitchFamily="49" charset="-128"/>
              <a:ea typeface="komorebi gothic" pitchFamily="49" charset="-128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596245" y="2847073"/>
            <a:ext cx="71729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例</a:t>
            </a:r>
            <a:r>
              <a:rPr lang="en-US" altLang="zh-CN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1 </a:t>
            </a:r>
          </a:p>
          <a:p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瑞士联邦大厦穹顶上刻着拉丁文铭文“</a:t>
            </a:r>
            <a:r>
              <a:rPr lang="zh-CN" altLang="en-US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人人为我，我为人人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”。</a:t>
            </a:r>
            <a:endParaRPr lang="zh-CN" altLang="en-US" sz="2000" b="1" dirty="0">
              <a:solidFill>
                <a:srgbClr val="FF0000"/>
              </a:solidFill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59350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5. 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根据语境改写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  <p:grpSp>
        <p:nvGrpSpPr>
          <p:cNvPr id="2" name="Group 21"/>
          <p:cNvGrpSpPr>
            <a:grpSpLocks/>
          </p:cNvGrpSpPr>
          <p:nvPr/>
        </p:nvGrpSpPr>
        <p:grpSpPr bwMode="auto">
          <a:xfrm>
            <a:off x="2092325" y="665163"/>
            <a:ext cx="263525" cy="1587"/>
            <a:chOff x="3296" y="328"/>
            <a:chExt cx="416" cy="2"/>
          </a:xfrm>
        </p:grpSpPr>
        <p:sp>
          <p:nvSpPr>
            <p:cNvPr id="6" name="Freeform 22"/>
            <p:cNvSpPr>
              <a:spLocks/>
            </p:cNvSpPr>
            <p:nvPr/>
          </p:nvSpPr>
          <p:spPr bwMode="auto">
            <a:xfrm>
              <a:off x="3296" y="328"/>
              <a:ext cx="416" cy="2"/>
            </a:xfrm>
            <a:custGeom>
              <a:avLst/>
              <a:gdLst>
                <a:gd name="T0" fmla="+- 0 3296 3296"/>
                <a:gd name="T1" fmla="*/ T0 w 416"/>
                <a:gd name="T2" fmla="+- 0 3712 3296"/>
                <a:gd name="T3" fmla="*/ T2 w 416"/>
              </a:gdLst>
              <a:ahLst/>
              <a:cxnLst>
                <a:cxn ang="0">
                  <a:pos x="T1" y="0"/>
                </a:cxn>
                <a:cxn ang="0">
                  <a:pos x="T3" y="0"/>
                </a:cxn>
              </a:cxnLst>
              <a:rect l="0" t="0" r="r" b="b"/>
              <a:pathLst>
                <a:path w="416">
                  <a:moveTo>
                    <a:pt x="0" y="0"/>
                  </a:moveTo>
                  <a:lnTo>
                    <a:pt x="416" y="0"/>
                  </a:lnTo>
                </a:path>
              </a:pathLst>
            </a:custGeom>
            <a:noFill/>
            <a:ln w="6350">
              <a:solidFill>
                <a:srgbClr val="231F2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" name="Group 19"/>
          <p:cNvGrpSpPr>
            <a:grpSpLocks/>
          </p:cNvGrpSpPr>
          <p:nvPr/>
        </p:nvGrpSpPr>
        <p:grpSpPr bwMode="auto">
          <a:xfrm>
            <a:off x="2963863" y="665163"/>
            <a:ext cx="263525" cy="1587"/>
            <a:chOff x="4667" y="328"/>
            <a:chExt cx="416" cy="2"/>
          </a:xfrm>
        </p:grpSpPr>
        <p:sp>
          <p:nvSpPr>
            <p:cNvPr id="10" name="Freeform 20"/>
            <p:cNvSpPr>
              <a:spLocks/>
            </p:cNvSpPr>
            <p:nvPr/>
          </p:nvSpPr>
          <p:spPr bwMode="auto">
            <a:xfrm>
              <a:off x="4667" y="328"/>
              <a:ext cx="416" cy="2"/>
            </a:xfrm>
            <a:custGeom>
              <a:avLst/>
              <a:gdLst>
                <a:gd name="T0" fmla="+- 0 4667 4667"/>
                <a:gd name="T1" fmla="*/ T0 w 416"/>
                <a:gd name="T2" fmla="+- 0 5083 4667"/>
                <a:gd name="T3" fmla="*/ T2 w 416"/>
              </a:gdLst>
              <a:ahLst/>
              <a:cxnLst>
                <a:cxn ang="0">
                  <a:pos x="T1" y="0"/>
                </a:cxn>
                <a:cxn ang="0">
                  <a:pos x="T3" y="0"/>
                </a:cxn>
              </a:cxnLst>
              <a:rect l="0" t="0" r="r" b="b"/>
              <a:pathLst>
                <a:path w="416">
                  <a:moveTo>
                    <a:pt x="0" y="0"/>
                  </a:moveTo>
                  <a:lnTo>
                    <a:pt x="416" y="0"/>
                  </a:lnTo>
                </a:path>
              </a:pathLst>
            </a:custGeom>
            <a:noFill/>
            <a:ln w="6350">
              <a:solidFill>
                <a:srgbClr val="231F2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" name="Group 17"/>
          <p:cNvGrpSpPr>
            <a:grpSpLocks/>
          </p:cNvGrpSpPr>
          <p:nvPr/>
        </p:nvGrpSpPr>
        <p:grpSpPr bwMode="auto">
          <a:xfrm>
            <a:off x="4308475" y="665163"/>
            <a:ext cx="263525" cy="1587"/>
            <a:chOff x="6785" y="328"/>
            <a:chExt cx="416" cy="2"/>
          </a:xfrm>
        </p:grpSpPr>
        <p:sp>
          <p:nvSpPr>
            <p:cNvPr id="15" name="Freeform 18"/>
            <p:cNvSpPr>
              <a:spLocks/>
            </p:cNvSpPr>
            <p:nvPr/>
          </p:nvSpPr>
          <p:spPr bwMode="auto">
            <a:xfrm>
              <a:off x="6785" y="328"/>
              <a:ext cx="416" cy="2"/>
            </a:xfrm>
            <a:custGeom>
              <a:avLst/>
              <a:gdLst>
                <a:gd name="T0" fmla="+- 0 6785 6785"/>
                <a:gd name="T1" fmla="*/ T0 w 416"/>
                <a:gd name="T2" fmla="+- 0 7201 6785"/>
                <a:gd name="T3" fmla="*/ T2 w 416"/>
              </a:gdLst>
              <a:ahLst/>
              <a:cxnLst>
                <a:cxn ang="0">
                  <a:pos x="T1" y="0"/>
                </a:cxn>
                <a:cxn ang="0">
                  <a:pos x="T3" y="0"/>
                </a:cxn>
              </a:cxnLst>
              <a:rect l="0" t="0" r="r" b="b"/>
              <a:pathLst>
                <a:path w="416">
                  <a:moveTo>
                    <a:pt x="0" y="0"/>
                  </a:moveTo>
                  <a:lnTo>
                    <a:pt x="416" y="0"/>
                  </a:lnTo>
                </a:path>
              </a:pathLst>
            </a:custGeom>
            <a:noFill/>
            <a:ln w="6350">
              <a:solidFill>
                <a:srgbClr val="231F2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Group 15"/>
          <p:cNvGrpSpPr>
            <a:grpSpLocks/>
          </p:cNvGrpSpPr>
          <p:nvPr/>
        </p:nvGrpSpPr>
        <p:grpSpPr bwMode="auto">
          <a:xfrm>
            <a:off x="4743450" y="665163"/>
            <a:ext cx="131763" cy="1587"/>
            <a:chOff x="7471" y="328"/>
            <a:chExt cx="208" cy="2"/>
          </a:xfrm>
        </p:grpSpPr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7471" y="328"/>
              <a:ext cx="208" cy="2"/>
            </a:xfrm>
            <a:custGeom>
              <a:avLst/>
              <a:gdLst>
                <a:gd name="T0" fmla="+- 0 7471 7471"/>
                <a:gd name="T1" fmla="*/ T0 w 208"/>
                <a:gd name="T2" fmla="+- 0 7679 7471"/>
                <a:gd name="T3" fmla="*/ T2 w 208"/>
              </a:gdLst>
              <a:ahLst/>
              <a:cxnLst>
                <a:cxn ang="0">
                  <a:pos x="T1" y="0"/>
                </a:cxn>
                <a:cxn ang="0">
                  <a:pos x="T3" y="0"/>
                </a:cxn>
              </a:cxnLst>
              <a:rect l="0" t="0" r="r" b="b"/>
              <a:pathLst>
                <a:path w="208">
                  <a:moveTo>
                    <a:pt x="0" y="0"/>
                  </a:moveTo>
                  <a:lnTo>
                    <a:pt x="208" y="0"/>
                  </a:lnTo>
                </a:path>
              </a:pathLst>
            </a:custGeom>
            <a:noFill/>
            <a:ln w="6350">
              <a:solidFill>
                <a:srgbClr val="231F2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" name="Group 8"/>
          <p:cNvGrpSpPr>
            <a:grpSpLocks/>
          </p:cNvGrpSpPr>
          <p:nvPr/>
        </p:nvGrpSpPr>
        <p:grpSpPr bwMode="auto">
          <a:xfrm>
            <a:off x="-1588" y="596900"/>
            <a:ext cx="363538" cy="723900"/>
            <a:chOff x="-3" y="221"/>
            <a:chExt cx="573" cy="1140"/>
          </a:xfrm>
        </p:grpSpPr>
        <p:grpSp>
          <p:nvGrpSpPr>
            <p:cNvPr id="19" name="Group 13"/>
            <p:cNvGrpSpPr>
              <a:grpSpLocks/>
            </p:cNvGrpSpPr>
            <p:nvPr/>
          </p:nvGrpSpPr>
          <p:grpSpPr bwMode="auto">
            <a:xfrm>
              <a:off x="142" y="649"/>
              <a:ext cx="284" cy="284"/>
              <a:chOff x="142" y="649"/>
              <a:chExt cx="284" cy="284"/>
            </a:xfrm>
          </p:grpSpPr>
          <p:sp>
            <p:nvSpPr>
              <p:cNvPr id="37" name="Freeform 14"/>
              <p:cNvSpPr>
                <a:spLocks/>
              </p:cNvSpPr>
              <p:nvPr/>
            </p:nvSpPr>
            <p:spPr bwMode="auto">
              <a:xfrm>
                <a:off x="142" y="649"/>
                <a:ext cx="284" cy="284"/>
              </a:xfrm>
              <a:custGeom>
                <a:avLst/>
                <a:gdLst>
                  <a:gd name="T0" fmla="+- 0 425 142"/>
                  <a:gd name="T1" fmla="*/ T0 w 284"/>
                  <a:gd name="T2" fmla="+- 0 791 649"/>
                  <a:gd name="T3" fmla="*/ 791 h 284"/>
                  <a:gd name="T4" fmla="+- 0 409 142"/>
                  <a:gd name="T5" fmla="*/ T4 w 284"/>
                  <a:gd name="T6" fmla="+- 0 856 649"/>
                  <a:gd name="T7" fmla="*/ 856 h 284"/>
                  <a:gd name="T8" fmla="+- 0 367 142"/>
                  <a:gd name="T9" fmla="*/ T8 w 284"/>
                  <a:gd name="T10" fmla="+- 0 905 649"/>
                  <a:gd name="T11" fmla="*/ 905 h 284"/>
                  <a:gd name="T12" fmla="+- 0 307 142"/>
                  <a:gd name="T13" fmla="*/ T12 w 284"/>
                  <a:gd name="T14" fmla="+- 0 931 649"/>
                  <a:gd name="T15" fmla="*/ 931 h 284"/>
                  <a:gd name="T16" fmla="+- 0 284 142"/>
                  <a:gd name="T17" fmla="*/ T16 w 284"/>
                  <a:gd name="T18" fmla="+- 0 933 649"/>
                  <a:gd name="T19" fmla="*/ 933 h 284"/>
                  <a:gd name="T20" fmla="+- 0 261 142"/>
                  <a:gd name="T21" fmla="*/ T20 w 284"/>
                  <a:gd name="T22" fmla="+- 0 931 649"/>
                  <a:gd name="T23" fmla="*/ 931 h 284"/>
                  <a:gd name="T24" fmla="+- 0 200 142"/>
                  <a:gd name="T25" fmla="*/ T24 w 284"/>
                  <a:gd name="T26" fmla="+- 0 906 649"/>
                  <a:gd name="T27" fmla="*/ 906 h 284"/>
                  <a:gd name="T28" fmla="+- 0 158 142"/>
                  <a:gd name="T29" fmla="*/ T28 w 284"/>
                  <a:gd name="T30" fmla="+- 0 857 649"/>
                  <a:gd name="T31" fmla="*/ 857 h 284"/>
                  <a:gd name="T32" fmla="+- 0 142 142"/>
                  <a:gd name="T33" fmla="*/ T32 w 284"/>
                  <a:gd name="T34" fmla="+- 0 792 649"/>
                  <a:gd name="T35" fmla="*/ 792 h 284"/>
                  <a:gd name="T36" fmla="+- 0 144 142"/>
                  <a:gd name="T37" fmla="*/ T36 w 284"/>
                  <a:gd name="T38" fmla="+- 0 769 649"/>
                  <a:gd name="T39" fmla="*/ 769 h 284"/>
                  <a:gd name="T40" fmla="+- 0 169 142"/>
                  <a:gd name="T41" fmla="*/ T40 w 284"/>
                  <a:gd name="T42" fmla="+- 0 708 649"/>
                  <a:gd name="T43" fmla="*/ 708 h 284"/>
                  <a:gd name="T44" fmla="+- 0 218 142"/>
                  <a:gd name="T45" fmla="*/ T44 w 284"/>
                  <a:gd name="T46" fmla="+- 0 666 649"/>
                  <a:gd name="T47" fmla="*/ 666 h 284"/>
                  <a:gd name="T48" fmla="+- 0 282 142"/>
                  <a:gd name="T49" fmla="*/ T48 w 284"/>
                  <a:gd name="T50" fmla="+- 0 649 649"/>
                  <a:gd name="T51" fmla="*/ 649 h 284"/>
                  <a:gd name="T52" fmla="+- 0 305 142"/>
                  <a:gd name="T53" fmla="*/ T52 w 284"/>
                  <a:gd name="T54" fmla="+- 0 651 649"/>
                  <a:gd name="T55" fmla="*/ 651 h 284"/>
                  <a:gd name="T56" fmla="+- 0 366 142"/>
                  <a:gd name="T57" fmla="*/ T56 w 284"/>
                  <a:gd name="T58" fmla="+- 0 676 649"/>
                  <a:gd name="T59" fmla="*/ 676 h 284"/>
                  <a:gd name="T60" fmla="+- 0 409 142"/>
                  <a:gd name="T61" fmla="*/ T60 w 284"/>
                  <a:gd name="T62" fmla="+- 0 725 649"/>
                  <a:gd name="T63" fmla="*/ 725 h 284"/>
                  <a:gd name="T64" fmla="+- 0 425 142"/>
                  <a:gd name="T65" fmla="*/ T64 w 284"/>
                  <a:gd name="T66" fmla="+- 0 790 649"/>
                  <a:gd name="T67" fmla="*/ 790 h 284"/>
                  <a:gd name="T68" fmla="+- 0 425 142"/>
                  <a:gd name="T69" fmla="*/ T68 w 284"/>
                  <a:gd name="T70" fmla="+- 0 791 649"/>
                  <a:gd name="T71" fmla="*/ 791 h 28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</a:cxnLst>
                <a:rect l="0" t="0" r="r" b="b"/>
                <a:pathLst>
                  <a:path w="284" h="284">
                    <a:moveTo>
                      <a:pt x="283" y="142"/>
                    </a:moveTo>
                    <a:lnTo>
                      <a:pt x="267" y="207"/>
                    </a:lnTo>
                    <a:lnTo>
                      <a:pt x="225" y="256"/>
                    </a:lnTo>
                    <a:lnTo>
                      <a:pt x="165" y="282"/>
                    </a:lnTo>
                    <a:lnTo>
                      <a:pt x="142" y="284"/>
                    </a:lnTo>
                    <a:lnTo>
                      <a:pt x="119" y="282"/>
                    </a:lnTo>
                    <a:lnTo>
                      <a:pt x="58" y="257"/>
                    </a:lnTo>
                    <a:lnTo>
                      <a:pt x="16" y="208"/>
                    </a:lnTo>
                    <a:lnTo>
                      <a:pt x="0" y="143"/>
                    </a:lnTo>
                    <a:lnTo>
                      <a:pt x="2" y="120"/>
                    </a:lnTo>
                    <a:lnTo>
                      <a:pt x="27" y="59"/>
                    </a:lnTo>
                    <a:lnTo>
                      <a:pt x="76" y="17"/>
                    </a:lnTo>
                    <a:lnTo>
                      <a:pt x="140" y="0"/>
                    </a:lnTo>
                    <a:lnTo>
                      <a:pt x="163" y="2"/>
                    </a:lnTo>
                    <a:lnTo>
                      <a:pt x="224" y="27"/>
                    </a:lnTo>
                    <a:lnTo>
                      <a:pt x="267" y="76"/>
                    </a:lnTo>
                    <a:lnTo>
                      <a:pt x="283" y="141"/>
                    </a:lnTo>
                    <a:lnTo>
                      <a:pt x="283" y="142"/>
                    </a:lnTo>
                    <a:close/>
                  </a:path>
                </a:pathLst>
              </a:custGeom>
              <a:noFill/>
              <a:ln w="3594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" name="Group 11"/>
            <p:cNvGrpSpPr>
              <a:grpSpLocks/>
            </p:cNvGrpSpPr>
            <p:nvPr/>
          </p:nvGrpSpPr>
          <p:grpSpPr bwMode="auto">
            <a:xfrm>
              <a:off x="0" y="791"/>
              <a:ext cx="567" cy="2"/>
              <a:chOff x="0" y="791"/>
              <a:chExt cx="567" cy="2"/>
            </a:xfrm>
          </p:grpSpPr>
          <p:sp>
            <p:nvSpPr>
              <p:cNvPr id="36" name="Freeform 12"/>
              <p:cNvSpPr>
                <a:spLocks/>
              </p:cNvSpPr>
              <p:nvPr/>
            </p:nvSpPr>
            <p:spPr bwMode="auto">
              <a:xfrm>
                <a:off x="0" y="791"/>
                <a:ext cx="567" cy="2"/>
              </a:xfrm>
              <a:custGeom>
                <a:avLst/>
                <a:gdLst>
                  <a:gd name="T0" fmla="*/ 0 w 567"/>
                  <a:gd name="T1" fmla="*/ 567 w 56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567">
                    <a:moveTo>
                      <a:pt x="0" y="0"/>
                    </a:moveTo>
                    <a:lnTo>
                      <a:pt x="567" y="0"/>
                    </a:lnTo>
                  </a:path>
                </a:pathLst>
              </a:custGeom>
              <a:noFill/>
              <a:ln w="3594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" name="Group 9"/>
            <p:cNvGrpSpPr>
              <a:grpSpLocks/>
            </p:cNvGrpSpPr>
            <p:nvPr/>
          </p:nvGrpSpPr>
          <p:grpSpPr bwMode="auto">
            <a:xfrm>
              <a:off x="283" y="224"/>
              <a:ext cx="2" cy="1134"/>
              <a:chOff x="283" y="224"/>
              <a:chExt cx="2" cy="1134"/>
            </a:xfrm>
          </p:grpSpPr>
          <p:sp>
            <p:nvSpPr>
              <p:cNvPr id="35" name="Freeform 10"/>
              <p:cNvSpPr>
                <a:spLocks/>
              </p:cNvSpPr>
              <p:nvPr/>
            </p:nvSpPr>
            <p:spPr bwMode="auto">
              <a:xfrm>
                <a:off x="283" y="224"/>
                <a:ext cx="2" cy="1134"/>
              </a:xfrm>
              <a:custGeom>
                <a:avLst/>
                <a:gdLst>
                  <a:gd name="T0" fmla="+- 0 224 224"/>
                  <a:gd name="T1" fmla="*/ 224 h 1134"/>
                  <a:gd name="T2" fmla="+- 0 1358 224"/>
                  <a:gd name="T3" fmla="*/ 1358 h 1134"/>
                </a:gdLst>
                <a:ahLst/>
                <a:cxnLst>
                  <a:cxn ang="0">
                    <a:pos x="0" y="T1"/>
                  </a:cxn>
                  <a:cxn ang="0">
                    <a:pos x="0" y="T3"/>
                  </a:cxn>
                </a:cxnLst>
                <a:rect l="0" t="0" r="r" b="b"/>
                <a:pathLst>
                  <a:path h="1134">
                    <a:moveTo>
                      <a:pt x="0" y="0"/>
                    </a:moveTo>
                    <a:lnTo>
                      <a:pt x="0" y="1134"/>
                    </a:lnTo>
                  </a:path>
                </a:pathLst>
              </a:custGeom>
              <a:noFill/>
              <a:ln w="3594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8" name="Group 1"/>
          <p:cNvGrpSpPr>
            <a:grpSpLocks/>
          </p:cNvGrpSpPr>
          <p:nvPr/>
        </p:nvGrpSpPr>
        <p:grpSpPr bwMode="auto">
          <a:xfrm>
            <a:off x="7234238" y="596900"/>
            <a:ext cx="363537" cy="723900"/>
            <a:chOff x="11392" y="221"/>
            <a:chExt cx="573" cy="1140"/>
          </a:xfrm>
        </p:grpSpPr>
        <p:grpSp>
          <p:nvGrpSpPr>
            <p:cNvPr id="39" name="Group 6"/>
            <p:cNvGrpSpPr>
              <a:grpSpLocks/>
            </p:cNvGrpSpPr>
            <p:nvPr/>
          </p:nvGrpSpPr>
          <p:grpSpPr bwMode="auto">
            <a:xfrm>
              <a:off x="11537" y="649"/>
              <a:ext cx="284" cy="284"/>
              <a:chOff x="11537" y="649"/>
              <a:chExt cx="284" cy="284"/>
            </a:xfrm>
          </p:grpSpPr>
          <p:sp>
            <p:nvSpPr>
              <p:cNvPr id="44" name="Freeform 7"/>
              <p:cNvSpPr>
                <a:spLocks/>
              </p:cNvSpPr>
              <p:nvPr/>
            </p:nvSpPr>
            <p:spPr bwMode="auto">
              <a:xfrm>
                <a:off x="11537" y="649"/>
                <a:ext cx="284" cy="284"/>
              </a:xfrm>
              <a:custGeom>
                <a:avLst/>
                <a:gdLst>
                  <a:gd name="T0" fmla="+- 0 11820 11537"/>
                  <a:gd name="T1" fmla="*/ T0 w 284"/>
                  <a:gd name="T2" fmla="+- 0 791 649"/>
                  <a:gd name="T3" fmla="*/ 791 h 284"/>
                  <a:gd name="T4" fmla="+- 0 11805 11537"/>
                  <a:gd name="T5" fmla="*/ T4 w 284"/>
                  <a:gd name="T6" fmla="+- 0 856 649"/>
                  <a:gd name="T7" fmla="*/ 856 h 284"/>
                  <a:gd name="T8" fmla="+- 0 11763 11537"/>
                  <a:gd name="T9" fmla="*/ T8 w 284"/>
                  <a:gd name="T10" fmla="+- 0 905 649"/>
                  <a:gd name="T11" fmla="*/ 905 h 284"/>
                  <a:gd name="T12" fmla="+- 0 11702 11537"/>
                  <a:gd name="T13" fmla="*/ T12 w 284"/>
                  <a:gd name="T14" fmla="+- 0 931 649"/>
                  <a:gd name="T15" fmla="*/ 931 h 284"/>
                  <a:gd name="T16" fmla="+- 0 11679 11537"/>
                  <a:gd name="T17" fmla="*/ T16 w 284"/>
                  <a:gd name="T18" fmla="+- 0 933 649"/>
                  <a:gd name="T19" fmla="*/ 933 h 284"/>
                  <a:gd name="T20" fmla="+- 0 11656 11537"/>
                  <a:gd name="T21" fmla="*/ T20 w 284"/>
                  <a:gd name="T22" fmla="+- 0 931 649"/>
                  <a:gd name="T23" fmla="*/ 931 h 284"/>
                  <a:gd name="T24" fmla="+- 0 11595 11537"/>
                  <a:gd name="T25" fmla="*/ T24 w 284"/>
                  <a:gd name="T26" fmla="+- 0 906 649"/>
                  <a:gd name="T27" fmla="*/ 906 h 284"/>
                  <a:gd name="T28" fmla="+- 0 11553 11537"/>
                  <a:gd name="T29" fmla="*/ T28 w 284"/>
                  <a:gd name="T30" fmla="+- 0 857 649"/>
                  <a:gd name="T31" fmla="*/ 857 h 284"/>
                  <a:gd name="T32" fmla="+- 0 11537 11537"/>
                  <a:gd name="T33" fmla="*/ T32 w 284"/>
                  <a:gd name="T34" fmla="+- 0 792 649"/>
                  <a:gd name="T35" fmla="*/ 792 h 284"/>
                  <a:gd name="T36" fmla="+- 0 11539 11537"/>
                  <a:gd name="T37" fmla="*/ T36 w 284"/>
                  <a:gd name="T38" fmla="+- 0 769 649"/>
                  <a:gd name="T39" fmla="*/ 769 h 284"/>
                  <a:gd name="T40" fmla="+- 0 11564 11537"/>
                  <a:gd name="T41" fmla="*/ T40 w 284"/>
                  <a:gd name="T42" fmla="+- 0 708 649"/>
                  <a:gd name="T43" fmla="*/ 708 h 284"/>
                  <a:gd name="T44" fmla="+- 0 11613 11537"/>
                  <a:gd name="T45" fmla="*/ T44 w 284"/>
                  <a:gd name="T46" fmla="+- 0 666 649"/>
                  <a:gd name="T47" fmla="*/ 666 h 284"/>
                  <a:gd name="T48" fmla="+- 0 11677 11537"/>
                  <a:gd name="T49" fmla="*/ T48 w 284"/>
                  <a:gd name="T50" fmla="+- 0 649 649"/>
                  <a:gd name="T51" fmla="*/ 649 h 284"/>
                  <a:gd name="T52" fmla="+- 0 11701 11537"/>
                  <a:gd name="T53" fmla="*/ T52 w 284"/>
                  <a:gd name="T54" fmla="+- 0 651 649"/>
                  <a:gd name="T55" fmla="*/ 651 h 284"/>
                  <a:gd name="T56" fmla="+- 0 11762 11537"/>
                  <a:gd name="T57" fmla="*/ T56 w 284"/>
                  <a:gd name="T58" fmla="+- 0 676 649"/>
                  <a:gd name="T59" fmla="*/ 676 h 284"/>
                  <a:gd name="T60" fmla="+- 0 11804 11537"/>
                  <a:gd name="T61" fmla="*/ T60 w 284"/>
                  <a:gd name="T62" fmla="+- 0 725 649"/>
                  <a:gd name="T63" fmla="*/ 725 h 284"/>
                  <a:gd name="T64" fmla="+- 0 11820 11537"/>
                  <a:gd name="T65" fmla="*/ T64 w 284"/>
                  <a:gd name="T66" fmla="+- 0 790 649"/>
                  <a:gd name="T67" fmla="*/ 790 h 284"/>
                  <a:gd name="T68" fmla="+- 0 11820 11537"/>
                  <a:gd name="T69" fmla="*/ T68 w 284"/>
                  <a:gd name="T70" fmla="+- 0 791 649"/>
                  <a:gd name="T71" fmla="*/ 791 h 28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</a:cxnLst>
                <a:rect l="0" t="0" r="r" b="b"/>
                <a:pathLst>
                  <a:path w="284" h="284">
                    <a:moveTo>
                      <a:pt x="283" y="142"/>
                    </a:moveTo>
                    <a:lnTo>
                      <a:pt x="268" y="207"/>
                    </a:lnTo>
                    <a:lnTo>
                      <a:pt x="226" y="256"/>
                    </a:lnTo>
                    <a:lnTo>
                      <a:pt x="165" y="282"/>
                    </a:lnTo>
                    <a:lnTo>
                      <a:pt x="142" y="284"/>
                    </a:lnTo>
                    <a:lnTo>
                      <a:pt x="119" y="282"/>
                    </a:lnTo>
                    <a:lnTo>
                      <a:pt x="58" y="257"/>
                    </a:lnTo>
                    <a:lnTo>
                      <a:pt x="16" y="208"/>
                    </a:lnTo>
                    <a:lnTo>
                      <a:pt x="0" y="143"/>
                    </a:lnTo>
                    <a:lnTo>
                      <a:pt x="2" y="120"/>
                    </a:lnTo>
                    <a:lnTo>
                      <a:pt x="27" y="59"/>
                    </a:lnTo>
                    <a:lnTo>
                      <a:pt x="76" y="17"/>
                    </a:lnTo>
                    <a:lnTo>
                      <a:pt x="140" y="0"/>
                    </a:lnTo>
                    <a:lnTo>
                      <a:pt x="164" y="2"/>
                    </a:lnTo>
                    <a:lnTo>
                      <a:pt x="225" y="27"/>
                    </a:lnTo>
                    <a:lnTo>
                      <a:pt x="267" y="76"/>
                    </a:lnTo>
                    <a:lnTo>
                      <a:pt x="283" y="141"/>
                    </a:lnTo>
                    <a:lnTo>
                      <a:pt x="283" y="142"/>
                    </a:lnTo>
                    <a:close/>
                  </a:path>
                </a:pathLst>
              </a:custGeom>
              <a:noFill/>
              <a:ln w="3594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0" name="Group 4"/>
            <p:cNvGrpSpPr>
              <a:grpSpLocks/>
            </p:cNvGrpSpPr>
            <p:nvPr/>
          </p:nvGrpSpPr>
          <p:grpSpPr bwMode="auto">
            <a:xfrm>
              <a:off x="11395" y="791"/>
              <a:ext cx="567" cy="2"/>
              <a:chOff x="11395" y="791"/>
              <a:chExt cx="567" cy="2"/>
            </a:xfrm>
          </p:grpSpPr>
          <p:sp>
            <p:nvSpPr>
              <p:cNvPr id="43" name="Freeform 5"/>
              <p:cNvSpPr>
                <a:spLocks/>
              </p:cNvSpPr>
              <p:nvPr/>
            </p:nvSpPr>
            <p:spPr bwMode="auto">
              <a:xfrm>
                <a:off x="11395" y="791"/>
                <a:ext cx="567" cy="2"/>
              </a:xfrm>
              <a:custGeom>
                <a:avLst/>
                <a:gdLst>
                  <a:gd name="T0" fmla="+- 0 11395 11395"/>
                  <a:gd name="T1" fmla="*/ T0 w 567"/>
                  <a:gd name="T2" fmla="+- 0 11962 11395"/>
                  <a:gd name="T3" fmla="*/ T2 w 567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567">
                    <a:moveTo>
                      <a:pt x="0" y="0"/>
                    </a:moveTo>
                    <a:lnTo>
                      <a:pt x="567" y="0"/>
                    </a:lnTo>
                  </a:path>
                </a:pathLst>
              </a:custGeom>
              <a:noFill/>
              <a:ln w="3594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1" name="Group 2"/>
            <p:cNvGrpSpPr>
              <a:grpSpLocks/>
            </p:cNvGrpSpPr>
            <p:nvPr/>
          </p:nvGrpSpPr>
          <p:grpSpPr bwMode="auto">
            <a:xfrm>
              <a:off x="11679" y="224"/>
              <a:ext cx="2" cy="1134"/>
              <a:chOff x="11679" y="224"/>
              <a:chExt cx="2" cy="1134"/>
            </a:xfrm>
          </p:grpSpPr>
          <p:sp>
            <p:nvSpPr>
              <p:cNvPr id="42" name="Freeform 3"/>
              <p:cNvSpPr>
                <a:spLocks/>
              </p:cNvSpPr>
              <p:nvPr/>
            </p:nvSpPr>
            <p:spPr bwMode="auto">
              <a:xfrm>
                <a:off x="11679" y="224"/>
                <a:ext cx="2" cy="1134"/>
              </a:xfrm>
              <a:custGeom>
                <a:avLst/>
                <a:gdLst>
                  <a:gd name="T0" fmla="+- 0 224 224"/>
                  <a:gd name="T1" fmla="*/ 224 h 1134"/>
                  <a:gd name="T2" fmla="+- 0 1358 224"/>
                  <a:gd name="T3" fmla="*/ 1358 h 1134"/>
                </a:gdLst>
                <a:ahLst/>
                <a:cxnLst>
                  <a:cxn ang="0">
                    <a:pos x="0" y="T1"/>
                  </a:cxn>
                  <a:cxn ang="0">
                    <a:pos x="0" y="T3"/>
                  </a:cxn>
                </a:cxnLst>
                <a:rect l="0" t="0" r="r" b="b"/>
                <a:pathLst>
                  <a:path h="1134">
                    <a:moveTo>
                      <a:pt x="0" y="0"/>
                    </a:moveTo>
                    <a:lnTo>
                      <a:pt x="0" y="1134"/>
                    </a:lnTo>
                  </a:path>
                </a:pathLst>
              </a:custGeom>
              <a:noFill/>
              <a:ln w="3594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45" name="Rectangle 2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6" name="Rectangle 24"/>
          <p:cNvSpPr>
            <a:spLocks noChangeArrowheads="1"/>
          </p:cNvSpPr>
          <p:nvPr/>
        </p:nvSpPr>
        <p:spPr bwMode="auto">
          <a:xfrm>
            <a:off x="1828800" y="4714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zh-CN" sz="1000" b="0" i="0" u="none" strike="noStrike" cap="none" normalizeH="0" baseline="0" smtClean="0">
                <a:ln>
                  <a:noFill/>
                </a:ln>
                <a:solidFill>
                  <a:srgbClr val="231F2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Batang" panose="02030600000101010101" pitchFamily="18" charset="-127"/>
              </a:rPr>
              <a:t>국정운영 시스템과 집정 능력은 한 국가의 제도와 그 집행 능력이 집중적으로 구현된 것이며 이 두 가지는 상부상조하는 관계입니다</a:t>
            </a:r>
            <a:r>
              <a:rPr kumimoji="0" lang="en-US" altLang="ko-KR" sz="1000" b="0" i="0" u="none" strike="noStrike" cap="none" normalizeH="0" baseline="0" smtClean="0">
                <a:ln>
                  <a:noFill/>
                </a:ln>
                <a:solidFill>
                  <a:srgbClr val="231F20"/>
                </a:solidFill>
                <a:effectLst/>
                <a:latin typeface="Calibri" panose="020F0502020204030204" pitchFamily="34" charset="0"/>
                <a:ea typeface="Palatino Linotype" panose="02040502050505030304" pitchFamily="18" charset="0"/>
                <a:cs typeface="Palatino Linotype" panose="02040502050505030304" pitchFamily="18" charset="0"/>
              </a:rPr>
              <a:t>.</a:t>
            </a:r>
            <a:endParaRPr kumimoji="0" lang="en-US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9330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文本二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612755" y="3982187"/>
            <a:ext cx="71399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/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중국은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 이를 위해 인류 운명공동체를 구축하여 상생과 공유를 실현할 </a:t>
            </a:r>
            <a:r>
              <a:rPr lang="ko-KR" altLang="en-US" sz="2000" b="1" dirty="0" smtClean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것을 </a:t>
            </a:r>
            <a:r>
              <a:rPr lang="ko-KR" altLang="en-US" sz="2000" b="1" dirty="0" smtClean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제안합니다</a:t>
            </a:r>
            <a:r>
              <a:rPr lang="en-US" altLang="ko-KR" sz="2000" b="1" dirty="0" smtClean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</a:t>
            </a:r>
            <a:endParaRPr lang="en-US" altLang="ko-KR" sz="2000" b="1" dirty="0">
              <a:solidFill>
                <a:srgbClr val="2050A1"/>
              </a:solidFill>
              <a:latin typeface="komorebi gothic" pitchFamily="49" charset="-128"/>
              <a:ea typeface="komorebi gothic" pitchFamily="49" charset="-128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596245" y="2847073"/>
            <a:ext cx="71729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例</a:t>
            </a:r>
            <a:r>
              <a:rPr lang="en-US" altLang="zh-CN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2</a:t>
            </a:r>
          </a:p>
          <a:p>
            <a:r>
              <a:rPr lang="zh-CN" altLang="en-US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中国方案是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：构建人类命运共同体，实现共赢。</a:t>
            </a:r>
            <a:endParaRPr lang="zh-CN" altLang="en-US" sz="2000" b="1" dirty="0">
              <a:solidFill>
                <a:srgbClr val="FF0000"/>
              </a:solidFill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59350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5. 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根据语境改写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  <p:grpSp>
        <p:nvGrpSpPr>
          <p:cNvPr id="2" name="Group 21"/>
          <p:cNvGrpSpPr>
            <a:grpSpLocks/>
          </p:cNvGrpSpPr>
          <p:nvPr/>
        </p:nvGrpSpPr>
        <p:grpSpPr bwMode="auto">
          <a:xfrm>
            <a:off x="2092325" y="665163"/>
            <a:ext cx="263525" cy="1587"/>
            <a:chOff x="3296" y="328"/>
            <a:chExt cx="416" cy="2"/>
          </a:xfrm>
        </p:grpSpPr>
        <p:sp>
          <p:nvSpPr>
            <p:cNvPr id="6" name="Freeform 22"/>
            <p:cNvSpPr>
              <a:spLocks/>
            </p:cNvSpPr>
            <p:nvPr/>
          </p:nvSpPr>
          <p:spPr bwMode="auto">
            <a:xfrm>
              <a:off x="3296" y="328"/>
              <a:ext cx="416" cy="2"/>
            </a:xfrm>
            <a:custGeom>
              <a:avLst/>
              <a:gdLst>
                <a:gd name="T0" fmla="+- 0 3296 3296"/>
                <a:gd name="T1" fmla="*/ T0 w 416"/>
                <a:gd name="T2" fmla="+- 0 3712 3296"/>
                <a:gd name="T3" fmla="*/ T2 w 416"/>
              </a:gdLst>
              <a:ahLst/>
              <a:cxnLst>
                <a:cxn ang="0">
                  <a:pos x="T1" y="0"/>
                </a:cxn>
                <a:cxn ang="0">
                  <a:pos x="T3" y="0"/>
                </a:cxn>
              </a:cxnLst>
              <a:rect l="0" t="0" r="r" b="b"/>
              <a:pathLst>
                <a:path w="416">
                  <a:moveTo>
                    <a:pt x="0" y="0"/>
                  </a:moveTo>
                  <a:lnTo>
                    <a:pt x="416" y="0"/>
                  </a:lnTo>
                </a:path>
              </a:pathLst>
            </a:custGeom>
            <a:noFill/>
            <a:ln w="6350">
              <a:solidFill>
                <a:srgbClr val="231F2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" name="Group 19"/>
          <p:cNvGrpSpPr>
            <a:grpSpLocks/>
          </p:cNvGrpSpPr>
          <p:nvPr/>
        </p:nvGrpSpPr>
        <p:grpSpPr bwMode="auto">
          <a:xfrm>
            <a:off x="2963863" y="665163"/>
            <a:ext cx="263525" cy="1587"/>
            <a:chOff x="4667" y="328"/>
            <a:chExt cx="416" cy="2"/>
          </a:xfrm>
        </p:grpSpPr>
        <p:sp>
          <p:nvSpPr>
            <p:cNvPr id="10" name="Freeform 20"/>
            <p:cNvSpPr>
              <a:spLocks/>
            </p:cNvSpPr>
            <p:nvPr/>
          </p:nvSpPr>
          <p:spPr bwMode="auto">
            <a:xfrm>
              <a:off x="4667" y="328"/>
              <a:ext cx="416" cy="2"/>
            </a:xfrm>
            <a:custGeom>
              <a:avLst/>
              <a:gdLst>
                <a:gd name="T0" fmla="+- 0 4667 4667"/>
                <a:gd name="T1" fmla="*/ T0 w 416"/>
                <a:gd name="T2" fmla="+- 0 5083 4667"/>
                <a:gd name="T3" fmla="*/ T2 w 416"/>
              </a:gdLst>
              <a:ahLst/>
              <a:cxnLst>
                <a:cxn ang="0">
                  <a:pos x="T1" y="0"/>
                </a:cxn>
                <a:cxn ang="0">
                  <a:pos x="T3" y="0"/>
                </a:cxn>
              </a:cxnLst>
              <a:rect l="0" t="0" r="r" b="b"/>
              <a:pathLst>
                <a:path w="416">
                  <a:moveTo>
                    <a:pt x="0" y="0"/>
                  </a:moveTo>
                  <a:lnTo>
                    <a:pt x="416" y="0"/>
                  </a:lnTo>
                </a:path>
              </a:pathLst>
            </a:custGeom>
            <a:noFill/>
            <a:ln w="6350">
              <a:solidFill>
                <a:srgbClr val="231F2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" name="Group 17"/>
          <p:cNvGrpSpPr>
            <a:grpSpLocks/>
          </p:cNvGrpSpPr>
          <p:nvPr/>
        </p:nvGrpSpPr>
        <p:grpSpPr bwMode="auto">
          <a:xfrm>
            <a:off x="4308475" y="665163"/>
            <a:ext cx="263525" cy="1587"/>
            <a:chOff x="6785" y="328"/>
            <a:chExt cx="416" cy="2"/>
          </a:xfrm>
        </p:grpSpPr>
        <p:sp>
          <p:nvSpPr>
            <p:cNvPr id="15" name="Freeform 18"/>
            <p:cNvSpPr>
              <a:spLocks/>
            </p:cNvSpPr>
            <p:nvPr/>
          </p:nvSpPr>
          <p:spPr bwMode="auto">
            <a:xfrm>
              <a:off x="6785" y="328"/>
              <a:ext cx="416" cy="2"/>
            </a:xfrm>
            <a:custGeom>
              <a:avLst/>
              <a:gdLst>
                <a:gd name="T0" fmla="+- 0 6785 6785"/>
                <a:gd name="T1" fmla="*/ T0 w 416"/>
                <a:gd name="T2" fmla="+- 0 7201 6785"/>
                <a:gd name="T3" fmla="*/ T2 w 416"/>
              </a:gdLst>
              <a:ahLst/>
              <a:cxnLst>
                <a:cxn ang="0">
                  <a:pos x="T1" y="0"/>
                </a:cxn>
                <a:cxn ang="0">
                  <a:pos x="T3" y="0"/>
                </a:cxn>
              </a:cxnLst>
              <a:rect l="0" t="0" r="r" b="b"/>
              <a:pathLst>
                <a:path w="416">
                  <a:moveTo>
                    <a:pt x="0" y="0"/>
                  </a:moveTo>
                  <a:lnTo>
                    <a:pt x="416" y="0"/>
                  </a:lnTo>
                </a:path>
              </a:pathLst>
            </a:custGeom>
            <a:noFill/>
            <a:ln w="6350">
              <a:solidFill>
                <a:srgbClr val="231F2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Group 15"/>
          <p:cNvGrpSpPr>
            <a:grpSpLocks/>
          </p:cNvGrpSpPr>
          <p:nvPr/>
        </p:nvGrpSpPr>
        <p:grpSpPr bwMode="auto">
          <a:xfrm>
            <a:off x="4743450" y="665163"/>
            <a:ext cx="131763" cy="1587"/>
            <a:chOff x="7471" y="328"/>
            <a:chExt cx="208" cy="2"/>
          </a:xfrm>
        </p:grpSpPr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7471" y="328"/>
              <a:ext cx="208" cy="2"/>
            </a:xfrm>
            <a:custGeom>
              <a:avLst/>
              <a:gdLst>
                <a:gd name="T0" fmla="+- 0 7471 7471"/>
                <a:gd name="T1" fmla="*/ T0 w 208"/>
                <a:gd name="T2" fmla="+- 0 7679 7471"/>
                <a:gd name="T3" fmla="*/ T2 w 208"/>
              </a:gdLst>
              <a:ahLst/>
              <a:cxnLst>
                <a:cxn ang="0">
                  <a:pos x="T1" y="0"/>
                </a:cxn>
                <a:cxn ang="0">
                  <a:pos x="T3" y="0"/>
                </a:cxn>
              </a:cxnLst>
              <a:rect l="0" t="0" r="r" b="b"/>
              <a:pathLst>
                <a:path w="208">
                  <a:moveTo>
                    <a:pt x="0" y="0"/>
                  </a:moveTo>
                  <a:lnTo>
                    <a:pt x="208" y="0"/>
                  </a:lnTo>
                </a:path>
              </a:pathLst>
            </a:custGeom>
            <a:noFill/>
            <a:ln w="6350">
              <a:solidFill>
                <a:srgbClr val="231F2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" name="Group 8"/>
          <p:cNvGrpSpPr>
            <a:grpSpLocks/>
          </p:cNvGrpSpPr>
          <p:nvPr/>
        </p:nvGrpSpPr>
        <p:grpSpPr bwMode="auto">
          <a:xfrm>
            <a:off x="-1588" y="596900"/>
            <a:ext cx="363538" cy="723900"/>
            <a:chOff x="-3" y="221"/>
            <a:chExt cx="573" cy="1140"/>
          </a:xfrm>
        </p:grpSpPr>
        <p:grpSp>
          <p:nvGrpSpPr>
            <p:cNvPr id="19" name="Group 13"/>
            <p:cNvGrpSpPr>
              <a:grpSpLocks/>
            </p:cNvGrpSpPr>
            <p:nvPr/>
          </p:nvGrpSpPr>
          <p:grpSpPr bwMode="auto">
            <a:xfrm>
              <a:off x="142" y="649"/>
              <a:ext cx="284" cy="284"/>
              <a:chOff x="142" y="649"/>
              <a:chExt cx="284" cy="284"/>
            </a:xfrm>
          </p:grpSpPr>
          <p:sp>
            <p:nvSpPr>
              <p:cNvPr id="37" name="Freeform 14"/>
              <p:cNvSpPr>
                <a:spLocks/>
              </p:cNvSpPr>
              <p:nvPr/>
            </p:nvSpPr>
            <p:spPr bwMode="auto">
              <a:xfrm>
                <a:off x="142" y="649"/>
                <a:ext cx="284" cy="284"/>
              </a:xfrm>
              <a:custGeom>
                <a:avLst/>
                <a:gdLst>
                  <a:gd name="T0" fmla="+- 0 425 142"/>
                  <a:gd name="T1" fmla="*/ T0 w 284"/>
                  <a:gd name="T2" fmla="+- 0 791 649"/>
                  <a:gd name="T3" fmla="*/ 791 h 284"/>
                  <a:gd name="T4" fmla="+- 0 409 142"/>
                  <a:gd name="T5" fmla="*/ T4 w 284"/>
                  <a:gd name="T6" fmla="+- 0 856 649"/>
                  <a:gd name="T7" fmla="*/ 856 h 284"/>
                  <a:gd name="T8" fmla="+- 0 367 142"/>
                  <a:gd name="T9" fmla="*/ T8 w 284"/>
                  <a:gd name="T10" fmla="+- 0 905 649"/>
                  <a:gd name="T11" fmla="*/ 905 h 284"/>
                  <a:gd name="T12" fmla="+- 0 307 142"/>
                  <a:gd name="T13" fmla="*/ T12 w 284"/>
                  <a:gd name="T14" fmla="+- 0 931 649"/>
                  <a:gd name="T15" fmla="*/ 931 h 284"/>
                  <a:gd name="T16" fmla="+- 0 284 142"/>
                  <a:gd name="T17" fmla="*/ T16 w 284"/>
                  <a:gd name="T18" fmla="+- 0 933 649"/>
                  <a:gd name="T19" fmla="*/ 933 h 284"/>
                  <a:gd name="T20" fmla="+- 0 261 142"/>
                  <a:gd name="T21" fmla="*/ T20 w 284"/>
                  <a:gd name="T22" fmla="+- 0 931 649"/>
                  <a:gd name="T23" fmla="*/ 931 h 284"/>
                  <a:gd name="T24" fmla="+- 0 200 142"/>
                  <a:gd name="T25" fmla="*/ T24 w 284"/>
                  <a:gd name="T26" fmla="+- 0 906 649"/>
                  <a:gd name="T27" fmla="*/ 906 h 284"/>
                  <a:gd name="T28" fmla="+- 0 158 142"/>
                  <a:gd name="T29" fmla="*/ T28 w 284"/>
                  <a:gd name="T30" fmla="+- 0 857 649"/>
                  <a:gd name="T31" fmla="*/ 857 h 284"/>
                  <a:gd name="T32" fmla="+- 0 142 142"/>
                  <a:gd name="T33" fmla="*/ T32 w 284"/>
                  <a:gd name="T34" fmla="+- 0 792 649"/>
                  <a:gd name="T35" fmla="*/ 792 h 284"/>
                  <a:gd name="T36" fmla="+- 0 144 142"/>
                  <a:gd name="T37" fmla="*/ T36 w 284"/>
                  <a:gd name="T38" fmla="+- 0 769 649"/>
                  <a:gd name="T39" fmla="*/ 769 h 284"/>
                  <a:gd name="T40" fmla="+- 0 169 142"/>
                  <a:gd name="T41" fmla="*/ T40 w 284"/>
                  <a:gd name="T42" fmla="+- 0 708 649"/>
                  <a:gd name="T43" fmla="*/ 708 h 284"/>
                  <a:gd name="T44" fmla="+- 0 218 142"/>
                  <a:gd name="T45" fmla="*/ T44 w 284"/>
                  <a:gd name="T46" fmla="+- 0 666 649"/>
                  <a:gd name="T47" fmla="*/ 666 h 284"/>
                  <a:gd name="T48" fmla="+- 0 282 142"/>
                  <a:gd name="T49" fmla="*/ T48 w 284"/>
                  <a:gd name="T50" fmla="+- 0 649 649"/>
                  <a:gd name="T51" fmla="*/ 649 h 284"/>
                  <a:gd name="T52" fmla="+- 0 305 142"/>
                  <a:gd name="T53" fmla="*/ T52 w 284"/>
                  <a:gd name="T54" fmla="+- 0 651 649"/>
                  <a:gd name="T55" fmla="*/ 651 h 284"/>
                  <a:gd name="T56" fmla="+- 0 366 142"/>
                  <a:gd name="T57" fmla="*/ T56 w 284"/>
                  <a:gd name="T58" fmla="+- 0 676 649"/>
                  <a:gd name="T59" fmla="*/ 676 h 284"/>
                  <a:gd name="T60" fmla="+- 0 409 142"/>
                  <a:gd name="T61" fmla="*/ T60 w 284"/>
                  <a:gd name="T62" fmla="+- 0 725 649"/>
                  <a:gd name="T63" fmla="*/ 725 h 284"/>
                  <a:gd name="T64" fmla="+- 0 425 142"/>
                  <a:gd name="T65" fmla="*/ T64 w 284"/>
                  <a:gd name="T66" fmla="+- 0 790 649"/>
                  <a:gd name="T67" fmla="*/ 790 h 284"/>
                  <a:gd name="T68" fmla="+- 0 425 142"/>
                  <a:gd name="T69" fmla="*/ T68 w 284"/>
                  <a:gd name="T70" fmla="+- 0 791 649"/>
                  <a:gd name="T71" fmla="*/ 791 h 28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</a:cxnLst>
                <a:rect l="0" t="0" r="r" b="b"/>
                <a:pathLst>
                  <a:path w="284" h="284">
                    <a:moveTo>
                      <a:pt x="283" y="142"/>
                    </a:moveTo>
                    <a:lnTo>
                      <a:pt x="267" y="207"/>
                    </a:lnTo>
                    <a:lnTo>
                      <a:pt x="225" y="256"/>
                    </a:lnTo>
                    <a:lnTo>
                      <a:pt x="165" y="282"/>
                    </a:lnTo>
                    <a:lnTo>
                      <a:pt x="142" y="284"/>
                    </a:lnTo>
                    <a:lnTo>
                      <a:pt x="119" y="282"/>
                    </a:lnTo>
                    <a:lnTo>
                      <a:pt x="58" y="257"/>
                    </a:lnTo>
                    <a:lnTo>
                      <a:pt x="16" y="208"/>
                    </a:lnTo>
                    <a:lnTo>
                      <a:pt x="0" y="143"/>
                    </a:lnTo>
                    <a:lnTo>
                      <a:pt x="2" y="120"/>
                    </a:lnTo>
                    <a:lnTo>
                      <a:pt x="27" y="59"/>
                    </a:lnTo>
                    <a:lnTo>
                      <a:pt x="76" y="17"/>
                    </a:lnTo>
                    <a:lnTo>
                      <a:pt x="140" y="0"/>
                    </a:lnTo>
                    <a:lnTo>
                      <a:pt x="163" y="2"/>
                    </a:lnTo>
                    <a:lnTo>
                      <a:pt x="224" y="27"/>
                    </a:lnTo>
                    <a:lnTo>
                      <a:pt x="267" y="76"/>
                    </a:lnTo>
                    <a:lnTo>
                      <a:pt x="283" y="141"/>
                    </a:lnTo>
                    <a:lnTo>
                      <a:pt x="283" y="142"/>
                    </a:lnTo>
                    <a:close/>
                  </a:path>
                </a:pathLst>
              </a:custGeom>
              <a:noFill/>
              <a:ln w="3594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" name="Group 11"/>
            <p:cNvGrpSpPr>
              <a:grpSpLocks/>
            </p:cNvGrpSpPr>
            <p:nvPr/>
          </p:nvGrpSpPr>
          <p:grpSpPr bwMode="auto">
            <a:xfrm>
              <a:off x="0" y="791"/>
              <a:ext cx="567" cy="2"/>
              <a:chOff x="0" y="791"/>
              <a:chExt cx="567" cy="2"/>
            </a:xfrm>
          </p:grpSpPr>
          <p:sp>
            <p:nvSpPr>
              <p:cNvPr id="36" name="Freeform 12"/>
              <p:cNvSpPr>
                <a:spLocks/>
              </p:cNvSpPr>
              <p:nvPr/>
            </p:nvSpPr>
            <p:spPr bwMode="auto">
              <a:xfrm>
                <a:off x="0" y="791"/>
                <a:ext cx="567" cy="2"/>
              </a:xfrm>
              <a:custGeom>
                <a:avLst/>
                <a:gdLst>
                  <a:gd name="T0" fmla="*/ 0 w 567"/>
                  <a:gd name="T1" fmla="*/ 567 w 56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567">
                    <a:moveTo>
                      <a:pt x="0" y="0"/>
                    </a:moveTo>
                    <a:lnTo>
                      <a:pt x="567" y="0"/>
                    </a:lnTo>
                  </a:path>
                </a:pathLst>
              </a:custGeom>
              <a:noFill/>
              <a:ln w="3594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" name="Group 9"/>
            <p:cNvGrpSpPr>
              <a:grpSpLocks/>
            </p:cNvGrpSpPr>
            <p:nvPr/>
          </p:nvGrpSpPr>
          <p:grpSpPr bwMode="auto">
            <a:xfrm>
              <a:off x="283" y="224"/>
              <a:ext cx="2" cy="1134"/>
              <a:chOff x="283" y="224"/>
              <a:chExt cx="2" cy="1134"/>
            </a:xfrm>
          </p:grpSpPr>
          <p:sp>
            <p:nvSpPr>
              <p:cNvPr id="35" name="Freeform 10"/>
              <p:cNvSpPr>
                <a:spLocks/>
              </p:cNvSpPr>
              <p:nvPr/>
            </p:nvSpPr>
            <p:spPr bwMode="auto">
              <a:xfrm>
                <a:off x="283" y="224"/>
                <a:ext cx="2" cy="1134"/>
              </a:xfrm>
              <a:custGeom>
                <a:avLst/>
                <a:gdLst>
                  <a:gd name="T0" fmla="+- 0 224 224"/>
                  <a:gd name="T1" fmla="*/ 224 h 1134"/>
                  <a:gd name="T2" fmla="+- 0 1358 224"/>
                  <a:gd name="T3" fmla="*/ 1358 h 1134"/>
                </a:gdLst>
                <a:ahLst/>
                <a:cxnLst>
                  <a:cxn ang="0">
                    <a:pos x="0" y="T1"/>
                  </a:cxn>
                  <a:cxn ang="0">
                    <a:pos x="0" y="T3"/>
                  </a:cxn>
                </a:cxnLst>
                <a:rect l="0" t="0" r="r" b="b"/>
                <a:pathLst>
                  <a:path h="1134">
                    <a:moveTo>
                      <a:pt x="0" y="0"/>
                    </a:moveTo>
                    <a:lnTo>
                      <a:pt x="0" y="1134"/>
                    </a:lnTo>
                  </a:path>
                </a:pathLst>
              </a:custGeom>
              <a:noFill/>
              <a:ln w="3594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8" name="Group 1"/>
          <p:cNvGrpSpPr>
            <a:grpSpLocks/>
          </p:cNvGrpSpPr>
          <p:nvPr/>
        </p:nvGrpSpPr>
        <p:grpSpPr bwMode="auto">
          <a:xfrm>
            <a:off x="7234238" y="596900"/>
            <a:ext cx="363537" cy="723900"/>
            <a:chOff x="11392" y="221"/>
            <a:chExt cx="573" cy="1140"/>
          </a:xfrm>
        </p:grpSpPr>
        <p:grpSp>
          <p:nvGrpSpPr>
            <p:cNvPr id="39" name="Group 6"/>
            <p:cNvGrpSpPr>
              <a:grpSpLocks/>
            </p:cNvGrpSpPr>
            <p:nvPr/>
          </p:nvGrpSpPr>
          <p:grpSpPr bwMode="auto">
            <a:xfrm>
              <a:off x="11537" y="649"/>
              <a:ext cx="284" cy="284"/>
              <a:chOff x="11537" y="649"/>
              <a:chExt cx="284" cy="284"/>
            </a:xfrm>
          </p:grpSpPr>
          <p:sp>
            <p:nvSpPr>
              <p:cNvPr id="44" name="Freeform 7"/>
              <p:cNvSpPr>
                <a:spLocks/>
              </p:cNvSpPr>
              <p:nvPr/>
            </p:nvSpPr>
            <p:spPr bwMode="auto">
              <a:xfrm>
                <a:off x="11537" y="649"/>
                <a:ext cx="284" cy="284"/>
              </a:xfrm>
              <a:custGeom>
                <a:avLst/>
                <a:gdLst>
                  <a:gd name="T0" fmla="+- 0 11820 11537"/>
                  <a:gd name="T1" fmla="*/ T0 w 284"/>
                  <a:gd name="T2" fmla="+- 0 791 649"/>
                  <a:gd name="T3" fmla="*/ 791 h 284"/>
                  <a:gd name="T4" fmla="+- 0 11805 11537"/>
                  <a:gd name="T5" fmla="*/ T4 w 284"/>
                  <a:gd name="T6" fmla="+- 0 856 649"/>
                  <a:gd name="T7" fmla="*/ 856 h 284"/>
                  <a:gd name="T8" fmla="+- 0 11763 11537"/>
                  <a:gd name="T9" fmla="*/ T8 w 284"/>
                  <a:gd name="T10" fmla="+- 0 905 649"/>
                  <a:gd name="T11" fmla="*/ 905 h 284"/>
                  <a:gd name="T12" fmla="+- 0 11702 11537"/>
                  <a:gd name="T13" fmla="*/ T12 w 284"/>
                  <a:gd name="T14" fmla="+- 0 931 649"/>
                  <a:gd name="T15" fmla="*/ 931 h 284"/>
                  <a:gd name="T16" fmla="+- 0 11679 11537"/>
                  <a:gd name="T17" fmla="*/ T16 w 284"/>
                  <a:gd name="T18" fmla="+- 0 933 649"/>
                  <a:gd name="T19" fmla="*/ 933 h 284"/>
                  <a:gd name="T20" fmla="+- 0 11656 11537"/>
                  <a:gd name="T21" fmla="*/ T20 w 284"/>
                  <a:gd name="T22" fmla="+- 0 931 649"/>
                  <a:gd name="T23" fmla="*/ 931 h 284"/>
                  <a:gd name="T24" fmla="+- 0 11595 11537"/>
                  <a:gd name="T25" fmla="*/ T24 w 284"/>
                  <a:gd name="T26" fmla="+- 0 906 649"/>
                  <a:gd name="T27" fmla="*/ 906 h 284"/>
                  <a:gd name="T28" fmla="+- 0 11553 11537"/>
                  <a:gd name="T29" fmla="*/ T28 w 284"/>
                  <a:gd name="T30" fmla="+- 0 857 649"/>
                  <a:gd name="T31" fmla="*/ 857 h 284"/>
                  <a:gd name="T32" fmla="+- 0 11537 11537"/>
                  <a:gd name="T33" fmla="*/ T32 w 284"/>
                  <a:gd name="T34" fmla="+- 0 792 649"/>
                  <a:gd name="T35" fmla="*/ 792 h 284"/>
                  <a:gd name="T36" fmla="+- 0 11539 11537"/>
                  <a:gd name="T37" fmla="*/ T36 w 284"/>
                  <a:gd name="T38" fmla="+- 0 769 649"/>
                  <a:gd name="T39" fmla="*/ 769 h 284"/>
                  <a:gd name="T40" fmla="+- 0 11564 11537"/>
                  <a:gd name="T41" fmla="*/ T40 w 284"/>
                  <a:gd name="T42" fmla="+- 0 708 649"/>
                  <a:gd name="T43" fmla="*/ 708 h 284"/>
                  <a:gd name="T44" fmla="+- 0 11613 11537"/>
                  <a:gd name="T45" fmla="*/ T44 w 284"/>
                  <a:gd name="T46" fmla="+- 0 666 649"/>
                  <a:gd name="T47" fmla="*/ 666 h 284"/>
                  <a:gd name="T48" fmla="+- 0 11677 11537"/>
                  <a:gd name="T49" fmla="*/ T48 w 284"/>
                  <a:gd name="T50" fmla="+- 0 649 649"/>
                  <a:gd name="T51" fmla="*/ 649 h 284"/>
                  <a:gd name="T52" fmla="+- 0 11701 11537"/>
                  <a:gd name="T53" fmla="*/ T52 w 284"/>
                  <a:gd name="T54" fmla="+- 0 651 649"/>
                  <a:gd name="T55" fmla="*/ 651 h 284"/>
                  <a:gd name="T56" fmla="+- 0 11762 11537"/>
                  <a:gd name="T57" fmla="*/ T56 w 284"/>
                  <a:gd name="T58" fmla="+- 0 676 649"/>
                  <a:gd name="T59" fmla="*/ 676 h 284"/>
                  <a:gd name="T60" fmla="+- 0 11804 11537"/>
                  <a:gd name="T61" fmla="*/ T60 w 284"/>
                  <a:gd name="T62" fmla="+- 0 725 649"/>
                  <a:gd name="T63" fmla="*/ 725 h 284"/>
                  <a:gd name="T64" fmla="+- 0 11820 11537"/>
                  <a:gd name="T65" fmla="*/ T64 w 284"/>
                  <a:gd name="T66" fmla="+- 0 790 649"/>
                  <a:gd name="T67" fmla="*/ 790 h 284"/>
                  <a:gd name="T68" fmla="+- 0 11820 11537"/>
                  <a:gd name="T69" fmla="*/ T68 w 284"/>
                  <a:gd name="T70" fmla="+- 0 791 649"/>
                  <a:gd name="T71" fmla="*/ 791 h 28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</a:cxnLst>
                <a:rect l="0" t="0" r="r" b="b"/>
                <a:pathLst>
                  <a:path w="284" h="284">
                    <a:moveTo>
                      <a:pt x="283" y="142"/>
                    </a:moveTo>
                    <a:lnTo>
                      <a:pt x="268" y="207"/>
                    </a:lnTo>
                    <a:lnTo>
                      <a:pt x="226" y="256"/>
                    </a:lnTo>
                    <a:lnTo>
                      <a:pt x="165" y="282"/>
                    </a:lnTo>
                    <a:lnTo>
                      <a:pt x="142" y="284"/>
                    </a:lnTo>
                    <a:lnTo>
                      <a:pt x="119" y="282"/>
                    </a:lnTo>
                    <a:lnTo>
                      <a:pt x="58" y="257"/>
                    </a:lnTo>
                    <a:lnTo>
                      <a:pt x="16" y="208"/>
                    </a:lnTo>
                    <a:lnTo>
                      <a:pt x="0" y="143"/>
                    </a:lnTo>
                    <a:lnTo>
                      <a:pt x="2" y="120"/>
                    </a:lnTo>
                    <a:lnTo>
                      <a:pt x="27" y="59"/>
                    </a:lnTo>
                    <a:lnTo>
                      <a:pt x="76" y="17"/>
                    </a:lnTo>
                    <a:lnTo>
                      <a:pt x="140" y="0"/>
                    </a:lnTo>
                    <a:lnTo>
                      <a:pt x="164" y="2"/>
                    </a:lnTo>
                    <a:lnTo>
                      <a:pt x="225" y="27"/>
                    </a:lnTo>
                    <a:lnTo>
                      <a:pt x="267" y="76"/>
                    </a:lnTo>
                    <a:lnTo>
                      <a:pt x="283" y="141"/>
                    </a:lnTo>
                    <a:lnTo>
                      <a:pt x="283" y="142"/>
                    </a:lnTo>
                    <a:close/>
                  </a:path>
                </a:pathLst>
              </a:custGeom>
              <a:noFill/>
              <a:ln w="3594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0" name="Group 4"/>
            <p:cNvGrpSpPr>
              <a:grpSpLocks/>
            </p:cNvGrpSpPr>
            <p:nvPr/>
          </p:nvGrpSpPr>
          <p:grpSpPr bwMode="auto">
            <a:xfrm>
              <a:off x="11395" y="791"/>
              <a:ext cx="567" cy="2"/>
              <a:chOff x="11395" y="791"/>
              <a:chExt cx="567" cy="2"/>
            </a:xfrm>
          </p:grpSpPr>
          <p:sp>
            <p:nvSpPr>
              <p:cNvPr id="43" name="Freeform 5"/>
              <p:cNvSpPr>
                <a:spLocks/>
              </p:cNvSpPr>
              <p:nvPr/>
            </p:nvSpPr>
            <p:spPr bwMode="auto">
              <a:xfrm>
                <a:off x="11395" y="791"/>
                <a:ext cx="567" cy="2"/>
              </a:xfrm>
              <a:custGeom>
                <a:avLst/>
                <a:gdLst>
                  <a:gd name="T0" fmla="+- 0 11395 11395"/>
                  <a:gd name="T1" fmla="*/ T0 w 567"/>
                  <a:gd name="T2" fmla="+- 0 11962 11395"/>
                  <a:gd name="T3" fmla="*/ T2 w 567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567">
                    <a:moveTo>
                      <a:pt x="0" y="0"/>
                    </a:moveTo>
                    <a:lnTo>
                      <a:pt x="567" y="0"/>
                    </a:lnTo>
                  </a:path>
                </a:pathLst>
              </a:custGeom>
              <a:noFill/>
              <a:ln w="3594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1" name="Group 2"/>
            <p:cNvGrpSpPr>
              <a:grpSpLocks/>
            </p:cNvGrpSpPr>
            <p:nvPr/>
          </p:nvGrpSpPr>
          <p:grpSpPr bwMode="auto">
            <a:xfrm>
              <a:off x="11679" y="224"/>
              <a:ext cx="2" cy="1134"/>
              <a:chOff x="11679" y="224"/>
              <a:chExt cx="2" cy="1134"/>
            </a:xfrm>
          </p:grpSpPr>
          <p:sp>
            <p:nvSpPr>
              <p:cNvPr id="42" name="Freeform 3"/>
              <p:cNvSpPr>
                <a:spLocks/>
              </p:cNvSpPr>
              <p:nvPr/>
            </p:nvSpPr>
            <p:spPr bwMode="auto">
              <a:xfrm>
                <a:off x="11679" y="224"/>
                <a:ext cx="2" cy="1134"/>
              </a:xfrm>
              <a:custGeom>
                <a:avLst/>
                <a:gdLst>
                  <a:gd name="T0" fmla="+- 0 224 224"/>
                  <a:gd name="T1" fmla="*/ 224 h 1134"/>
                  <a:gd name="T2" fmla="+- 0 1358 224"/>
                  <a:gd name="T3" fmla="*/ 1358 h 1134"/>
                </a:gdLst>
                <a:ahLst/>
                <a:cxnLst>
                  <a:cxn ang="0">
                    <a:pos x="0" y="T1"/>
                  </a:cxn>
                  <a:cxn ang="0">
                    <a:pos x="0" y="T3"/>
                  </a:cxn>
                </a:cxnLst>
                <a:rect l="0" t="0" r="r" b="b"/>
                <a:pathLst>
                  <a:path h="1134">
                    <a:moveTo>
                      <a:pt x="0" y="0"/>
                    </a:moveTo>
                    <a:lnTo>
                      <a:pt x="0" y="1134"/>
                    </a:lnTo>
                  </a:path>
                </a:pathLst>
              </a:custGeom>
              <a:noFill/>
              <a:ln w="3594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45" name="Rectangle 2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6" name="Rectangle 24"/>
          <p:cNvSpPr>
            <a:spLocks noChangeArrowheads="1"/>
          </p:cNvSpPr>
          <p:nvPr/>
        </p:nvSpPr>
        <p:spPr bwMode="auto">
          <a:xfrm>
            <a:off x="1828800" y="4714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zh-CN" sz="1000" b="0" i="0" u="none" strike="noStrike" cap="none" normalizeH="0" baseline="0" smtClean="0">
                <a:ln>
                  <a:noFill/>
                </a:ln>
                <a:solidFill>
                  <a:srgbClr val="231F2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Batang" panose="02030600000101010101" pitchFamily="18" charset="-127"/>
              </a:rPr>
              <a:t>국정운영 시스템과 집정 능력은 한 국가의 제도와 그 집행 능력이 집중적으로 구현된 것이며 이 두 가지는 상부상조하는 관계입니다</a:t>
            </a:r>
            <a:r>
              <a:rPr kumimoji="0" lang="en-US" altLang="ko-KR" sz="1000" b="0" i="0" u="none" strike="noStrike" cap="none" normalizeH="0" baseline="0" smtClean="0">
                <a:ln>
                  <a:noFill/>
                </a:ln>
                <a:solidFill>
                  <a:srgbClr val="231F20"/>
                </a:solidFill>
                <a:effectLst/>
                <a:latin typeface="Calibri" panose="020F0502020204030204" pitchFamily="34" charset="0"/>
                <a:ea typeface="Palatino Linotype" panose="02040502050505030304" pitchFamily="18" charset="0"/>
                <a:cs typeface="Palatino Linotype" panose="02040502050505030304" pitchFamily="18" charset="0"/>
              </a:rPr>
              <a:t>.</a:t>
            </a:r>
            <a:endParaRPr kumimoji="0" lang="en-US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8633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文本二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612755" y="3982187"/>
            <a:ext cx="71399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/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우선 나는 중국 정부와 중국 인민을 대표하여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,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그리고 나 개인의 명의로 </a:t>
            </a:r>
            <a:r>
              <a:rPr lang="ko-KR" altLang="en-US" sz="2000" b="1" dirty="0" smtClean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아시아문명대화대회의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개최를 진심으로 축하합니다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! </a:t>
            </a:r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아울러 모처럼 이곳을 </a:t>
            </a:r>
            <a:r>
              <a:rPr lang="ko-KR" altLang="en-US" sz="2000" b="1" dirty="0" smtClean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찾아주신 </a:t>
            </a:r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귀빈 모두를 열렬히 환영합니다</a:t>
            </a:r>
            <a:r>
              <a:rPr lang="en-US" altLang="ko-KR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!</a:t>
            </a:r>
            <a:endParaRPr lang="ja-JP" altLang="en-US" sz="2000" b="1" dirty="0">
              <a:solidFill>
                <a:srgbClr val="FF0000"/>
              </a:solidFill>
              <a:latin typeface="komorebi gothic" pitchFamily="49" charset="-128"/>
              <a:ea typeface="komorebi gothic" pitchFamily="49" charset="-128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612755" y="2646190"/>
            <a:ext cx="71729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例</a:t>
            </a:r>
            <a:r>
              <a:rPr lang="en-US" altLang="zh-CN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3 </a:t>
            </a:r>
          </a:p>
          <a:p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首先，我谨代表中国政府和中国人民，并以我个人的名义，对亚洲文明对话</a:t>
            </a:r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大会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的召开，表示诚挚的祝贺！</a:t>
            </a:r>
            <a:r>
              <a:rPr lang="zh-CN" altLang="en-US" sz="2000" b="1" dirty="0">
                <a:solidFill>
                  <a:srgbClr val="FF0000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对各位嘉宾的到来，表示热烈的欢迎！</a:t>
            </a:r>
            <a:endParaRPr lang="zh-CN" altLang="en-US" sz="2000" b="1" dirty="0">
              <a:solidFill>
                <a:srgbClr val="FF0000"/>
              </a:solidFill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59350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5. 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根据语境改写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  <p:grpSp>
        <p:nvGrpSpPr>
          <p:cNvPr id="2" name="Group 21"/>
          <p:cNvGrpSpPr>
            <a:grpSpLocks/>
          </p:cNvGrpSpPr>
          <p:nvPr/>
        </p:nvGrpSpPr>
        <p:grpSpPr bwMode="auto">
          <a:xfrm>
            <a:off x="2092325" y="665163"/>
            <a:ext cx="263525" cy="1587"/>
            <a:chOff x="3296" y="328"/>
            <a:chExt cx="416" cy="2"/>
          </a:xfrm>
        </p:grpSpPr>
        <p:sp>
          <p:nvSpPr>
            <p:cNvPr id="6" name="Freeform 22"/>
            <p:cNvSpPr>
              <a:spLocks/>
            </p:cNvSpPr>
            <p:nvPr/>
          </p:nvSpPr>
          <p:spPr bwMode="auto">
            <a:xfrm>
              <a:off x="3296" y="328"/>
              <a:ext cx="416" cy="2"/>
            </a:xfrm>
            <a:custGeom>
              <a:avLst/>
              <a:gdLst>
                <a:gd name="T0" fmla="+- 0 3296 3296"/>
                <a:gd name="T1" fmla="*/ T0 w 416"/>
                <a:gd name="T2" fmla="+- 0 3712 3296"/>
                <a:gd name="T3" fmla="*/ T2 w 416"/>
              </a:gdLst>
              <a:ahLst/>
              <a:cxnLst>
                <a:cxn ang="0">
                  <a:pos x="T1" y="0"/>
                </a:cxn>
                <a:cxn ang="0">
                  <a:pos x="T3" y="0"/>
                </a:cxn>
              </a:cxnLst>
              <a:rect l="0" t="0" r="r" b="b"/>
              <a:pathLst>
                <a:path w="416">
                  <a:moveTo>
                    <a:pt x="0" y="0"/>
                  </a:moveTo>
                  <a:lnTo>
                    <a:pt x="416" y="0"/>
                  </a:lnTo>
                </a:path>
              </a:pathLst>
            </a:custGeom>
            <a:noFill/>
            <a:ln w="6350">
              <a:solidFill>
                <a:srgbClr val="231F2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" name="Group 19"/>
          <p:cNvGrpSpPr>
            <a:grpSpLocks/>
          </p:cNvGrpSpPr>
          <p:nvPr/>
        </p:nvGrpSpPr>
        <p:grpSpPr bwMode="auto">
          <a:xfrm>
            <a:off x="2963863" y="665163"/>
            <a:ext cx="263525" cy="1587"/>
            <a:chOff x="4667" y="328"/>
            <a:chExt cx="416" cy="2"/>
          </a:xfrm>
        </p:grpSpPr>
        <p:sp>
          <p:nvSpPr>
            <p:cNvPr id="10" name="Freeform 20"/>
            <p:cNvSpPr>
              <a:spLocks/>
            </p:cNvSpPr>
            <p:nvPr/>
          </p:nvSpPr>
          <p:spPr bwMode="auto">
            <a:xfrm>
              <a:off x="4667" y="328"/>
              <a:ext cx="416" cy="2"/>
            </a:xfrm>
            <a:custGeom>
              <a:avLst/>
              <a:gdLst>
                <a:gd name="T0" fmla="+- 0 4667 4667"/>
                <a:gd name="T1" fmla="*/ T0 w 416"/>
                <a:gd name="T2" fmla="+- 0 5083 4667"/>
                <a:gd name="T3" fmla="*/ T2 w 416"/>
              </a:gdLst>
              <a:ahLst/>
              <a:cxnLst>
                <a:cxn ang="0">
                  <a:pos x="T1" y="0"/>
                </a:cxn>
                <a:cxn ang="0">
                  <a:pos x="T3" y="0"/>
                </a:cxn>
              </a:cxnLst>
              <a:rect l="0" t="0" r="r" b="b"/>
              <a:pathLst>
                <a:path w="416">
                  <a:moveTo>
                    <a:pt x="0" y="0"/>
                  </a:moveTo>
                  <a:lnTo>
                    <a:pt x="416" y="0"/>
                  </a:lnTo>
                </a:path>
              </a:pathLst>
            </a:custGeom>
            <a:noFill/>
            <a:ln w="6350">
              <a:solidFill>
                <a:srgbClr val="231F2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" name="Group 17"/>
          <p:cNvGrpSpPr>
            <a:grpSpLocks/>
          </p:cNvGrpSpPr>
          <p:nvPr/>
        </p:nvGrpSpPr>
        <p:grpSpPr bwMode="auto">
          <a:xfrm>
            <a:off x="4308475" y="665163"/>
            <a:ext cx="263525" cy="1587"/>
            <a:chOff x="6785" y="328"/>
            <a:chExt cx="416" cy="2"/>
          </a:xfrm>
        </p:grpSpPr>
        <p:sp>
          <p:nvSpPr>
            <p:cNvPr id="15" name="Freeform 18"/>
            <p:cNvSpPr>
              <a:spLocks/>
            </p:cNvSpPr>
            <p:nvPr/>
          </p:nvSpPr>
          <p:spPr bwMode="auto">
            <a:xfrm>
              <a:off x="6785" y="328"/>
              <a:ext cx="416" cy="2"/>
            </a:xfrm>
            <a:custGeom>
              <a:avLst/>
              <a:gdLst>
                <a:gd name="T0" fmla="+- 0 6785 6785"/>
                <a:gd name="T1" fmla="*/ T0 w 416"/>
                <a:gd name="T2" fmla="+- 0 7201 6785"/>
                <a:gd name="T3" fmla="*/ T2 w 416"/>
              </a:gdLst>
              <a:ahLst/>
              <a:cxnLst>
                <a:cxn ang="0">
                  <a:pos x="T1" y="0"/>
                </a:cxn>
                <a:cxn ang="0">
                  <a:pos x="T3" y="0"/>
                </a:cxn>
              </a:cxnLst>
              <a:rect l="0" t="0" r="r" b="b"/>
              <a:pathLst>
                <a:path w="416">
                  <a:moveTo>
                    <a:pt x="0" y="0"/>
                  </a:moveTo>
                  <a:lnTo>
                    <a:pt x="416" y="0"/>
                  </a:lnTo>
                </a:path>
              </a:pathLst>
            </a:custGeom>
            <a:noFill/>
            <a:ln w="6350">
              <a:solidFill>
                <a:srgbClr val="231F2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Group 15"/>
          <p:cNvGrpSpPr>
            <a:grpSpLocks/>
          </p:cNvGrpSpPr>
          <p:nvPr/>
        </p:nvGrpSpPr>
        <p:grpSpPr bwMode="auto">
          <a:xfrm>
            <a:off x="4743450" y="665163"/>
            <a:ext cx="131763" cy="1587"/>
            <a:chOff x="7471" y="328"/>
            <a:chExt cx="208" cy="2"/>
          </a:xfrm>
        </p:grpSpPr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7471" y="328"/>
              <a:ext cx="208" cy="2"/>
            </a:xfrm>
            <a:custGeom>
              <a:avLst/>
              <a:gdLst>
                <a:gd name="T0" fmla="+- 0 7471 7471"/>
                <a:gd name="T1" fmla="*/ T0 w 208"/>
                <a:gd name="T2" fmla="+- 0 7679 7471"/>
                <a:gd name="T3" fmla="*/ T2 w 208"/>
              </a:gdLst>
              <a:ahLst/>
              <a:cxnLst>
                <a:cxn ang="0">
                  <a:pos x="T1" y="0"/>
                </a:cxn>
                <a:cxn ang="0">
                  <a:pos x="T3" y="0"/>
                </a:cxn>
              </a:cxnLst>
              <a:rect l="0" t="0" r="r" b="b"/>
              <a:pathLst>
                <a:path w="208">
                  <a:moveTo>
                    <a:pt x="0" y="0"/>
                  </a:moveTo>
                  <a:lnTo>
                    <a:pt x="208" y="0"/>
                  </a:lnTo>
                </a:path>
              </a:pathLst>
            </a:custGeom>
            <a:noFill/>
            <a:ln w="6350">
              <a:solidFill>
                <a:srgbClr val="231F2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" name="Group 8"/>
          <p:cNvGrpSpPr>
            <a:grpSpLocks/>
          </p:cNvGrpSpPr>
          <p:nvPr/>
        </p:nvGrpSpPr>
        <p:grpSpPr bwMode="auto">
          <a:xfrm>
            <a:off x="-1588" y="596900"/>
            <a:ext cx="363538" cy="723900"/>
            <a:chOff x="-3" y="221"/>
            <a:chExt cx="573" cy="1140"/>
          </a:xfrm>
        </p:grpSpPr>
        <p:grpSp>
          <p:nvGrpSpPr>
            <p:cNvPr id="19" name="Group 13"/>
            <p:cNvGrpSpPr>
              <a:grpSpLocks/>
            </p:cNvGrpSpPr>
            <p:nvPr/>
          </p:nvGrpSpPr>
          <p:grpSpPr bwMode="auto">
            <a:xfrm>
              <a:off x="142" y="649"/>
              <a:ext cx="284" cy="284"/>
              <a:chOff x="142" y="649"/>
              <a:chExt cx="284" cy="284"/>
            </a:xfrm>
          </p:grpSpPr>
          <p:sp>
            <p:nvSpPr>
              <p:cNvPr id="37" name="Freeform 14"/>
              <p:cNvSpPr>
                <a:spLocks/>
              </p:cNvSpPr>
              <p:nvPr/>
            </p:nvSpPr>
            <p:spPr bwMode="auto">
              <a:xfrm>
                <a:off x="142" y="649"/>
                <a:ext cx="284" cy="284"/>
              </a:xfrm>
              <a:custGeom>
                <a:avLst/>
                <a:gdLst>
                  <a:gd name="T0" fmla="+- 0 425 142"/>
                  <a:gd name="T1" fmla="*/ T0 w 284"/>
                  <a:gd name="T2" fmla="+- 0 791 649"/>
                  <a:gd name="T3" fmla="*/ 791 h 284"/>
                  <a:gd name="T4" fmla="+- 0 409 142"/>
                  <a:gd name="T5" fmla="*/ T4 w 284"/>
                  <a:gd name="T6" fmla="+- 0 856 649"/>
                  <a:gd name="T7" fmla="*/ 856 h 284"/>
                  <a:gd name="T8" fmla="+- 0 367 142"/>
                  <a:gd name="T9" fmla="*/ T8 w 284"/>
                  <a:gd name="T10" fmla="+- 0 905 649"/>
                  <a:gd name="T11" fmla="*/ 905 h 284"/>
                  <a:gd name="T12" fmla="+- 0 307 142"/>
                  <a:gd name="T13" fmla="*/ T12 w 284"/>
                  <a:gd name="T14" fmla="+- 0 931 649"/>
                  <a:gd name="T15" fmla="*/ 931 h 284"/>
                  <a:gd name="T16" fmla="+- 0 284 142"/>
                  <a:gd name="T17" fmla="*/ T16 w 284"/>
                  <a:gd name="T18" fmla="+- 0 933 649"/>
                  <a:gd name="T19" fmla="*/ 933 h 284"/>
                  <a:gd name="T20" fmla="+- 0 261 142"/>
                  <a:gd name="T21" fmla="*/ T20 w 284"/>
                  <a:gd name="T22" fmla="+- 0 931 649"/>
                  <a:gd name="T23" fmla="*/ 931 h 284"/>
                  <a:gd name="T24" fmla="+- 0 200 142"/>
                  <a:gd name="T25" fmla="*/ T24 w 284"/>
                  <a:gd name="T26" fmla="+- 0 906 649"/>
                  <a:gd name="T27" fmla="*/ 906 h 284"/>
                  <a:gd name="T28" fmla="+- 0 158 142"/>
                  <a:gd name="T29" fmla="*/ T28 w 284"/>
                  <a:gd name="T30" fmla="+- 0 857 649"/>
                  <a:gd name="T31" fmla="*/ 857 h 284"/>
                  <a:gd name="T32" fmla="+- 0 142 142"/>
                  <a:gd name="T33" fmla="*/ T32 w 284"/>
                  <a:gd name="T34" fmla="+- 0 792 649"/>
                  <a:gd name="T35" fmla="*/ 792 h 284"/>
                  <a:gd name="T36" fmla="+- 0 144 142"/>
                  <a:gd name="T37" fmla="*/ T36 w 284"/>
                  <a:gd name="T38" fmla="+- 0 769 649"/>
                  <a:gd name="T39" fmla="*/ 769 h 284"/>
                  <a:gd name="T40" fmla="+- 0 169 142"/>
                  <a:gd name="T41" fmla="*/ T40 w 284"/>
                  <a:gd name="T42" fmla="+- 0 708 649"/>
                  <a:gd name="T43" fmla="*/ 708 h 284"/>
                  <a:gd name="T44" fmla="+- 0 218 142"/>
                  <a:gd name="T45" fmla="*/ T44 w 284"/>
                  <a:gd name="T46" fmla="+- 0 666 649"/>
                  <a:gd name="T47" fmla="*/ 666 h 284"/>
                  <a:gd name="T48" fmla="+- 0 282 142"/>
                  <a:gd name="T49" fmla="*/ T48 w 284"/>
                  <a:gd name="T50" fmla="+- 0 649 649"/>
                  <a:gd name="T51" fmla="*/ 649 h 284"/>
                  <a:gd name="T52" fmla="+- 0 305 142"/>
                  <a:gd name="T53" fmla="*/ T52 w 284"/>
                  <a:gd name="T54" fmla="+- 0 651 649"/>
                  <a:gd name="T55" fmla="*/ 651 h 284"/>
                  <a:gd name="T56" fmla="+- 0 366 142"/>
                  <a:gd name="T57" fmla="*/ T56 w 284"/>
                  <a:gd name="T58" fmla="+- 0 676 649"/>
                  <a:gd name="T59" fmla="*/ 676 h 284"/>
                  <a:gd name="T60" fmla="+- 0 409 142"/>
                  <a:gd name="T61" fmla="*/ T60 w 284"/>
                  <a:gd name="T62" fmla="+- 0 725 649"/>
                  <a:gd name="T63" fmla="*/ 725 h 284"/>
                  <a:gd name="T64" fmla="+- 0 425 142"/>
                  <a:gd name="T65" fmla="*/ T64 w 284"/>
                  <a:gd name="T66" fmla="+- 0 790 649"/>
                  <a:gd name="T67" fmla="*/ 790 h 284"/>
                  <a:gd name="T68" fmla="+- 0 425 142"/>
                  <a:gd name="T69" fmla="*/ T68 w 284"/>
                  <a:gd name="T70" fmla="+- 0 791 649"/>
                  <a:gd name="T71" fmla="*/ 791 h 28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</a:cxnLst>
                <a:rect l="0" t="0" r="r" b="b"/>
                <a:pathLst>
                  <a:path w="284" h="284">
                    <a:moveTo>
                      <a:pt x="283" y="142"/>
                    </a:moveTo>
                    <a:lnTo>
                      <a:pt x="267" y="207"/>
                    </a:lnTo>
                    <a:lnTo>
                      <a:pt x="225" y="256"/>
                    </a:lnTo>
                    <a:lnTo>
                      <a:pt x="165" y="282"/>
                    </a:lnTo>
                    <a:lnTo>
                      <a:pt x="142" y="284"/>
                    </a:lnTo>
                    <a:lnTo>
                      <a:pt x="119" y="282"/>
                    </a:lnTo>
                    <a:lnTo>
                      <a:pt x="58" y="257"/>
                    </a:lnTo>
                    <a:lnTo>
                      <a:pt x="16" y="208"/>
                    </a:lnTo>
                    <a:lnTo>
                      <a:pt x="0" y="143"/>
                    </a:lnTo>
                    <a:lnTo>
                      <a:pt x="2" y="120"/>
                    </a:lnTo>
                    <a:lnTo>
                      <a:pt x="27" y="59"/>
                    </a:lnTo>
                    <a:lnTo>
                      <a:pt x="76" y="17"/>
                    </a:lnTo>
                    <a:lnTo>
                      <a:pt x="140" y="0"/>
                    </a:lnTo>
                    <a:lnTo>
                      <a:pt x="163" y="2"/>
                    </a:lnTo>
                    <a:lnTo>
                      <a:pt x="224" y="27"/>
                    </a:lnTo>
                    <a:lnTo>
                      <a:pt x="267" y="76"/>
                    </a:lnTo>
                    <a:lnTo>
                      <a:pt x="283" y="141"/>
                    </a:lnTo>
                    <a:lnTo>
                      <a:pt x="283" y="142"/>
                    </a:lnTo>
                    <a:close/>
                  </a:path>
                </a:pathLst>
              </a:custGeom>
              <a:noFill/>
              <a:ln w="3594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" name="Group 11"/>
            <p:cNvGrpSpPr>
              <a:grpSpLocks/>
            </p:cNvGrpSpPr>
            <p:nvPr/>
          </p:nvGrpSpPr>
          <p:grpSpPr bwMode="auto">
            <a:xfrm>
              <a:off x="0" y="791"/>
              <a:ext cx="567" cy="2"/>
              <a:chOff x="0" y="791"/>
              <a:chExt cx="567" cy="2"/>
            </a:xfrm>
          </p:grpSpPr>
          <p:sp>
            <p:nvSpPr>
              <p:cNvPr id="36" name="Freeform 12"/>
              <p:cNvSpPr>
                <a:spLocks/>
              </p:cNvSpPr>
              <p:nvPr/>
            </p:nvSpPr>
            <p:spPr bwMode="auto">
              <a:xfrm>
                <a:off x="0" y="791"/>
                <a:ext cx="567" cy="2"/>
              </a:xfrm>
              <a:custGeom>
                <a:avLst/>
                <a:gdLst>
                  <a:gd name="T0" fmla="*/ 0 w 567"/>
                  <a:gd name="T1" fmla="*/ 567 w 56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567">
                    <a:moveTo>
                      <a:pt x="0" y="0"/>
                    </a:moveTo>
                    <a:lnTo>
                      <a:pt x="567" y="0"/>
                    </a:lnTo>
                  </a:path>
                </a:pathLst>
              </a:custGeom>
              <a:noFill/>
              <a:ln w="3594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" name="Group 9"/>
            <p:cNvGrpSpPr>
              <a:grpSpLocks/>
            </p:cNvGrpSpPr>
            <p:nvPr/>
          </p:nvGrpSpPr>
          <p:grpSpPr bwMode="auto">
            <a:xfrm>
              <a:off x="283" y="224"/>
              <a:ext cx="2" cy="1134"/>
              <a:chOff x="283" y="224"/>
              <a:chExt cx="2" cy="1134"/>
            </a:xfrm>
          </p:grpSpPr>
          <p:sp>
            <p:nvSpPr>
              <p:cNvPr id="35" name="Freeform 10"/>
              <p:cNvSpPr>
                <a:spLocks/>
              </p:cNvSpPr>
              <p:nvPr/>
            </p:nvSpPr>
            <p:spPr bwMode="auto">
              <a:xfrm>
                <a:off x="283" y="224"/>
                <a:ext cx="2" cy="1134"/>
              </a:xfrm>
              <a:custGeom>
                <a:avLst/>
                <a:gdLst>
                  <a:gd name="T0" fmla="+- 0 224 224"/>
                  <a:gd name="T1" fmla="*/ 224 h 1134"/>
                  <a:gd name="T2" fmla="+- 0 1358 224"/>
                  <a:gd name="T3" fmla="*/ 1358 h 1134"/>
                </a:gdLst>
                <a:ahLst/>
                <a:cxnLst>
                  <a:cxn ang="0">
                    <a:pos x="0" y="T1"/>
                  </a:cxn>
                  <a:cxn ang="0">
                    <a:pos x="0" y="T3"/>
                  </a:cxn>
                </a:cxnLst>
                <a:rect l="0" t="0" r="r" b="b"/>
                <a:pathLst>
                  <a:path h="1134">
                    <a:moveTo>
                      <a:pt x="0" y="0"/>
                    </a:moveTo>
                    <a:lnTo>
                      <a:pt x="0" y="1134"/>
                    </a:lnTo>
                  </a:path>
                </a:pathLst>
              </a:custGeom>
              <a:noFill/>
              <a:ln w="3594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8" name="Group 1"/>
          <p:cNvGrpSpPr>
            <a:grpSpLocks/>
          </p:cNvGrpSpPr>
          <p:nvPr/>
        </p:nvGrpSpPr>
        <p:grpSpPr bwMode="auto">
          <a:xfrm>
            <a:off x="7234238" y="596900"/>
            <a:ext cx="363537" cy="723900"/>
            <a:chOff x="11392" y="221"/>
            <a:chExt cx="573" cy="1140"/>
          </a:xfrm>
        </p:grpSpPr>
        <p:grpSp>
          <p:nvGrpSpPr>
            <p:cNvPr id="39" name="Group 6"/>
            <p:cNvGrpSpPr>
              <a:grpSpLocks/>
            </p:cNvGrpSpPr>
            <p:nvPr/>
          </p:nvGrpSpPr>
          <p:grpSpPr bwMode="auto">
            <a:xfrm>
              <a:off x="11537" y="649"/>
              <a:ext cx="284" cy="284"/>
              <a:chOff x="11537" y="649"/>
              <a:chExt cx="284" cy="284"/>
            </a:xfrm>
          </p:grpSpPr>
          <p:sp>
            <p:nvSpPr>
              <p:cNvPr id="44" name="Freeform 7"/>
              <p:cNvSpPr>
                <a:spLocks/>
              </p:cNvSpPr>
              <p:nvPr/>
            </p:nvSpPr>
            <p:spPr bwMode="auto">
              <a:xfrm>
                <a:off x="11537" y="649"/>
                <a:ext cx="284" cy="284"/>
              </a:xfrm>
              <a:custGeom>
                <a:avLst/>
                <a:gdLst>
                  <a:gd name="T0" fmla="+- 0 11820 11537"/>
                  <a:gd name="T1" fmla="*/ T0 w 284"/>
                  <a:gd name="T2" fmla="+- 0 791 649"/>
                  <a:gd name="T3" fmla="*/ 791 h 284"/>
                  <a:gd name="T4" fmla="+- 0 11805 11537"/>
                  <a:gd name="T5" fmla="*/ T4 w 284"/>
                  <a:gd name="T6" fmla="+- 0 856 649"/>
                  <a:gd name="T7" fmla="*/ 856 h 284"/>
                  <a:gd name="T8" fmla="+- 0 11763 11537"/>
                  <a:gd name="T9" fmla="*/ T8 w 284"/>
                  <a:gd name="T10" fmla="+- 0 905 649"/>
                  <a:gd name="T11" fmla="*/ 905 h 284"/>
                  <a:gd name="T12" fmla="+- 0 11702 11537"/>
                  <a:gd name="T13" fmla="*/ T12 w 284"/>
                  <a:gd name="T14" fmla="+- 0 931 649"/>
                  <a:gd name="T15" fmla="*/ 931 h 284"/>
                  <a:gd name="T16" fmla="+- 0 11679 11537"/>
                  <a:gd name="T17" fmla="*/ T16 w 284"/>
                  <a:gd name="T18" fmla="+- 0 933 649"/>
                  <a:gd name="T19" fmla="*/ 933 h 284"/>
                  <a:gd name="T20" fmla="+- 0 11656 11537"/>
                  <a:gd name="T21" fmla="*/ T20 w 284"/>
                  <a:gd name="T22" fmla="+- 0 931 649"/>
                  <a:gd name="T23" fmla="*/ 931 h 284"/>
                  <a:gd name="T24" fmla="+- 0 11595 11537"/>
                  <a:gd name="T25" fmla="*/ T24 w 284"/>
                  <a:gd name="T26" fmla="+- 0 906 649"/>
                  <a:gd name="T27" fmla="*/ 906 h 284"/>
                  <a:gd name="T28" fmla="+- 0 11553 11537"/>
                  <a:gd name="T29" fmla="*/ T28 w 284"/>
                  <a:gd name="T30" fmla="+- 0 857 649"/>
                  <a:gd name="T31" fmla="*/ 857 h 284"/>
                  <a:gd name="T32" fmla="+- 0 11537 11537"/>
                  <a:gd name="T33" fmla="*/ T32 w 284"/>
                  <a:gd name="T34" fmla="+- 0 792 649"/>
                  <a:gd name="T35" fmla="*/ 792 h 284"/>
                  <a:gd name="T36" fmla="+- 0 11539 11537"/>
                  <a:gd name="T37" fmla="*/ T36 w 284"/>
                  <a:gd name="T38" fmla="+- 0 769 649"/>
                  <a:gd name="T39" fmla="*/ 769 h 284"/>
                  <a:gd name="T40" fmla="+- 0 11564 11537"/>
                  <a:gd name="T41" fmla="*/ T40 w 284"/>
                  <a:gd name="T42" fmla="+- 0 708 649"/>
                  <a:gd name="T43" fmla="*/ 708 h 284"/>
                  <a:gd name="T44" fmla="+- 0 11613 11537"/>
                  <a:gd name="T45" fmla="*/ T44 w 284"/>
                  <a:gd name="T46" fmla="+- 0 666 649"/>
                  <a:gd name="T47" fmla="*/ 666 h 284"/>
                  <a:gd name="T48" fmla="+- 0 11677 11537"/>
                  <a:gd name="T49" fmla="*/ T48 w 284"/>
                  <a:gd name="T50" fmla="+- 0 649 649"/>
                  <a:gd name="T51" fmla="*/ 649 h 284"/>
                  <a:gd name="T52" fmla="+- 0 11701 11537"/>
                  <a:gd name="T53" fmla="*/ T52 w 284"/>
                  <a:gd name="T54" fmla="+- 0 651 649"/>
                  <a:gd name="T55" fmla="*/ 651 h 284"/>
                  <a:gd name="T56" fmla="+- 0 11762 11537"/>
                  <a:gd name="T57" fmla="*/ T56 w 284"/>
                  <a:gd name="T58" fmla="+- 0 676 649"/>
                  <a:gd name="T59" fmla="*/ 676 h 284"/>
                  <a:gd name="T60" fmla="+- 0 11804 11537"/>
                  <a:gd name="T61" fmla="*/ T60 w 284"/>
                  <a:gd name="T62" fmla="+- 0 725 649"/>
                  <a:gd name="T63" fmla="*/ 725 h 284"/>
                  <a:gd name="T64" fmla="+- 0 11820 11537"/>
                  <a:gd name="T65" fmla="*/ T64 w 284"/>
                  <a:gd name="T66" fmla="+- 0 790 649"/>
                  <a:gd name="T67" fmla="*/ 790 h 284"/>
                  <a:gd name="T68" fmla="+- 0 11820 11537"/>
                  <a:gd name="T69" fmla="*/ T68 w 284"/>
                  <a:gd name="T70" fmla="+- 0 791 649"/>
                  <a:gd name="T71" fmla="*/ 791 h 28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</a:cxnLst>
                <a:rect l="0" t="0" r="r" b="b"/>
                <a:pathLst>
                  <a:path w="284" h="284">
                    <a:moveTo>
                      <a:pt x="283" y="142"/>
                    </a:moveTo>
                    <a:lnTo>
                      <a:pt x="268" y="207"/>
                    </a:lnTo>
                    <a:lnTo>
                      <a:pt x="226" y="256"/>
                    </a:lnTo>
                    <a:lnTo>
                      <a:pt x="165" y="282"/>
                    </a:lnTo>
                    <a:lnTo>
                      <a:pt x="142" y="284"/>
                    </a:lnTo>
                    <a:lnTo>
                      <a:pt x="119" y="282"/>
                    </a:lnTo>
                    <a:lnTo>
                      <a:pt x="58" y="257"/>
                    </a:lnTo>
                    <a:lnTo>
                      <a:pt x="16" y="208"/>
                    </a:lnTo>
                    <a:lnTo>
                      <a:pt x="0" y="143"/>
                    </a:lnTo>
                    <a:lnTo>
                      <a:pt x="2" y="120"/>
                    </a:lnTo>
                    <a:lnTo>
                      <a:pt x="27" y="59"/>
                    </a:lnTo>
                    <a:lnTo>
                      <a:pt x="76" y="17"/>
                    </a:lnTo>
                    <a:lnTo>
                      <a:pt x="140" y="0"/>
                    </a:lnTo>
                    <a:lnTo>
                      <a:pt x="164" y="2"/>
                    </a:lnTo>
                    <a:lnTo>
                      <a:pt x="225" y="27"/>
                    </a:lnTo>
                    <a:lnTo>
                      <a:pt x="267" y="76"/>
                    </a:lnTo>
                    <a:lnTo>
                      <a:pt x="283" y="141"/>
                    </a:lnTo>
                    <a:lnTo>
                      <a:pt x="283" y="142"/>
                    </a:lnTo>
                    <a:close/>
                  </a:path>
                </a:pathLst>
              </a:custGeom>
              <a:noFill/>
              <a:ln w="3594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0" name="Group 4"/>
            <p:cNvGrpSpPr>
              <a:grpSpLocks/>
            </p:cNvGrpSpPr>
            <p:nvPr/>
          </p:nvGrpSpPr>
          <p:grpSpPr bwMode="auto">
            <a:xfrm>
              <a:off x="11395" y="791"/>
              <a:ext cx="567" cy="2"/>
              <a:chOff x="11395" y="791"/>
              <a:chExt cx="567" cy="2"/>
            </a:xfrm>
          </p:grpSpPr>
          <p:sp>
            <p:nvSpPr>
              <p:cNvPr id="43" name="Freeform 5"/>
              <p:cNvSpPr>
                <a:spLocks/>
              </p:cNvSpPr>
              <p:nvPr/>
            </p:nvSpPr>
            <p:spPr bwMode="auto">
              <a:xfrm>
                <a:off x="11395" y="791"/>
                <a:ext cx="567" cy="2"/>
              </a:xfrm>
              <a:custGeom>
                <a:avLst/>
                <a:gdLst>
                  <a:gd name="T0" fmla="+- 0 11395 11395"/>
                  <a:gd name="T1" fmla="*/ T0 w 567"/>
                  <a:gd name="T2" fmla="+- 0 11962 11395"/>
                  <a:gd name="T3" fmla="*/ T2 w 567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567">
                    <a:moveTo>
                      <a:pt x="0" y="0"/>
                    </a:moveTo>
                    <a:lnTo>
                      <a:pt x="567" y="0"/>
                    </a:lnTo>
                  </a:path>
                </a:pathLst>
              </a:custGeom>
              <a:noFill/>
              <a:ln w="3594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1" name="Group 2"/>
            <p:cNvGrpSpPr>
              <a:grpSpLocks/>
            </p:cNvGrpSpPr>
            <p:nvPr/>
          </p:nvGrpSpPr>
          <p:grpSpPr bwMode="auto">
            <a:xfrm>
              <a:off x="11679" y="224"/>
              <a:ext cx="2" cy="1134"/>
              <a:chOff x="11679" y="224"/>
              <a:chExt cx="2" cy="1134"/>
            </a:xfrm>
          </p:grpSpPr>
          <p:sp>
            <p:nvSpPr>
              <p:cNvPr id="42" name="Freeform 3"/>
              <p:cNvSpPr>
                <a:spLocks/>
              </p:cNvSpPr>
              <p:nvPr/>
            </p:nvSpPr>
            <p:spPr bwMode="auto">
              <a:xfrm>
                <a:off x="11679" y="224"/>
                <a:ext cx="2" cy="1134"/>
              </a:xfrm>
              <a:custGeom>
                <a:avLst/>
                <a:gdLst>
                  <a:gd name="T0" fmla="+- 0 224 224"/>
                  <a:gd name="T1" fmla="*/ 224 h 1134"/>
                  <a:gd name="T2" fmla="+- 0 1358 224"/>
                  <a:gd name="T3" fmla="*/ 1358 h 1134"/>
                </a:gdLst>
                <a:ahLst/>
                <a:cxnLst>
                  <a:cxn ang="0">
                    <a:pos x="0" y="T1"/>
                  </a:cxn>
                  <a:cxn ang="0">
                    <a:pos x="0" y="T3"/>
                  </a:cxn>
                </a:cxnLst>
                <a:rect l="0" t="0" r="r" b="b"/>
                <a:pathLst>
                  <a:path h="1134">
                    <a:moveTo>
                      <a:pt x="0" y="0"/>
                    </a:moveTo>
                    <a:lnTo>
                      <a:pt x="0" y="1134"/>
                    </a:lnTo>
                  </a:path>
                </a:pathLst>
              </a:custGeom>
              <a:noFill/>
              <a:ln w="3594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45" name="Rectangle 2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6" name="Rectangle 24"/>
          <p:cNvSpPr>
            <a:spLocks noChangeArrowheads="1"/>
          </p:cNvSpPr>
          <p:nvPr/>
        </p:nvSpPr>
        <p:spPr bwMode="auto">
          <a:xfrm>
            <a:off x="1828800" y="4714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zh-CN" sz="1000" b="0" i="0" u="none" strike="noStrike" cap="none" normalizeH="0" baseline="0" smtClean="0">
                <a:ln>
                  <a:noFill/>
                </a:ln>
                <a:solidFill>
                  <a:srgbClr val="231F2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Batang" panose="02030600000101010101" pitchFamily="18" charset="-127"/>
              </a:rPr>
              <a:t>국정운영 시스템과 집정 능력은 한 국가의 제도와 그 집행 능력이 집중적으로 구현된 것이며 이 두 가지는 상부상조하는 관계입니다</a:t>
            </a:r>
            <a:r>
              <a:rPr kumimoji="0" lang="en-US" altLang="ko-KR" sz="1000" b="0" i="0" u="none" strike="noStrike" cap="none" normalizeH="0" baseline="0" smtClean="0">
                <a:ln>
                  <a:noFill/>
                </a:ln>
                <a:solidFill>
                  <a:srgbClr val="231F20"/>
                </a:solidFill>
                <a:effectLst/>
                <a:latin typeface="Calibri" panose="020F0502020204030204" pitchFamily="34" charset="0"/>
                <a:ea typeface="Palatino Linotype" panose="02040502050505030304" pitchFamily="18" charset="0"/>
                <a:cs typeface="Palatino Linotype" panose="02040502050505030304" pitchFamily="18" charset="0"/>
              </a:rPr>
              <a:t>.</a:t>
            </a:r>
            <a:endParaRPr kumimoji="0" lang="en-US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4853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>
              <a:latin typeface="Times New Roman" panose="02020603050405020304" pitchFamily="18" charset="0"/>
              <a:ea typeface="方正兰亭黑简体" panose="02000500000000000000" pitchFamily="2" charset="-122"/>
              <a:sym typeface="Times New Roman" panose="02020603050405020304" pitchFamily="18" charset="0"/>
            </a:endParaRPr>
          </a:p>
        </p:txBody>
      </p:sp>
      <p:sp>
        <p:nvSpPr>
          <p:cNvPr id="14" name="矩形: 圆角 14"/>
          <p:cNvSpPr/>
          <p:nvPr/>
        </p:nvSpPr>
        <p:spPr>
          <a:xfrm>
            <a:off x="654950" y="1525730"/>
            <a:ext cx="10834752" cy="4656290"/>
          </a:xfrm>
          <a:prstGeom prst="roundRect">
            <a:avLst>
              <a:gd name="adj" fmla="val 6911"/>
            </a:avLst>
          </a:prstGeom>
          <a:noFill/>
          <a:ln w="190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9408" y="513303"/>
            <a:ext cx="300805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38890" y="554907"/>
            <a:ext cx="2858198" cy="58229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一、核心概念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949418" y="1728216"/>
            <a:ext cx="9281735" cy="1472405"/>
            <a:chOff x="1407" y="3366"/>
            <a:chExt cx="13083" cy="2408"/>
          </a:xfrm>
        </p:grpSpPr>
        <p:grpSp>
          <p:nvGrpSpPr>
            <p:cNvPr id="9" name="组合 8"/>
            <p:cNvGrpSpPr/>
            <p:nvPr/>
          </p:nvGrpSpPr>
          <p:grpSpPr>
            <a:xfrm>
              <a:off x="3064" y="3366"/>
              <a:ext cx="11426" cy="2408"/>
              <a:chOff x="1725" y="2212"/>
              <a:chExt cx="11426" cy="2408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1725" y="2212"/>
                <a:ext cx="11426" cy="2408"/>
              </a:xfrm>
              <a:prstGeom prst="round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2000" y="2276"/>
                <a:ext cx="11151" cy="22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 smtClean="0">
                    <a:solidFill>
                      <a:schemeClr val="tx1"/>
                    </a:solidFill>
                    <a:latin typeface="方正兰亭黑简体" panose="02000500000000000000" pitchFamily="2" charset="-122"/>
                    <a:ea typeface="方正兰亭黑简体" panose="02000500000000000000" pitchFamily="2" charset="-122"/>
                    <a:cs typeface="Times New Roman" panose="02020603050405020304" pitchFamily="18" charset="0"/>
                    <a:sym typeface="+mn-ea"/>
                  </a:rPr>
                  <a:t>3.</a:t>
                </a:r>
                <a:r>
                  <a:rPr lang="zh-CN" altLang="en-US" sz="2800" b="1" dirty="0">
                    <a:latin typeface="方正兰亭黑简体" panose="02000500000000000000" pitchFamily="2" charset="-122"/>
                    <a:ea typeface="方正兰亭黑简体" panose="02000500000000000000" pitchFamily="2" charset="-122"/>
                    <a:cs typeface="Times New Roman" panose="02020603050405020304" pitchFamily="18" charset="0"/>
                    <a:sym typeface="+mn-ea"/>
                  </a:rPr>
                  <a:t>独立自主的和平外交政策</a:t>
                </a:r>
                <a:endParaRPr lang="en-US" altLang="zh-CN" sz="2800" b="1" dirty="0">
                  <a:solidFill>
                    <a:schemeClr val="accent1">
                      <a:lumMod val="75000"/>
                    </a:schemeClr>
                  </a:solidFill>
                  <a:latin typeface="Times New Roman" panose="02020603050405020304" pitchFamily="18" charset="0"/>
                  <a:ea typeface="方正兰亭黑简体" panose="02000500000000000000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 smtClean="0">
                    <a:solidFill>
                      <a:schemeClr val="accent1">
                        <a:lumMod val="75000"/>
                      </a:schemeClr>
                    </a:solidFill>
                    <a:latin typeface="Times New Roman" panose="02020603050405020304" pitchFamily="18" charset="0"/>
                    <a:ea typeface="方正兰亭黑简体" panose="02000500000000000000" pitchFamily="2" charset="-122"/>
                    <a:cs typeface="Times New Roman" panose="02020603050405020304" pitchFamily="18" charset="0"/>
                  </a:rPr>
                  <a:t>——</a:t>
                </a:r>
                <a:r>
                  <a:rPr lang="ko-KR" altLang="en-US" sz="2800" b="1" dirty="0">
                    <a:solidFill>
                      <a:schemeClr val="accent1">
                        <a:lumMod val="75000"/>
                      </a:schemeClr>
                    </a:solidFill>
                    <a:latin typeface="Times New Roman" panose="02020603050405020304" pitchFamily="18" charset="0"/>
                    <a:ea typeface="方正兰亭黑简体" panose="02000500000000000000" pitchFamily="2" charset="-122"/>
                    <a:cs typeface="Times New Roman" panose="02020603050405020304" pitchFamily="18" charset="0"/>
                  </a:rPr>
                  <a:t>자주독립의 평화적 외교 정책</a:t>
                </a:r>
                <a:endParaRPr lang="ja-JP" altLang="en-US" sz="2800" b="1" dirty="0">
                  <a:solidFill>
                    <a:srgbClr val="FF0000"/>
                  </a:solidFill>
                  <a:latin typeface="komorebi gothic" pitchFamily="49" charset="-128"/>
                  <a:ea typeface="komorebi gothic" pitchFamily="49" charset="-128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8" name="图片 17" descr="32313536333434333b32313536333435303bbcc6bbaeb1eac7a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07" y="3573"/>
              <a:ext cx="1115" cy="1115"/>
            </a:xfrm>
            <a:prstGeom prst="rect">
              <a:avLst/>
            </a:prstGeom>
          </p:spPr>
        </p:pic>
      </p:grpSp>
      <p:sp>
        <p:nvSpPr>
          <p:cNvPr id="23" name="椭圆 22"/>
          <p:cNvSpPr/>
          <p:nvPr/>
        </p:nvSpPr>
        <p:spPr>
          <a:xfrm>
            <a:off x="9935917" y="4644892"/>
            <a:ext cx="2066555" cy="206655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iconfont-10484-5114096"/>
          <p:cNvSpPr>
            <a:spLocks noChangeAspect="1"/>
          </p:cNvSpPr>
          <p:nvPr/>
        </p:nvSpPr>
        <p:spPr>
          <a:xfrm>
            <a:off x="10401597" y="5102716"/>
            <a:ext cx="1135453" cy="1149835"/>
          </a:xfrm>
          <a:custGeom>
            <a:avLst/>
            <a:gdLst>
              <a:gd name="T0" fmla="*/ 7558 w 11184"/>
              <a:gd name="T1" fmla="*/ 2125 h 11325"/>
              <a:gd name="T2" fmla="*/ 6347 w 11184"/>
              <a:gd name="T3" fmla="*/ 306 h 11325"/>
              <a:gd name="T4" fmla="*/ 4203 w 11184"/>
              <a:gd name="T5" fmla="*/ 729 h 11325"/>
              <a:gd name="T6" fmla="*/ 3775 w 11184"/>
              <a:gd name="T7" fmla="*/ 2872 h 11325"/>
              <a:gd name="T8" fmla="*/ 5592 w 11184"/>
              <a:gd name="T9" fmla="*/ 4087 h 11325"/>
              <a:gd name="T10" fmla="*/ 7558 w 11184"/>
              <a:gd name="T11" fmla="*/ 2125 h 11325"/>
              <a:gd name="T12" fmla="*/ 6248 w 11184"/>
              <a:gd name="T13" fmla="*/ 4087 h 11325"/>
              <a:gd name="T14" fmla="*/ 4936 w 11184"/>
              <a:gd name="T15" fmla="*/ 4087 h 11325"/>
              <a:gd name="T16" fmla="*/ 3622 w 11184"/>
              <a:gd name="T17" fmla="*/ 4409 h 11325"/>
              <a:gd name="T18" fmla="*/ 5592 w 11184"/>
              <a:gd name="T19" fmla="*/ 5225 h 11325"/>
              <a:gd name="T20" fmla="*/ 7562 w 11184"/>
              <a:gd name="T21" fmla="*/ 4409 h 11325"/>
              <a:gd name="T22" fmla="*/ 6248 w 11184"/>
              <a:gd name="T23" fmla="*/ 4087 h 11325"/>
              <a:gd name="T24" fmla="*/ 10528 w 11184"/>
              <a:gd name="T25" fmla="*/ 6053 h 11325"/>
              <a:gd name="T26" fmla="*/ 9874 w 11184"/>
              <a:gd name="T27" fmla="*/ 6707 h 11325"/>
              <a:gd name="T28" fmla="*/ 9874 w 11184"/>
              <a:gd name="T29" fmla="*/ 8019 h 11325"/>
              <a:gd name="T30" fmla="*/ 10529 w 11184"/>
              <a:gd name="T31" fmla="*/ 8639 h 11325"/>
              <a:gd name="T32" fmla="*/ 11184 w 11184"/>
              <a:gd name="T33" fmla="*/ 8019 h 11325"/>
              <a:gd name="T34" fmla="*/ 11184 w 11184"/>
              <a:gd name="T35" fmla="*/ 6707 h 11325"/>
              <a:gd name="T36" fmla="*/ 10528 w 11184"/>
              <a:gd name="T37" fmla="*/ 6053 h 11325"/>
              <a:gd name="T38" fmla="*/ 1310 w 11184"/>
              <a:gd name="T39" fmla="*/ 8019 h 11325"/>
              <a:gd name="T40" fmla="*/ 1310 w 11184"/>
              <a:gd name="T41" fmla="*/ 6707 h 11325"/>
              <a:gd name="T42" fmla="*/ 655 w 11184"/>
              <a:gd name="T43" fmla="*/ 6087 h 11325"/>
              <a:gd name="T44" fmla="*/ 0 w 11184"/>
              <a:gd name="T45" fmla="*/ 6707 h 11325"/>
              <a:gd name="T46" fmla="*/ 0 w 11184"/>
              <a:gd name="T47" fmla="*/ 8019 h 11325"/>
              <a:gd name="T48" fmla="*/ 655 w 11184"/>
              <a:gd name="T49" fmla="*/ 8639 h 11325"/>
              <a:gd name="T50" fmla="*/ 1310 w 11184"/>
              <a:gd name="T51" fmla="*/ 8019 h 11325"/>
              <a:gd name="T52" fmla="*/ 656 w 11184"/>
              <a:gd name="T53" fmla="*/ 5069 h 11325"/>
              <a:gd name="T54" fmla="*/ 656 w 11184"/>
              <a:gd name="T55" fmla="*/ 5397 h 11325"/>
              <a:gd name="T56" fmla="*/ 1966 w 11184"/>
              <a:gd name="T57" fmla="*/ 6707 h 11325"/>
              <a:gd name="T58" fmla="*/ 1966 w 11184"/>
              <a:gd name="T59" fmla="*/ 8019 h 11325"/>
              <a:gd name="T60" fmla="*/ 656 w 11184"/>
              <a:gd name="T61" fmla="*/ 9325 h 11325"/>
              <a:gd name="T62" fmla="*/ 656 w 11184"/>
              <a:gd name="T63" fmla="*/ 9653 h 11325"/>
              <a:gd name="T64" fmla="*/ 992 w 11184"/>
              <a:gd name="T65" fmla="*/ 9985 h 11325"/>
              <a:gd name="T66" fmla="*/ 5272 w 11184"/>
              <a:gd name="T67" fmla="*/ 11317 h 11325"/>
              <a:gd name="T68" fmla="*/ 5272 w 11184"/>
              <a:gd name="T69" fmla="*/ 5803 h 11325"/>
              <a:gd name="T70" fmla="*/ 992 w 11184"/>
              <a:gd name="T71" fmla="*/ 4743 h 11325"/>
              <a:gd name="T72" fmla="*/ 656 w 11184"/>
              <a:gd name="T73" fmla="*/ 5069 h 11325"/>
              <a:gd name="T74" fmla="*/ 9218 w 11184"/>
              <a:gd name="T75" fmla="*/ 8019 h 11325"/>
              <a:gd name="T76" fmla="*/ 9218 w 11184"/>
              <a:gd name="T77" fmla="*/ 6707 h 11325"/>
              <a:gd name="T78" fmla="*/ 10528 w 11184"/>
              <a:gd name="T79" fmla="*/ 5397 h 11325"/>
              <a:gd name="T80" fmla="*/ 10528 w 11184"/>
              <a:gd name="T81" fmla="*/ 5069 h 11325"/>
              <a:gd name="T82" fmla="*/ 10192 w 11184"/>
              <a:gd name="T83" fmla="*/ 4743 h 11325"/>
              <a:gd name="T84" fmla="*/ 5912 w 11184"/>
              <a:gd name="T85" fmla="*/ 5803 h 11325"/>
              <a:gd name="T86" fmla="*/ 5912 w 11184"/>
              <a:gd name="T87" fmla="*/ 11325 h 11325"/>
              <a:gd name="T88" fmla="*/ 10192 w 11184"/>
              <a:gd name="T89" fmla="*/ 9993 h 11325"/>
              <a:gd name="T90" fmla="*/ 10520 w 11184"/>
              <a:gd name="T91" fmla="*/ 9665 h 11325"/>
              <a:gd name="T92" fmla="*/ 10520 w 11184"/>
              <a:gd name="T93" fmla="*/ 9325 h 11325"/>
              <a:gd name="T94" fmla="*/ 9218 w 11184"/>
              <a:gd name="T95" fmla="*/ 8019 h 1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184" h="11325">
                <a:moveTo>
                  <a:pt x="7558" y="2125"/>
                </a:moveTo>
                <a:cubicBezTo>
                  <a:pt x="7560" y="1329"/>
                  <a:pt x="7082" y="611"/>
                  <a:pt x="6347" y="306"/>
                </a:cubicBezTo>
                <a:cubicBezTo>
                  <a:pt x="5613" y="0"/>
                  <a:pt x="4766" y="168"/>
                  <a:pt x="4203" y="729"/>
                </a:cubicBezTo>
                <a:cubicBezTo>
                  <a:pt x="3640" y="1291"/>
                  <a:pt x="3471" y="2137"/>
                  <a:pt x="3775" y="2872"/>
                </a:cubicBezTo>
                <a:cubicBezTo>
                  <a:pt x="4079" y="3608"/>
                  <a:pt x="4796" y="4087"/>
                  <a:pt x="5592" y="4087"/>
                </a:cubicBezTo>
                <a:cubicBezTo>
                  <a:pt x="6671" y="4075"/>
                  <a:pt x="7544" y="3204"/>
                  <a:pt x="7558" y="2125"/>
                </a:cubicBezTo>
                <a:close/>
                <a:moveTo>
                  <a:pt x="6248" y="4087"/>
                </a:moveTo>
                <a:lnTo>
                  <a:pt x="4936" y="4087"/>
                </a:lnTo>
                <a:cubicBezTo>
                  <a:pt x="4479" y="4091"/>
                  <a:pt x="4029" y="4201"/>
                  <a:pt x="3622" y="4409"/>
                </a:cubicBezTo>
                <a:cubicBezTo>
                  <a:pt x="4311" y="4594"/>
                  <a:pt x="4973" y="4869"/>
                  <a:pt x="5592" y="5225"/>
                </a:cubicBezTo>
                <a:cubicBezTo>
                  <a:pt x="6211" y="4869"/>
                  <a:pt x="6873" y="4594"/>
                  <a:pt x="7562" y="4409"/>
                </a:cubicBezTo>
                <a:cubicBezTo>
                  <a:pt x="7155" y="4201"/>
                  <a:pt x="6705" y="4091"/>
                  <a:pt x="6248" y="4087"/>
                </a:cubicBezTo>
                <a:close/>
                <a:moveTo>
                  <a:pt x="10528" y="6053"/>
                </a:moveTo>
                <a:cubicBezTo>
                  <a:pt x="10167" y="6053"/>
                  <a:pt x="9874" y="6346"/>
                  <a:pt x="9874" y="6707"/>
                </a:cubicBezTo>
                <a:lnTo>
                  <a:pt x="9874" y="8019"/>
                </a:lnTo>
                <a:cubicBezTo>
                  <a:pt x="9893" y="8367"/>
                  <a:pt x="10181" y="8639"/>
                  <a:pt x="10529" y="8639"/>
                </a:cubicBezTo>
                <a:cubicBezTo>
                  <a:pt x="10877" y="8639"/>
                  <a:pt x="11165" y="8367"/>
                  <a:pt x="11184" y="8019"/>
                </a:cubicBezTo>
                <a:lnTo>
                  <a:pt x="11184" y="6707"/>
                </a:lnTo>
                <a:cubicBezTo>
                  <a:pt x="11183" y="6345"/>
                  <a:pt x="10890" y="6053"/>
                  <a:pt x="10528" y="6053"/>
                </a:cubicBezTo>
                <a:close/>
                <a:moveTo>
                  <a:pt x="1310" y="8019"/>
                </a:moveTo>
                <a:lnTo>
                  <a:pt x="1310" y="6707"/>
                </a:lnTo>
                <a:cubicBezTo>
                  <a:pt x="1291" y="6359"/>
                  <a:pt x="1003" y="6087"/>
                  <a:pt x="655" y="6087"/>
                </a:cubicBezTo>
                <a:cubicBezTo>
                  <a:pt x="307" y="6087"/>
                  <a:pt x="19" y="6359"/>
                  <a:pt x="0" y="6707"/>
                </a:cubicBezTo>
                <a:lnTo>
                  <a:pt x="0" y="8019"/>
                </a:lnTo>
                <a:cubicBezTo>
                  <a:pt x="19" y="8367"/>
                  <a:pt x="307" y="8639"/>
                  <a:pt x="655" y="8639"/>
                </a:cubicBezTo>
                <a:cubicBezTo>
                  <a:pt x="1003" y="8639"/>
                  <a:pt x="1291" y="8367"/>
                  <a:pt x="1310" y="8019"/>
                </a:cubicBezTo>
                <a:close/>
                <a:moveTo>
                  <a:pt x="656" y="5069"/>
                </a:moveTo>
                <a:lnTo>
                  <a:pt x="656" y="5397"/>
                </a:lnTo>
                <a:cubicBezTo>
                  <a:pt x="1379" y="5398"/>
                  <a:pt x="1965" y="5984"/>
                  <a:pt x="1966" y="6707"/>
                </a:cubicBezTo>
                <a:lnTo>
                  <a:pt x="1966" y="8019"/>
                </a:lnTo>
                <a:cubicBezTo>
                  <a:pt x="1963" y="8740"/>
                  <a:pt x="1377" y="9324"/>
                  <a:pt x="656" y="9325"/>
                </a:cubicBezTo>
                <a:lnTo>
                  <a:pt x="656" y="9653"/>
                </a:lnTo>
                <a:cubicBezTo>
                  <a:pt x="654" y="9839"/>
                  <a:pt x="806" y="9990"/>
                  <a:pt x="992" y="9985"/>
                </a:cubicBezTo>
                <a:cubicBezTo>
                  <a:pt x="2670" y="9985"/>
                  <a:pt x="4014" y="10515"/>
                  <a:pt x="5272" y="11317"/>
                </a:cubicBezTo>
                <a:lnTo>
                  <a:pt x="5272" y="5803"/>
                </a:lnTo>
                <a:cubicBezTo>
                  <a:pt x="3992" y="5079"/>
                  <a:pt x="2642" y="4743"/>
                  <a:pt x="992" y="4743"/>
                </a:cubicBezTo>
                <a:cubicBezTo>
                  <a:pt x="808" y="4737"/>
                  <a:pt x="656" y="4885"/>
                  <a:pt x="656" y="5069"/>
                </a:cubicBezTo>
                <a:close/>
                <a:moveTo>
                  <a:pt x="9218" y="8019"/>
                </a:moveTo>
                <a:lnTo>
                  <a:pt x="9218" y="6707"/>
                </a:lnTo>
                <a:cubicBezTo>
                  <a:pt x="9219" y="5984"/>
                  <a:pt x="9805" y="5398"/>
                  <a:pt x="10528" y="5397"/>
                </a:cubicBezTo>
                <a:lnTo>
                  <a:pt x="10528" y="5069"/>
                </a:lnTo>
                <a:cubicBezTo>
                  <a:pt x="10528" y="4885"/>
                  <a:pt x="10376" y="4737"/>
                  <a:pt x="10192" y="4743"/>
                </a:cubicBezTo>
                <a:cubicBezTo>
                  <a:pt x="8534" y="4743"/>
                  <a:pt x="7176" y="5079"/>
                  <a:pt x="5912" y="5803"/>
                </a:cubicBezTo>
                <a:lnTo>
                  <a:pt x="5912" y="11325"/>
                </a:lnTo>
                <a:cubicBezTo>
                  <a:pt x="7170" y="10525"/>
                  <a:pt x="8512" y="9993"/>
                  <a:pt x="10192" y="9993"/>
                </a:cubicBezTo>
                <a:cubicBezTo>
                  <a:pt x="10373" y="9993"/>
                  <a:pt x="10520" y="9846"/>
                  <a:pt x="10520" y="9665"/>
                </a:cubicBezTo>
                <a:lnTo>
                  <a:pt x="10520" y="9325"/>
                </a:lnTo>
                <a:cubicBezTo>
                  <a:pt x="9802" y="9320"/>
                  <a:pt x="9221" y="8737"/>
                  <a:pt x="9218" y="8019"/>
                </a:cubicBezTo>
                <a:close/>
              </a:path>
            </a:pathLst>
          </a:custGeom>
          <a:solidFill>
            <a:schemeClr val="bg1">
              <a:alpha val="6514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椭圆 29"/>
          <p:cNvSpPr/>
          <p:nvPr/>
        </p:nvSpPr>
        <p:spPr>
          <a:xfrm>
            <a:off x="865688" y="3407036"/>
            <a:ext cx="2203539" cy="2203539"/>
          </a:xfrm>
          <a:prstGeom prst="ellipse">
            <a:avLst/>
          </a:prstGeom>
          <a:noFill/>
          <a:ln w="22225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001609" y="4263695"/>
            <a:ext cx="1852803" cy="490220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kumimoji="1" lang="zh-CN" altLang="en-US" sz="26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 翻译说明</a:t>
            </a:r>
          </a:p>
        </p:txBody>
      </p:sp>
      <p:sp>
        <p:nvSpPr>
          <p:cNvPr id="3" name="圆角矩形 33"/>
          <p:cNvSpPr/>
          <p:nvPr/>
        </p:nvSpPr>
        <p:spPr>
          <a:xfrm>
            <a:off x="3697088" y="4256392"/>
            <a:ext cx="3072680" cy="497523"/>
          </a:xfrm>
          <a:prstGeom prst="roundRect">
            <a:avLst>
              <a:gd name="adj" fmla="val 50000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altLang="zh-CN" sz="2400" b="1" dirty="0">
              <a:solidFill>
                <a:schemeClr val="bg2">
                  <a:lumMod val="10000"/>
                </a:schemeClr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  <a:p>
            <a:r>
              <a:rPr lang="zh-CN" altLang="en-US" sz="24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方正兰亭黑简体" panose="02000500000000000000" pitchFamily="2" charset="-122"/>
              </a:rPr>
              <a:t>移译</a:t>
            </a:r>
            <a:endParaRPr lang="ru-RU" altLang="zh-CN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zh-CN" altLang="en-US" sz="2400" b="1" dirty="0">
              <a:solidFill>
                <a:schemeClr val="bg2">
                  <a:lumMod val="10000"/>
                </a:schemeClr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2019736"/>
            <a:ext cx="10713155" cy="3983939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791" y="513303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四、译文评析</a:t>
            </a:r>
          </a:p>
        </p:txBody>
      </p:sp>
      <p:sp>
        <p:nvSpPr>
          <p:cNvPr id="3" name="矩形 2"/>
          <p:cNvSpPr/>
          <p:nvPr/>
        </p:nvSpPr>
        <p:spPr>
          <a:xfrm>
            <a:off x="1472791" y="13665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文本二</a:t>
            </a:r>
            <a:endParaRPr kumimoji="1" lang="zh-CN" altLang="en-US" sz="2800" b="1" dirty="0">
              <a:solidFill>
                <a:srgbClr val="2050A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  <a:cs typeface="Calibri" panose="020F0502020204030204" pitchFamily="34" charset="0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560138" y="3846111"/>
            <a:ext cx="71399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/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말띠 해를 맞아 상서로운 일만 가득하고 건승하시기를 빌겠습니다</a:t>
            </a:r>
            <a:r>
              <a:rPr lang="en-US" altLang="ko-KR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.</a:t>
            </a:r>
            <a:endParaRPr lang="ja-JP" altLang="en-US" sz="2000" b="1" dirty="0">
              <a:solidFill>
                <a:srgbClr val="FF0000"/>
              </a:solidFill>
              <a:latin typeface="komorebi gothic" pitchFamily="49" charset="-128"/>
              <a:ea typeface="komorebi gothic" pitchFamily="49" charset="-128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596245" y="2847073"/>
            <a:ext cx="71729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例</a:t>
            </a:r>
            <a:r>
              <a:rPr lang="en-US" altLang="zh-CN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4 </a:t>
            </a:r>
          </a:p>
          <a:p>
            <a:r>
              <a:rPr lang="zh-CN" altLang="en-US" sz="20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给大家拜个晚年，祝大家马年吉祥、一马当先、马到成功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！</a:t>
            </a:r>
            <a:endParaRPr lang="zh-CN" altLang="en-US" sz="2000" b="1" dirty="0">
              <a:solidFill>
                <a:srgbClr val="FF0000"/>
              </a:solidFill>
              <a:ea typeface="方正兰亭黑简体" panose="020005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0589" y="159313"/>
            <a:ext cx="1657906" cy="16597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1658" y="2124798"/>
            <a:ext cx="59350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5. </a:t>
            </a:r>
            <a:r>
              <a:rPr lang="zh-CN" altLang="en-US" sz="2000" b="1" dirty="0">
                <a:solidFill>
                  <a:srgbClr val="2050A1"/>
                </a:solidFill>
                <a:ea typeface="方正兰亭黑简体" panose="02000500000000000000" pitchFamily="2" charset="-122"/>
                <a:cs typeface="Calibri" panose="020F0502020204030204" pitchFamily="34" charset="0"/>
                <a:sym typeface="+mn-ea"/>
              </a:rPr>
              <a:t>根据语境改写</a:t>
            </a:r>
            <a:endParaRPr lang="en-US" altLang="zh-CN" sz="2000" b="1" dirty="0">
              <a:solidFill>
                <a:srgbClr val="2050A1"/>
              </a:solidFill>
              <a:ea typeface="方正兰亭黑简体" panose="02000500000000000000" pitchFamily="2" charset="-122"/>
              <a:cs typeface="Calibri" panose="020F0502020204030204" pitchFamily="34" charset="0"/>
              <a:sym typeface="+mn-ea"/>
            </a:endParaRPr>
          </a:p>
        </p:txBody>
      </p:sp>
      <p:grpSp>
        <p:nvGrpSpPr>
          <p:cNvPr id="2" name="Group 21"/>
          <p:cNvGrpSpPr>
            <a:grpSpLocks/>
          </p:cNvGrpSpPr>
          <p:nvPr/>
        </p:nvGrpSpPr>
        <p:grpSpPr bwMode="auto">
          <a:xfrm>
            <a:off x="2092325" y="665163"/>
            <a:ext cx="263525" cy="1587"/>
            <a:chOff x="3296" y="328"/>
            <a:chExt cx="416" cy="2"/>
          </a:xfrm>
        </p:grpSpPr>
        <p:sp>
          <p:nvSpPr>
            <p:cNvPr id="6" name="Freeform 22"/>
            <p:cNvSpPr>
              <a:spLocks/>
            </p:cNvSpPr>
            <p:nvPr/>
          </p:nvSpPr>
          <p:spPr bwMode="auto">
            <a:xfrm>
              <a:off x="3296" y="328"/>
              <a:ext cx="416" cy="2"/>
            </a:xfrm>
            <a:custGeom>
              <a:avLst/>
              <a:gdLst>
                <a:gd name="T0" fmla="+- 0 3296 3296"/>
                <a:gd name="T1" fmla="*/ T0 w 416"/>
                <a:gd name="T2" fmla="+- 0 3712 3296"/>
                <a:gd name="T3" fmla="*/ T2 w 416"/>
              </a:gdLst>
              <a:ahLst/>
              <a:cxnLst>
                <a:cxn ang="0">
                  <a:pos x="T1" y="0"/>
                </a:cxn>
                <a:cxn ang="0">
                  <a:pos x="T3" y="0"/>
                </a:cxn>
              </a:cxnLst>
              <a:rect l="0" t="0" r="r" b="b"/>
              <a:pathLst>
                <a:path w="416">
                  <a:moveTo>
                    <a:pt x="0" y="0"/>
                  </a:moveTo>
                  <a:lnTo>
                    <a:pt x="416" y="0"/>
                  </a:lnTo>
                </a:path>
              </a:pathLst>
            </a:custGeom>
            <a:noFill/>
            <a:ln w="6350">
              <a:solidFill>
                <a:srgbClr val="231F2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" name="Group 19"/>
          <p:cNvGrpSpPr>
            <a:grpSpLocks/>
          </p:cNvGrpSpPr>
          <p:nvPr/>
        </p:nvGrpSpPr>
        <p:grpSpPr bwMode="auto">
          <a:xfrm>
            <a:off x="2963863" y="665163"/>
            <a:ext cx="263525" cy="1587"/>
            <a:chOff x="4667" y="328"/>
            <a:chExt cx="416" cy="2"/>
          </a:xfrm>
        </p:grpSpPr>
        <p:sp>
          <p:nvSpPr>
            <p:cNvPr id="10" name="Freeform 20"/>
            <p:cNvSpPr>
              <a:spLocks/>
            </p:cNvSpPr>
            <p:nvPr/>
          </p:nvSpPr>
          <p:spPr bwMode="auto">
            <a:xfrm>
              <a:off x="4667" y="328"/>
              <a:ext cx="416" cy="2"/>
            </a:xfrm>
            <a:custGeom>
              <a:avLst/>
              <a:gdLst>
                <a:gd name="T0" fmla="+- 0 4667 4667"/>
                <a:gd name="T1" fmla="*/ T0 w 416"/>
                <a:gd name="T2" fmla="+- 0 5083 4667"/>
                <a:gd name="T3" fmla="*/ T2 w 416"/>
              </a:gdLst>
              <a:ahLst/>
              <a:cxnLst>
                <a:cxn ang="0">
                  <a:pos x="T1" y="0"/>
                </a:cxn>
                <a:cxn ang="0">
                  <a:pos x="T3" y="0"/>
                </a:cxn>
              </a:cxnLst>
              <a:rect l="0" t="0" r="r" b="b"/>
              <a:pathLst>
                <a:path w="416">
                  <a:moveTo>
                    <a:pt x="0" y="0"/>
                  </a:moveTo>
                  <a:lnTo>
                    <a:pt x="416" y="0"/>
                  </a:lnTo>
                </a:path>
              </a:pathLst>
            </a:custGeom>
            <a:noFill/>
            <a:ln w="6350">
              <a:solidFill>
                <a:srgbClr val="231F2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" name="Group 17"/>
          <p:cNvGrpSpPr>
            <a:grpSpLocks/>
          </p:cNvGrpSpPr>
          <p:nvPr/>
        </p:nvGrpSpPr>
        <p:grpSpPr bwMode="auto">
          <a:xfrm>
            <a:off x="4308475" y="665163"/>
            <a:ext cx="263525" cy="1587"/>
            <a:chOff x="6785" y="328"/>
            <a:chExt cx="416" cy="2"/>
          </a:xfrm>
        </p:grpSpPr>
        <p:sp>
          <p:nvSpPr>
            <p:cNvPr id="15" name="Freeform 18"/>
            <p:cNvSpPr>
              <a:spLocks/>
            </p:cNvSpPr>
            <p:nvPr/>
          </p:nvSpPr>
          <p:spPr bwMode="auto">
            <a:xfrm>
              <a:off x="6785" y="328"/>
              <a:ext cx="416" cy="2"/>
            </a:xfrm>
            <a:custGeom>
              <a:avLst/>
              <a:gdLst>
                <a:gd name="T0" fmla="+- 0 6785 6785"/>
                <a:gd name="T1" fmla="*/ T0 w 416"/>
                <a:gd name="T2" fmla="+- 0 7201 6785"/>
                <a:gd name="T3" fmla="*/ T2 w 416"/>
              </a:gdLst>
              <a:ahLst/>
              <a:cxnLst>
                <a:cxn ang="0">
                  <a:pos x="T1" y="0"/>
                </a:cxn>
                <a:cxn ang="0">
                  <a:pos x="T3" y="0"/>
                </a:cxn>
              </a:cxnLst>
              <a:rect l="0" t="0" r="r" b="b"/>
              <a:pathLst>
                <a:path w="416">
                  <a:moveTo>
                    <a:pt x="0" y="0"/>
                  </a:moveTo>
                  <a:lnTo>
                    <a:pt x="416" y="0"/>
                  </a:lnTo>
                </a:path>
              </a:pathLst>
            </a:custGeom>
            <a:noFill/>
            <a:ln w="6350">
              <a:solidFill>
                <a:srgbClr val="231F2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Group 15"/>
          <p:cNvGrpSpPr>
            <a:grpSpLocks/>
          </p:cNvGrpSpPr>
          <p:nvPr/>
        </p:nvGrpSpPr>
        <p:grpSpPr bwMode="auto">
          <a:xfrm>
            <a:off x="4743450" y="665163"/>
            <a:ext cx="131763" cy="1587"/>
            <a:chOff x="7471" y="328"/>
            <a:chExt cx="208" cy="2"/>
          </a:xfrm>
        </p:grpSpPr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7471" y="328"/>
              <a:ext cx="208" cy="2"/>
            </a:xfrm>
            <a:custGeom>
              <a:avLst/>
              <a:gdLst>
                <a:gd name="T0" fmla="+- 0 7471 7471"/>
                <a:gd name="T1" fmla="*/ T0 w 208"/>
                <a:gd name="T2" fmla="+- 0 7679 7471"/>
                <a:gd name="T3" fmla="*/ T2 w 208"/>
              </a:gdLst>
              <a:ahLst/>
              <a:cxnLst>
                <a:cxn ang="0">
                  <a:pos x="T1" y="0"/>
                </a:cxn>
                <a:cxn ang="0">
                  <a:pos x="T3" y="0"/>
                </a:cxn>
              </a:cxnLst>
              <a:rect l="0" t="0" r="r" b="b"/>
              <a:pathLst>
                <a:path w="208">
                  <a:moveTo>
                    <a:pt x="0" y="0"/>
                  </a:moveTo>
                  <a:lnTo>
                    <a:pt x="208" y="0"/>
                  </a:lnTo>
                </a:path>
              </a:pathLst>
            </a:custGeom>
            <a:noFill/>
            <a:ln w="6350">
              <a:solidFill>
                <a:srgbClr val="231F2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" name="Group 8"/>
          <p:cNvGrpSpPr>
            <a:grpSpLocks/>
          </p:cNvGrpSpPr>
          <p:nvPr/>
        </p:nvGrpSpPr>
        <p:grpSpPr bwMode="auto">
          <a:xfrm>
            <a:off x="-1588" y="596900"/>
            <a:ext cx="363538" cy="723900"/>
            <a:chOff x="-3" y="221"/>
            <a:chExt cx="573" cy="1140"/>
          </a:xfrm>
        </p:grpSpPr>
        <p:grpSp>
          <p:nvGrpSpPr>
            <p:cNvPr id="19" name="Group 13"/>
            <p:cNvGrpSpPr>
              <a:grpSpLocks/>
            </p:cNvGrpSpPr>
            <p:nvPr/>
          </p:nvGrpSpPr>
          <p:grpSpPr bwMode="auto">
            <a:xfrm>
              <a:off x="142" y="649"/>
              <a:ext cx="284" cy="284"/>
              <a:chOff x="142" y="649"/>
              <a:chExt cx="284" cy="284"/>
            </a:xfrm>
          </p:grpSpPr>
          <p:sp>
            <p:nvSpPr>
              <p:cNvPr id="37" name="Freeform 14"/>
              <p:cNvSpPr>
                <a:spLocks/>
              </p:cNvSpPr>
              <p:nvPr/>
            </p:nvSpPr>
            <p:spPr bwMode="auto">
              <a:xfrm>
                <a:off x="142" y="649"/>
                <a:ext cx="284" cy="284"/>
              </a:xfrm>
              <a:custGeom>
                <a:avLst/>
                <a:gdLst>
                  <a:gd name="T0" fmla="+- 0 425 142"/>
                  <a:gd name="T1" fmla="*/ T0 w 284"/>
                  <a:gd name="T2" fmla="+- 0 791 649"/>
                  <a:gd name="T3" fmla="*/ 791 h 284"/>
                  <a:gd name="T4" fmla="+- 0 409 142"/>
                  <a:gd name="T5" fmla="*/ T4 w 284"/>
                  <a:gd name="T6" fmla="+- 0 856 649"/>
                  <a:gd name="T7" fmla="*/ 856 h 284"/>
                  <a:gd name="T8" fmla="+- 0 367 142"/>
                  <a:gd name="T9" fmla="*/ T8 w 284"/>
                  <a:gd name="T10" fmla="+- 0 905 649"/>
                  <a:gd name="T11" fmla="*/ 905 h 284"/>
                  <a:gd name="T12" fmla="+- 0 307 142"/>
                  <a:gd name="T13" fmla="*/ T12 w 284"/>
                  <a:gd name="T14" fmla="+- 0 931 649"/>
                  <a:gd name="T15" fmla="*/ 931 h 284"/>
                  <a:gd name="T16" fmla="+- 0 284 142"/>
                  <a:gd name="T17" fmla="*/ T16 w 284"/>
                  <a:gd name="T18" fmla="+- 0 933 649"/>
                  <a:gd name="T19" fmla="*/ 933 h 284"/>
                  <a:gd name="T20" fmla="+- 0 261 142"/>
                  <a:gd name="T21" fmla="*/ T20 w 284"/>
                  <a:gd name="T22" fmla="+- 0 931 649"/>
                  <a:gd name="T23" fmla="*/ 931 h 284"/>
                  <a:gd name="T24" fmla="+- 0 200 142"/>
                  <a:gd name="T25" fmla="*/ T24 w 284"/>
                  <a:gd name="T26" fmla="+- 0 906 649"/>
                  <a:gd name="T27" fmla="*/ 906 h 284"/>
                  <a:gd name="T28" fmla="+- 0 158 142"/>
                  <a:gd name="T29" fmla="*/ T28 w 284"/>
                  <a:gd name="T30" fmla="+- 0 857 649"/>
                  <a:gd name="T31" fmla="*/ 857 h 284"/>
                  <a:gd name="T32" fmla="+- 0 142 142"/>
                  <a:gd name="T33" fmla="*/ T32 w 284"/>
                  <a:gd name="T34" fmla="+- 0 792 649"/>
                  <a:gd name="T35" fmla="*/ 792 h 284"/>
                  <a:gd name="T36" fmla="+- 0 144 142"/>
                  <a:gd name="T37" fmla="*/ T36 w 284"/>
                  <a:gd name="T38" fmla="+- 0 769 649"/>
                  <a:gd name="T39" fmla="*/ 769 h 284"/>
                  <a:gd name="T40" fmla="+- 0 169 142"/>
                  <a:gd name="T41" fmla="*/ T40 w 284"/>
                  <a:gd name="T42" fmla="+- 0 708 649"/>
                  <a:gd name="T43" fmla="*/ 708 h 284"/>
                  <a:gd name="T44" fmla="+- 0 218 142"/>
                  <a:gd name="T45" fmla="*/ T44 w 284"/>
                  <a:gd name="T46" fmla="+- 0 666 649"/>
                  <a:gd name="T47" fmla="*/ 666 h 284"/>
                  <a:gd name="T48" fmla="+- 0 282 142"/>
                  <a:gd name="T49" fmla="*/ T48 w 284"/>
                  <a:gd name="T50" fmla="+- 0 649 649"/>
                  <a:gd name="T51" fmla="*/ 649 h 284"/>
                  <a:gd name="T52" fmla="+- 0 305 142"/>
                  <a:gd name="T53" fmla="*/ T52 w 284"/>
                  <a:gd name="T54" fmla="+- 0 651 649"/>
                  <a:gd name="T55" fmla="*/ 651 h 284"/>
                  <a:gd name="T56" fmla="+- 0 366 142"/>
                  <a:gd name="T57" fmla="*/ T56 w 284"/>
                  <a:gd name="T58" fmla="+- 0 676 649"/>
                  <a:gd name="T59" fmla="*/ 676 h 284"/>
                  <a:gd name="T60" fmla="+- 0 409 142"/>
                  <a:gd name="T61" fmla="*/ T60 w 284"/>
                  <a:gd name="T62" fmla="+- 0 725 649"/>
                  <a:gd name="T63" fmla="*/ 725 h 284"/>
                  <a:gd name="T64" fmla="+- 0 425 142"/>
                  <a:gd name="T65" fmla="*/ T64 w 284"/>
                  <a:gd name="T66" fmla="+- 0 790 649"/>
                  <a:gd name="T67" fmla="*/ 790 h 284"/>
                  <a:gd name="T68" fmla="+- 0 425 142"/>
                  <a:gd name="T69" fmla="*/ T68 w 284"/>
                  <a:gd name="T70" fmla="+- 0 791 649"/>
                  <a:gd name="T71" fmla="*/ 791 h 28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</a:cxnLst>
                <a:rect l="0" t="0" r="r" b="b"/>
                <a:pathLst>
                  <a:path w="284" h="284">
                    <a:moveTo>
                      <a:pt x="283" y="142"/>
                    </a:moveTo>
                    <a:lnTo>
                      <a:pt x="267" y="207"/>
                    </a:lnTo>
                    <a:lnTo>
                      <a:pt x="225" y="256"/>
                    </a:lnTo>
                    <a:lnTo>
                      <a:pt x="165" y="282"/>
                    </a:lnTo>
                    <a:lnTo>
                      <a:pt x="142" y="284"/>
                    </a:lnTo>
                    <a:lnTo>
                      <a:pt x="119" y="282"/>
                    </a:lnTo>
                    <a:lnTo>
                      <a:pt x="58" y="257"/>
                    </a:lnTo>
                    <a:lnTo>
                      <a:pt x="16" y="208"/>
                    </a:lnTo>
                    <a:lnTo>
                      <a:pt x="0" y="143"/>
                    </a:lnTo>
                    <a:lnTo>
                      <a:pt x="2" y="120"/>
                    </a:lnTo>
                    <a:lnTo>
                      <a:pt x="27" y="59"/>
                    </a:lnTo>
                    <a:lnTo>
                      <a:pt x="76" y="17"/>
                    </a:lnTo>
                    <a:lnTo>
                      <a:pt x="140" y="0"/>
                    </a:lnTo>
                    <a:lnTo>
                      <a:pt x="163" y="2"/>
                    </a:lnTo>
                    <a:lnTo>
                      <a:pt x="224" y="27"/>
                    </a:lnTo>
                    <a:lnTo>
                      <a:pt x="267" y="76"/>
                    </a:lnTo>
                    <a:lnTo>
                      <a:pt x="283" y="141"/>
                    </a:lnTo>
                    <a:lnTo>
                      <a:pt x="283" y="142"/>
                    </a:lnTo>
                    <a:close/>
                  </a:path>
                </a:pathLst>
              </a:custGeom>
              <a:noFill/>
              <a:ln w="3594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" name="Group 11"/>
            <p:cNvGrpSpPr>
              <a:grpSpLocks/>
            </p:cNvGrpSpPr>
            <p:nvPr/>
          </p:nvGrpSpPr>
          <p:grpSpPr bwMode="auto">
            <a:xfrm>
              <a:off x="0" y="791"/>
              <a:ext cx="567" cy="2"/>
              <a:chOff x="0" y="791"/>
              <a:chExt cx="567" cy="2"/>
            </a:xfrm>
          </p:grpSpPr>
          <p:sp>
            <p:nvSpPr>
              <p:cNvPr id="36" name="Freeform 12"/>
              <p:cNvSpPr>
                <a:spLocks/>
              </p:cNvSpPr>
              <p:nvPr/>
            </p:nvSpPr>
            <p:spPr bwMode="auto">
              <a:xfrm>
                <a:off x="0" y="791"/>
                <a:ext cx="567" cy="2"/>
              </a:xfrm>
              <a:custGeom>
                <a:avLst/>
                <a:gdLst>
                  <a:gd name="T0" fmla="*/ 0 w 567"/>
                  <a:gd name="T1" fmla="*/ 567 w 56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567">
                    <a:moveTo>
                      <a:pt x="0" y="0"/>
                    </a:moveTo>
                    <a:lnTo>
                      <a:pt x="567" y="0"/>
                    </a:lnTo>
                  </a:path>
                </a:pathLst>
              </a:custGeom>
              <a:noFill/>
              <a:ln w="3594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" name="Group 9"/>
            <p:cNvGrpSpPr>
              <a:grpSpLocks/>
            </p:cNvGrpSpPr>
            <p:nvPr/>
          </p:nvGrpSpPr>
          <p:grpSpPr bwMode="auto">
            <a:xfrm>
              <a:off x="283" y="224"/>
              <a:ext cx="2" cy="1134"/>
              <a:chOff x="283" y="224"/>
              <a:chExt cx="2" cy="1134"/>
            </a:xfrm>
          </p:grpSpPr>
          <p:sp>
            <p:nvSpPr>
              <p:cNvPr id="35" name="Freeform 10"/>
              <p:cNvSpPr>
                <a:spLocks/>
              </p:cNvSpPr>
              <p:nvPr/>
            </p:nvSpPr>
            <p:spPr bwMode="auto">
              <a:xfrm>
                <a:off x="283" y="224"/>
                <a:ext cx="2" cy="1134"/>
              </a:xfrm>
              <a:custGeom>
                <a:avLst/>
                <a:gdLst>
                  <a:gd name="T0" fmla="+- 0 224 224"/>
                  <a:gd name="T1" fmla="*/ 224 h 1134"/>
                  <a:gd name="T2" fmla="+- 0 1358 224"/>
                  <a:gd name="T3" fmla="*/ 1358 h 1134"/>
                </a:gdLst>
                <a:ahLst/>
                <a:cxnLst>
                  <a:cxn ang="0">
                    <a:pos x="0" y="T1"/>
                  </a:cxn>
                  <a:cxn ang="0">
                    <a:pos x="0" y="T3"/>
                  </a:cxn>
                </a:cxnLst>
                <a:rect l="0" t="0" r="r" b="b"/>
                <a:pathLst>
                  <a:path h="1134">
                    <a:moveTo>
                      <a:pt x="0" y="0"/>
                    </a:moveTo>
                    <a:lnTo>
                      <a:pt x="0" y="1134"/>
                    </a:lnTo>
                  </a:path>
                </a:pathLst>
              </a:custGeom>
              <a:noFill/>
              <a:ln w="3594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8" name="Group 1"/>
          <p:cNvGrpSpPr>
            <a:grpSpLocks/>
          </p:cNvGrpSpPr>
          <p:nvPr/>
        </p:nvGrpSpPr>
        <p:grpSpPr bwMode="auto">
          <a:xfrm>
            <a:off x="7234238" y="596900"/>
            <a:ext cx="363537" cy="723900"/>
            <a:chOff x="11392" y="221"/>
            <a:chExt cx="573" cy="1140"/>
          </a:xfrm>
        </p:grpSpPr>
        <p:grpSp>
          <p:nvGrpSpPr>
            <p:cNvPr id="39" name="Group 6"/>
            <p:cNvGrpSpPr>
              <a:grpSpLocks/>
            </p:cNvGrpSpPr>
            <p:nvPr/>
          </p:nvGrpSpPr>
          <p:grpSpPr bwMode="auto">
            <a:xfrm>
              <a:off x="11537" y="649"/>
              <a:ext cx="284" cy="284"/>
              <a:chOff x="11537" y="649"/>
              <a:chExt cx="284" cy="284"/>
            </a:xfrm>
          </p:grpSpPr>
          <p:sp>
            <p:nvSpPr>
              <p:cNvPr id="44" name="Freeform 7"/>
              <p:cNvSpPr>
                <a:spLocks/>
              </p:cNvSpPr>
              <p:nvPr/>
            </p:nvSpPr>
            <p:spPr bwMode="auto">
              <a:xfrm>
                <a:off x="11537" y="649"/>
                <a:ext cx="284" cy="284"/>
              </a:xfrm>
              <a:custGeom>
                <a:avLst/>
                <a:gdLst>
                  <a:gd name="T0" fmla="+- 0 11820 11537"/>
                  <a:gd name="T1" fmla="*/ T0 w 284"/>
                  <a:gd name="T2" fmla="+- 0 791 649"/>
                  <a:gd name="T3" fmla="*/ 791 h 284"/>
                  <a:gd name="T4" fmla="+- 0 11805 11537"/>
                  <a:gd name="T5" fmla="*/ T4 w 284"/>
                  <a:gd name="T6" fmla="+- 0 856 649"/>
                  <a:gd name="T7" fmla="*/ 856 h 284"/>
                  <a:gd name="T8" fmla="+- 0 11763 11537"/>
                  <a:gd name="T9" fmla="*/ T8 w 284"/>
                  <a:gd name="T10" fmla="+- 0 905 649"/>
                  <a:gd name="T11" fmla="*/ 905 h 284"/>
                  <a:gd name="T12" fmla="+- 0 11702 11537"/>
                  <a:gd name="T13" fmla="*/ T12 w 284"/>
                  <a:gd name="T14" fmla="+- 0 931 649"/>
                  <a:gd name="T15" fmla="*/ 931 h 284"/>
                  <a:gd name="T16" fmla="+- 0 11679 11537"/>
                  <a:gd name="T17" fmla="*/ T16 w 284"/>
                  <a:gd name="T18" fmla="+- 0 933 649"/>
                  <a:gd name="T19" fmla="*/ 933 h 284"/>
                  <a:gd name="T20" fmla="+- 0 11656 11537"/>
                  <a:gd name="T21" fmla="*/ T20 w 284"/>
                  <a:gd name="T22" fmla="+- 0 931 649"/>
                  <a:gd name="T23" fmla="*/ 931 h 284"/>
                  <a:gd name="T24" fmla="+- 0 11595 11537"/>
                  <a:gd name="T25" fmla="*/ T24 w 284"/>
                  <a:gd name="T26" fmla="+- 0 906 649"/>
                  <a:gd name="T27" fmla="*/ 906 h 284"/>
                  <a:gd name="T28" fmla="+- 0 11553 11537"/>
                  <a:gd name="T29" fmla="*/ T28 w 284"/>
                  <a:gd name="T30" fmla="+- 0 857 649"/>
                  <a:gd name="T31" fmla="*/ 857 h 284"/>
                  <a:gd name="T32" fmla="+- 0 11537 11537"/>
                  <a:gd name="T33" fmla="*/ T32 w 284"/>
                  <a:gd name="T34" fmla="+- 0 792 649"/>
                  <a:gd name="T35" fmla="*/ 792 h 284"/>
                  <a:gd name="T36" fmla="+- 0 11539 11537"/>
                  <a:gd name="T37" fmla="*/ T36 w 284"/>
                  <a:gd name="T38" fmla="+- 0 769 649"/>
                  <a:gd name="T39" fmla="*/ 769 h 284"/>
                  <a:gd name="T40" fmla="+- 0 11564 11537"/>
                  <a:gd name="T41" fmla="*/ T40 w 284"/>
                  <a:gd name="T42" fmla="+- 0 708 649"/>
                  <a:gd name="T43" fmla="*/ 708 h 284"/>
                  <a:gd name="T44" fmla="+- 0 11613 11537"/>
                  <a:gd name="T45" fmla="*/ T44 w 284"/>
                  <a:gd name="T46" fmla="+- 0 666 649"/>
                  <a:gd name="T47" fmla="*/ 666 h 284"/>
                  <a:gd name="T48" fmla="+- 0 11677 11537"/>
                  <a:gd name="T49" fmla="*/ T48 w 284"/>
                  <a:gd name="T50" fmla="+- 0 649 649"/>
                  <a:gd name="T51" fmla="*/ 649 h 284"/>
                  <a:gd name="T52" fmla="+- 0 11701 11537"/>
                  <a:gd name="T53" fmla="*/ T52 w 284"/>
                  <a:gd name="T54" fmla="+- 0 651 649"/>
                  <a:gd name="T55" fmla="*/ 651 h 284"/>
                  <a:gd name="T56" fmla="+- 0 11762 11537"/>
                  <a:gd name="T57" fmla="*/ T56 w 284"/>
                  <a:gd name="T58" fmla="+- 0 676 649"/>
                  <a:gd name="T59" fmla="*/ 676 h 284"/>
                  <a:gd name="T60" fmla="+- 0 11804 11537"/>
                  <a:gd name="T61" fmla="*/ T60 w 284"/>
                  <a:gd name="T62" fmla="+- 0 725 649"/>
                  <a:gd name="T63" fmla="*/ 725 h 284"/>
                  <a:gd name="T64" fmla="+- 0 11820 11537"/>
                  <a:gd name="T65" fmla="*/ T64 w 284"/>
                  <a:gd name="T66" fmla="+- 0 790 649"/>
                  <a:gd name="T67" fmla="*/ 790 h 284"/>
                  <a:gd name="T68" fmla="+- 0 11820 11537"/>
                  <a:gd name="T69" fmla="*/ T68 w 284"/>
                  <a:gd name="T70" fmla="+- 0 791 649"/>
                  <a:gd name="T71" fmla="*/ 791 h 28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</a:cxnLst>
                <a:rect l="0" t="0" r="r" b="b"/>
                <a:pathLst>
                  <a:path w="284" h="284">
                    <a:moveTo>
                      <a:pt x="283" y="142"/>
                    </a:moveTo>
                    <a:lnTo>
                      <a:pt x="268" y="207"/>
                    </a:lnTo>
                    <a:lnTo>
                      <a:pt x="226" y="256"/>
                    </a:lnTo>
                    <a:lnTo>
                      <a:pt x="165" y="282"/>
                    </a:lnTo>
                    <a:lnTo>
                      <a:pt x="142" y="284"/>
                    </a:lnTo>
                    <a:lnTo>
                      <a:pt x="119" y="282"/>
                    </a:lnTo>
                    <a:lnTo>
                      <a:pt x="58" y="257"/>
                    </a:lnTo>
                    <a:lnTo>
                      <a:pt x="16" y="208"/>
                    </a:lnTo>
                    <a:lnTo>
                      <a:pt x="0" y="143"/>
                    </a:lnTo>
                    <a:lnTo>
                      <a:pt x="2" y="120"/>
                    </a:lnTo>
                    <a:lnTo>
                      <a:pt x="27" y="59"/>
                    </a:lnTo>
                    <a:lnTo>
                      <a:pt x="76" y="17"/>
                    </a:lnTo>
                    <a:lnTo>
                      <a:pt x="140" y="0"/>
                    </a:lnTo>
                    <a:lnTo>
                      <a:pt x="164" y="2"/>
                    </a:lnTo>
                    <a:lnTo>
                      <a:pt x="225" y="27"/>
                    </a:lnTo>
                    <a:lnTo>
                      <a:pt x="267" y="76"/>
                    </a:lnTo>
                    <a:lnTo>
                      <a:pt x="283" y="141"/>
                    </a:lnTo>
                    <a:lnTo>
                      <a:pt x="283" y="142"/>
                    </a:lnTo>
                    <a:close/>
                  </a:path>
                </a:pathLst>
              </a:custGeom>
              <a:noFill/>
              <a:ln w="3594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0" name="Group 4"/>
            <p:cNvGrpSpPr>
              <a:grpSpLocks/>
            </p:cNvGrpSpPr>
            <p:nvPr/>
          </p:nvGrpSpPr>
          <p:grpSpPr bwMode="auto">
            <a:xfrm>
              <a:off x="11395" y="791"/>
              <a:ext cx="567" cy="2"/>
              <a:chOff x="11395" y="791"/>
              <a:chExt cx="567" cy="2"/>
            </a:xfrm>
          </p:grpSpPr>
          <p:sp>
            <p:nvSpPr>
              <p:cNvPr id="43" name="Freeform 5"/>
              <p:cNvSpPr>
                <a:spLocks/>
              </p:cNvSpPr>
              <p:nvPr/>
            </p:nvSpPr>
            <p:spPr bwMode="auto">
              <a:xfrm>
                <a:off x="11395" y="791"/>
                <a:ext cx="567" cy="2"/>
              </a:xfrm>
              <a:custGeom>
                <a:avLst/>
                <a:gdLst>
                  <a:gd name="T0" fmla="+- 0 11395 11395"/>
                  <a:gd name="T1" fmla="*/ T0 w 567"/>
                  <a:gd name="T2" fmla="+- 0 11962 11395"/>
                  <a:gd name="T3" fmla="*/ T2 w 567"/>
                </a:gdLst>
                <a:ahLst/>
                <a:cxnLst>
                  <a:cxn ang="0">
                    <a:pos x="T1" y="0"/>
                  </a:cxn>
                  <a:cxn ang="0">
                    <a:pos x="T3" y="0"/>
                  </a:cxn>
                </a:cxnLst>
                <a:rect l="0" t="0" r="r" b="b"/>
                <a:pathLst>
                  <a:path w="567">
                    <a:moveTo>
                      <a:pt x="0" y="0"/>
                    </a:moveTo>
                    <a:lnTo>
                      <a:pt x="567" y="0"/>
                    </a:lnTo>
                  </a:path>
                </a:pathLst>
              </a:custGeom>
              <a:noFill/>
              <a:ln w="3594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1" name="Group 2"/>
            <p:cNvGrpSpPr>
              <a:grpSpLocks/>
            </p:cNvGrpSpPr>
            <p:nvPr/>
          </p:nvGrpSpPr>
          <p:grpSpPr bwMode="auto">
            <a:xfrm>
              <a:off x="11679" y="224"/>
              <a:ext cx="2" cy="1134"/>
              <a:chOff x="11679" y="224"/>
              <a:chExt cx="2" cy="1134"/>
            </a:xfrm>
          </p:grpSpPr>
          <p:sp>
            <p:nvSpPr>
              <p:cNvPr id="42" name="Freeform 3"/>
              <p:cNvSpPr>
                <a:spLocks/>
              </p:cNvSpPr>
              <p:nvPr/>
            </p:nvSpPr>
            <p:spPr bwMode="auto">
              <a:xfrm>
                <a:off x="11679" y="224"/>
                <a:ext cx="2" cy="1134"/>
              </a:xfrm>
              <a:custGeom>
                <a:avLst/>
                <a:gdLst>
                  <a:gd name="T0" fmla="+- 0 224 224"/>
                  <a:gd name="T1" fmla="*/ 224 h 1134"/>
                  <a:gd name="T2" fmla="+- 0 1358 224"/>
                  <a:gd name="T3" fmla="*/ 1358 h 1134"/>
                </a:gdLst>
                <a:ahLst/>
                <a:cxnLst>
                  <a:cxn ang="0">
                    <a:pos x="0" y="T1"/>
                  </a:cxn>
                  <a:cxn ang="0">
                    <a:pos x="0" y="T3"/>
                  </a:cxn>
                </a:cxnLst>
                <a:rect l="0" t="0" r="r" b="b"/>
                <a:pathLst>
                  <a:path h="1134">
                    <a:moveTo>
                      <a:pt x="0" y="0"/>
                    </a:moveTo>
                    <a:lnTo>
                      <a:pt x="0" y="1134"/>
                    </a:lnTo>
                  </a:path>
                </a:pathLst>
              </a:custGeom>
              <a:noFill/>
              <a:ln w="3594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45" name="Rectangle 2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6" name="Rectangle 24"/>
          <p:cNvSpPr>
            <a:spLocks noChangeArrowheads="1"/>
          </p:cNvSpPr>
          <p:nvPr/>
        </p:nvSpPr>
        <p:spPr bwMode="auto">
          <a:xfrm>
            <a:off x="1828800" y="4714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zh-CN" sz="1000" b="0" i="0" u="none" strike="noStrike" cap="none" normalizeH="0" baseline="0" smtClean="0">
                <a:ln>
                  <a:noFill/>
                </a:ln>
                <a:solidFill>
                  <a:srgbClr val="231F2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Batang" panose="02030600000101010101" pitchFamily="18" charset="-127"/>
              </a:rPr>
              <a:t>국정운영 시스템과 집정 능력은 한 국가의 제도와 그 집행 능력이 집중적으로 구현된 것이며 이 두 가지는 상부상조하는 관계입니다</a:t>
            </a:r>
            <a:r>
              <a:rPr kumimoji="0" lang="en-US" altLang="ko-KR" sz="1000" b="0" i="0" u="none" strike="noStrike" cap="none" normalizeH="0" baseline="0" smtClean="0">
                <a:ln>
                  <a:noFill/>
                </a:ln>
                <a:solidFill>
                  <a:srgbClr val="231F20"/>
                </a:solidFill>
                <a:effectLst/>
                <a:latin typeface="Calibri" panose="020F0502020204030204" pitchFamily="34" charset="0"/>
                <a:ea typeface="Palatino Linotype" panose="02040502050505030304" pitchFamily="18" charset="0"/>
                <a:cs typeface="Palatino Linotype" panose="02040502050505030304" pitchFamily="18" charset="0"/>
              </a:rPr>
              <a:t>.</a:t>
            </a:r>
            <a:endParaRPr kumimoji="0" lang="en-US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2363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343790" y="1423912"/>
            <a:ext cx="11504420" cy="4945916"/>
          </a:xfrm>
          <a:prstGeom prst="rect">
            <a:avLst/>
          </a:prstGeom>
          <a:noFill/>
          <a:ln w="19050">
            <a:solidFill>
              <a:srgbClr val="1E50A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988816" y="1284079"/>
            <a:ext cx="1989160" cy="400110"/>
          </a:xfrm>
          <a:prstGeom prst="roundRect">
            <a:avLst>
              <a:gd name="adj" fmla="val 50000"/>
            </a:avLst>
          </a:prstGeom>
          <a:solidFill>
            <a:srgbClr val="1E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292" y="471434"/>
            <a:ext cx="300889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19019" y="488172"/>
            <a:ext cx="285903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五、点评练习</a:t>
            </a:r>
          </a:p>
        </p:txBody>
      </p:sp>
      <p:sp>
        <p:nvSpPr>
          <p:cNvPr id="6" name="矩形 5"/>
          <p:cNvSpPr/>
          <p:nvPr/>
        </p:nvSpPr>
        <p:spPr>
          <a:xfrm>
            <a:off x="1006161" y="1288977"/>
            <a:ext cx="1989160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zh-CN" altLang="en-US" dirty="0">
                <a:solidFill>
                  <a:schemeClr val="lt1"/>
                </a:solidFill>
                <a:ea typeface="方正兰亭黑简体" panose="02000500000000000000" pitchFamily="2" charset="-122"/>
              </a:rPr>
              <a:t>原文</a:t>
            </a:r>
          </a:p>
        </p:txBody>
      </p:sp>
      <p:cxnSp>
        <p:nvCxnSpPr>
          <p:cNvPr id="17" name="直线连接符 16"/>
          <p:cNvCxnSpPr/>
          <p:nvPr/>
        </p:nvCxnSpPr>
        <p:spPr>
          <a:xfrm>
            <a:off x="6189790" y="1883481"/>
            <a:ext cx="13354" cy="4208760"/>
          </a:xfrm>
          <a:prstGeom prst="line">
            <a:avLst/>
          </a:prstGeom>
          <a:ln w="15875" cap="rnd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圆角矩形 6"/>
          <p:cNvSpPr/>
          <p:nvPr/>
        </p:nvSpPr>
        <p:spPr>
          <a:xfrm>
            <a:off x="6988471" y="1284079"/>
            <a:ext cx="2147838" cy="400110"/>
          </a:xfrm>
          <a:prstGeom prst="roundRect">
            <a:avLst>
              <a:gd name="adj" fmla="val 50000"/>
            </a:avLst>
          </a:prstGeom>
          <a:solidFill>
            <a:srgbClr val="1E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译文</a:t>
            </a:r>
          </a:p>
        </p:txBody>
      </p:sp>
      <p:pic>
        <p:nvPicPr>
          <p:cNvPr id="19" name="図 1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1259" y="5454148"/>
            <a:ext cx="742754" cy="127618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292" y="1947333"/>
            <a:ext cx="6102750" cy="436127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756" y="2018416"/>
            <a:ext cx="5187454" cy="204530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9383" y="4063717"/>
            <a:ext cx="5187454" cy="2322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1889090"/>
            <a:ext cx="10713155" cy="4114585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792" y="513303"/>
            <a:ext cx="3116626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3097396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六、课后</a:t>
            </a:r>
            <a:r>
              <a:rPr kumimoji="1" lang="zh-CN" altLang="en-US" sz="3200" b="1" dirty="0" smtClean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练习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533490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106638" y="2162714"/>
            <a:ext cx="102881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304800" algn="just">
              <a:lnSpc>
                <a:spcPct val="150000"/>
              </a:lnSpc>
            </a:pPr>
            <a:r>
              <a:rPr lang="zh-CN" altLang="en-US" sz="2000" b="1" kern="100" dirty="0">
                <a:latin typeface="Calibri" panose="020F0502020204030204" pitchFamily="34" charset="0"/>
                <a:ea typeface="方正兰亭黑简体" panose="02000500000000000000" pitchFamily="2" charset="-122"/>
              </a:rPr>
              <a:t>练习一</a:t>
            </a:r>
            <a:endParaRPr lang="en-US" altLang="zh-CN" sz="2000" kern="100" dirty="0">
              <a:latin typeface="Calibri" panose="020F0502020204030204" pitchFamily="34" charset="0"/>
              <a:ea typeface="方正兰亭黑简体" panose="02000500000000000000" pitchFamily="2" charset="-122"/>
            </a:endParaRPr>
          </a:p>
          <a:p>
            <a:pPr indent="304800" algn="just">
              <a:lnSpc>
                <a:spcPct val="150000"/>
              </a:lnSpc>
            </a:pPr>
            <a:r>
              <a:rPr lang="zh-CN" altLang="en-US" sz="1600" kern="100" dirty="0">
                <a:latin typeface="方正兰亭黑简体" pitchFamily="2" charset="-122"/>
                <a:ea typeface="方正兰亭黑简体" pitchFamily="2" charset="-122"/>
              </a:rPr>
              <a:t>请利用本课所学技巧翻译以下句子并对照官方译文进行评析</a:t>
            </a:r>
            <a:r>
              <a:rPr lang="zh-CN" altLang="en-US" sz="1600" kern="100" dirty="0" smtClean="0">
                <a:latin typeface="方正兰亭黑简体" pitchFamily="2" charset="-122"/>
                <a:ea typeface="方正兰亭黑简体" pitchFamily="2" charset="-122"/>
              </a:rPr>
              <a:t>。</a:t>
            </a:r>
            <a:endParaRPr lang="en-US" altLang="zh-CN" sz="1600" kern="100" dirty="0" smtClean="0"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6" name="圆角矩形 6"/>
          <p:cNvSpPr/>
          <p:nvPr/>
        </p:nvSpPr>
        <p:spPr>
          <a:xfrm>
            <a:off x="4019342" y="1411293"/>
            <a:ext cx="4732772" cy="665249"/>
          </a:xfrm>
          <a:prstGeom prst="roundRect">
            <a:avLst>
              <a:gd name="adj" fmla="val 50000"/>
            </a:avLst>
          </a:prstGeom>
          <a:solidFill>
            <a:srgbClr val="1E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ea typeface="方正兰亭黑简体" panose="02000500000000000000" pitchFamily="2" charset="-122"/>
              </a:rPr>
              <a:t>翻译</a:t>
            </a:r>
            <a:r>
              <a:rPr lang="zh-CN" altLang="en-US" sz="2000" b="1" dirty="0">
                <a:ea typeface="方正兰亭黑简体" panose="02000500000000000000" pitchFamily="2" charset="-122"/>
              </a:rPr>
              <a:t>实践</a:t>
            </a:r>
            <a:endParaRPr lang="zh-CN" altLang="en-US" sz="2000" b="1" dirty="0">
              <a:ea typeface="方正兰亭黑简体" panose="02000500000000000000" pitchFamily="2" charset="-122"/>
              <a:sym typeface="+mn-ea"/>
            </a:endParaRPr>
          </a:p>
        </p:txBody>
      </p:sp>
      <p:cxnSp>
        <p:nvCxnSpPr>
          <p:cNvPr id="20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1724107" y="4298642"/>
            <a:ext cx="90199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/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지금 이 자리에는 오랜 친구도 있고 처음 </a:t>
            </a:r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뵙는 분도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계신데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,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이제 </a:t>
            </a:r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모두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 항저우에서 세계 경제 </a:t>
            </a:r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발전을 위한 미래를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함께 논의할 것입니다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</a:t>
            </a:r>
            <a:endParaRPr lang="ja-JP" altLang="en-US" sz="2000" b="1" dirty="0">
              <a:latin typeface="komorebi gothic" pitchFamily="49" charset="-128"/>
              <a:ea typeface="komorebi gothic" pitchFamily="49" charset="-128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709065" y="3335243"/>
            <a:ext cx="89142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① 在座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的有老朋友，也有新朋友，大家齐聚杭州，共商世界经济发展大计。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1889090"/>
            <a:ext cx="10713155" cy="4114585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791" y="513303"/>
            <a:ext cx="3012123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0" y="554907"/>
            <a:ext cx="3027727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六、课后</a:t>
            </a:r>
            <a:r>
              <a:rPr kumimoji="1" lang="zh-CN" altLang="en-US" sz="3200" b="1" dirty="0" smtClean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练习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533490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6" name="圆角矩形 6"/>
          <p:cNvSpPr/>
          <p:nvPr/>
        </p:nvSpPr>
        <p:spPr>
          <a:xfrm>
            <a:off x="4019342" y="1411293"/>
            <a:ext cx="4732772" cy="665249"/>
          </a:xfrm>
          <a:prstGeom prst="roundRect">
            <a:avLst>
              <a:gd name="adj" fmla="val 50000"/>
            </a:avLst>
          </a:prstGeom>
          <a:solidFill>
            <a:srgbClr val="1E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ea typeface="方正兰亭黑简体" panose="02000500000000000000" pitchFamily="2" charset="-122"/>
              </a:rPr>
              <a:t>翻译</a:t>
            </a:r>
            <a:r>
              <a:rPr lang="zh-CN" altLang="en-US" sz="2000" b="1" dirty="0">
                <a:ea typeface="方正兰亭黑简体" panose="02000500000000000000" pitchFamily="2" charset="-122"/>
              </a:rPr>
              <a:t>实践</a:t>
            </a:r>
            <a:endParaRPr lang="zh-CN" altLang="en-US" sz="2000" b="1" dirty="0">
              <a:ea typeface="方正兰亭黑简体" panose="02000500000000000000" pitchFamily="2" charset="-122"/>
              <a:sym typeface="+mn-ea"/>
            </a:endParaRPr>
          </a:p>
        </p:txBody>
      </p:sp>
      <p:cxnSp>
        <p:nvCxnSpPr>
          <p:cNvPr id="20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1681076" y="3796362"/>
            <a:ext cx="90199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/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근대 </a:t>
            </a:r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이후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의 세계 역사를 돌이켜보면 각기 다른 선택에 따라 세계에는 서로 다른 역사적 궤적이 초래되었음을 분명히 </a:t>
            </a:r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알 수 있습니다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</a:t>
            </a:r>
            <a:endParaRPr lang="ja-JP" altLang="en-US" sz="2000" b="1" dirty="0">
              <a:latin typeface="komorebi gothic" pitchFamily="49" charset="-128"/>
              <a:ea typeface="komorebi gothic" pitchFamily="49" charset="-128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669061" y="2766333"/>
            <a:ext cx="89142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② 回顾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近代以来的世界历史，我们可以清楚地看到，不同选择曾经给世界</a:t>
            </a:r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带来迥异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的历史轨迹。</a:t>
            </a:r>
          </a:p>
        </p:txBody>
      </p:sp>
    </p:spTree>
    <p:extLst>
      <p:ext uri="{BB962C8B-B14F-4D97-AF65-F5344CB8AC3E}">
        <p14:creationId xmlns:p14="http://schemas.microsoft.com/office/powerpoint/2010/main" val="316919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1889090"/>
            <a:ext cx="10713155" cy="4114585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791" y="513303"/>
            <a:ext cx="3003415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0" y="554907"/>
            <a:ext cx="3297693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六、课后</a:t>
            </a:r>
            <a:r>
              <a:rPr kumimoji="1" lang="zh-CN" altLang="en-US" sz="3200" b="1" dirty="0" smtClean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练习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533490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圆角矩形 6"/>
          <p:cNvSpPr/>
          <p:nvPr/>
        </p:nvSpPr>
        <p:spPr>
          <a:xfrm>
            <a:off x="4019342" y="1411293"/>
            <a:ext cx="4732772" cy="665249"/>
          </a:xfrm>
          <a:prstGeom prst="roundRect">
            <a:avLst>
              <a:gd name="adj" fmla="val 50000"/>
            </a:avLst>
          </a:prstGeom>
          <a:solidFill>
            <a:srgbClr val="1E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ea typeface="方正兰亭黑简体" panose="02000500000000000000" pitchFamily="2" charset="-122"/>
              </a:rPr>
              <a:t>翻译</a:t>
            </a:r>
            <a:r>
              <a:rPr lang="zh-CN" altLang="en-US" sz="2000" b="1" dirty="0">
                <a:ea typeface="方正兰亭黑简体" panose="02000500000000000000" pitchFamily="2" charset="-122"/>
              </a:rPr>
              <a:t>实践</a:t>
            </a:r>
            <a:endParaRPr lang="zh-CN" altLang="en-US" sz="2000" b="1" dirty="0">
              <a:ea typeface="方正兰亭黑简体" panose="02000500000000000000" pitchFamily="2" charset="-122"/>
              <a:sym typeface="+mn-ea"/>
            </a:endParaRPr>
          </a:p>
        </p:txBody>
      </p:sp>
      <p:cxnSp>
        <p:nvCxnSpPr>
          <p:cNvPr id="20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1578545" y="3337352"/>
            <a:ext cx="98054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/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물론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,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발전의 불균형 문제와 거버넌스 딜레마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,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디지털 격차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,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선진국과 개도국 사이의 </a:t>
            </a:r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공정성 부재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 등의 문제도 객관적으로 존재합니다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그러나 이러한 문제들은 전진 속에서 나타나는 문제이기 때문에 </a:t>
            </a:r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문제점들이 있다고 피할 것이 아니라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이러한 문제를 직시하고 해결책을 찾기 위해 노력해야 합니다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</a:t>
            </a:r>
            <a:endParaRPr lang="ja-JP" altLang="en-US" sz="2000" b="1" dirty="0">
              <a:latin typeface="komorebi gothic" pitchFamily="49" charset="-128"/>
              <a:ea typeface="komorebi gothic" pitchFamily="49" charset="-128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622650" y="2410086"/>
            <a:ext cx="97257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③ 当然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，发展失衡、治理困境、数字鸿沟、公平赤字等问题也客观存在。</a:t>
            </a:r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这些是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前进中的问题，我们要正视并设法解决，但不能因噎废食。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5" name="矩形 34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36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37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38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39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40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41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42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05971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1889090"/>
            <a:ext cx="10713155" cy="4114585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792" y="513303"/>
            <a:ext cx="3055666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0" y="554907"/>
            <a:ext cx="2810013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六、课后</a:t>
            </a:r>
            <a:r>
              <a:rPr kumimoji="1" lang="zh-CN" altLang="en-US" sz="3200" b="1" dirty="0" smtClean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练习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533490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圆角矩形 6"/>
          <p:cNvSpPr/>
          <p:nvPr/>
        </p:nvSpPr>
        <p:spPr>
          <a:xfrm>
            <a:off x="4019342" y="1411293"/>
            <a:ext cx="4732772" cy="665249"/>
          </a:xfrm>
          <a:prstGeom prst="roundRect">
            <a:avLst>
              <a:gd name="adj" fmla="val 50000"/>
            </a:avLst>
          </a:prstGeom>
          <a:solidFill>
            <a:srgbClr val="1E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ea typeface="方正兰亭黑简体" panose="02000500000000000000" pitchFamily="2" charset="-122"/>
              </a:rPr>
              <a:t>翻译</a:t>
            </a:r>
            <a:r>
              <a:rPr lang="zh-CN" altLang="en-US" sz="2000" b="1" dirty="0">
                <a:ea typeface="方正兰亭黑简体" panose="02000500000000000000" pitchFamily="2" charset="-122"/>
              </a:rPr>
              <a:t>实践</a:t>
            </a:r>
            <a:endParaRPr lang="zh-CN" altLang="en-US" sz="2000" b="1" dirty="0">
              <a:ea typeface="方正兰亭黑简体" panose="02000500000000000000" pitchFamily="2" charset="-122"/>
              <a:sym typeface="+mn-ea"/>
            </a:endParaRPr>
          </a:p>
        </p:txBody>
      </p:sp>
      <p:cxnSp>
        <p:nvCxnSpPr>
          <p:cNvPr id="20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1622650" y="3792678"/>
            <a:ext cx="98054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/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난제를 해소하고 단점을 보완하면서 기존의 우위를 더 </a:t>
            </a:r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공고히 다져야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하며 두 측면이 상보상생하고 </a:t>
            </a:r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시너지 효과를 내야만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높은 수준의 발전을 실현할 수 있습니다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</a:t>
            </a:r>
            <a:endParaRPr lang="ja-JP" altLang="en-US" sz="2000" b="1" dirty="0">
              <a:latin typeface="komorebi gothic" pitchFamily="49" charset="-128"/>
              <a:ea typeface="komorebi gothic" pitchFamily="49" charset="-128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622650" y="2738087"/>
            <a:ext cx="97257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④ 在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发展思路上既要着力破解难题、补齐短板，又要考虑巩固和厚植原有</a:t>
            </a:r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优势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，两方面相辅相成、相得益彰，才能实现高水平发展。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5" name="矩形 34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36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37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38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39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40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41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42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01055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1889090"/>
            <a:ext cx="10713155" cy="4114585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792" y="513303"/>
            <a:ext cx="2907620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0" y="554907"/>
            <a:ext cx="2757761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六、课后</a:t>
            </a:r>
            <a:r>
              <a:rPr kumimoji="1" lang="zh-CN" altLang="en-US" sz="3200" b="1" dirty="0" smtClean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练习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533490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圆角矩形 6"/>
          <p:cNvSpPr/>
          <p:nvPr/>
        </p:nvSpPr>
        <p:spPr>
          <a:xfrm>
            <a:off x="4019342" y="1411293"/>
            <a:ext cx="4732772" cy="665249"/>
          </a:xfrm>
          <a:prstGeom prst="roundRect">
            <a:avLst>
              <a:gd name="adj" fmla="val 50000"/>
            </a:avLst>
          </a:prstGeom>
          <a:solidFill>
            <a:srgbClr val="1E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ea typeface="方正兰亭黑简体" panose="02000500000000000000" pitchFamily="2" charset="-122"/>
              </a:rPr>
              <a:t>翻译</a:t>
            </a:r>
            <a:r>
              <a:rPr lang="zh-CN" altLang="en-US" sz="2000" b="1" dirty="0">
                <a:ea typeface="方正兰亭黑简体" panose="02000500000000000000" pitchFamily="2" charset="-122"/>
              </a:rPr>
              <a:t>实践</a:t>
            </a:r>
            <a:endParaRPr lang="zh-CN" altLang="en-US" sz="2000" b="1" dirty="0">
              <a:ea typeface="方正兰亭黑简体" panose="02000500000000000000" pitchFamily="2" charset="-122"/>
              <a:sym typeface="+mn-ea"/>
            </a:endParaRPr>
          </a:p>
        </p:txBody>
      </p:sp>
      <p:cxnSp>
        <p:nvCxnSpPr>
          <p:cNvPr id="20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1622650" y="3792678"/>
            <a:ext cx="98054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/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세계 경제의 주요국들이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고령화 사회로 진입하고 인구 성장률도 줄어들어 각국의 경제사회에 </a:t>
            </a:r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부담이 되고 있습니다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</a:t>
            </a:r>
            <a:endParaRPr lang="ja-JP" altLang="en-US" sz="2000" b="1" dirty="0">
              <a:solidFill>
                <a:srgbClr val="2050A1"/>
              </a:solidFill>
              <a:latin typeface="komorebi gothic" pitchFamily="49" charset="-128"/>
              <a:ea typeface="komorebi gothic" pitchFamily="49" charset="-128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622650" y="2892297"/>
            <a:ext cx="97257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⑤ 主要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经济体先后进入老龄化社会，人口增长率下降，给各国经济社会带来</a:t>
            </a:r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压力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。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5" name="矩形 34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36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37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38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39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40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41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42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0429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1889090"/>
            <a:ext cx="10713155" cy="4114585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792" y="513303"/>
            <a:ext cx="2881496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731636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六、课后</a:t>
            </a:r>
            <a:r>
              <a:rPr kumimoji="1" lang="zh-CN" altLang="en-US" sz="3200" b="1" dirty="0" smtClean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练习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533490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圆角矩形 6"/>
          <p:cNvSpPr/>
          <p:nvPr/>
        </p:nvSpPr>
        <p:spPr>
          <a:xfrm>
            <a:off x="4019342" y="1411293"/>
            <a:ext cx="4732772" cy="665249"/>
          </a:xfrm>
          <a:prstGeom prst="roundRect">
            <a:avLst>
              <a:gd name="adj" fmla="val 50000"/>
            </a:avLst>
          </a:prstGeom>
          <a:solidFill>
            <a:srgbClr val="1E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ea typeface="方正兰亭黑简体" panose="02000500000000000000" pitchFamily="2" charset="-122"/>
              </a:rPr>
              <a:t>翻译</a:t>
            </a:r>
            <a:r>
              <a:rPr lang="zh-CN" altLang="en-US" sz="2000" b="1" dirty="0">
                <a:ea typeface="方正兰亭黑简体" panose="02000500000000000000" pitchFamily="2" charset="-122"/>
              </a:rPr>
              <a:t>实践</a:t>
            </a:r>
            <a:endParaRPr lang="zh-CN" altLang="en-US" sz="2000" b="1" dirty="0">
              <a:ea typeface="方正兰亭黑简体" panose="02000500000000000000" pitchFamily="2" charset="-122"/>
              <a:sym typeface="+mn-ea"/>
            </a:endParaRPr>
          </a:p>
        </p:txBody>
      </p:sp>
      <p:cxnSp>
        <p:nvCxnSpPr>
          <p:cNvPr id="20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1622650" y="3725663"/>
            <a:ext cx="98054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/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경제의 글로벌화에도 </a:t>
            </a:r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변화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가 일어나고 보호주의와 </a:t>
            </a:r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자국 중심주의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가</a:t>
            </a:r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고개를 들면서 다자 무역 체제에 충격을 주고 있습니다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</a:t>
            </a:r>
            <a:endParaRPr lang="ja-JP" altLang="en-US" sz="2000" b="1" dirty="0">
              <a:latin typeface="komorebi gothic" pitchFamily="49" charset="-128"/>
              <a:ea typeface="komorebi gothic" pitchFamily="49" charset="-128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622650" y="2824623"/>
            <a:ext cx="97257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⑥ 经济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全球化出现波折，保护主义、内顾倾向抬头，多边贸易体制受到冲击。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5" name="矩形 34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36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37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38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39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40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41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42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7742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1889090"/>
            <a:ext cx="10713155" cy="4114585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792" y="513303"/>
            <a:ext cx="2959872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0" y="554907"/>
            <a:ext cx="2810013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六、课后</a:t>
            </a:r>
            <a:r>
              <a:rPr kumimoji="1" lang="zh-CN" altLang="en-US" sz="3200" b="1" dirty="0" smtClean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练习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533490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圆角矩形 6"/>
          <p:cNvSpPr/>
          <p:nvPr/>
        </p:nvSpPr>
        <p:spPr>
          <a:xfrm>
            <a:off x="4019342" y="1411293"/>
            <a:ext cx="4732772" cy="665249"/>
          </a:xfrm>
          <a:prstGeom prst="roundRect">
            <a:avLst>
              <a:gd name="adj" fmla="val 50000"/>
            </a:avLst>
          </a:prstGeom>
          <a:solidFill>
            <a:srgbClr val="1E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ea typeface="方正兰亭黑简体" panose="02000500000000000000" pitchFamily="2" charset="-122"/>
              </a:rPr>
              <a:t>翻译</a:t>
            </a:r>
            <a:r>
              <a:rPr lang="zh-CN" altLang="en-US" sz="2000" b="1" dirty="0">
                <a:ea typeface="方正兰亭黑简体" panose="02000500000000000000" pitchFamily="2" charset="-122"/>
              </a:rPr>
              <a:t>实践</a:t>
            </a:r>
            <a:endParaRPr lang="zh-CN" altLang="en-US" sz="2000" b="1" dirty="0">
              <a:ea typeface="方正兰亭黑简体" panose="02000500000000000000" pitchFamily="2" charset="-122"/>
              <a:sym typeface="+mn-ea"/>
            </a:endParaRPr>
          </a:p>
        </p:txBody>
      </p:sp>
      <p:cxnSp>
        <p:nvCxnSpPr>
          <p:cNvPr id="20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1622650" y="3792678"/>
            <a:ext cx="98054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/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인류는 이미 서로 </a:t>
            </a:r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긴밀히 연결된 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운명공동체가 되어 서로의 이익이 고도로 융합되고 상호 의존성이 강해졌습니다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</a:t>
            </a:r>
            <a:endParaRPr lang="ja-JP" altLang="en-US" sz="2000" b="1" dirty="0">
              <a:latin typeface="komorebi gothic" pitchFamily="49" charset="-128"/>
              <a:ea typeface="komorebi gothic" pitchFamily="49" charset="-128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622650" y="2824700"/>
            <a:ext cx="97257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⑦ 人类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已经成为你中有我、我中有你的命运共同体，利益高度融合，彼此</a:t>
            </a:r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相互依存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。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5" name="矩形 34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36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37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38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39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40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41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42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08108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1889090"/>
            <a:ext cx="10713155" cy="4114585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791" y="513303"/>
            <a:ext cx="4979117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0" y="554907"/>
            <a:ext cx="4979117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六、课后练习及专题探讨</a:t>
            </a: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533490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6" name="圆角矩形 6"/>
          <p:cNvSpPr/>
          <p:nvPr/>
        </p:nvSpPr>
        <p:spPr>
          <a:xfrm>
            <a:off x="4019342" y="1411293"/>
            <a:ext cx="4732772" cy="665249"/>
          </a:xfrm>
          <a:prstGeom prst="roundRect">
            <a:avLst>
              <a:gd name="adj" fmla="val 50000"/>
            </a:avLst>
          </a:prstGeom>
          <a:solidFill>
            <a:srgbClr val="1E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ea typeface="方正兰亭黑简体" panose="02000500000000000000" pitchFamily="2" charset="-122"/>
              </a:rPr>
              <a:t>翻译</a:t>
            </a:r>
            <a:r>
              <a:rPr lang="zh-CN" altLang="en-US" sz="2000" b="1" dirty="0">
                <a:ea typeface="方正兰亭黑简体" panose="02000500000000000000" pitchFamily="2" charset="-122"/>
              </a:rPr>
              <a:t>实践</a:t>
            </a:r>
            <a:endParaRPr lang="zh-CN" altLang="en-US" sz="2000" b="1" dirty="0">
              <a:ea typeface="方正兰亭黑简体" panose="02000500000000000000" pitchFamily="2" charset="-122"/>
              <a:sym typeface="+mn-ea"/>
            </a:endParaRPr>
          </a:p>
        </p:txBody>
      </p:sp>
      <p:cxnSp>
        <p:nvCxnSpPr>
          <p:cNvPr id="20" name="直接连接符 1"/>
          <p:cNvCxnSpPr/>
          <p:nvPr/>
        </p:nvCxnSpPr>
        <p:spPr>
          <a:xfrm flipV="1">
            <a:off x="1669061" y="4486088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1875774" y="3958730"/>
            <a:ext cx="90199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1"/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금융 시장이 안정을 유지하는 동시에 실물 경제에 효과적으로 </a:t>
            </a:r>
            <a:r>
              <a:rPr lang="ko-KR" altLang="en-US" sz="2000" b="1" dirty="0">
                <a:solidFill>
                  <a:srgbClr val="FF0000"/>
                </a:solidFill>
                <a:latin typeface="komorebi gothic" pitchFamily="49" charset="-128"/>
                <a:ea typeface="komorebi gothic" pitchFamily="49" charset="-128"/>
              </a:rPr>
              <a:t>기여하게</a:t>
            </a:r>
            <a:r>
              <a:rPr lang="ko-KR" altLang="en-US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 하는 것은 여전히 각국이 해결해야 할 중요한 과제입니다</a:t>
            </a:r>
            <a:r>
              <a:rPr lang="en-US" altLang="ko-KR" sz="2000" b="1" dirty="0">
                <a:solidFill>
                  <a:srgbClr val="2050A1"/>
                </a:solidFill>
                <a:latin typeface="komorebi gothic" pitchFamily="49" charset="-128"/>
                <a:ea typeface="komorebi gothic" pitchFamily="49" charset="-128"/>
              </a:rPr>
              <a:t>.</a:t>
            </a:r>
            <a:endParaRPr lang="ja-JP" altLang="en-US" sz="2000" b="1" dirty="0">
              <a:latin typeface="komorebi gothic" pitchFamily="49" charset="-128"/>
              <a:ea typeface="komorebi gothic" pitchFamily="49" charset="-128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875774" y="3177300"/>
            <a:ext cx="90199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⑧ 如何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让金融市场在保持稳定的同时有效服务实体经济，仍然是各国需要</a:t>
            </a:r>
            <a:r>
              <a:rPr lang="zh-CN" altLang="en-US" sz="2000" b="1" dirty="0" smtClean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解决的</a:t>
            </a:r>
            <a:r>
              <a:rPr lang="zh-CN" altLang="en-US" sz="2000" b="1" dirty="0">
                <a:solidFill>
                  <a:srgbClr val="1E50A2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重要课题。</a:t>
            </a:r>
          </a:p>
        </p:txBody>
      </p:sp>
    </p:spTree>
    <p:extLst>
      <p:ext uri="{BB962C8B-B14F-4D97-AF65-F5344CB8AC3E}">
        <p14:creationId xmlns:p14="http://schemas.microsoft.com/office/powerpoint/2010/main" val="381222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>
              <a:latin typeface="Times New Roman" panose="02020603050405020304" pitchFamily="18" charset="0"/>
              <a:ea typeface="方正兰亭黑简体" panose="02000500000000000000" pitchFamily="2" charset="-122"/>
              <a:sym typeface="Times New Roman" panose="02020603050405020304" pitchFamily="18" charset="0"/>
            </a:endParaRPr>
          </a:p>
        </p:txBody>
      </p:sp>
      <p:sp>
        <p:nvSpPr>
          <p:cNvPr id="14" name="矩形: 圆角 14"/>
          <p:cNvSpPr/>
          <p:nvPr/>
        </p:nvSpPr>
        <p:spPr>
          <a:xfrm>
            <a:off x="654950" y="1525730"/>
            <a:ext cx="10834752" cy="4656290"/>
          </a:xfrm>
          <a:prstGeom prst="roundRect">
            <a:avLst>
              <a:gd name="adj" fmla="val 6911"/>
            </a:avLst>
          </a:prstGeom>
          <a:noFill/>
          <a:ln w="190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9408" y="513303"/>
            <a:ext cx="300805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38890" y="554907"/>
            <a:ext cx="2858198" cy="58229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一、核心概念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949419" y="1728215"/>
            <a:ext cx="10540438" cy="1473628"/>
            <a:chOff x="1407" y="3366"/>
            <a:chExt cx="14596" cy="2410"/>
          </a:xfrm>
        </p:grpSpPr>
        <p:grpSp>
          <p:nvGrpSpPr>
            <p:cNvPr id="9" name="组合 8"/>
            <p:cNvGrpSpPr/>
            <p:nvPr/>
          </p:nvGrpSpPr>
          <p:grpSpPr>
            <a:xfrm>
              <a:off x="2986" y="3366"/>
              <a:ext cx="13017" cy="2410"/>
              <a:chOff x="1647" y="2212"/>
              <a:chExt cx="13017" cy="2410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1647" y="2212"/>
                <a:ext cx="12675" cy="2410"/>
              </a:xfrm>
              <a:prstGeom prst="round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1866" y="2276"/>
                <a:ext cx="12798" cy="22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 smtClean="0">
                    <a:solidFill>
                      <a:schemeClr val="tx1"/>
                    </a:solidFill>
                    <a:latin typeface="方正兰亭黑简体" panose="02000500000000000000" pitchFamily="2" charset="-122"/>
                    <a:ea typeface="方正兰亭黑简体" panose="02000500000000000000" pitchFamily="2" charset="-122"/>
                    <a:cs typeface="Times New Roman" panose="02020603050405020304" pitchFamily="18" charset="0"/>
                    <a:sym typeface="+mn-ea"/>
                  </a:rPr>
                  <a:t>4.</a:t>
                </a:r>
                <a:r>
                  <a:rPr lang="zh-CN" altLang="en-US" sz="2800" b="1" dirty="0">
                    <a:latin typeface="方正兰亭黑简体" panose="02000500000000000000" pitchFamily="2" charset="-122"/>
                    <a:ea typeface="方正兰亭黑简体" panose="02000500000000000000" pitchFamily="2" charset="-122"/>
                    <a:cs typeface="Times New Roman" panose="02020603050405020304" pitchFamily="18" charset="0"/>
                    <a:sym typeface="+mn-ea"/>
                  </a:rPr>
                  <a:t>维护国家主权、安全、发展</a:t>
                </a:r>
                <a:r>
                  <a:rPr lang="zh-CN" altLang="en-US" sz="2800" b="1" dirty="0" smtClean="0">
                    <a:latin typeface="方正兰亭黑简体" panose="02000500000000000000" pitchFamily="2" charset="-122"/>
                    <a:ea typeface="方正兰亭黑简体" panose="02000500000000000000" pitchFamily="2" charset="-122"/>
                    <a:cs typeface="Times New Roman" panose="02020603050405020304" pitchFamily="18" charset="0"/>
                    <a:sym typeface="+mn-ea"/>
                  </a:rPr>
                  <a:t>利益</a:t>
                </a:r>
                <a:endParaRPr lang="en-US" altLang="zh-CN" sz="2800" b="1" dirty="0" smtClean="0">
                  <a:latin typeface="方正兰亭黑简体" panose="02000500000000000000" pitchFamily="2" charset="-122"/>
                  <a:ea typeface="方正兰亭黑简体" panose="02000500000000000000" pitchFamily="2" charset="-122"/>
                  <a:cs typeface="Times New Roman" panose="02020603050405020304" pitchFamily="18" charset="0"/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 smtClean="0">
                    <a:solidFill>
                      <a:schemeClr val="accent1">
                        <a:lumMod val="75000"/>
                      </a:schemeClr>
                    </a:solidFill>
                    <a:latin typeface="Times New Roman" panose="02020603050405020304" pitchFamily="18" charset="0"/>
                    <a:ea typeface="方正兰亭黑简体" panose="02000500000000000000" pitchFamily="2" charset="-122"/>
                    <a:cs typeface="Times New Roman" panose="02020603050405020304" pitchFamily="18" charset="0"/>
                  </a:rPr>
                  <a:t>——</a:t>
                </a:r>
                <a:r>
                  <a:rPr lang="ko-KR" altLang="en-US" sz="2800" b="1" dirty="0">
                    <a:solidFill>
                      <a:schemeClr val="accent1">
                        <a:lumMod val="75000"/>
                      </a:schemeClr>
                    </a:solidFill>
                    <a:latin typeface="Times New Roman" panose="02020603050405020304" pitchFamily="18" charset="0"/>
                    <a:ea typeface="方正兰亭黑简体" panose="02000500000000000000" pitchFamily="2" charset="-122"/>
                    <a:cs typeface="Times New Roman" panose="02020603050405020304" pitchFamily="18" charset="0"/>
                  </a:rPr>
                  <a:t>국가 주권과 안보</a:t>
                </a:r>
                <a:r>
                  <a:rPr lang="en-US" altLang="ko-KR" sz="2800" b="1" dirty="0">
                    <a:solidFill>
                      <a:schemeClr val="accent1">
                        <a:lumMod val="75000"/>
                      </a:schemeClr>
                    </a:solidFill>
                    <a:latin typeface="Times New Roman" panose="02020603050405020304" pitchFamily="18" charset="0"/>
                    <a:ea typeface="方正兰亭黑简体" panose="02000500000000000000" pitchFamily="2" charset="-122"/>
                    <a:cs typeface="Times New Roman" panose="02020603050405020304" pitchFamily="18" charset="0"/>
                  </a:rPr>
                  <a:t>, </a:t>
                </a:r>
                <a:r>
                  <a:rPr lang="ko-KR" altLang="en-US" sz="2800" b="1" dirty="0">
                    <a:solidFill>
                      <a:schemeClr val="accent1">
                        <a:lumMod val="75000"/>
                      </a:schemeClr>
                    </a:solidFill>
                    <a:latin typeface="Times New Roman" panose="02020603050405020304" pitchFamily="18" charset="0"/>
                    <a:ea typeface="方正兰亭黑简体" panose="02000500000000000000" pitchFamily="2" charset="-122"/>
                    <a:cs typeface="Times New Roman" panose="02020603050405020304" pitchFamily="18" charset="0"/>
                  </a:rPr>
                  <a:t>발전 이익을 수호하다</a:t>
                </a:r>
                <a:endParaRPr lang="en-US" altLang="zh-CN" sz="2800" b="1" dirty="0">
                  <a:solidFill>
                    <a:srgbClr val="FF0000"/>
                  </a:solidFill>
                  <a:latin typeface="komorebi gothic" pitchFamily="49" charset="-128"/>
                  <a:ea typeface="komorebi gothic" pitchFamily="49" charset="-128"/>
                  <a:cs typeface="Times New Roman" panose="02020603050405020304" pitchFamily="18" charset="0"/>
                  <a:sym typeface="+mn-ea"/>
                </a:endParaRPr>
              </a:p>
            </p:txBody>
          </p:sp>
        </p:grpSp>
        <p:pic>
          <p:nvPicPr>
            <p:cNvPr id="18" name="图片 17" descr="32313536333434333b32313536333435303bbcc6bbaeb1eac7a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07" y="3573"/>
              <a:ext cx="1115" cy="1115"/>
            </a:xfrm>
            <a:prstGeom prst="rect">
              <a:avLst/>
            </a:prstGeom>
          </p:spPr>
        </p:pic>
      </p:grpSp>
      <p:sp>
        <p:nvSpPr>
          <p:cNvPr id="23" name="椭圆 22"/>
          <p:cNvSpPr/>
          <p:nvPr/>
        </p:nvSpPr>
        <p:spPr>
          <a:xfrm>
            <a:off x="9935917" y="4644892"/>
            <a:ext cx="2066555" cy="206655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iconfont-10484-5114096"/>
          <p:cNvSpPr>
            <a:spLocks noChangeAspect="1"/>
          </p:cNvSpPr>
          <p:nvPr/>
        </p:nvSpPr>
        <p:spPr>
          <a:xfrm>
            <a:off x="10401597" y="5102716"/>
            <a:ext cx="1135453" cy="1149835"/>
          </a:xfrm>
          <a:custGeom>
            <a:avLst/>
            <a:gdLst>
              <a:gd name="T0" fmla="*/ 7558 w 11184"/>
              <a:gd name="T1" fmla="*/ 2125 h 11325"/>
              <a:gd name="T2" fmla="*/ 6347 w 11184"/>
              <a:gd name="T3" fmla="*/ 306 h 11325"/>
              <a:gd name="T4" fmla="*/ 4203 w 11184"/>
              <a:gd name="T5" fmla="*/ 729 h 11325"/>
              <a:gd name="T6" fmla="*/ 3775 w 11184"/>
              <a:gd name="T7" fmla="*/ 2872 h 11325"/>
              <a:gd name="T8" fmla="*/ 5592 w 11184"/>
              <a:gd name="T9" fmla="*/ 4087 h 11325"/>
              <a:gd name="T10" fmla="*/ 7558 w 11184"/>
              <a:gd name="T11" fmla="*/ 2125 h 11325"/>
              <a:gd name="T12" fmla="*/ 6248 w 11184"/>
              <a:gd name="T13" fmla="*/ 4087 h 11325"/>
              <a:gd name="T14" fmla="*/ 4936 w 11184"/>
              <a:gd name="T15" fmla="*/ 4087 h 11325"/>
              <a:gd name="T16" fmla="*/ 3622 w 11184"/>
              <a:gd name="T17" fmla="*/ 4409 h 11325"/>
              <a:gd name="T18" fmla="*/ 5592 w 11184"/>
              <a:gd name="T19" fmla="*/ 5225 h 11325"/>
              <a:gd name="T20" fmla="*/ 7562 w 11184"/>
              <a:gd name="T21" fmla="*/ 4409 h 11325"/>
              <a:gd name="T22" fmla="*/ 6248 w 11184"/>
              <a:gd name="T23" fmla="*/ 4087 h 11325"/>
              <a:gd name="T24" fmla="*/ 10528 w 11184"/>
              <a:gd name="T25" fmla="*/ 6053 h 11325"/>
              <a:gd name="T26" fmla="*/ 9874 w 11184"/>
              <a:gd name="T27" fmla="*/ 6707 h 11325"/>
              <a:gd name="T28" fmla="*/ 9874 w 11184"/>
              <a:gd name="T29" fmla="*/ 8019 h 11325"/>
              <a:gd name="T30" fmla="*/ 10529 w 11184"/>
              <a:gd name="T31" fmla="*/ 8639 h 11325"/>
              <a:gd name="T32" fmla="*/ 11184 w 11184"/>
              <a:gd name="T33" fmla="*/ 8019 h 11325"/>
              <a:gd name="T34" fmla="*/ 11184 w 11184"/>
              <a:gd name="T35" fmla="*/ 6707 h 11325"/>
              <a:gd name="T36" fmla="*/ 10528 w 11184"/>
              <a:gd name="T37" fmla="*/ 6053 h 11325"/>
              <a:gd name="T38" fmla="*/ 1310 w 11184"/>
              <a:gd name="T39" fmla="*/ 8019 h 11325"/>
              <a:gd name="T40" fmla="*/ 1310 w 11184"/>
              <a:gd name="T41" fmla="*/ 6707 h 11325"/>
              <a:gd name="T42" fmla="*/ 655 w 11184"/>
              <a:gd name="T43" fmla="*/ 6087 h 11325"/>
              <a:gd name="T44" fmla="*/ 0 w 11184"/>
              <a:gd name="T45" fmla="*/ 6707 h 11325"/>
              <a:gd name="T46" fmla="*/ 0 w 11184"/>
              <a:gd name="T47" fmla="*/ 8019 h 11325"/>
              <a:gd name="T48" fmla="*/ 655 w 11184"/>
              <a:gd name="T49" fmla="*/ 8639 h 11325"/>
              <a:gd name="T50" fmla="*/ 1310 w 11184"/>
              <a:gd name="T51" fmla="*/ 8019 h 11325"/>
              <a:gd name="T52" fmla="*/ 656 w 11184"/>
              <a:gd name="T53" fmla="*/ 5069 h 11325"/>
              <a:gd name="T54" fmla="*/ 656 w 11184"/>
              <a:gd name="T55" fmla="*/ 5397 h 11325"/>
              <a:gd name="T56" fmla="*/ 1966 w 11184"/>
              <a:gd name="T57" fmla="*/ 6707 h 11325"/>
              <a:gd name="T58" fmla="*/ 1966 w 11184"/>
              <a:gd name="T59" fmla="*/ 8019 h 11325"/>
              <a:gd name="T60" fmla="*/ 656 w 11184"/>
              <a:gd name="T61" fmla="*/ 9325 h 11325"/>
              <a:gd name="T62" fmla="*/ 656 w 11184"/>
              <a:gd name="T63" fmla="*/ 9653 h 11325"/>
              <a:gd name="T64" fmla="*/ 992 w 11184"/>
              <a:gd name="T65" fmla="*/ 9985 h 11325"/>
              <a:gd name="T66" fmla="*/ 5272 w 11184"/>
              <a:gd name="T67" fmla="*/ 11317 h 11325"/>
              <a:gd name="T68" fmla="*/ 5272 w 11184"/>
              <a:gd name="T69" fmla="*/ 5803 h 11325"/>
              <a:gd name="T70" fmla="*/ 992 w 11184"/>
              <a:gd name="T71" fmla="*/ 4743 h 11325"/>
              <a:gd name="T72" fmla="*/ 656 w 11184"/>
              <a:gd name="T73" fmla="*/ 5069 h 11325"/>
              <a:gd name="T74" fmla="*/ 9218 w 11184"/>
              <a:gd name="T75" fmla="*/ 8019 h 11325"/>
              <a:gd name="T76" fmla="*/ 9218 w 11184"/>
              <a:gd name="T77" fmla="*/ 6707 h 11325"/>
              <a:gd name="T78" fmla="*/ 10528 w 11184"/>
              <a:gd name="T79" fmla="*/ 5397 h 11325"/>
              <a:gd name="T80" fmla="*/ 10528 w 11184"/>
              <a:gd name="T81" fmla="*/ 5069 h 11325"/>
              <a:gd name="T82" fmla="*/ 10192 w 11184"/>
              <a:gd name="T83" fmla="*/ 4743 h 11325"/>
              <a:gd name="T84" fmla="*/ 5912 w 11184"/>
              <a:gd name="T85" fmla="*/ 5803 h 11325"/>
              <a:gd name="T86" fmla="*/ 5912 w 11184"/>
              <a:gd name="T87" fmla="*/ 11325 h 11325"/>
              <a:gd name="T88" fmla="*/ 10192 w 11184"/>
              <a:gd name="T89" fmla="*/ 9993 h 11325"/>
              <a:gd name="T90" fmla="*/ 10520 w 11184"/>
              <a:gd name="T91" fmla="*/ 9665 h 11325"/>
              <a:gd name="T92" fmla="*/ 10520 w 11184"/>
              <a:gd name="T93" fmla="*/ 9325 h 11325"/>
              <a:gd name="T94" fmla="*/ 9218 w 11184"/>
              <a:gd name="T95" fmla="*/ 8019 h 1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184" h="11325">
                <a:moveTo>
                  <a:pt x="7558" y="2125"/>
                </a:moveTo>
                <a:cubicBezTo>
                  <a:pt x="7560" y="1329"/>
                  <a:pt x="7082" y="611"/>
                  <a:pt x="6347" y="306"/>
                </a:cubicBezTo>
                <a:cubicBezTo>
                  <a:pt x="5613" y="0"/>
                  <a:pt x="4766" y="168"/>
                  <a:pt x="4203" y="729"/>
                </a:cubicBezTo>
                <a:cubicBezTo>
                  <a:pt x="3640" y="1291"/>
                  <a:pt x="3471" y="2137"/>
                  <a:pt x="3775" y="2872"/>
                </a:cubicBezTo>
                <a:cubicBezTo>
                  <a:pt x="4079" y="3608"/>
                  <a:pt x="4796" y="4087"/>
                  <a:pt x="5592" y="4087"/>
                </a:cubicBezTo>
                <a:cubicBezTo>
                  <a:pt x="6671" y="4075"/>
                  <a:pt x="7544" y="3204"/>
                  <a:pt x="7558" y="2125"/>
                </a:cubicBezTo>
                <a:close/>
                <a:moveTo>
                  <a:pt x="6248" y="4087"/>
                </a:moveTo>
                <a:lnTo>
                  <a:pt x="4936" y="4087"/>
                </a:lnTo>
                <a:cubicBezTo>
                  <a:pt x="4479" y="4091"/>
                  <a:pt x="4029" y="4201"/>
                  <a:pt x="3622" y="4409"/>
                </a:cubicBezTo>
                <a:cubicBezTo>
                  <a:pt x="4311" y="4594"/>
                  <a:pt x="4973" y="4869"/>
                  <a:pt x="5592" y="5225"/>
                </a:cubicBezTo>
                <a:cubicBezTo>
                  <a:pt x="6211" y="4869"/>
                  <a:pt x="6873" y="4594"/>
                  <a:pt x="7562" y="4409"/>
                </a:cubicBezTo>
                <a:cubicBezTo>
                  <a:pt x="7155" y="4201"/>
                  <a:pt x="6705" y="4091"/>
                  <a:pt x="6248" y="4087"/>
                </a:cubicBezTo>
                <a:close/>
                <a:moveTo>
                  <a:pt x="10528" y="6053"/>
                </a:moveTo>
                <a:cubicBezTo>
                  <a:pt x="10167" y="6053"/>
                  <a:pt x="9874" y="6346"/>
                  <a:pt x="9874" y="6707"/>
                </a:cubicBezTo>
                <a:lnTo>
                  <a:pt x="9874" y="8019"/>
                </a:lnTo>
                <a:cubicBezTo>
                  <a:pt x="9893" y="8367"/>
                  <a:pt x="10181" y="8639"/>
                  <a:pt x="10529" y="8639"/>
                </a:cubicBezTo>
                <a:cubicBezTo>
                  <a:pt x="10877" y="8639"/>
                  <a:pt x="11165" y="8367"/>
                  <a:pt x="11184" y="8019"/>
                </a:cubicBezTo>
                <a:lnTo>
                  <a:pt x="11184" y="6707"/>
                </a:lnTo>
                <a:cubicBezTo>
                  <a:pt x="11183" y="6345"/>
                  <a:pt x="10890" y="6053"/>
                  <a:pt x="10528" y="6053"/>
                </a:cubicBezTo>
                <a:close/>
                <a:moveTo>
                  <a:pt x="1310" y="8019"/>
                </a:moveTo>
                <a:lnTo>
                  <a:pt x="1310" y="6707"/>
                </a:lnTo>
                <a:cubicBezTo>
                  <a:pt x="1291" y="6359"/>
                  <a:pt x="1003" y="6087"/>
                  <a:pt x="655" y="6087"/>
                </a:cubicBezTo>
                <a:cubicBezTo>
                  <a:pt x="307" y="6087"/>
                  <a:pt x="19" y="6359"/>
                  <a:pt x="0" y="6707"/>
                </a:cubicBezTo>
                <a:lnTo>
                  <a:pt x="0" y="8019"/>
                </a:lnTo>
                <a:cubicBezTo>
                  <a:pt x="19" y="8367"/>
                  <a:pt x="307" y="8639"/>
                  <a:pt x="655" y="8639"/>
                </a:cubicBezTo>
                <a:cubicBezTo>
                  <a:pt x="1003" y="8639"/>
                  <a:pt x="1291" y="8367"/>
                  <a:pt x="1310" y="8019"/>
                </a:cubicBezTo>
                <a:close/>
                <a:moveTo>
                  <a:pt x="656" y="5069"/>
                </a:moveTo>
                <a:lnTo>
                  <a:pt x="656" y="5397"/>
                </a:lnTo>
                <a:cubicBezTo>
                  <a:pt x="1379" y="5398"/>
                  <a:pt x="1965" y="5984"/>
                  <a:pt x="1966" y="6707"/>
                </a:cubicBezTo>
                <a:lnTo>
                  <a:pt x="1966" y="8019"/>
                </a:lnTo>
                <a:cubicBezTo>
                  <a:pt x="1963" y="8740"/>
                  <a:pt x="1377" y="9324"/>
                  <a:pt x="656" y="9325"/>
                </a:cubicBezTo>
                <a:lnTo>
                  <a:pt x="656" y="9653"/>
                </a:lnTo>
                <a:cubicBezTo>
                  <a:pt x="654" y="9839"/>
                  <a:pt x="806" y="9990"/>
                  <a:pt x="992" y="9985"/>
                </a:cubicBezTo>
                <a:cubicBezTo>
                  <a:pt x="2670" y="9985"/>
                  <a:pt x="4014" y="10515"/>
                  <a:pt x="5272" y="11317"/>
                </a:cubicBezTo>
                <a:lnTo>
                  <a:pt x="5272" y="5803"/>
                </a:lnTo>
                <a:cubicBezTo>
                  <a:pt x="3992" y="5079"/>
                  <a:pt x="2642" y="4743"/>
                  <a:pt x="992" y="4743"/>
                </a:cubicBezTo>
                <a:cubicBezTo>
                  <a:pt x="808" y="4737"/>
                  <a:pt x="656" y="4885"/>
                  <a:pt x="656" y="5069"/>
                </a:cubicBezTo>
                <a:close/>
                <a:moveTo>
                  <a:pt x="9218" y="8019"/>
                </a:moveTo>
                <a:lnTo>
                  <a:pt x="9218" y="6707"/>
                </a:lnTo>
                <a:cubicBezTo>
                  <a:pt x="9219" y="5984"/>
                  <a:pt x="9805" y="5398"/>
                  <a:pt x="10528" y="5397"/>
                </a:cubicBezTo>
                <a:lnTo>
                  <a:pt x="10528" y="5069"/>
                </a:lnTo>
                <a:cubicBezTo>
                  <a:pt x="10528" y="4885"/>
                  <a:pt x="10376" y="4737"/>
                  <a:pt x="10192" y="4743"/>
                </a:cubicBezTo>
                <a:cubicBezTo>
                  <a:pt x="8534" y="4743"/>
                  <a:pt x="7176" y="5079"/>
                  <a:pt x="5912" y="5803"/>
                </a:cubicBezTo>
                <a:lnTo>
                  <a:pt x="5912" y="11325"/>
                </a:lnTo>
                <a:cubicBezTo>
                  <a:pt x="7170" y="10525"/>
                  <a:pt x="8512" y="9993"/>
                  <a:pt x="10192" y="9993"/>
                </a:cubicBezTo>
                <a:cubicBezTo>
                  <a:pt x="10373" y="9993"/>
                  <a:pt x="10520" y="9846"/>
                  <a:pt x="10520" y="9665"/>
                </a:cubicBezTo>
                <a:lnTo>
                  <a:pt x="10520" y="9325"/>
                </a:lnTo>
                <a:cubicBezTo>
                  <a:pt x="9802" y="9320"/>
                  <a:pt x="9221" y="8737"/>
                  <a:pt x="9218" y="8019"/>
                </a:cubicBezTo>
                <a:close/>
              </a:path>
            </a:pathLst>
          </a:custGeom>
          <a:solidFill>
            <a:schemeClr val="bg1">
              <a:alpha val="6514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椭圆 29"/>
          <p:cNvSpPr/>
          <p:nvPr/>
        </p:nvSpPr>
        <p:spPr>
          <a:xfrm>
            <a:off x="865688" y="3407036"/>
            <a:ext cx="2203539" cy="2203539"/>
          </a:xfrm>
          <a:prstGeom prst="ellipse">
            <a:avLst/>
          </a:prstGeom>
          <a:noFill/>
          <a:ln w="22225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001609" y="4263695"/>
            <a:ext cx="1852803" cy="490220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kumimoji="1" lang="zh-CN" altLang="en-US" sz="26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翻译说明</a:t>
            </a:r>
          </a:p>
        </p:txBody>
      </p:sp>
      <p:sp>
        <p:nvSpPr>
          <p:cNvPr id="32" name="圆角矩形 31"/>
          <p:cNvSpPr/>
          <p:nvPr/>
        </p:nvSpPr>
        <p:spPr>
          <a:xfrm>
            <a:off x="3697088" y="4058565"/>
            <a:ext cx="2703740" cy="648256"/>
          </a:xfrm>
          <a:prstGeom prst="roundRect">
            <a:avLst>
              <a:gd name="adj" fmla="val 50000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方正兰亭黑简体" panose="02000500000000000000" pitchFamily="2" charset="-122"/>
              </a:rPr>
              <a:t>“维护”的翻译</a:t>
            </a:r>
            <a:endParaRPr lang="zh-CN" sz="2000" b="1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ea typeface="方正兰亭黑简体" panose="02000500000000000000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1889090"/>
            <a:ext cx="10713155" cy="4114585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792" y="513303"/>
            <a:ext cx="292503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0" y="554907"/>
            <a:ext cx="2775179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六、课后</a:t>
            </a:r>
            <a:r>
              <a:rPr kumimoji="1" lang="zh-CN" altLang="en-US" sz="3200" b="1" dirty="0" smtClean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练习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533490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106638" y="2162714"/>
            <a:ext cx="1028819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304800" algn="just">
              <a:lnSpc>
                <a:spcPct val="150000"/>
              </a:lnSpc>
            </a:pPr>
            <a:r>
              <a:rPr lang="zh-CN" altLang="en-US" sz="2000" b="1" kern="100" dirty="0" smtClean="0">
                <a:latin typeface="Calibri" panose="020F0502020204030204" pitchFamily="34" charset="0"/>
                <a:ea typeface="方正兰亭黑简体" panose="02000500000000000000" pitchFamily="2" charset="-122"/>
              </a:rPr>
              <a:t>练习</a:t>
            </a:r>
            <a:r>
              <a:rPr lang="zh-CN" altLang="en-US" sz="2000" b="1" kern="100" dirty="0">
                <a:latin typeface="Calibri" panose="020F0502020204030204" pitchFamily="34" charset="0"/>
                <a:ea typeface="方正兰亭黑简体" panose="02000500000000000000" pitchFamily="2" charset="-122"/>
              </a:rPr>
              <a:t>二</a:t>
            </a:r>
            <a:endParaRPr lang="en-US" altLang="zh-CN" sz="2000" kern="100" dirty="0">
              <a:latin typeface="Calibri" panose="020F0502020204030204" pitchFamily="34" charset="0"/>
              <a:ea typeface="方正兰亭黑简体" panose="02000500000000000000" pitchFamily="2" charset="-122"/>
            </a:endParaRPr>
          </a:p>
          <a:p>
            <a:pPr indent="304800" algn="just">
              <a:lnSpc>
                <a:spcPct val="150000"/>
              </a:lnSpc>
            </a:pPr>
            <a:r>
              <a:rPr lang="zh-CN" altLang="en-US" sz="1600" kern="100" dirty="0">
                <a:latin typeface="方正兰亭黑简体" pitchFamily="2" charset="-122"/>
                <a:ea typeface="方正兰亭黑简体" pitchFamily="2" charset="-122"/>
              </a:rPr>
              <a:t>请翻译以下段落</a:t>
            </a:r>
            <a:r>
              <a:rPr lang="zh-CN" altLang="en-US" sz="1600" kern="100" dirty="0" smtClean="0">
                <a:latin typeface="方正兰亭黑简体" pitchFamily="2" charset="-122"/>
                <a:ea typeface="方正兰亭黑简体" pitchFamily="2" charset="-122"/>
              </a:rPr>
              <a:t>。</a:t>
            </a:r>
            <a:endParaRPr lang="en-US" altLang="zh-CN" sz="1600" kern="100" dirty="0" smtClean="0">
              <a:latin typeface="方正兰亭黑简体" pitchFamily="2" charset="-122"/>
              <a:ea typeface="方正兰亭黑简体" pitchFamily="2" charset="-122"/>
            </a:endParaRPr>
          </a:p>
          <a:p>
            <a:pPr indent="304800" algn="just">
              <a:lnSpc>
                <a:spcPct val="150000"/>
              </a:lnSpc>
            </a:pPr>
            <a:r>
              <a:rPr lang="zh-CN" altLang="ja-JP" sz="1600" b="1" kern="100" dirty="0" smtClean="0">
                <a:latin typeface="方正兰亭黑简体" pitchFamily="2" charset="-122"/>
                <a:ea typeface="方正兰亭黑简体" pitchFamily="2" charset="-122"/>
              </a:rPr>
              <a:t>步骤</a:t>
            </a:r>
            <a:r>
              <a:rPr lang="zh-CN" altLang="ja-JP" sz="1600" b="1" kern="100" dirty="0">
                <a:latin typeface="方正兰亭黑简体" pitchFamily="2" charset="-122"/>
                <a:ea typeface="方正兰亭黑简体" pitchFamily="2" charset="-122"/>
              </a:rPr>
              <a:t>：</a:t>
            </a:r>
            <a:endParaRPr lang="ja-JP" altLang="ja-JP" sz="1600" b="1" kern="100" dirty="0">
              <a:latin typeface="方正兰亭黑简体" pitchFamily="2" charset="-122"/>
              <a:ea typeface="方正兰亭黑简体" pitchFamily="2" charset="-122"/>
            </a:endParaRPr>
          </a:p>
          <a:p>
            <a:pPr indent="304800" algn="l">
              <a:lnSpc>
                <a:spcPct val="150000"/>
              </a:lnSpc>
            </a:pPr>
            <a:r>
              <a:rPr lang="zh-CN" altLang="ja-JP" sz="1600" kern="100" dirty="0">
                <a:latin typeface="方正兰亭黑简体" pitchFamily="2" charset="-122"/>
                <a:ea typeface="方正兰亭黑简体" pitchFamily="2" charset="-122"/>
              </a:rPr>
              <a:t>按照课中所提出的翻译策略，各组成员分别进行翻译、修改，并拟定初稿；</a:t>
            </a:r>
            <a:endParaRPr lang="ja-JP" altLang="ja-JP" sz="1600" kern="100" dirty="0">
              <a:latin typeface="方正兰亭黑简体" pitchFamily="2" charset="-122"/>
              <a:ea typeface="方正兰亭黑简体" pitchFamily="2" charset="-122"/>
            </a:endParaRPr>
          </a:p>
          <a:p>
            <a:pPr indent="304800" algn="l">
              <a:lnSpc>
                <a:spcPct val="150000"/>
              </a:lnSpc>
            </a:pPr>
            <a:r>
              <a:rPr lang="zh-CN" altLang="ja-JP" sz="1600" kern="100" dirty="0">
                <a:latin typeface="方正兰亭黑简体" pitchFamily="2" charset="-122"/>
                <a:ea typeface="方正兰亭黑简体" pitchFamily="2" charset="-122"/>
              </a:rPr>
              <a:t>小组内进行讨论，统一术语，检查错漏，整理出定稿；</a:t>
            </a:r>
            <a:endParaRPr lang="ja-JP" altLang="ja-JP" sz="1600" kern="100" dirty="0">
              <a:latin typeface="方正兰亭黑简体" pitchFamily="2" charset="-122"/>
              <a:ea typeface="方正兰亭黑简体" pitchFamily="2" charset="-122"/>
            </a:endParaRPr>
          </a:p>
          <a:p>
            <a:pPr indent="304800" algn="l">
              <a:lnSpc>
                <a:spcPct val="150000"/>
              </a:lnSpc>
            </a:pPr>
            <a:r>
              <a:rPr lang="zh-CN" altLang="ja-JP" sz="1600" kern="100" dirty="0">
                <a:latin typeface="方正兰亭黑简体" pitchFamily="2" charset="-122"/>
                <a:ea typeface="方正兰亭黑简体" pitchFamily="2" charset="-122"/>
              </a:rPr>
              <a:t>各组分别由代表进行报告演示，说明本组翻译策略选择的依据；</a:t>
            </a:r>
            <a:endParaRPr lang="ja-JP" altLang="ja-JP" sz="1600" kern="100" dirty="0">
              <a:latin typeface="方正兰亭黑简体" pitchFamily="2" charset="-122"/>
              <a:ea typeface="方正兰亭黑简体" pitchFamily="2" charset="-122"/>
            </a:endParaRPr>
          </a:p>
          <a:p>
            <a:pPr indent="304800" algn="l">
              <a:lnSpc>
                <a:spcPct val="150000"/>
              </a:lnSpc>
            </a:pPr>
            <a:r>
              <a:rPr lang="zh-CN" altLang="ja-JP" sz="1600" kern="100" dirty="0">
                <a:latin typeface="方正兰亭黑简体" pitchFamily="2" charset="-122"/>
                <a:ea typeface="方正兰亭黑简体" pitchFamily="2" charset="-122"/>
              </a:rPr>
              <a:t>所有同学对各组提出的翻译策略进行讨论；</a:t>
            </a:r>
            <a:endParaRPr lang="ja-JP" altLang="ja-JP" sz="1600" kern="100" dirty="0">
              <a:latin typeface="方正兰亭黑简体" pitchFamily="2" charset="-122"/>
              <a:ea typeface="方正兰亭黑简体" pitchFamily="2" charset="-122"/>
            </a:endParaRPr>
          </a:p>
          <a:p>
            <a:pPr indent="304800" algn="l">
              <a:lnSpc>
                <a:spcPct val="150000"/>
              </a:lnSpc>
            </a:pPr>
            <a:r>
              <a:rPr lang="zh-CN" altLang="ja-JP" sz="1600" kern="100" dirty="0">
                <a:latin typeface="方正兰亭黑简体" pitchFamily="2" charset="-122"/>
                <a:ea typeface="方正兰亭黑简体" pitchFamily="2" charset="-122"/>
              </a:rPr>
              <a:t>对比参考译文，结合自己的译文进行评析，总结相关翻译技巧。</a:t>
            </a:r>
            <a:endParaRPr lang="en-US" altLang="ja-JP" sz="1600" kern="100" dirty="0"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6" name="圆角矩形 6"/>
          <p:cNvSpPr/>
          <p:nvPr/>
        </p:nvSpPr>
        <p:spPr>
          <a:xfrm>
            <a:off x="4019342" y="1411293"/>
            <a:ext cx="4732772" cy="665249"/>
          </a:xfrm>
          <a:prstGeom prst="roundRect">
            <a:avLst>
              <a:gd name="adj" fmla="val 50000"/>
            </a:avLst>
          </a:prstGeom>
          <a:solidFill>
            <a:srgbClr val="1E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ea typeface="方正兰亭黑简体" panose="02000500000000000000" pitchFamily="2" charset="-122"/>
              </a:rPr>
              <a:t>翻译</a:t>
            </a:r>
            <a:r>
              <a:rPr lang="zh-CN" altLang="en-US" sz="2000" b="1" dirty="0">
                <a:ea typeface="方正兰亭黑简体" panose="02000500000000000000" pitchFamily="2" charset="-122"/>
              </a:rPr>
              <a:t>实践</a:t>
            </a:r>
            <a:endParaRPr lang="zh-CN" altLang="en-US" sz="2000" b="1" dirty="0">
              <a:ea typeface="方正兰亭黑简体" panose="02000500000000000000" pitchFamily="2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45778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1889090"/>
            <a:ext cx="10713155" cy="4114585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2791" y="513303"/>
            <a:ext cx="3064375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0" y="554907"/>
            <a:ext cx="2836139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六、课后</a:t>
            </a:r>
            <a:r>
              <a:rPr kumimoji="1" lang="zh-CN" altLang="en-US" sz="3200" b="1" dirty="0" smtClean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练习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533490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106637" y="2182812"/>
            <a:ext cx="10298241" cy="3739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304800" algn="just">
              <a:lnSpc>
                <a:spcPct val="150000"/>
              </a:lnSpc>
            </a:pPr>
            <a:r>
              <a:rPr lang="zh-CN" altLang="en-US" sz="1600" kern="100" dirty="0" smtClean="0">
                <a:latin typeface="Calibri" panose="020F0502020204030204" pitchFamily="34" charset="0"/>
                <a:ea typeface="方正兰亭黑简体" panose="02000500000000000000" pitchFamily="2" charset="-122"/>
                <a:cs typeface="仿宋" panose="02010609060101010101" pitchFamily="49" charset="-122"/>
              </a:rPr>
              <a:t>  “</a:t>
            </a:r>
            <a:r>
              <a:rPr lang="zh-CN" altLang="en-US" sz="1600" kern="100" dirty="0">
                <a:latin typeface="Calibri" panose="020F0502020204030204" pitchFamily="34" charset="0"/>
                <a:ea typeface="方正兰亭黑简体" panose="02000500000000000000" pitchFamily="2" charset="-122"/>
                <a:cs typeface="仿宋" panose="02010609060101010101" pitchFamily="49" charset="-122"/>
              </a:rPr>
              <a:t>大道之行也，天下为公。”和平、发展、公平、正义、民主、自由，是</a:t>
            </a:r>
            <a:r>
              <a:rPr lang="zh-CN" altLang="en-US" sz="1600" kern="100" dirty="0" smtClean="0">
                <a:latin typeface="Calibri" panose="020F0502020204030204" pitchFamily="34" charset="0"/>
                <a:ea typeface="方正兰亭黑简体" panose="02000500000000000000" pitchFamily="2" charset="-122"/>
                <a:cs typeface="仿宋" panose="02010609060101010101" pitchFamily="49" charset="-122"/>
              </a:rPr>
              <a:t>全人类</a:t>
            </a:r>
            <a:r>
              <a:rPr lang="zh-CN" altLang="en-US" sz="1600" kern="100" dirty="0">
                <a:latin typeface="Calibri" panose="020F0502020204030204" pitchFamily="34" charset="0"/>
                <a:ea typeface="方正兰亭黑简体" panose="02000500000000000000" pitchFamily="2" charset="-122"/>
                <a:cs typeface="仿宋" panose="02010609060101010101" pitchFamily="49" charset="-122"/>
              </a:rPr>
              <a:t>的共同价值，也是联合国的崇高目标。目标远未完成，我们仍须努力。</a:t>
            </a:r>
            <a:r>
              <a:rPr lang="zh-CN" altLang="en-US" sz="1600" kern="100" dirty="0" smtClean="0">
                <a:latin typeface="Calibri" panose="020F0502020204030204" pitchFamily="34" charset="0"/>
                <a:ea typeface="方正兰亭黑简体" panose="02000500000000000000" pitchFamily="2" charset="-122"/>
                <a:cs typeface="仿宋" panose="02010609060101010101" pitchFamily="49" charset="-122"/>
              </a:rPr>
              <a:t>当今世界</a:t>
            </a:r>
            <a:r>
              <a:rPr lang="zh-CN" altLang="en-US" sz="1600" kern="100" dirty="0">
                <a:latin typeface="Calibri" panose="020F0502020204030204" pitchFamily="34" charset="0"/>
                <a:ea typeface="方正兰亭黑简体" panose="02000500000000000000" pitchFamily="2" charset="-122"/>
                <a:cs typeface="仿宋" panose="02010609060101010101" pitchFamily="49" charset="-122"/>
              </a:rPr>
              <a:t>，各国相互依存、休戚与共。我们要继承和弘扬联合国宪章的宗旨和</a:t>
            </a:r>
            <a:r>
              <a:rPr lang="zh-CN" altLang="en-US" sz="1600" kern="100" dirty="0" smtClean="0">
                <a:latin typeface="Calibri" panose="020F0502020204030204" pitchFamily="34" charset="0"/>
                <a:ea typeface="方正兰亭黑简体" panose="02000500000000000000" pitchFamily="2" charset="-122"/>
                <a:cs typeface="仿宋" panose="02010609060101010101" pitchFamily="49" charset="-122"/>
              </a:rPr>
              <a:t>原则</a:t>
            </a:r>
            <a:r>
              <a:rPr lang="zh-CN" altLang="en-US" sz="1600" kern="100" dirty="0">
                <a:latin typeface="Calibri" panose="020F0502020204030204" pitchFamily="34" charset="0"/>
                <a:ea typeface="方正兰亭黑简体" panose="02000500000000000000" pitchFamily="2" charset="-122"/>
                <a:cs typeface="仿宋" panose="02010609060101010101" pitchFamily="49" charset="-122"/>
              </a:rPr>
              <a:t>，构建以合作共赢为核心的新型国际关系，打造人类命运共同体。为此，</a:t>
            </a:r>
            <a:r>
              <a:rPr lang="zh-CN" altLang="en-US" sz="1600" kern="100" dirty="0" smtClean="0">
                <a:latin typeface="Calibri" panose="020F0502020204030204" pitchFamily="34" charset="0"/>
                <a:ea typeface="方正兰亭黑简体" panose="02000500000000000000" pitchFamily="2" charset="-122"/>
                <a:cs typeface="仿宋" panose="02010609060101010101" pitchFamily="49" charset="-122"/>
              </a:rPr>
              <a:t>我们</a:t>
            </a:r>
            <a:r>
              <a:rPr lang="zh-CN" altLang="en-US" sz="1600" kern="100" dirty="0">
                <a:latin typeface="Calibri" panose="020F0502020204030204" pitchFamily="34" charset="0"/>
                <a:ea typeface="方正兰亭黑简体" panose="02000500000000000000" pitchFamily="2" charset="-122"/>
                <a:cs typeface="仿宋" panose="02010609060101010101" pitchFamily="49" charset="-122"/>
              </a:rPr>
              <a:t>需要作出以下努力。</a:t>
            </a:r>
          </a:p>
          <a:p>
            <a:pPr indent="304800" algn="just">
              <a:lnSpc>
                <a:spcPct val="150000"/>
              </a:lnSpc>
            </a:pPr>
            <a:r>
              <a:rPr lang="en-US" altLang="zh-CN" sz="1600" kern="100" dirty="0" smtClean="0">
                <a:latin typeface="Calibri" panose="020F0502020204030204" pitchFamily="34" charset="0"/>
                <a:ea typeface="方正兰亭黑简体" panose="02000500000000000000" pitchFamily="2" charset="-122"/>
                <a:cs typeface="仿宋" panose="02010609060101010101" pitchFamily="49" charset="-122"/>
              </a:rPr>
              <a:t>  ……</a:t>
            </a:r>
            <a:endParaRPr lang="en-US" altLang="zh-CN" sz="1600" kern="100" dirty="0">
              <a:latin typeface="Calibri" panose="020F0502020204030204" pitchFamily="34" charset="0"/>
              <a:ea typeface="方正兰亭黑简体" panose="02000500000000000000" pitchFamily="2" charset="-122"/>
              <a:cs typeface="仿宋" panose="02010609060101010101" pitchFamily="49" charset="-122"/>
            </a:endParaRPr>
          </a:p>
          <a:p>
            <a:pPr indent="304800" algn="just">
              <a:lnSpc>
                <a:spcPct val="150000"/>
              </a:lnSpc>
            </a:pPr>
            <a:r>
              <a:rPr lang="zh-CN" altLang="en-US" sz="1600" kern="100" dirty="0" smtClean="0">
                <a:latin typeface="Calibri" panose="020F0502020204030204" pitchFamily="34" charset="0"/>
                <a:ea typeface="方正兰亭黑简体" panose="02000500000000000000" pitchFamily="2" charset="-122"/>
                <a:cs typeface="仿宋" panose="02010609060101010101" pitchFamily="49" charset="-122"/>
              </a:rPr>
              <a:t>  我们</a:t>
            </a:r>
            <a:r>
              <a:rPr lang="zh-CN" altLang="en-US" sz="1600" kern="100" dirty="0">
                <a:latin typeface="Calibri" panose="020F0502020204030204" pitchFamily="34" charset="0"/>
                <a:ea typeface="方正兰亭黑简体" panose="02000500000000000000" pitchFamily="2" charset="-122"/>
                <a:cs typeface="仿宋" panose="02010609060101010101" pitchFamily="49" charset="-122"/>
              </a:rPr>
              <a:t>要坚持多边主义，不搞单边主义；要奉行双赢、多赢、共赢的新理念，</a:t>
            </a:r>
            <a:r>
              <a:rPr lang="zh-CN" altLang="en-US" sz="1600" kern="100" dirty="0" smtClean="0">
                <a:latin typeface="Calibri" panose="020F0502020204030204" pitchFamily="34" charset="0"/>
                <a:ea typeface="方正兰亭黑简体" panose="02000500000000000000" pitchFamily="2" charset="-122"/>
                <a:cs typeface="仿宋" panose="02010609060101010101" pitchFamily="49" charset="-122"/>
              </a:rPr>
              <a:t>扔掉</a:t>
            </a:r>
            <a:r>
              <a:rPr lang="zh-CN" altLang="en-US" sz="1600" kern="100" dirty="0">
                <a:latin typeface="Calibri" panose="020F0502020204030204" pitchFamily="34" charset="0"/>
                <a:ea typeface="方正兰亭黑简体" panose="02000500000000000000" pitchFamily="2" charset="-122"/>
                <a:cs typeface="仿宋" panose="02010609060101010101" pitchFamily="49" charset="-122"/>
              </a:rPr>
              <a:t>我赢你输、赢者通吃的旧思维。协商是民主的重要形式，也应该成为现代</a:t>
            </a:r>
            <a:r>
              <a:rPr lang="zh-CN" altLang="en-US" sz="1600" kern="100" dirty="0" smtClean="0">
                <a:latin typeface="Calibri" panose="020F0502020204030204" pitchFamily="34" charset="0"/>
                <a:ea typeface="方正兰亭黑简体" panose="02000500000000000000" pitchFamily="2" charset="-122"/>
                <a:cs typeface="仿宋" panose="02010609060101010101" pitchFamily="49" charset="-122"/>
              </a:rPr>
              <a:t>国际</a:t>
            </a:r>
            <a:r>
              <a:rPr lang="zh-CN" altLang="en-US" sz="1600" kern="100" dirty="0">
                <a:latin typeface="Calibri" panose="020F0502020204030204" pitchFamily="34" charset="0"/>
                <a:ea typeface="方正兰亭黑简体" panose="02000500000000000000" pitchFamily="2" charset="-122"/>
                <a:cs typeface="仿宋" panose="02010609060101010101" pitchFamily="49" charset="-122"/>
              </a:rPr>
              <a:t>治理的重要方法，要倡导以对话解争端、以协商化分歧。我们要在国际和区域层面建设全球伙伴关系，走出一条“对话而不对抗，结伴而不结盟”的国</a:t>
            </a:r>
            <a:r>
              <a:rPr lang="zh-CN" altLang="en-US" sz="1600" kern="100" dirty="0" smtClean="0">
                <a:latin typeface="Calibri" panose="020F0502020204030204" pitchFamily="34" charset="0"/>
                <a:ea typeface="方正兰亭黑简体" panose="02000500000000000000" pitchFamily="2" charset="-122"/>
                <a:cs typeface="仿宋" panose="02010609060101010101" pitchFamily="49" charset="-122"/>
              </a:rPr>
              <a:t>与国</a:t>
            </a:r>
            <a:r>
              <a:rPr lang="zh-CN" altLang="en-US" sz="1600" kern="100" dirty="0">
                <a:latin typeface="Calibri" panose="020F0502020204030204" pitchFamily="34" charset="0"/>
                <a:ea typeface="方正兰亭黑简体" panose="02000500000000000000" pitchFamily="2" charset="-122"/>
                <a:cs typeface="仿宋" panose="02010609060101010101" pitchFamily="49" charset="-122"/>
              </a:rPr>
              <a:t>交往新路。大国之间相处，要不冲突、不对抗、相互尊重、合作共赢。</a:t>
            </a:r>
            <a:r>
              <a:rPr lang="zh-CN" altLang="en-US" sz="1600" kern="100" dirty="0" smtClean="0">
                <a:latin typeface="Calibri" panose="020F0502020204030204" pitchFamily="34" charset="0"/>
                <a:ea typeface="方正兰亭黑简体" panose="02000500000000000000" pitchFamily="2" charset="-122"/>
                <a:cs typeface="仿宋" panose="02010609060101010101" pitchFamily="49" charset="-122"/>
              </a:rPr>
              <a:t>大国与</a:t>
            </a:r>
            <a:r>
              <a:rPr lang="zh-CN" altLang="en-US" sz="1600" kern="100" dirty="0">
                <a:latin typeface="Calibri" panose="020F0502020204030204" pitchFamily="34" charset="0"/>
                <a:ea typeface="方正兰亭黑简体" panose="02000500000000000000" pitchFamily="2" charset="-122"/>
                <a:cs typeface="仿宋" panose="02010609060101010101" pitchFamily="49" charset="-122"/>
              </a:rPr>
              <a:t>小国相处，要平等相待，践行正确义利观，义利相兼，义重于利。</a:t>
            </a:r>
            <a:endParaRPr lang="en-US" altLang="zh-CN" sz="1600" kern="100" dirty="0">
              <a:latin typeface="方正兰亭黑简体" pitchFamily="2" charset="-122"/>
              <a:ea typeface="方正兰亭黑简体" pitchFamily="2" charset="-122"/>
              <a:cs typeface="仿宋" panose="02010609060101010101" pitchFamily="49" charset="-122"/>
            </a:endParaRPr>
          </a:p>
          <a:p>
            <a:pPr indent="304800" algn="r">
              <a:lnSpc>
                <a:spcPct val="150000"/>
              </a:lnSpc>
            </a:pPr>
            <a:r>
              <a:rPr lang="zh-CN" altLang="en-US" sz="1400" kern="100" dirty="0" smtClean="0">
                <a:latin typeface="方正兰亭黑简体" pitchFamily="2" charset="-122"/>
                <a:ea typeface="方正兰亭黑简体" pitchFamily="2" charset="-122"/>
              </a:rPr>
              <a:t>（</a:t>
            </a:r>
            <a:r>
              <a:rPr lang="en-US" altLang="zh-CN" sz="1400" kern="100" dirty="0">
                <a:latin typeface="方正兰亭黑简体" pitchFamily="2" charset="-122"/>
                <a:ea typeface="方正兰亭黑简体" pitchFamily="2" charset="-122"/>
              </a:rPr>
              <a:t>2015</a:t>
            </a:r>
            <a:r>
              <a:rPr lang="zh-CN" altLang="en-US" sz="1400" kern="100" dirty="0">
                <a:latin typeface="方正兰亭黑简体" pitchFamily="2" charset="-122"/>
                <a:ea typeface="方正兰亭黑简体" pitchFamily="2" charset="-122"/>
              </a:rPr>
              <a:t>年</a:t>
            </a:r>
            <a:r>
              <a:rPr lang="en-US" altLang="zh-CN" sz="1400" kern="100" dirty="0" smtClean="0">
                <a:latin typeface="方正兰亭黑简体" pitchFamily="2" charset="-122"/>
                <a:ea typeface="方正兰亭黑简体" pitchFamily="2" charset="-122"/>
              </a:rPr>
              <a:t>9</a:t>
            </a:r>
            <a:r>
              <a:rPr lang="zh-CN" altLang="en-US" sz="1400" kern="100" dirty="0" smtClean="0">
                <a:latin typeface="方正兰亭黑简体" pitchFamily="2" charset="-122"/>
                <a:ea typeface="方正兰亭黑简体" pitchFamily="2" charset="-122"/>
              </a:rPr>
              <a:t>月</a:t>
            </a:r>
            <a:r>
              <a:rPr lang="en-US" altLang="zh-CN" sz="1400" kern="100" dirty="0">
                <a:latin typeface="方正兰亭黑简体" pitchFamily="2" charset="-122"/>
                <a:ea typeface="方正兰亭黑简体" pitchFamily="2" charset="-122"/>
              </a:rPr>
              <a:t>28</a:t>
            </a:r>
            <a:r>
              <a:rPr lang="zh-CN" altLang="en-US" sz="1400" kern="100" dirty="0">
                <a:latin typeface="方正兰亭黑简体" pitchFamily="2" charset="-122"/>
                <a:ea typeface="方正兰亭黑简体" pitchFamily="2" charset="-122"/>
              </a:rPr>
              <a:t>日，习近平在美国纽约联合国总部举行的第七十届联合国大会一般性</a:t>
            </a:r>
            <a:r>
              <a:rPr lang="zh-CN" altLang="en-US" sz="1400" kern="100" dirty="0" smtClean="0">
                <a:latin typeface="方正兰亭黑简体" pitchFamily="2" charset="-122"/>
                <a:ea typeface="方正兰亭黑简体" pitchFamily="2" charset="-122"/>
              </a:rPr>
              <a:t>辩论时</a:t>
            </a:r>
            <a:r>
              <a:rPr lang="zh-CN" altLang="en-US" sz="1400" kern="100" dirty="0">
                <a:latin typeface="方正兰亭黑简体" pitchFamily="2" charset="-122"/>
                <a:ea typeface="方正兰亭黑简体" pitchFamily="2" charset="-122"/>
              </a:rPr>
              <a:t>的</a:t>
            </a:r>
            <a:r>
              <a:rPr lang="zh-CN" altLang="en-US" sz="1400" kern="100" dirty="0" smtClean="0">
                <a:latin typeface="方正兰亭黑简体" pitchFamily="2" charset="-122"/>
                <a:ea typeface="方正兰亭黑简体" pitchFamily="2" charset="-122"/>
              </a:rPr>
              <a:t>讲话）</a:t>
            </a:r>
            <a:endParaRPr lang="ja-JP" altLang="ja-JP" sz="1400" kern="100" dirty="0">
              <a:effectLst/>
              <a:latin typeface="方正兰亭黑简体" pitchFamily="2" charset="-122"/>
              <a:ea typeface="方正兰亭黑简体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5" name="図 1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15340" y="339208"/>
            <a:ext cx="1579566" cy="16540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1889090"/>
            <a:ext cx="10713155" cy="4532641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2792" y="513303"/>
            <a:ext cx="2886146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736286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六、课后</a:t>
            </a:r>
            <a:r>
              <a:rPr kumimoji="1" lang="zh-CN" altLang="en-US" sz="3200" b="1" dirty="0" smtClean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练习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533490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6172" y="6023200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030836" y="2522192"/>
            <a:ext cx="1060800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304800" algn="just">
              <a:lnSpc>
                <a:spcPct val="150000"/>
              </a:lnSpc>
            </a:pPr>
            <a:r>
              <a:rPr lang="ko-KR" altLang="en-US" sz="1600" kern="100" dirty="0">
                <a:latin typeface="komorebi gothic" pitchFamily="49" charset="-128"/>
                <a:ea typeface="komorebi gothic" pitchFamily="49" charset="-128"/>
              </a:rPr>
              <a:t>‘큰 도가 행해지면 천하는 모든 사람의 것이 된다</a:t>
            </a:r>
            <a:r>
              <a:rPr lang="en-US" altLang="ko-KR" sz="1600" kern="100" dirty="0">
                <a:latin typeface="komorebi gothic" pitchFamily="49" charset="-128"/>
                <a:ea typeface="komorebi gothic" pitchFamily="49" charset="-128"/>
              </a:rPr>
              <a:t>(</a:t>
            </a:r>
            <a:r>
              <a:rPr lang="ko-KR" altLang="en-US" sz="1600" kern="100" dirty="0">
                <a:latin typeface="komorebi gothic" pitchFamily="49" charset="-128"/>
                <a:ea typeface="komorebi gothic" pitchFamily="49" charset="-128"/>
              </a:rPr>
              <a:t>大道之行也，天下为公</a:t>
            </a:r>
            <a:r>
              <a:rPr lang="en-US" altLang="ko-KR" sz="1600" kern="100" dirty="0">
                <a:latin typeface="komorebi gothic" pitchFamily="49" charset="-128"/>
                <a:ea typeface="komorebi gothic" pitchFamily="49" charset="-128"/>
              </a:rPr>
              <a:t>)’</a:t>
            </a:r>
            <a:r>
              <a:rPr lang="ko-KR" altLang="en-US" sz="1600" kern="100" dirty="0">
                <a:latin typeface="komorebi gothic" pitchFamily="49" charset="-128"/>
                <a:ea typeface="komorebi gothic" pitchFamily="49" charset="-128"/>
              </a:rPr>
              <a:t>라는 말이 있습니다</a:t>
            </a:r>
            <a:r>
              <a:rPr lang="en-US" altLang="ko-KR" sz="1600" kern="100" dirty="0">
                <a:latin typeface="komorebi gothic" pitchFamily="49" charset="-128"/>
                <a:ea typeface="komorebi gothic" pitchFamily="49" charset="-128"/>
              </a:rPr>
              <a:t>. </a:t>
            </a:r>
            <a:r>
              <a:rPr lang="ko-KR" altLang="en-US" sz="1600" kern="100" dirty="0">
                <a:latin typeface="komorebi gothic" pitchFamily="49" charset="-128"/>
                <a:ea typeface="komorebi gothic" pitchFamily="49" charset="-128"/>
              </a:rPr>
              <a:t>평화</a:t>
            </a:r>
            <a:r>
              <a:rPr lang="en-US" altLang="ko-KR" sz="1600" kern="100" dirty="0">
                <a:latin typeface="komorebi gothic" pitchFamily="49" charset="-128"/>
                <a:ea typeface="komorebi gothic" pitchFamily="49" charset="-128"/>
              </a:rPr>
              <a:t>, </a:t>
            </a:r>
            <a:r>
              <a:rPr lang="ko-KR" altLang="en-US" sz="1600" kern="100" dirty="0">
                <a:latin typeface="komorebi gothic" pitchFamily="49" charset="-128"/>
                <a:ea typeface="komorebi gothic" pitchFamily="49" charset="-128"/>
              </a:rPr>
              <a:t>발전</a:t>
            </a:r>
            <a:r>
              <a:rPr lang="en-US" altLang="ko-KR" sz="1600" kern="100" dirty="0">
                <a:latin typeface="komorebi gothic" pitchFamily="49" charset="-128"/>
                <a:ea typeface="komorebi gothic" pitchFamily="49" charset="-128"/>
              </a:rPr>
              <a:t>, </a:t>
            </a:r>
            <a:r>
              <a:rPr lang="ko-KR" altLang="en-US" sz="1600" kern="100" dirty="0">
                <a:latin typeface="komorebi gothic" pitchFamily="49" charset="-128"/>
                <a:ea typeface="komorebi gothic" pitchFamily="49" charset="-128"/>
              </a:rPr>
              <a:t>공정</a:t>
            </a:r>
            <a:r>
              <a:rPr lang="en-US" altLang="ko-KR" sz="1600" kern="100" dirty="0">
                <a:latin typeface="komorebi gothic" pitchFamily="49" charset="-128"/>
                <a:ea typeface="komorebi gothic" pitchFamily="49" charset="-128"/>
              </a:rPr>
              <a:t>, </a:t>
            </a:r>
            <a:r>
              <a:rPr lang="ko-KR" altLang="en-US" sz="1600" kern="100" dirty="0">
                <a:latin typeface="komorebi gothic" pitchFamily="49" charset="-128"/>
                <a:ea typeface="komorebi gothic" pitchFamily="49" charset="-128"/>
              </a:rPr>
              <a:t>정의</a:t>
            </a:r>
            <a:r>
              <a:rPr lang="en-US" altLang="ko-KR" sz="1600" kern="100" dirty="0">
                <a:latin typeface="komorebi gothic" pitchFamily="49" charset="-128"/>
                <a:ea typeface="komorebi gothic" pitchFamily="49" charset="-128"/>
              </a:rPr>
              <a:t>, </a:t>
            </a:r>
            <a:r>
              <a:rPr lang="ko-KR" altLang="en-US" sz="1600" kern="100" dirty="0">
                <a:latin typeface="komorebi gothic" pitchFamily="49" charset="-128"/>
                <a:ea typeface="komorebi gothic" pitchFamily="49" charset="-128"/>
              </a:rPr>
              <a:t>민주</a:t>
            </a:r>
            <a:r>
              <a:rPr lang="en-US" altLang="ko-KR" sz="1600" kern="100" dirty="0">
                <a:latin typeface="komorebi gothic" pitchFamily="49" charset="-128"/>
                <a:ea typeface="komorebi gothic" pitchFamily="49" charset="-128"/>
              </a:rPr>
              <a:t>, </a:t>
            </a:r>
            <a:r>
              <a:rPr lang="ko-KR" altLang="en-US" sz="1600" kern="100" dirty="0">
                <a:latin typeface="komorebi gothic" pitchFamily="49" charset="-128"/>
                <a:ea typeface="komorebi gothic" pitchFamily="49" charset="-128"/>
              </a:rPr>
              <a:t>자유는 전체 인류 공동의 가치이며 유엔의 숭고한 목표이기도 합니다</a:t>
            </a:r>
            <a:r>
              <a:rPr lang="en-US" altLang="ko-KR" sz="1600" kern="100" dirty="0">
                <a:latin typeface="komorebi gothic" pitchFamily="49" charset="-128"/>
                <a:ea typeface="komorebi gothic" pitchFamily="49" charset="-128"/>
              </a:rPr>
              <a:t>. </a:t>
            </a:r>
            <a:r>
              <a:rPr lang="ko-KR" altLang="en-US" sz="1600" kern="100" dirty="0">
                <a:latin typeface="komorebi gothic" pitchFamily="49" charset="-128"/>
                <a:ea typeface="komorebi gothic" pitchFamily="49" charset="-128"/>
              </a:rPr>
              <a:t>그러나 이 목표를 달성하기까지는 아직도 가야 할 길이 많이 남아 있으며 여전히 많은 노력이 필요합니다</a:t>
            </a:r>
            <a:r>
              <a:rPr lang="en-US" altLang="ko-KR" sz="1600" kern="100" dirty="0">
                <a:latin typeface="komorebi gothic" pitchFamily="49" charset="-128"/>
                <a:ea typeface="komorebi gothic" pitchFamily="49" charset="-128"/>
              </a:rPr>
              <a:t>. </a:t>
            </a:r>
            <a:r>
              <a:rPr lang="ko-KR" altLang="en-US" sz="1600" kern="100" dirty="0">
                <a:latin typeface="komorebi gothic" pitchFamily="49" charset="-128"/>
                <a:ea typeface="komorebi gothic" pitchFamily="49" charset="-128"/>
              </a:rPr>
              <a:t>오늘날 세계는 각국이 상호 의존하고 고락을 함께 하는 세계입니다</a:t>
            </a:r>
            <a:r>
              <a:rPr lang="en-US" altLang="ko-KR" sz="1600" kern="100" dirty="0">
                <a:latin typeface="komorebi gothic" pitchFamily="49" charset="-128"/>
                <a:ea typeface="komorebi gothic" pitchFamily="49" charset="-128"/>
              </a:rPr>
              <a:t>. </a:t>
            </a:r>
            <a:r>
              <a:rPr lang="ko-KR" altLang="en-US" sz="1600" kern="100" dirty="0">
                <a:latin typeface="komorebi gothic" pitchFamily="49" charset="-128"/>
                <a:ea typeface="komorebi gothic" pitchFamily="49" charset="-128"/>
              </a:rPr>
              <a:t>우리는 유엔 헌장의 취지와 원칙을 계승하고 선양하며 협력 상생을 핵심으로 하는 신형 국제 관계를 구축하고 인류운명공동체를 건설해야 합니다</a:t>
            </a:r>
            <a:r>
              <a:rPr lang="en-US" altLang="ko-KR" sz="1600" kern="100" dirty="0">
                <a:latin typeface="komorebi gothic" pitchFamily="49" charset="-128"/>
                <a:ea typeface="komorebi gothic" pitchFamily="49" charset="-128"/>
              </a:rPr>
              <a:t>. </a:t>
            </a:r>
            <a:r>
              <a:rPr lang="ko-KR" altLang="en-US" sz="1600" kern="100" dirty="0">
                <a:latin typeface="komorebi gothic" pitchFamily="49" charset="-128"/>
                <a:ea typeface="komorebi gothic" pitchFamily="49" charset="-128"/>
              </a:rPr>
              <a:t>이를 위해 우리는 다음과 같은 노력을 해야 합니다</a:t>
            </a:r>
            <a:r>
              <a:rPr lang="en-US" altLang="ko-KR" sz="1600" kern="100" dirty="0">
                <a:latin typeface="komorebi gothic" pitchFamily="49" charset="-128"/>
                <a:ea typeface="komorebi gothic" pitchFamily="49" charset="-128"/>
              </a:rPr>
              <a:t>.</a:t>
            </a:r>
          </a:p>
          <a:p>
            <a:pPr indent="304800" algn="just">
              <a:lnSpc>
                <a:spcPct val="150000"/>
              </a:lnSpc>
            </a:pPr>
            <a:r>
              <a:rPr lang="en-US" altLang="ko-KR" sz="1600" kern="100" dirty="0" smtClean="0">
                <a:latin typeface="komorebi gothic" pitchFamily="49" charset="-128"/>
                <a:ea typeface="komorebi gothic" pitchFamily="49" charset="-128"/>
              </a:rPr>
              <a:t>……</a:t>
            </a:r>
            <a:endParaRPr lang="en-US" altLang="ko-KR" sz="1600" kern="100" dirty="0">
              <a:latin typeface="komorebi gothic" pitchFamily="49" charset="-128"/>
              <a:ea typeface="komorebi gothic" pitchFamily="49" charset="-128"/>
            </a:endParaRPr>
          </a:p>
        </p:txBody>
      </p:sp>
      <p:sp>
        <p:nvSpPr>
          <p:cNvPr id="6" name="圆角矩形 6"/>
          <p:cNvSpPr/>
          <p:nvPr/>
        </p:nvSpPr>
        <p:spPr>
          <a:xfrm>
            <a:off x="4019342" y="1411293"/>
            <a:ext cx="4732772" cy="665249"/>
          </a:xfrm>
          <a:prstGeom prst="roundRect">
            <a:avLst>
              <a:gd name="adj" fmla="val 50000"/>
            </a:avLst>
          </a:prstGeom>
          <a:solidFill>
            <a:srgbClr val="1E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ea typeface="方正兰亭黑简体" panose="02000500000000000000" pitchFamily="2" charset="-122"/>
              </a:rPr>
              <a:t>参考译文</a:t>
            </a:r>
            <a:endParaRPr lang="zh-CN" altLang="en-US" sz="2000" b="1" dirty="0">
              <a:ea typeface="方正兰亭黑简体" panose="02000500000000000000" pitchFamily="2" charset="-122"/>
              <a:sym typeface="+mn-ea"/>
            </a:endParaRPr>
          </a:p>
        </p:txBody>
      </p:sp>
      <p:pic>
        <p:nvPicPr>
          <p:cNvPr id="15" name="図 1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15340" y="339208"/>
            <a:ext cx="1579566" cy="1654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63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1889090"/>
            <a:ext cx="10713155" cy="4532641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2792" y="513303"/>
            <a:ext cx="2886146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736286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六、课后</a:t>
            </a:r>
            <a:r>
              <a:rPr kumimoji="1" lang="zh-CN" altLang="en-US" sz="3200" b="1" dirty="0" smtClean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练习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533490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6172" y="6023200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978262" y="2509404"/>
            <a:ext cx="10608008" cy="2997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304800" algn="just">
              <a:lnSpc>
                <a:spcPct val="150000"/>
              </a:lnSpc>
            </a:pPr>
            <a:r>
              <a:rPr lang="ko-KR" altLang="en-US" sz="1600" kern="100" dirty="0" smtClean="0">
                <a:latin typeface="komorebi gothic" pitchFamily="49" charset="-128"/>
                <a:ea typeface="komorebi gothic" pitchFamily="49" charset="-128"/>
              </a:rPr>
              <a:t>우리는 </a:t>
            </a:r>
            <a:r>
              <a:rPr lang="ko-KR" altLang="en-US" sz="1600" kern="100" dirty="0">
                <a:latin typeface="komorebi gothic" pitchFamily="49" charset="-128"/>
                <a:ea typeface="komorebi gothic" pitchFamily="49" charset="-128"/>
              </a:rPr>
              <a:t>다자주의를 견지해야 하고 일방주의를 추구해서는 안 되며 양자 간</a:t>
            </a:r>
            <a:r>
              <a:rPr lang="en-US" altLang="ko-KR" sz="1600" kern="100" dirty="0">
                <a:latin typeface="komorebi gothic" pitchFamily="49" charset="-128"/>
                <a:ea typeface="komorebi gothic" pitchFamily="49" charset="-128"/>
              </a:rPr>
              <a:t>, </a:t>
            </a:r>
            <a:r>
              <a:rPr lang="ko-KR" altLang="en-US" sz="1600" kern="100" dirty="0">
                <a:latin typeface="komorebi gothic" pitchFamily="49" charset="-128"/>
                <a:ea typeface="komorebi gothic" pitchFamily="49" charset="-128"/>
              </a:rPr>
              <a:t>다자 간</a:t>
            </a:r>
            <a:r>
              <a:rPr lang="en-US" altLang="ko-KR" sz="1600" kern="100" dirty="0">
                <a:latin typeface="komorebi gothic" pitchFamily="49" charset="-128"/>
                <a:ea typeface="komorebi gothic" pitchFamily="49" charset="-128"/>
              </a:rPr>
              <a:t>, </a:t>
            </a:r>
            <a:r>
              <a:rPr lang="ko-KR" altLang="en-US" sz="1600" kern="100" dirty="0">
                <a:latin typeface="komorebi gothic" pitchFamily="49" charset="-128"/>
                <a:ea typeface="komorebi gothic" pitchFamily="49" charset="-128"/>
              </a:rPr>
              <a:t>상호 간의 상생이라는 새로운 이념을 실천하여 나만 이기려 하고 내가 모든 것을 독차지하겠다는 낡은 사고 방식은 버려야 합니다</a:t>
            </a:r>
            <a:r>
              <a:rPr lang="en-US" altLang="ko-KR" sz="1600" kern="100" dirty="0">
                <a:latin typeface="komorebi gothic" pitchFamily="49" charset="-128"/>
                <a:ea typeface="komorebi gothic" pitchFamily="49" charset="-128"/>
              </a:rPr>
              <a:t>. </a:t>
            </a:r>
            <a:r>
              <a:rPr lang="ko-KR" altLang="en-US" sz="1600" kern="100" dirty="0">
                <a:latin typeface="komorebi gothic" pitchFamily="49" charset="-128"/>
                <a:ea typeface="komorebi gothic" pitchFamily="49" charset="-128"/>
              </a:rPr>
              <a:t>협상은 민주주의의 중요한 형식이자 현대 국제 사회 거버넌스의 중요한 방법이 되어야 합니다</a:t>
            </a:r>
            <a:r>
              <a:rPr lang="en-US" altLang="ko-KR" sz="1600" kern="100" dirty="0">
                <a:latin typeface="komorebi gothic" pitchFamily="49" charset="-128"/>
                <a:ea typeface="komorebi gothic" pitchFamily="49" charset="-128"/>
              </a:rPr>
              <a:t>. </a:t>
            </a:r>
            <a:r>
              <a:rPr lang="ko-KR" altLang="en-US" sz="1600" kern="100" dirty="0">
                <a:latin typeface="komorebi gothic" pitchFamily="49" charset="-128"/>
                <a:ea typeface="komorebi gothic" pitchFamily="49" charset="-128"/>
              </a:rPr>
              <a:t>따라서 대화로 분쟁을 해결하고 협상으로 갈등을 해결해야 합니다</a:t>
            </a:r>
            <a:r>
              <a:rPr lang="en-US" altLang="ko-KR" sz="1600" kern="100" dirty="0">
                <a:latin typeface="komorebi gothic" pitchFamily="49" charset="-128"/>
                <a:ea typeface="komorebi gothic" pitchFamily="49" charset="-128"/>
              </a:rPr>
              <a:t>. </a:t>
            </a:r>
            <a:r>
              <a:rPr lang="ko-KR" altLang="en-US" sz="1600" kern="100" dirty="0">
                <a:latin typeface="komorebi gothic" pitchFamily="49" charset="-128"/>
                <a:ea typeface="komorebi gothic" pitchFamily="49" charset="-128"/>
              </a:rPr>
              <a:t>우리는 국제 사회와 지역 차원에서 각국이 글로벌 파트너십을 구축하여 ‘대결이 아닌 대화</a:t>
            </a:r>
            <a:r>
              <a:rPr lang="en-US" altLang="ko-KR" sz="1600" kern="100" dirty="0">
                <a:latin typeface="komorebi gothic" pitchFamily="49" charset="-128"/>
                <a:ea typeface="komorebi gothic" pitchFamily="49" charset="-128"/>
              </a:rPr>
              <a:t>, </a:t>
            </a:r>
            <a:r>
              <a:rPr lang="ko-KR" altLang="en-US" sz="1600" kern="100" dirty="0">
                <a:latin typeface="komorebi gothic" pitchFamily="49" charset="-128"/>
                <a:ea typeface="komorebi gothic" pitchFamily="49" charset="-128"/>
              </a:rPr>
              <a:t>동맹이 아닌 동반자 관계’를 중심으로 하는 새로운 길을 가야 합니다</a:t>
            </a:r>
            <a:r>
              <a:rPr lang="en-US" altLang="ko-KR" sz="1600" kern="100" dirty="0">
                <a:latin typeface="komorebi gothic" pitchFamily="49" charset="-128"/>
                <a:ea typeface="komorebi gothic" pitchFamily="49" charset="-128"/>
              </a:rPr>
              <a:t>. </a:t>
            </a:r>
            <a:r>
              <a:rPr lang="ko-KR" altLang="en-US" sz="1600" kern="100" dirty="0">
                <a:latin typeface="komorebi gothic" pitchFamily="49" charset="-128"/>
                <a:ea typeface="komorebi gothic" pitchFamily="49" charset="-128"/>
              </a:rPr>
              <a:t>대국 간 관계에서도 충돌하거나 대결하지 말고 상호 존중과 협력 상생을 추구해야 합니다</a:t>
            </a:r>
            <a:r>
              <a:rPr lang="en-US" altLang="ko-KR" sz="1600" kern="100" dirty="0">
                <a:latin typeface="komorebi gothic" pitchFamily="49" charset="-128"/>
                <a:ea typeface="komorebi gothic" pitchFamily="49" charset="-128"/>
              </a:rPr>
              <a:t>. </a:t>
            </a:r>
            <a:r>
              <a:rPr lang="ko-KR" altLang="en-US" sz="1600" kern="100" dirty="0">
                <a:latin typeface="komorebi gothic" pitchFamily="49" charset="-128"/>
                <a:ea typeface="komorebi gothic" pitchFamily="49" charset="-128"/>
              </a:rPr>
              <a:t>대국과 소국의 관계는 평등해야 하며 ‘정확한 의리관’으로 도의와 이익을 모두 염두에 두되 이익보다 도의를 우선시하는 태도를 실천해야 합니다</a:t>
            </a:r>
            <a:r>
              <a:rPr lang="en-US" altLang="ko-KR" sz="1600" kern="100" dirty="0">
                <a:latin typeface="komorebi gothic" pitchFamily="49" charset="-128"/>
                <a:ea typeface="komorebi gothic" pitchFamily="49" charset="-128"/>
              </a:rPr>
              <a:t>.</a:t>
            </a:r>
          </a:p>
        </p:txBody>
      </p:sp>
      <p:sp>
        <p:nvSpPr>
          <p:cNvPr id="6" name="圆角矩形 6"/>
          <p:cNvSpPr/>
          <p:nvPr/>
        </p:nvSpPr>
        <p:spPr>
          <a:xfrm>
            <a:off x="4019342" y="1411293"/>
            <a:ext cx="4732772" cy="665249"/>
          </a:xfrm>
          <a:prstGeom prst="roundRect">
            <a:avLst>
              <a:gd name="adj" fmla="val 50000"/>
            </a:avLst>
          </a:prstGeom>
          <a:solidFill>
            <a:srgbClr val="1E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ea typeface="方正兰亭黑简体" panose="02000500000000000000" pitchFamily="2" charset="-122"/>
              </a:rPr>
              <a:t>参考译文</a:t>
            </a:r>
            <a:endParaRPr lang="zh-CN" altLang="en-US" sz="2000" b="1" dirty="0">
              <a:ea typeface="方正兰亭黑简体" panose="02000500000000000000" pitchFamily="2" charset="-122"/>
              <a:sym typeface="+mn-ea"/>
            </a:endParaRPr>
          </a:p>
        </p:txBody>
      </p:sp>
      <p:pic>
        <p:nvPicPr>
          <p:cNvPr id="15" name="図 1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15340" y="339208"/>
            <a:ext cx="1579566" cy="16540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1889090"/>
            <a:ext cx="10713155" cy="4114585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2792" y="513303"/>
            <a:ext cx="2951164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801304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六、课后</a:t>
            </a:r>
            <a:r>
              <a:rPr kumimoji="1" lang="zh-CN" altLang="en-US" sz="3200" b="1" dirty="0" smtClean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练习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533490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2855" y="5602665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106637" y="2182812"/>
            <a:ext cx="1029824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304800" algn="just">
              <a:lnSpc>
                <a:spcPct val="150000"/>
              </a:lnSpc>
            </a:pPr>
            <a:r>
              <a:rPr lang="zh-CN" altLang="en-US" sz="1600" kern="100" dirty="0">
                <a:latin typeface="方正兰亭黑简体" pitchFamily="2" charset="-122"/>
                <a:ea typeface="方正兰亭黑简体" pitchFamily="2" charset="-122"/>
                <a:cs typeface="仿宋" panose="02010609060101010101" pitchFamily="49" charset="-122"/>
              </a:rPr>
              <a:t>经济全球化是推动世界经济增长的引擎。当前，逆全球化思潮正在发酵，</a:t>
            </a:r>
            <a:r>
              <a:rPr lang="zh-CN" altLang="en-US" sz="1600" kern="100" dirty="0" smtClean="0">
                <a:latin typeface="方正兰亭黑简体" pitchFamily="2" charset="-122"/>
                <a:ea typeface="方正兰亭黑简体" pitchFamily="2" charset="-122"/>
                <a:cs typeface="仿宋" panose="02010609060101010101" pitchFamily="49" charset="-122"/>
              </a:rPr>
              <a:t>保护主义</a:t>
            </a:r>
            <a:r>
              <a:rPr lang="zh-CN" altLang="en-US" sz="1600" kern="100" dirty="0">
                <a:latin typeface="方正兰亭黑简体" pitchFamily="2" charset="-122"/>
                <a:ea typeface="方正兰亭黑简体" pitchFamily="2" charset="-122"/>
                <a:cs typeface="仿宋" panose="02010609060101010101" pitchFamily="49" charset="-122"/>
              </a:rPr>
              <a:t>的负面效应日益显现，收入分配不平等、发展空间不平衡已成为全球</a:t>
            </a:r>
            <a:r>
              <a:rPr lang="zh-CN" altLang="en-US" sz="1600" kern="100" dirty="0" smtClean="0">
                <a:latin typeface="方正兰亭黑简体" pitchFamily="2" charset="-122"/>
                <a:ea typeface="方正兰亭黑简体" pitchFamily="2" charset="-122"/>
                <a:cs typeface="仿宋" panose="02010609060101010101" pitchFamily="49" charset="-122"/>
              </a:rPr>
              <a:t>经济治理</a:t>
            </a:r>
            <a:r>
              <a:rPr lang="zh-CN" altLang="en-US" sz="1600" kern="100" dirty="0">
                <a:latin typeface="方正兰亭黑简体" pitchFamily="2" charset="-122"/>
                <a:ea typeface="方正兰亭黑简体" pitchFamily="2" charset="-122"/>
                <a:cs typeface="仿宋" panose="02010609060101010101" pitchFamily="49" charset="-122"/>
              </a:rPr>
              <a:t>面临的最突出问题。我们要坚持创新驱动，打造富有活力的增长模式；</a:t>
            </a:r>
            <a:r>
              <a:rPr lang="zh-CN" altLang="en-US" sz="1600" kern="100" dirty="0" smtClean="0">
                <a:latin typeface="方正兰亭黑简体" pitchFamily="2" charset="-122"/>
                <a:ea typeface="方正兰亭黑简体" pitchFamily="2" charset="-122"/>
                <a:cs typeface="仿宋" panose="02010609060101010101" pitchFamily="49" charset="-122"/>
              </a:rPr>
              <a:t>坚持</a:t>
            </a:r>
            <a:r>
              <a:rPr lang="zh-CN" altLang="en-US" sz="1600" kern="100" dirty="0">
                <a:latin typeface="方正兰亭黑简体" pitchFamily="2" charset="-122"/>
                <a:ea typeface="方正兰亭黑简体" pitchFamily="2" charset="-122"/>
                <a:cs typeface="仿宋" panose="02010609060101010101" pitchFamily="49" charset="-122"/>
              </a:rPr>
              <a:t>协同联动，打造开放共赢的合作模式；坚持公平包容，打造平衡普惠的</a:t>
            </a:r>
            <a:r>
              <a:rPr lang="zh-CN" altLang="en-US" sz="1600" kern="100" dirty="0" smtClean="0">
                <a:latin typeface="方正兰亭黑简体" pitchFamily="2" charset="-122"/>
                <a:ea typeface="方正兰亭黑简体" pitchFamily="2" charset="-122"/>
                <a:cs typeface="仿宋" panose="02010609060101010101" pitchFamily="49" charset="-122"/>
              </a:rPr>
              <a:t>发展</a:t>
            </a:r>
            <a:r>
              <a:rPr lang="zh-CN" altLang="en-US" sz="1600" kern="100" dirty="0">
                <a:latin typeface="方正兰亭黑简体" pitchFamily="2" charset="-122"/>
                <a:ea typeface="方正兰亭黑简体" pitchFamily="2" charset="-122"/>
                <a:cs typeface="仿宋" panose="02010609060101010101" pitchFamily="49" charset="-122"/>
              </a:rPr>
              <a:t>模式，让世界各国人民共享经济全球化发展成果。中国支持对世界贸易</a:t>
            </a:r>
            <a:r>
              <a:rPr lang="zh-CN" altLang="en-US" sz="1600" kern="100" dirty="0" smtClean="0">
                <a:latin typeface="方正兰亭黑简体" pitchFamily="2" charset="-122"/>
                <a:ea typeface="方正兰亭黑简体" pitchFamily="2" charset="-122"/>
                <a:cs typeface="仿宋" panose="02010609060101010101" pitchFamily="49" charset="-122"/>
              </a:rPr>
              <a:t>组织进行</a:t>
            </a:r>
            <a:r>
              <a:rPr lang="zh-CN" altLang="en-US" sz="1600" kern="100" dirty="0">
                <a:latin typeface="方正兰亭黑简体" pitchFamily="2" charset="-122"/>
                <a:ea typeface="方正兰亭黑简体" pitchFamily="2" charset="-122"/>
                <a:cs typeface="仿宋" panose="02010609060101010101" pitchFamily="49" charset="-122"/>
              </a:rPr>
              <a:t>必要的改革，更好建设开放型世界经济，维护多边贸易体制，引导经济</a:t>
            </a:r>
            <a:r>
              <a:rPr lang="zh-CN" altLang="en-US" sz="1600" kern="100" dirty="0" smtClean="0">
                <a:latin typeface="方正兰亭黑简体" pitchFamily="2" charset="-122"/>
                <a:ea typeface="方正兰亭黑简体" pitchFamily="2" charset="-122"/>
                <a:cs typeface="仿宋" panose="02010609060101010101" pitchFamily="49" charset="-122"/>
              </a:rPr>
              <a:t>全球化</a:t>
            </a:r>
            <a:r>
              <a:rPr lang="zh-CN" altLang="en-US" sz="1600" kern="100" dirty="0">
                <a:latin typeface="方正兰亭黑简体" pitchFamily="2" charset="-122"/>
                <a:ea typeface="方正兰亭黑简体" pitchFamily="2" charset="-122"/>
                <a:cs typeface="仿宋" panose="02010609060101010101" pitchFamily="49" charset="-122"/>
              </a:rPr>
              <a:t>更加健康发展。“一带一路”倡议丰富了国际经济合作理念和多边主义</a:t>
            </a:r>
            <a:r>
              <a:rPr lang="zh-CN" altLang="en-US" sz="1600" kern="100" dirty="0" smtClean="0">
                <a:latin typeface="方正兰亭黑简体" pitchFamily="2" charset="-122"/>
                <a:ea typeface="方正兰亭黑简体" pitchFamily="2" charset="-122"/>
                <a:cs typeface="仿宋" panose="02010609060101010101" pitchFamily="49" charset="-122"/>
              </a:rPr>
              <a:t>内涵</a:t>
            </a:r>
            <a:r>
              <a:rPr lang="zh-CN" altLang="en-US" sz="1600" kern="100" dirty="0">
                <a:latin typeface="方正兰亭黑简体" pitchFamily="2" charset="-122"/>
                <a:ea typeface="方正兰亭黑简体" pitchFamily="2" charset="-122"/>
                <a:cs typeface="仿宋" panose="02010609060101010101" pitchFamily="49" charset="-122"/>
              </a:rPr>
              <a:t>，为促进世界经济增长、实现共同发展提供了重要途径。我们欢迎包括</a:t>
            </a:r>
            <a:r>
              <a:rPr lang="zh-CN" altLang="en-US" sz="1600" kern="100" dirty="0" smtClean="0">
                <a:latin typeface="方正兰亭黑简体" pitchFamily="2" charset="-122"/>
                <a:ea typeface="方正兰亭黑简体" pitchFamily="2" charset="-122"/>
                <a:cs typeface="仿宋" panose="02010609060101010101" pitchFamily="49" charset="-122"/>
              </a:rPr>
              <a:t>法国在内</a:t>
            </a:r>
            <a:r>
              <a:rPr lang="zh-CN" altLang="en-US" sz="1600" kern="100" dirty="0">
                <a:latin typeface="方正兰亭黑简体" pitchFamily="2" charset="-122"/>
                <a:ea typeface="方正兰亭黑简体" pitchFamily="2" charset="-122"/>
                <a:cs typeface="仿宋" panose="02010609060101010101" pitchFamily="49" charset="-122"/>
              </a:rPr>
              <a:t>的世界各国积极参与到共建“一带一路”中来</a:t>
            </a:r>
            <a:r>
              <a:rPr lang="zh-CN" altLang="en-US" sz="1600" kern="100" dirty="0" smtClean="0">
                <a:latin typeface="方正兰亭黑简体" pitchFamily="2" charset="-122"/>
                <a:ea typeface="方正兰亭黑简体" pitchFamily="2" charset="-122"/>
                <a:cs typeface="仿宋" panose="02010609060101010101" pitchFamily="49" charset="-122"/>
              </a:rPr>
              <a:t>。</a:t>
            </a:r>
            <a:endParaRPr lang="en-US" altLang="zh-CN" sz="1600" kern="100" dirty="0" smtClean="0">
              <a:latin typeface="方正兰亭黑简体" pitchFamily="2" charset="-122"/>
              <a:ea typeface="方正兰亭黑简体" pitchFamily="2" charset="-122"/>
              <a:cs typeface="仿宋" panose="02010609060101010101" pitchFamily="49" charset="-122"/>
            </a:endParaRPr>
          </a:p>
          <a:p>
            <a:pPr indent="304800" algn="r">
              <a:lnSpc>
                <a:spcPct val="150000"/>
              </a:lnSpc>
            </a:pPr>
            <a:endParaRPr lang="en-US" altLang="zh-CN" sz="1600" kern="100" dirty="0" smtClean="0">
              <a:latin typeface="方正兰亭黑简体" pitchFamily="2" charset="-122"/>
              <a:ea typeface="方正兰亭黑简体" pitchFamily="2" charset="-122"/>
              <a:cs typeface="仿宋" panose="02010609060101010101" pitchFamily="49" charset="-122"/>
            </a:endParaRPr>
          </a:p>
          <a:p>
            <a:pPr indent="304800" algn="r">
              <a:lnSpc>
                <a:spcPct val="150000"/>
              </a:lnSpc>
            </a:pPr>
            <a:endParaRPr lang="en-US" altLang="zh-CN" sz="1600" kern="100" dirty="0">
              <a:latin typeface="方正兰亭黑简体" pitchFamily="2" charset="-122"/>
              <a:ea typeface="方正兰亭黑简体" pitchFamily="2" charset="-122"/>
              <a:cs typeface="仿宋" panose="02010609060101010101" pitchFamily="49" charset="-122"/>
            </a:endParaRPr>
          </a:p>
          <a:p>
            <a:pPr indent="304800" algn="r">
              <a:lnSpc>
                <a:spcPct val="150000"/>
              </a:lnSpc>
            </a:pPr>
            <a:r>
              <a:rPr lang="zh-CN" altLang="en-US" sz="1600" kern="100" dirty="0" smtClean="0">
                <a:latin typeface="方正兰亭黑简体" pitchFamily="2" charset="-122"/>
                <a:ea typeface="方正兰亭黑简体" pitchFamily="2" charset="-122"/>
                <a:cs typeface="仿宋" panose="02010609060101010101" pitchFamily="49" charset="-122"/>
              </a:rPr>
              <a:t>（</a:t>
            </a:r>
            <a:r>
              <a:rPr lang="en-US" altLang="zh-CN" sz="1600" kern="100" dirty="0">
                <a:latin typeface="方正兰亭黑简体" pitchFamily="2" charset="-122"/>
                <a:ea typeface="方正兰亭黑简体" pitchFamily="2" charset="-122"/>
                <a:cs typeface="仿宋" panose="02010609060101010101" pitchFamily="49" charset="-122"/>
              </a:rPr>
              <a:t>2019</a:t>
            </a:r>
            <a:r>
              <a:rPr lang="zh-CN" altLang="en-US" sz="1600" kern="100" dirty="0">
                <a:latin typeface="方正兰亭黑简体" pitchFamily="2" charset="-122"/>
                <a:ea typeface="方正兰亭黑简体" pitchFamily="2" charset="-122"/>
                <a:cs typeface="仿宋" panose="02010609060101010101" pitchFamily="49" charset="-122"/>
              </a:rPr>
              <a:t>年</a:t>
            </a:r>
            <a:r>
              <a:rPr lang="en-US" altLang="zh-CN" sz="1600" kern="100" dirty="0">
                <a:latin typeface="方正兰亭黑简体" pitchFamily="2" charset="-122"/>
                <a:ea typeface="方正兰亭黑简体" pitchFamily="2" charset="-122"/>
                <a:cs typeface="仿宋" panose="02010609060101010101" pitchFamily="49" charset="-122"/>
              </a:rPr>
              <a:t>3</a:t>
            </a:r>
            <a:r>
              <a:rPr lang="zh-CN" altLang="en-US" sz="1600" kern="100" dirty="0">
                <a:latin typeface="方正兰亭黑简体" pitchFamily="2" charset="-122"/>
                <a:ea typeface="方正兰亭黑简体" pitchFamily="2" charset="-122"/>
                <a:cs typeface="仿宋" panose="02010609060101010101" pitchFamily="49" charset="-122"/>
              </a:rPr>
              <a:t>月</a:t>
            </a:r>
            <a:r>
              <a:rPr lang="en-US" altLang="zh-CN" sz="1600" kern="100" dirty="0">
                <a:latin typeface="方正兰亭黑简体" pitchFamily="2" charset="-122"/>
                <a:ea typeface="方正兰亭黑简体" pitchFamily="2" charset="-122"/>
                <a:cs typeface="仿宋" panose="02010609060101010101" pitchFamily="49" charset="-122"/>
              </a:rPr>
              <a:t>26</a:t>
            </a:r>
            <a:r>
              <a:rPr lang="zh-CN" altLang="en-US" sz="1600" kern="100" dirty="0">
                <a:latin typeface="方正兰亭黑简体" pitchFamily="2" charset="-122"/>
                <a:ea typeface="方正兰亭黑简体" pitchFamily="2" charset="-122"/>
                <a:cs typeface="仿宋" panose="02010609060101010101" pitchFamily="49" charset="-122"/>
              </a:rPr>
              <a:t>日，习近</a:t>
            </a:r>
            <a:r>
              <a:rPr lang="zh-CN" altLang="en-US" sz="1600" kern="100" dirty="0" smtClean="0">
                <a:latin typeface="方正兰亭黑简体" pitchFamily="2" charset="-122"/>
                <a:ea typeface="方正兰亭黑简体" pitchFamily="2" charset="-122"/>
                <a:cs typeface="仿宋" panose="02010609060101010101" pitchFamily="49" charset="-122"/>
              </a:rPr>
              <a:t>平在</a:t>
            </a:r>
            <a:r>
              <a:rPr lang="zh-CN" altLang="en-US" sz="1600" kern="100" dirty="0">
                <a:latin typeface="方正兰亭黑简体" pitchFamily="2" charset="-122"/>
                <a:ea typeface="方正兰亭黑简体" pitchFamily="2" charset="-122"/>
                <a:cs typeface="仿宋" panose="02010609060101010101" pitchFamily="49" charset="-122"/>
              </a:rPr>
              <a:t>中法全球治理论坛闭幕式上的</a:t>
            </a:r>
            <a:r>
              <a:rPr lang="zh-CN" altLang="en-US" sz="1600" kern="100" dirty="0" smtClean="0">
                <a:latin typeface="方正兰亭黑简体" pitchFamily="2" charset="-122"/>
                <a:ea typeface="方正兰亭黑简体" pitchFamily="2" charset="-122"/>
                <a:cs typeface="仿宋" panose="02010609060101010101" pitchFamily="49" charset="-122"/>
              </a:rPr>
              <a:t>讲话）</a:t>
            </a:r>
            <a:endParaRPr lang="en-US" altLang="zh-CN" sz="1400" kern="100" dirty="0">
              <a:latin typeface="方正兰亭黑简体" pitchFamily="2" charset="-122"/>
              <a:ea typeface="方正兰亭黑简体" pitchFamily="2" charset="-122"/>
            </a:endParaRPr>
          </a:p>
        </p:txBody>
      </p:sp>
      <p:pic>
        <p:nvPicPr>
          <p:cNvPr id="15" name="図 1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15340" y="339208"/>
            <a:ext cx="1579566" cy="16540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25689" y="1889090"/>
            <a:ext cx="10713155" cy="4114585"/>
          </a:xfrm>
          <a:prstGeom prst="rect">
            <a:avLst/>
          </a:prstGeom>
          <a:noFill/>
          <a:ln w="38100">
            <a:solidFill>
              <a:srgbClr val="C6A6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2792" y="513303"/>
            <a:ext cx="2948290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22651" y="554907"/>
            <a:ext cx="2798430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六、课后</a:t>
            </a:r>
            <a:r>
              <a:rPr kumimoji="1" lang="zh-CN" altLang="en-US" sz="3200" b="1" dirty="0" smtClean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练习</a:t>
            </a:r>
            <a:endParaRPr kumimoji="1" lang="zh-CN" altLang="en-US" sz="3200" b="1" dirty="0">
              <a:solidFill>
                <a:schemeClr val="bg1"/>
              </a:solidFill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cxnSp>
        <p:nvCxnSpPr>
          <p:cNvPr id="9" name="直接连接符 1"/>
          <p:cNvCxnSpPr/>
          <p:nvPr/>
        </p:nvCxnSpPr>
        <p:spPr>
          <a:xfrm flipV="1">
            <a:off x="1669061" y="4533490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"/>
          <p:cNvCxnSpPr/>
          <p:nvPr/>
        </p:nvCxnSpPr>
        <p:spPr>
          <a:xfrm flipV="1">
            <a:off x="1669696" y="500021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"/>
          <p:cNvCxnSpPr/>
          <p:nvPr/>
        </p:nvCxnSpPr>
        <p:spPr>
          <a:xfrm flipV="1">
            <a:off x="1749706" y="5556475"/>
            <a:ext cx="8994309" cy="21075"/>
          </a:xfrm>
          <a:prstGeom prst="line">
            <a:avLst/>
          </a:prstGeom>
          <a:ln w="12700"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13490" y="5632792"/>
            <a:ext cx="2712412" cy="848680"/>
            <a:chOff x="508000" y="5556475"/>
            <a:chExt cx="3059289" cy="957214"/>
          </a:xfrm>
        </p:grpSpPr>
        <p:sp>
          <p:nvSpPr>
            <p:cNvPr id="32" name="矩形 31"/>
            <p:cNvSpPr/>
            <p:nvPr/>
          </p:nvSpPr>
          <p:spPr>
            <a:xfrm>
              <a:off x="508000" y="5556475"/>
              <a:ext cx="3059289" cy="9572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1" name="任意多边形: 形状 83"/>
            <p:cNvSpPr/>
            <p:nvPr/>
          </p:nvSpPr>
          <p:spPr>
            <a:xfrm>
              <a:off x="796290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4" name="任意多边形: 形状 84"/>
            <p:cNvSpPr/>
            <p:nvPr/>
          </p:nvSpPr>
          <p:spPr>
            <a:xfrm>
              <a:off x="1156783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5" name="任意多边形: 形状 85"/>
            <p:cNvSpPr/>
            <p:nvPr/>
          </p:nvSpPr>
          <p:spPr>
            <a:xfrm>
              <a:off x="1517278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6" name="任意多边形: 形状 86"/>
            <p:cNvSpPr/>
            <p:nvPr/>
          </p:nvSpPr>
          <p:spPr>
            <a:xfrm>
              <a:off x="1877774" y="5650067"/>
              <a:ext cx="443915" cy="707217"/>
            </a:xfrm>
            <a:custGeom>
              <a:avLst/>
              <a:gdLst>
                <a:gd name="connsiteX0" fmla="*/ 207782 w 207782"/>
                <a:gd name="connsiteY0" fmla="*/ 345839 h 345838"/>
                <a:gd name="connsiteX1" fmla="*/ 119928 w 207782"/>
                <a:gd name="connsiteY1" fmla="*/ 345839 h 345838"/>
                <a:gd name="connsiteX2" fmla="*/ 0 w 207782"/>
                <a:gd name="connsiteY2" fmla="*/ 172919 h 345838"/>
                <a:gd name="connsiteX3" fmla="*/ 119928 w 207782"/>
                <a:gd name="connsiteY3" fmla="*/ 0 h 345838"/>
                <a:gd name="connsiteX4" fmla="*/ 207782 w 207782"/>
                <a:gd name="connsiteY4" fmla="*/ 0 h 345838"/>
                <a:gd name="connsiteX5" fmla="*/ 87854 w 207782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782" h="345838">
                  <a:moveTo>
                    <a:pt x="207782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7782" y="0"/>
                  </a:lnTo>
                  <a:lnTo>
                    <a:pt x="87854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7" name="任意多边形: 形状 87"/>
            <p:cNvSpPr/>
            <p:nvPr/>
          </p:nvSpPr>
          <p:spPr>
            <a:xfrm>
              <a:off x="224124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8" name="任意多边形: 形状 88"/>
            <p:cNvSpPr/>
            <p:nvPr/>
          </p:nvSpPr>
          <p:spPr>
            <a:xfrm>
              <a:off x="2601742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  <p:sp>
          <p:nvSpPr>
            <p:cNvPr id="29" name="任意多边形: 形状 89"/>
            <p:cNvSpPr/>
            <p:nvPr/>
          </p:nvSpPr>
          <p:spPr>
            <a:xfrm>
              <a:off x="2962237" y="5650067"/>
              <a:ext cx="440935" cy="707217"/>
            </a:xfrm>
            <a:custGeom>
              <a:avLst/>
              <a:gdLst>
                <a:gd name="connsiteX0" fmla="*/ 206388 w 206387"/>
                <a:gd name="connsiteY0" fmla="*/ 345839 h 345838"/>
                <a:gd name="connsiteX1" fmla="*/ 119928 w 206387"/>
                <a:gd name="connsiteY1" fmla="*/ 345839 h 345838"/>
                <a:gd name="connsiteX2" fmla="*/ 0 w 206387"/>
                <a:gd name="connsiteY2" fmla="*/ 172919 h 345838"/>
                <a:gd name="connsiteX3" fmla="*/ 119928 w 206387"/>
                <a:gd name="connsiteY3" fmla="*/ 0 h 345838"/>
                <a:gd name="connsiteX4" fmla="*/ 206388 w 206387"/>
                <a:gd name="connsiteY4" fmla="*/ 0 h 345838"/>
                <a:gd name="connsiteX5" fmla="*/ 86460 w 206387"/>
                <a:gd name="connsiteY5" fmla="*/ 172919 h 34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6387" h="345838">
                  <a:moveTo>
                    <a:pt x="206388" y="345839"/>
                  </a:moveTo>
                  <a:lnTo>
                    <a:pt x="119928" y="345839"/>
                  </a:lnTo>
                  <a:lnTo>
                    <a:pt x="0" y="172919"/>
                  </a:lnTo>
                  <a:lnTo>
                    <a:pt x="119928" y="0"/>
                  </a:lnTo>
                  <a:lnTo>
                    <a:pt x="206388" y="0"/>
                  </a:lnTo>
                  <a:lnTo>
                    <a:pt x="86460" y="172919"/>
                  </a:lnTo>
                  <a:close/>
                </a:path>
              </a:pathLst>
            </a:custGeom>
            <a:solidFill>
              <a:srgbClr val="26529E"/>
            </a:solidFill>
            <a:ln w="13923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方正兰亭黑简体" panose="02000500000000000000" pitchFamily="2" charset="-122"/>
                <a:ea typeface="方正兰亭黑简体" panose="02000500000000000000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092952" y="2081137"/>
            <a:ext cx="10378628" cy="3740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304800" algn="just">
              <a:lnSpc>
                <a:spcPct val="150000"/>
              </a:lnSpc>
            </a:pPr>
            <a:r>
              <a:rPr lang="ko-KR" altLang="en-US" sz="1600" kern="100" dirty="0">
                <a:latin typeface="方正兰亭黑简体" pitchFamily="2" charset="-122"/>
                <a:ea typeface="方正兰亭黑简体" pitchFamily="2" charset="-122"/>
              </a:rPr>
              <a:t>글로벌화는 세계 경제 성장을 추진하는 엔진입니다</a:t>
            </a:r>
            <a:r>
              <a:rPr lang="en-US" altLang="ko-KR" sz="1600" kern="100" dirty="0">
                <a:latin typeface="方正兰亭黑简体" pitchFamily="2" charset="-122"/>
                <a:ea typeface="方正兰亭黑简体" pitchFamily="2" charset="-122"/>
              </a:rPr>
              <a:t>. </a:t>
            </a:r>
            <a:r>
              <a:rPr lang="ko-KR" altLang="en-US" sz="1600" kern="100" dirty="0">
                <a:latin typeface="方正兰亭黑简体" pitchFamily="2" charset="-122"/>
                <a:ea typeface="方正兰亭黑简体" pitchFamily="2" charset="-122"/>
              </a:rPr>
              <a:t>현재 역글로벌화 사조가 확산되고 있고 보호주의의 부정적 효과가 갈수록 드러나고 있습니다</a:t>
            </a:r>
            <a:r>
              <a:rPr lang="en-US" altLang="ko-KR" sz="1600" kern="100" dirty="0">
                <a:latin typeface="方正兰亭黑简体" pitchFamily="2" charset="-122"/>
                <a:ea typeface="方正兰亭黑简体" pitchFamily="2" charset="-122"/>
              </a:rPr>
              <a:t>. </a:t>
            </a:r>
            <a:r>
              <a:rPr lang="ko-KR" altLang="en-US" sz="1600" kern="100" dirty="0">
                <a:latin typeface="方正兰亭黑简体" pitchFamily="2" charset="-122"/>
                <a:ea typeface="方正兰亭黑简体" pitchFamily="2" charset="-122"/>
              </a:rPr>
              <a:t>소득 분배의 불평등</a:t>
            </a:r>
            <a:r>
              <a:rPr lang="en-US" altLang="ko-KR" sz="1600" kern="100" dirty="0">
                <a:latin typeface="方正兰亭黑简体" pitchFamily="2" charset="-122"/>
                <a:ea typeface="方正兰亭黑简体" pitchFamily="2" charset="-122"/>
              </a:rPr>
              <a:t>, </a:t>
            </a:r>
            <a:r>
              <a:rPr lang="ko-KR" altLang="en-US" sz="1600" kern="100" dirty="0">
                <a:latin typeface="方正兰亭黑简体" pitchFamily="2" charset="-122"/>
                <a:ea typeface="方正兰亭黑简体" pitchFamily="2" charset="-122"/>
              </a:rPr>
              <a:t>발전 공간의 불균형은 이미 글로벌 경제 거버넌스가 직면한 가장 두드러진 문제로 되었습니다</a:t>
            </a:r>
            <a:r>
              <a:rPr lang="en-US" altLang="ko-KR" sz="1600" kern="100" dirty="0">
                <a:latin typeface="方正兰亭黑简体" pitchFamily="2" charset="-122"/>
                <a:ea typeface="方正兰亭黑简体" pitchFamily="2" charset="-122"/>
              </a:rPr>
              <a:t>. </a:t>
            </a:r>
            <a:r>
              <a:rPr lang="ko-KR" altLang="en-US" sz="1600" kern="100" dirty="0">
                <a:latin typeface="方正兰亭黑简体" pitchFamily="2" charset="-122"/>
                <a:ea typeface="方正兰亭黑简体" pitchFamily="2" charset="-122"/>
              </a:rPr>
              <a:t>우리는 혁신 드라이브를 견지하여 활력이 넘치는 성장 모델을 구축해야 합니다</a:t>
            </a:r>
            <a:r>
              <a:rPr lang="en-US" altLang="ko-KR" sz="1600" kern="100" dirty="0">
                <a:latin typeface="方正兰亭黑简体" pitchFamily="2" charset="-122"/>
                <a:ea typeface="方正兰亭黑简体" pitchFamily="2" charset="-122"/>
              </a:rPr>
              <a:t>. </a:t>
            </a:r>
            <a:r>
              <a:rPr lang="ko-KR" altLang="en-US" sz="1600" kern="100" dirty="0">
                <a:latin typeface="方正兰亭黑简体" pitchFamily="2" charset="-122"/>
                <a:ea typeface="方正兰亭黑简体" pitchFamily="2" charset="-122"/>
              </a:rPr>
              <a:t>협력과 연계를 견지하여 개방적이고 상생적인 협력 모델을 구축하며 공평과 포용을 견지하여 균형적이고 보편적 혜택의 발전 모델을 구축함으로써 세계 각국 인민이 함께 경제 글로벌화의 발전 성과를 누릴 수 있도록 해야 합니다</a:t>
            </a:r>
            <a:r>
              <a:rPr lang="en-US" altLang="ko-KR" sz="1600" kern="100" dirty="0">
                <a:latin typeface="方正兰亭黑简体" pitchFamily="2" charset="-122"/>
                <a:ea typeface="方正兰亭黑简体" pitchFamily="2" charset="-122"/>
              </a:rPr>
              <a:t>. </a:t>
            </a:r>
            <a:r>
              <a:rPr lang="ko-KR" altLang="en-US" sz="1600" kern="100" dirty="0">
                <a:latin typeface="方正兰亭黑简体" pitchFamily="2" charset="-122"/>
                <a:ea typeface="方正兰亭黑简体" pitchFamily="2" charset="-122"/>
              </a:rPr>
              <a:t>중국은 세계 무역 기구가 필요한 개혁을 진행하여 개방형 세계 경제를 건설하고 다자 무역 체제를 수호하여 경제 글로벌화가 보다 건전하게 발전하는 것을 지지합니다</a:t>
            </a:r>
            <a:r>
              <a:rPr lang="en-US" altLang="ko-KR" sz="1600" kern="100" dirty="0">
                <a:latin typeface="方正兰亭黑简体" pitchFamily="2" charset="-122"/>
                <a:ea typeface="方正兰亭黑简体" pitchFamily="2" charset="-122"/>
              </a:rPr>
              <a:t>. ‘</a:t>
            </a:r>
            <a:r>
              <a:rPr lang="ko-KR" altLang="en-US" sz="1600" kern="100" dirty="0">
                <a:latin typeface="方正兰亭黑简体" pitchFamily="2" charset="-122"/>
                <a:ea typeface="方正兰亭黑简体" pitchFamily="2" charset="-122"/>
              </a:rPr>
              <a:t>일대일로’ 이니셔티브는 국제 경제 협력 이념과 다자주의의 함의를 풍부하게 하였고 세계 경제의 성장을 촉진하고 공동 발전을 실현하는 데 중요한 길을 제공하였습니다</a:t>
            </a:r>
            <a:r>
              <a:rPr lang="en-US" altLang="ko-KR" sz="1600" kern="100" dirty="0">
                <a:latin typeface="方正兰亭黑简体" pitchFamily="2" charset="-122"/>
                <a:ea typeface="方正兰亭黑简体" pitchFamily="2" charset="-122"/>
              </a:rPr>
              <a:t>. </a:t>
            </a:r>
            <a:r>
              <a:rPr lang="ko-KR" altLang="en-US" sz="1600" kern="100" dirty="0">
                <a:latin typeface="方正兰亭黑简体" pitchFamily="2" charset="-122"/>
                <a:ea typeface="方正兰亭黑简体" pitchFamily="2" charset="-122"/>
              </a:rPr>
              <a:t>우리는 프랑스를 비롯한 세계 각국이 ‘일대일로’의 공동 건설에 적극적으로 참여하는 것을 환영합니다</a:t>
            </a:r>
            <a:r>
              <a:rPr lang="en-US" altLang="ko-KR" sz="1600" kern="100" dirty="0">
                <a:latin typeface="方正兰亭黑简体" pitchFamily="2" charset="-122"/>
                <a:ea typeface="方正兰亭黑简体" pitchFamily="2" charset="-122"/>
              </a:rPr>
              <a:t>.</a:t>
            </a:r>
            <a:endParaRPr lang="en-US" altLang="ja-JP" sz="1400" kern="100" dirty="0"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6" name="圆角矩形 6"/>
          <p:cNvSpPr/>
          <p:nvPr/>
        </p:nvSpPr>
        <p:spPr>
          <a:xfrm>
            <a:off x="4019342" y="1411293"/>
            <a:ext cx="4732772" cy="665249"/>
          </a:xfrm>
          <a:prstGeom prst="roundRect">
            <a:avLst>
              <a:gd name="adj" fmla="val 50000"/>
            </a:avLst>
          </a:prstGeom>
          <a:solidFill>
            <a:srgbClr val="1E5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ea typeface="方正兰亭黑简体" panose="02000500000000000000" pitchFamily="2" charset="-122"/>
              </a:rPr>
              <a:t>参考译文</a:t>
            </a:r>
            <a:endParaRPr lang="zh-CN" altLang="en-US" sz="2000" b="1" dirty="0">
              <a:ea typeface="方正兰亭黑简体" panose="02000500000000000000" pitchFamily="2" charset="-122"/>
              <a:sym typeface="+mn-ea"/>
            </a:endParaRPr>
          </a:p>
        </p:txBody>
      </p:sp>
      <p:pic>
        <p:nvPicPr>
          <p:cNvPr id="15" name="図 1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15340" y="339208"/>
            <a:ext cx="1579566" cy="16540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0275" y="701040"/>
            <a:ext cx="4058285" cy="405828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矩形 6"/>
          <p:cNvSpPr/>
          <p:nvPr/>
        </p:nvSpPr>
        <p:spPr>
          <a:xfrm>
            <a:off x="6334003" y="2244055"/>
            <a:ext cx="3289683" cy="9722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ko-KR" altLang="en-US" sz="4400" b="1" i="1" dirty="0" smtClean="0">
                <a:solidFill>
                  <a:srgbClr val="2050A1"/>
                </a:solidFill>
                <a:latin typeface="komorebi gothic" panose="02000609000000000000" pitchFamily="49" charset="-128"/>
                <a:ea typeface="komorebi gothic" panose="02000609000000000000" pitchFamily="49" charset="-128"/>
              </a:rPr>
              <a:t>감사합니다</a:t>
            </a:r>
            <a:r>
              <a:rPr lang="en-US" altLang="ko-KR" sz="4400" b="1" i="1" dirty="0" smtClean="0">
                <a:solidFill>
                  <a:srgbClr val="2050A1"/>
                </a:solidFill>
                <a:latin typeface="komorebi gothic" panose="02000609000000000000" pitchFamily="49" charset="-128"/>
                <a:ea typeface="komorebi gothic" panose="02000609000000000000" pitchFamily="49" charset="-128"/>
              </a:rPr>
              <a:t>!</a:t>
            </a:r>
            <a:endParaRPr lang="ja-JP" altLang="en-GB" sz="4400" b="1" i="1" dirty="0">
              <a:solidFill>
                <a:srgbClr val="2050A1"/>
              </a:solidFill>
              <a:latin typeface="komorebi gothic" panose="02000609000000000000" pitchFamily="49" charset="-128"/>
              <a:ea typeface="komorebi gothic" panose="02000609000000000000" pitchFamily="49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72275" y="4870450"/>
            <a:ext cx="5419090" cy="383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/>
          <p:nvPr/>
        </p:nvSpPr>
        <p:spPr>
          <a:xfrm>
            <a:off x="0" y="1"/>
            <a:ext cx="12192000" cy="924233"/>
          </a:xfrm>
          <a:prstGeom prst="rect">
            <a:avLst/>
          </a:prstGeom>
          <a:solidFill>
            <a:srgbClr val="C6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>
              <a:latin typeface="Times New Roman" panose="02020603050405020304" pitchFamily="18" charset="0"/>
              <a:ea typeface="方正兰亭黑简体" panose="02000500000000000000" pitchFamily="2" charset="-122"/>
              <a:sym typeface="Times New Roman" panose="02020603050405020304" pitchFamily="18" charset="0"/>
            </a:endParaRPr>
          </a:p>
        </p:txBody>
      </p:sp>
      <p:sp>
        <p:nvSpPr>
          <p:cNvPr id="14" name="矩形: 圆角 14"/>
          <p:cNvSpPr/>
          <p:nvPr/>
        </p:nvSpPr>
        <p:spPr>
          <a:xfrm>
            <a:off x="654950" y="1525730"/>
            <a:ext cx="10834752" cy="4656290"/>
          </a:xfrm>
          <a:prstGeom prst="roundRect">
            <a:avLst>
              <a:gd name="adj" fmla="val 6911"/>
            </a:avLst>
          </a:prstGeom>
          <a:noFill/>
          <a:ln w="190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9408" y="513303"/>
            <a:ext cx="3008058" cy="6182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38890" y="554907"/>
            <a:ext cx="2858198" cy="58229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</a:rPr>
              <a:t>一、核心概念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949419" y="1728215"/>
            <a:ext cx="10540438" cy="1342163"/>
            <a:chOff x="1407" y="3366"/>
            <a:chExt cx="14596" cy="2195"/>
          </a:xfrm>
        </p:grpSpPr>
        <p:grpSp>
          <p:nvGrpSpPr>
            <p:cNvPr id="9" name="组合 8"/>
            <p:cNvGrpSpPr/>
            <p:nvPr/>
          </p:nvGrpSpPr>
          <p:grpSpPr>
            <a:xfrm>
              <a:off x="2986" y="3366"/>
              <a:ext cx="13017" cy="2195"/>
              <a:chOff x="1647" y="2212"/>
              <a:chExt cx="13017" cy="2195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1647" y="2212"/>
                <a:ext cx="12675" cy="2195"/>
              </a:xfrm>
              <a:prstGeom prst="round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1866" y="2276"/>
                <a:ext cx="12798" cy="21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 smtClean="0">
                    <a:solidFill>
                      <a:schemeClr val="tx1"/>
                    </a:solidFill>
                    <a:latin typeface="方正兰亭黑简体" panose="02000500000000000000" pitchFamily="2" charset="-122"/>
                    <a:ea typeface="方正兰亭黑简体" panose="02000500000000000000" pitchFamily="2" charset="-122"/>
                    <a:cs typeface="Times New Roman" panose="02020603050405020304" pitchFamily="18" charset="0"/>
                    <a:sym typeface="+mn-ea"/>
                  </a:rPr>
                  <a:t>5.</a:t>
                </a:r>
                <a:r>
                  <a:rPr lang="zh-CN" altLang="en-US" sz="2800" b="1" dirty="0">
                    <a:latin typeface="方正兰亭黑简体" panose="02000500000000000000" pitchFamily="2" charset="-122"/>
                    <a:ea typeface="方正兰亭黑简体" panose="02000500000000000000" pitchFamily="2" charset="-122"/>
                    <a:cs typeface="Times New Roman" panose="02020603050405020304" pitchFamily="18" charset="0"/>
                    <a:sym typeface="+mn-ea"/>
                  </a:rPr>
                  <a:t>和平发展</a:t>
                </a:r>
                <a:r>
                  <a:rPr lang="zh-CN" altLang="en-US" sz="2800" b="1" dirty="0" smtClean="0">
                    <a:latin typeface="方正兰亭黑简体" panose="02000500000000000000" pitchFamily="2" charset="-122"/>
                    <a:ea typeface="方正兰亭黑简体" panose="02000500000000000000" pitchFamily="2" charset="-122"/>
                    <a:cs typeface="Times New Roman" panose="02020603050405020304" pitchFamily="18" charset="0"/>
                    <a:sym typeface="+mn-ea"/>
                  </a:rPr>
                  <a:t>道路</a:t>
                </a:r>
                <a:endParaRPr lang="en-US" altLang="zh-CN" sz="2800" b="1" dirty="0" smtClean="0">
                  <a:latin typeface="方正兰亭黑简体" panose="02000500000000000000" pitchFamily="2" charset="-122"/>
                  <a:ea typeface="方正兰亭黑简体" panose="02000500000000000000" pitchFamily="2" charset="-122"/>
                  <a:cs typeface="Times New Roman" panose="02020603050405020304" pitchFamily="18" charset="0"/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 smtClean="0">
                    <a:solidFill>
                      <a:schemeClr val="accent1">
                        <a:lumMod val="75000"/>
                      </a:schemeClr>
                    </a:solidFill>
                    <a:latin typeface="Times New Roman" panose="02020603050405020304" pitchFamily="18" charset="0"/>
                    <a:ea typeface="方正兰亭黑简体" panose="02000500000000000000" pitchFamily="2" charset="-122"/>
                    <a:cs typeface="Times New Roman" panose="02020603050405020304" pitchFamily="18" charset="0"/>
                  </a:rPr>
                  <a:t>——</a:t>
                </a:r>
                <a:r>
                  <a:rPr lang="ko-KR" altLang="en-US" sz="2800" b="1" dirty="0">
                    <a:solidFill>
                      <a:schemeClr val="accent1">
                        <a:lumMod val="75000"/>
                      </a:schemeClr>
                    </a:solidFill>
                    <a:latin typeface="Times New Roman" panose="02020603050405020304" pitchFamily="18" charset="0"/>
                    <a:ea typeface="方正兰亭黑简体" panose="02000500000000000000" pitchFamily="2" charset="-122"/>
                    <a:cs typeface="Times New Roman" panose="02020603050405020304" pitchFamily="18" charset="0"/>
                  </a:rPr>
                  <a:t>평화 발전의 길</a:t>
                </a:r>
                <a:endParaRPr lang="en-US" altLang="zh-CN" sz="2800" b="1" dirty="0">
                  <a:solidFill>
                    <a:srgbClr val="FF0000"/>
                  </a:solidFill>
                  <a:latin typeface="komorebi gothic" pitchFamily="49" charset="-128"/>
                  <a:ea typeface="komorebi gothic" pitchFamily="49" charset="-128"/>
                  <a:cs typeface="Times New Roman" panose="02020603050405020304" pitchFamily="18" charset="0"/>
                  <a:sym typeface="+mn-ea"/>
                </a:endParaRPr>
              </a:p>
            </p:txBody>
          </p:sp>
        </p:grpSp>
        <p:pic>
          <p:nvPicPr>
            <p:cNvPr id="18" name="图片 17" descr="32313536333434333b32313536333435303bbcc6bbaeb1eac7a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07" y="3573"/>
              <a:ext cx="1115" cy="1115"/>
            </a:xfrm>
            <a:prstGeom prst="rect">
              <a:avLst/>
            </a:prstGeom>
          </p:spPr>
        </p:pic>
      </p:grpSp>
      <p:sp>
        <p:nvSpPr>
          <p:cNvPr id="23" name="椭圆 22"/>
          <p:cNvSpPr/>
          <p:nvPr/>
        </p:nvSpPr>
        <p:spPr>
          <a:xfrm>
            <a:off x="9935917" y="4644892"/>
            <a:ext cx="2066555" cy="206655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iconfont-10484-5114096"/>
          <p:cNvSpPr>
            <a:spLocks noChangeAspect="1"/>
          </p:cNvSpPr>
          <p:nvPr/>
        </p:nvSpPr>
        <p:spPr>
          <a:xfrm>
            <a:off x="10401597" y="5102716"/>
            <a:ext cx="1135453" cy="1149835"/>
          </a:xfrm>
          <a:custGeom>
            <a:avLst/>
            <a:gdLst>
              <a:gd name="T0" fmla="*/ 7558 w 11184"/>
              <a:gd name="T1" fmla="*/ 2125 h 11325"/>
              <a:gd name="T2" fmla="*/ 6347 w 11184"/>
              <a:gd name="T3" fmla="*/ 306 h 11325"/>
              <a:gd name="T4" fmla="*/ 4203 w 11184"/>
              <a:gd name="T5" fmla="*/ 729 h 11325"/>
              <a:gd name="T6" fmla="*/ 3775 w 11184"/>
              <a:gd name="T7" fmla="*/ 2872 h 11325"/>
              <a:gd name="T8" fmla="*/ 5592 w 11184"/>
              <a:gd name="T9" fmla="*/ 4087 h 11325"/>
              <a:gd name="T10" fmla="*/ 7558 w 11184"/>
              <a:gd name="T11" fmla="*/ 2125 h 11325"/>
              <a:gd name="T12" fmla="*/ 6248 w 11184"/>
              <a:gd name="T13" fmla="*/ 4087 h 11325"/>
              <a:gd name="T14" fmla="*/ 4936 w 11184"/>
              <a:gd name="T15" fmla="*/ 4087 h 11325"/>
              <a:gd name="T16" fmla="*/ 3622 w 11184"/>
              <a:gd name="T17" fmla="*/ 4409 h 11325"/>
              <a:gd name="T18" fmla="*/ 5592 w 11184"/>
              <a:gd name="T19" fmla="*/ 5225 h 11325"/>
              <a:gd name="T20" fmla="*/ 7562 w 11184"/>
              <a:gd name="T21" fmla="*/ 4409 h 11325"/>
              <a:gd name="T22" fmla="*/ 6248 w 11184"/>
              <a:gd name="T23" fmla="*/ 4087 h 11325"/>
              <a:gd name="T24" fmla="*/ 10528 w 11184"/>
              <a:gd name="T25" fmla="*/ 6053 h 11325"/>
              <a:gd name="T26" fmla="*/ 9874 w 11184"/>
              <a:gd name="T27" fmla="*/ 6707 h 11325"/>
              <a:gd name="T28" fmla="*/ 9874 w 11184"/>
              <a:gd name="T29" fmla="*/ 8019 h 11325"/>
              <a:gd name="T30" fmla="*/ 10529 w 11184"/>
              <a:gd name="T31" fmla="*/ 8639 h 11325"/>
              <a:gd name="T32" fmla="*/ 11184 w 11184"/>
              <a:gd name="T33" fmla="*/ 8019 h 11325"/>
              <a:gd name="T34" fmla="*/ 11184 w 11184"/>
              <a:gd name="T35" fmla="*/ 6707 h 11325"/>
              <a:gd name="T36" fmla="*/ 10528 w 11184"/>
              <a:gd name="T37" fmla="*/ 6053 h 11325"/>
              <a:gd name="T38" fmla="*/ 1310 w 11184"/>
              <a:gd name="T39" fmla="*/ 8019 h 11325"/>
              <a:gd name="T40" fmla="*/ 1310 w 11184"/>
              <a:gd name="T41" fmla="*/ 6707 h 11325"/>
              <a:gd name="T42" fmla="*/ 655 w 11184"/>
              <a:gd name="T43" fmla="*/ 6087 h 11325"/>
              <a:gd name="T44" fmla="*/ 0 w 11184"/>
              <a:gd name="T45" fmla="*/ 6707 h 11325"/>
              <a:gd name="T46" fmla="*/ 0 w 11184"/>
              <a:gd name="T47" fmla="*/ 8019 h 11325"/>
              <a:gd name="T48" fmla="*/ 655 w 11184"/>
              <a:gd name="T49" fmla="*/ 8639 h 11325"/>
              <a:gd name="T50" fmla="*/ 1310 w 11184"/>
              <a:gd name="T51" fmla="*/ 8019 h 11325"/>
              <a:gd name="T52" fmla="*/ 656 w 11184"/>
              <a:gd name="T53" fmla="*/ 5069 h 11325"/>
              <a:gd name="T54" fmla="*/ 656 w 11184"/>
              <a:gd name="T55" fmla="*/ 5397 h 11325"/>
              <a:gd name="T56" fmla="*/ 1966 w 11184"/>
              <a:gd name="T57" fmla="*/ 6707 h 11325"/>
              <a:gd name="T58" fmla="*/ 1966 w 11184"/>
              <a:gd name="T59" fmla="*/ 8019 h 11325"/>
              <a:gd name="T60" fmla="*/ 656 w 11184"/>
              <a:gd name="T61" fmla="*/ 9325 h 11325"/>
              <a:gd name="T62" fmla="*/ 656 w 11184"/>
              <a:gd name="T63" fmla="*/ 9653 h 11325"/>
              <a:gd name="T64" fmla="*/ 992 w 11184"/>
              <a:gd name="T65" fmla="*/ 9985 h 11325"/>
              <a:gd name="T66" fmla="*/ 5272 w 11184"/>
              <a:gd name="T67" fmla="*/ 11317 h 11325"/>
              <a:gd name="T68" fmla="*/ 5272 w 11184"/>
              <a:gd name="T69" fmla="*/ 5803 h 11325"/>
              <a:gd name="T70" fmla="*/ 992 w 11184"/>
              <a:gd name="T71" fmla="*/ 4743 h 11325"/>
              <a:gd name="T72" fmla="*/ 656 w 11184"/>
              <a:gd name="T73" fmla="*/ 5069 h 11325"/>
              <a:gd name="T74" fmla="*/ 9218 w 11184"/>
              <a:gd name="T75" fmla="*/ 8019 h 11325"/>
              <a:gd name="T76" fmla="*/ 9218 w 11184"/>
              <a:gd name="T77" fmla="*/ 6707 h 11325"/>
              <a:gd name="T78" fmla="*/ 10528 w 11184"/>
              <a:gd name="T79" fmla="*/ 5397 h 11325"/>
              <a:gd name="T80" fmla="*/ 10528 w 11184"/>
              <a:gd name="T81" fmla="*/ 5069 h 11325"/>
              <a:gd name="T82" fmla="*/ 10192 w 11184"/>
              <a:gd name="T83" fmla="*/ 4743 h 11325"/>
              <a:gd name="T84" fmla="*/ 5912 w 11184"/>
              <a:gd name="T85" fmla="*/ 5803 h 11325"/>
              <a:gd name="T86" fmla="*/ 5912 w 11184"/>
              <a:gd name="T87" fmla="*/ 11325 h 11325"/>
              <a:gd name="T88" fmla="*/ 10192 w 11184"/>
              <a:gd name="T89" fmla="*/ 9993 h 11325"/>
              <a:gd name="T90" fmla="*/ 10520 w 11184"/>
              <a:gd name="T91" fmla="*/ 9665 h 11325"/>
              <a:gd name="T92" fmla="*/ 10520 w 11184"/>
              <a:gd name="T93" fmla="*/ 9325 h 11325"/>
              <a:gd name="T94" fmla="*/ 9218 w 11184"/>
              <a:gd name="T95" fmla="*/ 8019 h 1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184" h="11325">
                <a:moveTo>
                  <a:pt x="7558" y="2125"/>
                </a:moveTo>
                <a:cubicBezTo>
                  <a:pt x="7560" y="1329"/>
                  <a:pt x="7082" y="611"/>
                  <a:pt x="6347" y="306"/>
                </a:cubicBezTo>
                <a:cubicBezTo>
                  <a:pt x="5613" y="0"/>
                  <a:pt x="4766" y="168"/>
                  <a:pt x="4203" y="729"/>
                </a:cubicBezTo>
                <a:cubicBezTo>
                  <a:pt x="3640" y="1291"/>
                  <a:pt x="3471" y="2137"/>
                  <a:pt x="3775" y="2872"/>
                </a:cubicBezTo>
                <a:cubicBezTo>
                  <a:pt x="4079" y="3608"/>
                  <a:pt x="4796" y="4087"/>
                  <a:pt x="5592" y="4087"/>
                </a:cubicBezTo>
                <a:cubicBezTo>
                  <a:pt x="6671" y="4075"/>
                  <a:pt x="7544" y="3204"/>
                  <a:pt x="7558" y="2125"/>
                </a:cubicBezTo>
                <a:close/>
                <a:moveTo>
                  <a:pt x="6248" y="4087"/>
                </a:moveTo>
                <a:lnTo>
                  <a:pt x="4936" y="4087"/>
                </a:lnTo>
                <a:cubicBezTo>
                  <a:pt x="4479" y="4091"/>
                  <a:pt x="4029" y="4201"/>
                  <a:pt x="3622" y="4409"/>
                </a:cubicBezTo>
                <a:cubicBezTo>
                  <a:pt x="4311" y="4594"/>
                  <a:pt x="4973" y="4869"/>
                  <a:pt x="5592" y="5225"/>
                </a:cubicBezTo>
                <a:cubicBezTo>
                  <a:pt x="6211" y="4869"/>
                  <a:pt x="6873" y="4594"/>
                  <a:pt x="7562" y="4409"/>
                </a:cubicBezTo>
                <a:cubicBezTo>
                  <a:pt x="7155" y="4201"/>
                  <a:pt x="6705" y="4091"/>
                  <a:pt x="6248" y="4087"/>
                </a:cubicBezTo>
                <a:close/>
                <a:moveTo>
                  <a:pt x="10528" y="6053"/>
                </a:moveTo>
                <a:cubicBezTo>
                  <a:pt x="10167" y="6053"/>
                  <a:pt x="9874" y="6346"/>
                  <a:pt x="9874" y="6707"/>
                </a:cubicBezTo>
                <a:lnTo>
                  <a:pt x="9874" y="8019"/>
                </a:lnTo>
                <a:cubicBezTo>
                  <a:pt x="9893" y="8367"/>
                  <a:pt x="10181" y="8639"/>
                  <a:pt x="10529" y="8639"/>
                </a:cubicBezTo>
                <a:cubicBezTo>
                  <a:pt x="10877" y="8639"/>
                  <a:pt x="11165" y="8367"/>
                  <a:pt x="11184" y="8019"/>
                </a:cubicBezTo>
                <a:lnTo>
                  <a:pt x="11184" y="6707"/>
                </a:lnTo>
                <a:cubicBezTo>
                  <a:pt x="11183" y="6345"/>
                  <a:pt x="10890" y="6053"/>
                  <a:pt x="10528" y="6053"/>
                </a:cubicBezTo>
                <a:close/>
                <a:moveTo>
                  <a:pt x="1310" y="8019"/>
                </a:moveTo>
                <a:lnTo>
                  <a:pt x="1310" y="6707"/>
                </a:lnTo>
                <a:cubicBezTo>
                  <a:pt x="1291" y="6359"/>
                  <a:pt x="1003" y="6087"/>
                  <a:pt x="655" y="6087"/>
                </a:cubicBezTo>
                <a:cubicBezTo>
                  <a:pt x="307" y="6087"/>
                  <a:pt x="19" y="6359"/>
                  <a:pt x="0" y="6707"/>
                </a:cubicBezTo>
                <a:lnTo>
                  <a:pt x="0" y="8019"/>
                </a:lnTo>
                <a:cubicBezTo>
                  <a:pt x="19" y="8367"/>
                  <a:pt x="307" y="8639"/>
                  <a:pt x="655" y="8639"/>
                </a:cubicBezTo>
                <a:cubicBezTo>
                  <a:pt x="1003" y="8639"/>
                  <a:pt x="1291" y="8367"/>
                  <a:pt x="1310" y="8019"/>
                </a:cubicBezTo>
                <a:close/>
                <a:moveTo>
                  <a:pt x="656" y="5069"/>
                </a:moveTo>
                <a:lnTo>
                  <a:pt x="656" y="5397"/>
                </a:lnTo>
                <a:cubicBezTo>
                  <a:pt x="1379" y="5398"/>
                  <a:pt x="1965" y="5984"/>
                  <a:pt x="1966" y="6707"/>
                </a:cubicBezTo>
                <a:lnTo>
                  <a:pt x="1966" y="8019"/>
                </a:lnTo>
                <a:cubicBezTo>
                  <a:pt x="1963" y="8740"/>
                  <a:pt x="1377" y="9324"/>
                  <a:pt x="656" y="9325"/>
                </a:cubicBezTo>
                <a:lnTo>
                  <a:pt x="656" y="9653"/>
                </a:lnTo>
                <a:cubicBezTo>
                  <a:pt x="654" y="9839"/>
                  <a:pt x="806" y="9990"/>
                  <a:pt x="992" y="9985"/>
                </a:cubicBezTo>
                <a:cubicBezTo>
                  <a:pt x="2670" y="9985"/>
                  <a:pt x="4014" y="10515"/>
                  <a:pt x="5272" y="11317"/>
                </a:cubicBezTo>
                <a:lnTo>
                  <a:pt x="5272" y="5803"/>
                </a:lnTo>
                <a:cubicBezTo>
                  <a:pt x="3992" y="5079"/>
                  <a:pt x="2642" y="4743"/>
                  <a:pt x="992" y="4743"/>
                </a:cubicBezTo>
                <a:cubicBezTo>
                  <a:pt x="808" y="4737"/>
                  <a:pt x="656" y="4885"/>
                  <a:pt x="656" y="5069"/>
                </a:cubicBezTo>
                <a:close/>
                <a:moveTo>
                  <a:pt x="9218" y="8019"/>
                </a:moveTo>
                <a:lnTo>
                  <a:pt x="9218" y="6707"/>
                </a:lnTo>
                <a:cubicBezTo>
                  <a:pt x="9219" y="5984"/>
                  <a:pt x="9805" y="5398"/>
                  <a:pt x="10528" y="5397"/>
                </a:cubicBezTo>
                <a:lnTo>
                  <a:pt x="10528" y="5069"/>
                </a:lnTo>
                <a:cubicBezTo>
                  <a:pt x="10528" y="4885"/>
                  <a:pt x="10376" y="4737"/>
                  <a:pt x="10192" y="4743"/>
                </a:cubicBezTo>
                <a:cubicBezTo>
                  <a:pt x="8534" y="4743"/>
                  <a:pt x="7176" y="5079"/>
                  <a:pt x="5912" y="5803"/>
                </a:cubicBezTo>
                <a:lnTo>
                  <a:pt x="5912" y="11325"/>
                </a:lnTo>
                <a:cubicBezTo>
                  <a:pt x="7170" y="10525"/>
                  <a:pt x="8512" y="9993"/>
                  <a:pt x="10192" y="9993"/>
                </a:cubicBezTo>
                <a:cubicBezTo>
                  <a:pt x="10373" y="9993"/>
                  <a:pt x="10520" y="9846"/>
                  <a:pt x="10520" y="9665"/>
                </a:cubicBezTo>
                <a:lnTo>
                  <a:pt x="10520" y="9325"/>
                </a:lnTo>
                <a:cubicBezTo>
                  <a:pt x="9802" y="9320"/>
                  <a:pt x="9221" y="8737"/>
                  <a:pt x="9218" y="8019"/>
                </a:cubicBezTo>
                <a:close/>
              </a:path>
            </a:pathLst>
          </a:custGeom>
          <a:solidFill>
            <a:schemeClr val="bg1">
              <a:alpha val="6514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椭圆 29"/>
          <p:cNvSpPr/>
          <p:nvPr/>
        </p:nvSpPr>
        <p:spPr>
          <a:xfrm>
            <a:off x="865688" y="3407036"/>
            <a:ext cx="2203539" cy="2203539"/>
          </a:xfrm>
          <a:prstGeom prst="ellipse">
            <a:avLst/>
          </a:prstGeom>
          <a:noFill/>
          <a:ln w="22225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方正兰亭黑简体" panose="02000500000000000000" pitchFamily="2" charset="-122"/>
              <a:ea typeface="方正兰亭黑简体" panose="02000500000000000000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001609" y="4263695"/>
            <a:ext cx="1852803" cy="490220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kumimoji="1" lang="zh-CN" altLang="en-US" sz="2600" b="1" dirty="0">
                <a:solidFill>
                  <a:srgbClr val="2050A1"/>
                </a:solidFill>
                <a:latin typeface="方正兰亭黑简体" panose="02000500000000000000" pitchFamily="2" charset="-122"/>
                <a:ea typeface="方正兰亭黑简体" panose="02000500000000000000" pitchFamily="2" charset="-122"/>
                <a:cs typeface="Calibri" panose="020F0502020204030204" pitchFamily="34" charset="0"/>
              </a:rPr>
              <a:t>翻译说明</a:t>
            </a:r>
          </a:p>
        </p:txBody>
      </p:sp>
      <p:sp>
        <p:nvSpPr>
          <p:cNvPr id="32" name="圆角矩形 31"/>
          <p:cNvSpPr/>
          <p:nvPr/>
        </p:nvSpPr>
        <p:spPr>
          <a:xfrm>
            <a:off x="3697088" y="4058565"/>
            <a:ext cx="2703740" cy="648256"/>
          </a:xfrm>
          <a:prstGeom prst="roundRect">
            <a:avLst>
              <a:gd name="adj" fmla="val 50000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方正兰亭黑简体" panose="02000500000000000000" pitchFamily="2" charset="-122"/>
              </a:rPr>
              <a:t>对</a:t>
            </a:r>
            <a:r>
              <a:rPr lang="zh-CN" altLang="en-US" sz="24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方正兰亭黑简体" panose="02000500000000000000" pitchFamily="2" charset="-122"/>
              </a:rPr>
              <a:t>译</a:t>
            </a:r>
            <a:endParaRPr lang="zh-CN" sz="2000" b="1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ea typeface="方正兰亭黑简体" panose="02000500000000000000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5828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e0e2b6bd-bc31-4ce3-87aa-f075d16f3e77"/>
  <p:tag name="COMMONDATA" val="eyJoZGlkIjoiNTM0MTIzOTVjNGJiMGU2Y2YwNjZmZGQzOWUzYjc0MTA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1831</TotalTime>
  <Words>5050</Words>
  <Application>Microsoft Office PowerPoint</Application>
  <PresentationFormat>宽屏</PresentationFormat>
  <Paragraphs>499</Paragraphs>
  <Slides>86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86</vt:i4>
      </vt:variant>
    </vt:vector>
  </HeadingPairs>
  <TitlesOfParts>
    <vt:vector size="102" baseType="lpstr">
      <vt:lpstr>Batang</vt:lpstr>
      <vt:lpstr>komorebi gothic</vt:lpstr>
      <vt:lpstr>맑은 고딕</vt:lpstr>
      <vt:lpstr>游ゴシック</vt:lpstr>
      <vt:lpstr>等线</vt:lpstr>
      <vt:lpstr>等线 Light</vt:lpstr>
      <vt:lpstr>方正兰亭黑简体</vt:lpstr>
      <vt:lpstr>仿宋</vt:lpstr>
      <vt:lpstr>宋体</vt:lpstr>
      <vt:lpstr>微软雅黑</vt:lpstr>
      <vt:lpstr>微软雅黑 Light</vt:lpstr>
      <vt:lpstr>Arial</vt:lpstr>
      <vt:lpstr>Calibri</vt:lpstr>
      <vt:lpstr>Palatino Linotype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北京外国语大学</cp:lastModifiedBy>
  <cp:revision>944</cp:revision>
  <dcterms:created xsi:type="dcterms:W3CDTF">2022-06-22T00:29:00Z</dcterms:created>
  <dcterms:modified xsi:type="dcterms:W3CDTF">2024-08-05T10:47:16Z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3AEB7629C6CC4E11A2AC15A4501CB9FF_13</vt:lpwstr>
  </property>
  <property fmtid="{D5CDD505-2E9C-101B-9397-08002B2CF9AE}" pid="3" name="KSOProductBuildVer">
    <vt:lpwstr>2052-11.1.0.14036</vt:lpwstr>
  </property>
</Properties>
</file>