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4.xml" ContentType="application/vnd.openxmlformats-officedocument.theme+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5.xml" ContentType="application/vnd.openxmlformats-officedocument.theme+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6.xml" ContentType="application/vnd.openxmlformats-officedocument.theme+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7.xml" ContentType="application/vnd.openxmlformats-officedocument.theme+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theme/theme18.xml" ContentType="application/vnd.openxmlformats-officedocument.theme+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19.xml" ContentType="application/vnd.openxmlformats-officedocument.theme+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20.xml" ContentType="application/vnd.openxmlformats-officedocument.theme+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21.xml" ContentType="application/vnd.openxmlformats-officedocument.theme+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heme/theme22.xml" ContentType="application/vnd.openxmlformats-officedocument.theme+xml"/>
  <Override PartName="/ppt/tags/tag620.xml" ContentType="application/vnd.openxmlformats-officedocument.presentationml.tags+xml"/>
  <Override PartName="/ppt/notesSlides/notesSlide1.xml" ContentType="application/vnd.openxmlformats-officedocument.presentationml.notesSlide+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notesSlides/notesSlide2.xml" ContentType="application/vnd.openxmlformats-officedocument.presentationml.notesSlide+xml"/>
  <Override PartName="/ppt/tags/tag637.xml" ContentType="application/vnd.openxmlformats-officedocument.presentationml.tags+xml"/>
  <Override PartName="/ppt/notesSlides/notesSlide3.xml" ContentType="application/vnd.openxmlformats-officedocument.presentationml.notesSlide+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notesSlides/notesSlide4.xml" ContentType="application/vnd.openxmlformats-officedocument.presentationml.notesSlide+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notesSlides/notesSlide5.xml" ContentType="application/vnd.openxmlformats-officedocument.presentationml.notesSlide+xml"/>
  <Override PartName="/ppt/tags/tag649.xml" ContentType="application/vnd.openxmlformats-officedocument.presentationml.tags+xml"/>
  <Override PartName="/ppt/notesSlides/notesSlide6.xml" ContentType="application/vnd.openxmlformats-officedocument.presentationml.notesSlide+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notesSlides/notesSlide7.xml" ContentType="application/vnd.openxmlformats-officedocument.presentationml.notesSlide+xml"/>
  <Override PartName="/ppt/tags/tag670.xml" ContentType="application/vnd.openxmlformats-officedocument.presentationml.tags+xml"/>
  <Override PartName="/ppt/tags/tag671.xml" ContentType="application/vnd.openxmlformats-officedocument.presentationml.tags+xml"/>
  <Override PartName="/ppt/notesSlides/notesSlide8.xml" ContentType="application/vnd.openxmlformats-officedocument.presentationml.notesSlide+xml"/>
  <Override PartName="/ppt/tags/tag672.xml" ContentType="application/vnd.openxmlformats-officedocument.presentationml.tags+xml"/>
  <Override PartName="/ppt/tags/tag673.xml" ContentType="application/vnd.openxmlformats-officedocument.presentationml.tags+xml"/>
  <Override PartName="/ppt/notesSlides/notesSlide9.xml" ContentType="application/vnd.openxmlformats-officedocument.presentationml.notesSlide+xml"/>
  <Override PartName="/ppt/tags/tag67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 id="2147483665" r:id="rId3"/>
    <p:sldMasterId id="2147483673" r:id="rId4"/>
    <p:sldMasterId id="2147483681" r:id="rId5"/>
    <p:sldMasterId id="2147483689" r:id="rId6"/>
    <p:sldMasterId id="2147483697" r:id="rId7"/>
    <p:sldMasterId id="2147483705" r:id="rId8"/>
    <p:sldMasterId id="2147483713" r:id="rId9"/>
    <p:sldMasterId id="2147483721" r:id="rId10"/>
    <p:sldMasterId id="2147483729" r:id="rId11"/>
    <p:sldMasterId id="2147483737" r:id="rId12"/>
    <p:sldMasterId id="2147483745" r:id="rId13"/>
    <p:sldMasterId id="2147483753" r:id="rId14"/>
    <p:sldMasterId id="2147483761" r:id="rId15"/>
    <p:sldMasterId id="2147483769" r:id="rId16"/>
    <p:sldMasterId id="2147483778" r:id="rId17"/>
    <p:sldMasterId id="2147483786" r:id="rId18"/>
    <p:sldMasterId id="2147483795" r:id="rId19"/>
    <p:sldMasterId id="2147483804" r:id="rId20"/>
    <p:sldMasterId id="2147483813" r:id="rId21"/>
  </p:sldMasterIdLst>
  <p:notesMasterIdLst>
    <p:notesMasterId r:id="rId76"/>
  </p:notesMasterIdLst>
  <p:sldIdLst>
    <p:sldId id="262" r:id="rId22"/>
    <p:sldId id="507" r:id="rId23"/>
    <p:sldId id="362" r:id="rId24"/>
    <p:sldId id="269" r:id="rId25"/>
    <p:sldId id="583" r:id="rId26"/>
    <p:sldId id="584" r:id="rId27"/>
    <p:sldId id="314" r:id="rId28"/>
    <p:sldId id="316" r:id="rId29"/>
    <p:sldId id="260" r:id="rId30"/>
    <p:sldId id="261" r:id="rId31"/>
    <p:sldId id="481" r:id="rId32"/>
    <p:sldId id="587" r:id="rId33"/>
    <p:sldId id="588" r:id="rId34"/>
    <p:sldId id="259" r:id="rId35"/>
    <p:sldId id="483" r:id="rId36"/>
    <p:sldId id="484" r:id="rId37"/>
    <p:sldId id="485" r:id="rId38"/>
    <p:sldId id="589" r:id="rId39"/>
    <p:sldId id="410" r:id="rId40"/>
    <p:sldId id="549" r:id="rId41"/>
    <p:sldId id="550" r:id="rId42"/>
    <p:sldId id="551" r:id="rId43"/>
    <p:sldId id="553" r:id="rId44"/>
    <p:sldId id="590" r:id="rId45"/>
    <p:sldId id="554" r:id="rId46"/>
    <p:sldId id="487" r:id="rId47"/>
    <p:sldId id="488" r:id="rId48"/>
    <p:sldId id="489" r:id="rId49"/>
    <p:sldId id="293" r:id="rId50"/>
    <p:sldId id="276"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48" r:id="rId69"/>
    <p:sldId id="631" r:id="rId70"/>
    <p:sldId id="632" r:id="rId71"/>
    <p:sldId id="633" r:id="rId72"/>
    <p:sldId id="634" r:id="rId73"/>
    <p:sldId id="635" r:id="rId74"/>
    <p:sldId id="636" r:id="rId75"/>
  </p:sldIdLst>
  <p:sldSz cx="12192000" cy="6858000"/>
  <p:notesSz cx="6858000" cy="9144000"/>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1" userDrawn="1">
          <p15:clr>
            <a:srgbClr val="A4A3A4"/>
          </p15:clr>
        </p15:guide>
        <p15:guide id="2" pos="382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Sun" initials="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21AF"/>
    <a:srgbClr val="FFFFF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7" d="100"/>
          <a:sy n="117" d="100"/>
        </p:scale>
        <p:origin x="420" y="84"/>
      </p:cViewPr>
      <p:guideLst>
        <p:guide orient="horz" pos="2251"/>
        <p:guide pos="382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21.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slide" Target="slides/slide34.xml"/><Relationship Id="rId63" Type="http://schemas.openxmlformats.org/officeDocument/2006/relationships/slide" Target="slides/slide42.xml"/><Relationship Id="rId68" Type="http://schemas.openxmlformats.org/officeDocument/2006/relationships/slide" Target="slides/slide47.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50.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8.xml"/><Relationship Id="rId11" Type="http://schemas.openxmlformats.org/officeDocument/2006/relationships/slideMaster" Target="slideMasters/slideMaster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slide" Target="slides/slide37.xml"/><Relationship Id="rId66" Type="http://schemas.openxmlformats.org/officeDocument/2006/relationships/slide" Target="slides/slide45.xml"/><Relationship Id="rId74" Type="http://schemas.openxmlformats.org/officeDocument/2006/relationships/slide" Target="slides/slide53.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0.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slide" Target="slides/slide39.xml"/><Relationship Id="rId65" Type="http://schemas.openxmlformats.org/officeDocument/2006/relationships/slide" Target="slides/slide44.xml"/><Relationship Id="rId73" Type="http://schemas.openxmlformats.org/officeDocument/2006/relationships/slide" Target="slides/slide5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slide" Target="slides/slide35.xml"/><Relationship Id="rId64" Type="http://schemas.openxmlformats.org/officeDocument/2006/relationships/slide" Target="slides/slide43.xml"/><Relationship Id="rId69" Type="http://schemas.openxmlformats.org/officeDocument/2006/relationships/slide" Target="slides/slide48.xml"/><Relationship Id="rId77" Type="http://schemas.openxmlformats.org/officeDocument/2006/relationships/tags" Target="tags/tag1.xml"/><Relationship Id="rId8" Type="http://schemas.openxmlformats.org/officeDocument/2006/relationships/slideMaster" Target="slideMasters/slideMaster8.xml"/><Relationship Id="rId51" Type="http://schemas.openxmlformats.org/officeDocument/2006/relationships/slide" Target="slides/slide30.xml"/><Relationship Id="rId72" Type="http://schemas.openxmlformats.org/officeDocument/2006/relationships/slide" Target="slides/slide51.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slide" Target="slides/slide38.xml"/><Relationship Id="rId67" Type="http://schemas.openxmlformats.org/officeDocument/2006/relationships/slide" Target="slides/slide46.xml"/><Relationship Id="rId20" Type="http://schemas.openxmlformats.org/officeDocument/2006/relationships/slideMaster" Target="slideMasters/slideMaster20.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slide" Target="slides/slide41.xml"/><Relationship Id="rId70" Type="http://schemas.openxmlformats.org/officeDocument/2006/relationships/slide" Target="slides/slide49.xml"/><Relationship Id="rId75" Type="http://schemas.openxmlformats.org/officeDocument/2006/relationships/slide" Target="slides/slide5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59791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16997993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t>5</a:t>
            </a:fld>
            <a:endParaRPr lang="zh-CN" altLang="en-US"/>
          </a:p>
        </p:txBody>
      </p:sp>
    </p:spTree>
    <p:extLst>
      <p:ext uri="{BB962C8B-B14F-4D97-AF65-F5344CB8AC3E}">
        <p14:creationId xmlns:p14="http://schemas.microsoft.com/office/powerpoint/2010/main" val="1426568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420990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921455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707415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3724897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49</a:t>
            </a:fld>
            <a:endParaRPr lang="zh-CN" altLang="en-US"/>
          </a:p>
        </p:txBody>
      </p:sp>
    </p:spTree>
    <p:extLst>
      <p:ext uri="{BB962C8B-B14F-4D97-AF65-F5344CB8AC3E}">
        <p14:creationId xmlns:p14="http://schemas.microsoft.com/office/powerpoint/2010/main" val="773477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51</a:t>
            </a:fld>
            <a:endParaRPr lang="zh-CN" altLang="en-US"/>
          </a:p>
        </p:txBody>
      </p:sp>
    </p:spTree>
    <p:extLst>
      <p:ext uri="{BB962C8B-B14F-4D97-AF65-F5344CB8AC3E}">
        <p14:creationId xmlns:p14="http://schemas.microsoft.com/office/powerpoint/2010/main" val="1590225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53</a:t>
            </a:fld>
            <a:endParaRPr lang="zh-CN" altLang="en-US"/>
          </a:p>
        </p:txBody>
      </p:sp>
    </p:spTree>
    <p:extLst>
      <p:ext uri="{BB962C8B-B14F-4D97-AF65-F5344CB8AC3E}">
        <p14:creationId xmlns:p14="http://schemas.microsoft.com/office/powerpoint/2010/main" val="3016523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2.xml"/><Relationship Id="rId4" Type="http://schemas.openxmlformats.org/officeDocument/2006/relationships/tags" Target="../tags/tag48.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slideMaster" Target="../slideMasters/slideMaster15.xml"/><Relationship Id="rId5" Type="http://schemas.openxmlformats.org/officeDocument/2006/relationships/tags" Target="../tags/tag409.xml"/><Relationship Id="rId4" Type="http://schemas.openxmlformats.org/officeDocument/2006/relationships/tags" Target="../tags/tag408.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slideMaster" Target="../slideMasters/slideMaster15.xml"/><Relationship Id="rId5" Type="http://schemas.openxmlformats.org/officeDocument/2006/relationships/tags" Target="../tags/tag414.xml"/><Relationship Id="rId4" Type="http://schemas.openxmlformats.org/officeDocument/2006/relationships/tags" Target="../tags/tag413.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 Id="rId5" Type="http://schemas.openxmlformats.org/officeDocument/2006/relationships/slideMaster" Target="../slideMasters/slideMaster15.xml"/><Relationship Id="rId4" Type="http://schemas.openxmlformats.org/officeDocument/2006/relationships/tags" Target="../tags/tag418.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 Id="rId6" Type="http://schemas.openxmlformats.org/officeDocument/2006/relationships/slideMaster" Target="../slideMasters/slideMaster15.xml"/><Relationship Id="rId5" Type="http://schemas.openxmlformats.org/officeDocument/2006/relationships/tags" Target="../tags/tag423.xml"/><Relationship Id="rId4" Type="http://schemas.openxmlformats.org/officeDocument/2006/relationships/tags" Target="../tags/tag42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6.xml"/><Relationship Id="rId2" Type="http://schemas.openxmlformats.org/officeDocument/2006/relationships/tags" Target="../tags/tag425.xml"/><Relationship Id="rId1" Type="http://schemas.openxmlformats.org/officeDocument/2006/relationships/tags" Target="../tags/tag424.xml"/><Relationship Id="rId5" Type="http://schemas.openxmlformats.org/officeDocument/2006/relationships/slideMaster" Target="../slideMasters/slideMaster15.xml"/><Relationship Id="rId4" Type="http://schemas.openxmlformats.org/officeDocument/2006/relationships/tags" Target="../tags/tag427.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5.xml"/><Relationship Id="rId2" Type="http://schemas.openxmlformats.org/officeDocument/2006/relationships/tags" Target="../tags/tag434.xml"/><Relationship Id="rId1" Type="http://schemas.openxmlformats.org/officeDocument/2006/relationships/tags" Target="../tags/tag433.xml"/><Relationship Id="rId6" Type="http://schemas.openxmlformats.org/officeDocument/2006/relationships/slideMaster" Target="../slideMasters/slideMaster16.xml"/><Relationship Id="rId5" Type="http://schemas.openxmlformats.org/officeDocument/2006/relationships/tags" Target="../tags/tag437.xml"/><Relationship Id="rId4" Type="http://schemas.openxmlformats.org/officeDocument/2006/relationships/tags" Target="../tags/tag436.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slideMaster" Target="../slideMasters/slideMaster16.xml"/><Relationship Id="rId5" Type="http://schemas.openxmlformats.org/officeDocument/2006/relationships/tags" Target="../tags/tag442.xml"/><Relationship Id="rId4" Type="http://schemas.openxmlformats.org/officeDocument/2006/relationships/tags" Target="../tags/tag441.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 Id="rId5" Type="http://schemas.openxmlformats.org/officeDocument/2006/relationships/slideMaster" Target="../slideMasters/slideMaster16.xml"/><Relationship Id="rId4" Type="http://schemas.openxmlformats.org/officeDocument/2006/relationships/tags" Target="../tags/tag44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9.xml"/><Relationship Id="rId2" Type="http://schemas.openxmlformats.org/officeDocument/2006/relationships/tags" Target="../tags/tag448.xml"/><Relationship Id="rId1" Type="http://schemas.openxmlformats.org/officeDocument/2006/relationships/tags" Target="../tags/tag447.xml"/><Relationship Id="rId6" Type="http://schemas.openxmlformats.org/officeDocument/2006/relationships/slideMaster" Target="../slideMasters/slideMaster16.xml"/><Relationship Id="rId5" Type="http://schemas.openxmlformats.org/officeDocument/2006/relationships/tags" Target="../tags/tag451.xml"/><Relationship Id="rId4" Type="http://schemas.openxmlformats.org/officeDocument/2006/relationships/tags" Target="../tags/tag45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 Id="rId5" Type="http://schemas.openxmlformats.org/officeDocument/2006/relationships/slideMaster" Target="../slideMasters/slideMaster16.xml"/><Relationship Id="rId4" Type="http://schemas.openxmlformats.org/officeDocument/2006/relationships/tags" Target="../tags/tag45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3.xml"/><Relationship Id="rId2" Type="http://schemas.openxmlformats.org/officeDocument/2006/relationships/tags" Target="../tags/tag462.xml"/><Relationship Id="rId1" Type="http://schemas.openxmlformats.org/officeDocument/2006/relationships/tags" Target="../tags/tag461.xml"/><Relationship Id="rId6" Type="http://schemas.openxmlformats.org/officeDocument/2006/relationships/slideMaster" Target="../slideMasters/slideMaster17.xml"/><Relationship Id="rId5" Type="http://schemas.openxmlformats.org/officeDocument/2006/relationships/tags" Target="../tags/tag465.xml"/><Relationship Id="rId4" Type="http://schemas.openxmlformats.org/officeDocument/2006/relationships/tags" Target="../tags/tag464.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68.xml"/><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slideMaster" Target="../slideMasters/slideMaster17.xml"/><Relationship Id="rId5" Type="http://schemas.openxmlformats.org/officeDocument/2006/relationships/tags" Target="../tags/tag470.xml"/><Relationship Id="rId4" Type="http://schemas.openxmlformats.org/officeDocument/2006/relationships/tags" Target="../tags/tag469.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5" Type="http://schemas.openxmlformats.org/officeDocument/2006/relationships/slideMaster" Target="../slideMasters/slideMaster17.xml"/><Relationship Id="rId4" Type="http://schemas.openxmlformats.org/officeDocument/2006/relationships/tags" Target="../tags/tag474.xml"/></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slideMaster" Target="../slideMasters/slideMaster17.xml"/><Relationship Id="rId5" Type="http://schemas.openxmlformats.org/officeDocument/2006/relationships/tags" Target="../tags/tag479.xml"/><Relationship Id="rId4" Type="http://schemas.openxmlformats.org/officeDocument/2006/relationships/tags" Target="../tags/tag47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5" Type="http://schemas.openxmlformats.org/officeDocument/2006/relationships/slideMaster" Target="../slideMasters/slideMaster17.xml"/><Relationship Id="rId4" Type="http://schemas.openxmlformats.org/officeDocument/2006/relationships/tags" Target="../tags/tag483.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1.xml"/><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slideMaster" Target="../slideMasters/slideMaster18.xml"/><Relationship Id="rId5" Type="http://schemas.openxmlformats.org/officeDocument/2006/relationships/tags" Target="../tags/tag493.xml"/><Relationship Id="rId4" Type="http://schemas.openxmlformats.org/officeDocument/2006/relationships/tags" Target="../tags/tag492.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496.xml"/><Relationship Id="rId2" Type="http://schemas.openxmlformats.org/officeDocument/2006/relationships/tags" Target="../tags/tag495.xml"/><Relationship Id="rId1" Type="http://schemas.openxmlformats.org/officeDocument/2006/relationships/tags" Target="../tags/tag494.xml"/><Relationship Id="rId6" Type="http://schemas.openxmlformats.org/officeDocument/2006/relationships/slideMaster" Target="../slideMasters/slideMaster18.xml"/><Relationship Id="rId5" Type="http://schemas.openxmlformats.org/officeDocument/2006/relationships/tags" Target="../tags/tag498.xml"/><Relationship Id="rId4" Type="http://schemas.openxmlformats.org/officeDocument/2006/relationships/tags" Target="../tags/tag497.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 Id="rId5" Type="http://schemas.openxmlformats.org/officeDocument/2006/relationships/slideMaster" Target="../slideMasters/slideMaster18.xml"/><Relationship Id="rId4" Type="http://schemas.openxmlformats.org/officeDocument/2006/relationships/tags" Target="../tags/tag502.xml"/></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tags" Target="../tags/tag503.xml"/><Relationship Id="rId6" Type="http://schemas.openxmlformats.org/officeDocument/2006/relationships/slideMaster" Target="../slideMasters/slideMaster18.xml"/><Relationship Id="rId5" Type="http://schemas.openxmlformats.org/officeDocument/2006/relationships/tags" Target="../tags/tag507.xml"/><Relationship Id="rId4" Type="http://schemas.openxmlformats.org/officeDocument/2006/relationships/tags" Target="../tags/tag50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510.xml"/><Relationship Id="rId2" Type="http://schemas.openxmlformats.org/officeDocument/2006/relationships/tags" Target="../tags/tag509.xml"/><Relationship Id="rId1" Type="http://schemas.openxmlformats.org/officeDocument/2006/relationships/tags" Target="../tags/tag508.xml"/><Relationship Id="rId5" Type="http://schemas.openxmlformats.org/officeDocument/2006/relationships/slideMaster" Target="../slideMasters/slideMaster18.xml"/><Relationship Id="rId4" Type="http://schemas.openxmlformats.org/officeDocument/2006/relationships/tags" Target="../tags/tag511.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14.xml"/><Relationship Id="rId7" Type="http://schemas.openxmlformats.org/officeDocument/2006/relationships/slideMaster" Target="../slideMasters/slideMaster18.xml"/><Relationship Id="rId2" Type="http://schemas.openxmlformats.org/officeDocument/2006/relationships/tags" Target="../tags/tag513.xml"/><Relationship Id="rId1" Type="http://schemas.openxmlformats.org/officeDocument/2006/relationships/tags" Target="../tags/tag512.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 Id="rId6" Type="http://schemas.openxmlformats.org/officeDocument/2006/relationships/slideMaster" Target="../slideMasters/slideMaster19.xml"/><Relationship Id="rId5" Type="http://schemas.openxmlformats.org/officeDocument/2006/relationships/tags" Target="../tags/tag527.xml"/><Relationship Id="rId4" Type="http://schemas.openxmlformats.org/officeDocument/2006/relationships/tags" Target="../tags/tag526.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tags" Target="../tags/tag528.xml"/><Relationship Id="rId6" Type="http://schemas.openxmlformats.org/officeDocument/2006/relationships/slideMaster" Target="../slideMasters/slideMaster19.xml"/><Relationship Id="rId5" Type="http://schemas.openxmlformats.org/officeDocument/2006/relationships/tags" Target="../tags/tag532.xml"/><Relationship Id="rId4" Type="http://schemas.openxmlformats.org/officeDocument/2006/relationships/tags" Target="../tags/tag531.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tags" Target="../tags/tag533.xml"/><Relationship Id="rId5" Type="http://schemas.openxmlformats.org/officeDocument/2006/relationships/slideMaster" Target="../slideMasters/slideMaster19.xml"/><Relationship Id="rId4" Type="http://schemas.openxmlformats.org/officeDocument/2006/relationships/tags" Target="../tags/tag536.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539.xml"/><Relationship Id="rId2" Type="http://schemas.openxmlformats.org/officeDocument/2006/relationships/tags" Target="../tags/tag538.xml"/><Relationship Id="rId1" Type="http://schemas.openxmlformats.org/officeDocument/2006/relationships/tags" Target="../tags/tag537.xml"/><Relationship Id="rId6" Type="http://schemas.openxmlformats.org/officeDocument/2006/relationships/slideMaster" Target="../slideMasters/slideMaster19.xml"/><Relationship Id="rId5" Type="http://schemas.openxmlformats.org/officeDocument/2006/relationships/tags" Target="../tags/tag541.xml"/><Relationship Id="rId4" Type="http://schemas.openxmlformats.org/officeDocument/2006/relationships/tags" Target="../tags/tag54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44.xml"/><Relationship Id="rId2" Type="http://schemas.openxmlformats.org/officeDocument/2006/relationships/tags" Target="../tags/tag543.xml"/><Relationship Id="rId1" Type="http://schemas.openxmlformats.org/officeDocument/2006/relationships/tags" Target="../tags/tag542.xml"/><Relationship Id="rId5" Type="http://schemas.openxmlformats.org/officeDocument/2006/relationships/slideMaster" Target="../slideMasters/slideMaster19.xml"/><Relationship Id="rId4" Type="http://schemas.openxmlformats.org/officeDocument/2006/relationships/tags" Target="../tags/tag545.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48.xml"/><Relationship Id="rId7" Type="http://schemas.openxmlformats.org/officeDocument/2006/relationships/slideMaster" Target="../slideMasters/slideMaster19.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 Id="rId6" Type="http://schemas.openxmlformats.org/officeDocument/2006/relationships/slideMaster" Target="../slideMasters/slideMaster20.xml"/><Relationship Id="rId5" Type="http://schemas.openxmlformats.org/officeDocument/2006/relationships/tags" Target="../tags/tag561.xml"/><Relationship Id="rId4" Type="http://schemas.openxmlformats.org/officeDocument/2006/relationships/tags" Target="../tags/tag560.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4.xml"/><Relationship Id="rId2" Type="http://schemas.openxmlformats.org/officeDocument/2006/relationships/tags" Target="../tags/tag563.xml"/><Relationship Id="rId1" Type="http://schemas.openxmlformats.org/officeDocument/2006/relationships/tags" Target="../tags/tag562.xml"/><Relationship Id="rId6" Type="http://schemas.openxmlformats.org/officeDocument/2006/relationships/slideMaster" Target="../slideMasters/slideMaster20.xml"/><Relationship Id="rId5" Type="http://schemas.openxmlformats.org/officeDocument/2006/relationships/tags" Target="../tags/tag566.xml"/><Relationship Id="rId4" Type="http://schemas.openxmlformats.org/officeDocument/2006/relationships/tags" Target="../tags/tag565.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2.xml"/><Relationship Id="rId4" Type="http://schemas.openxmlformats.org/officeDocument/2006/relationships/tags" Target="../tags/tag57.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 Id="rId5" Type="http://schemas.openxmlformats.org/officeDocument/2006/relationships/slideMaster" Target="../slideMasters/slideMaster20.xml"/><Relationship Id="rId4" Type="http://schemas.openxmlformats.org/officeDocument/2006/relationships/tags" Target="../tags/tag570.xml"/></Relationships>
</file>

<file path=ppt/slideLayouts/_rels/slideLayout141.xml.rels><?xml version="1.0" encoding="UTF-8" standalone="yes"?>
<Relationships xmlns="http://schemas.openxmlformats.org/package/2006/relationships"><Relationship Id="rId3" Type="http://schemas.openxmlformats.org/officeDocument/2006/relationships/tags" Target="../tags/tag573.xml"/><Relationship Id="rId2" Type="http://schemas.openxmlformats.org/officeDocument/2006/relationships/tags" Target="../tags/tag572.xml"/><Relationship Id="rId1" Type="http://schemas.openxmlformats.org/officeDocument/2006/relationships/tags" Target="../tags/tag571.xml"/><Relationship Id="rId6" Type="http://schemas.openxmlformats.org/officeDocument/2006/relationships/slideMaster" Target="../slideMasters/slideMaster20.xml"/><Relationship Id="rId5" Type="http://schemas.openxmlformats.org/officeDocument/2006/relationships/tags" Target="../tags/tag575.xml"/><Relationship Id="rId4" Type="http://schemas.openxmlformats.org/officeDocument/2006/relationships/tags" Target="../tags/tag57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78.xml"/><Relationship Id="rId2" Type="http://schemas.openxmlformats.org/officeDocument/2006/relationships/tags" Target="../tags/tag577.xml"/><Relationship Id="rId1" Type="http://schemas.openxmlformats.org/officeDocument/2006/relationships/tags" Target="../tags/tag576.xml"/><Relationship Id="rId5" Type="http://schemas.openxmlformats.org/officeDocument/2006/relationships/slideMaster" Target="../slideMasters/slideMaster20.xml"/><Relationship Id="rId4" Type="http://schemas.openxmlformats.org/officeDocument/2006/relationships/tags" Target="../tags/tag579.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582.xml"/><Relationship Id="rId7" Type="http://schemas.openxmlformats.org/officeDocument/2006/relationships/slideMaster" Target="../slideMasters/slideMaster20.xml"/><Relationship Id="rId2" Type="http://schemas.openxmlformats.org/officeDocument/2006/relationships/tags" Target="../tags/tag581.xml"/><Relationship Id="rId1" Type="http://schemas.openxmlformats.org/officeDocument/2006/relationships/tags" Target="../tags/tag580.xml"/><Relationship Id="rId6" Type="http://schemas.openxmlformats.org/officeDocument/2006/relationships/tags" Target="../tags/tag585.xml"/><Relationship Id="rId5" Type="http://schemas.openxmlformats.org/officeDocument/2006/relationships/tags" Target="../tags/tag584.xml"/><Relationship Id="rId4" Type="http://schemas.openxmlformats.org/officeDocument/2006/relationships/tags" Target="../tags/tag583.xml"/></Relationships>
</file>

<file path=ppt/slideLayouts/_rels/slideLayout146.xml.rels><?xml version="1.0" encoding="UTF-8" standalone="yes"?>
<Relationships xmlns="http://schemas.openxmlformats.org/package/2006/relationships"><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 Id="rId6" Type="http://schemas.openxmlformats.org/officeDocument/2006/relationships/slideMaster" Target="../slideMasters/slideMaster21.xml"/><Relationship Id="rId5" Type="http://schemas.openxmlformats.org/officeDocument/2006/relationships/tags" Target="../tags/tag595.xml"/><Relationship Id="rId4" Type="http://schemas.openxmlformats.org/officeDocument/2006/relationships/tags" Target="../tags/tag594.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598.xml"/><Relationship Id="rId2" Type="http://schemas.openxmlformats.org/officeDocument/2006/relationships/tags" Target="../tags/tag597.xml"/><Relationship Id="rId1" Type="http://schemas.openxmlformats.org/officeDocument/2006/relationships/tags" Target="../tags/tag596.xml"/><Relationship Id="rId6" Type="http://schemas.openxmlformats.org/officeDocument/2006/relationships/slideMaster" Target="../slideMasters/slideMaster21.xml"/><Relationship Id="rId5" Type="http://schemas.openxmlformats.org/officeDocument/2006/relationships/tags" Target="../tags/tag600.xml"/><Relationship Id="rId4" Type="http://schemas.openxmlformats.org/officeDocument/2006/relationships/tags" Target="../tags/tag599.xml"/></Relationships>
</file>

<file path=ppt/slideLayouts/_rels/slideLayout148.xml.rels><?xml version="1.0" encoding="UTF-8" standalone="yes"?>
<Relationships xmlns="http://schemas.openxmlformats.org/package/2006/relationships"><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 Id="rId5" Type="http://schemas.openxmlformats.org/officeDocument/2006/relationships/slideMaster" Target="../slideMasters/slideMaster21.xml"/><Relationship Id="rId4" Type="http://schemas.openxmlformats.org/officeDocument/2006/relationships/tags" Target="../tags/tag604.xml"/></Relationships>
</file>

<file path=ppt/slideLayouts/_rels/slideLayout149.xml.rels><?xml version="1.0" encoding="UTF-8" standalone="yes"?>
<Relationships xmlns="http://schemas.openxmlformats.org/package/2006/relationships"><Relationship Id="rId3" Type="http://schemas.openxmlformats.org/officeDocument/2006/relationships/tags" Target="../tags/tag607.xml"/><Relationship Id="rId2" Type="http://schemas.openxmlformats.org/officeDocument/2006/relationships/tags" Target="../tags/tag606.xml"/><Relationship Id="rId1" Type="http://schemas.openxmlformats.org/officeDocument/2006/relationships/tags" Target="../tags/tag605.xml"/><Relationship Id="rId6" Type="http://schemas.openxmlformats.org/officeDocument/2006/relationships/slideMaster" Target="../slideMasters/slideMaster21.xml"/><Relationship Id="rId5" Type="http://schemas.openxmlformats.org/officeDocument/2006/relationships/tags" Target="../tags/tag609.xml"/><Relationship Id="rId4" Type="http://schemas.openxmlformats.org/officeDocument/2006/relationships/tags" Target="../tags/tag608.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slideMaster" Target="../slideMasters/slideMaster2.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2.xml.rels><?xml version="1.0" encoding="UTF-8" standalone="yes"?>
<Relationships xmlns="http://schemas.openxmlformats.org/package/2006/relationships"><Relationship Id="rId3" Type="http://schemas.openxmlformats.org/officeDocument/2006/relationships/tags" Target="../tags/tag612.xml"/><Relationship Id="rId2" Type="http://schemas.openxmlformats.org/officeDocument/2006/relationships/tags" Target="../tags/tag611.xml"/><Relationship Id="rId1" Type="http://schemas.openxmlformats.org/officeDocument/2006/relationships/tags" Target="../tags/tag610.xml"/><Relationship Id="rId5" Type="http://schemas.openxmlformats.org/officeDocument/2006/relationships/slideMaster" Target="../slideMasters/slideMaster21.xml"/><Relationship Id="rId4" Type="http://schemas.openxmlformats.org/officeDocument/2006/relationships/tags" Target="../tags/tag613.xml"/></Relationships>
</file>

<file path=ppt/slideLayouts/_rels/slideLayout153.xml.rels><?xml version="1.0" encoding="UTF-8" standalone="yes"?>
<Relationships xmlns="http://schemas.openxmlformats.org/package/2006/relationships"><Relationship Id="rId3" Type="http://schemas.openxmlformats.org/officeDocument/2006/relationships/tags" Target="../tags/tag616.xml"/><Relationship Id="rId7" Type="http://schemas.openxmlformats.org/officeDocument/2006/relationships/slideMaster" Target="../slideMasters/slideMaster21.xml"/><Relationship Id="rId2" Type="http://schemas.openxmlformats.org/officeDocument/2006/relationships/tags" Target="../tags/tag615.xml"/><Relationship Id="rId1" Type="http://schemas.openxmlformats.org/officeDocument/2006/relationships/tags" Target="../tags/tag614.xml"/><Relationship Id="rId6" Type="http://schemas.openxmlformats.org/officeDocument/2006/relationships/tags" Target="../tags/tag619.xml"/><Relationship Id="rId5" Type="http://schemas.openxmlformats.org/officeDocument/2006/relationships/tags" Target="../tags/tag618.xml"/><Relationship Id="rId4" Type="http://schemas.openxmlformats.org/officeDocument/2006/relationships/tags" Target="../tags/tag617.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Master" Target="../slideMasters/slideMaster3.xml"/><Relationship Id="rId5" Type="http://schemas.openxmlformats.org/officeDocument/2006/relationships/tags" Target="../tags/tag73.xml"/><Relationship Id="rId4" Type="http://schemas.openxmlformats.org/officeDocument/2006/relationships/tags" Target="../tags/tag7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slideMaster" Target="../slideMasters/slideMaster3.xml"/><Relationship Id="rId5" Type="http://schemas.openxmlformats.org/officeDocument/2006/relationships/tags" Target="../tags/tag78.xml"/><Relationship Id="rId4" Type="http://schemas.openxmlformats.org/officeDocument/2006/relationships/tags" Target="../tags/tag7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5" Type="http://schemas.openxmlformats.org/officeDocument/2006/relationships/slideMaster" Target="../slideMasters/slideMaster3.xml"/><Relationship Id="rId4" Type="http://schemas.openxmlformats.org/officeDocument/2006/relationships/tags" Target="../tags/tag8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3.xml"/><Relationship Id="rId5" Type="http://schemas.openxmlformats.org/officeDocument/2006/relationships/tags" Target="../tags/tag87.xml"/><Relationship Id="rId4" Type="http://schemas.openxmlformats.org/officeDocument/2006/relationships/tags" Target="../tags/tag86.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slideMaster" Target="../slideMasters/slideMaster3.xml"/><Relationship Id="rId4" Type="http://schemas.openxmlformats.org/officeDocument/2006/relationships/tags" Target="../tags/tag9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Master" Target="../slideMasters/slideMaster4.xml"/><Relationship Id="rId5" Type="http://schemas.openxmlformats.org/officeDocument/2006/relationships/tags" Target="../tags/tag101.xml"/><Relationship Id="rId4" Type="http://schemas.openxmlformats.org/officeDocument/2006/relationships/tags" Target="../tags/tag100.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Master" Target="../slideMasters/slideMaster4.xml"/><Relationship Id="rId5" Type="http://schemas.openxmlformats.org/officeDocument/2006/relationships/tags" Target="../tags/tag106.xml"/><Relationship Id="rId4" Type="http://schemas.openxmlformats.org/officeDocument/2006/relationships/tags" Target="../tags/tag105.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slideMaster" Target="../slideMasters/slideMaster4.xml"/><Relationship Id="rId4" Type="http://schemas.openxmlformats.org/officeDocument/2006/relationships/tags" Target="../tags/tag110.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slideMaster" Target="../slideMasters/slideMaster4.xml"/><Relationship Id="rId5" Type="http://schemas.openxmlformats.org/officeDocument/2006/relationships/tags" Target="../tags/tag115.xml"/><Relationship Id="rId4" Type="http://schemas.openxmlformats.org/officeDocument/2006/relationships/tags" Target="../tags/tag11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slideMaster" Target="../slideMasters/slideMaster4.xml"/><Relationship Id="rId4" Type="http://schemas.openxmlformats.org/officeDocument/2006/relationships/tags" Target="../tags/tag119.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slideMaster" Target="../slideMasters/slideMaster5.xml"/><Relationship Id="rId5" Type="http://schemas.openxmlformats.org/officeDocument/2006/relationships/tags" Target="../tags/tag129.xml"/><Relationship Id="rId4" Type="http://schemas.openxmlformats.org/officeDocument/2006/relationships/tags" Target="../tags/tag128.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slideMaster" Target="../slideMasters/slideMaster5.xml"/><Relationship Id="rId5" Type="http://schemas.openxmlformats.org/officeDocument/2006/relationships/tags" Target="../tags/tag134.xml"/><Relationship Id="rId4" Type="http://schemas.openxmlformats.org/officeDocument/2006/relationships/tags" Target="../tags/tag13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5" Type="http://schemas.openxmlformats.org/officeDocument/2006/relationships/slideMaster" Target="../slideMasters/slideMaster5.xml"/><Relationship Id="rId4" Type="http://schemas.openxmlformats.org/officeDocument/2006/relationships/tags" Target="../tags/tag138.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slideMaster" Target="../slideMasters/slideMaster5.xml"/><Relationship Id="rId5" Type="http://schemas.openxmlformats.org/officeDocument/2006/relationships/tags" Target="../tags/tag143.xml"/><Relationship Id="rId4" Type="http://schemas.openxmlformats.org/officeDocument/2006/relationships/tags" Target="../tags/tag14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slideMaster" Target="../slideMasters/slideMaster5.xml"/><Relationship Id="rId4" Type="http://schemas.openxmlformats.org/officeDocument/2006/relationships/tags" Target="../tags/tag147.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slideMaster" Target="../slideMasters/slideMaster6.xml"/><Relationship Id="rId5" Type="http://schemas.openxmlformats.org/officeDocument/2006/relationships/tags" Target="../tags/tag157.xml"/><Relationship Id="rId4" Type="http://schemas.openxmlformats.org/officeDocument/2006/relationships/tags" Target="../tags/tag156.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slideMaster" Target="../slideMasters/slideMaster6.xml"/><Relationship Id="rId5" Type="http://schemas.openxmlformats.org/officeDocument/2006/relationships/tags" Target="../tags/tag162.xml"/><Relationship Id="rId4" Type="http://schemas.openxmlformats.org/officeDocument/2006/relationships/tags" Target="../tags/tag161.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5" Type="http://schemas.openxmlformats.org/officeDocument/2006/relationships/slideMaster" Target="../slideMasters/slideMaster6.xml"/><Relationship Id="rId4" Type="http://schemas.openxmlformats.org/officeDocument/2006/relationships/tags" Target="../tags/tag166.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slideMaster" Target="../slideMasters/slideMaster6.xml"/><Relationship Id="rId5" Type="http://schemas.openxmlformats.org/officeDocument/2006/relationships/tags" Target="../tags/tag171.xml"/><Relationship Id="rId4" Type="http://schemas.openxmlformats.org/officeDocument/2006/relationships/tags" Target="../tags/tag17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4.xml"/><Relationship Id="rId2" Type="http://schemas.openxmlformats.org/officeDocument/2006/relationships/tags" Target="../tags/tag173.xml"/><Relationship Id="rId1" Type="http://schemas.openxmlformats.org/officeDocument/2006/relationships/tags" Target="../tags/tag172.xml"/><Relationship Id="rId5" Type="http://schemas.openxmlformats.org/officeDocument/2006/relationships/slideMaster" Target="../slideMasters/slideMaster6.xml"/><Relationship Id="rId4" Type="http://schemas.openxmlformats.org/officeDocument/2006/relationships/tags" Target="../tags/tag175.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slideMaster" Target="../slideMasters/slideMaster7.xml"/><Relationship Id="rId5" Type="http://schemas.openxmlformats.org/officeDocument/2006/relationships/tags" Target="../tags/tag185.xml"/><Relationship Id="rId4" Type="http://schemas.openxmlformats.org/officeDocument/2006/relationships/tags" Target="../tags/tag184.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slideMaster" Target="../slideMasters/slideMaster7.xml"/><Relationship Id="rId5" Type="http://schemas.openxmlformats.org/officeDocument/2006/relationships/tags" Target="../tags/tag190.xml"/><Relationship Id="rId4" Type="http://schemas.openxmlformats.org/officeDocument/2006/relationships/tags" Target="../tags/tag189.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5" Type="http://schemas.openxmlformats.org/officeDocument/2006/relationships/slideMaster" Target="../slideMasters/slideMaster7.xml"/><Relationship Id="rId4" Type="http://schemas.openxmlformats.org/officeDocument/2006/relationships/tags" Target="../tags/tag194.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slideMaster" Target="../slideMasters/slideMaster7.xml"/><Relationship Id="rId5" Type="http://schemas.openxmlformats.org/officeDocument/2006/relationships/tags" Target="../tags/tag199.xml"/><Relationship Id="rId4" Type="http://schemas.openxmlformats.org/officeDocument/2006/relationships/tags" Target="../tags/tag19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slideMaster" Target="../slideMasters/slideMaster7.xml"/><Relationship Id="rId4" Type="http://schemas.openxmlformats.org/officeDocument/2006/relationships/tags" Target="../tags/tag203.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slideMaster" Target="../slideMasters/slideMaster8.xml"/><Relationship Id="rId5" Type="http://schemas.openxmlformats.org/officeDocument/2006/relationships/tags" Target="../tags/tag213.xml"/><Relationship Id="rId4" Type="http://schemas.openxmlformats.org/officeDocument/2006/relationships/tags" Target="../tags/tag212.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slideMaster" Target="../slideMasters/slideMaster8.xml"/><Relationship Id="rId5" Type="http://schemas.openxmlformats.org/officeDocument/2006/relationships/tags" Target="../tags/tag218.xml"/><Relationship Id="rId4" Type="http://schemas.openxmlformats.org/officeDocument/2006/relationships/tags" Target="../tags/tag217.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slideMaster" Target="../slideMasters/slideMaster8.xml"/><Relationship Id="rId4" Type="http://schemas.openxmlformats.org/officeDocument/2006/relationships/tags" Target="../tags/tag222.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slideMaster" Target="../slideMasters/slideMaster8.xml"/><Relationship Id="rId5" Type="http://schemas.openxmlformats.org/officeDocument/2006/relationships/tags" Target="../tags/tag227.xml"/><Relationship Id="rId4" Type="http://schemas.openxmlformats.org/officeDocument/2006/relationships/tags" Target="../tags/tag22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30.xml"/><Relationship Id="rId2" Type="http://schemas.openxmlformats.org/officeDocument/2006/relationships/tags" Target="../tags/tag229.xml"/><Relationship Id="rId1" Type="http://schemas.openxmlformats.org/officeDocument/2006/relationships/tags" Target="../tags/tag228.xml"/><Relationship Id="rId5" Type="http://schemas.openxmlformats.org/officeDocument/2006/relationships/slideMaster" Target="../slideMasters/slideMaster8.xml"/><Relationship Id="rId4" Type="http://schemas.openxmlformats.org/officeDocument/2006/relationships/tags" Target="../tags/tag231.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6" Type="http://schemas.openxmlformats.org/officeDocument/2006/relationships/slideMaster" Target="../slideMasters/slideMaster9.xml"/><Relationship Id="rId5" Type="http://schemas.openxmlformats.org/officeDocument/2006/relationships/tags" Target="../tags/tag241.xml"/><Relationship Id="rId4" Type="http://schemas.openxmlformats.org/officeDocument/2006/relationships/tags" Target="../tags/tag240.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 Id="rId6" Type="http://schemas.openxmlformats.org/officeDocument/2006/relationships/slideMaster" Target="../slideMasters/slideMaster9.xml"/><Relationship Id="rId5" Type="http://schemas.openxmlformats.org/officeDocument/2006/relationships/tags" Target="../tags/tag246.xml"/><Relationship Id="rId4" Type="http://schemas.openxmlformats.org/officeDocument/2006/relationships/tags" Target="../tags/tag24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5" Type="http://schemas.openxmlformats.org/officeDocument/2006/relationships/slideMaster" Target="../slideMasters/slideMaster9.xml"/><Relationship Id="rId4" Type="http://schemas.openxmlformats.org/officeDocument/2006/relationships/tags" Target="../tags/tag250.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slideMaster" Target="../slideMasters/slideMaster9.xml"/><Relationship Id="rId5" Type="http://schemas.openxmlformats.org/officeDocument/2006/relationships/tags" Target="../tags/tag255.xml"/><Relationship Id="rId4" Type="http://schemas.openxmlformats.org/officeDocument/2006/relationships/tags" Target="../tags/tag25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 Id="rId5" Type="http://schemas.openxmlformats.org/officeDocument/2006/relationships/slideMaster" Target="../slideMasters/slideMaster9.xml"/><Relationship Id="rId4" Type="http://schemas.openxmlformats.org/officeDocument/2006/relationships/tags" Target="../tags/tag259.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slideMaster" Target="../slideMasters/slideMaster10.xml"/><Relationship Id="rId5" Type="http://schemas.openxmlformats.org/officeDocument/2006/relationships/tags" Target="../tags/tag269.xml"/><Relationship Id="rId4" Type="http://schemas.openxmlformats.org/officeDocument/2006/relationships/tags" Target="../tags/tag268.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slideMaster" Target="../slideMasters/slideMaster10.xml"/><Relationship Id="rId5" Type="http://schemas.openxmlformats.org/officeDocument/2006/relationships/tags" Target="../tags/tag274.xml"/><Relationship Id="rId4" Type="http://schemas.openxmlformats.org/officeDocument/2006/relationships/tags" Target="../tags/tag273.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5" Type="http://schemas.openxmlformats.org/officeDocument/2006/relationships/slideMaster" Target="../slideMasters/slideMaster10.xml"/><Relationship Id="rId4" Type="http://schemas.openxmlformats.org/officeDocument/2006/relationships/tags" Target="../tags/tag278.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Master" Target="../slideMasters/slideMaster10.xml"/><Relationship Id="rId5" Type="http://schemas.openxmlformats.org/officeDocument/2006/relationships/tags" Target="../tags/tag283.xml"/><Relationship Id="rId4" Type="http://schemas.openxmlformats.org/officeDocument/2006/relationships/tags" Target="../tags/tag28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5" Type="http://schemas.openxmlformats.org/officeDocument/2006/relationships/slideMaster" Target="../slideMasters/slideMaster10.xml"/><Relationship Id="rId4" Type="http://schemas.openxmlformats.org/officeDocument/2006/relationships/tags" Target="../tags/tag287.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6" Type="http://schemas.openxmlformats.org/officeDocument/2006/relationships/slideMaster" Target="../slideMasters/slideMaster11.xml"/><Relationship Id="rId5" Type="http://schemas.openxmlformats.org/officeDocument/2006/relationships/tags" Target="../tags/tag297.xml"/><Relationship Id="rId4" Type="http://schemas.openxmlformats.org/officeDocument/2006/relationships/tags" Target="../tags/tag296.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slideMaster" Target="../slideMasters/slideMaster11.xml"/><Relationship Id="rId5" Type="http://schemas.openxmlformats.org/officeDocument/2006/relationships/tags" Target="../tags/tag302.xml"/><Relationship Id="rId4" Type="http://schemas.openxmlformats.org/officeDocument/2006/relationships/tags" Target="../tags/tag301.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5" Type="http://schemas.openxmlformats.org/officeDocument/2006/relationships/slideMaster" Target="../slideMasters/slideMaster11.xml"/><Relationship Id="rId4" Type="http://schemas.openxmlformats.org/officeDocument/2006/relationships/tags" Target="../tags/tag306.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slideMaster" Target="../slideMasters/slideMaster11.xml"/><Relationship Id="rId5" Type="http://schemas.openxmlformats.org/officeDocument/2006/relationships/tags" Target="../tags/tag311.xml"/><Relationship Id="rId4" Type="http://schemas.openxmlformats.org/officeDocument/2006/relationships/tags" Target="../tags/tag3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ags" Target="../tags/tag312.xml"/><Relationship Id="rId5" Type="http://schemas.openxmlformats.org/officeDocument/2006/relationships/slideMaster" Target="../slideMasters/slideMaster11.xml"/><Relationship Id="rId4" Type="http://schemas.openxmlformats.org/officeDocument/2006/relationships/tags" Target="../tags/tag315.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tags" Target="../tags/tag321.xml"/><Relationship Id="rId6" Type="http://schemas.openxmlformats.org/officeDocument/2006/relationships/slideMaster" Target="../slideMasters/slideMaster12.xml"/><Relationship Id="rId5" Type="http://schemas.openxmlformats.org/officeDocument/2006/relationships/tags" Target="../tags/tag325.xml"/><Relationship Id="rId4" Type="http://schemas.openxmlformats.org/officeDocument/2006/relationships/tags" Target="../tags/tag324.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2.xml"/><Relationship Id="rId5" Type="http://schemas.openxmlformats.org/officeDocument/2006/relationships/tags" Target="../tags/tag39.xml"/><Relationship Id="rId4" Type="http://schemas.openxmlformats.org/officeDocument/2006/relationships/tags" Target="../tags/tag38.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slideMaster" Target="../slideMasters/slideMaster12.xml"/><Relationship Id="rId5" Type="http://schemas.openxmlformats.org/officeDocument/2006/relationships/tags" Target="../tags/tag330.xml"/><Relationship Id="rId4" Type="http://schemas.openxmlformats.org/officeDocument/2006/relationships/tags" Target="../tags/tag329.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5" Type="http://schemas.openxmlformats.org/officeDocument/2006/relationships/slideMaster" Target="../slideMasters/slideMaster12.xml"/><Relationship Id="rId4" Type="http://schemas.openxmlformats.org/officeDocument/2006/relationships/tags" Target="../tags/tag334.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slideMaster" Target="../slideMasters/slideMaster12.xml"/><Relationship Id="rId5" Type="http://schemas.openxmlformats.org/officeDocument/2006/relationships/tags" Target="../tags/tag339.xml"/><Relationship Id="rId4" Type="http://schemas.openxmlformats.org/officeDocument/2006/relationships/tags" Target="../tags/tag33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 Id="rId5" Type="http://schemas.openxmlformats.org/officeDocument/2006/relationships/slideMaster" Target="../slideMasters/slideMaster12.xml"/><Relationship Id="rId4" Type="http://schemas.openxmlformats.org/officeDocument/2006/relationships/tags" Target="../tags/tag343.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slideMaster" Target="../slideMasters/slideMaster13.xml"/><Relationship Id="rId5" Type="http://schemas.openxmlformats.org/officeDocument/2006/relationships/tags" Target="../tags/tag353.xml"/><Relationship Id="rId4" Type="http://schemas.openxmlformats.org/officeDocument/2006/relationships/tags" Target="../tags/tag352.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tags" Target="../tags/tag354.xml"/><Relationship Id="rId6" Type="http://schemas.openxmlformats.org/officeDocument/2006/relationships/slideMaster" Target="../slideMasters/slideMaster13.xml"/><Relationship Id="rId5" Type="http://schemas.openxmlformats.org/officeDocument/2006/relationships/tags" Target="../tags/tag358.xml"/><Relationship Id="rId4" Type="http://schemas.openxmlformats.org/officeDocument/2006/relationships/tags" Target="../tags/tag357.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5" Type="http://schemas.openxmlformats.org/officeDocument/2006/relationships/slideMaster" Target="../slideMasters/slideMaster13.xml"/><Relationship Id="rId4" Type="http://schemas.openxmlformats.org/officeDocument/2006/relationships/tags" Target="../tags/tag362.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65.xml"/><Relationship Id="rId2" Type="http://schemas.openxmlformats.org/officeDocument/2006/relationships/tags" Target="../tags/tag364.xml"/><Relationship Id="rId1" Type="http://schemas.openxmlformats.org/officeDocument/2006/relationships/tags" Target="../tags/tag363.xml"/><Relationship Id="rId6" Type="http://schemas.openxmlformats.org/officeDocument/2006/relationships/slideMaster" Target="../slideMasters/slideMaster13.xml"/><Relationship Id="rId5" Type="http://schemas.openxmlformats.org/officeDocument/2006/relationships/tags" Target="../tags/tag367.xml"/><Relationship Id="rId4" Type="http://schemas.openxmlformats.org/officeDocument/2006/relationships/tags" Target="../tags/tag36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2.xml"/><Relationship Id="rId5" Type="http://schemas.openxmlformats.org/officeDocument/2006/relationships/tags" Target="../tags/tag44.xml"/><Relationship Id="rId4" Type="http://schemas.openxmlformats.org/officeDocument/2006/relationships/tags" Target="../tags/tag4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 Id="rId5" Type="http://schemas.openxmlformats.org/officeDocument/2006/relationships/slideMaster" Target="../slideMasters/slideMaster13.xml"/><Relationship Id="rId4" Type="http://schemas.openxmlformats.org/officeDocument/2006/relationships/tags" Target="../tags/tag371.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 Id="rId6" Type="http://schemas.openxmlformats.org/officeDocument/2006/relationships/slideMaster" Target="../slideMasters/slideMaster14.xml"/><Relationship Id="rId5" Type="http://schemas.openxmlformats.org/officeDocument/2006/relationships/tags" Target="../tags/tag381.xml"/><Relationship Id="rId4" Type="http://schemas.openxmlformats.org/officeDocument/2006/relationships/tags" Target="../tags/tag380.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 Id="rId6" Type="http://schemas.openxmlformats.org/officeDocument/2006/relationships/slideMaster" Target="../slideMasters/slideMaster14.xml"/><Relationship Id="rId5" Type="http://schemas.openxmlformats.org/officeDocument/2006/relationships/tags" Target="../tags/tag386.xml"/><Relationship Id="rId4" Type="http://schemas.openxmlformats.org/officeDocument/2006/relationships/tags" Target="../tags/tag385.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 Id="rId5" Type="http://schemas.openxmlformats.org/officeDocument/2006/relationships/slideMaster" Target="../slideMasters/slideMaster14.xml"/><Relationship Id="rId4" Type="http://schemas.openxmlformats.org/officeDocument/2006/relationships/tags" Target="../tags/tag390.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tags" Target="../tags/tag391.xml"/><Relationship Id="rId6" Type="http://schemas.openxmlformats.org/officeDocument/2006/relationships/slideMaster" Target="../slideMasters/slideMaster14.xml"/><Relationship Id="rId5" Type="http://schemas.openxmlformats.org/officeDocument/2006/relationships/tags" Target="../tags/tag395.xml"/><Relationship Id="rId4" Type="http://schemas.openxmlformats.org/officeDocument/2006/relationships/tags" Target="../tags/tag39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8.xml"/><Relationship Id="rId2" Type="http://schemas.openxmlformats.org/officeDocument/2006/relationships/tags" Target="../tags/tag397.xml"/><Relationship Id="rId1" Type="http://schemas.openxmlformats.org/officeDocument/2006/relationships/tags" Target="../tags/tag396.xml"/><Relationship Id="rId5" Type="http://schemas.openxmlformats.org/officeDocument/2006/relationships/slideMaster" Target="../slideMasters/slideMaster14.xml"/><Relationship Id="rId4" Type="http://schemas.openxmlformats.org/officeDocument/2006/relationships/tags" Target="../tags/tag39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ts val="3500"/>
              </a:lnSpc>
              <a:spcBef>
                <a:spcPts val="0"/>
              </a:spcBef>
              <a:spcAft>
                <a:spcPts val="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ts val="3500"/>
              </a:lnSpc>
              <a:spcAft>
                <a:spcPts val="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ts val="3500"/>
              </a:lnSpc>
              <a:spcBef>
                <a:spcPts val="0"/>
              </a:spcBef>
              <a:spcAft>
                <a:spcPts val="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ts val="3500"/>
              </a:lnSpc>
              <a:spcAft>
                <a:spcPts val="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ts val="3500"/>
              </a:lnSpc>
              <a:spcBef>
                <a:spcPts val="0"/>
              </a:spcBef>
              <a:spcAft>
                <a:spcPts val="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ts val="3500"/>
              </a:lnSpc>
              <a:spcAft>
                <a:spcPts val="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ts val="3500"/>
              </a:lnSpc>
              <a:spcBef>
                <a:spcPts val="0"/>
              </a:spcBef>
              <a:spcAft>
                <a:spcPts val="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ts val="3500"/>
              </a:lnSpc>
              <a:spcAft>
                <a:spcPts val="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ts val="3500"/>
              </a:lnSpc>
              <a:spcBef>
                <a:spcPts val="0"/>
              </a:spcBef>
              <a:spcAft>
                <a:spcPts val="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ts val="3500"/>
              </a:lnSpc>
              <a:spcAft>
                <a:spcPts val="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4.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63.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62.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61.xml"/><Relationship Id="rId4" Type="http://schemas.openxmlformats.org/officeDocument/2006/relationships/slideLayout" Target="../slideLayouts/slideLayout68.xml"/><Relationship Id="rId9" Type="http://schemas.openxmlformats.org/officeDocument/2006/relationships/tags" Target="../tags/tag260.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92.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91.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90.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9.xml"/><Relationship Id="rId4" Type="http://schemas.openxmlformats.org/officeDocument/2006/relationships/slideLayout" Target="../slideLayouts/slideLayout75.xml"/><Relationship Id="rId9" Type="http://schemas.openxmlformats.org/officeDocument/2006/relationships/tags" Target="../tags/tag288.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20.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9.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8.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7.xml"/><Relationship Id="rId4" Type="http://schemas.openxmlformats.org/officeDocument/2006/relationships/slideLayout" Target="../slideLayouts/slideLayout82.xml"/><Relationship Id="rId9" Type="http://schemas.openxmlformats.org/officeDocument/2006/relationships/tags" Target="../tags/tag316.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6.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45.xml"/><Relationship Id="rId4" Type="http://schemas.openxmlformats.org/officeDocument/2006/relationships/slideLayout" Target="../slideLayouts/slideLayout89.xml"/><Relationship Id="rId9" Type="http://schemas.openxmlformats.org/officeDocument/2006/relationships/tags" Target="../tags/tag344.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6.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75.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74.xml"/><Relationship Id="rId5" Type="http://schemas.openxmlformats.org/officeDocument/2006/relationships/slideLayout" Target="../slideLayouts/slideLayout97.xml"/><Relationship Id="rId15" Type="http://schemas.openxmlformats.org/officeDocument/2006/relationships/image" Target="../media/image2.GIF"/><Relationship Id="rId10" Type="http://schemas.openxmlformats.org/officeDocument/2006/relationships/tags" Target="../tags/tag373.xml"/><Relationship Id="rId4" Type="http://schemas.openxmlformats.org/officeDocument/2006/relationships/slideLayout" Target="../slideLayouts/slideLayout96.xml"/><Relationship Id="rId9" Type="http://schemas.openxmlformats.org/officeDocument/2006/relationships/tags" Target="../tags/tag372.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4.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403.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402.xml"/><Relationship Id="rId5" Type="http://schemas.openxmlformats.org/officeDocument/2006/relationships/slideLayout" Target="../slideLayouts/slideLayout104.xml"/><Relationship Id="rId15" Type="http://schemas.openxmlformats.org/officeDocument/2006/relationships/image" Target="../media/image2.GIF"/><Relationship Id="rId10" Type="http://schemas.openxmlformats.org/officeDocument/2006/relationships/tags" Target="../tags/tag401.xml"/><Relationship Id="rId4" Type="http://schemas.openxmlformats.org/officeDocument/2006/relationships/slideLayout" Target="../slideLayouts/slideLayout103.xml"/><Relationship Id="rId9" Type="http://schemas.openxmlformats.org/officeDocument/2006/relationships/tags" Target="../tags/tag400.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14.xml"/><Relationship Id="rId13" Type="http://schemas.openxmlformats.org/officeDocument/2006/relationships/tags" Target="../tags/tag431.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430.xml"/><Relationship Id="rId2" Type="http://schemas.openxmlformats.org/officeDocument/2006/relationships/slideLayout" Target="../slideLayouts/slideLayout108.xml"/><Relationship Id="rId16" Type="http://schemas.openxmlformats.org/officeDocument/2006/relationships/image" Target="../media/image2.GIF"/><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429.xml"/><Relationship Id="rId5" Type="http://schemas.openxmlformats.org/officeDocument/2006/relationships/slideLayout" Target="../slideLayouts/slideLayout111.xml"/><Relationship Id="rId15" Type="http://schemas.openxmlformats.org/officeDocument/2006/relationships/image" Target="../media/image1.jpeg"/><Relationship Id="rId10" Type="http://schemas.openxmlformats.org/officeDocument/2006/relationships/tags" Target="../tags/tag428.xml"/><Relationship Id="rId4" Type="http://schemas.openxmlformats.org/officeDocument/2006/relationships/slideLayout" Target="../slideLayouts/slideLayout110.xml"/><Relationship Id="rId9" Type="http://schemas.openxmlformats.org/officeDocument/2006/relationships/theme" Target="../theme/theme16.xml"/><Relationship Id="rId14" Type="http://schemas.openxmlformats.org/officeDocument/2006/relationships/tags" Target="../tags/tag432.xml"/></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13" Type="http://schemas.openxmlformats.org/officeDocument/2006/relationships/tags" Target="../tags/tag460.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ags" Target="../tags/tag459.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tags" Target="../tags/tag458.xml"/><Relationship Id="rId5" Type="http://schemas.openxmlformats.org/officeDocument/2006/relationships/slideLayout" Target="../slideLayouts/slideLayout119.xml"/><Relationship Id="rId15" Type="http://schemas.openxmlformats.org/officeDocument/2006/relationships/image" Target="../media/image2.GIF"/><Relationship Id="rId10" Type="http://schemas.openxmlformats.org/officeDocument/2006/relationships/tags" Target="../tags/tag457.xml"/><Relationship Id="rId4" Type="http://schemas.openxmlformats.org/officeDocument/2006/relationships/slideLayout" Target="../slideLayouts/slideLayout118.xml"/><Relationship Id="rId9" Type="http://schemas.openxmlformats.org/officeDocument/2006/relationships/tags" Target="../tags/tag456.xml"/><Relationship Id="rId14"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tags" Target="../tags/tag487.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ags" Target="../tags/tag486.xml"/><Relationship Id="rId2" Type="http://schemas.openxmlformats.org/officeDocument/2006/relationships/slideLayout" Target="../slideLayouts/slideLayout123.xml"/><Relationship Id="rId16" Type="http://schemas.openxmlformats.org/officeDocument/2006/relationships/image" Target="../media/image2.GIF"/><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tags" Target="../tags/tag485.xml"/><Relationship Id="rId5" Type="http://schemas.openxmlformats.org/officeDocument/2006/relationships/slideLayout" Target="../slideLayouts/slideLayout126.xml"/><Relationship Id="rId15" Type="http://schemas.openxmlformats.org/officeDocument/2006/relationships/image" Target="../media/image1.jpeg"/><Relationship Id="rId10" Type="http://schemas.openxmlformats.org/officeDocument/2006/relationships/tags" Target="../tags/tag484.xml"/><Relationship Id="rId4" Type="http://schemas.openxmlformats.org/officeDocument/2006/relationships/slideLayout" Target="../slideLayouts/slideLayout125.xml"/><Relationship Id="rId9" Type="http://schemas.openxmlformats.org/officeDocument/2006/relationships/theme" Target="../theme/theme18.xml"/><Relationship Id="rId14" Type="http://schemas.openxmlformats.org/officeDocument/2006/relationships/tags" Target="../tags/tag48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37.xml"/><Relationship Id="rId13" Type="http://schemas.openxmlformats.org/officeDocument/2006/relationships/tags" Target="../tags/tag521.xml"/><Relationship Id="rId3" Type="http://schemas.openxmlformats.org/officeDocument/2006/relationships/slideLayout" Target="../slideLayouts/slideLayout132.xml"/><Relationship Id="rId7" Type="http://schemas.openxmlformats.org/officeDocument/2006/relationships/slideLayout" Target="../slideLayouts/slideLayout136.xml"/><Relationship Id="rId12" Type="http://schemas.openxmlformats.org/officeDocument/2006/relationships/tags" Target="../tags/tag520.xml"/><Relationship Id="rId2" Type="http://schemas.openxmlformats.org/officeDocument/2006/relationships/slideLayout" Target="../slideLayouts/slideLayout131.xml"/><Relationship Id="rId16" Type="http://schemas.openxmlformats.org/officeDocument/2006/relationships/image" Target="../media/image2.GIF"/><Relationship Id="rId1" Type="http://schemas.openxmlformats.org/officeDocument/2006/relationships/slideLayout" Target="../slideLayouts/slideLayout130.xml"/><Relationship Id="rId6" Type="http://schemas.openxmlformats.org/officeDocument/2006/relationships/slideLayout" Target="../slideLayouts/slideLayout135.xml"/><Relationship Id="rId11" Type="http://schemas.openxmlformats.org/officeDocument/2006/relationships/tags" Target="../tags/tag519.xml"/><Relationship Id="rId5" Type="http://schemas.openxmlformats.org/officeDocument/2006/relationships/slideLayout" Target="../slideLayouts/slideLayout134.xml"/><Relationship Id="rId15" Type="http://schemas.openxmlformats.org/officeDocument/2006/relationships/image" Target="../media/image1.jpeg"/><Relationship Id="rId10" Type="http://schemas.openxmlformats.org/officeDocument/2006/relationships/tags" Target="../tags/tag518.xml"/><Relationship Id="rId4" Type="http://schemas.openxmlformats.org/officeDocument/2006/relationships/slideLayout" Target="../slideLayouts/slideLayout133.xml"/><Relationship Id="rId9" Type="http://schemas.openxmlformats.org/officeDocument/2006/relationships/theme" Target="../theme/theme19.xml"/><Relationship Id="rId14" Type="http://schemas.openxmlformats.org/officeDocument/2006/relationships/tags" Target="../tags/tag5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ags" Target="../tags/tag33.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ags" Target="../tags/tag32.xml"/><Relationship Id="rId2" Type="http://schemas.openxmlformats.org/officeDocument/2006/relationships/slideLayout" Target="../slideLayouts/slideLayout9.xml"/><Relationship Id="rId16" Type="http://schemas.openxmlformats.org/officeDocument/2006/relationships/image" Target="../media/image2.GI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ags" Target="../tags/tag31.xml"/><Relationship Id="rId5" Type="http://schemas.openxmlformats.org/officeDocument/2006/relationships/slideLayout" Target="../slideLayouts/slideLayout12.xml"/><Relationship Id="rId15" Type="http://schemas.openxmlformats.org/officeDocument/2006/relationships/image" Target="../media/image1.jpeg"/><Relationship Id="rId10" Type="http://schemas.openxmlformats.org/officeDocument/2006/relationships/tags" Target="../tags/tag30.xml"/><Relationship Id="rId4" Type="http://schemas.openxmlformats.org/officeDocument/2006/relationships/slideLayout" Target="../slideLayouts/slideLayout11.xml"/><Relationship Id="rId9" Type="http://schemas.openxmlformats.org/officeDocument/2006/relationships/theme" Target="../theme/theme2.xml"/><Relationship Id="rId14" Type="http://schemas.openxmlformats.org/officeDocument/2006/relationships/tags" Target="../tags/tag34.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45.xml"/><Relationship Id="rId13" Type="http://schemas.openxmlformats.org/officeDocument/2006/relationships/tags" Target="../tags/tag555.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12" Type="http://schemas.openxmlformats.org/officeDocument/2006/relationships/tags" Target="../tags/tag554.xml"/><Relationship Id="rId2" Type="http://schemas.openxmlformats.org/officeDocument/2006/relationships/slideLayout" Target="../slideLayouts/slideLayout139.xml"/><Relationship Id="rId16" Type="http://schemas.openxmlformats.org/officeDocument/2006/relationships/image" Target="../media/image2.GIF"/><Relationship Id="rId1" Type="http://schemas.openxmlformats.org/officeDocument/2006/relationships/slideLayout" Target="../slideLayouts/slideLayout138.xml"/><Relationship Id="rId6" Type="http://schemas.openxmlformats.org/officeDocument/2006/relationships/slideLayout" Target="../slideLayouts/slideLayout143.xml"/><Relationship Id="rId11" Type="http://schemas.openxmlformats.org/officeDocument/2006/relationships/tags" Target="../tags/tag553.xml"/><Relationship Id="rId5" Type="http://schemas.openxmlformats.org/officeDocument/2006/relationships/slideLayout" Target="../slideLayouts/slideLayout142.xml"/><Relationship Id="rId15" Type="http://schemas.openxmlformats.org/officeDocument/2006/relationships/image" Target="../media/image1.jpeg"/><Relationship Id="rId10" Type="http://schemas.openxmlformats.org/officeDocument/2006/relationships/tags" Target="../tags/tag552.xml"/><Relationship Id="rId4" Type="http://schemas.openxmlformats.org/officeDocument/2006/relationships/slideLayout" Target="../slideLayouts/slideLayout141.xml"/><Relationship Id="rId9" Type="http://schemas.openxmlformats.org/officeDocument/2006/relationships/theme" Target="../theme/theme20.xml"/><Relationship Id="rId14" Type="http://schemas.openxmlformats.org/officeDocument/2006/relationships/tags" Target="../tags/tag556.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53.xml"/><Relationship Id="rId13" Type="http://schemas.openxmlformats.org/officeDocument/2006/relationships/tags" Target="../tags/tag589.xml"/><Relationship Id="rId3" Type="http://schemas.openxmlformats.org/officeDocument/2006/relationships/slideLayout" Target="../slideLayouts/slideLayout148.xml"/><Relationship Id="rId7" Type="http://schemas.openxmlformats.org/officeDocument/2006/relationships/slideLayout" Target="../slideLayouts/slideLayout152.xml"/><Relationship Id="rId12" Type="http://schemas.openxmlformats.org/officeDocument/2006/relationships/tags" Target="../tags/tag588.xml"/><Relationship Id="rId2" Type="http://schemas.openxmlformats.org/officeDocument/2006/relationships/slideLayout" Target="../slideLayouts/slideLayout147.xml"/><Relationship Id="rId16" Type="http://schemas.openxmlformats.org/officeDocument/2006/relationships/image" Target="../media/image2.GIF"/><Relationship Id="rId1" Type="http://schemas.openxmlformats.org/officeDocument/2006/relationships/slideLayout" Target="../slideLayouts/slideLayout146.xml"/><Relationship Id="rId6" Type="http://schemas.openxmlformats.org/officeDocument/2006/relationships/slideLayout" Target="../slideLayouts/slideLayout151.xml"/><Relationship Id="rId11" Type="http://schemas.openxmlformats.org/officeDocument/2006/relationships/tags" Target="../tags/tag587.xml"/><Relationship Id="rId5" Type="http://schemas.openxmlformats.org/officeDocument/2006/relationships/slideLayout" Target="../slideLayouts/slideLayout150.xml"/><Relationship Id="rId15" Type="http://schemas.openxmlformats.org/officeDocument/2006/relationships/image" Target="../media/image1.jpeg"/><Relationship Id="rId10" Type="http://schemas.openxmlformats.org/officeDocument/2006/relationships/tags" Target="../tags/tag586.xml"/><Relationship Id="rId4" Type="http://schemas.openxmlformats.org/officeDocument/2006/relationships/slideLayout" Target="../slideLayouts/slideLayout149.xml"/><Relationship Id="rId9" Type="http://schemas.openxmlformats.org/officeDocument/2006/relationships/theme" Target="../theme/theme21.xml"/><Relationship Id="rId14" Type="http://schemas.openxmlformats.org/officeDocument/2006/relationships/tags" Target="../tags/tag590.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ags" Target="../tags/tag6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ags" Target="../tags/tag66.xml"/><Relationship Id="rId5" Type="http://schemas.openxmlformats.org/officeDocument/2006/relationships/slideLayout" Target="../slideLayouts/slideLayout20.xml"/><Relationship Id="rId15" Type="http://schemas.openxmlformats.org/officeDocument/2006/relationships/image" Target="../media/image2.GIF"/><Relationship Id="rId10" Type="http://schemas.openxmlformats.org/officeDocument/2006/relationships/tags" Target="../tags/tag65.xml"/><Relationship Id="rId4" Type="http://schemas.openxmlformats.org/officeDocument/2006/relationships/slideLayout" Target="../slideLayouts/slideLayout19.xml"/><Relationship Id="rId9" Type="http://schemas.openxmlformats.org/officeDocument/2006/relationships/tags" Target="../tags/tag64.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4.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93.xml"/><Relationship Id="rId4" Type="http://schemas.openxmlformats.org/officeDocument/2006/relationships/slideLayout" Target="../slideLayouts/slideLayout26.xml"/><Relationship Id="rId9" Type="http://schemas.openxmlformats.org/officeDocument/2006/relationships/tags" Target="../tags/tag92.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4.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23.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22.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21.xml"/><Relationship Id="rId4" Type="http://schemas.openxmlformats.org/officeDocument/2006/relationships/slideLayout" Target="../slideLayouts/slideLayout33.xml"/><Relationship Id="rId9" Type="http://schemas.openxmlformats.org/officeDocument/2006/relationships/tags" Target="../tags/tag120.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52.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51.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50.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9.xml"/><Relationship Id="rId4" Type="http://schemas.openxmlformats.org/officeDocument/2006/relationships/slideLayout" Target="../slideLayouts/slideLayout40.xml"/><Relationship Id="rId9" Type="http://schemas.openxmlformats.org/officeDocument/2006/relationships/tags" Target="../tags/tag148.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80.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9.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8.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7.xml"/><Relationship Id="rId4" Type="http://schemas.openxmlformats.org/officeDocument/2006/relationships/slideLayout" Target="../slideLayouts/slideLayout47.xml"/><Relationship Id="rId9" Type="http://schemas.openxmlformats.org/officeDocument/2006/relationships/tags" Target="../tags/tag176.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6.xml"/><Relationship Id="rId5" Type="http://schemas.openxmlformats.org/officeDocument/2006/relationships/slideLayout" Target="../slideLayouts/slideLayout55.xml"/><Relationship Id="rId15" Type="http://schemas.openxmlformats.org/officeDocument/2006/relationships/image" Target="../media/image2.GIF"/><Relationship Id="rId10" Type="http://schemas.openxmlformats.org/officeDocument/2006/relationships/tags" Target="../tags/tag205.xml"/><Relationship Id="rId4" Type="http://schemas.openxmlformats.org/officeDocument/2006/relationships/slideLayout" Target="../slideLayouts/slideLayout54.xml"/><Relationship Id="rId9" Type="http://schemas.openxmlformats.org/officeDocument/2006/relationships/tags" Target="../tags/tag204.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5.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4.xml"/><Relationship Id="rId5" Type="http://schemas.openxmlformats.org/officeDocument/2006/relationships/slideLayout" Target="../slideLayouts/slideLayout62.xml"/><Relationship Id="rId15" Type="http://schemas.openxmlformats.org/officeDocument/2006/relationships/image" Target="../media/image2.GIF"/><Relationship Id="rId10" Type="http://schemas.openxmlformats.org/officeDocument/2006/relationships/tags" Target="../tags/tag233.xml"/><Relationship Id="rId4" Type="http://schemas.openxmlformats.org/officeDocument/2006/relationships/slideLayout" Target="../slideLayouts/slideLayout61.xml"/><Relationship Id="rId9" Type="http://schemas.openxmlformats.org/officeDocument/2006/relationships/tags" Target="../tags/tag23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20.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64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4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4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64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21.xml"/><Relationship Id="rId1" Type="http://schemas.openxmlformats.org/officeDocument/2006/relationships/tags" Target="../tags/tag62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ags" Target="../tags/tag64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7.xml"/><Relationship Id="rId1" Type="http://schemas.openxmlformats.org/officeDocument/2006/relationships/tags" Target="../tags/tag64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5.xml"/><Relationship Id="rId1" Type="http://schemas.openxmlformats.org/officeDocument/2006/relationships/tags" Target="../tags/tag64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53.xml"/><Relationship Id="rId1" Type="http://schemas.openxmlformats.org/officeDocument/2006/relationships/tags" Target="../tags/tag64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7.xml"/><Relationship Id="rId1" Type="http://schemas.openxmlformats.org/officeDocument/2006/relationships/tags" Target="../tags/tag6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4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13.xml"/><Relationship Id="rId1" Type="http://schemas.openxmlformats.org/officeDocument/2006/relationships/tags" Target="../tags/tag62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65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65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65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65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65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65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65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65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65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23.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66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66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66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66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66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66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66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66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66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1.xml"/><Relationship Id="rId1" Type="http://schemas.openxmlformats.org/officeDocument/2006/relationships/tags" Target="../tags/tag669.xml"/></Relationships>
</file>

<file path=ppt/slides/_rels/slide5.xml.rels><?xml version="1.0" encoding="UTF-8" standalone="yes"?>
<Relationships xmlns="http://schemas.openxmlformats.org/package/2006/relationships"><Relationship Id="rId8" Type="http://schemas.openxmlformats.org/officeDocument/2006/relationships/tags" Target="../tags/tag631.xml"/><Relationship Id="rId13" Type="http://schemas.openxmlformats.org/officeDocument/2006/relationships/tags" Target="../tags/tag636.xml"/><Relationship Id="rId3" Type="http://schemas.openxmlformats.org/officeDocument/2006/relationships/tags" Target="../tags/tag626.xml"/><Relationship Id="rId7" Type="http://schemas.openxmlformats.org/officeDocument/2006/relationships/tags" Target="../tags/tag630.xml"/><Relationship Id="rId12" Type="http://schemas.openxmlformats.org/officeDocument/2006/relationships/tags" Target="../tags/tag635.xml"/><Relationship Id="rId2" Type="http://schemas.openxmlformats.org/officeDocument/2006/relationships/tags" Target="../tags/tag625.xml"/><Relationship Id="rId1" Type="http://schemas.openxmlformats.org/officeDocument/2006/relationships/tags" Target="../tags/tag624.xml"/><Relationship Id="rId6" Type="http://schemas.openxmlformats.org/officeDocument/2006/relationships/tags" Target="../tags/tag629.xml"/><Relationship Id="rId11" Type="http://schemas.openxmlformats.org/officeDocument/2006/relationships/tags" Target="../tags/tag634.xml"/><Relationship Id="rId5" Type="http://schemas.openxmlformats.org/officeDocument/2006/relationships/tags" Target="../tags/tag628.xml"/><Relationship Id="rId15" Type="http://schemas.openxmlformats.org/officeDocument/2006/relationships/notesSlide" Target="../notesSlides/notesSlide2.xml"/><Relationship Id="rId10" Type="http://schemas.openxmlformats.org/officeDocument/2006/relationships/tags" Target="../tags/tag633.xml"/><Relationship Id="rId4" Type="http://schemas.openxmlformats.org/officeDocument/2006/relationships/tags" Target="../tags/tag627.xml"/><Relationship Id="rId9" Type="http://schemas.openxmlformats.org/officeDocument/2006/relationships/tags" Target="../tags/tag632.xml"/><Relationship Id="rId14" Type="http://schemas.openxmlformats.org/officeDocument/2006/relationships/slideLayout" Target="../slideLayouts/slideLayout11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67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1.xml"/><Relationship Id="rId1" Type="http://schemas.openxmlformats.org/officeDocument/2006/relationships/tags" Target="../tags/tag67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67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1.xml"/><Relationship Id="rId1" Type="http://schemas.openxmlformats.org/officeDocument/2006/relationships/tags" Target="../tags/tag67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67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8.xml"/><Relationship Id="rId1" Type="http://schemas.openxmlformats.org/officeDocument/2006/relationships/tags" Target="../tags/tag63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en-US" altLang="ja-JP" sz="3200">
                <a:solidFill>
                  <a:schemeClr val="accent3">
                    <a:lumMod val="50000"/>
                  </a:schemeClr>
                </a:solidFill>
                <a:cs typeface="MS Mincho" panose="02020609040205080304" charset="-128"/>
                <a:sym typeface="+mn-ea"/>
              </a:rPr>
              <a:t>郡千寿子</a:t>
            </a:r>
            <a:endParaRPr lang="en-US" altLang="ja-JP" sz="3200" dirty="0">
              <a:solidFill>
                <a:schemeClr val="accent3">
                  <a:lumMod val="50000"/>
                </a:schemeClr>
              </a:solidFill>
              <a:latin typeface="MS PGothic" panose="020B0600070205080204" pitchFamily="34" charset="-128"/>
              <a:ea typeface="MS PGothic" panose="020B0600070205080204" pitchFamily="34" charset="-128"/>
              <a:cs typeface="MS Mincho" panose="02020609040205080304" charset="-128"/>
              <a:sym typeface="+mn-ea"/>
            </a:endParaRPr>
          </a:p>
        </p:txBody>
      </p:sp>
      <p:sp>
        <p:nvSpPr>
          <p:cNvPr id="7" name="Rectangle 4"/>
          <p:cNvSpPr/>
          <p:nvPr/>
        </p:nvSpPr>
        <p:spPr>
          <a:xfrm>
            <a:off x="3693160" y="1202055"/>
            <a:ext cx="8030845" cy="2221865"/>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ことばの背景</a:t>
            </a:r>
          </a:p>
          <a:p>
            <a:pPr algn="ctr">
              <a:lnSpc>
                <a:spcPct val="120000"/>
              </a:lnSpc>
            </a:pPr>
            <a:r>
              <a:rPr lang="ja-JP" altLang="zh-CN" sz="5400" dirty="0">
                <a:solidFill>
                  <a:schemeClr val="accent3">
                    <a:lumMod val="50000"/>
                  </a:schemeClr>
                </a:solidFill>
                <a:latin typeface="微软雅黑" panose="020B0503020204020204" pitchFamily="34" charset="-122"/>
                <a:ea typeface="微软雅黑" panose="020B0503020204020204" pitchFamily="34" charset="-122"/>
                <a:cs typeface="+mn-ea"/>
                <a:sym typeface="+mn-lt"/>
              </a:rPr>
              <a:t>—</a:t>
            </a: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日本語のおはなし</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72720" y="2037080"/>
            <a:ext cx="3363595"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第九課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1337" y="1107346"/>
            <a:ext cx="11568278" cy="5594789"/>
          </a:xfrm>
        </p:spPr>
        <p:txBody>
          <a:bodyPr>
            <a:normAutofit fontScale="70000" lnSpcReduction="20000"/>
          </a:bodyPr>
          <a:lstStyle/>
          <a:p>
            <a:r>
              <a:rPr lang="ja-JP" altLang="en-US" b="1" dirty="0">
                <a:latin typeface="MS Mincho" panose="02020609040205080304" charset="-128"/>
                <a:ea typeface="MS Mincho" panose="02020609040205080304" charset="-128"/>
              </a:rPr>
              <a:t>外来語：日本語の語彙の外来成分のうち、</a:t>
            </a:r>
            <a:r>
              <a:rPr lang="ja-JP" altLang="en-US" b="1" dirty="0">
                <a:solidFill>
                  <a:srgbClr val="FF0000"/>
                </a:solidFill>
                <a:latin typeface="MS Mincho" panose="02020609040205080304" charset="-128"/>
                <a:ea typeface="MS Mincho" panose="02020609040205080304" charset="-128"/>
              </a:rPr>
              <a:t>漢語を除いた</a:t>
            </a:r>
            <a:r>
              <a:rPr lang="ja-JP" altLang="en-US" b="1" i="0" dirty="0">
                <a:effectLst/>
                <a:latin typeface="MS Mincho" panose="02020609040205080304" charset="-128"/>
                <a:ea typeface="MS Mincho" panose="02020609040205080304" charset="-128"/>
              </a:rPr>
              <a:t>英語やドイツ語など、</a:t>
            </a:r>
            <a:r>
              <a:rPr lang="ja-JP" altLang="en-US" b="1" i="0" dirty="0">
                <a:solidFill>
                  <a:srgbClr val="FF0000"/>
                </a:solidFill>
                <a:effectLst/>
                <a:latin typeface="MS Mincho" panose="02020609040205080304" charset="-128"/>
                <a:ea typeface="MS Mincho" panose="02020609040205080304" charset="-128"/>
              </a:rPr>
              <a:t>欧米諸国の言語から取り入れられた語</a:t>
            </a:r>
            <a:r>
              <a:rPr lang="ja-JP" altLang="en-US" b="1" i="0" dirty="0">
                <a:effectLst/>
                <a:latin typeface="MS Mincho" panose="02020609040205080304" charset="-128"/>
                <a:ea typeface="MS Mincho" panose="02020609040205080304" charset="-128"/>
              </a:rPr>
              <a:t>を言</a:t>
            </a:r>
            <a:r>
              <a:rPr lang="ja-JP" altLang="en-US" b="1" dirty="0">
                <a:latin typeface="MS Mincho" panose="02020609040205080304" charset="-128"/>
                <a:ea typeface="MS Mincho" panose="02020609040205080304" charset="-128"/>
              </a:rPr>
              <a:t>う</a:t>
            </a:r>
            <a:r>
              <a:rPr lang="ja-JP" altLang="en-US" b="1" i="0" dirty="0">
                <a:effectLst/>
                <a:latin typeface="MS Mincho" panose="02020609040205080304" charset="-128"/>
                <a:ea typeface="MS Mincho" panose="02020609040205080304" charset="-128"/>
              </a:rPr>
              <a:t>。</a:t>
            </a:r>
          </a:p>
          <a:p>
            <a:pPr algn="l"/>
            <a:r>
              <a:rPr lang="ja-JP" altLang="en-US" b="1" i="0" dirty="0">
                <a:effectLst/>
                <a:latin typeface="MS Mincho" panose="02020609040205080304" charset="-128"/>
                <a:ea typeface="MS Mincho" panose="02020609040205080304" charset="-128"/>
              </a:rPr>
              <a:t>「外来語」の具体例として</a:t>
            </a:r>
            <a:r>
              <a:rPr lang="ja-JP" altLang="en-US" b="1" dirty="0">
                <a:latin typeface="MS Mincho" panose="02020609040205080304" charset="-128"/>
                <a:ea typeface="MS Mincho" panose="02020609040205080304" charset="-128"/>
              </a:rPr>
              <a:t>は</a:t>
            </a:r>
            <a:r>
              <a:rPr lang="ja-JP" altLang="en-US" b="1" i="0" dirty="0">
                <a:effectLst/>
                <a:latin typeface="MS Mincho" panose="02020609040205080304" charset="-128"/>
                <a:ea typeface="MS Mincho" panose="02020609040205080304" charset="-128"/>
              </a:rPr>
              <a:t>、「アルバイト（ドイツ語で「労働」の意」「インターネット」「クリスマス」「ダイエット」などで、他にも数多くある。</a:t>
            </a:r>
            <a:endParaRPr lang="en-US" altLang="ja-JP" b="1" i="0" dirty="0">
              <a:effectLst/>
              <a:latin typeface="MS Mincho" panose="02020609040205080304" charset="-128"/>
              <a:ea typeface="MS Mincho" panose="02020609040205080304" charset="-128"/>
            </a:endParaRPr>
          </a:p>
          <a:p>
            <a:pPr algn="l"/>
            <a:r>
              <a:rPr lang="ja-JP" altLang="en-US" b="1" i="0" dirty="0">
                <a:effectLst/>
                <a:latin typeface="MS Mincho" panose="02020609040205080304" charset="-128"/>
                <a:ea typeface="MS Mincho" panose="02020609040205080304" charset="-128"/>
              </a:rPr>
              <a:t>意外なところでは、「カッパ：合羽</a:t>
            </a:r>
            <a:r>
              <a:rPr lang="en-US" altLang="ja-JP" b="1" i="0" dirty="0">
                <a:effectLst/>
                <a:latin typeface="MS Mincho" panose="02020609040205080304" charset="-128"/>
                <a:ea typeface="MS Mincho" panose="02020609040205080304" charset="-128"/>
              </a:rPr>
              <a:t>(</a:t>
            </a:r>
            <a:r>
              <a:rPr lang="ja-JP" altLang="en-US" b="1" i="0" dirty="0">
                <a:effectLst/>
                <a:latin typeface="MS Mincho" panose="02020609040205080304" charset="-128"/>
                <a:ea typeface="MS Mincho" panose="02020609040205080304" charset="-128"/>
              </a:rPr>
              <a:t>雨天用のマント</a:t>
            </a:r>
            <a:r>
              <a:rPr lang="en-US" altLang="ja-JP" b="1" i="0" dirty="0">
                <a:effectLst/>
                <a:latin typeface="MS Mincho" panose="02020609040205080304" charset="-128"/>
                <a:ea typeface="MS Mincho" panose="02020609040205080304" charset="-128"/>
              </a:rPr>
              <a:t>)</a:t>
            </a:r>
            <a:r>
              <a:rPr lang="ja-JP" altLang="en-US" b="1" i="0" dirty="0">
                <a:effectLst/>
                <a:latin typeface="MS Mincho" panose="02020609040205080304" charset="-128"/>
                <a:ea typeface="MS Mincho" panose="02020609040205080304" charset="-128"/>
              </a:rPr>
              <a:t> 」や「じゅばん：襦袢</a:t>
            </a:r>
            <a:r>
              <a:rPr lang="en-US" altLang="ja-JP" b="1" i="0" dirty="0">
                <a:effectLst/>
                <a:latin typeface="MS Mincho" panose="02020609040205080304" charset="-128"/>
                <a:ea typeface="MS Mincho" panose="02020609040205080304" charset="-128"/>
              </a:rPr>
              <a:t>(</a:t>
            </a:r>
            <a:r>
              <a:rPr lang="ja-JP" altLang="en-US" b="1" i="0" dirty="0">
                <a:effectLst/>
                <a:latin typeface="MS Mincho" panose="02020609040205080304" charset="-128"/>
                <a:ea typeface="MS Mincho" panose="02020609040205080304" charset="-128"/>
              </a:rPr>
              <a:t>和服用の下着</a:t>
            </a:r>
            <a:r>
              <a:rPr lang="en-US" altLang="ja-JP" b="1" i="0" dirty="0">
                <a:effectLst/>
                <a:latin typeface="MS Mincho" panose="02020609040205080304" charset="-128"/>
                <a:ea typeface="MS Mincho" panose="02020609040205080304" charset="-128"/>
              </a:rPr>
              <a:t>)</a:t>
            </a:r>
            <a:r>
              <a:rPr lang="ja-JP" altLang="en-US" b="1" i="0" dirty="0">
                <a:effectLst/>
                <a:latin typeface="MS Mincho" panose="02020609040205080304" charset="-128"/>
                <a:ea typeface="MS Mincho" panose="02020609040205080304" charset="-128"/>
              </a:rPr>
              <a:t> 」なども、「外来語」に含まれる。</a:t>
            </a:r>
            <a:endParaRPr lang="zh-CN" altLang="en-US"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中国語やサンスクリットなどの中国経由で入ってきた漢字を用いた語は漢語と呼んで区別し、外来語に含めない。</a:t>
            </a:r>
            <a:endParaRPr lang="en-US" altLang="ja-JP" b="1" dirty="0">
              <a:latin typeface="MS Mincho" panose="02020609040205080304" charset="-128"/>
              <a:ea typeface="MS Mincho" panose="02020609040205080304" charset="-128"/>
            </a:endParaRPr>
          </a:p>
          <a:p>
            <a:r>
              <a:rPr lang="ja-JP" altLang="en-US" b="1" i="0" dirty="0">
                <a:effectLst/>
                <a:latin typeface="MS Mincho" panose="02020609040205080304" charset="-128"/>
                <a:ea typeface="MS Mincho" panose="02020609040205080304" charset="-128"/>
              </a:rPr>
              <a:t>現代日本語の語彙構成は</a:t>
            </a:r>
            <a:r>
              <a:rPr lang="en-US" altLang="ja-JP" b="1" i="0" dirty="0">
                <a:effectLst/>
                <a:latin typeface="MS Mincho" panose="02020609040205080304" charset="-128"/>
                <a:ea typeface="MS Mincho" panose="02020609040205080304" charset="-128"/>
              </a:rPr>
              <a:t>『</a:t>
            </a:r>
            <a:r>
              <a:rPr lang="ja-JP" altLang="en-US" b="1" i="0" dirty="0">
                <a:effectLst/>
                <a:latin typeface="MS Mincho" panose="02020609040205080304" charset="-128"/>
                <a:ea typeface="MS Mincho" panose="02020609040205080304" charset="-128"/>
              </a:rPr>
              <a:t>国立研究所の語彙調査</a:t>
            </a:r>
            <a:r>
              <a:rPr lang="en-US" altLang="ja-JP" b="1" i="0" dirty="0">
                <a:effectLst/>
                <a:latin typeface="MS Mincho" panose="02020609040205080304" charset="-128"/>
                <a:ea typeface="MS Mincho" panose="02020609040205080304" charset="-128"/>
              </a:rPr>
              <a:t>』(1966</a:t>
            </a:r>
            <a:r>
              <a:rPr lang="ja-JP" altLang="en-US" b="1" i="0" dirty="0">
                <a:effectLst/>
                <a:latin typeface="MS Mincho" panose="02020609040205080304" charset="-128"/>
                <a:ea typeface="MS Mincho" panose="02020609040205080304" charset="-128"/>
              </a:rPr>
              <a:t>年</a:t>
            </a:r>
            <a:r>
              <a:rPr lang="en-US" altLang="ja-JP" b="1" i="0" dirty="0">
                <a:effectLst/>
                <a:latin typeface="MS Mincho" panose="02020609040205080304" charset="-128"/>
                <a:ea typeface="MS Mincho" panose="02020609040205080304" charset="-128"/>
              </a:rPr>
              <a:t>)</a:t>
            </a:r>
            <a:r>
              <a:rPr lang="ja-JP" altLang="en-US" b="1" i="0" dirty="0">
                <a:effectLst/>
                <a:latin typeface="MS Mincho" panose="02020609040205080304" charset="-128"/>
                <a:ea typeface="MS Mincho" panose="02020609040205080304" charset="-128"/>
              </a:rPr>
              <a:t>によると、日本語本来のものである</a:t>
            </a:r>
            <a:r>
              <a:rPr lang="ja-JP" altLang="en-US" b="1" i="0" dirty="0">
                <a:solidFill>
                  <a:srgbClr val="FF0000"/>
                </a:solidFill>
                <a:effectLst/>
                <a:latin typeface="MS Mincho" panose="02020609040205080304" charset="-128"/>
                <a:ea typeface="MS Mincho" panose="02020609040205080304" charset="-128"/>
              </a:rPr>
              <a:t>和語が</a:t>
            </a:r>
            <a:r>
              <a:rPr lang="en-US" altLang="ja-JP" b="1" i="0" dirty="0">
                <a:solidFill>
                  <a:srgbClr val="FF0000"/>
                </a:solidFill>
                <a:effectLst/>
                <a:latin typeface="MS Mincho" panose="02020609040205080304" charset="-128"/>
                <a:ea typeface="MS Mincho" panose="02020609040205080304" charset="-128"/>
              </a:rPr>
              <a:t>38.8</a:t>
            </a:r>
            <a:r>
              <a:rPr lang="ja-JP" altLang="en-US" b="1" i="0" dirty="0">
                <a:solidFill>
                  <a:srgbClr val="FF0000"/>
                </a:solidFill>
                <a:effectLst/>
                <a:latin typeface="MS Mincho" panose="02020609040205080304" charset="-128"/>
                <a:ea typeface="MS Mincho" panose="02020609040205080304" charset="-128"/>
              </a:rPr>
              <a:t>％</a:t>
            </a:r>
            <a:r>
              <a:rPr lang="ja-JP" altLang="en-US" b="1" dirty="0">
                <a:latin typeface="MS Mincho" panose="02020609040205080304" charset="-128"/>
                <a:ea typeface="MS Mincho" panose="02020609040205080304" charset="-128"/>
              </a:rPr>
              <a:t>で、</a:t>
            </a:r>
            <a:r>
              <a:rPr lang="ja-JP" altLang="en-US" b="1" i="0" u="sng" dirty="0">
                <a:effectLst/>
                <a:latin typeface="MS Mincho" panose="02020609040205080304" charset="-128"/>
                <a:ea typeface="MS Mincho" panose="02020609040205080304" charset="-128"/>
              </a:rPr>
              <a:t>漢語系外来語</a:t>
            </a:r>
            <a:r>
              <a:rPr lang="ja-JP" altLang="en-US" b="1" i="0" dirty="0">
                <a:effectLst/>
                <a:latin typeface="MS Mincho" panose="02020609040205080304" charset="-128"/>
                <a:ea typeface="MS Mincho" panose="02020609040205080304" charset="-128"/>
              </a:rPr>
              <a:t>が</a:t>
            </a:r>
            <a:r>
              <a:rPr lang="en-US" altLang="ja-JP" b="1" i="0" dirty="0">
                <a:effectLst/>
                <a:latin typeface="MS Mincho" panose="02020609040205080304" charset="-128"/>
                <a:ea typeface="MS Mincho" panose="02020609040205080304" charset="-128"/>
              </a:rPr>
              <a:t>44.3</a:t>
            </a:r>
            <a:r>
              <a:rPr lang="ja-JP" altLang="en-US" b="1" i="0" dirty="0">
                <a:effectLst/>
                <a:latin typeface="MS Mincho" panose="02020609040205080304" charset="-128"/>
                <a:ea typeface="MS Mincho" panose="02020609040205080304" charset="-128"/>
              </a:rPr>
              <a:t>％、</a:t>
            </a:r>
            <a:r>
              <a:rPr lang="ja-JP" altLang="en-US" b="1" u="sng" dirty="0"/>
              <a:t>その他の外来語</a:t>
            </a:r>
            <a:r>
              <a:rPr lang="ja-JP" altLang="en-US" b="1" dirty="0"/>
              <a:t>が </a:t>
            </a:r>
            <a:r>
              <a:rPr lang="en-US" altLang="ja-JP" b="1" dirty="0"/>
              <a:t>12.0</a:t>
            </a:r>
            <a:r>
              <a:rPr lang="ja-JP" altLang="en-US" b="1" dirty="0"/>
              <a:t>％、</a:t>
            </a:r>
            <a:r>
              <a:rPr lang="ja-JP" altLang="en-US" b="1" u="sng" dirty="0"/>
              <a:t>混種語</a:t>
            </a:r>
            <a:r>
              <a:rPr lang="ja-JP" altLang="en-US" b="1" dirty="0"/>
              <a:t> </a:t>
            </a:r>
            <a:r>
              <a:rPr lang="en-US" altLang="ja-JP" b="1" dirty="0"/>
              <a:t>4.8</a:t>
            </a:r>
            <a:r>
              <a:rPr lang="ja-JP" altLang="en-US" b="1" dirty="0"/>
              <a:t>％となっていて、</a:t>
            </a:r>
            <a:r>
              <a:rPr lang="ja-JP" altLang="en-US" b="1" i="0" dirty="0">
                <a:solidFill>
                  <a:srgbClr val="FF0000"/>
                </a:solidFill>
                <a:effectLst/>
                <a:latin typeface="MS Mincho" panose="02020609040205080304" charset="-128"/>
                <a:ea typeface="MS Mincho" panose="02020609040205080304" charset="-128"/>
              </a:rPr>
              <a:t>外来語</a:t>
            </a:r>
            <a:r>
              <a:rPr lang="ja-JP" altLang="en-US" b="1" i="0" dirty="0">
                <a:effectLst/>
                <a:latin typeface="MS Mincho" panose="02020609040205080304" charset="-128"/>
                <a:ea typeface="MS Mincho" panose="02020609040205080304" charset="-128"/>
              </a:rPr>
              <a:t>が日本語全体の</a:t>
            </a:r>
            <a:r>
              <a:rPr lang="en-US" altLang="ja-JP" b="1" i="0" dirty="0">
                <a:solidFill>
                  <a:srgbClr val="FF0000"/>
                </a:solidFill>
                <a:effectLst/>
                <a:latin typeface="MS Mincho" panose="02020609040205080304" charset="-128"/>
                <a:ea typeface="MS Mincho" panose="02020609040205080304" charset="-128"/>
              </a:rPr>
              <a:t>60</a:t>
            </a:r>
            <a:r>
              <a:rPr lang="ja-JP" altLang="en-US" b="1" i="0" dirty="0">
                <a:solidFill>
                  <a:srgbClr val="FF0000"/>
                </a:solidFill>
                <a:effectLst/>
                <a:latin typeface="MS Mincho" panose="02020609040205080304" charset="-128"/>
                <a:ea typeface="MS Mincho" panose="02020609040205080304" charset="-128"/>
              </a:rPr>
              <a:t>％以上</a:t>
            </a:r>
            <a:r>
              <a:rPr lang="ja-JP" altLang="en-US" b="1" i="0" dirty="0">
                <a:effectLst/>
                <a:latin typeface="MS Mincho" panose="02020609040205080304" charset="-128"/>
                <a:ea typeface="MS Mincho" panose="02020609040205080304" charset="-128"/>
              </a:rPr>
              <a:t>を</a:t>
            </a:r>
            <a:r>
              <a:rPr lang="ja-JP" altLang="en-US" b="1" dirty="0">
                <a:latin typeface="MS Mincho" panose="02020609040205080304" charset="-128"/>
                <a:ea typeface="MS Mincho" panose="02020609040205080304" charset="-128"/>
              </a:rPr>
              <a:t>示す</a:t>
            </a:r>
            <a:r>
              <a:rPr lang="ja-JP" altLang="en-US" b="1" i="0" dirty="0">
                <a:effectLst/>
                <a:latin typeface="MS Mincho" panose="02020609040205080304" charset="-128"/>
                <a:ea typeface="MS Mincho" panose="02020609040205080304" charset="-128"/>
              </a:rPr>
              <a:t>。</a:t>
            </a:r>
            <a:endParaRPr lang="en-US" altLang="ja-JP" b="1" i="0" dirty="0">
              <a:effectLst/>
              <a:latin typeface="MS Mincho" panose="02020609040205080304" charset="-128"/>
              <a:ea typeface="MS Mincho" panose="02020609040205080304" charset="-128"/>
            </a:endParaRPr>
          </a:p>
          <a:p>
            <a:r>
              <a:rPr lang="ja-JP" altLang="en-US" b="1" i="0" dirty="0">
                <a:effectLst/>
                <a:latin typeface="MS Mincho" panose="02020609040205080304" charset="-128"/>
                <a:ea typeface="MS Mincho" panose="02020609040205080304" charset="-128"/>
              </a:rPr>
              <a:t>洋語のほか、アジアなど欧米以外の諸言語から入った語も外来語とされる。たとえ中国語から取り入れた語であっても、現代中国語音や現代広東語などの方言音による面子（メンツ）やワンタンなどは外来語に含まれる。</a:t>
            </a:r>
            <a:endParaRPr lang="zh-CN" altLang="en-US" b="1" dirty="0">
              <a:latin typeface="MS Mincho" panose="02020609040205080304" charset="-128"/>
              <a:ea typeface="MS Mincho" panose="02020609040205080304" charset="-128"/>
            </a:endParaRPr>
          </a:p>
        </p:txBody>
      </p:sp>
      <p:sp>
        <p:nvSpPr>
          <p:cNvPr id="4" name="矩形 3"/>
          <p:cNvSpPr/>
          <p:nvPr/>
        </p:nvSpPr>
        <p:spPr>
          <a:xfrm>
            <a:off x="2712552" y="6425801"/>
            <a:ext cx="9475310" cy="552668"/>
          </a:xfrm>
          <a:prstGeom prst="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ja-JP"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ただし借用の時期が古い「馬（うま）」や「梅（うめ）」などは漢語でも外来語でもなく</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和語（大和言葉）に分類される。</a:t>
            </a:r>
            <a:endParaRPr lang="zh-CN" altLang="en-US" b="1" dirty="0">
              <a:latin typeface="MS Mincho" panose="02020609040205080304" charset="-128"/>
              <a:ea typeface="MS Mincho" panose="02020609040205080304" charset="-128"/>
            </a:endParaRPr>
          </a:p>
          <a:p>
            <a:pPr algn="ctr"/>
            <a:endParaRPr lang="zh-CN" altLang="en-US" dirty="0"/>
          </a:p>
        </p:txBody>
      </p:sp>
      <p:sp>
        <p:nvSpPr>
          <p:cNvPr id="6" name="标题 5"/>
          <p:cNvSpPr>
            <a:spLocks noGrp="1"/>
          </p:cNvSpPr>
          <p:nvPr>
            <p:ph type="title"/>
          </p:nvPr>
        </p:nvSpPr>
        <p:spPr>
          <a:xfrm>
            <a:off x="132749" y="274384"/>
            <a:ext cx="11194415" cy="705485"/>
          </a:xfrm>
        </p:spPr>
        <p:txBody>
          <a:bodyPr/>
          <a:lstStyle/>
          <a:p>
            <a:r>
              <a:rPr lang="ja-JP" altLang="en-US" sz="3600" b="1" dirty="0">
                <a:latin typeface="MS Mincho" panose="02020609040205080304" charset="-128"/>
                <a:ea typeface="MS Mincho" panose="02020609040205080304" charset="-128"/>
              </a:rPr>
              <a:t>２）日本語における外来語の特徴を調べましょう。</a:t>
            </a:r>
            <a:endParaRPr lang="zh-CN" altLang="en-US" sz="3600" dirty="0"/>
          </a:p>
        </p:txBody>
      </p:sp>
      <p:sp>
        <p:nvSpPr>
          <p:cNvPr id="7" name="标注: 线形(带强调线) 6"/>
          <p:cNvSpPr/>
          <p:nvPr/>
        </p:nvSpPr>
        <p:spPr>
          <a:xfrm>
            <a:off x="8598717" y="2260667"/>
            <a:ext cx="2290194" cy="453006"/>
          </a:xfrm>
          <a:prstGeom prst="accentCallout1">
            <a:avLst>
              <a:gd name="adj1" fmla="val 32047"/>
              <a:gd name="adj2" fmla="val -4305"/>
              <a:gd name="adj3" fmla="val 126100"/>
              <a:gd name="adj4" fmla="val -16296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i="0" dirty="0">
                <a:effectLst/>
                <a:latin typeface="MS Mincho" panose="02020609040205080304" charset="-128"/>
                <a:ea typeface="MS Mincho" panose="02020609040205080304" charset="-128"/>
              </a:rPr>
              <a:t>元はポルトガル語</a:t>
            </a:r>
            <a:endParaRPr lang="zh-CN" altLang="en-US" sz="2000" dirty="0"/>
          </a:p>
        </p:txBody>
      </p:sp>
      <p:sp>
        <p:nvSpPr>
          <p:cNvPr id="8" name="标注: 线形 7"/>
          <p:cNvSpPr/>
          <p:nvPr/>
        </p:nvSpPr>
        <p:spPr>
          <a:xfrm>
            <a:off x="9722839" y="3145872"/>
            <a:ext cx="2072081" cy="394282"/>
          </a:xfrm>
          <a:prstGeom prst="borderCallout1">
            <a:avLst>
              <a:gd name="adj1" fmla="val 42154"/>
              <a:gd name="adj2" fmla="val -3440"/>
              <a:gd name="adj3" fmla="val -21542"/>
              <a:gd name="adj4" fmla="val -421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i="0" dirty="0">
                <a:effectLst/>
                <a:latin typeface="MS Mincho" panose="02020609040205080304" charset="-128"/>
                <a:ea typeface="MS Mincho" panose="02020609040205080304" charset="-128"/>
              </a:rPr>
              <a:t>元はアラビア語</a:t>
            </a:r>
            <a:endParaRPr lang="zh-CN" alt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wipe(down)">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wipe(down)">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barn(inVertical)">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5698" y="271146"/>
            <a:ext cx="9603275" cy="653580"/>
          </a:xfrm>
        </p:spPr>
        <p:txBody>
          <a:bodyPr>
            <a:normAutofit/>
          </a:bodyPr>
          <a:lstStyle/>
          <a:p>
            <a:r>
              <a:rPr lang="ja-JP" altLang="en-US" sz="2800" b="1" dirty="0">
                <a:solidFill>
                  <a:srgbClr val="0070C0"/>
                </a:solidFill>
                <a:latin typeface="MS Mincho" panose="02020609040205080304" charset="-128"/>
                <a:ea typeface="MS Mincho" panose="02020609040205080304" charset="-128"/>
              </a:rPr>
              <a:t>「カタカナ語」</a:t>
            </a:r>
            <a:r>
              <a:rPr lang="ja-JP" altLang="en-US" sz="2800" b="1" i="0" dirty="0">
                <a:solidFill>
                  <a:srgbClr val="0070C0"/>
                </a:solidFill>
                <a:effectLst/>
                <a:latin typeface="MS Mincho" panose="02020609040205080304" charset="-128"/>
                <a:ea typeface="MS Mincho" panose="02020609040205080304" charset="-128"/>
              </a:rPr>
              <a:t>と「和製英語」</a:t>
            </a:r>
            <a:endParaRPr lang="zh-CN" altLang="en-US" sz="2800" dirty="0">
              <a:solidFill>
                <a:srgbClr val="0070C0"/>
              </a:solidFill>
            </a:endParaRPr>
          </a:p>
        </p:txBody>
      </p:sp>
      <p:sp>
        <p:nvSpPr>
          <p:cNvPr id="3" name="内容占位符 2"/>
          <p:cNvSpPr>
            <a:spLocks noGrp="1"/>
          </p:cNvSpPr>
          <p:nvPr>
            <p:ph idx="1"/>
          </p:nvPr>
        </p:nvSpPr>
        <p:spPr>
          <a:xfrm>
            <a:off x="330197" y="1136167"/>
            <a:ext cx="11363826" cy="5673436"/>
          </a:xfrm>
        </p:spPr>
        <p:txBody>
          <a:bodyPr>
            <a:normAutofit fontScale="70000" lnSpcReduction="20000"/>
          </a:bodyPr>
          <a:lstStyle/>
          <a:p>
            <a:r>
              <a:rPr lang="ja-JP" altLang="en-US" b="1" dirty="0">
                <a:solidFill>
                  <a:srgbClr val="FF0000"/>
                </a:solidFill>
                <a:latin typeface="MS Mincho" panose="02020609040205080304" charset="-128"/>
                <a:ea typeface="MS Mincho" panose="02020609040205080304" charset="-128"/>
              </a:rPr>
              <a:t>「カタカナ語」</a:t>
            </a:r>
            <a:r>
              <a:rPr lang="ja-JP" altLang="en-US" b="1" dirty="0">
                <a:latin typeface="MS Mincho" panose="02020609040205080304" charset="-128"/>
                <a:ea typeface="MS Mincho" panose="02020609040205080304" charset="-128"/>
              </a:rPr>
              <a:t>とは、文字通りに漢字やひらがなではなく、「カタカナで表記される語」という意味の言葉である。</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「カタカナ語」と「外来語」の違いは分かりにくい。実際に、「カタカナ語」は多くの場合で「外来語」について使われるようになっている。</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しかし、</a:t>
            </a:r>
            <a:r>
              <a:rPr lang="ja-JP" altLang="en-US" b="1" dirty="0">
                <a:solidFill>
                  <a:srgbClr val="0070C0"/>
                </a:solidFill>
                <a:latin typeface="MS Mincho" panose="02020609040205080304" charset="-128"/>
                <a:ea typeface="MS Mincho" panose="02020609040205080304" charset="-128"/>
              </a:rPr>
              <a:t>「外来語」</a:t>
            </a:r>
            <a:r>
              <a:rPr lang="ja-JP" altLang="en-US" b="1" dirty="0">
                <a:latin typeface="MS Mincho" panose="02020609040205080304" charset="-128"/>
                <a:ea typeface="MS Mincho" panose="02020609040205080304" charset="-128"/>
              </a:rPr>
              <a:t>が元の言葉をそのまま日本の表記に移したものであるのに対し、「カタカナ語」は</a:t>
            </a:r>
            <a:r>
              <a:rPr lang="ja-JP" altLang="en-US" b="1" dirty="0">
                <a:solidFill>
                  <a:srgbClr val="0070C0"/>
                </a:solidFill>
                <a:latin typeface="MS Mincho" panose="02020609040205080304" charset="-128"/>
                <a:ea typeface="MS Mincho" panose="02020609040205080304" charset="-128"/>
              </a:rPr>
              <a:t>「和製英語」</a:t>
            </a:r>
            <a:r>
              <a:rPr lang="ja-JP" altLang="en-US" b="1" dirty="0">
                <a:latin typeface="MS Mincho" panose="02020609040205080304" charset="-128"/>
                <a:ea typeface="MS Mincho" panose="02020609040205080304" charset="-128"/>
              </a:rPr>
              <a:t>も含むという違いがある。</a:t>
            </a:r>
            <a:endParaRPr lang="en-US" altLang="ja-JP" b="1" dirty="0">
              <a:latin typeface="MS Mincho" panose="02020609040205080304" charset="-128"/>
              <a:ea typeface="MS Mincho" panose="02020609040205080304" charset="-128"/>
            </a:endParaRPr>
          </a:p>
          <a:p>
            <a:pPr algn="l"/>
            <a:r>
              <a:rPr lang="ja-JP" altLang="en-US" b="1" i="0" dirty="0">
                <a:solidFill>
                  <a:srgbClr val="FF0000"/>
                </a:solidFill>
                <a:effectLst/>
                <a:latin typeface="MS Mincho" panose="02020609040205080304" charset="-128"/>
                <a:ea typeface="MS Mincho" panose="02020609040205080304" charset="-128"/>
              </a:rPr>
              <a:t>「和製英語」</a:t>
            </a:r>
            <a:r>
              <a:rPr lang="ja-JP" altLang="en-US" b="1" i="0" dirty="0">
                <a:effectLst/>
                <a:latin typeface="MS Mincho" panose="02020609040205080304" charset="-128"/>
                <a:ea typeface="MS Mincho" panose="02020609040205080304" charset="-128"/>
              </a:rPr>
              <a:t>とは、「日本で</a:t>
            </a:r>
            <a:r>
              <a:rPr lang="ja-JP" altLang="en-US" b="1" i="0" u="sng" dirty="0">
                <a:effectLst/>
                <a:latin typeface="MS Mincho" panose="02020609040205080304" charset="-128"/>
                <a:ea typeface="MS Mincho" panose="02020609040205080304" charset="-128"/>
              </a:rPr>
              <a:t>英単語</a:t>
            </a:r>
            <a:r>
              <a:rPr lang="ja-JP" altLang="en-US" b="1" i="0" dirty="0">
                <a:effectLst/>
                <a:latin typeface="MS Mincho" panose="02020609040205080304" charset="-128"/>
                <a:ea typeface="MS Mincho" panose="02020609040205080304" charset="-128"/>
              </a:rPr>
              <a:t>をつなぎ合わせたり</a:t>
            </a:r>
            <a:r>
              <a:rPr lang="ja-JP" altLang="en-US" b="1" i="0" u="sng" dirty="0">
                <a:effectLst/>
                <a:latin typeface="MS Mincho" panose="02020609040205080304" charset="-128"/>
                <a:ea typeface="MS Mincho" panose="02020609040205080304" charset="-128"/>
              </a:rPr>
              <a:t>変形させる</a:t>
            </a:r>
            <a:r>
              <a:rPr lang="ja-JP" altLang="en-US" b="1" i="0" dirty="0">
                <a:effectLst/>
                <a:latin typeface="MS Mincho" panose="02020609040205080304" charset="-128"/>
                <a:ea typeface="MS Mincho" panose="02020609040205080304" charset="-128"/>
              </a:rPr>
              <a:t>などして作った語」という意味の言葉である。本来の形とは違う、</a:t>
            </a:r>
            <a:r>
              <a:rPr lang="ja-JP" altLang="en-US" b="1" i="0" u="sng" dirty="0">
                <a:effectLst/>
                <a:latin typeface="MS Mincho" panose="02020609040205080304" charset="-128"/>
                <a:ea typeface="MS Mincho" panose="02020609040205080304" charset="-128"/>
              </a:rPr>
              <a:t>日本で独自に作られた英語風の言葉</a:t>
            </a:r>
            <a:r>
              <a:rPr lang="ja-JP" altLang="en-US" b="1" i="0" dirty="0">
                <a:effectLst/>
                <a:latin typeface="MS Mincho" panose="02020609040205080304" charset="-128"/>
                <a:ea typeface="MS Mincho" panose="02020609040205080304" charset="-128"/>
              </a:rPr>
              <a:t>を指す。具体的には、「アニメ」「アイスコーヒー」「インテリ」「ゴールデンウイーク」「ガッツポーズ」などが「和製英語」にあたる。</a:t>
            </a:r>
          </a:p>
          <a:p>
            <a:pPr algn="l"/>
            <a:r>
              <a:rPr lang="ja-JP" altLang="en-US" b="1" i="0" dirty="0">
                <a:effectLst/>
                <a:latin typeface="MS Mincho" panose="02020609040205080304" charset="-128"/>
                <a:ea typeface="MS Mincho" panose="02020609040205080304" charset="-128"/>
              </a:rPr>
              <a:t>このように、「和製英語」は日本で独自に作った英語風の言葉を指すので、表記だけを日本語に変えた「外来語」とは、意味が違</a:t>
            </a:r>
            <a:r>
              <a:rPr lang="ja-JP" altLang="en-US" b="1" dirty="0">
                <a:latin typeface="MS Mincho" panose="02020609040205080304" charset="-128"/>
                <a:ea typeface="MS Mincho" panose="02020609040205080304" charset="-128"/>
              </a:rPr>
              <a:t>う</a:t>
            </a:r>
            <a:r>
              <a:rPr lang="ja-JP" altLang="en-US" b="1" i="0" dirty="0">
                <a:effectLst/>
                <a:latin typeface="MS Mincho" panose="02020609040205080304" charset="-128"/>
                <a:ea typeface="MS Mincho" panose="02020609040205080304" charset="-128"/>
              </a:rPr>
              <a:t>。</a:t>
            </a:r>
            <a:endParaRPr lang="en-US" altLang="ja-JP" b="1" i="0" dirty="0">
              <a:effectLst/>
              <a:latin typeface="MS Mincho" panose="02020609040205080304" charset="-128"/>
              <a:ea typeface="MS Mincho" panose="02020609040205080304" charset="-128"/>
            </a:endParaRPr>
          </a:p>
          <a:p>
            <a:pPr algn="l"/>
            <a:r>
              <a:rPr lang="ja-JP" altLang="en-US" b="1" i="0" dirty="0">
                <a:effectLst/>
                <a:latin typeface="MS Mincho" panose="02020609040205080304" charset="-128"/>
                <a:ea typeface="MS Mincho" panose="02020609040205080304" charset="-128"/>
              </a:rPr>
              <a:t>また、「カタカナ語」は「外来語」も含むという点で、やはり「和製英語」とは区別できる。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anose="02020609040205080304" charset="-128"/>
                <a:ea typeface="MS Mincho" panose="02020609040205080304" charset="-128"/>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02</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2</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1.</a:t>
            </a: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7353" y="301154"/>
            <a:ext cx="9603275" cy="781092"/>
          </a:xfrm>
        </p:spPr>
        <p:txBody>
          <a:bodyPr/>
          <a:lstStyle/>
          <a:p>
            <a:r>
              <a:rPr lang="ja-JP" altLang="en-US" b="1" dirty="0">
                <a:latin typeface="MS Mincho" panose="02020609040205080304" charset="-128"/>
                <a:ea typeface="MS Mincho" panose="02020609040205080304" charset="-128"/>
              </a:rPr>
              <a:t>併記</a:t>
            </a:r>
            <a:r>
              <a:rPr lang="en-US" altLang="ja-JP" b="1" dirty="0">
                <a:latin typeface="MS Mincho" panose="02020609040205080304" charset="-128"/>
                <a:ea typeface="MS Mincho" panose="02020609040205080304" charset="-128"/>
              </a:rPr>
              <a:t>(</a:t>
            </a:r>
            <a:r>
              <a:rPr lang="ja-JP" altLang="en-US" b="1" dirty="0">
                <a:latin typeface="MS Mincho" panose="02020609040205080304" charset="-128"/>
                <a:ea typeface="MS Mincho" panose="02020609040205080304" charset="-128"/>
              </a:rPr>
              <a:t>へいき</a:t>
            </a:r>
            <a:r>
              <a:rPr lang="en-US" altLang="ja-JP" b="1" dirty="0">
                <a:latin typeface="MS Mincho" panose="02020609040205080304" charset="-128"/>
                <a:ea typeface="MS Mincho" panose="02020609040205080304" charset="-128"/>
              </a:rPr>
              <a:t>)</a:t>
            </a:r>
            <a:endParaRPr lang="zh-CN" altLang="en-US" b="1" dirty="0">
              <a:latin typeface="MS Mincho" panose="02020609040205080304" charset="-128"/>
              <a:ea typeface="MS Mincho" panose="02020609040205080304" charset="-128"/>
            </a:endParaRPr>
          </a:p>
        </p:txBody>
      </p:sp>
      <p:sp>
        <p:nvSpPr>
          <p:cNvPr id="3" name="内容占位符 2"/>
          <p:cNvSpPr>
            <a:spLocks noGrp="1"/>
          </p:cNvSpPr>
          <p:nvPr>
            <p:ph idx="1"/>
          </p:nvPr>
        </p:nvSpPr>
        <p:spPr>
          <a:xfrm>
            <a:off x="360727" y="1585518"/>
            <a:ext cx="10694127" cy="4513277"/>
          </a:xfrm>
        </p:spPr>
        <p:txBody>
          <a:bodyPr>
            <a:normAutofit/>
          </a:bodyPr>
          <a:lstStyle/>
          <a:p>
            <a:r>
              <a:rPr lang="en-US" altLang="zh-CN" sz="2400" b="1" i="0" dirty="0">
                <a:effectLst/>
                <a:latin typeface="MS Mincho" panose="02020609040205080304" charset="-128"/>
                <a:ea typeface="MS Mincho" panose="02020609040205080304" charset="-128"/>
              </a:rPr>
              <a:t>【</a:t>
            </a:r>
            <a:r>
              <a:rPr lang="zh-CN" altLang="en-US" sz="2400" b="1" i="0" dirty="0">
                <a:effectLst/>
                <a:latin typeface="MS Mincho" panose="02020609040205080304" charset="-128"/>
                <a:ea typeface="MS Mincho" panose="02020609040205080304" charset="-128"/>
              </a:rPr>
              <a:t>一并写上</a:t>
            </a:r>
            <a:r>
              <a:rPr lang="en-US" altLang="zh-CN" sz="2400" b="1" i="0" dirty="0">
                <a:effectLst/>
                <a:latin typeface="MS Mincho" panose="02020609040205080304" charset="-128"/>
                <a:ea typeface="MS Mincho" panose="02020609040205080304" charset="-128"/>
              </a:rPr>
              <a:t>】</a:t>
            </a:r>
            <a:endParaRPr lang="en-US" altLang="ja-JP" sz="2400" b="1" i="0" dirty="0">
              <a:effectLst/>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複数の事柄を並べて記すこと。</a:t>
            </a:r>
            <a:endParaRPr lang="en-US" altLang="ja-JP" sz="2400" b="1" i="0" dirty="0">
              <a:effectLst/>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併せて表示すること。</a:t>
            </a:r>
            <a:endParaRPr lang="en-US" altLang="ja-JP" sz="2400" b="1" i="0" dirty="0">
              <a:effectLst/>
              <a:latin typeface="MS Mincho" panose="02020609040205080304" charset="-128"/>
              <a:ea typeface="MS Mincho" panose="02020609040205080304" charset="-128"/>
            </a:endParaRPr>
          </a:p>
          <a:p>
            <a:endParaRPr lang="en-US" altLang="ja-JP" sz="2400" b="1" i="0" dirty="0">
              <a:effectLst/>
              <a:latin typeface="MS Mincho" panose="02020609040205080304" charset="-128"/>
              <a:ea typeface="MS Mincho" panose="02020609040205080304" charset="-128"/>
            </a:endParaRPr>
          </a:p>
          <a:p>
            <a:r>
              <a:rPr lang="ja-JP" altLang="en-US" sz="2400" b="1" dirty="0">
                <a:solidFill>
                  <a:srgbClr val="0070C0"/>
                </a:solidFill>
                <a:latin typeface="MS Mincho" panose="02020609040205080304" charset="-128"/>
                <a:ea typeface="MS Mincho" panose="02020609040205080304" charset="-128"/>
              </a:rPr>
              <a:t>例：</a:t>
            </a:r>
            <a:endParaRPr lang="en-US" altLang="ja-JP" sz="2400" b="1" dirty="0">
              <a:solidFill>
                <a:srgbClr val="0070C0"/>
              </a:solidFill>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新旧の住所を併記する。</a:t>
            </a:r>
            <a:endParaRPr lang="en-US" altLang="ja-JP" sz="2400" b="1" i="0" dirty="0">
              <a:effectLst/>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運転免許証に旧姓を併記できるようになります。</a:t>
            </a:r>
            <a:endParaRPr lang="zh-CN" altLang="en-US" sz="2400" b="1" dirty="0">
              <a:latin typeface="MS Mincho" panose="02020609040205080304" charset="-128"/>
              <a:ea typeface="MS Mincho" panose="02020609040205080304" charset="-128"/>
            </a:endParaRPr>
          </a:p>
        </p:txBody>
      </p:sp>
      <p:pic>
        <p:nvPicPr>
          <p:cNvPr id="8" name="图片 7"/>
          <p:cNvPicPr>
            <a:picLocks noChangeAspect="1"/>
          </p:cNvPicPr>
          <p:nvPr/>
        </p:nvPicPr>
        <p:blipFill>
          <a:blip r:embed="rId2"/>
          <a:stretch>
            <a:fillRect/>
          </a:stretch>
        </p:blipFill>
        <p:spPr>
          <a:xfrm>
            <a:off x="6652470" y="192416"/>
            <a:ext cx="5464029" cy="51798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wipe(down)">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arn(inVertical)">
                                      <p:cBhvr>
                                        <p:cTn id="30" dur="500"/>
                                        <p:tgtEl>
                                          <p:spTgt spid="3">
                                            <p:txEl>
                                              <p:pRg st="5" end="5"/>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arn(inVertical)">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0739" y="260057"/>
            <a:ext cx="9603275" cy="649256"/>
          </a:xfrm>
        </p:spPr>
        <p:txBody>
          <a:bodyPr>
            <a:normAutofit/>
          </a:bodyPr>
          <a:lstStyle/>
          <a:p>
            <a:r>
              <a:rPr lang="ja-JP" altLang="en-US" sz="3600" b="1" dirty="0">
                <a:latin typeface="MS Mincho" panose="02020609040205080304" charset="-128"/>
                <a:ea typeface="MS Mincho" panose="02020609040205080304" charset="-128"/>
              </a:rPr>
              <a:t>草書</a:t>
            </a:r>
            <a:endParaRPr lang="zh-CN" altLang="en-US" sz="3600" b="1" dirty="0">
              <a:latin typeface="MS Mincho" panose="02020609040205080304" charset="-128"/>
              <a:ea typeface="MS Mincho" panose="02020609040205080304" charset="-128"/>
            </a:endParaRPr>
          </a:p>
        </p:txBody>
      </p:sp>
      <p:sp>
        <p:nvSpPr>
          <p:cNvPr id="3" name="内容占位符 2"/>
          <p:cNvSpPr>
            <a:spLocks noGrp="1"/>
          </p:cNvSpPr>
          <p:nvPr>
            <p:ph idx="1"/>
          </p:nvPr>
        </p:nvSpPr>
        <p:spPr>
          <a:xfrm>
            <a:off x="155464" y="1828800"/>
            <a:ext cx="9487299" cy="3606373"/>
          </a:xfrm>
        </p:spPr>
        <p:txBody>
          <a:bodyPr>
            <a:normAutofit/>
          </a:bodyPr>
          <a:lstStyle/>
          <a:p>
            <a:r>
              <a:rPr lang="ja-JP" altLang="en-US" b="1" i="0" dirty="0">
                <a:solidFill>
                  <a:srgbClr val="111111"/>
                </a:solidFill>
                <a:effectLst/>
                <a:latin typeface="Roboto" pitchFamily="2" charset="0"/>
              </a:rPr>
              <a:t> </a:t>
            </a:r>
            <a:r>
              <a:rPr lang="ja-JP" altLang="en-US" sz="2400" b="1" i="0" dirty="0">
                <a:solidFill>
                  <a:srgbClr val="111111"/>
                </a:solidFill>
                <a:effectLst/>
                <a:latin typeface="MS Mincho" panose="02020609040205080304" charset="-128"/>
                <a:ea typeface="MS Mincho" panose="02020609040205080304" charset="-128"/>
              </a:rPr>
              <a:t>漢字の書体の一つで</a:t>
            </a:r>
            <a:r>
              <a:rPr lang="ja-JP" altLang="en-US" sz="2400" b="1" dirty="0">
                <a:solidFill>
                  <a:srgbClr val="111111"/>
                </a:solidFill>
                <a:latin typeface="MS Mincho" panose="02020609040205080304" charset="-128"/>
                <a:ea typeface="MS Mincho" panose="02020609040205080304" charset="-128"/>
              </a:rPr>
              <a:t>、</a:t>
            </a:r>
            <a:r>
              <a:rPr lang="ja-JP" altLang="en-US" sz="2400" b="1" i="0" dirty="0">
                <a:solidFill>
                  <a:srgbClr val="111111"/>
                </a:solidFill>
                <a:effectLst/>
                <a:latin typeface="MS Mincho" panose="02020609040205080304" charset="-128"/>
                <a:ea typeface="MS Mincho" panose="02020609040205080304" charset="-128"/>
              </a:rPr>
              <a:t>曲線が多く、流動性に富む最</a:t>
            </a:r>
            <a:r>
              <a:rPr lang="ja-JP" altLang="en-US" sz="2400" b="1" i="0" dirty="0" smtClean="0">
                <a:solidFill>
                  <a:srgbClr val="111111"/>
                </a:solidFill>
                <a:effectLst/>
                <a:latin typeface="MS Mincho" panose="02020609040205080304" charset="-128"/>
                <a:ea typeface="MS Mincho" panose="02020609040205080304" charset="-128"/>
              </a:rPr>
              <a:t>も自由</a:t>
            </a:r>
            <a:r>
              <a:rPr lang="ja-JP" altLang="en-US" sz="2400" b="1" i="0" dirty="0">
                <a:solidFill>
                  <a:srgbClr val="111111"/>
                </a:solidFill>
                <a:effectLst/>
                <a:latin typeface="MS Mincho" panose="02020609040205080304" charset="-128"/>
                <a:ea typeface="MS Mincho" panose="02020609040205080304" charset="-128"/>
              </a:rPr>
              <a:t>な書体。</a:t>
            </a:r>
            <a:endParaRPr lang="en-US" altLang="ja-JP" sz="2400" b="1" i="0" dirty="0">
              <a:solidFill>
                <a:srgbClr val="111111"/>
              </a:solidFill>
              <a:effectLst/>
              <a:latin typeface="MS Mincho" panose="02020609040205080304" charset="-128"/>
              <a:ea typeface="MS Mincho" panose="02020609040205080304" charset="-128"/>
            </a:endParaRPr>
          </a:p>
          <a:p>
            <a:r>
              <a:rPr lang="ja-JP" altLang="en-US" sz="2400" b="1" i="0" dirty="0">
                <a:solidFill>
                  <a:srgbClr val="111111"/>
                </a:solidFill>
                <a:effectLst/>
                <a:latin typeface="MS Mincho" panose="02020609040205080304" charset="-128"/>
                <a:ea typeface="MS Mincho" panose="02020609040205080304" charset="-128"/>
              </a:rPr>
              <a:t>中国、秦末・漢初のころ</a:t>
            </a:r>
            <a:r>
              <a:rPr lang="ja-JP" altLang="en-US" sz="2400" b="1" i="0" dirty="0" smtClean="0">
                <a:solidFill>
                  <a:srgbClr val="111111"/>
                </a:solidFill>
                <a:effectLst/>
                <a:latin typeface="MS Mincho" panose="02020609040205080304" charset="-128"/>
                <a:ea typeface="MS Mincho" panose="02020609040205080304" charset="-128"/>
              </a:rPr>
              <a:t>、文章</a:t>
            </a:r>
            <a:r>
              <a:rPr lang="ja-JP" altLang="en-US" sz="2400" b="1" i="0" dirty="0">
                <a:solidFill>
                  <a:srgbClr val="111111"/>
                </a:solidFill>
                <a:effectLst/>
                <a:latin typeface="MS Mincho" panose="02020609040205080304" charset="-128"/>
                <a:ea typeface="MS Mincho" panose="02020609040205080304" charset="-128"/>
              </a:rPr>
              <a:t>の草稿などを簡便に書く必要から自然に生まれたもので</a:t>
            </a:r>
            <a:r>
              <a:rPr lang="ja-JP" altLang="en-US" sz="2400" b="1" i="0" dirty="0" smtClean="0">
                <a:solidFill>
                  <a:srgbClr val="111111"/>
                </a:solidFill>
                <a:effectLst/>
                <a:latin typeface="MS Mincho" panose="02020609040205080304" charset="-128"/>
                <a:ea typeface="MS Mincho" panose="02020609040205080304" charset="-128"/>
              </a:rPr>
              <a:t>、後</a:t>
            </a:r>
            <a:r>
              <a:rPr lang="ja-JP" altLang="en-US" sz="2400" b="1" i="0" dirty="0">
                <a:solidFill>
                  <a:srgbClr val="111111"/>
                </a:solidFill>
                <a:effectLst/>
                <a:latin typeface="MS Mincho" panose="02020609040205080304" charset="-128"/>
                <a:ea typeface="MS Mincho" panose="02020609040205080304" charset="-128"/>
              </a:rPr>
              <a:t>漢になると独自の芸術的な美しさを備えるに至った。</a:t>
            </a:r>
            <a:endParaRPr lang="zh-CN" altLang="en-US" sz="2400" b="1" dirty="0">
              <a:latin typeface="MS Mincho" panose="02020609040205080304" charset="-128"/>
              <a:ea typeface="MS Mincho" panose="02020609040205080304" charset="-128"/>
            </a:endParaRPr>
          </a:p>
        </p:txBody>
      </p:sp>
      <p:pic>
        <p:nvPicPr>
          <p:cNvPr id="5" name="图片 4"/>
          <p:cNvPicPr>
            <a:picLocks noChangeAspect="1"/>
          </p:cNvPicPr>
          <p:nvPr/>
        </p:nvPicPr>
        <p:blipFill>
          <a:blip r:embed="rId2"/>
          <a:stretch>
            <a:fillRect/>
          </a:stretch>
        </p:blipFill>
        <p:spPr>
          <a:xfrm>
            <a:off x="9478108" y="260057"/>
            <a:ext cx="2713892" cy="61335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6543" y="165697"/>
            <a:ext cx="10244363" cy="866618"/>
          </a:xfrm>
        </p:spPr>
        <p:txBody>
          <a:bodyPr>
            <a:normAutofit/>
          </a:bodyPr>
          <a:lstStyle/>
          <a:p>
            <a:r>
              <a:rPr lang="ja-JP" altLang="en-US" b="1" i="0" dirty="0">
                <a:effectLst/>
                <a:latin typeface="MS Mincho" panose="02020609040205080304" charset="-128"/>
                <a:ea typeface="MS Mincho" panose="02020609040205080304" charset="-128"/>
              </a:rPr>
              <a:t>  蒲 </a:t>
            </a:r>
            <a:r>
              <a:rPr lang="ja-JP" altLang="en-US" b="1" dirty="0">
                <a:latin typeface="MS Mincho" panose="02020609040205080304" charset="-128"/>
                <a:ea typeface="MS Mincho" panose="02020609040205080304" charset="-128"/>
              </a:rPr>
              <a:t>かば</a:t>
            </a:r>
            <a:r>
              <a:rPr lang="en-US" altLang="ja-JP" b="1" dirty="0">
                <a:latin typeface="MS Mincho" panose="02020609040205080304" charset="-128"/>
                <a:ea typeface="MS Mincho" panose="02020609040205080304" charset="-128"/>
              </a:rPr>
              <a:t>/</a:t>
            </a:r>
            <a:r>
              <a:rPr lang="ja-JP" altLang="en-US" b="1" dirty="0">
                <a:latin typeface="MS Mincho" panose="02020609040205080304" charset="-128"/>
                <a:ea typeface="MS Mincho" panose="02020609040205080304" charset="-128"/>
              </a:rPr>
              <a:t>がま</a:t>
            </a:r>
            <a:endParaRPr lang="zh-CN" altLang="en-US" b="1" dirty="0">
              <a:latin typeface="MS Mincho" panose="02020609040205080304" charset="-128"/>
              <a:ea typeface="MS Mincho" panose="02020609040205080304" charset="-128"/>
            </a:endParaRPr>
          </a:p>
        </p:txBody>
      </p:sp>
      <p:sp>
        <p:nvSpPr>
          <p:cNvPr id="3" name="内容占位符 2"/>
          <p:cNvSpPr>
            <a:spLocks noGrp="1"/>
          </p:cNvSpPr>
          <p:nvPr>
            <p:ph idx="1"/>
          </p:nvPr>
        </p:nvSpPr>
        <p:spPr>
          <a:xfrm>
            <a:off x="466543" y="1392572"/>
            <a:ext cx="10588311" cy="4471333"/>
          </a:xfrm>
        </p:spPr>
        <p:txBody>
          <a:bodyPr>
            <a:normAutofit/>
          </a:bodyPr>
          <a:lstStyle/>
          <a:p>
            <a:r>
              <a:rPr lang="zh-CN" altLang="en-US" sz="2800" b="1" dirty="0">
                <a:latin typeface="MS Mincho" panose="02020609040205080304" charset="-128"/>
                <a:ea typeface="MS Mincho" panose="02020609040205080304" charset="-128"/>
              </a:rPr>
              <a:t>（</a:t>
            </a:r>
            <a:r>
              <a:rPr lang="ja-JP" altLang="en-US" sz="2800" b="1" dirty="0">
                <a:latin typeface="MS Mincho" panose="02020609040205080304" charset="-128"/>
                <a:ea typeface="MS Mincho" panose="02020609040205080304" charset="-128"/>
              </a:rPr>
              <a:t>教科書では「ふ」と読む</a:t>
            </a:r>
            <a:r>
              <a:rPr lang="zh-CN" altLang="en-US" sz="2800" b="1" dirty="0">
                <a:latin typeface="MS Mincho" panose="02020609040205080304" charset="-128"/>
                <a:ea typeface="MS Mincho" panose="02020609040205080304" charset="-128"/>
              </a:rPr>
              <a:t>）</a:t>
            </a:r>
            <a:endParaRPr lang="en-US" altLang="ja-JP" sz="2800" b="1" i="0" dirty="0">
              <a:effectLst/>
              <a:latin typeface="MS Mincho" panose="02020609040205080304" charset="-128"/>
              <a:ea typeface="MS Mincho" panose="02020609040205080304" charset="-128"/>
            </a:endParaRPr>
          </a:p>
          <a:p>
            <a:r>
              <a:rPr lang="ja-JP" altLang="en-US" sz="2800" b="1" i="0" dirty="0">
                <a:effectLst/>
                <a:latin typeface="MS Mincho" panose="02020609040205080304" charset="-128"/>
                <a:ea typeface="MS Mincho" panose="02020609040205080304" charset="-128"/>
              </a:rPr>
              <a:t>植物ガマの異名</a:t>
            </a:r>
            <a:endParaRPr lang="en-US" altLang="ja-JP" sz="2800" b="1" i="0" dirty="0">
              <a:effectLst/>
              <a:latin typeface="MS Mincho" panose="02020609040205080304" charset="-128"/>
              <a:ea typeface="MS Mincho" panose="02020609040205080304" charset="-128"/>
            </a:endParaRPr>
          </a:p>
          <a:p>
            <a:r>
              <a:rPr lang="zh-CN" altLang="en-US" sz="2800" b="1" i="0" dirty="0">
                <a:effectLst/>
                <a:latin typeface="宋体" panose="02010600030101010101" pitchFamily="2" charset="-122"/>
                <a:ea typeface="宋体" panose="02010600030101010101" pitchFamily="2" charset="-122"/>
              </a:rPr>
              <a:t>宽叶</a:t>
            </a:r>
            <a:r>
              <a:rPr lang="zh-CN" altLang="en-US" sz="2800" b="1" i="0" dirty="0" smtClean="0">
                <a:effectLst/>
                <a:latin typeface="宋体" panose="02010600030101010101" pitchFamily="2" charset="-122"/>
                <a:ea typeface="宋体" panose="02010600030101010101" pitchFamily="2" charset="-122"/>
              </a:rPr>
              <a:t>香蒲</a:t>
            </a:r>
            <a:endParaRPr lang="en-US" altLang="zh-CN" sz="2800" b="1" i="0" dirty="0" smtClean="0">
              <a:effectLst/>
              <a:latin typeface="宋体" panose="02010600030101010101" pitchFamily="2" charset="-122"/>
              <a:ea typeface="宋体" panose="02010600030101010101" pitchFamily="2" charset="-122"/>
            </a:endParaRPr>
          </a:p>
          <a:p>
            <a:r>
              <a:rPr lang="ja-JP" altLang="en-US" sz="2800" b="1" i="0" dirty="0" smtClean="0">
                <a:effectLst/>
                <a:latin typeface="MS Mincho" panose="02020609040205080304" charset="-128"/>
                <a:ea typeface="MS Mincho" panose="02020609040205080304" charset="-128"/>
              </a:rPr>
              <a:t>水</a:t>
            </a:r>
            <a:r>
              <a:rPr lang="ja-JP" altLang="en-US" sz="2800" b="1" i="0" dirty="0">
                <a:effectLst/>
                <a:latin typeface="MS Mincho" panose="02020609040205080304" charset="-128"/>
                <a:ea typeface="MS Mincho" panose="02020609040205080304" charset="-128"/>
              </a:rPr>
              <a:t>辺に生える草という意味がある。</a:t>
            </a:r>
            <a:endParaRPr lang="en-US" altLang="ja-JP" sz="2800" b="1" i="0" dirty="0">
              <a:effectLst/>
              <a:latin typeface="MS Mincho" panose="02020609040205080304" charset="-128"/>
              <a:ea typeface="MS Mincho" panose="02020609040205080304" charset="-128"/>
            </a:endParaRPr>
          </a:p>
          <a:p>
            <a:r>
              <a:rPr lang="ja-JP" altLang="en-US" sz="2800" b="1" dirty="0">
                <a:latin typeface="MS Mincho" panose="02020609040205080304" charset="-128"/>
                <a:ea typeface="MS Mincho" panose="02020609040205080304" charset="-128"/>
              </a:rPr>
              <a:t>花粉を漢方で蒲黄</a:t>
            </a:r>
            <a:r>
              <a:rPr lang="en-US" altLang="ja-JP" sz="2800" b="1" dirty="0">
                <a:latin typeface="MS Mincho" panose="02020609040205080304" charset="-128"/>
                <a:ea typeface="MS Mincho" panose="02020609040205080304" charset="-128"/>
              </a:rPr>
              <a:t>(</a:t>
            </a:r>
            <a:r>
              <a:rPr lang="ja-JP" altLang="en-US" sz="2800" b="1" dirty="0">
                <a:latin typeface="MS Mincho" panose="02020609040205080304" charset="-128"/>
                <a:ea typeface="MS Mincho" panose="02020609040205080304" charset="-128"/>
              </a:rPr>
              <a:t>ほおう</a:t>
            </a:r>
            <a:r>
              <a:rPr lang="en-US" altLang="ja-JP" sz="2800" b="1" dirty="0">
                <a:latin typeface="MS Mincho" panose="02020609040205080304" charset="-128"/>
                <a:ea typeface="MS Mincho" panose="02020609040205080304" charset="-128"/>
              </a:rPr>
              <a:t>)</a:t>
            </a:r>
            <a:r>
              <a:rPr lang="ja-JP" altLang="en-US" sz="2800" b="1" dirty="0">
                <a:latin typeface="MS Mincho" panose="02020609040205080304" charset="-128"/>
                <a:ea typeface="MS Mincho" panose="02020609040205080304" charset="-128"/>
              </a:rPr>
              <a:t>といい、止血剤とする。</a:t>
            </a:r>
            <a:endParaRPr lang="en-US" altLang="ja-JP" sz="2800" b="1" dirty="0">
              <a:latin typeface="MS Mincho" panose="02020609040205080304" charset="-128"/>
              <a:ea typeface="MS Mincho" panose="02020609040205080304" charset="-128"/>
            </a:endParaRPr>
          </a:p>
          <a:p>
            <a:r>
              <a:rPr lang="ja-JP" altLang="en-US" sz="2800" b="1" dirty="0">
                <a:latin typeface="MS Mincho" panose="02020609040205080304" charset="-128"/>
                <a:ea typeface="MS Mincho" panose="02020609040205080304" charset="-128"/>
              </a:rPr>
              <a:t>茎と葉は扇子制作などの材料とする。</a:t>
            </a:r>
            <a:endParaRPr lang="zh-CN" altLang="en-US" sz="2800" b="1" dirty="0">
              <a:latin typeface="MS Mincho" panose="02020609040205080304" charset="-128"/>
              <a:ea typeface="MS Mincho" panose="02020609040205080304" charset="-128"/>
            </a:endParaRPr>
          </a:p>
        </p:txBody>
      </p:sp>
      <p:pic>
        <p:nvPicPr>
          <p:cNvPr id="4" name="图片 3"/>
          <p:cNvPicPr>
            <a:picLocks noChangeAspect="1"/>
          </p:cNvPicPr>
          <p:nvPr/>
        </p:nvPicPr>
        <p:blipFill rotWithShape="1">
          <a:blip r:embed="rId2"/>
          <a:srcRect l="1" t="9806" r="-1288" b="13052"/>
          <a:stretch>
            <a:fillRect/>
          </a:stretch>
        </p:blipFill>
        <p:spPr>
          <a:xfrm>
            <a:off x="7328406" y="134584"/>
            <a:ext cx="5238028" cy="4073773"/>
          </a:xfrm>
          <a:prstGeom prst="rect">
            <a:avLst/>
          </a:prstGeom>
        </p:spPr>
      </p:pic>
      <p:pic>
        <p:nvPicPr>
          <p:cNvPr id="5" name="图片 4"/>
          <p:cNvPicPr>
            <a:picLocks noChangeAspect="1"/>
          </p:cNvPicPr>
          <p:nvPr/>
        </p:nvPicPr>
        <p:blipFill>
          <a:blip r:embed="rId3"/>
          <a:stretch>
            <a:fillRect/>
          </a:stretch>
        </p:blipFill>
        <p:spPr>
          <a:xfrm>
            <a:off x="9768979" y="0"/>
            <a:ext cx="2571750" cy="3848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randombar(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4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3845" y="355500"/>
            <a:ext cx="9735209" cy="702164"/>
          </a:xfrm>
        </p:spPr>
        <p:txBody>
          <a:bodyPr/>
          <a:lstStyle/>
          <a:p>
            <a:r>
              <a:rPr lang="ja-JP" altLang="en-US" b="1" dirty="0">
                <a:latin typeface="MS Mincho" panose="02020609040205080304" charset="-128"/>
                <a:ea typeface="MS Mincho" panose="02020609040205080304" charset="-128"/>
              </a:rPr>
              <a:t>唐宋音</a:t>
            </a:r>
            <a:endParaRPr lang="zh-CN" altLang="en-US" b="1" dirty="0">
              <a:latin typeface="MS Mincho" panose="02020609040205080304" charset="-128"/>
              <a:ea typeface="MS Mincho" panose="02020609040205080304" charset="-128"/>
            </a:endParaRPr>
          </a:p>
        </p:txBody>
      </p:sp>
      <p:sp>
        <p:nvSpPr>
          <p:cNvPr id="3" name="内容占位符 2"/>
          <p:cNvSpPr>
            <a:spLocks noGrp="1"/>
          </p:cNvSpPr>
          <p:nvPr>
            <p:ph idx="1"/>
          </p:nvPr>
        </p:nvSpPr>
        <p:spPr>
          <a:xfrm>
            <a:off x="545284" y="1300294"/>
            <a:ext cx="11082143" cy="4851124"/>
          </a:xfrm>
        </p:spPr>
        <p:txBody>
          <a:bodyPr>
            <a:noAutofit/>
          </a:bodyPr>
          <a:lstStyle/>
          <a:p>
            <a:r>
              <a:rPr lang="ja-JP" altLang="en-US" sz="2400" b="1" i="0" dirty="0">
                <a:effectLst/>
                <a:latin typeface="MS Mincho" panose="02020609040205080304" charset="-128"/>
                <a:ea typeface="MS Mincho" panose="02020609040205080304" charset="-128"/>
              </a:rPr>
              <a:t>唐音</a:t>
            </a:r>
            <a:r>
              <a:rPr lang="en-US" altLang="ja-JP" sz="2400" b="1" i="0" dirty="0">
                <a:effectLst/>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とうおん</a:t>
            </a:r>
            <a:r>
              <a:rPr lang="en-US" altLang="ja-JP" sz="2400" b="1" i="0" dirty="0">
                <a:effectLst/>
                <a:latin typeface="MS Mincho" panose="02020609040205080304" charset="-128"/>
                <a:ea typeface="MS Mincho" panose="02020609040205080304" charset="-128"/>
              </a:rPr>
              <a:t>】 </a:t>
            </a:r>
            <a:r>
              <a:rPr lang="ja-JP" altLang="en-US" sz="2400" b="1" i="0" dirty="0">
                <a:effectLst/>
                <a:latin typeface="MS Mincho" panose="02020609040205080304" charset="-128"/>
                <a:ea typeface="MS Mincho" panose="02020609040205080304" charset="-128"/>
              </a:rPr>
              <a:t>日本の字音の一つで、宋音ともいう。中国の唐末以降の音に基づくものである。日本には呉音・漢音の定着のあと、</a:t>
            </a:r>
            <a:r>
              <a:rPr lang="en-US" altLang="ja-JP" sz="2400" b="1" i="0" dirty="0">
                <a:effectLst/>
                <a:latin typeface="MS Mincho" panose="02020609040205080304" charset="-128"/>
                <a:ea typeface="MS Mincho" panose="02020609040205080304" charset="-128"/>
              </a:rPr>
              <a:t>10</a:t>
            </a:r>
            <a:r>
              <a:rPr lang="ja-JP" altLang="en-US" sz="2400" b="1" i="0" dirty="0">
                <a:effectLst/>
                <a:latin typeface="MS Mincho" panose="02020609040205080304" charset="-128"/>
                <a:ea typeface="MS Mincho" panose="02020609040205080304" charset="-128"/>
              </a:rPr>
              <a:t>世紀以降に伝来したというが、ことに中世禅僧</a:t>
            </a:r>
            <a:r>
              <a:rPr lang="en-US" altLang="ja-JP" sz="2400" b="1" i="0" dirty="0">
                <a:effectLst/>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ぜんそう</a:t>
            </a:r>
            <a:r>
              <a:rPr lang="en-US" altLang="ja-JP" sz="2400" b="1" i="0" dirty="0">
                <a:effectLst/>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によって伝えられたものが多く、禅宗</a:t>
            </a:r>
            <a:r>
              <a:rPr lang="en-US" altLang="ja-JP" sz="2400" b="1" i="0" dirty="0">
                <a:effectLst/>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ぜんしゅう</a:t>
            </a:r>
            <a:r>
              <a:rPr lang="en-US" altLang="ja-JP" sz="2400" b="1" i="0" dirty="0">
                <a:effectLst/>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関係の語に例が多い。</a:t>
            </a:r>
            <a:endParaRPr lang="en-US" altLang="ja-JP" sz="2400" b="1" i="0" dirty="0">
              <a:effectLst/>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宋音</a:t>
            </a:r>
            <a:r>
              <a:rPr lang="en-US" altLang="ja-JP" sz="2400" b="1" i="0" dirty="0">
                <a:effectLst/>
                <a:latin typeface="MS Mincho" panose="02020609040205080304" charset="-128"/>
                <a:ea typeface="MS Mincho" panose="02020609040205080304" charset="-128"/>
              </a:rPr>
              <a:t>【</a:t>
            </a:r>
            <a:r>
              <a:rPr lang="ja-JP" altLang="en-US" sz="2400" b="1" dirty="0">
                <a:latin typeface="MS Mincho" panose="02020609040205080304" charset="-128"/>
                <a:ea typeface="MS Mincho" panose="02020609040205080304" charset="-128"/>
              </a:rPr>
              <a:t>そうおん</a:t>
            </a:r>
            <a:r>
              <a:rPr lang="en-US" altLang="ja-JP" sz="2400" b="1" i="0" dirty="0">
                <a:effectLst/>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従来、 唐音とされていたものの一部で、主に禅僧によって伝えられ、禅宗関係の語に多い。</a:t>
            </a:r>
            <a:endParaRPr lang="en-US" altLang="ja-JP" sz="2400" b="1" i="0" dirty="0">
              <a:effectLst/>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唐音は室町時代には宋音と呼ばれた。</a:t>
            </a:r>
            <a:endParaRPr lang="en-US" altLang="ja-JP" sz="2400" b="1" i="0" dirty="0">
              <a:effectLst/>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唐音と宋音をあわせて唐宋音（とうそうおん）と呼ばれる。</a:t>
            </a:r>
            <a:endParaRPr lang="zh-CN" altLang="en-US" sz="2400" b="1" dirty="0">
              <a:latin typeface="MS Mincho" panose="02020609040205080304" charset="-128"/>
              <a:ea typeface="MS Mincho" panose="0202060904020508030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2.</a:t>
            </a: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～さえ～ば</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【意味】】ある事柄が</a:t>
            </a:r>
            <a:r>
              <a:rPr b="1" dirty="0">
                <a:solidFill>
                  <a:srgbClr val="FF0000"/>
                </a:solidFill>
                <a:sym typeface="+mn-ea"/>
              </a:rPr>
              <a:t>実現すれば</a:t>
            </a:r>
            <a:r>
              <a:rPr b="1" dirty="0">
                <a:solidFill>
                  <a:schemeClr val="tx2"/>
                </a:solidFill>
                <a:sym typeface="+mn-ea"/>
              </a:rPr>
              <a:t>それで</a:t>
            </a:r>
            <a:r>
              <a:rPr b="1" dirty="0">
                <a:solidFill>
                  <a:srgbClr val="FF0000"/>
                </a:solidFill>
                <a:sym typeface="+mn-ea"/>
              </a:rPr>
              <a:t>十分で</a:t>
            </a:r>
            <a:r>
              <a:rPr b="1" dirty="0">
                <a:solidFill>
                  <a:schemeClr val="tx2"/>
                </a:solidFill>
                <a:sym typeface="+mn-ea"/>
              </a:rPr>
              <a:t>、</a:t>
            </a:r>
            <a:r>
              <a:rPr b="1" dirty="0">
                <a:solidFill>
                  <a:srgbClr val="0070C0"/>
                </a:solidFill>
                <a:sym typeface="+mn-ea"/>
              </a:rPr>
              <a:t>ほかには</a:t>
            </a:r>
            <a:r>
              <a:rPr b="1" dirty="0">
                <a:solidFill>
                  <a:schemeClr val="tx2"/>
                </a:solidFill>
                <a:sym typeface="+mn-ea"/>
              </a:rPr>
              <a:t>小さ</a:t>
            </a:r>
          </a:p>
          <a:p>
            <a:pPr marL="0" indent="0">
              <a:lnSpc>
                <a:spcPts val="3500"/>
              </a:lnSpc>
              <a:spcAft>
                <a:spcPts val="0"/>
              </a:spcAft>
              <a:buNone/>
            </a:pPr>
            <a:r>
              <a:rPr b="1" dirty="0">
                <a:solidFill>
                  <a:schemeClr val="tx2"/>
                </a:solidFill>
                <a:sym typeface="+mn-ea"/>
              </a:rPr>
              <a:t>         なことだ、必要ではない、</a:t>
            </a:r>
            <a:r>
              <a:rPr b="1" dirty="0">
                <a:solidFill>
                  <a:srgbClr val="0070C0"/>
                </a:solidFill>
                <a:sym typeface="+mn-ea"/>
              </a:rPr>
              <a:t>問題ではない</a:t>
            </a:r>
            <a:r>
              <a:rPr b="1" dirty="0">
                <a:solidFill>
                  <a:schemeClr val="tx2"/>
                </a:solidFill>
                <a:sym typeface="+mn-ea"/>
              </a:rPr>
              <a:t>という気持</a:t>
            </a:r>
          </a:p>
          <a:p>
            <a:pPr marL="0" indent="0">
              <a:lnSpc>
                <a:spcPts val="3500"/>
              </a:lnSpc>
              <a:spcAft>
                <a:spcPts val="0"/>
              </a:spcAft>
              <a:buNone/>
            </a:pPr>
            <a:r>
              <a:rPr b="1" dirty="0">
                <a:solidFill>
                  <a:schemeClr val="tx2"/>
                </a:solidFill>
                <a:sym typeface="+mn-ea"/>
              </a:rPr>
              <a:t>         ちを表す。</a:t>
            </a:r>
          </a:p>
          <a:p>
            <a:pPr marL="0" indent="0">
              <a:lnSpc>
                <a:spcPts val="3500"/>
              </a:lnSpc>
              <a:spcAft>
                <a:spcPts val="0"/>
              </a:spcAft>
              <a:buNone/>
            </a:pPr>
            <a:r>
              <a:rPr b="1" dirty="0">
                <a:solidFill>
                  <a:schemeClr val="tx2"/>
                </a:solidFill>
                <a:sym typeface="+mn-ea"/>
              </a:rPr>
              <a:t>【構文】Ｎ/Ｖ</a:t>
            </a:r>
            <a:r>
              <a:rPr lang="ja-JP" altLang="zh-CN" b="1" dirty="0">
                <a:solidFill>
                  <a:schemeClr val="tx2"/>
                </a:solidFill>
                <a:sym typeface="+mn-ea"/>
              </a:rPr>
              <a:t>（ます形）＋</a:t>
            </a:r>
            <a:r>
              <a:rPr b="1" dirty="0">
                <a:solidFill>
                  <a:schemeClr val="tx2"/>
                </a:solidFill>
                <a:sym typeface="+mn-ea"/>
              </a:rPr>
              <a:t>さえ……ば</a:t>
            </a:r>
          </a:p>
        </p:txBody>
      </p:sp>
      <p:sp>
        <p:nvSpPr>
          <p:cNvPr id="4" name="内容占位符 3"/>
          <p:cNvSpPr>
            <a:spLocks noGrp="1"/>
          </p:cNvSpPr>
          <p:nvPr>
            <p:ph sz="half" idx="2"/>
          </p:nvPr>
        </p:nvSpPr>
        <p:spPr>
          <a:xfrm>
            <a:off x="619125" y="3677920"/>
            <a:ext cx="10969625" cy="2912745"/>
          </a:xfrm>
          <a:ln w="28575" cmpd="sng">
            <a:solidFill>
              <a:schemeClr val="accent1">
                <a:shade val="50000"/>
              </a:schemeClr>
            </a:solidFill>
            <a:prstDash val="sysDash"/>
          </a:ln>
        </p:spPr>
        <p:txBody>
          <a:bodyPr>
            <a:noAutofit/>
          </a:bodyPr>
          <a:lstStyle/>
          <a:p>
            <a:pPr marL="514350" indent="-514350" fontAlgn="auto">
              <a:lnSpc>
                <a:spcPts val="3500"/>
              </a:lnSpc>
              <a:buFont typeface="+mj-ea"/>
              <a:buAutoNum type="circleNumDbPlain"/>
            </a:pPr>
            <a:r>
              <a:rPr lang="ja-JP" altLang="zh-CN" b="1" dirty="0">
                <a:sym typeface="+mn-ea"/>
              </a:rPr>
              <a:t>日本では、日本語</a:t>
            </a:r>
            <a:r>
              <a:rPr lang="ja-JP" altLang="zh-CN" b="1" dirty="0">
                <a:solidFill>
                  <a:srgbClr val="FF0000"/>
                </a:solidFill>
                <a:sym typeface="+mn-ea"/>
              </a:rPr>
              <a:t>さえ</a:t>
            </a:r>
            <a:r>
              <a:rPr lang="ja-JP" altLang="zh-CN" b="1" dirty="0">
                <a:solidFill>
                  <a:schemeClr val="tx2"/>
                </a:solidFill>
                <a:sym typeface="+mn-ea"/>
              </a:rPr>
              <a:t>話せれ</a:t>
            </a:r>
            <a:r>
              <a:rPr lang="ja-JP" altLang="zh-CN" b="1" dirty="0">
                <a:solidFill>
                  <a:srgbClr val="FF0000"/>
                </a:solidFill>
                <a:sym typeface="+mn-ea"/>
              </a:rPr>
              <a:t>ば</a:t>
            </a:r>
            <a:r>
              <a:rPr lang="ja-JP" altLang="zh-CN" b="1" dirty="0">
                <a:sym typeface="+mn-ea"/>
              </a:rPr>
              <a:t>、英語が苦手でも平気。良かったですね。</a:t>
            </a:r>
          </a:p>
          <a:p>
            <a:pPr marL="514350" indent="-514350" fontAlgn="auto">
              <a:lnSpc>
                <a:spcPts val="3500"/>
              </a:lnSpc>
              <a:buFont typeface="+mj-ea"/>
              <a:buAutoNum type="circleNumDbPlain"/>
            </a:pPr>
            <a:r>
              <a:rPr lang="ja-JP" altLang="zh-CN" b="1" dirty="0">
                <a:sym typeface="+mn-ea"/>
              </a:rPr>
              <a:t>王さんは暇</a:t>
            </a:r>
            <a:r>
              <a:rPr lang="ja-JP" altLang="zh-CN" b="1" dirty="0">
                <a:solidFill>
                  <a:srgbClr val="FF0000"/>
                </a:solidFill>
                <a:sym typeface="+mn-ea"/>
              </a:rPr>
              <a:t>さえ</a:t>
            </a:r>
            <a:r>
              <a:rPr lang="ja-JP" altLang="zh-CN" b="1" dirty="0">
                <a:sym typeface="+mn-ea"/>
              </a:rPr>
              <a:t>あれば、本を読んでいます。</a:t>
            </a:r>
          </a:p>
          <a:p>
            <a:pPr marL="514350" indent="-514350" fontAlgn="auto">
              <a:lnSpc>
                <a:spcPts val="3500"/>
              </a:lnSpc>
              <a:buFont typeface="+mj-ea"/>
              <a:buAutoNum type="circleNumDbPlain"/>
            </a:pPr>
            <a:r>
              <a:rPr lang="ja-JP" altLang="zh-CN" b="1" dirty="0">
                <a:sym typeface="+mn-ea"/>
              </a:rPr>
              <a:t>熱</a:t>
            </a:r>
            <a:r>
              <a:rPr lang="ja-JP" altLang="zh-CN" b="1" dirty="0">
                <a:solidFill>
                  <a:srgbClr val="FF0000"/>
                </a:solidFill>
                <a:sym typeface="+mn-ea"/>
              </a:rPr>
              <a:t>さえ</a:t>
            </a:r>
            <a:r>
              <a:rPr lang="ja-JP" altLang="zh-CN" b="1" dirty="0">
                <a:sym typeface="+mn-ea"/>
              </a:rPr>
              <a:t>下がれ</a:t>
            </a:r>
            <a:r>
              <a:rPr lang="ja-JP" altLang="zh-CN" b="1" dirty="0">
                <a:solidFill>
                  <a:srgbClr val="FF0000"/>
                </a:solidFill>
                <a:sym typeface="+mn-ea"/>
              </a:rPr>
              <a:t>ば</a:t>
            </a:r>
            <a:r>
              <a:rPr lang="ja-JP" altLang="zh-CN" b="1" dirty="0">
                <a:sym typeface="+mn-ea"/>
              </a:rPr>
              <a:t>、大丈夫です。</a:t>
            </a:r>
          </a:p>
          <a:p>
            <a:pPr marL="514350" indent="-514350" fontAlgn="auto">
              <a:lnSpc>
                <a:spcPts val="3500"/>
              </a:lnSpc>
              <a:buFont typeface="+mj-ea"/>
              <a:buAutoNum type="circleNumDbPlain"/>
            </a:pPr>
            <a:r>
              <a:rPr lang="ja-JP" altLang="zh-CN" b="1" dirty="0">
                <a:sym typeface="+mn-ea"/>
              </a:rPr>
              <a:t>あなた</a:t>
            </a:r>
            <a:r>
              <a:rPr lang="ja-JP" altLang="zh-CN" b="1" dirty="0">
                <a:solidFill>
                  <a:srgbClr val="FF0000"/>
                </a:solidFill>
                <a:sym typeface="+mn-ea"/>
              </a:rPr>
              <a:t>さえ</a:t>
            </a:r>
            <a:r>
              <a:rPr lang="ja-JP" altLang="zh-CN" b="1" dirty="0">
                <a:sym typeface="+mn-ea"/>
              </a:rPr>
              <a:t>そばにいてくだされ</a:t>
            </a:r>
            <a:r>
              <a:rPr lang="ja-JP" altLang="zh-CN" b="1" dirty="0">
                <a:solidFill>
                  <a:srgbClr val="FF0000"/>
                </a:solidFill>
                <a:sym typeface="+mn-ea"/>
              </a:rPr>
              <a:t>ば</a:t>
            </a:r>
            <a:r>
              <a:rPr lang="ja-JP" altLang="zh-CN" b="1" dirty="0">
                <a:sym typeface="+mn-ea"/>
              </a:rPr>
              <a:t>、ほかには何も要りません。</a:t>
            </a:r>
          </a:p>
          <a:p>
            <a:endParaRPr lang="ja-JP" altLang="zh-CN" b="1" dirty="0">
              <a:solidFill>
                <a:schemeClr val="tx2"/>
              </a:solidFill>
              <a:latin typeface="MS Mincho" panose="02020609040205080304" charset="-128"/>
              <a:ea typeface="MS Mincho" panose="02020609040205080304" charset="-128"/>
            </a:endParaRPr>
          </a:p>
        </p:txBody>
      </p:sp>
      <p:sp>
        <p:nvSpPr>
          <p:cNvPr id="5" name="文本框 4"/>
          <p:cNvSpPr txBox="1"/>
          <p:nvPr/>
        </p:nvSpPr>
        <p:spPr>
          <a:xfrm>
            <a:off x="462915" y="5375275"/>
            <a:ext cx="4064000" cy="368300"/>
          </a:xfrm>
          <a:prstGeom prst="rect">
            <a:avLst/>
          </a:prstGeom>
          <a:noFill/>
        </p:spPr>
        <p:txBody>
          <a:bodyPr wrap="square" rtlCol="0">
            <a:spAutoFit/>
          </a:bodyPr>
          <a:lstStyle/>
          <a:p>
            <a:endParaRPr lang="zh-CN" altLang="en-US"/>
          </a:p>
        </p:txBody>
      </p:sp>
    </p:spTree>
    <p:custDataLst>
      <p:tags r:id="rId1"/>
    </p:custDataLst>
  </p:cSld>
  <p:clrMapOvr>
    <a:masterClrMapping/>
  </p:clrMapOvr>
  <p:timing>
    <p:tnLst>
      <p:par>
        <p:cTn id="1" dur="indefinite" restart="never" nodeType="tmRoot"/>
      </p:par>
    </p:tnLst>
    <p:bldLst>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a:t>
            </a:r>
            <a:r>
              <a:rPr lang="en-US" altLang="ja-JP" sz="3200">
                <a:cs typeface="MS Mincho" panose="02020609040205080304" charset="-128"/>
                <a:sym typeface="+mn-ea"/>
              </a:rPr>
              <a:t>郡千寿子（こおりちずこ）(1965年</a:t>
            </a:r>
            <a:r>
              <a:rPr lang="ja-JP" sz="3200">
                <a:cs typeface="MS Mincho" panose="02020609040205080304" charset="-128"/>
                <a:sym typeface="+mn-ea"/>
              </a:rPr>
              <a:t>～）</a:t>
            </a:r>
            <a:r>
              <a:rPr lang="ja-JP" sz="2800">
                <a:solidFill>
                  <a:schemeClr val="bg2"/>
                </a:solidFill>
                <a:cs typeface="MS Mincho" panose="02020609040205080304" charset="-128"/>
                <a:sym typeface="+mn-ea"/>
              </a:rPr>
              <a:t>　</a:t>
            </a:r>
            <a:endParaRPr lang="ja-JP" sz="2800">
              <a:cs typeface="MS Mincho" panose="02020609040205080304" charset="-128"/>
              <a:sym typeface="+mn-ea"/>
            </a:endParaRPr>
          </a:p>
        </p:txBody>
      </p:sp>
      <p:sp>
        <p:nvSpPr>
          <p:cNvPr id="4" name="文本框 3"/>
          <p:cNvSpPr txBox="1"/>
          <p:nvPr/>
        </p:nvSpPr>
        <p:spPr>
          <a:xfrm>
            <a:off x="3028315" y="1313815"/>
            <a:ext cx="8917608" cy="5262979"/>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全国大学国語国文学会常任委員、代表委員のほか、青森県NIE推進協議会会長、青森県ライフイノベーション戦略アドバイザリーボード委員、弘前市れんが美術館運営審議会委員など、</a:t>
            </a:r>
            <a:r>
              <a:rPr lang="zh-CN" altLang="en-US" sz="2800" dirty="0">
                <a:solidFill>
                  <a:srgbClr val="FF0000"/>
                </a:solidFill>
                <a:latin typeface="MS Mincho" panose="02020609040205080304" charset="-128"/>
                <a:ea typeface="MS Mincho" panose="02020609040205080304" charset="-128"/>
                <a:cs typeface="MS Mincho" panose="02020609040205080304" charset="-128"/>
                <a:sym typeface="+mn-ea"/>
              </a:rPr>
              <a:t>地域社会活動にも従事。</a:t>
            </a:r>
            <a:endParaRPr lang="en-US" altLang="zh-CN" sz="2800" dirty="0">
              <a:solidFill>
                <a:srgbClr val="FF0000"/>
              </a:solidFill>
              <a:latin typeface="MS Mincho" panose="02020609040205080304" charset="-128"/>
              <a:ea typeface="MS Mincho" panose="02020609040205080304" charset="-128"/>
              <a:cs typeface="MS Mincho" panose="02020609040205080304" charset="-128"/>
              <a:sym typeface="+mn-ea"/>
            </a:endParaRPr>
          </a:p>
          <a:p>
            <a:pPr marL="285750" indent="-285750">
              <a:buFont typeface="Wingdings" panose="05000000000000000000" pitchFamily="2" charset="2"/>
              <a:buChar char="Ø"/>
            </a:pPr>
            <a:endParaRPr lang="en-US" altLang="zh-CN" sz="2800" dirty="0">
              <a:solidFill>
                <a:schemeClr val="tx1"/>
              </a:solidFill>
              <a:latin typeface="MS Mincho" panose="02020609040205080304" charset="-128"/>
              <a:ea typeface="MS Mincho" panose="02020609040205080304" charset="-128"/>
              <a:cs typeface="MS Mincho" panose="02020609040205080304" charset="-128"/>
              <a:sym typeface="+mn-ea"/>
            </a:endParaRPr>
          </a:p>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主な作品には『真字本方丈記の研究―影印・注釈・研究―』（共著）、『</a:t>
            </a:r>
            <a:r>
              <a:rPr lang="zh-CN" altLang="en-US" sz="2800" dirty="0">
                <a:solidFill>
                  <a:srgbClr val="FF0000"/>
                </a:solidFill>
                <a:latin typeface="MS Mincho" panose="02020609040205080304" charset="-128"/>
                <a:ea typeface="MS Mincho" panose="02020609040205080304" charset="-128"/>
                <a:cs typeface="MS Mincho" panose="02020609040205080304" charset="-128"/>
                <a:sym typeface="+mn-ea"/>
              </a:rPr>
              <a:t>太宰</a:t>
            </a: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へのまなざし―文学・語学・教育―』（共編著）、『寺山修司からの疑問符』（共編著）、『</a:t>
            </a:r>
            <a:r>
              <a:rPr lang="zh-CN" altLang="en-US" sz="2800" dirty="0">
                <a:solidFill>
                  <a:srgbClr val="FF0000"/>
                </a:solidFill>
                <a:latin typeface="MS Mincho" panose="02020609040205080304" charset="-128"/>
                <a:ea typeface="MS Mincho" panose="02020609040205080304" charset="-128"/>
                <a:cs typeface="MS Mincho" panose="02020609040205080304" charset="-128"/>
                <a:sym typeface="+mn-ea"/>
              </a:rPr>
              <a:t>青森</a:t>
            </a: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の文学世界〈北の文脈〉を読み直す』（共編著）などがある。『日本国語大辞典1～13巻』『日本語大事典』『日本語　文章・文体・表現事典』の項目執筆も担当。</a:t>
            </a:r>
          </a:p>
        </p:txBody>
      </p:sp>
      <p:pic>
        <p:nvPicPr>
          <p:cNvPr id="3" name="图片 2" descr="%E9%83%A1%E5%8D%83%E5%A3%BD%E5%AD%90%E7%85%A7%E7%89%87"/>
          <p:cNvPicPr>
            <a:picLocks noChangeAspect="1"/>
          </p:cNvPicPr>
          <p:nvPr/>
        </p:nvPicPr>
        <p:blipFill>
          <a:blip r:embed="rId3"/>
          <a:stretch>
            <a:fillRect/>
          </a:stretch>
        </p:blipFill>
        <p:spPr>
          <a:xfrm>
            <a:off x="132715" y="1313815"/>
            <a:ext cx="2895600" cy="4013200"/>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～ため（に）</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【意味】「…が</a:t>
            </a:r>
            <a:r>
              <a:rPr b="1" dirty="0">
                <a:solidFill>
                  <a:srgbClr val="FF0000"/>
                </a:solidFill>
                <a:sym typeface="+mn-ea"/>
              </a:rPr>
              <a:t>原因で</a:t>
            </a:r>
            <a:r>
              <a:rPr b="1" dirty="0">
                <a:solidFill>
                  <a:schemeClr val="tx2"/>
                </a:solidFill>
                <a:sym typeface="+mn-ea"/>
              </a:rPr>
              <a:t>」の意味。似た表現に「…せいで」「…</a:t>
            </a:r>
          </a:p>
          <a:p>
            <a:pPr marL="0" indent="0">
              <a:lnSpc>
                <a:spcPts val="3500"/>
              </a:lnSpc>
              <a:spcAft>
                <a:spcPts val="0"/>
              </a:spcAft>
              <a:buNone/>
            </a:pPr>
            <a:r>
              <a:rPr b="1" dirty="0">
                <a:solidFill>
                  <a:schemeClr val="tx2"/>
                </a:solidFill>
                <a:sym typeface="+mn-ea"/>
              </a:rPr>
              <a:t>       </a:t>
            </a:r>
            <a:r>
              <a:rPr b="1" dirty="0" smtClean="0">
                <a:solidFill>
                  <a:schemeClr val="tx2"/>
                </a:solidFill>
                <a:sym typeface="+mn-ea"/>
              </a:rPr>
              <a:t> おかげで</a:t>
            </a:r>
            <a:r>
              <a:rPr b="1" dirty="0">
                <a:solidFill>
                  <a:schemeClr val="tx2"/>
                </a:solidFill>
                <a:sym typeface="+mn-ea"/>
              </a:rPr>
              <a:t>」がある。</a:t>
            </a:r>
          </a:p>
          <a:p>
            <a:pPr marL="0" indent="0">
              <a:lnSpc>
                <a:spcPts val="3500"/>
              </a:lnSpc>
              <a:spcAft>
                <a:spcPts val="0"/>
              </a:spcAft>
              <a:buNone/>
            </a:pPr>
            <a:r>
              <a:rPr b="1" dirty="0">
                <a:solidFill>
                  <a:schemeClr val="tx2"/>
                </a:solidFill>
                <a:sym typeface="+mn-ea"/>
              </a:rPr>
              <a:t>【構文】Ｎ</a:t>
            </a:r>
            <a:r>
              <a:rPr lang="ja-JP" altLang="zh-CN" b="1" dirty="0">
                <a:solidFill>
                  <a:schemeClr val="tx2"/>
                </a:solidFill>
                <a:sym typeface="+mn-ea"/>
              </a:rPr>
              <a:t>＋</a:t>
            </a:r>
            <a:r>
              <a:rPr b="1" dirty="0">
                <a:solidFill>
                  <a:schemeClr val="tx2"/>
                </a:solidFill>
                <a:sym typeface="+mn-ea"/>
              </a:rPr>
              <a:t>のため　ＡＮ</a:t>
            </a:r>
            <a:r>
              <a:rPr lang="ja-JP" altLang="zh-CN" b="1" dirty="0">
                <a:solidFill>
                  <a:schemeClr val="tx2"/>
                </a:solidFill>
                <a:sym typeface="+mn-ea"/>
              </a:rPr>
              <a:t>＋</a:t>
            </a:r>
            <a:r>
              <a:rPr b="1" dirty="0">
                <a:solidFill>
                  <a:schemeClr val="tx2"/>
                </a:solidFill>
                <a:sym typeface="+mn-ea"/>
              </a:rPr>
              <a:t>な</a:t>
            </a:r>
            <a:r>
              <a:rPr lang="ja-JP" altLang="zh-CN" b="1" dirty="0">
                <a:solidFill>
                  <a:schemeClr val="tx2"/>
                </a:solidFill>
                <a:sym typeface="+mn-ea"/>
              </a:rPr>
              <a:t>＋</a:t>
            </a:r>
            <a:r>
              <a:rPr b="1" dirty="0">
                <a:solidFill>
                  <a:schemeClr val="tx2"/>
                </a:solidFill>
                <a:sym typeface="+mn-ea"/>
              </a:rPr>
              <a:t>ため　Ａ</a:t>
            </a:r>
            <a:r>
              <a:rPr lang="ja-JP" altLang="zh-CN" b="1" dirty="0">
                <a:solidFill>
                  <a:schemeClr val="tx2"/>
                </a:solidFill>
                <a:sym typeface="+mn-ea"/>
              </a:rPr>
              <a:t>い</a:t>
            </a:r>
            <a:r>
              <a:rPr b="1" dirty="0">
                <a:solidFill>
                  <a:schemeClr val="tx2"/>
                </a:solidFill>
                <a:sym typeface="+mn-ea"/>
              </a:rPr>
              <a:t>/Ｖ</a:t>
            </a:r>
            <a:r>
              <a:rPr lang="ja-JP" altLang="zh-CN" b="1" dirty="0">
                <a:solidFill>
                  <a:schemeClr val="tx2"/>
                </a:solidFill>
                <a:sym typeface="+mn-ea"/>
              </a:rPr>
              <a:t>＋</a:t>
            </a:r>
            <a:r>
              <a:rPr b="1" dirty="0">
                <a:solidFill>
                  <a:schemeClr val="tx2"/>
                </a:solidFill>
                <a:sym typeface="+mn-ea"/>
              </a:rPr>
              <a:t>ため</a:t>
            </a:r>
          </a:p>
        </p:txBody>
      </p:sp>
      <p:sp>
        <p:nvSpPr>
          <p:cNvPr id="4" name="内容占位符 3"/>
          <p:cNvSpPr>
            <a:spLocks noGrp="1"/>
          </p:cNvSpPr>
          <p:nvPr>
            <p:ph sz="half" idx="2"/>
          </p:nvPr>
        </p:nvSpPr>
        <p:spPr>
          <a:xfrm>
            <a:off x="619125" y="3169920"/>
            <a:ext cx="10969625" cy="3688715"/>
          </a:xfrm>
          <a:ln w="28575" cmpd="sng">
            <a:solidFill>
              <a:schemeClr val="accent1">
                <a:shade val="50000"/>
              </a:schemeClr>
            </a:solidFill>
            <a:prstDash val="sysDash"/>
          </a:ln>
        </p:spPr>
        <p:txBody>
          <a:bodyPr>
            <a:noAutofit/>
          </a:bodyPr>
          <a:lstStyle/>
          <a:p>
            <a:pPr>
              <a:buFont typeface="+mj-ea"/>
              <a:buAutoNum type="circleNumDbPlain"/>
            </a:pPr>
            <a:r>
              <a:rPr lang="ja-JP" altLang="zh-CN" sz="2700" b="1" dirty="0">
                <a:sym typeface="+mn-ea"/>
              </a:rPr>
              <a:t>当時は日本語を書き記す文字がなかった</a:t>
            </a:r>
            <a:r>
              <a:rPr lang="ja-JP" altLang="zh-CN" sz="2700" b="1" dirty="0">
                <a:solidFill>
                  <a:srgbClr val="FF0000"/>
                </a:solidFill>
                <a:sym typeface="+mn-ea"/>
              </a:rPr>
              <a:t>ため</a:t>
            </a:r>
            <a:r>
              <a:rPr lang="ja-JP" altLang="zh-CN" sz="2700" b="1" dirty="0">
                <a:sym typeface="+mn-ea"/>
              </a:rPr>
              <a:t>、漢字を借りて表現したのですが、隣国ですでに使われていた漢字を借りる、それを利用する、という安易さとひきかえに、利用することによって引き起こされる問題が山積みしていました。</a:t>
            </a:r>
          </a:p>
          <a:p>
            <a:pPr>
              <a:buFont typeface="+mj-ea"/>
              <a:buAutoNum type="circleNumDbPlain"/>
            </a:pPr>
            <a:r>
              <a:rPr lang="ja-JP" altLang="zh-CN" sz="2700" b="1" dirty="0">
                <a:sym typeface="+mn-ea"/>
              </a:rPr>
              <a:t>朝寝坊をした</a:t>
            </a:r>
            <a:r>
              <a:rPr lang="ja-JP" altLang="zh-CN" sz="2700" b="1" dirty="0">
                <a:solidFill>
                  <a:srgbClr val="FF0000"/>
                </a:solidFill>
                <a:sym typeface="+mn-ea"/>
              </a:rPr>
              <a:t>ため</a:t>
            </a:r>
            <a:r>
              <a:rPr lang="ja-JP" altLang="zh-CN" sz="2700" b="1" dirty="0">
                <a:sym typeface="+mn-ea"/>
              </a:rPr>
              <a:t>、遅刻しました。</a:t>
            </a:r>
          </a:p>
          <a:p>
            <a:pPr>
              <a:buFont typeface="+mj-ea"/>
              <a:buAutoNum type="circleNumDbPlain"/>
            </a:pPr>
            <a:r>
              <a:rPr lang="ja-JP" altLang="zh-CN" sz="2700" b="1" dirty="0">
                <a:sym typeface="+mn-ea"/>
              </a:rPr>
              <a:t>熱がひどい</a:t>
            </a:r>
            <a:r>
              <a:rPr lang="ja-JP" altLang="zh-CN" sz="2700" b="1" dirty="0">
                <a:solidFill>
                  <a:srgbClr val="FF0000"/>
                </a:solidFill>
                <a:sym typeface="+mn-ea"/>
              </a:rPr>
              <a:t>ため</a:t>
            </a:r>
            <a:r>
              <a:rPr lang="ja-JP" altLang="zh-CN" sz="2700" b="1" dirty="0">
                <a:sym typeface="+mn-ea"/>
              </a:rPr>
              <a:t>、今日は学校を休みます。</a:t>
            </a:r>
          </a:p>
          <a:p>
            <a:pPr>
              <a:buFont typeface="+mj-ea"/>
              <a:buAutoNum type="circleNumDbPlain"/>
            </a:pPr>
            <a:r>
              <a:rPr lang="ja-JP" altLang="zh-CN" sz="2700" b="1" dirty="0">
                <a:solidFill>
                  <a:schemeClr val="tx2"/>
                </a:solidFill>
                <a:latin typeface="MS Mincho" panose="02020609040205080304" charset="-128"/>
                <a:ea typeface="MS Mincho" panose="02020609040205080304" charset="-128"/>
              </a:rPr>
              <a:t>台風が近づいている</a:t>
            </a:r>
            <a:r>
              <a:rPr lang="ja-JP" altLang="zh-CN" sz="2700" b="1" dirty="0">
                <a:solidFill>
                  <a:srgbClr val="FF0000"/>
                </a:solidFill>
                <a:latin typeface="MS Mincho" panose="02020609040205080304" charset="-128"/>
                <a:ea typeface="MS Mincho" panose="02020609040205080304" charset="-128"/>
              </a:rPr>
              <a:t>ため</a:t>
            </a:r>
            <a:r>
              <a:rPr lang="ja-JP" altLang="zh-CN" sz="2700" b="1" dirty="0">
                <a:solidFill>
                  <a:schemeClr val="tx2"/>
                </a:solidFill>
                <a:latin typeface="MS Mincho" panose="02020609040205080304" charset="-128"/>
                <a:ea typeface="MS Mincho" panose="02020609040205080304" charset="-128"/>
              </a:rPr>
              <a:t>、波が高くなっている。</a:t>
            </a:r>
          </a:p>
          <a:p>
            <a:pPr>
              <a:buFont typeface="+mj-ea"/>
              <a:buAutoNum type="circleNumDbPlain"/>
            </a:pPr>
            <a:r>
              <a:rPr lang="ja-JP" altLang="zh-CN" sz="2700" b="1" dirty="0">
                <a:solidFill>
                  <a:schemeClr val="tx2"/>
                </a:solidFill>
                <a:latin typeface="MS Mincho" panose="02020609040205080304" charset="-128"/>
                <a:ea typeface="MS Mincho" panose="02020609040205080304" charset="-128"/>
              </a:rPr>
              <a:t>株価が急落した</a:t>
            </a:r>
            <a:r>
              <a:rPr lang="ja-JP" altLang="zh-CN" sz="2700" b="1" dirty="0">
                <a:solidFill>
                  <a:srgbClr val="FF0000"/>
                </a:solidFill>
                <a:latin typeface="MS Mincho" panose="02020609040205080304" charset="-128"/>
                <a:ea typeface="MS Mincho" panose="02020609040205080304" charset="-128"/>
              </a:rPr>
              <a:t>ために</a:t>
            </a:r>
            <a:r>
              <a:rPr lang="ja-JP" altLang="zh-CN" sz="2700" b="1" dirty="0">
                <a:solidFill>
                  <a:schemeClr val="tx2"/>
                </a:solidFill>
                <a:latin typeface="MS Mincho" panose="02020609040205080304" charset="-128"/>
                <a:ea typeface="MS Mincho" panose="02020609040205080304" charset="-128"/>
              </a:rPr>
              <a:t>、市場が混乱している。</a:t>
            </a:r>
          </a:p>
        </p:txBody>
      </p:sp>
    </p:spTree>
    <p:custDataLst>
      <p:tags r:id="rId1"/>
    </p:custDataLst>
  </p:cSld>
  <p:clrMapOvr>
    <a:masterClrMapping/>
  </p:clrMapOvr>
  <p:timing>
    <p:tnLst>
      <p:par>
        <p:cTn id="1" dur="indefinite" restart="never" nodeType="tmRoot"/>
      </p:par>
    </p:tnLst>
    <p:bldLst>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～とはいえ</a:t>
            </a:r>
          </a:p>
        </p:txBody>
      </p:sp>
      <p:sp>
        <p:nvSpPr>
          <p:cNvPr id="3" name="内容占位符 2"/>
          <p:cNvSpPr>
            <a:spLocks noGrp="1"/>
          </p:cNvSpPr>
          <p:nvPr>
            <p:ph sz="half" idx="1"/>
          </p:nvPr>
        </p:nvSpPr>
        <p:spPr>
          <a:xfrm>
            <a:off x="619125" y="1252855"/>
            <a:ext cx="10968990" cy="2746375"/>
          </a:xfrm>
        </p:spPr>
        <p:txBody>
          <a:bodyPr>
            <a:noAutofit/>
          </a:bodyPr>
          <a:lstStyle/>
          <a:p>
            <a:pPr marL="0" indent="0">
              <a:lnSpc>
                <a:spcPts val="3500"/>
              </a:lnSpc>
              <a:spcAft>
                <a:spcPts val="0"/>
              </a:spcAft>
              <a:buNone/>
            </a:pPr>
            <a:r>
              <a:rPr b="1" dirty="0">
                <a:solidFill>
                  <a:schemeClr val="tx2"/>
                </a:solidFill>
                <a:sym typeface="+mn-ea"/>
              </a:rPr>
              <a:t>【意味】節を受けて、「それはそうなのだが、しかし」といった意味を表す。前のことがらから</a:t>
            </a:r>
            <a:r>
              <a:rPr b="1" dirty="0">
                <a:solidFill>
                  <a:srgbClr val="FF0000"/>
                </a:solidFill>
                <a:sym typeface="+mn-ea"/>
              </a:rPr>
              <a:t>予想・期待</a:t>
            </a:r>
            <a:r>
              <a:rPr b="1" dirty="0">
                <a:solidFill>
                  <a:schemeClr val="tx2"/>
                </a:solidFill>
                <a:sym typeface="+mn-ea"/>
              </a:rPr>
              <a:t>されることと結果が</a:t>
            </a:r>
            <a:r>
              <a:rPr b="1" dirty="0">
                <a:solidFill>
                  <a:srgbClr val="FF0000"/>
                </a:solidFill>
                <a:sym typeface="+mn-ea"/>
              </a:rPr>
              <a:t>食い違う</a:t>
            </a:r>
            <a:r>
              <a:rPr b="1" dirty="0">
                <a:solidFill>
                  <a:schemeClr val="tx2"/>
                </a:solidFill>
                <a:sym typeface="+mn-ea"/>
              </a:rPr>
              <a:t>ような場合に用いられる。</a:t>
            </a:r>
            <a:r>
              <a:rPr b="1" dirty="0">
                <a:solidFill>
                  <a:srgbClr val="0070C0"/>
                </a:solidFill>
                <a:sym typeface="+mn-ea"/>
              </a:rPr>
              <a:t>書きことば</a:t>
            </a:r>
            <a:r>
              <a:rPr b="1" dirty="0">
                <a:solidFill>
                  <a:schemeClr val="tx2"/>
                </a:solidFill>
                <a:sym typeface="+mn-ea"/>
              </a:rPr>
              <a:t>。「とはいいながら」「とはいうものの」「と（は）いっても」に言い換えられる。</a:t>
            </a:r>
          </a:p>
          <a:p>
            <a:pPr marL="0" indent="0">
              <a:lnSpc>
                <a:spcPts val="3500"/>
              </a:lnSpc>
              <a:spcAft>
                <a:spcPts val="0"/>
              </a:spcAft>
              <a:buNone/>
            </a:pPr>
            <a:r>
              <a:rPr b="1" dirty="0">
                <a:solidFill>
                  <a:schemeClr val="tx2"/>
                </a:solidFill>
                <a:sym typeface="+mn-ea"/>
              </a:rPr>
              <a:t>【構文】Ｎ/</a:t>
            </a:r>
            <a:r>
              <a:rPr b="1">
                <a:solidFill>
                  <a:schemeClr val="tx2"/>
                </a:solidFill>
                <a:sym typeface="+mn-ea"/>
              </a:rPr>
              <a:t>Ａ</a:t>
            </a:r>
            <a:r>
              <a:rPr b="1" dirty="0">
                <a:solidFill>
                  <a:schemeClr val="tx2"/>
                </a:solidFill>
                <a:sym typeface="+mn-ea"/>
              </a:rPr>
              <a:t>Ｎ</a:t>
            </a:r>
            <a:r>
              <a:rPr lang="ja-JP" altLang="zh-CN" b="1" dirty="0">
                <a:solidFill>
                  <a:schemeClr val="tx2"/>
                </a:solidFill>
                <a:sym typeface="+mn-ea"/>
              </a:rPr>
              <a:t>＋</a:t>
            </a:r>
            <a:r>
              <a:rPr b="1" dirty="0">
                <a:solidFill>
                  <a:schemeClr val="tx2"/>
                </a:solidFill>
                <a:sym typeface="+mn-ea"/>
              </a:rPr>
              <a:t>（だ）とはいえ　Ａ</a:t>
            </a:r>
            <a:r>
              <a:rPr lang="ja-JP" altLang="zh-CN" b="1" dirty="0">
                <a:solidFill>
                  <a:schemeClr val="tx2"/>
                </a:solidFill>
                <a:sym typeface="+mn-ea"/>
              </a:rPr>
              <a:t>い</a:t>
            </a:r>
            <a:r>
              <a:rPr b="1" dirty="0">
                <a:solidFill>
                  <a:schemeClr val="tx2"/>
                </a:solidFill>
                <a:sym typeface="+mn-ea"/>
              </a:rPr>
              <a:t>/Ｖ</a:t>
            </a:r>
            <a:r>
              <a:rPr lang="ja-JP" altLang="zh-CN" b="1" dirty="0">
                <a:solidFill>
                  <a:schemeClr val="tx2"/>
                </a:solidFill>
                <a:sym typeface="+mn-ea"/>
              </a:rPr>
              <a:t>＋</a:t>
            </a:r>
            <a:r>
              <a:rPr b="1" dirty="0">
                <a:solidFill>
                  <a:schemeClr val="tx2"/>
                </a:solidFill>
                <a:sym typeface="+mn-ea"/>
              </a:rPr>
              <a:t>とはいえ</a:t>
            </a:r>
          </a:p>
        </p:txBody>
      </p:sp>
      <p:sp>
        <p:nvSpPr>
          <p:cNvPr id="4" name="内容占位符 3"/>
          <p:cNvSpPr>
            <a:spLocks noGrp="1"/>
          </p:cNvSpPr>
          <p:nvPr>
            <p:ph sz="half" idx="2"/>
          </p:nvPr>
        </p:nvSpPr>
        <p:spPr>
          <a:xfrm>
            <a:off x="610870" y="4114165"/>
            <a:ext cx="10969625" cy="2743835"/>
          </a:xfrm>
          <a:ln w="28575" cmpd="sng">
            <a:solidFill>
              <a:schemeClr val="accent1">
                <a:shade val="50000"/>
              </a:schemeClr>
            </a:solidFill>
            <a:prstDash val="sysDash"/>
          </a:ln>
        </p:spPr>
        <p:txBody>
          <a:bodyPr>
            <a:noAutofit/>
          </a:bodyPr>
          <a:lstStyle/>
          <a:p>
            <a:pPr>
              <a:buNone/>
            </a:pPr>
            <a:r>
              <a:rPr lang="ja-JP" altLang="zh-CN" sz="2700" b="1" dirty="0">
                <a:sym typeface="+mn-ea"/>
              </a:rPr>
              <a:t>①ひらがなは、意味を担う漢字を基本としつつ、</a:t>
            </a:r>
            <a:r>
              <a:rPr lang="ja-JP" altLang="zh-CN" sz="2700" b="1" dirty="0">
                <a:solidFill>
                  <a:srgbClr val="0070C0"/>
                </a:solidFill>
                <a:sym typeface="+mn-ea"/>
              </a:rPr>
              <a:t>補助的な役割</a:t>
            </a:r>
            <a:r>
              <a:rPr lang="ja-JP" altLang="zh-CN" sz="2700" b="1" dirty="0">
                <a:sym typeface="+mn-ea"/>
              </a:rPr>
              <a:t>が多い</a:t>
            </a:r>
            <a:r>
              <a:rPr lang="ja-JP" altLang="zh-CN" sz="2700" b="1" dirty="0">
                <a:solidFill>
                  <a:srgbClr val="FF0000"/>
                </a:solidFill>
                <a:sym typeface="+mn-ea"/>
              </a:rPr>
              <a:t>とはいえ</a:t>
            </a:r>
            <a:r>
              <a:rPr lang="ja-JP" altLang="zh-CN" sz="2700" b="1" dirty="0">
                <a:sym typeface="+mn-ea"/>
              </a:rPr>
              <a:t>、日本語を記す</a:t>
            </a:r>
            <a:r>
              <a:rPr lang="ja-JP" altLang="zh-CN" sz="2700" b="1" dirty="0">
                <a:solidFill>
                  <a:srgbClr val="00B050"/>
                </a:solidFill>
                <a:sym typeface="+mn-ea"/>
              </a:rPr>
              <a:t>重要不可欠な存在</a:t>
            </a:r>
            <a:r>
              <a:rPr lang="ja-JP" altLang="zh-CN" sz="2700" b="1" dirty="0">
                <a:sym typeface="+mn-ea"/>
              </a:rPr>
              <a:t>になっています。</a:t>
            </a:r>
          </a:p>
          <a:p>
            <a:pPr>
              <a:buFont typeface="+mj-ea"/>
              <a:buAutoNum type="circleNumDbPlain" startAt="2"/>
            </a:pPr>
            <a:r>
              <a:rPr lang="ja-JP" altLang="zh-CN" sz="2700" b="1" dirty="0">
                <a:solidFill>
                  <a:schemeClr val="tx2"/>
                </a:solidFill>
                <a:latin typeface="MS Mincho" panose="02020609040205080304" charset="-128"/>
                <a:ea typeface="MS Mincho" panose="02020609040205080304" charset="-128"/>
              </a:rPr>
              <a:t>彼は日本人だ</a:t>
            </a:r>
            <a:r>
              <a:rPr lang="ja-JP" altLang="zh-CN" sz="2700" b="1" dirty="0">
                <a:solidFill>
                  <a:srgbClr val="FF0000"/>
                </a:solidFill>
                <a:latin typeface="MS Mincho" panose="02020609040205080304" charset="-128"/>
                <a:ea typeface="MS Mincho" panose="02020609040205080304" charset="-128"/>
              </a:rPr>
              <a:t>とはいえ</a:t>
            </a:r>
            <a:r>
              <a:rPr lang="ja-JP" altLang="zh-CN" sz="2700" b="1" dirty="0">
                <a:solidFill>
                  <a:schemeClr val="tx2"/>
                </a:solidFill>
                <a:latin typeface="MS Mincho" panose="02020609040205080304" charset="-128"/>
                <a:ea typeface="MS Mincho" panose="02020609040205080304" charset="-128"/>
              </a:rPr>
              <a:t>、アメリカで育ったので、漢字があまり読めません。</a:t>
            </a:r>
          </a:p>
          <a:p>
            <a:pPr>
              <a:buFont typeface="+mj-ea"/>
              <a:buAutoNum type="circleNumDbPlain" startAt="3"/>
            </a:pPr>
            <a:r>
              <a:rPr lang="ja-JP" altLang="zh-CN" sz="2700" b="1" dirty="0">
                <a:solidFill>
                  <a:schemeClr val="tx2"/>
                </a:solidFill>
                <a:latin typeface="MS Mincho" panose="02020609040205080304" charset="-128"/>
                <a:ea typeface="MS Mincho" panose="02020609040205080304" charset="-128"/>
              </a:rPr>
              <a:t>ここは最寄り駅</a:t>
            </a:r>
            <a:r>
              <a:rPr lang="ja-JP" altLang="zh-CN" sz="2700" b="1" dirty="0">
                <a:solidFill>
                  <a:srgbClr val="FF0000"/>
                </a:solidFill>
                <a:latin typeface="MS Mincho" panose="02020609040205080304" charset="-128"/>
                <a:ea typeface="MS Mincho" panose="02020609040205080304" charset="-128"/>
              </a:rPr>
              <a:t>とはいえ</a:t>
            </a:r>
            <a:r>
              <a:rPr lang="ja-JP" altLang="zh-CN" sz="2700" b="1" dirty="0">
                <a:solidFill>
                  <a:schemeClr val="tx2"/>
                </a:solidFill>
                <a:latin typeface="MS Mincho" panose="02020609040205080304" charset="-128"/>
                <a:ea typeface="MS Mincho" panose="02020609040205080304" charset="-128"/>
              </a:rPr>
              <a:t>、自宅から自転車でも20分はかかる。</a:t>
            </a:r>
          </a:p>
        </p:txBody>
      </p:sp>
    </p:spTree>
    <p:custDataLst>
      <p:tags r:id="rId1"/>
    </p:custDataLst>
  </p:cSld>
  <p:clrMapOvr>
    <a:masterClrMapping/>
  </p:clrMapOvr>
  <p:timing>
    <p:tnLst>
      <p:par>
        <p:cTn id="1" dur="indefinite" restart="never" nodeType="tmRoot"/>
      </p:par>
    </p:tnLst>
    <p:bldLst>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～に対して(</a:t>
            </a:r>
            <a:r>
              <a:rPr lang="ja-JP">
                <a:sym typeface="+mn-ea"/>
              </a:rPr>
              <a:t>は</a:t>
            </a:r>
            <a:r>
              <a:rPr lang="en-US" altLang="ja-JP">
                <a:sym typeface="+mn-ea"/>
              </a:rPr>
              <a:t>)</a:t>
            </a:r>
          </a:p>
        </p:txBody>
      </p:sp>
      <p:sp>
        <p:nvSpPr>
          <p:cNvPr id="3" name="内容占位符 2"/>
          <p:cNvSpPr>
            <a:spLocks noGrp="1"/>
          </p:cNvSpPr>
          <p:nvPr>
            <p:ph sz="half" idx="1"/>
          </p:nvPr>
        </p:nvSpPr>
        <p:spPr>
          <a:xfrm>
            <a:off x="619125" y="1436370"/>
            <a:ext cx="10968990" cy="1137920"/>
          </a:xfrm>
        </p:spPr>
        <p:txBody>
          <a:bodyPr>
            <a:noAutofit/>
          </a:bodyPr>
          <a:lstStyle/>
          <a:p>
            <a:pPr marL="0" indent="0">
              <a:lnSpc>
                <a:spcPts val="3500"/>
              </a:lnSpc>
              <a:spcAft>
                <a:spcPts val="0"/>
              </a:spcAft>
              <a:buNone/>
            </a:pPr>
            <a:r>
              <a:rPr b="1" dirty="0">
                <a:solidFill>
                  <a:schemeClr val="tx2"/>
                </a:solidFill>
                <a:sym typeface="+mn-ea"/>
              </a:rPr>
              <a:t>【意味】</a:t>
            </a:r>
            <a:r>
              <a:rPr b="1" dirty="0">
                <a:solidFill>
                  <a:srgbClr val="FF0000"/>
                </a:solidFill>
                <a:sym typeface="+mn-ea"/>
              </a:rPr>
              <a:t>対比</a:t>
            </a:r>
            <a:r>
              <a:rPr b="1" dirty="0">
                <a:solidFill>
                  <a:schemeClr val="tx2"/>
                </a:solidFill>
                <a:sym typeface="+mn-ea"/>
              </a:rPr>
              <a:t>的な</a:t>
            </a:r>
            <a:r>
              <a:rPr b="1" dirty="0">
                <a:solidFill>
                  <a:srgbClr val="FF0000"/>
                </a:solidFill>
                <a:sym typeface="+mn-ea"/>
              </a:rPr>
              <a:t>二つの事柄</a:t>
            </a:r>
            <a:r>
              <a:rPr b="1" dirty="0">
                <a:solidFill>
                  <a:schemeClr val="tx2"/>
                </a:solidFill>
                <a:sym typeface="+mn-ea"/>
              </a:rPr>
              <a:t>を並べて示すのに用いる。</a:t>
            </a:r>
          </a:p>
          <a:p>
            <a:pPr marL="0" indent="0">
              <a:lnSpc>
                <a:spcPts val="3500"/>
              </a:lnSpc>
              <a:spcAft>
                <a:spcPts val="0"/>
              </a:spcAft>
              <a:buNone/>
            </a:pPr>
            <a:r>
              <a:rPr b="1" dirty="0">
                <a:solidFill>
                  <a:schemeClr val="tx2"/>
                </a:solidFill>
                <a:sym typeface="+mn-ea"/>
              </a:rPr>
              <a:t>【構文】Ｎ</a:t>
            </a:r>
            <a:r>
              <a:rPr lang="ja-JP" altLang="zh-CN" b="1" dirty="0">
                <a:solidFill>
                  <a:schemeClr val="tx2"/>
                </a:solidFill>
                <a:sym typeface="+mn-ea"/>
              </a:rPr>
              <a:t>＋</a:t>
            </a:r>
            <a:r>
              <a:rPr b="1" dirty="0">
                <a:solidFill>
                  <a:schemeClr val="tx2"/>
                </a:solidFill>
                <a:sym typeface="+mn-ea"/>
              </a:rPr>
              <a:t>に対して　</a:t>
            </a:r>
            <a:r>
              <a:rPr b="1">
                <a:solidFill>
                  <a:schemeClr val="tx2"/>
                </a:solidFill>
                <a:sym typeface="+mn-ea"/>
              </a:rPr>
              <a:t>Ａ</a:t>
            </a:r>
            <a:r>
              <a:rPr b="1" dirty="0">
                <a:solidFill>
                  <a:schemeClr val="tx2"/>
                </a:solidFill>
                <a:sym typeface="+mn-ea"/>
              </a:rPr>
              <a:t>Ｎ/Ａ</a:t>
            </a:r>
            <a:r>
              <a:rPr lang="ja-JP" altLang="zh-CN" b="1" dirty="0">
                <a:solidFill>
                  <a:schemeClr val="tx2"/>
                </a:solidFill>
                <a:sym typeface="+mn-ea"/>
              </a:rPr>
              <a:t>い＋</a:t>
            </a:r>
            <a:r>
              <a:rPr b="1" dirty="0">
                <a:solidFill>
                  <a:schemeClr val="tx2"/>
                </a:solidFill>
                <a:sym typeface="+mn-ea"/>
              </a:rPr>
              <a:t>の</a:t>
            </a:r>
            <a:r>
              <a:rPr lang="ja-JP" altLang="zh-CN" b="1" dirty="0">
                <a:solidFill>
                  <a:schemeClr val="tx2"/>
                </a:solidFill>
                <a:sym typeface="+mn-ea"/>
              </a:rPr>
              <a:t>＋</a:t>
            </a:r>
            <a:r>
              <a:rPr b="1" dirty="0">
                <a:solidFill>
                  <a:schemeClr val="tx2"/>
                </a:solidFill>
                <a:sym typeface="+mn-ea"/>
              </a:rPr>
              <a:t>に対して</a:t>
            </a:r>
          </a:p>
        </p:txBody>
      </p:sp>
      <p:sp>
        <p:nvSpPr>
          <p:cNvPr id="4" name="内容占位符 3"/>
          <p:cNvSpPr>
            <a:spLocks noGrp="1"/>
          </p:cNvSpPr>
          <p:nvPr>
            <p:ph sz="half" idx="2"/>
          </p:nvPr>
        </p:nvSpPr>
        <p:spPr>
          <a:xfrm>
            <a:off x="619126" y="2863487"/>
            <a:ext cx="10968990" cy="2949484"/>
          </a:xfrm>
          <a:ln w="28575" cmpd="sng">
            <a:solidFill>
              <a:schemeClr val="accent1">
                <a:shade val="50000"/>
              </a:schemeClr>
            </a:solidFill>
            <a:prstDash val="sysDash"/>
          </a:ln>
        </p:spPr>
        <p:txBody>
          <a:bodyPr>
            <a:noAutofit/>
          </a:bodyPr>
          <a:lstStyle/>
          <a:p>
            <a:pPr indent="0" fontAlgn="auto">
              <a:lnSpc>
                <a:spcPts val="3500"/>
              </a:lnSpc>
              <a:buNone/>
            </a:pPr>
            <a:r>
              <a:rPr lang="ja-JP" altLang="zh-CN" sz="2700" b="1" dirty="0">
                <a:sym typeface="+mn-ea"/>
              </a:rPr>
              <a:t>①</a:t>
            </a:r>
            <a:r>
              <a:rPr lang="ja-JP" altLang="zh-CN" sz="2700" b="1" dirty="0">
                <a:solidFill>
                  <a:srgbClr val="0070C0"/>
                </a:solidFill>
                <a:sym typeface="+mn-ea"/>
              </a:rPr>
              <a:t>フランス語や英語</a:t>
            </a:r>
            <a:r>
              <a:rPr lang="ja-JP" altLang="zh-CN" sz="2700" b="1" dirty="0">
                <a:sym typeface="+mn-ea"/>
              </a:rPr>
              <a:t>は、</a:t>
            </a:r>
            <a:r>
              <a:rPr lang="ja-JP" altLang="zh-CN" sz="2700" b="1" dirty="0">
                <a:solidFill>
                  <a:srgbClr val="0070C0"/>
                </a:solidFill>
                <a:sym typeface="+mn-ea"/>
              </a:rPr>
              <a:t>千語</a:t>
            </a:r>
            <a:r>
              <a:rPr lang="ja-JP" altLang="zh-CN" sz="2700" b="1" dirty="0">
                <a:sym typeface="+mn-ea"/>
              </a:rPr>
              <a:t>を覚えれば日常会話の</a:t>
            </a:r>
            <a:r>
              <a:rPr lang="ja-JP" altLang="zh-CN" sz="2700" b="1" dirty="0">
                <a:solidFill>
                  <a:srgbClr val="0070C0"/>
                </a:solidFill>
                <a:sym typeface="+mn-ea"/>
              </a:rPr>
              <a:t>約八割</a:t>
            </a:r>
            <a:r>
              <a:rPr lang="ja-JP" altLang="zh-CN" sz="2700" b="1" dirty="0">
                <a:sym typeface="+mn-ea"/>
              </a:rPr>
              <a:t>を、五千語で九割以上を理解できると言われます。これ</a:t>
            </a:r>
            <a:r>
              <a:rPr lang="ja-JP" altLang="zh-CN" sz="2700" b="1" dirty="0">
                <a:solidFill>
                  <a:srgbClr val="FF0000"/>
                </a:solidFill>
                <a:sym typeface="+mn-ea"/>
              </a:rPr>
              <a:t>に対して</a:t>
            </a:r>
            <a:r>
              <a:rPr lang="ja-JP" altLang="zh-CN" sz="2700" b="1" dirty="0">
                <a:sym typeface="+mn-ea"/>
              </a:rPr>
              <a:t>、</a:t>
            </a:r>
            <a:r>
              <a:rPr lang="ja-JP" altLang="zh-CN" sz="2700" b="1" dirty="0">
                <a:solidFill>
                  <a:srgbClr val="00B050"/>
                </a:solidFill>
                <a:sym typeface="+mn-ea"/>
              </a:rPr>
              <a:t>日本語</a:t>
            </a:r>
            <a:r>
              <a:rPr lang="ja-JP" altLang="zh-CN" sz="2700" b="1" dirty="0">
                <a:sym typeface="+mn-ea"/>
              </a:rPr>
              <a:t>は</a:t>
            </a:r>
            <a:r>
              <a:rPr lang="ja-JP" altLang="zh-CN" sz="2700" b="1" dirty="0">
                <a:solidFill>
                  <a:srgbClr val="00B050"/>
                </a:solidFill>
                <a:sym typeface="+mn-ea"/>
              </a:rPr>
              <a:t>千語</a:t>
            </a:r>
            <a:r>
              <a:rPr lang="ja-JP" altLang="zh-CN" sz="2700" b="1" dirty="0">
                <a:sym typeface="+mn-ea"/>
              </a:rPr>
              <a:t>覚えてもわかるのは</a:t>
            </a:r>
            <a:r>
              <a:rPr lang="ja-JP" altLang="zh-CN" sz="2700" b="1" dirty="0">
                <a:solidFill>
                  <a:srgbClr val="00B050"/>
                </a:solidFill>
                <a:sym typeface="+mn-ea"/>
              </a:rPr>
              <a:t>六割</a:t>
            </a:r>
            <a:r>
              <a:rPr lang="ja-JP" altLang="zh-CN" sz="2700" b="1" dirty="0">
                <a:sym typeface="+mn-ea"/>
              </a:rPr>
              <a:t>。九割以上を理解するには、なんと二万二千語が必要です。</a:t>
            </a:r>
          </a:p>
          <a:p>
            <a:pPr marL="514350" indent="-514350">
              <a:buFont typeface="+mj-ea"/>
              <a:buAutoNum type="circleNumDbPlain" startAt="2"/>
            </a:pPr>
            <a:r>
              <a:rPr lang="ja-JP" altLang="zh-CN" sz="2700" b="1" dirty="0">
                <a:solidFill>
                  <a:schemeClr val="tx2"/>
                </a:solidFill>
                <a:latin typeface="MS Mincho" panose="02020609040205080304" charset="-128"/>
                <a:ea typeface="MS Mincho" panose="02020609040205080304" charset="-128"/>
              </a:rPr>
              <a:t>先生は私の質問</a:t>
            </a:r>
            <a:r>
              <a:rPr lang="ja-JP" altLang="zh-CN" sz="2700" b="1" dirty="0">
                <a:solidFill>
                  <a:srgbClr val="FF0000"/>
                </a:solidFill>
                <a:latin typeface="MS Mincho" panose="02020609040205080304" charset="-128"/>
                <a:ea typeface="MS Mincho" panose="02020609040205080304" charset="-128"/>
              </a:rPr>
              <a:t>に対して</a:t>
            </a:r>
            <a:r>
              <a:rPr lang="ja-JP" altLang="zh-CN" sz="2700" b="1" dirty="0">
                <a:solidFill>
                  <a:schemeClr val="tx2"/>
                </a:solidFill>
                <a:latin typeface="MS Mincho" panose="02020609040205080304" charset="-128"/>
                <a:ea typeface="MS Mincho" panose="02020609040205080304" charset="-128"/>
              </a:rPr>
              <a:t>、何も答えてくれなかった。</a:t>
            </a:r>
          </a:p>
          <a:p>
            <a:pPr marL="514350" indent="-514350">
              <a:buFont typeface="+mj-ea"/>
              <a:buAutoNum type="circleNumDbPlain" startAt="3"/>
            </a:pPr>
            <a:r>
              <a:rPr lang="ja-JP" altLang="zh-CN" sz="2700" b="1" dirty="0">
                <a:solidFill>
                  <a:schemeClr val="tx2"/>
                </a:solidFill>
                <a:latin typeface="MS Mincho" panose="02020609040205080304" charset="-128"/>
                <a:ea typeface="MS Mincho" panose="02020609040205080304" charset="-128"/>
              </a:rPr>
              <a:t>お年寄りの方</a:t>
            </a:r>
            <a:r>
              <a:rPr lang="ja-JP" altLang="zh-CN" sz="2700" b="1" dirty="0">
                <a:solidFill>
                  <a:srgbClr val="FF0000"/>
                </a:solidFill>
                <a:latin typeface="MS Mincho" panose="02020609040205080304" charset="-128"/>
                <a:ea typeface="MS Mincho" panose="02020609040205080304" charset="-128"/>
              </a:rPr>
              <a:t>に対して</a:t>
            </a:r>
            <a:r>
              <a:rPr lang="ja-JP" altLang="zh-CN" sz="2700" b="1" dirty="0">
                <a:solidFill>
                  <a:schemeClr val="tx2"/>
                </a:solidFill>
                <a:latin typeface="MS Mincho" panose="02020609040205080304" charset="-128"/>
                <a:ea typeface="MS Mincho" panose="02020609040205080304" charset="-128"/>
              </a:rPr>
              <a:t>は、もっと親切にしなければなりません</a:t>
            </a:r>
            <a:r>
              <a:rPr lang="ja-JP" altLang="zh-CN" sz="2700" b="1" dirty="0" smtClean="0">
                <a:solidFill>
                  <a:schemeClr val="tx2"/>
                </a:solidFill>
                <a:latin typeface="MS Mincho" panose="02020609040205080304" charset="-128"/>
                <a:ea typeface="MS Mincho" panose="02020609040205080304" charset="-128"/>
              </a:rPr>
              <a:t>。</a:t>
            </a:r>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par>
    </p:tnLst>
    <p:bldLst>
      <p:bldP spid="3"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～ことなく</a:t>
            </a: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dirty="0">
                <a:solidFill>
                  <a:schemeClr val="tx2"/>
                </a:solidFill>
                <a:sym typeface="+mn-ea"/>
              </a:rPr>
              <a:t>【意味</a:t>
            </a:r>
            <a:r>
              <a:rPr b="1" dirty="0" smtClean="0">
                <a:solidFill>
                  <a:schemeClr val="tx2"/>
                </a:solidFill>
                <a:sym typeface="+mn-ea"/>
              </a:rPr>
              <a:t>】「…</a:t>
            </a:r>
            <a:r>
              <a:rPr b="1" dirty="0">
                <a:solidFill>
                  <a:schemeClr val="tx2"/>
                </a:solidFill>
                <a:sym typeface="+mn-ea"/>
              </a:rPr>
              <a:t>ことなく」は</a:t>
            </a:r>
            <a:r>
              <a:rPr b="1" dirty="0">
                <a:solidFill>
                  <a:srgbClr val="FF0000"/>
                </a:solidFill>
                <a:sym typeface="+mn-ea"/>
              </a:rPr>
              <a:t>書き言葉</a:t>
            </a:r>
            <a:r>
              <a:rPr b="1" dirty="0">
                <a:solidFill>
                  <a:schemeClr val="tx2"/>
                </a:solidFill>
                <a:sym typeface="+mn-ea"/>
              </a:rPr>
              <a:t>で</a:t>
            </a:r>
            <a:r>
              <a:rPr b="1" dirty="0" smtClean="0">
                <a:solidFill>
                  <a:schemeClr val="tx2"/>
                </a:solidFill>
                <a:sym typeface="+mn-ea"/>
              </a:rPr>
              <a:t>、「…</a:t>
            </a:r>
            <a:r>
              <a:rPr b="1" dirty="0">
                <a:solidFill>
                  <a:srgbClr val="FF0000"/>
                </a:solidFill>
                <a:sym typeface="+mn-ea"/>
              </a:rPr>
              <a:t>ないで</a:t>
            </a:r>
            <a:r>
              <a:rPr b="1" dirty="0">
                <a:solidFill>
                  <a:schemeClr val="tx2"/>
                </a:solidFill>
                <a:sym typeface="+mn-ea"/>
              </a:rPr>
              <a:t>」や</a:t>
            </a:r>
            <a:r>
              <a:rPr b="1" dirty="0" smtClean="0">
                <a:solidFill>
                  <a:schemeClr val="tx2"/>
                </a:solidFill>
                <a:sym typeface="+mn-ea"/>
              </a:rPr>
              <a:t>「…</a:t>
            </a:r>
            <a:r>
              <a:rPr b="1" dirty="0">
                <a:solidFill>
                  <a:schemeClr val="tx2"/>
                </a:solidFill>
                <a:sym typeface="+mn-ea"/>
              </a:rPr>
              <a:t>ず（に）」に近い。</a:t>
            </a:r>
          </a:p>
          <a:p>
            <a:pPr marL="0" indent="0">
              <a:lnSpc>
                <a:spcPts val="3500"/>
              </a:lnSpc>
              <a:spcAft>
                <a:spcPts val="0"/>
              </a:spcAft>
              <a:buNone/>
            </a:pPr>
            <a:r>
              <a:rPr b="1" dirty="0">
                <a:solidFill>
                  <a:schemeClr val="tx2"/>
                </a:solidFill>
                <a:sym typeface="+mn-ea"/>
              </a:rPr>
              <a:t>【構文】Ｖ</a:t>
            </a:r>
            <a:r>
              <a:rPr lang="ja-JP" altLang="zh-CN" b="1" dirty="0">
                <a:solidFill>
                  <a:schemeClr val="tx2"/>
                </a:solidFill>
                <a:sym typeface="+mn-ea"/>
              </a:rPr>
              <a:t>＋</a:t>
            </a:r>
            <a:r>
              <a:rPr b="1" dirty="0">
                <a:solidFill>
                  <a:schemeClr val="tx2"/>
                </a:solidFill>
                <a:sym typeface="+mn-ea"/>
              </a:rPr>
              <a:t>ことなく</a:t>
            </a:r>
          </a:p>
        </p:txBody>
      </p:sp>
      <p:sp>
        <p:nvSpPr>
          <p:cNvPr id="4" name="内容占位符 3"/>
          <p:cNvSpPr>
            <a:spLocks noGrp="1"/>
          </p:cNvSpPr>
          <p:nvPr>
            <p:ph sz="half" idx="2"/>
          </p:nvPr>
        </p:nvSpPr>
        <p:spPr>
          <a:xfrm>
            <a:off x="618490" y="2940685"/>
            <a:ext cx="10969625" cy="3397885"/>
          </a:xfrm>
          <a:ln w="28575" cmpd="sng">
            <a:solidFill>
              <a:schemeClr val="accent1">
                <a:shade val="50000"/>
              </a:schemeClr>
            </a:solidFill>
            <a:prstDash val="sysDash"/>
          </a:ln>
        </p:spPr>
        <p:txBody>
          <a:bodyPr>
            <a:noAutofit/>
          </a:bodyPr>
          <a:lstStyle/>
          <a:p>
            <a:pPr>
              <a:buNone/>
            </a:pPr>
            <a:r>
              <a:rPr lang="ja-JP" altLang="zh-CN" sz="2700" b="1" dirty="0">
                <a:sym typeface="+mn-ea"/>
              </a:rPr>
              <a:t>①（前略）その後、語形を変える</a:t>
            </a:r>
            <a:r>
              <a:rPr lang="ja-JP" altLang="zh-CN" sz="2700" b="1" dirty="0">
                <a:solidFill>
                  <a:srgbClr val="FF0000"/>
                </a:solidFill>
                <a:sym typeface="+mn-ea"/>
              </a:rPr>
              <a:t>ことなく</a:t>
            </a:r>
            <a:r>
              <a:rPr lang="ja-JP" altLang="zh-CN" sz="2700" b="1" dirty="0">
                <a:sym typeface="+mn-ea"/>
              </a:rPr>
              <a:t>、指し示す物が座具から寝具へ変化していったのです。</a:t>
            </a:r>
          </a:p>
          <a:p>
            <a:pPr>
              <a:buNone/>
            </a:pPr>
            <a:r>
              <a:rPr lang="ja-JP" altLang="zh-CN" sz="2700" b="1" dirty="0">
                <a:sym typeface="+mn-ea"/>
              </a:rPr>
              <a:t>②彼は最後まであきらめる</a:t>
            </a:r>
            <a:r>
              <a:rPr lang="ja-JP" altLang="zh-CN" sz="2700" b="1" dirty="0">
                <a:solidFill>
                  <a:srgbClr val="FF0000"/>
                </a:solidFill>
                <a:sym typeface="+mn-ea"/>
              </a:rPr>
              <a:t>ことなく</a:t>
            </a:r>
            <a:r>
              <a:rPr lang="ja-JP" altLang="zh-CN" sz="2700" b="1" dirty="0">
                <a:sym typeface="+mn-ea"/>
              </a:rPr>
              <a:t>、頑張った。</a:t>
            </a:r>
          </a:p>
          <a:p>
            <a:pPr>
              <a:buNone/>
            </a:pPr>
            <a:r>
              <a:rPr lang="ja-JP" altLang="zh-CN" sz="2700" b="1" dirty="0">
                <a:sym typeface="+mn-ea"/>
              </a:rPr>
              <a:t>③お姉さんは家族に相談する</a:t>
            </a:r>
            <a:r>
              <a:rPr lang="ja-JP" altLang="zh-CN" sz="2700" b="1" dirty="0">
                <a:solidFill>
                  <a:srgbClr val="FF0000"/>
                </a:solidFill>
                <a:sym typeface="+mn-ea"/>
              </a:rPr>
              <a:t>ことなく</a:t>
            </a:r>
            <a:r>
              <a:rPr lang="ja-JP" altLang="zh-CN" sz="2700" b="1" dirty="0">
                <a:sym typeface="+mn-ea"/>
              </a:rPr>
              <a:t>会社を辞めてしまった。</a:t>
            </a:r>
          </a:p>
          <a:p>
            <a:pPr>
              <a:buFont typeface="+mj-ea"/>
              <a:buAutoNum type="circleNumDbPlain" startAt="4"/>
            </a:pPr>
            <a:r>
              <a:rPr lang="ja-JP" altLang="zh-CN" sz="2700" b="1" dirty="0">
                <a:sym typeface="+mn-ea"/>
              </a:rPr>
              <a:t>ひどい雪だったが、列車は遅れる</a:t>
            </a:r>
            <a:r>
              <a:rPr lang="ja-JP" altLang="zh-CN" sz="2700" b="1" dirty="0">
                <a:solidFill>
                  <a:srgbClr val="FF0000"/>
                </a:solidFill>
                <a:sym typeface="+mn-ea"/>
              </a:rPr>
              <a:t>ことなく</a:t>
            </a:r>
            <a:r>
              <a:rPr lang="ja-JP" altLang="zh-CN" sz="2700" b="1" dirty="0">
                <a:sym typeface="+mn-ea"/>
              </a:rPr>
              <a:t>京都に着いた。</a:t>
            </a:r>
          </a:p>
          <a:p>
            <a:pPr>
              <a:buFont typeface="+mj-ea"/>
              <a:buAutoNum type="circleNumDbPlain" startAt="4"/>
            </a:pPr>
            <a:r>
              <a:rPr lang="ja-JP" altLang="zh-CN" sz="2700" b="1" dirty="0">
                <a:sym typeface="+mn-ea"/>
              </a:rPr>
              <a:t>その子は、もうこちらを振り返る</a:t>
            </a:r>
            <a:r>
              <a:rPr lang="ja-JP" altLang="zh-CN" sz="2700" b="1" dirty="0">
                <a:solidFill>
                  <a:srgbClr val="FF0000"/>
                </a:solidFill>
                <a:sym typeface="+mn-ea"/>
              </a:rPr>
              <a:t>こともなく</a:t>
            </a:r>
            <a:r>
              <a:rPr lang="ja-JP" altLang="zh-CN" sz="2700" b="1" dirty="0">
                <a:sym typeface="+mn-ea"/>
              </a:rPr>
              <a:t>、両手を振り、胸を張って、峠</a:t>
            </a:r>
            <a:r>
              <a:rPr lang="en-US" altLang="ja-JP" sz="2700" b="1" dirty="0">
                <a:sym typeface="+mn-ea"/>
              </a:rPr>
              <a:t>(</a:t>
            </a:r>
            <a:r>
              <a:rPr lang="ja-JP" altLang="en-US" sz="2700" b="1" dirty="0">
                <a:sym typeface="+mn-ea"/>
              </a:rPr>
              <a:t>とうげ</a:t>
            </a:r>
            <a:r>
              <a:rPr lang="en-US" altLang="ja-JP" sz="2700" b="1" dirty="0">
                <a:sym typeface="+mn-ea"/>
              </a:rPr>
              <a:t>)</a:t>
            </a:r>
            <a:r>
              <a:rPr lang="ja-JP" altLang="zh-CN" sz="2700" b="1" dirty="0">
                <a:sym typeface="+mn-ea"/>
              </a:rPr>
              <a:t>の向こうに消えていった。</a:t>
            </a:r>
          </a:p>
          <a:p>
            <a:pPr>
              <a:buFont typeface="+mj-ea"/>
              <a:buAutoNum type="circleNumDbPlain" startAt="4"/>
            </a:pPr>
            <a:endParaRPr lang="ja-JP" altLang="zh-CN" sz="2700" b="1" dirty="0">
              <a:sym typeface="+mn-ea"/>
            </a:endParaRPr>
          </a:p>
          <a:p>
            <a:pPr marL="514350" indent="-514350" fontAlgn="auto">
              <a:lnSpc>
                <a:spcPts val="3500"/>
              </a:lnSpc>
              <a:buFont typeface="+mj-ea"/>
              <a:buAutoNum type="circleNumDbPlain" startAt="4"/>
            </a:pPr>
            <a:endParaRPr lang="ja-JP" altLang="zh-CN" sz="2700" b="1" dirty="0">
              <a:sym typeface="+mn-ea"/>
            </a:endParaRPr>
          </a:p>
          <a:p>
            <a:pPr indent="0" fontAlgn="auto">
              <a:lnSpc>
                <a:spcPts val="3500"/>
              </a:lnSpc>
              <a:buNone/>
            </a:pPr>
            <a:endParaRPr lang="ja-JP" altLang="zh-CN" sz="2700" b="1" dirty="0">
              <a:sym typeface="+mn-ea"/>
            </a:endParaRPr>
          </a:p>
          <a:p>
            <a:pPr indent="0" fontAlgn="auto">
              <a:lnSpc>
                <a:spcPts val="3500"/>
              </a:lnSpc>
              <a:buNone/>
            </a:pPr>
            <a:endParaRPr lang="ja-JP" altLang="zh-CN" sz="2700" b="1" dirty="0">
              <a:sym typeface="+mn-ea"/>
            </a:endParaRPr>
          </a:p>
          <a:p>
            <a:pPr indent="0" fontAlgn="auto">
              <a:lnSpc>
                <a:spcPts val="3500"/>
              </a:lnSpc>
              <a:buNone/>
            </a:pPr>
            <a:endParaRPr lang="ja-JP" altLang="zh-CN" sz="2700" b="1" dirty="0">
              <a:sym typeface="+mn-ea"/>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par>
    </p:tnLst>
    <p:bldLst>
      <p:bldP spid="3" grpI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dirty="0">
                <a:solidFill>
                  <a:schemeClr val="accent3">
                    <a:lumMod val="50000"/>
                  </a:scheme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3112" y="214509"/>
            <a:ext cx="9603275" cy="577472"/>
          </a:xfrm>
        </p:spPr>
        <p:txBody>
          <a:bodyPr/>
          <a:lstStyle/>
          <a:p>
            <a:r>
              <a:rPr lang="ja-JP" altLang="en-US" sz="3600" b="1" dirty="0">
                <a:latin typeface="MS Mincho" panose="02020609040205080304" charset="-128"/>
                <a:ea typeface="MS Mincho" panose="02020609040205080304" charset="-128"/>
              </a:rPr>
              <a:t>１．国語と日本語</a:t>
            </a:r>
            <a:endParaRPr lang="zh-CN" altLang="en-US" sz="3600" b="1" dirty="0">
              <a:latin typeface="MS Mincho" panose="02020609040205080304" charset="-128"/>
              <a:ea typeface="MS Mincho" panose="02020609040205080304" charset="-128"/>
            </a:endParaRPr>
          </a:p>
        </p:txBody>
      </p:sp>
      <p:sp>
        <p:nvSpPr>
          <p:cNvPr id="3" name="内容占位符 2"/>
          <p:cNvSpPr>
            <a:spLocks noGrp="1"/>
          </p:cNvSpPr>
          <p:nvPr>
            <p:ph idx="1"/>
          </p:nvPr>
        </p:nvSpPr>
        <p:spPr>
          <a:xfrm>
            <a:off x="563112" y="1132514"/>
            <a:ext cx="11064315" cy="5821959"/>
          </a:xfrm>
        </p:spPr>
        <p:txBody>
          <a:bodyPr>
            <a:noAutofit/>
          </a:bodyPr>
          <a:lstStyle/>
          <a:p>
            <a:r>
              <a:rPr lang="zh-CN" altLang="en-US" sz="2400" b="1" dirty="0">
                <a:solidFill>
                  <a:srgbClr val="0070C0"/>
                </a:solidFill>
                <a:latin typeface="MS Mincho" panose="02020609040205080304" charset="-128"/>
                <a:ea typeface="MS Mincho" panose="02020609040205080304" charset="-128"/>
              </a:rPr>
              <a:t>★</a:t>
            </a:r>
            <a:r>
              <a:rPr lang="ja-JP" altLang="en-US" sz="2400" b="1" dirty="0">
                <a:solidFill>
                  <a:srgbClr val="0070C0"/>
                </a:solidFill>
                <a:latin typeface="MS Mincho" panose="02020609040205080304" charset="-128"/>
                <a:ea typeface="MS Mincho" panose="02020609040205080304" charset="-128"/>
              </a:rPr>
              <a:t>「あなたは何語を話しますか？」</a:t>
            </a:r>
            <a:endParaRPr lang="en-US" altLang="ja-JP" sz="2400" b="1" dirty="0">
              <a:solidFill>
                <a:srgbClr val="0070C0"/>
              </a:solidFill>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  中国語？朝鮮語？日本語？英語？</a:t>
            </a:r>
            <a:r>
              <a:rPr lang="en-US" altLang="ja-JP" sz="2400" b="1" dirty="0">
                <a:latin typeface="MS Mincho" panose="02020609040205080304" charset="-128"/>
                <a:ea typeface="MS Mincho" panose="02020609040205080304" charset="-128"/>
              </a:rPr>
              <a:t>…</a:t>
            </a:r>
          </a:p>
          <a:p>
            <a:r>
              <a:rPr lang="zh-CN" altLang="en-US" sz="2400" b="1" dirty="0">
                <a:solidFill>
                  <a:srgbClr val="0070C0"/>
                </a:solidFill>
                <a:latin typeface="MS Mincho" panose="02020609040205080304" charset="-128"/>
                <a:ea typeface="MS Mincho" panose="02020609040205080304" charset="-128"/>
              </a:rPr>
              <a:t>★</a:t>
            </a:r>
            <a:r>
              <a:rPr lang="ja-JP" altLang="en-US" sz="2400" b="1" dirty="0">
                <a:solidFill>
                  <a:srgbClr val="0070C0"/>
                </a:solidFill>
                <a:latin typeface="MS Mincho" panose="02020609040205080304" charset="-128"/>
                <a:ea typeface="MS Mincho" panose="02020609040205080304" charset="-128"/>
              </a:rPr>
              <a:t>上記の質問はどうして日本では愚問ですか？</a:t>
            </a:r>
            <a:endParaRPr lang="en-US" altLang="ja-JP" sz="2400" b="1" dirty="0">
              <a:solidFill>
                <a:srgbClr val="0070C0"/>
              </a:solidFill>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  日本では国語が日本語で、日本人であれば日本語を話すことは当然のことであるから。</a:t>
            </a:r>
            <a:endParaRPr lang="en-US" altLang="ja-JP" sz="2400" b="1" dirty="0">
              <a:latin typeface="MS Mincho" panose="02020609040205080304" charset="-128"/>
              <a:ea typeface="MS Mincho" panose="02020609040205080304" charset="-128"/>
            </a:endParaRPr>
          </a:p>
          <a:p>
            <a:r>
              <a:rPr lang="zh-CN" altLang="en-US" sz="2400" b="1" dirty="0">
                <a:solidFill>
                  <a:srgbClr val="0070C0"/>
                </a:solidFill>
                <a:latin typeface="MS Mincho" panose="02020609040205080304" charset="-128"/>
                <a:ea typeface="MS Mincho" panose="02020609040205080304" charset="-128"/>
              </a:rPr>
              <a:t>★</a:t>
            </a:r>
            <a:r>
              <a:rPr lang="ja-JP" altLang="en-US" sz="2400" b="1" dirty="0">
                <a:solidFill>
                  <a:srgbClr val="0070C0"/>
                </a:solidFill>
                <a:latin typeface="MS Mincho" panose="02020609040205080304" charset="-128"/>
                <a:ea typeface="MS Mincho" panose="02020609040205080304" charset="-128"/>
              </a:rPr>
              <a:t>ほかの国とどう違いますか。</a:t>
            </a:r>
            <a:endParaRPr lang="en-US" altLang="ja-JP" sz="2400" b="1" dirty="0">
              <a:solidFill>
                <a:srgbClr val="0070C0"/>
              </a:solidFill>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  ベルギーでは、フランス語・オランダ語・ドイツ語を話す。</a:t>
            </a:r>
            <a:endParaRPr lang="en-US" altLang="ja-JP" sz="2400" b="1" dirty="0">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  スイスでは、フランス語・ドイツ語・イタリア語・ロマンシュ語</a:t>
            </a:r>
            <a:endParaRPr lang="en-US" altLang="ja-JP" sz="2400" b="1" dirty="0">
              <a:latin typeface="MS Mincho" panose="02020609040205080304" charset="-128"/>
              <a:ea typeface="MS Mincho" panose="02020609040205080304" charset="-128"/>
            </a:endParaRPr>
          </a:p>
          <a:p>
            <a:r>
              <a:rPr lang="zh-CN" altLang="en-US" sz="2400" b="1" dirty="0">
                <a:solidFill>
                  <a:srgbClr val="0070C0"/>
                </a:solidFill>
                <a:latin typeface="MS Mincho" panose="02020609040205080304" charset="-128"/>
                <a:ea typeface="MS Mincho" panose="02020609040205080304" charset="-128"/>
              </a:rPr>
              <a:t>★</a:t>
            </a:r>
            <a:r>
              <a:rPr lang="ja-JP" altLang="en-US" sz="2400" b="1" dirty="0">
                <a:solidFill>
                  <a:srgbClr val="0070C0"/>
                </a:solidFill>
                <a:latin typeface="MS Mincho" panose="02020609040205080304" charset="-128"/>
                <a:ea typeface="MS Mincho" panose="02020609040205080304" charset="-128"/>
              </a:rPr>
              <a:t>日本のような例は少数派ですが、ほかにどの国が挙げられますか。</a:t>
            </a:r>
            <a:endParaRPr lang="en-US" altLang="ja-JP" sz="2400" b="1" dirty="0">
              <a:solidFill>
                <a:srgbClr val="0070C0"/>
              </a:solidFill>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　スペイン、中国等（韓国も）</a:t>
            </a:r>
            <a:endParaRPr lang="en-US" altLang="zh-CN" sz="2400" b="1" dirty="0">
              <a:latin typeface="MS Mincho" panose="02020609040205080304" charset="-128"/>
              <a:ea typeface="MS Mincho" panose="0202060904020508030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linds(horizont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1613" y="302705"/>
            <a:ext cx="9603275" cy="816463"/>
          </a:xfrm>
        </p:spPr>
        <p:txBody>
          <a:bodyPr/>
          <a:lstStyle/>
          <a:p>
            <a:r>
              <a:rPr lang="en-US" altLang="zh-CN" sz="3600" b="1" dirty="0">
                <a:latin typeface="MS Mincho" panose="02020609040205080304" charset="-128"/>
                <a:ea typeface="MS Mincho" panose="02020609040205080304" charset="-128"/>
              </a:rPr>
              <a:t>2.</a:t>
            </a:r>
            <a:r>
              <a:rPr lang="ja-JP" altLang="en-US" sz="3600" b="1" dirty="0">
                <a:latin typeface="MS Mincho" panose="02020609040205080304" charset="-128"/>
                <a:ea typeface="MS Mincho" panose="02020609040205080304" charset="-128"/>
              </a:rPr>
              <a:t>先祖不明の日本語</a:t>
            </a:r>
            <a:endParaRPr lang="zh-CN" altLang="en-US" sz="3600" b="1" dirty="0">
              <a:latin typeface="MS Mincho" panose="02020609040205080304" charset="-128"/>
              <a:ea typeface="MS Mincho" panose="02020609040205080304" charset="-128"/>
            </a:endParaRPr>
          </a:p>
        </p:txBody>
      </p:sp>
      <p:sp>
        <p:nvSpPr>
          <p:cNvPr id="3" name="内容占位符 2"/>
          <p:cNvSpPr>
            <a:spLocks noGrp="1"/>
          </p:cNvSpPr>
          <p:nvPr>
            <p:ph idx="1"/>
          </p:nvPr>
        </p:nvSpPr>
        <p:spPr>
          <a:xfrm>
            <a:off x="571500" y="1330036"/>
            <a:ext cx="11409218" cy="4727864"/>
          </a:xfrm>
        </p:spPr>
        <p:txBody>
          <a:bodyPr>
            <a:normAutofit fontScale="92500" lnSpcReduction="10000"/>
          </a:bodyPr>
          <a:lstStyle/>
          <a:p>
            <a:r>
              <a:rPr lang="zh-CN" altLang="en-US" b="1" dirty="0">
                <a:solidFill>
                  <a:srgbClr val="0070C0"/>
                </a:solidFill>
                <a:latin typeface="MS Mincho" panose="02020609040205080304" charset="-128"/>
                <a:ea typeface="MS Mincho" panose="02020609040205080304" charset="-128"/>
              </a:rPr>
              <a:t>★ </a:t>
            </a:r>
            <a:r>
              <a:rPr lang="ja-JP" altLang="en-US" b="1" dirty="0">
                <a:solidFill>
                  <a:srgbClr val="0070C0"/>
                </a:solidFill>
                <a:latin typeface="MS Mincho" panose="02020609040205080304" charset="-128"/>
                <a:ea typeface="MS Mincho" panose="02020609040205080304" charset="-128"/>
              </a:rPr>
              <a:t>「目はお父さん、口元はお母さん、性格は誰に似たのかしら！？」何を意味していますか。</a:t>
            </a:r>
            <a:endParaRPr lang="en-US" altLang="ja-JP" b="1" dirty="0">
              <a:solidFill>
                <a:srgbClr val="0070C0"/>
              </a:solidFill>
              <a:latin typeface="MS Mincho" panose="02020609040205080304" charset="-128"/>
              <a:ea typeface="MS Mincho" panose="02020609040205080304" charset="-128"/>
            </a:endParaRPr>
          </a:p>
          <a:p>
            <a:endParaRPr lang="en-US" altLang="ja-JP" b="1" dirty="0">
              <a:solidFill>
                <a:srgbClr val="0070C0"/>
              </a:solidFill>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人間、血縁関係、遺伝子、特徴、一致</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言語は親族関係によって「家族」を何と呼びますか。</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語族</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英語やフランス語、ドイツ語ーインド・ヨーロッパ語族</a:t>
            </a:r>
            <a:endParaRPr lang="en-US" altLang="ja-JP" b="1" dirty="0">
              <a:latin typeface="MS Mincho" panose="02020609040205080304" charset="-128"/>
              <a:ea typeface="MS Mincho" panose="02020609040205080304" charset="-128"/>
            </a:endParaRPr>
          </a:p>
          <a:p>
            <a:r>
              <a:rPr lang="ja-JP" altLang="en-US" b="1" dirty="0">
                <a:latin typeface="MS Mincho" panose="02020609040205080304" charset="-128"/>
                <a:ea typeface="MS Mincho" panose="02020609040205080304" charset="-128"/>
              </a:rPr>
              <a:t>日本語ー兄弟関係がはっきりしていないー「孤立語」　</a:t>
            </a:r>
            <a:endParaRPr lang="en-US" altLang="ja-JP" b="1" dirty="0">
              <a:latin typeface="MS Mincho" panose="02020609040205080304" charset="-128"/>
              <a:ea typeface="MS Mincho" panose="02020609040205080304" charset="-128"/>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199" y="536895"/>
            <a:ext cx="11600121" cy="6056851"/>
          </a:xfrm>
        </p:spPr>
        <p:txBody>
          <a:bodyPr>
            <a:noAutofit/>
          </a:bodyPr>
          <a:lstStyle/>
          <a:p>
            <a:r>
              <a:rPr lang="ja-JP" altLang="en-US" sz="2400" b="1" dirty="0">
                <a:latin typeface="MS Mincho" panose="02020609040205080304" charset="-128"/>
                <a:ea typeface="MS Mincho" panose="02020609040205080304" charset="-128"/>
              </a:rPr>
              <a:t>「万葉集」を通して、幹事が中国から入って生きた当初のあり様が分かる。</a:t>
            </a:r>
            <a:endParaRPr lang="en-US" altLang="ja-JP" sz="2400" b="1" dirty="0">
              <a:latin typeface="MS Mincho" panose="02020609040205080304" charset="-128"/>
              <a:ea typeface="MS Mincho" panose="02020609040205080304" charset="-128"/>
            </a:endParaRPr>
          </a:p>
          <a:p>
            <a:r>
              <a:rPr lang="ja-JP" altLang="en-US" sz="2400" b="1" dirty="0">
                <a:solidFill>
                  <a:srgbClr val="FF0000"/>
                </a:solidFill>
                <a:latin typeface="MS Mincho" panose="02020609040205080304" charset="-128"/>
                <a:ea typeface="MS Mincho" panose="02020609040205080304" charset="-128"/>
              </a:rPr>
              <a:t>原文</a:t>
            </a:r>
            <a:endParaRPr lang="en-US" altLang="ja-JP" sz="2400" b="1" dirty="0">
              <a:solidFill>
                <a:srgbClr val="FF0000"/>
              </a:solidFill>
              <a:latin typeface="MS Mincho" panose="02020609040205080304" charset="-128"/>
              <a:ea typeface="MS Mincho" panose="02020609040205080304" charset="-128"/>
            </a:endParaRPr>
          </a:p>
          <a:p>
            <a:r>
              <a:rPr lang="zh-CN" altLang="en-US" sz="2400" dirty="0"/>
              <a:t>夜麻登波　</a:t>
            </a:r>
            <a:r>
              <a:rPr lang="ja-JP" altLang="en-US" sz="2400" dirty="0"/>
              <a:t>　　　</a:t>
            </a:r>
            <a:r>
              <a:rPr lang="zh-CN" altLang="en-US" sz="2400" dirty="0"/>
              <a:t>久爾能麻本呂婆　</a:t>
            </a:r>
            <a:r>
              <a:rPr lang="ja-JP" altLang="en-US" sz="2400" dirty="0"/>
              <a:t>　　</a:t>
            </a:r>
            <a:r>
              <a:rPr lang="zh-CN" altLang="en-US" sz="2400" dirty="0"/>
              <a:t>多々那豆久</a:t>
            </a:r>
            <a:r>
              <a:rPr lang="ja-JP" altLang="en-US" sz="2400" dirty="0"/>
              <a:t>　　</a:t>
            </a:r>
            <a:r>
              <a:rPr lang="zh-CN" altLang="en-US" sz="2400" dirty="0"/>
              <a:t>　阿袁加岐</a:t>
            </a:r>
          </a:p>
          <a:p>
            <a:r>
              <a:rPr lang="zh-CN" altLang="en-US" sz="2400" dirty="0"/>
              <a:t>夜麻碁母禮流　</a:t>
            </a:r>
            <a:r>
              <a:rPr lang="ja-JP" altLang="en-US" sz="2400" dirty="0"/>
              <a:t>　</a:t>
            </a:r>
            <a:r>
              <a:rPr lang="zh-CN" altLang="en-US" sz="2400" dirty="0"/>
              <a:t>夜麻登志</a:t>
            </a:r>
            <a:r>
              <a:rPr lang="ja-JP" altLang="en-US" sz="2400" dirty="0"/>
              <a:t>　　</a:t>
            </a:r>
            <a:r>
              <a:rPr lang="zh-CN" altLang="en-US" sz="2400" dirty="0"/>
              <a:t>宇流波斬</a:t>
            </a:r>
            <a:endParaRPr lang="en-US" altLang="ja-JP" sz="2400" b="1" dirty="0">
              <a:latin typeface="MS Mincho" panose="02020609040205080304" charset="-128"/>
              <a:ea typeface="MS Mincho" panose="02020609040205080304" charset="-128"/>
            </a:endParaRPr>
          </a:p>
          <a:p>
            <a:r>
              <a:rPr lang="ja-JP" altLang="en-US" sz="2400" b="1" dirty="0">
                <a:solidFill>
                  <a:srgbClr val="FF0000"/>
                </a:solidFill>
                <a:latin typeface="MS Mincho" panose="02020609040205080304" charset="-128"/>
                <a:ea typeface="MS Mincho" panose="02020609040205080304" charset="-128"/>
              </a:rPr>
              <a:t>読み方</a:t>
            </a:r>
            <a:endParaRPr lang="en-US" altLang="ja-JP" sz="2400" b="1" dirty="0">
              <a:solidFill>
                <a:srgbClr val="FF0000"/>
              </a:solidFill>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やまとは　　　　くにのまほろば　　　たたなづく　　　あおがき　</a:t>
            </a:r>
            <a:endParaRPr lang="en-US" altLang="ja-JP" sz="2400" b="1" dirty="0">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やまごもれる　　やまとし　　うるはし</a:t>
            </a:r>
            <a:endParaRPr lang="en-US" altLang="ja-JP" sz="2400" b="1" dirty="0">
              <a:latin typeface="MS Mincho" panose="02020609040205080304" charset="-128"/>
              <a:ea typeface="MS Mincho" panose="02020609040205080304" charset="-128"/>
            </a:endParaRPr>
          </a:p>
          <a:p>
            <a:r>
              <a:rPr lang="ja-JP" altLang="en-US" sz="2400" b="1" dirty="0">
                <a:solidFill>
                  <a:srgbClr val="FF0000"/>
                </a:solidFill>
                <a:latin typeface="MS Mincho" panose="02020609040205080304" charset="-128"/>
                <a:ea typeface="MS Mincho" panose="02020609040205080304" charset="-128"/>
              </a:rPr>
              <a:t>意味</a:t>
            </a:r>
            <a:endParaRPr lang="en-US" altLang="ja-JP" sz="2400" b="1" dirty="0">
              <a:solidFill>
                <a:srgbClr val="FF0000"/>
              </a:solidFill>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大和は国のなかでももっともよいところだ。重なりあった青い垣根</a:t>
            </a:r>
            <a:r>
              <a:rPr lang="en-US" altLang="ja-JP" sz="2400" b="1" dirty="0">
                <a:latin typeface="MS Mincho" panose="02020609040205080304" charset="-128"/>
                <a:ea typeface="MS Mincho" panose="02020609040205080304" charset="-128"/>
              </a:rPr>
              <a:t>(</a:t>
            </a:r>
            <a:r>
              <a:rPr lang="ja-JP" altLang="en-US" sz="2400" b="1" dirty="0">
                <a:latin typeface="MS Mincho" panose="02020609040205080304" charset="-128"/>
                <a:ea typeface="MS Mincho" panose="02020609040205080304" charset="-128"/>
              </a:rPr>
              <a:t>かきね</a:t>
            </a:r>
            <a:r>
              <a:rPr lang="en-US" altLang="ja-JP" sz="2400" b="1" dirty="0">
                <a:latin typeface="MS Mincho" panose="02020609040205080304" charset="-128"/>
                <a:ea typeface="MS Mincho" panose="02020609040205080304" charset="-128"/>
              </a:rPr>
              <a:t>)</a:t>
            </a:r>
            <a:r>
              <a:rPr lang="ja-JP" altLang="en-US" sz="2400" b="1" dirty="0">
                <a:latin typeface="MS Mincho" panose="02020609040205080304" charset="-128"/>
                <a:ea typeface="MS Mincho" panose="02020609040205080304" charset="-128"/>
              </a:rPr>
              <a:t>の山、その中にこもっている大和は美しい。</a:t>
            </a:r>
          </a:p>
        </p:txBody>
      </p:sp>
      <p:sp>
        <p:nvSpPr>
          <p:cNvPr id="4" name="矩形 3"/>
          <p:cNvSpPr/>
          <p:nvPr/>
        </p:nvSpPr>
        <p:spPr>
          <a:xfrm>
            <a:off x="1608930" y="1116418"/>
            <a:ext cx="2782868" cy="435936"/>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MS Mincho" panose="02020609040205080304" charset="-128"/>
                <a:ea typeface="MS Mincho" panose="02020609040205080304" charset="-128"/>
              </a:rPr>
              <a:t>表記法：万葉仮名</a:t>
            </a:r>
          </a:p>
        </p:txBody>
      </p:sp>
      <p:sp>
        <p:nvSpPr>
          <p:cNvPr id="2" name="矩形 1"/>
          <p:cNvSpPr/>
          <p:nvPr/>
        </p:nvSpPr>
        <p:spPr>
          <a:xfrm>
            <a:off x="4333075" y="1116418"/>
            <a:ext cx="5196254" cy="6755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latin typeface="MS Mincho" panose="02020609040205080304" charset="-128"/>
                <a:ea typeface="MS Mincho" panose="02020609040205080304" charset="-128"/>
              </a:rPr>
              <a:t>上代に日本語を表記するために漢字の音を</a:t>
            </a:r>
            <a:endParaRPr lang="en-US" altLang="ja-JP" sz="2000" b="1" dirty="0">
              <a:latin typeface="MS Mincho" panose="02020609040205080304" charset="-128"/>
              <a:ea typeface="MS Mincho" panose="02020609040205080304" charset="-128"/>
            </a:endParaRPr>
          </a:p>
          <a:p>
            <a:pPr algn="ctr"/>
            <a:r>
              <a:rPr lang="ja-JP" altLang="en-US" sz="2000" b="1" dirty="0">
                <a:latin typeface="MS Mincho" panose="02020609040205080304" charset="-128"/>
                <a:ea typeface="MS Mincho" panose="02020609040205080304" charset="-128"/>
              </a:rPr>
              <a:t>借用して用いられた文字のことである。</a:t>
            </a:r>
            <a:endParaRPr lang="zh-CN" altLang="en-US" sz="2000" b="1" dirty="0">
              <a:latin typeface="MS Mincho" panose="02020609040205080304" charset="-128"/>
              <a:ea typeface="MS Mincho" panose="0202060904020508030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barn(inVertical)">
                                      <p:cBhvr>
                                        <p:cTn id="23" dur="500"/>
                                        <p:tgtEl>
                                          <p:spTgt spid="3">
                                            <p:txEl>
                                              <p:pRg st="8"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randombar(horizont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randombar(horizontal)">
                                      <p:cBhvr>
                                        <p:cTn id="3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4587" y="296764"/>
            <a:ext cx="9603275" cy="524550"/>
          </a:xfrm>
        </p:spPr>
        <p:txBody>
          <a:bodyPr>
            <a:normAutofit/>
          </a:bodyPr>
          <a:lstStyle/>
          <a:p>
            <a:r>
              <a:rPr lang="ja-JP" altLang="en-US" sz="2800" b="1" dirty="0">
                <a:solidFill>
                  <a:srgbClr val="002060"/>
                </a:solidFill>
                <a:latin typeface="MS Mincho" panose="02020609040205080304" charset="-128"/>
                <a:ea typeface="MS Mincho" panose="02020609040205080304" charset="-128"/>
              </a:rPr>
              <a:t>日本の新元号「令和」の出典は「万葉集」である。</a:t>
            </a:r>
          </a:p>
        </p:txBody>
      </p:sp>
      <p:sp>
        <p:nvSpPr>
          <p:cNvPr id="3" name="内容占位符 2"/>
          <p:cNvSpPr>
            <a:spLocks noGrp="1"/>
          </p:cNvSpPr>
          <p:nvPr>
            <p:ph idx="1"/>
          </p:nvPr>
        </p:nvSpPr>
        <p:spPr>
          <a:xfrm>
            <a:off x="158262" y="1124125"/>
            <a:ext cx="11799821" cy="4342220"/>
          </a:xfrm>
        </p:spPr>
        <p:txBody>
          <a:bodyPr>
            <a:normAutofit/>
          </a:bodyPr>
          <a:lstStyle/>
          <a:p>
            <a:r>
              <a:rPr lang="ja-JP" altLang="en-US" sz="2400" b="1" dirty="0">
                <a:latin typeface="MS Mincho" panose="02020609040205080304" charset="-128"/>
                <a:ea typeface="MS Mincho" panose="02020609040205080304" charset="-128"/>
              </a:rPr>
              <a:t>平成に代わる新しい元号</a:t>
            </a:r>
            <a:r>
              <a:rPr lang="en-US" altLang="ja-JP" sz="2400" b="1" dirty="0">
                <a:latin typeface="MS Mincho" panose="02020609040205080304" charset="-128"/>
                <a:ea typeface="MS Mincho" panose="02020609040205080304" charset="-128"/>
              </a:rPr>
              <a:t>(</a:t>
            </a:r>
            <a:r>
              <a:rPr lang="ja-JP" altLang="en-US" sz="2400" b="1" dirty="0">
                <a:latin typeface="MS Mincho" panose="02020609040205080304" charset="-128"/>
                <a:ea typeface="MS Mincho" panose="02020609040205080304" charset="-128"/>
              </a:rPr>
              <a:t>げんごう</a:t>
            </a:r>
            <a:r>
              <a:rPr lang="en-US" altLang="ja-JP" sz="2400" b="1" dirty="0">
                <a:latin typeface="MS Mincho" panose="02020609040205080304" charset="-128"/>
                <a:ea typeface="MS Mincho" panose="02020609040205080304" charset="-128"/>
              </a:rPr>
              <a:t>)</a:t>
            </a:r>
            <a:r>
              <a:rPr lang="ja-JP" altLang="en-US" sz="2400" b="1" dirty="0">
                <a:latin typeface="MS Mincho" panose="02020609040205080304" charset="-128"/>
                <a:ea typeface="MS Mincho" panose="02020609040205080304" charset="-128"/>
              </a:rPr>
              <a:t>について、政府は</a:t>
            </a:r>
            <a:r>
              <a:rPr lang="en-US" altLang="ja-JP" sz="2400" b="1" dirty="0">
                <a:latin typeface="MS Mincho" panose="02020609040205080304" charset="-128"/>
                <a:ea typeface="MS Mincho" panose="02020609040205080304" charset="-128"/>
              </a:rPr>
              <a:t>2019</a:t>
            </a:r>
            <a:r>
              <a:rPr lang="ja-JP" altLang="en-US" sz="2400" b="1" dirty="0">
                <a:latin typeface="MS Mincho" panose="02020609040205080304" charset="-128"/>
                <a:ea typeface="MS Mincho" panose="02020609040205080304" charset="-128"/>
              </a:rPr>
              <a:t>年</a:t>
            </a:r>
            <a:r>
              <a:rPr lang="en-US" altLang="ja-JP" sz="2400" b="1" dirty="0">
                <a:latin typeface="MS Mincho" panose="02020609040205080304" charset="-128"/>
                <a:ea typeface="MS Mincho" panose="02020609040205080304" charset="-128"/>
              </a:rPr>
              <a:t>4</a:t>
            </a:r>
            <a:r>
              <a:rPr lang="ja-JP" altLang="en-US" sz="2400" b="1" dirty="0">
                <a:latin typeface="MS Mincho" panose="02020609040205080304" charset="-128"/>
                <a:ea typeface="MS Mincho" panose="02020609040205080304" charset="-128"/>
              </a:rPr>
              <a:t>月</a:t>
            </a:r>
            <a:r>
              <a:rPr lang="en-US" altLang="ja-JP" sz="2400" b="1" dirty="0">
                <a:latin typeface="MS Mincho" panose="02020609040205080304" charset="-128"/>
                <a:ea typeface="MS Mincho" panose="02020609040205080304" charset="-128"/>
              </a:rPr>
              <a:t>1</a:t>
            </a:r>
            <a:r>
              <a:rPr lang="ja-JP" altLang="en-US" sz="2400" b="1" dirty="0">
                <a:latin typeface="MS Mincho" panose="02020609040205080304" charset="-128"/>
                <a:ea typeface="MS Mincho" panose="02020609040205080304" charset="-128"/>
              </a:rPr>
              <a:t>日の臨時閣議で「令和（れいわ）」とすることを決め、菅官房長官が発表。</a:t>
            </a:r>
            <a:endParaRPr lang="en-US" altLang="ja-JP" sz="2400" b="1" dirty="0">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「令和」の出典は日本最古の歌集である万葉集であると発表した。</a:t>
            </a:r>
            <a:endParaRPr lang="en-US" altLang="ja-JP" sz="2400" b="1" dirty="0">
              <a:latin typeface="MS Mincho" panose="02020609040205080304" charset="-128"/>
              <a:ea typeface="MS Mincho" panose="02020609040205080304" charset="-128"/>
            </a:endParaRPr>
          </a:p>
          <a:p>
            <a:r>
              <a:rPr lang="ja-JP" altLang="en-US" sz="2400" b="1" dirty="0">
                <a:latin typeface="MS Mincho" panose="02020609040205080304" charset="-128"/>
                <a:ea typeface="MS Mincho" panose="02020609040205080304" charset="-128"/>
              </a:rPr>
              <a:t>「令和」の意味：「</a:t>
            </a:r>
            <a:r>
              <a:rPr lang="en-US" altLang="ja-JP" sz="2400" b="1" dirty="0">
                <a:latin typeface="MS Mincho" panose="02020609040205080304" charset="-128"/>
                <a:ea typeface="MS Mincho" panose="02020609040205080304" charset="-128"/>
              </a:rPr>
              <a:t>beautiful harmony</a:t>
            </a:r>
            <a:r>
              <a:rPr lang="ja-JP" altLang="en-US" sz="2400" b="1" dirty="0">
                <a:latin typeface="MS Mincho" panose="02020609040205080304" charset="-128"/>
                <a:ea typeface="MS Mincho" panose="02020609040205080304" charset="-128"/>
              </a:rPr>
              <a:t>」、「美しい調和」という意味</a:t>
            </a:r>
          </a:p>
        </p:txBody>
      </p:sp>
      <p:pic>
        <p:nvPicPr>
          <p:cNvPr id="1028" name="Picture 4" descr="https://www3.nhk.or.jp/news/special/japans-emperor6/articles/still/img_archive_01_06.jpeg"/>
          <p:cNvPicPr>
            <a:picLocks noChangeAspect="1" noChangeArrowheads="1"/>
          </p:cNvPicPr>
          <p:nvPr/>
        </p:nvPicPr>
        <p:blipFill>
          <a:blip r:embed="rId2"/>
          <a:srcRect/>
          <a:stretch>
            <a:fillRect/>
          </a:stretch>
        </p:blipFill>
        <p:spPr bwMode="auto">
          <a:xfrm>
            <a:off x="6049926" y="3402418"/>
            <a:ext cx="5970794" cy="3124766"/>
          </a:xfrm>
          <a:prstGeom prst="rect">
            <a:avLst/>
          </a:prstGeom>
          <a:noFill/>
        </p:spPr>
      </p:pic>
      <p:sp>
        <p:nvSpPr>
          <p:cNvPr id="6" name="矩形 5"/>
          <p:cNvSpPr/>
          <p:nvPr/>
        </p:nvSpPr>
        <p:spPr>
          <a:xfrm>
            <a:off x="79131" y="3402418"/>
            <a:ext cx="5970794" cy="5316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b="1" dirty="0">
                <a:latin typeface="MS Mincho" panose="02020609040205080304" charset="-128"/>
                <a:ea typeface="MS Mincho" panose="02020609040205080304" charset="-128"/>
              </a:rPr>
              <a:t>「万葉集」の梅花の歌、三十二首の序文</a:t>
            </a:r>
          </a:p>
        </p:txBody>
      </p:sp>
      <p:sp>
        <p:nvSpPr>
          <p:cNvPr id="7" name="矩形 6"/>
          <p:cNvSpPr/>
          <p:nvPr/>
        </p:nvSpPr>
        <p:spPr>
          <a:xfrm>
            <a:off x="79130" y="3934046"/>
            <a:ext cx="5970795" cy="2593138"/>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b="1" dirty="0">
                <a:latin typeface="MS Mincho" panose="02020609040205080304" charset="-128"/>
                <a:ea typeface="MS Mincho" panose="02020609040205080304" charset="-128"/>
              </a:rPr>
              <a:t>「時あたかも新春の好き月（よきつき）、空気は美しく風はやわらかに、梅は美女の鏡の前に装う白粉（おしろい）のごとく白く咲き、蘭は身を飾った香の如きかおりをただよわせている」</a:t>
            </a:r>
          </a:p>
        </p:txBody>
      </p:sp>
      <p:sp>
        <p:nvSpPr>
          <p:cNvPr id="4" name="矩形 3"/>
          <p:cNvSpPr/>
          <p:nvPr/>
        </p:nvSpPr>
        <p:spPr>
          <a:xfrm>
            <a:off x="8642838" y="1928853"/>
            <a:ext cx="3549162" cy="4127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200" b="1" dirty="0">
                <a:solidFill>
                  <a:schemeClr val="bg1"/>
                </a:solidFill>
                <a:latin typeface="MS Mincho" panose="02020609040205080304" charset="-128"/>
                <a:ea typeface="MS Mincho" panose="02020609040205080304" charset="-128"/>
              </a:rPr>
              <a:t>菅　義偉</a:t>
            </a:r>
            <a:r>
              <a:rPr lang="en-US" altLang="ja-JP" sz="2200" b="1" dirty="0">
                <a:solidFill>
                  <a:schemeClr val="bg1"/>
                </a:solidFill>
                <a:latin typeface="MS Mincho" panose="02020609040205080304" charset="-128"/>
                <a:ea typeface="MS Mincho" panose="02020609040205080304" charset="-128"/>
              </a:rPr>
              <a:t>(</a:t>
            </a:r>
            <a:r>
              <a:rPr lang="ja-JP" altLang="en-US" sz="2200" b="1" i="0" dirty="0">
                <a:solidFill>
                  <a:schemeClr val="bg1"/>
                </a:solidFill>
                <a:effectLst/>
                <a:latin typeface="MS Mincho" panose="02020609040205080304" charset="-128"/>
                <a:ea typeface="MS Mincho" panose="02020609040205080304" charset="-128"/>
              </a:rPr>
              <a:t>すが よしひで</a:t>
            </a:r>
            <a:r>
              <a:rPr lang="en-US" altLang="ja-JP" sz="2200" b="1" dirty="0">
                <a:solidFill>
                  <a:schemeClr val="bg1"/>
                </a:solidFill>
                <a:latin typeface="MS Mincho" panose="02020609040205080304" charset="-128"/>
                <a:ea typeface="MS Mincho" panose="02020609040205080304" charset="-128"/>
              </a:rPr>
              <a:t>)</a:t>
            </a:r>
            <a:endParaRPr lang="zh-CN" altLang="en-US" sz="2200" b="1" dirty="0">
              <a:solidFill>
                <a:schemeClr val="bg1"/>
              </a:solidFill>
              <a:latin typeface="MS Mincho" panose="02020609040205080304" charset="-128"/>
              <a:ea typeface="MS Mincho" panose="0202060904020508030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animEffect transition="in" filter="randombar(horizontal)">
                                      <p:cBhvr>
                                        <p:cTn id="20" dur="500"/>
                                        <p:tgtEl>
                                          <p:spTgt spid="102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wipe(down)">
                                      <p:cBhvr>
                                        <p:cTn id="3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18" y="263626"/>
            <a:ext cx="10969200" cy="705600"/>
          </a:xfrm>
        </p:spPr>
        <p:txBody>
          <a:bodyPr/>
          <a:lstStyle/>
          <a:p>
            <a:r>
              <a:rPr lang="en-US" altLang="ja-JP" sz="3200" dirty="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作品紹介</a:t>
            </a:r>
            <a:r>
              <a:rPr lang="en-US" altLang="ja-JP" sz="3200" dirty="0">
                <a:latin typeface="MS UI Gothic" panose="020B0600070205080204" pitchFamily="34" charset="-128"/>
                <a:ea typeface="MS UI Gothic" panose="020B0600070205080204" pitchFamily="34" charset="-128"/>
                <a:sym typeface="+mn-ea"/>
              </a:rPr>
              <a:t>】   </a:t>
            </a:r>
            <a:r>
              <a:rPr lang="en-US" altLang="ja-JP" sz="2800" dirty="0">
                <a:solidFill>
                  <a:srgbClr val="00B050"/>
                </a:solidFill>
                <a:sym typeface="+mn-ea"/>
              </a:rPr>
              <a:t>             </a:t>
            </a:r>
            <a:r>
              <a:rPr lang="ja-JP" sz="2800" dirty="0">
                <a:solidFill>
                  <a:schemeClr val="bg2"/>
                </a:solidFill>
                <a:latin typeface="MS UI Gothic" panose="020B0600070205080204" pitchFamily="34" charset="-128"/>
                <a:ea typeface="MS UI Gothic" panose="020B0600070205080204" pitchFamily="34" charset="-128"/>
                <a:sym typeface="+mn-ea"/>
              </a:rPr>
              <a:t>　</a:t>
            </a:r>
            <a:endParaRPr lang="ja-JP" sz="2800" dirty="0">
              <a:sym typeface="+mn-ea"/>
            </a:endParaRPr>
          </a:p>
        </p:txBody>
      </p:sp>
      <p:sp>
        <p:nvSpPr>
          <p:cNvPr id="4" name="文本框 3"/>
          <p:cNvSpPr txBox="1"/>
          <p:nvPr/>
        </p:nvSpPr>
        <p:spPr>
          <a:xfrm>
            <a:off x="314793" y="969227"/>
            <a:ext cx="11475887" cy="5632311"/>
          </a:xfrm>
          <a:prstGeom prst="rect">
            <a:avLst/>
          </a:prstGeom>
          <a:solidFill>
            <a:schemeClr val="tx2">
              <a:lumMod val="10000"/>
              <a:lumOff val="90000"/>
            </a:schemeClr>
          </a:solidFill>
        </p:spPr>
        <p:txBody>
          <a:bodyPr wrap="square" rtlCol="0">
            <a:spAutoFit/>
          </a:bodyPr>
          <a:lstStyle/>
          <a:p>
            <a:pPr indent="133350" algn="just"/>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世界には</a:t>
            </a:r>
            <a:r>
              <a:rPr lang="en-US" altLang="zh-CN" sz="2400" kern="100" dirty="0">
                <a:effectLst/>
                <a:latin typeface="Century" panose="02040604050505020304" pitchFamily="18" charset="0"/>
                <a:ea typeface="MS Mincho" panose="02020609040205080304" charset="-128"/>
                <a:cs typeface="Times New Roman" panose="02020603050405020304" pitchFamily="18" charset="0"/>
              </a:rPr>
              <a:t>3</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千～６千もの言語が存在すると言われている。</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国と民族、使用言語は一様でないが、</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世界で最も</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使用者数</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（母語話者数）が多いのは、</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中国語</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で、次に英語、スペイン語、ヒンディー語、ロシアと続く。</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日本語</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は日本以外で国語にも公用語としても使われていないが、</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母語話者数としては</a:t>
            </a:r>
            <a:r>
              <a:rPr lang="en-US"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9</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番目</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に位置づけられる。</a:t>
            </a:r>
            <a:endParaRPr lang="en-US" altLang="ja-JP" sz="2400" kern="100" dirty="0">
              <a:latin typeface="Century" panose="02040604050505020304" pitchFamily="18" charset="0"/>
              <a:ea typeface="MS Mincho" panose="02020609040205080304" charset="-128"/>
              <a:cs typeface="Times New Roman" panose="02020603050405020304" pitchFamily="18" charset="0"/>
            </a:endParaRPr>
          </a:p>
          <a:p>
            <a:pPr indent="133350" algn="just"/>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世界の言語の中での日本語について、言語学的観点からわかりやすく学ぶことができる内容として構成されている。まず</a:t>
            </a:r>
            <a:r>
              <a:rPr lang="ja-JP" altLang="zh-CN" sz="2400" b="1" kern="100" dirty="0">
                <a:solidFill>
                  <a:srgbClr val="2E21AF"/>
                </a:solidFill>
                <a:effectLst/>
                <a:latin typeface="Century" panose="02040604050505020304" pitchFamily="18" charset="0"/>
                <a:ea typeface="MS Mincho" panose="02020609040205080304" charset="-128"/>
                <a:cs typeface="Times New Roman" panose="02020603050405020304" pitchFamily="18" charset="0"/>
              </a:rPr>
              <a:t>日本語の概観</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としての状況―国語と日本語の関係、比較言語学の観点からの位置づけ、標準語と方言の区分―について解説する。次に日本語の特徴として、</a:t>
            </a:r>
            <a:r>
              <a:rPr lang="ja-JP" altLang="zh-CN" sz="2400" b="1" kern="100" dirty="0">
                <a:solidFill>
                  <a:srgbClr val="2E21AF"/>
                </a:solidFill>
                <a:effectLst/>
                <a:latin typeface="Century" panose="02040604050505020304" pitchFamily="18" charset="0"/>
                <a:ea typeface="MS Mincho" panose="02020609040205080304" charset="-128"/>
                <a:cs typeface="Times New Roman" panose="02020603050405020304" pitchFamily="18" charset="0"/>
              </a:rPr>
              <a:t>文字表記</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の観点</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から説明し、世界に類を見ない特殊な状況にあることを日本固有の特徴としての漢字、ひらかな、カタカナの順に歴史的変遷をまじえて解説している。</a:t>
            </a:r>
            <a:endParaRPr lang="zh-CN" altLang="zh-CN" sz="2400" kern="100" dirty="0">
              <a:effectLst/>
              <a:latin typeface="Century" panose="02040604050505020304" pitchFamily="18" charset="0"/>
              <a:ea typeface="MS Mincho" panose="02020609040205080304" charset="-128"/>
              <a:cs typeface="Times New Roman" panose="02020603050405020304" pitchFamily="18" charset="0"/>
            </a:endParaRPr>
          </a:p>
          <a:p>
            <a:pPr indent="133350" algn="just"/>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日本語は、</a:t>
            </a:r>
            <a:r>
              <a:rPr lang="ja-JP" altLang="zh-CN" sz="2400" b="1" kern="100" dirty="0">
                <a:solidFill>
                  <a:srgbClr val="2E21AF"/>
                </a:solidFill>
                <a:effectLst/>
                <a:latin typeface="Century" panose="02040604050505020304" pitchFamily="18" charset="0"/>
                <a:ea typeface="MS Mincho" panose="02020609040205080304" charset="-128"/>
                <a:cs typeface="Times New Roman" panose="02020603050405020304" pitchFamily="18" charset="0"/>
              </a:rPr>
              <a:t>語彙</a:t>
            </a:r>
            <a:r>
              <a:rPr lang="ja-JP" altLang="zh-CN" sz="2400" kern="100" dirty="0">
                <a:solidFill>
                  <a:srgbClr val="FF0000"/>
                </a:solidFill>
                <a:effectLst/>
                <a:latin typeface="Century" panose="02040604050505020304" pitchFamily="18" charset="0"/>
                <a:ea typeface="MS Mincho" panose="02020609040205080304" charset="-128"/>
                <a:cs typeface="Times New Roman" panose="02020603050405020304" pitchFamily="18" charset="0"/>
              </a:rPr>
              <a:t>が多い</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ことも特徴である。フランス語や英語は千語覚えれば日常会話の約</a:t>
            </a:r>
            <a:r>
              <a:rPr lang="en-US" altLang="zh-CN" sz="2400" kern="100" dirty="0">
                <a:effectLst/>
                <a:latin typeface="Century" panose="02040604050505020304" pitchFamily="18" charset="0"/>
                <a:ea typeface="MS Mincho" panose="02020609040205080304" charset="-128"/>
                <a:cs typeface="Times New Roman" panose="02020603050405020304" pitchFamily="18" charset="0"/>
              </a:rPr>
              <a:t>8</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割を、</a:t>
            </a:r>
            <a:r>
              <a:rPr lang="en-US" altLang="zh-CN" sz="2400" kern="100" dirty="0">
                <a:effectLst/>
                <a:latin typeface="Century" panose="02040604050505020304" pitchFamily="18" charset="0"/>
                <a:ea typeface="MS Mincho" panose="02020609040205080304" charset="-128"/>
                <a:cs typeface="Times New Roman" panose="02020603050405020304" pitchFamily="18" charset="0"/>
              </a:rPr>
              <a:t>5</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千語覚えれば</a:t>
            </a:r>
            <a:r>
              <a:rPr lang="en-US" altLang="zh-CN" sz="2400" kern="100" dirty="0">
                <a:effectLst/>
                <a:latin typeface="Century" panose="02040604050505020304" pitchFamily="18" charset="0"/>
                <a:ea typeface="MS Mincho" panose="02020609040205080304" charset="-128"/>
                <a:cs typeface="Times New Roman" panose="02020603050405020304" pitchFamily="18" charset="0"/>
              </a:rPr>
              <a:t>9</a:t>
            </a:r>
            <a:r>
              <a:rPr lang="ja-JP" altLang="zh-CN" sz="2400" kern="100" dirty="0">
                <a:effectLst/>
                <a:latin typeface="Century" panose="02040604050505020304" pitchFamily="18" charset="0"/>
                <a:ea typeface="MS Mincho" panose="02020609040205080304" charset="-128"/>
                <a:cs typeface="Times New Roman" panose="02020603050405020304" pitchFamily="18" charset="0"/>
              </a:rPr>
              <a:t>割以上が理解できると言われるが、日本語は千語覚えても約六割しか理解できない。語彙の種類、和語、漢語、外来語について具体的な語例とともに解説している。</a:t>
            </a:r>
            <a:endParaRPr lang="zh-CN" altLang="zh-CN" sz="2400" kern="100" dirty="0">
              <a:effectLst/>
              <a:latin typeface="Century" panose="02040604050505020304" pitchFamily="18" charset="0"/>
              <a:ea typeface="MS Mincho" panose="02020609040205080304" charset="-128"/>
              <a:cs typeface="Times New Roman" panose="02020603050405020304" pitchFamily="18" charset="0"/>
            </a:endParaRPr>
          </a:p>
          <a:p>
            <a:r>
              <a:rPr lang="ja-JP" altLang="zh-CN" sz="2400" dirty="0">
                <a:effectLst/>
                <a:latin typeface="Century" panose="02040604050505020304" pitchFamily="18" charset="0"/>
                <a:ea typeface="MS Mincho" panose="02020609040205080304" charset="-128"/>
                <a:cs typeface="Times New Roman" panose="02020603050405020304" pitchFamily="18" charset="0"/>
              </a:rPr>
              <a:t>本作品は、</a:t>
            </a:r>
            <a:r>
              <a:rPr lang="ja-JP" altLang="zh-CN" sz="2400" b="1" dirty="0">
                <a:solidFill>
                  <a:srgbClr val="FF0000"/>
                </a:solidFill>
                <a:effectLst/>
                <a:latin typeface="Century" panose="02040604050505020304" pitchFamily="18" charset="0"/>
                <a:ea typeface="MS Mincho" panose="02020609040205080304" charset="-128"/>
                <a:cs typeface="Times New Roman" panose="02020603050405020304" pitchFamily="18" charset="0"/>
              </a:rPr>
              <a:t>言語的な特徴から概観した「日本語のおはなし」</a:t>
            </a:r>
            <a:r>
              <a:rPr lang="ja-JP" altLang="zh-CN" sz="2400" dirty="0">
                <a:effectLst/>
                <a:latin typeface="Century" panose="02040604050505020304" pitchFamily="18" charset="0"/>
                <a:ea typeface="MS Mincho" panose="02020609040205080304" charset="-128"/>
                <a:cs typeface="Times New Roman" panose="02020603050405020304" pitchFamily="18" charset="0"/>
              </a:rPr>
              <a:t>である。</a:t>
            </a:r>
            <a:endParaRPr lang="zh-CN" altLang="en-US" sz="2400" dirty="0">
              <a:solidFill>
                <a:schemeClr val="tx1"/>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a:xfrm>
            <a:off x="382905" y="1505585"/>
            <a:ext cx="11273790" cy="6209665"/>
          </a:xfrm>
        </p:spPr>
        <p:txBody>
          <a:bodyPr>
            <a:noAutofit/>
          </a:bodyPr>
          <a:lstStyle/>
          <a:p>
            <a:pPr marL="0" indent="0">
              <a:buNone/>
            </a:pPr>
            <a:r>
              <a:rPr lang="zh-CN" altLang="zh-CN" b="1" dirty="0">
                <a:solidFill>
                  <a:schemeClr val="tx1"/>
                </a:solidFill>
                <a:sym typeface="+mn-ea"/>
              </a:rPr>
              <a:t>1．天気さえ良ければ</a:t>
            </a:r>
            <a:r>
              <a:rPr lang="ja-JP" altLang="zh-CN" b="1" dirty="0">
                <a:solidFill>
                  <a:schemeClr val="tx1"/>
                </a:solidFill>
                <a:sym typeface="+mn-ea"/>
              </a:rPr>
              <a:t>、</a:t>
            </a:r>
            <a:r>
              <a:rPr lang="zh-CN" altLang="zh-CN" b="1" u="sng" dirty="0">
                <a:solidFill>
                  <a:schemeClr val="tx1"/>
                </a:solidFill>
                <a:sym typeface="+mn-ea"/>
              </a:rPr>
              <a:t>　　　　　　　　　　　　　　　　　</a:t>
            </a:r>
            <a:r>
              <a:rPr lang="zh-CN" altLang="zh-CN" b="1" dirty="0">
                <a:solidFill>
                  <a:schemeClr val="tx1"/>
                </a:solidFill>
                <a:sym typeface="+mn-ea"/>
              </a:rPr>
              <a:t>。</a:t>
            </a:r>
          </a:p>
          <a:p>
            <a:pPr marL="0" indent="0">
              <a:buNone/>
            </a:pPr>
            <a:r>
              <a:rPr lang="ja-JP" altLang="ja-JP" b="1" dirty="0">
                <a:solidFill>
                  <a:schemeClr val="tx1"/>
                </a:solidFill>
                <a:latin typeface="MS Mincho" panose="02020609040205080304" charset="-128"/>
                <a:ea typeface="MS Mincho" panose="02020609040205080304" charset="-128"/>
              </a:rPr>
              <a:t>2．両親が生きてさえいれば、</a:t>
            </a:r>
            <a:r>
              <a:rPr lang="ja-JP" altLang="ja-JP" b="1" u="sng" dirty="0">
                <a:solidFill>
                  <a:schemeClr val="tx1"/>
                </a:solidFill>
                <a:latin typeface="MS Mincho" panose="02020609040205080304" charset="-128"/>
                <a:ea typeface="MS Mincho" panose="02020609040205080304" charset="-128"/>
              </a:rPr>
              <a:t>　　　　　　　　　　　　　</a:t>
            </a:r>
            <a:r>
              <a:rPr lang="ja-JP" altLang="ja-JP" b="1" dirty="0">
                <a:solidFill>
                  <a:schemeClr val="tx1"/>
                </a:solidFill>
                <a:latin typeface="MS Mincho" panose="02020609040205080304" charset="-128"/>
                <a:ea typeface="MS Mincho" panose="02020609040205080304" charset="-128"/>
              </a:rPr>
              <a:t>のに。</a:t>
            </a:r>
          </a:p>
          <a:p>
            <a:pPr marL="0" indent="0">
              <a:buNone/>
            </a:pPr>
            <a:r>
              <a:rPr lang="ja-JP" altLang="ja-JP" b="1" dirty="0">
                <a:solidFill>
                  <a:schemeClr val="tx1"/>
                </a:solidFill>
                <a:latin typeface="MS Mincho" panose="02020609040205080304" charset="-128"/>
                <a:ea typeface="MS Mincho" panose="02020609040205080304" charset="-128"/>
              </a:rPr>
              <a:t>3．時間が足りなかったため、</a:t>
            </a:r>
            <a:r>
              <a:rPr lang="ja-JP" altLang="ja-JP" b="1" u="sng" dirty="0">
                <a:solidFill>
                  <a:schemeClr val="tx1"/>
                </a:solidFill>
                <a:latin typeface="MS Mincho" panose="02020609040205080304" charset="-128"/>
                <a:ea typeface="MS Mincho" panose="02020609040205080304" charset="-128"/>
              </a:rPr>
              <a:t>　　　　　　　　　　　　　</a:t>
            </a:r>
            <a:r>
              <a:rPr lang="ja-JP" altLang="ja-JP" b="1" dirty="0">
                <a:solidFill>
                  <a:schemeClr val="tx1"/>
                </a:solidFill>
                <a:latin typeface="MS Mincho" panose="02020609040205080304" charset="-128"/>
                <a:ea typeface="MS Mincho" panose="02020609040205080304" charset="-128"/>
              </a:rPr>
              <a:t>。</a:t>
            </a:r>
          </a:p>
          <a:p>
            <a:pPr marL="0" indent="0">
              <a:buNone/>
            </a:pPr>
            <a:r>
              <a:rPr lang="ja-JP" altLang="ja-JP" b="1" dirty="0">
                <a:solidFill>
                  <a:schemeClr val="tx1"/>
                </a:solidFill>
                <a:latin typeface="MS Mincho" panose="02020609040205080304" charset="-128"/>
                <a:ea typeface="MS Mincho" panose="02020609040205080304" charset="-128"/>
              </a:rPr>
              <a:t>4．今年の夏は気温が低かったため、</a:t>
            </a:r>
            <a:r>
              <a:rPr lang="ja-JP" altLang="ja-JP" b="1" u="sng" dirty="0">
                <a:solidFill>
                  <a:schemeClr val="tx1"/>
                </a:solidFill>
                <a:latin typeface="MS Mincho" panose="02020609040205080304" charset="-128"/>
                <a:ea typeface="MS Mincho" panose="02020609040205080304" charset="-128"/>
              </a:rPr>
              <a:t>　　　　　　　　　　　　</a:t>
            </a:r>
            <a:r>
              <a:rPr lang="ja-JP" altLang="ja-JP" b="1" dirty="0">
                <a:solidFill>
                  <a:schemeClr val="tx1"/>
                </a:solidFill>
                <a:latin typeface="MS Mincho" panose="02020609040205080304" charset="-128"/>
                <a:ea typeface="MS Mincho" panose="02020609040205080304" charset="-128"/>
              </a:rPr>
              <a:t>。</a:t>
            </a:r>
          </a:p>
          <a:p>
            <a:pPr marL="0" indent="0">
              <a:buNone/>
            </a:pPr>
            <a:r>
              <a:rPr lang="ja-JP" altLang="ja-JP" b="1" dirty="0">
                <a:solidFill>
                  <a:schemeClr val="tx1"/>
                </a:solidFill>
                <a:latin typeface="MS Mincho" panose="02020609040205080304" charset="-128"/>
                <a:ea typeface="MS Mincho" panose="02020609040205080304" charset="-128"/>
              </a:rPr>
              <a:t>5．仮名は、音を表すだけであるのに対して、</a:t>
            </a:r>
            <a:r>
              <a:rPr lang="ja-JP" altLang="ja-JP" b="1" u="sng" dirty="0">
                <a:solidFill>
                  <a:schemeClr val="tx1"/>
                </a:solidFill>
                <a:latin typeface="MS Mincho" panose="02020609040205080304" charset="-128"/>
                <a:ea typeface="MS Mincho" panose="02020609040205080304" charset="-128"/>
              </a:rPr>
              <a:t>　　　　　　　　　　　　　　　　　　　　　　</a:t>
            </a:r>
          </a:p>
          <a:p>
            <a:pPr marL="0" indent="0">
              <a:buNone/>
            </a:pPr>
            <a:r>
              <a:rPr lang="ja-JP" altLang="ja-JP" b="1" u="sng" dirty="0">
                <a:solidFill>
                  <a:schemeClr val="tx1"/>
                </a:solidFill>
                <a:latin typeface="MS Mincho" panose="02020609040205080304" charset="-128"/>
                <a:ea typeface="MS Mincho" panose="02020609040205080304" charset="-128"/>
              </a:rPr>
              <a:t>　　　　　　　　　　　　　　　　　　　　　　　　　　　。</a:t>
            </a:r>
          </a:p>
        </p:txBody>
      </p:sp>
      <p:sp>
        <p:nvSpPr>
          <p:cNvPr id="4" name="文本框 3"/>
          <p:cNvSpPr txBox="1"/>
          <p:nvPr/>
        </p:nvSpPr>
        <p:spPr>
          <a:xfrm>
            <a:off x="5057140" y="1583690"/>
            <a:ext cx="5969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いい旅行になるでしょう　　</a:t>
            </a:r>
          </a:p>
        </p:txBody>
      </p:sp>
      <p:sp>
        <p:nvSpPr>
          <p:cNvPr id="5" name="文本框 4"/>
          <p:cNvSpPr txBox="1"/>
          <p:nvPr/>
        </p:nvSpPr>
        <p:spPr>
          <a:xfrm>
            <a:off x="5537200" y="2190750"/>
            <a:ext cx="4826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この子もこんなに苦労しなかった　　　</a:t>
            </a:r>
          </a:p>
        </p:txBody>
      </p:sp>
      <p:sp>
        <p:nvSpPr>
          <p:cNvPr id="6" name="文本框 5"/>
          <p:cNvSpPr txBox="1"/>
          <p:nvPr/>
        </p:nvSpPr>
        <p:spPr>
          <a:xfrm>
            <a:off x="6085840" y="2908300"/>
            <a:ext cx="4826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最後の問題は解けなかった　</a:t>
            </a:r>
          </a:p>
        </p:txBody>
      </p:sp>
      <p:sp>
        <p:nvSpPr>
          <p:cNvPr id="7" name="文本框 6"/>
          <p:cNvSpPr txBox="1"/>
          <p:nvPr/>
        </p:nvSpPr>
        <p:spPr>
          <a:xfrm>
            <a:off x="6494145" y="3546475"/>
            <a:ext cx="4826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この地方では米は不作だった　</a:t>
            </a:r>
          </a:p>
        </p:txBody>
      </p:sp>
      <p:sp>
        <p:nvSpPr>
          <p:cNvPr id="8" name="文本框 7"/>
          <p:cNvSpPr txBox="1"/>
          <p:nvPr/>
        </p:nvSpPr>
        <p:spPr>
          <a:xfrm>
            <a:off x="1061720" y="4913630"/>
            <a:ext cx="4826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漢字は意味も表している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3" name="内容占位符 2"/>
          <p:cNvSpPr>
            <a:spLocks noGrp="1"/>
          </p:cNvSpPr>
          <p:nvPr>
            <p:ph idx="1"/>
          </p:nvPr>
        </p:nvSpPr>
        <p:spPr/>
        <p:txBody>
          <a:bodyPr>
            <a:noAutofit/>
          </a:bodyPr>
          <a:lstStyle/>
          <a:p>
            <a:pPr marL="0" indent="0">
              <a:buNone/>
            </a:pPr>
            <a:r>
              <a:rPr lang="en-US" altLang="ja-JP" sz="2700" b="1" dirty="0">
                <a:sym typeface="+mn-ea"/>
              </a:rPr>
              <a:t>6．兄が背が高いのに対して、</a:t>
            </a:r>
            <a:r>
              <a:rPr lang="en-US" altLang="ja-JP" sz="2700" b="1" u="sng" dirty="0">
                <a:sym typeface="+mn-ea"/>
              </a:rPr>
              <a:t>　　　　　　　　　　　　　　　　</a:t>
            </a:r>
            <a:r>
              <a:rPr lang="en-US" altLang="ja-JP" sz="2700" b="1" dirty="0">
                <a:sym typeface="+mn-ea"/>
              </a:rPr>
              <a:t>。</a:t>
            </a:r>
          </a:p>
          <a:p>
            <a:pPr marL="0" indent="0">
              <a:buNone/>
            </a:pPr>
            <a:r>
              <a:rPr lang="en-US" altLang="ja-JP" sz="2700" b="1" dirty="0">
                <a:sym typeface="+mn-ea"/>
              </a:rPr>
              <a:t>7．もう過去のこととはいえ、</a:t>
            </a:r>
            <a:r>
              <a:rPr lang="en-US" altLang="ja-JP" sz="2700" b="1" u="sng" dirty="0">
                <a:sym typeface="+mn-ea"/>
              </a:rPr>
              <a:t>　　　　　　　　　　　　　　　　</a:t>
            </a:r>
            <a:r>
              <a:rPr lang="en-US" altLang="ja-JP" sz="2700" b="1" dirty="0">
                <a:sym typeface="+mn-ea"/>
              </a:rPr>
              <a:t>。</a:t>
            </a:r>
          </a:p>
          <a:p>
            <a:pPr marL="0" indent="0">
              <a:buNone/>
            </a:pPr>
            <a:r>
              <a:rPr lang="en-US" altLang="ja-JP" sz="2700" b="1" dirty="0">
                <a:sym typeface="+mn-ea"/>
              </a:rPr>
              <a:t>8．土地の値段が下がったとはいえ、</a:t>
            </a:r>
            <a:r>
              <a:rPr lang="en-US" altLang="ja-JP" sz="2700" b="1" u="sng" dirty="0">
                <a:sym typeface="+mn-ea"/>
              </a:rPr>
              <a:t>　　　　　　　　　　　　　</a:t>
            </a:r>
            <a:r>
              <a:rPr lang="en-US" altLang="ja-JP" sz="2700" b="1" dirty="0">
                <a:sym typeface="+mn-ea"/>
              </a:rPr>
              <a:t>。</a:t>
            </a:r>
          </a:p>
          <a:p>
            <a:pPr marL="0" indent="0">
              <a:buNone/>
            </a:pPr>
            <a:r>
              <a:rPr lang="en-US" altLang="ja-JP" sz="2700" b="1" dirty="0">
                <a:sym typeface="+mn-ea"/>
              </a:rPr>
              <a:t>9．われわれはいつまでも変わることなく</a:t>
            </a:r>
            <a:r>
              <a:rPr lang="en-US" altLang="ja-JP" sz="2700" b="1" u="sng" dirty="0">
                <a:sym typeface="+mn-ea"/>
              </a:rPr>
              <a:t>　　　　　　　　　　　</a:t>
            </a:r>
            <a:r>
              <a:rPr lang="en-US" altLang="ja-JP" sz="2700" b="1" dirty="0">
                <a:sym typeface="+mn-ea"/>
              </a:rPr>
              <a:t>。</a:t>
            </a:r>
          </a:p>
          <a:p>
            <a:pPr marL="0" indent="0">
              <a:buNone/>
            </a:pPr>
            <a:r>
              <a:rPr lang="en-US" altLang="ja-JP" sz="2700" b="1" dirty="0">
                <a:sym typeface="+mn-ea"/>
              </a:rPr>
              <a:t>10．彼は少しもためらうことなく</a:t>
            </a:r>
            <a:r>
              <a:rPr lang="en-US" altLang="ja-JP" sz="2700" b="1" u="sng" dirty="0">
                <a:sym typeface="+mn-ea"/>
              </a:rPr>
              <a:t>　　　　　　　　　　　</a:t>
            </a:r>
            <a:r>
              <a:rPr lang="ja-JP" altLang="en-US" sz="2700" b="1" u="sng" dirty="0">
                <a:sym typeface="+mn-ea"/>
              </a:rPr>
              <a:t>　</a:t>
            </a:r>
            <a:r>
              <a:rPr lang="en-US" altLang="ja-JP" sz="2700" b="1" u="sng" dirty="0">
                <a:sym typeface="+mn-ea"/>
              </a:rPr>
              <a:t>　　</a:t>
            </a:r>
            <a:r>
              <a:rPr lang="en-US" altLang="ja-JP" sz="2700" b="1" dirty="0">
                <a:sym typeface="+mn-ea"/>
              </a:rPr>
              <a:t>。</a:t>
            </a:r>
            <a:endParaRPr lang="ja-JP" altLang="ja-JP" sz="1600" b="1" dirty="0">
              <a:solidFill>
                <a:srgbClr val="002060"/>
              </a:solidFill>
              <a:latin typeface="MS Mincho" panose="02020609040205080304" charset="-128"/>
              <a:ea typeface="MS Mincho" panose="02020609040205080304" charset="-128"/>
            </a:endParaRPr>
          </a:p>
        </p:txBody>
      </p:sp>
      <p:sp>
        <p:nvSpPr>
          <p:cNvPr id="5" name="文本框 4"/>
          <p:cNvSpPr txBox="1"/>
          <p:nvPr/>
        </p:nvSpPr>
        <p:spPr>
          <a:xfrm>
            <a:off x="5495290" y="1490345"/>
            <a:ext cx="4826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弟の方はクラスで一番低い　</a:t>
            </a:r>
          </a:p>
        </p:txBody>
      </p:sp>
      <p:sp>
        <p:nvSpPr>
          <p:cNvPr id="4" name="文本框 3"/>
          <p:cNvSpPr txBox="1"/>
          <p:nvPr/>
        </p:nvSpPr>
        <p:spPr>
          <a:xfrm>
            <a:off x="5581015" y="2190750"/>
            <a:ext cx="4826000" cy="429895"/>
          </a:xfrm>
          <a:prstGeom prst="rect">
            <a:avLst/>
          </a:prstGeom>
          <a:noFill/>
        </p:spPr>
        <p:txBody>
          <a:bodyPr wrap="square" rtlCol="0">
            <a:spAutoFit/>
          </a:bodyPr>
          <a:lstStyle/>
          <a:p>
            <a:r>
              <a:rPr lang="zh-CN" altLang="en-US" sz="2200">
                <a:solidFill>
                  <a:srgbClr val="FF0000"/>
                </a:solidFill>
                <a:latin typeface="MS Mincho" panose="02020609040205080304" charset="-128"/>
                <a:ea typeface="MS Mincho" panose="02020609040205080304" charset="-128"/>
                <a:cs typeface="MS Mincho" panose="02020609040205080304" charset="-128"/>
              </a:rPr>
              <a:t> そう簡単に許すことではない　</a:t>
            </a:r>
          </a:p>
        </p:txBody>
      </p:sp>
      <p:sp>
        <p:nvSpPr>
          <p:cNvPr id="6" name="文本框 5"/>
          <p:cNvSpPr txBox="1"/>
          <p:nvPr/>
        </p:nvSpPr>
        <p:spPr>
          <a:xfrm>
            <a:off x="6088380" y="2743834"/>
            <a:ext cx="5488940" cy="429895"/>
          </a:xfrm>
          <a:prstGeom prst="rect">
            <a:avLst/>
          </a:prstGeom>
          <a:noFill/>
        </p:spPr>
        <p:txBody>
          <a:bodyPr wrap="square" rtlCol="0">
            <a:spAutoFit/>
          </a:bodyPr>
          <a:lstStyle/>
          <a:p>
            <a:r>
              <a:rPr lang="zh-CN" altLang="en-US" sz="2200" dirty="0">
                <a:solidFill>
                  <a:srgbClr val="FF0000"/>
                </a:solidFill>
                <a:latin typeface="MS Mincho" panose="02020609040205080304" charset="-128"/>
                <a:ea typeface="MS Mincho" panose="02020609040205080304" charset="-128"/>
                <a:cs typeface="MS Mincho" panose="02020609040205080304" charset="-128"/>
              </a:rPr>
              <a:t> 都心の住宅は簡単に買えるものではない　　</a:t>
            </a:r>
          </a:p>
        </p:txBody>
      </p:sp>
      <p:sp>
        <p:nvSpPr>
          <p:cNvPr id="7" name="文本框 6"/>
          <p:cNvSpPr txBox="1"/>
          <p:nvPr/>
        </p:nvSpPr>
        <p:spPr>
          <a:xfrm>
            <a:off x="7245350" y="3507738"/>
            <a:ext cx="4826000" cy="429895"/>
          </a:xfrm>
          <a:prstGeom prst="rect">
            <a:avLst/>
          </a:prstGeom>
          <a:noFill/>
        </p:spPr>
        <p:txBody>
          <a:bodyPr wrap="square" rtlCol="0">
            <a:spAutoFit/>
          </a:bodyPr>
          <a:lstStyle/>
          <a:p>
            <a:r>
              <a:rPr lang="zh-CN" altLang="en-US" sz="2200" dirty="0">
                <a:solidFill>
                  <a:srgbClr val="FF0000"/>
                </a:solidFill>
                <a:latin typeface="MS Mincho" panose="02020609040205080304" charset="-128"/>
                <a:ea typeface="MS Mincho" panose="02020609040205080304" charset="-128"/>
                <a:cs typeface="MS Mincho" panose="02020609040205080304" charset="-128"/>
              </a:rPr>
              <a:t> 永遠の友達だ　</a:t>
            </a:r>
          </a:p>
        </p:txBody>
      </p:sp>
      <p:sp>
        <p:nvSpPr>
          <p:cNvPr id="8" name="文本框 7"/>
          <p:cNvSpPr txBox="1"/>
          <p:nvPr/>
        </p:nvSpPr>
        <p:spPr>
          <a:xfrm>
            <a:off x="6320880" y="4177206"/>
            <a:ext cx="4826000" cy="429895"/>
          </a:xfrm>
          <a:prstGeom prst="rect">
            <a:avLst/>
          </a:prstGeom>
          <a:noFill/>
        </p:spPr>
        <p:txBody>
          <a:bodyPr wrap="square" rtlCol="0">
            <a:spAutoFit/>
          </a:bodyPr>
          <a:lstStyle/>
          <a:p>
            <a:r>
              <a:rPr lang="zh-CN" altLang="en-US" sz="2200" dirty="0">
                <a:solidFill>
                  <a:srgbClr val="FF0000"/>
                </a:solidFill>
                <a:latin typeface="MS Mincho" panose="02020609040205080304" charset="-128"/>
                <a:ea typeface="MS Mincho" panose="02020609040205080304" charset="-128"/>
                <a:cs typeface="MS Mincho" panose="02020609040205080304" charset="-128"/>
              </a:rPr>
              <a:t> その仕事を引き受けた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4" grpId="0"/>
      <p:bldP spid="4" grpId="1"/>
      <p:bldP spid="6" grpId="0"/>
      <p:bldP spid="6" grpId="1"/>
      <p:bldP spid="7" grpId="0"/>
      <p:bldP spid="7" grpId="1"/>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algn="l"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1</a:t>
            </a:r>
            <a:r>
              <a:rPr 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.「日本語は難しい」と言われますが、似た言語が無いことが一因でしょ</a:t>
            </a: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う。</a:t>
            </a:r>
          </a:p>
        </p:txBody>
      </p:sp>
      <p:sp>
        <p:nvSpPr>
          <p:cNvPr id="11" name="文本框 10"/>
          <p:cNvSpPr txBox="1"/>
          <p:nvPr/>
        </p:nvSpPr>
        <p:spPr>
          <a:xfrm>
            <a:off x="391160" y="3023870"/>
            <a:ext cx="11410315" cy="1050609"/>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dirty="0">
                <a:latin typeface="宋体" panose="02010600030101010101" pitchFamily="2" charset="-122"/>
                <a:ea typeface="宋体" panose="02010600030101010101" pitchFamily="2" charset="-122"/>
                <a:cs typeface="MS Mincho" panose="02020609040205080304" charset="-128"/>
                <a:sym typeface="+mn-ea"/>
              </a:rPr>
              <a:t>有人说“</a:t>
            </a: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日语很难</a:t>
            </a:r>
            <a:r>
              <a:rPr lang="en-US" altLang="ja-JP" sz="2800" b="1" dirty="0">
                <a:latin typeface="宋体" panose="02010600030101010101" pitchFamily="2" charset="-122"/>
                <a:ea typeface="宋体" panose="02010600030101010101" pitchFamily="2" charset="-122"/>
                <a:cs typeface="MS Mincho" panose="02020609040205080304" charset="-128"/>
                <a:sym typeface="+mn-ea"/>
              </a:rPr>
              <a:t>”，</a:t>
            </a: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其中一个原因可能是因为没有（和日语）相</a:t>
            </a:r>
            <a:endParaRPr lang="en-US" altLang="ja-JP" sz="2800" b="1" dirty="0">
              <a:latin typeface="宋体" panose="02010600030101010101" pitchFamily="2" charset="-122"/>
              <a:ea typeface="宋体" panose="02010600030101010101" pitchFamily="2" charset="-122"/>
              <a:cs typeface="MS Mincho" panose="02020609040205080304" charset="-128"/>
              <a:sym typeface="+mn-ea"/>
            </a:endParaRPr>
          </a:p>
          <a:p>
            <a:pPr algn="l" fontAlgn="auto">
              <a:lnSpc>
                <a:spcPts val="4000"/>
              </a:lnSpc>
            </a:pPr>
            <a:r>
              <a:rPr lang="en-US" altLang="ja-JP" sz="2800" b="1" dirty="0" err="1">
                <a:latin typeface="宋体" panose="02010600030101010101" pitchFamily="2" charset="-122"/>
                <a:ea typeface="宋体" panose="02010600030101010101" pitchFamily="2" charset="-122"/>
                <a:cs typeface="MS Mincho" panose="02020609040205080304" charset="-128"/>
                <a:sym typeface="+mn-ea"/>
              </a:rPr>
              <a:t>似的语言吧</a:t>
            </a:r>
            <a:r>
              <a:rPr lang="en-US" altLang="ja-JP" sz="2800" b="1" dirty="0">
                <a:latin typeface="宋体" panose="02010600030101010101" pitchFamily="2" charset="-122"/>
                <a:ea typeface="宋体" panose="02010600030101010101" pitchFamily="2" charset="-122"/>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fontAlgn="auto">
              <a:lnSpc>
                <a:spcPts val="4000"/>
              </a:lnSpc>
            </a:pPr>
            <a:r>
              <a:rPr 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2.明治時代には、欧米化を求める風潮の中で、日本語放棄や漢字排斥運</a:t>
            </a: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動が起こりました。</a:t>
            </a:r>
          </a:p>
        </p:txBody>
      </p:sp>
      <p:sp>
        <p:nvSpPr>
          <p:cNvPr id="11" name="文本框 10"/>
          <p:cNvSpPr txBox="1"/>
          <p:nvPr/>
        </p:nvSpPr>
        <p:spPr>
          <a:xfrm>
            <a:off x="559033" y="2870517"/>
            <a:ext cx="11410315" cy="1050609"/>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dirty="0" err="1">
                <a:latin typeface="宋体" panose="02010600030101010101" pitchFamily="2" charset="-122"/>
                <a:ea typeface="宋体" panose="02010600030101010101" pitchFamily="2" charset="-122"/>
                <a:cs typeface="MS Mincho" panose="02020609040205080304" charset="-128"/>
                <a:sym typeface="+mn-ea"/>
              </a:rPr>
              <a:t>明治时代，在追求欧美化的风潮中，</a:t>
            </a:r>
            <a:r>
              <a:rPr sz="2800" b="1" dirty="0" err="1" smtClean="0">
                <a:latin typeface="宋体" panose="02010600030101010101" pitchFamily="2" charset="-122"/>
                <a:ea typeface="宋体" panose="02010600030101010101" pitchFamily="2" charset="-122"/>
                <a:cs typeface="MS Mincho" panose="02020609040205080304" charset="-128"/>
                <a:sym typeface="+mn-ea"/>
              </a:rPr>
              <a:t>发生了放弃日语和排斥汉字的运</a:t>
            </a:r>
            <a:endParaRPr lang="en-US" sz="2800" b="1" dirty="0" smtClean="0">
              <a:latin typeface="宋体" panose="02010600030101010101" pitchFamily="2" charset="-122"/>
              <a:ea typeface="宋体" panose="02010600030101010101" pitchFamily="2" charset="-122"/>
              <a:cs typeface="MS Mincho" panose="02020609040205080304" charset="-128"/>
              <a:sym typeface="+mn-ea"/>
            </a:endParaRPr>
          </a:p>
          <a:p>
            <a:pPr algn="l" fontAlgn="auto">
              <a:lnSpc>
                <a:spcPts val="4000"/>
              </a:lnSpc>
            </a:pPr>
            <a:r>
              <a:rPr sz="2800" b="1" dirty="0" smtClean="0">
                <a:latin typeface="宋体" panose="02010600030101010101" pitchFamily="2" charset="-122"/>
                <a:ea typeface="宋体" panose="02010600030101010101" pitchFamily="2" charset="-122"/>
                <a:cs typeface="MS Mincho" panose="02020609040205080304" charset="-128"/>
                <a:sym typeface="+mn-ea"/>
              </a:rPr>
              <a:t>动</a:t>
            </a:r>
            <a:r>
              <a:rPr sz="2800" b="1" dirty="0">
                <a:latin typeface="宋体" panose="02010600030101010101" pitchFamily="2" charset="-122"/>
                <a:ea typeface="宋体" panose="02010600030101010101" pitchFamily="2" charset="-122"/>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563570"/>
          </a:xfrm>
          <a:prstGeom prst="rect">
            <a:avLst/>
          </a:prstGeom>
          <a:noFill/>
        </p:spPr>
        <p:txBody>
          <a:bodyPr wrap="square" rtlCol="0" anchor="t">
            <a:spAutoFit/>
          </a:bodyPr>
          <a:lstStyle/>
          <a:p>
            <a:pPr fontAlgn="auto">
              <a:lnSpc>
                <a:spcPts val="4000"/>
              </a:lnSpc>
            </a:pPr>
            <a:r>
              <a:rPr lang="en-US"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3.ひらがなもカタカナも、</a:t>
            </a:r>
            <a:r>
              <a:rPr lang="en-US"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時間と労力を節約する大変合理的な発想</a:t>
            </a:r>
          </a:p>
          <a:p>
            <a:pPr fontAlgn="auto">
              <a:lnSpc>
                <a:spcPts val="4000"/>
              </a:lnSpc>
            </a:pPr>
            <a:r>
              <a:rPr lang="en-US" sz="2800" b="1" dirty="0" err="1"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で、</a:t>
            </a:r>
            <a:r>
              <a:rPr sz="2800" b="1" dirty="0" err="1"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不便を解消する偉大な創造ですが</a:t>
            </a:r>
            <a:r>
              <a:rPr sz="2800" b="1" dirty="0" err="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r>
              <a:rPr sz="2800" b="1" dirty="0" err="1"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その誕生の背景は全く違っ</a:t>
            </a:r>
            <a:endParaRPr lang="en-US" sz="2800" b="1" dirty="0"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sz="2800" b="1" dirty="0" err="1" smtClean="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ていたのです</a:t>
            </a: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a:t>
            </a:r>
          </a:p>
        </p:txBody>
      </p:sp>
      <p:sp>
        <p:nvSpPr>
          <p:cNvPr id="11" name="文本框 10"/>
          <p:cNvSpPr txBox="1"/>
          <p:nvPr/>
        </p:nvSpPr>
        <p:spPr>
          <a:xfrm>
            <a:off x="499745" y="353695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dirty="0" err="1">
                <a:latin typeface="宋体" panose="02010600030101010101" pitchFamily="2" charset="-122"/>
                <a:ea typeface="宋体" panose="02010600030101010101" pitchFamily="2" charset="-122"/>
                <a:cs typeface="MS Mincho" panose="02020609040205080304" charset="-128"/>
                <a:sym typeface="+mn-ea"/>
              </a:rPr>
              <a:t>虽然平假名和片假名都是节约时间和劳力的非常合理的想法，是消除不便的伟大创造，但其诞生的背景却</a:t>
            </a:r>
            <a:r>
              <a:rPr lang="zh-CN" sz="2800" b="1" dirty="0" err="1">
                <a:latin typeface="宋体" panose="02010600030101010101" pitchFamily="2" charset="-122"/>
                <a:ea typeface="宋体" panose="02010600030101010101" pitchFamily="2" charset="-122"/>
                <a:cs typeface="MS Mincho" panose="02020609040205080304" charset="-128"/>
                <a:sym typeface="+mn-ea"/>
              </a:rPr>
              <a:t>截然</a:t>
            </a:r>
            <a:r>
              <a:rPr sz="2800" b="1" dirty="0" err="1">
                <a:latin typeface="宋体" panose="02010600030101010101" pitchFamily="2" charset="-122"/>
                <a:ea typeface="宋体" panose="02010600030101010101" pitchFamily="2" charset="-122"/>
                <a:cs typeface="MS Mincho" panose="02020609040205080304" charset="-128"/>
                <a:sym typeface="+mn-ea"/>
              </a:rPr>
              <a:t>不同</a:t>
            </a:r>
            <a:r>
              <a:rPr sz="2800" b="1" dirty="0">
                <a:latin typeface="宋体" panose="02010600030101010101" pitchFamily="2" charset="-122"/>
                <a:ea typeface="宋体" panose="02010600030101010101" pitchFamily="2" charset="-122"/>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fontAlgn="auto">
              <a:lnSpc>
                <a:spcPts val="4000"/>
              </a:lnSpc>
            </a:pPr>
            <a:r>
              <a:rPr 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4.特に日本語は、外国文化を取り入れて言葉を増やしてきた歴史があり</a:t>
            </a: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ます。</a:t>
            </a:r>
          </a:p>
        </p:txBody>
      </p:sp>
      <p:sp>
        <p:nvSpPr>
          <p:cNvPr id="11" name="文本框 10"/>
          <p:cNvSpPr txBox="1"/>
          <p:nvPr/>
        </p:nvSpPr>
        <p:spPr>
          <a:xfrm>
            <a:off x="584835" y="312674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dirty="0" err="1">
                <a:latin typeface="宋体" panose="02010600030101010101" pitchFamily="2" charset="-122"/>
                <a:ea typeface="宋体" panose="02010600030101010101" pitchFamily="2" charset="-122"/>
                <a:cs typeface="MS Mincho" panose="02020609040205080304" charset="-128"/>
                <a:sym typeface="+mn-ea"/>
              </a:rPr>
              <a:t>特别是日语，有一段增加语言</a:t>
            </a:r>
            <a:r>
              <a:rPr lang="zh-CN" sz="2800" b="1" dirty="0" err="1">
                <a:latin typeface="宋体" panose="02010600030101010101" pitchFamily="2" charset="-122"/>
                <a:ea typeface="宋体" panose="02010600030101010101" pitchFamily="2" charset="-122"/>
                <a:cs typeface="MS Mincho" panose="02020609040205080304" charset="-128"/>
                <a:sym typeface="+mn-ea"/>
              </a:rPr>
              <a:t>的历史，就是</a:t>
            </a:r>
            <a:r>
              <a:rPr sz="2800" b="1" dirty="0" err="1">
                <a:latin typeface="宋体" panose="02010600030101010101" pitchFamily="2" charset="-122"/>
                <a:ea typeface="宋体" panose="02010600030101010101" pitchFamily="2" charset="-122"/>
                <a:cs typeface="MS Mincho" panose="02020609040205080304" charset="-128"/>
                <a:sym typeface="+mn-ea"/>
              </a:rPr>
              <a:t>通过吸收外国文化</a:t>
            </a:r>
            <a:r>
              <a:rPr lang="zh-CN" sz="2800" b="1" dirty="0" err="1">
                <a:latin typeface="宋体" panose="02010600030101010101" pitchFamily="2" charset="-122"/>
                <a:ea typeface="宋体" panose="02010600030101010101" pitchFamily="2" charset="-122"/>
                <a:cs typeface="MS Mincho" panose="02020609040205080304" charset="-128"/>
                <a:sym typeface="+mn-ea"/>
              </a:rPr>
              <a:t>，以此丰富日语。</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fontAlgn="auto">
              <a:lnSpc>
                <a:spcPts val="4000"/>
              </a:lnSpc>
            </a:pPr>
            <a:r>
              <a:rPr 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5.ほかにも漢字の表記があるためか、すっかり日本語になじんでしまっ</a:t>
            </a: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たポルトガル語起源の言葉があります。</a:t>
            </a:r>
          </a:p>
        </p:txBody>
      </p:sp>
      <p:sp>
        <p:nvSpPr>
          <p:cNvPr id="11" name="文本框 10"/>
          <p:cNvSpPr txBox="1"/>
          <p:nvPr/>
        </p:nvSpPr>
        <p:spPr>
          <a:xfrm>
            <a:off x="499745" y="3126740"/>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dirty="0" err="1">
                <a:latin typeface="宋体" panose="02010600030101010101" pitchFamily="2" charset="-122"/>
                <a:ea typeface="宋体" panose="02010600030101010101" pitchFamily="2" charset="-122"/>
                <a:cs typeface="MS Mincho" panose="02020609040205080304" charset="-128"/>
                <a:sym typeface="+mn-ea"/>
              </a:rPr>
              <a:t>另外，可能是因为</a:t>
            </a:r>
            <a:r>
              <a:rPr lang="zh-CN" sz="2800" b="1" dirty="0" err="1">
                <a:latin typeface="宋体" panose="02010600030101010101" pitchFamily="2" charset="-122"/>
                <a:ea typeface="宋体" panose="02010600030101010101" pitchFamily="2" charset="-122"/>
                <a:cs typeface="MS Mincho" panose="02020609040205080304" charset="-128"/>
                <a:sym typeface="+mn-ea"/>
              </a:rPr>
              <a:t>有了</a:t>
            </a:r>
            <a:r>
              <a:rPr sz="2800" b="1" dirty="0" err="1">
                <a:latin typeface="宋体" panose="02010600030101010101" pitchFamily="2" charset="-122"/>
                <a:ea typeface="宋体" panose="02010600030101010101" pitchFamily="2" charset="-122"/>
                <a:cs typeface="MS Mincho" panose="02020609040205080304" charset="-128"/>
                <a:sym typeface="+mn-ea"/>
              </a:rPr>
              <a:t>汉字表记的原因，也有葡萄牙语起源的词汇</a:t>
            </a:r>
            <a:r>
              <a:rPr lang="zh-CN" sz="2800" b="1" dirty="0" err="1">
                <a:latin typeface="宋体" panose="02010600030101010101" pitchFamily="2" charset="-122"/>
                <a:ea typeface="宋体" panose="02010600030101010101" pitchFamily="2" charset="-122"/>
                <a:cs typeface="MS Mincho" panose="02020609040205080304" charset="-128"/>
                <a:sym typeface="+mn-ea"/>
              </a:rPr>
              <a:t>，已经</a:t>
            </a:r>
            <a:r>
              <a:rPr sz="2800" b="1" dirty="0" err="1">
                <a:latin typeface="宋体" panose="02010600030101010101" pitchFamily="2" charset="-122"/>
                <a:ea typeface="宋体" panose="02010600030101010101" pitchFamily="2" charset="-122"/>
                <a:cs typeface="MS Mincho" panose="02020609040205080304" charset="-128"/>
                <a:sym typeface="+mn-ea"/>
              </a:rPr>
              <a:t>完全融入</a:t>
            </a:r>
            <a:r>
              <a:rPr lang="zh-CN" sz="2800" b="1" dirty="0" err="1">
                <a:latin typeface="宋体" panose="02010600030101010101" pitchFamily="2" charset="-122"/>
                <a:ea typeface="宋体" panose="02010600030101010101" pitchFamily="2" charset="-122"/>
                <a:cs typeface="MS Mincho" panose="02020609040205080304" charset="-128"/>
                <a:sym typeface="+mn-ea"/>
              </a:rPr>
              <a:t>到</a:t>
            </a:r>
            <a:r>
              <a:rPr sz="2800" b="1" dirty="0" err="1">
                <a:latin typeface="宋体" panose="02010600030101010101" pitchFamily="2" charset="-122"/>
                <a:ea typeface="宋体" panose="02010600030101010101" pitchFamily="2" charset="-122"/>
                <a:cs typeface="MS Mincho" panose="02020609040205080304" charset="-128"/>
                <a:sym typeface="+mn-ea"/>
              </a:rPr>
              <a:t>日语</a:t>
            </a:r>
            <a:r>
              <a:rPr lang="zh-CN" sz="2800" b="1" dirty="0" err="1">
                <a:latin typeface="宋体" panose="02010600030101010101" pitchFamily="2" charset="-122"/>
                <a:ea typeface="宋体" panose="02010600030101010101" pitchFamily="2" charset="-122"/>
                <a:cs typeface="MS Mincho" panose="02020609040205080304" charset="-128"/>
                <a:sym typeface="+mn-ea"/>
              </a:rPr>
              <a:t>词汇里。</a:t>
            </a:r>
            <a:endParaRPr sz="2800" b="1" dirty="0" err="1">
              <a:latin typeface="宋体" panose="02010600030101010101" pitchFamily="2" charset="-122"/>
              <a:ea typeface="宋体" panose="02010600030101010101" pitchFamily="2" charset="-122"/>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38366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第一部分『国語と日本語』の七行目の「日本のような例は少数派」とはどういう意味なのか。日本において国語は何か言ってみよう。</a:t>
            </a:r>
          </a:p>
        </p:txBody>
      </p:sp>
      <p:sp>
        <p:nvSpPr>
          <p:cNvPr id="14" name="文本框 13"/>
          <p:cNvSpPr txBox="1"/>
          <p:nvPr/>
        </p:nvSpPr>
        <p:spPr>
          <a:xfrm>
            <a:off x="247015" y="3032125"/>
            <a:ext cx="11697335" cy="3222998"/>
          </a:xfrm>
          <a:prstGeom prst="rect">
            <a:avLst/>
          </a:prstGeom>
          <a:solidFill>
            <a:schemeClr val="tx2">
              <a:lumMod val="10000"/>
              <a:lumOff val="90000"/>
            </a:schemeClr>
          </a:solidFill>
        </p:spPr>
        <p:txBody>
          <a:bodyPr wrap="square" rtlCol="0" anchor="t">
            <a:spAutoFit/>
          </a:bodyPr>
          <a:lstStyle/>
          <a:p>
            <a:pPr marL="133350" indent="-133350"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ベルギーではフランス語、オランダ語、ドイツが話され、スイスではフランス語、ドイツ語、イタリア語が話され</a:t>
            </a:r>
            <a:r>
              <a:rPr lang="ja-JP" altLang="en-US" sz="2800" b="1" kern="100" dirty="0">
                <a:latin typeface="MS Mincho" panose="02020609040205080304" charset="-128"/>
                <a:ea typeface="MS Mincho" panose="02020609040205080304" charset="-128"/>
                <a:cs typeface="MS Mincho" panose="02020609040205080304" charset="-128"/>
              </a:rPr>
              <a:t>る</a:t>
            </a:r>
            <a:r>
              <a:rPr lang="ja-JP" altLang="zh-CN" sz="2800" b="1" kern="100" dirty="0">
                <a:latin typeface="MS Mincho" panose="02020609040205080304" charset="-128"/>
                <a:ea typeface="MS Mincho" panose="02020609040205080304" charset="-128"/>
                <a:cs typeface="MS Mincho" panose="02020609040205080304" charset="-128"/>
              </a:rPr>
              <a:t>。このように欧州は二か国語以上使っている国が多い。</a:t>
            </a:r>
            <a:endParaRPr lang="en-US" altLang="ja-JP" sz="2800" b="1" kern="100" dirty="0">
              <a:latin typeface="MS Mincho" panose="02020609040205080304" charset="-128"/>
              <a:ea typeface="MS Mincho" panose="02020609040205080304" charset="-128"/>
              <a:cs typeface="MS Mincho" panose="02020609040205080304" charset="-128"/>
            </a:endParaRPr>
          </a:p>
          <a:p>
            <a:pPr marL="133350" indent="-133350"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これに対して、日本は日本語だけ話され</a:t>
            </a:r>
            <a:r>
              <a:rPr lang="ja-JP" altLang="en-US" sz="2800" b="1" kern="100" dirty="0">
                <a:latin typeface="MS Mincho" panose="02020609040205080304" charset="-128"/>
                <a:ea typeface="MS Mincho" panose="02020609040205080304" charset="-128"/>
                <a:cs typeface="MS Mincho" panose="02020609040205080304" charset="-128"/>
              </a:rPr>
              <a:t>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marL="133350" indent="-133350"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日本において国語は日本語で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zh-CN" altLang="zh-CN" sz="2800" b="1" kern="100" dirty="0">
              <a:latin typeface="MS Mincho" panose="02020609040205080304" charset="-128"/>
              <a:ea typeface="MS Mincho" panose="02020609040205080304" charset="-128"/>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altLang="ja-JP"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2．「語族」とは何か。教科書に基づいて日本語がどの「語族」に属するか説明してみよう。</a:t>
            </a:r>
          </a:p>
        </p:txBody>
      </p:sp>
      <p:sp>
        <p:nvSpPr>
          <p:cNvPr id="14" name="文本框 13"/>
          <p:cNvSpPr txBox="1"/>
          <p:nvPr/>
        </p:nvSpPr>
        <p:spPr>
          <a:xfrm>
            <a:off x="248285" y="2623185"/>
            <a:ext cx="11697335" cy="3222998"/>
          </a:xfrm>
          <a:prstGeom prst="rect">
            <a:avLst/>
          </a:prstGeom>
          <a:solidFill>
            <a:schemeClr val="tx2">
              <a:lumMod val="10000"/>
              <a:lumOff val="90000"/>
            </a:schemeClr>
          </a:solidFill>
        </p:spPr>
        <p:txBody>
          <a:bodyPr wrap="square" rtlCol="0" anchor="t">
            <a:spAutoFit/>
          </a:bodyPr>
          <a:lstStyle/>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「語族」とは簡単に言</a:t>
            </a:r>
            <a:r>
              <a:rPr lang="ja-JP" altLang="en-US" sz="2800" b="1" kern="100" dirty="0">
                <a:latin typeface="MS Mincho" panose="02020609040205080304" charset="-128"/>
                <a:ea typeface="MS Mincho" panose="02020609040205080304" charset="-128"/>
                <a:cs typeface="MS Mincho" panose="02020609040205080304" charset="-128"/>
              </a:rPr>
              <a:t>う</a:t>
            </a:r>
            <a:r>
              <a:rPr lang="ja-JP" altLang="zh-CN" sz="2800" b="1" kern="100" dirty="0">
                <a:latin typeface="MS Mincho" panose="02020609040205080304" charset="-128"/>
                <a:ea typeface="MS Mincho" panose="02020609040205080304" charset="-128"/>
                <a:cs typeface="MS Mincho" panose="02020609040205080304" charset="-128"/>
              </a:rPr>
              <a:t>と、言語の家族で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英語・フランス語・ドイツ語などは親戚同士で、インド・ヨーロッパ語族に属</a:t>
            </a:r>
            <a:r>
              <a:rPr lang="ja-JP" altLang="en-US" sz="2800" b="1" kern="100" dirty="0">
                <a:latin typeface="MS Mincho" panose="02020609040205080304" charset="-128"/>
                <a:ea typeface="MS Mincho" panose="02020609040205080304" charset="-128"/>
                <a:cs typeface="MS Mincho" panose="02020609040205080304" charset="-128"/>
              </a:rPr>
              <a:t>される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日本語はいまだに親兄弟がはっきりしておらず、「孤立語」とも呼ばれてい</a:t>
            </a:r>
            <a:r>
              <a:rPr lang="ja-JP" altLang="en-US" sz="2800" b="1" kern="100" dirty="0">
                <a:latin typeface="MS Mincho" panose="02020609040205080304" charset="-128"/>
                <a:ea typeface="MS Mincho" panose="02020609040205080304" charset="-128"/>
                <a:cs typeface="MS Mincho" panose="02020609040205080304" charset="-128"/>
              </a:rPr>
              <a:t>る</a:t>
            </a:r>
            <a:r>
              <a:rPr lang="ja-JP" altLang="zh-CN" sz="2800" b="1" kern="100" dirty="0">
                <a:latin typeface="MS Mincho" panose="02020609040205080304" charset="-128"/>
                <a:ea typeface="MS Mincho" panose="02020609040205080304" charset="-128"/>
                <a:cs typeface="MS Mincho" panose="02020609040205080304" charset="-128"/>
              </a:rPr>
              <a:t>。</a:t>
            </a:r>
            <a:endParaRPr lang="zh-CN" altLang="en-US"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3.表意文字と表音文字とはどういう意味なのか。中国語・英語・日本語は</a:t>
            </a:r>
            <a:r>
              <a:rPr lang="en-US" altLang="ja-JP"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それぞれどちらに属するか言ってみよう。</a:t>
            </a:r>
          </a:p>
        </p:txBody>
      </p:sp>
      <p:sp>
        <p:nvSpPr>
          <p:cNvPr id="14" name="文本框 13"/>
          <p:cNvSpPr txBox="1"/>
          <p:nvPr/>
        </p:nvSpPr>
        <p:spPr>
          <a:xfrm>
            <a:off x="248285" y="2623185"/>
            <a:ext cx="11697335" cy="3869329"/>
          </a:xfrm>
          <a:prstGeom prst="rect">
            <a:avLst/>
          </a:prstGeom>
          <a:solidFill>
            <a:schemeClr val="tx2">
              <a:lumMod val="10000"/>
              <a:lumOff val="90000"/>
            </a:schemeClr>
          </a:solidFill>
        </p:spPr>
        <p:txBody>
          <a:bodyPr wrap="square" rtlCol="0" anchor="t">
            <a:spAutoFit/>
          </a:bodyPr>
          <a:lstStyle/>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表意文字とは発音と意味を同時に表す文字体系のことで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表音文字とは発音だけを表す文字体系のことで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en-US" altLang="zh-CN" sz="2800" b="1" kern="100" dirty="0">
                <a:latin typeface="MS Mincho" panose="02020609040205080304" charset="-128"/>
                <a:ea typeface="MS Mincho" panose="02020609040205080304" charset="-128"/>
                <a:cs typeface="MS Mincho" panose="02020609040205080304" charset="-128"/>
              </a:rPr>
              <a:t>1</a:t>
            </a:r>
            <a:r>
              <a:rPr lang="ja-JP" altLang="zh-CN" sz="2800" b="1" kern="100" dirty="0">
                <a:latin typeface="MS Mincho" panose="02020609040205080304" charset="-128"/>
                <a:ea typeface="MS Mincho" panose="02020609040205080304" charset="-128"/>
                <a:cs typeface="MS Mincho" panose="02020609040205080304" charset="-128"/>
              </a:rPr>
              <a:t>字がある音を表す表音文字</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に対して、</a:t>
            </a:r>
            <a:endParaRPr lang="en-US" altLang="ja-JP" sz="2800" b="1" kern="100" dirty="0">
              <a:solidFill>
                <a:srgbClr val="000000"/>
              </a:solidFill>
              <a:latin typeface="MS Mincho" panose="02020609040205080304" charset="-128"/>
              <a:ea typeface="MS Mincho" panose="02020609040205080304" charset="-128"/>
              <a:cs typeface="MS Mincho" panose="02020609040205080304" charset="-128"/>
            </a:endParaRPr>
          </a:p>
          <a:p>
            <a:pPr algn="just">
              <a:lnSpc>
                <a:spcPct val="150000"/>
              </a:lnSpc>
            </a:pPr>
            <a:r>
              <a:rPr lang="en-US" altLang="zh-CN" sz="2800" b="1" kern="100" dirty="0">
                <a:solidFill>
                  <a:srgbClr val="000000"/>
                </a:solidFill>
                <a:latin typeface="MS Mincho" panose="02020609040205080304" charset="-128"/>
                <a:ea typeface="MS Mincho" panose="02020609040205080304" charset="-128"/>
                <a:cs typeface="MS Mincho" panose="02020609040205080304" charset="-128"/>
              </a:rPr>
              <a:t>1</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字がある観念を表すのが表意文字で</a:t>
            </a:r>
            <a:r>
              <a:rPr lang="ja-JP" altLang="en-US" sz="2800" b="1" kern="100" dirty="0">
                <a:solidFill>
                  <a:srgbClr val="000000"/>
                </a:solidFill>
                <a:latin typeface="MS Mincho" panose="02020609040205080304" charset="-128"/>
                <a:ea typeface="MS Mincho" panose="02020609040205080304" charset="-128"/>
                <a:cs typeface="MS Mincho" panose="02020609040205080304" charset="-128"/>
              </a:rPr>
              <a:t>ある</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a:t>
            </a:r>
            <a:endParaRPr lang="en-US" altLang="ja-JP" sz="2800" b="1" kern="100" dirty="0">
              <a:solidFill>
                <a:srgbClr val="000000"/>
              </a:solidFill>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中国は表意文字で、英語は表音文字で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日本語は表意と表音という違う種類の文字を混用して</a:t>
            </a:r>
            <a:r>
              <a:rPr lang="ja-JP" altLang="en-US" sz="2800" b="1" kern="100" dirty="0">
                <a:latin typeface="MS Mincho" panose="02020609040205080304" charset="-128"/>
                <a:ea typeface="MS Mincho" panose="02020609040205080304" charset="-128"/>
                <a:cs typeface="MS Mincho" panose="02020609040205080304" charset="-128"/>
              </a:rPr>
              <a:t>いる</a:t>
            </a:r>
            <a:r>
              <a:rPr lang="zh-CN" altLang="zh-CN" sz="2800" b="1" kern="100" dirty="0">
                <a:latin typeface="MS Mincho" panose="02020609040205080304" charset="-128"/>
                <a:ea typeface="MS Mincho" panose="02020609040205080304" charset="-128"/>
                <a:cs typeface="MS Mincho" panose="02020609040205080304" charset="-128"/>
              </a:rPr>
              <a:t>。</a:t>
            </a:r>
            <a:endParaRPr lang="en-US" altLang="zh-CN" sz="2800" b="1" kern="100" dirty="0">
              <a:latin typeface="MS Mincho" panose="02020609040205080304" charset="-128"/>
              <a:ea typeface="MS Mincho" panose="02020609040205080304" charset="-128"/>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4.どうして日本語は語彙が多い言語であると言っているのか</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14" name="文本框 13"/>
          <p:cNvSpPr txBox="1"/>
          <p:nvPr/>
        </p:nvSpPr>
        <p:spPr>
          <a:xfrm>
            <a:off x="248285" y="2313305"/>
            <a:ext cx="11697335" cy="3222998"/>
          </a:xfrm>
          <a:prstGeom prst="rect">
            <a:avLst/>
          </a:prstGeom>
          <a:solidFill>
            <a:schemeClr val="tx2">
              <a:lumMod val="10000"/>
              <a:lumOff val="90000"/>
            </a:schemeClr>
          </a:solidFill>
        </p:spPr>
        <p:txBody>
          <a:bodyPr wrap="square" rtlCol="0" anchor="t">
            <a:spAutoFit/>
          </a:bodyPr>
          <a:lstStyle/>
          <a:p>
            <a:pPr algn="just">
              <a:lnSpc>
                <a:spcPct val="150000"/>
              </a:lnSpc>
            </a:pPr>
            <a:r>
              <a:rPr lang="ja-JP" altLang="zh-CN" sz="2800" b="1" kern="100" dirty="0">
                <a:solidFill>
                  <a:srgbClr val="0070C0"/>
                </a:solidFill>
                <a:latin typeface="MS Mincho" panose="02020609040205080304" charset="-128"/>
                <a:ea typeface="MS Mincho" panose="02020609040205080304" charset="-128"/>
                <a:cs typeface="MS Mincho" panose="02020609040205080304" charset="-128"/>
              </a:rPr>
              <a:t>フランス語</a:t>
            </a:r>
            <a:r>
              <a:rPr lang="ja-JP" altLang="zh-CN" sz="2800" b="1" kern="100" dirty="0">
                <a:latin typeface="MS Mincho" panose="02020609040205080304" charset="-128"/>
                <a:ea typeface="MS Mincho" panose="02020609040205080304" charset="-128"/>
                <a:cs typeface="MS Mincho" panose="02020609040205080304" charset="-128"/>
              </a:rPr>
              <a:t>や英語は</a:t>
            </a:r>
            <a:r>
              <a:rPr lang="ja-JP" altLang="zh-CN" sz="2800" b="1" kern="100" dirty="0">
                <a:solidFill>
                  <a:srgbClr val="FF0000"/>
                </a:solidFill>
                <a:latin typeface="MS Mincho" panose="02020609040205080304" charset="-128"/>
                <a:ea typeface="MS Mincho" panose="02020609040205080304" charset="-128"/>
                <a:cs typeface="MS Mincho" panose="02020609040205080304" charset="-128"/>
              </a:rPr>
              <a:t>千語</a:t>
            </a:r>
            <a:r>
              <a:rPr lang="ja-JP" altLang="zh-CN" sz="2800" b="1" kern="100" dirty="0">
                <a:latin typeface="MS Mincho" panose="02020609040205080304" charset="-128"/>
                <a:ea typeface="MS Mincho" panose="02020609040205080304" charset="-128"/>
                <a:cs typeface="MS Mincho" panose="02020609040205080304" charset="-128"/>
              </a:rPr>
              <a:t>を覚えれば日常会話の</a:t>
            </a:r>
            <a:r>
              <a:rPr lang="ja-JP" altLang="zh-CN" sz="2800" b="1" kern="100" dirty="0">
                <a:solidFill>
                  <a:srgbClr val="0070C0"/>
                </a:solidFill>
                <a:latin typeface="MS Mincho" panose="02020609040205080304" charset="-128"/>
                <a:ea typeface="MS Mincho" panose="02020609040205080304" charset="-128"/>
                <a:cs typeface="MS Mincho" panose="02020609040205080304" charset="-128"/>
              </a:rPr>
              <a:t>約八割を理解する</a:t>
            </a:r>
            <a:r>
              <a:rPr lang="ja-JP" altLang="zh-CN" sz="2800" b="1" kern="100" dirty="0">
                <a:latin typeface="MS Mincho" panose="02020609040205080304" charset="-128"/>
                <a:ea typeface="MS Mincho" panose="02020609040205080304" charset="-128"/>
                <a:cs typeface="MS Mincho" panose="02020609040205080304" charset="-128"/>
              </a:rPr>
              <a:t>ことができ</a:t>
            </a:r>
            <a:r>
              <a:rPr lang="ja-JP" altLang="en-US" sz="2800" b="1" kern="100" dirty="0">
                <a:latin typeface="MS Mincho" panose="02020609040205080304" charset="-128"/>
                <a:ea typeface="MS Mincho" panose="02020609040205080304" charset="-128"/>
                <a:cs typeface="MS Mincho" panose="02020609040205080304" charset="-128"/>
              </a:rPr>
              <a:t>る</a:t>
            </a:r>
            <a:r>
              <a:rPr lang="ja-JP" altLang="zh-CN" sz="2800" b="1" kern="100" dirty="0">
                <a:latin typeface="MS Mincho" panose="02020609040205080304" charset="-128"/>
                <a:ea typeface="MS Mincho" panose="02020609040205080304" charset="-128"/>
                <a:cs typeface="MS Mincho" panose="02020609040205080304" charset="-128"/>
              </a:rPr>
              <a:t>が、</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solidFill>
                  <a:srgbClr val="7030A0"/>
                </a:solidFill>
                <a:latin typeface="MS Mincho" panose="02020609040205080304" charset="-128"/>
                <a:ea typeface="MS Mincho" panose="02020609040205080304" charset="-128"/>
                <a:cs typeface="MS Mincho" panose="02020609040205080304" charset="-128"/>
              </a:rPr>
              <a:t>日本語</a:t>
            </a:r>
            <a:r>
              <a:rPr lang="ja-JP" altLang="zh-CN" sz="2800" b="1" kern="100" dirty="0">
                <a:latin typeface="MS Mincho" panose="02020609040205080304" charset="-128"/>
                <a:ea typeface="MS Mincho" panose="02020609040205080304" charset="-128"/>
                <a:cs typeface="MS Mincho" panose="02020609040205080304" charset="-128"/>
              </a:rPr>
              <a:t>は</a:t>
            </a:r>
            <a:r>
              <a:rPr lang="ja-JP" altLang="zh-CN" sz="2800" b="1" kern="100" dirty="0">
                <a:solidFill>
                  <a:srgbClr val="7030A0"/>
                </a:solidFill>
                <a:latin typeface="MS Mincho" panose="02020609040205080304" charset="-128"/>
                <a:ea typeface="MS Mincho" panose="02020609040205080304" charset="-128"/>
                <a:cs typeface="MS Mincho" panose="02020609040205080304" charset="-128"/>
              </a:rPr>
              <a:t>六割</a:t>
            </a:r>
            <a:r>
              <a:rPr lang="ja-JP" altLang="zh-CN" sz="2800" b="1" kern="100" dirty="0">
                <a:latin typeface="MS Mincho" panose="02020609040205080304" charset="-128"/>
                <a:ea typeface="MS Mincho" panose="02020609040205080304" charset="-128"/>
                <a:cs typeface="MS Mincho" panose="02020609040205080304" charset="-128"/>
              </a:rPr>
              <a:t>しか理解でき</a:t>
            </a:r>
            <a:r>
              <a:rPr lang="ja-JP" altLang="en-US" sz="2800" b="1" kern="100" dirty="0">
                <a:latin typeface="MS Mincho" panose="02020609040205080304" charset="-128"/>
                <a:ea typeface="MS Mincho" panose="02020609040205080304" charset="-128"/>
                <a:cs typeface="MS Mincho" panose="02020609040205080304" charset="-128"/>
              </a:rPr>
              <a:t>ない</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solidFill>
                  <a:srgbClr val="0070C0"/>
                </a:solidFill>
                <a:latin typeface="MS Mincho" panose="02020609040205080304" charset="-128"/>
                <a:ea typeface="MS Mincho" panose="02020609040205080304" charset="-128"/>
                <a:cs typeface="MS Mincho" panose="02020609040205080304" charset="-128"/>
              </a:rPr>
              <a:t>フランス語や英語</a:t>
            </a:r>
            <a:r>
              <a:rPr lang="ja-JP" altLang="zh-CN" sz="2800" b="1" kern="100" dirty="0">
                <a:latin typeface="MS Mincho" panose="02020609040205080304" charset="-128"/>
                <a:ea typeface="MS Mincho" panose="02020609040205080304" charset="-128"/>
                <a:cs typeface="MS Mincho" panose="02020609040205080304" charset="-128"/>
              </a:rPr>
              <a:t>は</a:t>
            </a:r>
            <a:r>
              <a:rPr lang="ja-JP" altLang="zh-CN" sz="2800" b="1" kern="100" dirty="0">
                <a:solidFill>
                  <a:srgbClr val="0070C0"/>
                </a:solidFill>
                <a:latin typeface="MS Mincho" panose="02020609040205080304" charset="-128"/>
                <a:ea typeface="MS Mincho" panose="02020609040205080304" charset="-128"/>
                <a:cs typeface="MS Mincho" panose="02020609040205080304" charset="-128"/>
              </a:rPr>
              <a:t>五千語</a:t>
            </a:r>
            <a:r>
              <a:rPr lang="ja-JP" altLang="zh-CN" sz="2800" b="1" kern="100" dirty="0">
                <a:latin typeface="MS Mincho" panose="02020609040205080304" charset="-128"/>
                <a:ea typeface="MS Mincho" panose="02020609040205080304" charset="-128"/>
                <a:cs typeface="MS Mincho" panose="02020609040205080304" charset="-128"/>
              </a:rPr>
              <a:t>覚えれば</a:t>
            </a:r>
            <a:r>
              <a:rPr lang="ja-JP" altLang="zh-CN" sz="2800" b="1" kern="100" dirty="0">
                <a:solidFill>
                  <a:srgbClr val="FF0000"/>
                </a:solidFill>
                <a:latin typeface="MS Mincho" panose="02020609040205080304" charset="-128"/>
                <a:ea typeface="MS Mincho" panose="02020609040205080304" charset="-128"/>
                <a:cs typeface="MS Mincho" panose="02020609040205080304" charset="-128"/>
              </a:rPr>
              <a:t>九割以上を理解する</a:t>
            </a:r>
            <a:r>
              <a:rPr lang="ja-JP" altLang="zh-CN" sz="2800" b="1" kern="100" dirty="0">
                <a:latin typeface="MS Mincho" panose="02020609040205080304" charset="-128"/>
                <a:ea typeface="MS Mincho" panose="02020609040205080304" charset="-128"/>
                <a:cs typeface="MS Mincho" panose="02020609040205080304" charset="-128"/>
              </a:rPr>
              <a:t>ことができ</a:t>
            </a:r>
            <a:r>
              <a:rPr lang="ja-JP" altLang="en-US" sz="2800" b="1" kern="100" dirty="0">
                <a:latin typeface="MS Mincho" panose="02020609040205080304" charset="-128"/>
                <a:ea typeface="MS Mincho" panose="02020609040205080304" charset="-128"/>
                <a:cs typeface="MS Mincho" panose="02020609040205080304" charset="-128"/>
              </a:rPr>
              <a:t>る</a:t>
            </a:r>
            <a:r>
              <a:rPr lang="ja-JP" altLang="zh-CN" sz="2800" b="1" kern="100" dirty="0">
                <a:latin typeface="MS Mincho" panose="02020609040205080304" charset="-128"/>
                <a:ea typeface="MS Mincho" panose="02020609040205080304" charset="-128"/>
                <a:cs typeface="MS Mincho" panose="02020609040205080304" charset="-128"/>
              </a:rPr>
              <a:t>が、</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solidFill>
                  <a:srgbClr val="7030A0"/>
                </a:solidFill>
                <a:latin typeface="MS Mincho" panose="02020609040205080304" charset="-128"/>
                <a:ea typeface="MS Mincho" panose="02020609040205080304" charset="-128"/>
                <a:cs typeface="MS Mincho" panose="02020609040205080304" charset="-128"/>
              </a:rPr>
              <a:t>日本語</a:t>
            </a:r>
            <a:r>
              <a:rPr lang="ja-JP" altLang="zh-CN" sz="2800" b="1" kern="100" dirty="0">
                <a:latin typeface="MS Mincho" panose="02020609040205080304" charset="-128"/>
                <a:ea typeface="MS Mincho" panose="02020609040205080304" charset="-128"/>
                <a:cs typeface="MS Mincho" panose="02020609040205080304" charset="-128"/>
              </a:rPr>
              <a:t>は</a:t>
            </a:r>
            <a:r>
              <a:rPr lang="ja-JP" altLang="zh-CN" sz="2800" b="1" kern="100" dirty="0">
                <a:solidFill>
                  <a:srgbClr val="7030A0"/>
                </a:solidFill>
                <a:latin typeface="MS Mincho" panose="02020609040205080304" charset="-128"/>
                <a:ea typeface="MS Mincho" panose="02020609040205080304" charset="-128"/>
                <a:cs typeface="MS Mincho" panose="02020609040205080304" charset="-128"/>
              </a:rPr>
              <a:t>二万二千語</a:t>
            </a:r>
            <a:r>
              <a:rPr lang="ja-JP" altLang="zh-CN" sz="2800" b="1" kern="100" dirty="0">
                <a:latin typeface="MS Mincho" panose="02020609040205080304" charset="-128"/>
                <a:ea typeface="MS Mincho" panose="02020609040205080304" charset="-128"/>
                <a:cs typeface="MS Mincho" panose="02020609040205080304" charset="-128"/>
              </a:rPr>
              <a:t>が必要で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zh-CN" altLang="zh-CN" sz="2800" b="1" kern="100" dirty="0">
              <a:latin typeface="MS Mincho" panose="02020609040205080304" charset="-128"/>
              <a:ea typeface="MS Mincho" panose="02020609040205080304" charset="-128"/>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2" nodeType="clickEffect">
                                  <p:stCondLst>
                                    <p:cond delay="0"/>
                                  </p:stCondLst>
                                  <p:iterate type="lt">
                                    <p:tmPct val="0"/>
                                  </p:iterate>
                                  <p:childTnLst>
                                    <p:set>
                                      <p:cBhvr>
                                        <p:cTn id="13" dur="1" fill="hold">
                                          <p:stCondLst>
                                            <p:cond delay="0"/>
                                          </p:stCondLst>
                                        </p:cTn>
                                        <p:tgtEl>
                                          <p:spTgt spid="14"/>
                                        </p:tgtEl>
                                        <p:attrNameLst>
                                          <p:attrName>style.visibility</p:attrName>
                                        </p:attrNameLst>
                                      </p:cBhvr>
                                      <p:to>
                                        <p:strVal val="visible"/>
                                      </p:to>
                                    </p:set>
                                    <p:animEffect transition="in" filter="blinds(horizontal)">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4" grpId="2"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5.日本語の「蒲団」はどういう意味なのか。</a:t>
            </a:r>
          </a:p>
        </p:txBody>
      </p:sp>
      <p:sp>
        <p:nvSpPr>
          <p:cNvPr id="14" name="文本框 13"/>
          <p:cNvSpPr txBox="1"/>
          <p:nvPr/>
        </p:nvSpPr>
        <p:spPr>
          <a:xfrm>
            <a:off x="248285" y="2623185"/>
            <a:ext cx="11697335" cy="1930337"/>
          </a:xfrm>
          <a:prstGeom prst="rect">
            <a:avLst/>
          </a:prstGeom>
          <a:solidFill>
            <a:schemeClr val="tx2">
              <a:lumMod val="10000"/>
              <a:lumOff val="90000"/>
            </a:schemeClr>
          </a:solidFill>
        </p:spPr>
        <p:txBody>
          <a:bodyPr wrap="square" rtlCol="0" anchor="t">
            <a:spAutoFit/>
          </a:bodyPr>
          <a:lstStyle/>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「蒲団」の「蒲」は植物のガマの意味で、</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「団」は団子から連想されるように「丸い」という意味で</a:t>
            </a:r>
            <a:r>
              <a:rPr lang="ja-JP" altLang="en-US" sz="2800" b="1" kern="100" dirty="0">
                <a:latin typeface="MS Mincho" panose="02020609040205080304" charset="-128"/>
                <a:ea typeface="MS Mincho" panose="02020609040205080304" charset="-128"/>
                <a:cs typeface="MS Mincho" panose="02020609040205080304" charset="-128"/>
              </a:rPr>
              <a:t>ある</a:t>
            </a:r>
            <a:r>
              <a:rPr lang="ja-JP" altLang="zh-CN" sz="2800" b="1" kern="100" dirty="0">
                <a:latin typeface="MS Mincho" panose="02020609040205080304" charset="-128"/>
                <a:ea typeface="MS Mincho" panose="02020609040205080304" charset="-128"/>
                <a:cs typeface="MS Mincho" panose="02020609040205080304" charset="-128"/>
              </a:rPr>
              <a:t>。</a:t>
            </a:r>
            <a:endParaRPr lang="en-US" altLang="ja-JP" sz="2800" b="1" kern="100" dirty="0">
              <a:latin typeface="MS Mincho" panose="02020609040205080304" charset="-128"/>
              <a:ea typeface="MS Mincho" panose="02020609040205080304" charset="-128"/>
              <a:cs typeface="MS Mincho" panose="02020609040205080304" charset="-128"/>
            </a:endParaRPr>
          </a:p>
          <a:p>
            <a:pPr algn="just">
              <a:lnSpc>
                <a:spcPct val="150000"/>
              </a:lnSpc>
            </a:pPr>
            <a:r>
              <a:rPr lang="ja-JP" altLang="zh-CN" sz="2800" b="1" kern="100" dirty="0">
                <a:latin typeface="MS Mincho" panose="02020609040205080304" charset="-128"/>
                <a:ea typeface="MS Mincho" panose="02020609040205080304" charset="-128"/>
                <a:cs typeface="MS Mincho" panose="02020609040205080304" charset="-128"/>
              </a:rPr>
              <a:t>この</a:t>
            </a:r>
            <a:r>
              <a:rPr lang="ja-JP" altLang="en-US" sz="2800" b="1" kern="100" dirty="0">
                <a:latin typeface="MS Mincho" panose="02020609040205080304" charset="-128"/>
                <a:ea typeface="MS Mincho" panose="02020609040205080304" charset="-128"/>
                <a:cs typeface="MS Mincho" panose="02020609040205080304" charset="-128"/>
              </a:rPr>
              <a:t>漢字</a:t>
            </a:r>
            <a:r>
              <a:rPr lang="ja-JP" altLang="zh-CN" sz="2800" b="1" kern="100" dirty="0">
                <a:latin typeface="MS Mincho" panose="02020609040205080304" charset="-128"/>
                <a:ea typeface="MS Mincho" panose="02020609040205080304" charset="-128"/>
                <a:cs typeface="MS Mincho" panose="02020609040205080304" charset="-128"/>
              </a:rPr>
              <a:t>の意味から、昔の蒲団は丸かったことが分か</a:t>
            </a:r>
            <a:r>
              <a:rPr lang="ja-JP" altLang="en-US" sz="2800" b="1" kern="100" dirty="0">
                <a:latin typeface="MS Mincho" panose="02020609040205080304" charset="-128"/>
                <a:ea typeface="MS Mincho" panose="02020609040205080304" charset="-128"/>
                <a:cs typeface="MS Mincho" panose="02020609040205080304" charset="-128"/>
              </a:rPr>
              <a:t>る</a:t>
            </a:r>
            <a:r>
              <a:rPr lang="ja-JP" altLang="zh-CN" sz="2800" b="1" kern="100" dirty="0">
                <a:latin typeface="MS Mincho" panose="02020609040205080304" charset="-128"/>
                <a:ea typeface="MS Mincho" panose="02020609040205080304" charset="-128"/>
                <a:cs typeface="MS Mincho" panose="02020609040205080304" charset="-128"/>
              </a:rPr>
              <a:t>。</a:t>
            </a:r>
            <a:endParaRPr lang="zh-CN" altLang="zh-CN" sz="2800" b="1" kern="100" dirty="0">
              <a:latin typeface="MS Mincho" panose="02020609040205080304" charset="-128"/>
              <a:ea typeface="MS Mincho" panose="02020609040205080304" charset="-128"/>
              <a:cs typeface="Times New Roman" panose="02020603050405020304"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1．母国語、日本語やその他の外国語について話し合ってみよう。</a:t>
            </a:r>
          </a:p>
        </p:txBody>
      </p:sp>
      <p:sp>
        <p:nvSpPr>
          <p:cNvPr id="3" name="文本框 2"/>
          <p:cNvSpPr txBox="1"/>
          <p:nvPr/>
        </p:nvSpPr>
        <p:spPr>
          <a:xfrm>
            <a:off x="247015" y="2779395"/>
            <a:ext cx="11697335" cy="2676525"/>
          </a:xfrm>
          <a:prstGeom prst="rect">
            <a:avLst/>
          </a:prstGeom>
          <a:solidFill>
            <a:schemeClr val="tx2">
              <a:lumMod val="10000"/>
              <a:lumOff val="90000"/>
            </a:schemeClr>
          </a:solidFill>
        </p:spPr>
        <p:txBody>
          <a:bodyPr wrap="square" rtlCol="0" anchor="t">
            <a:spAutoFit/>
          </a:bodyPr>
          <a:lstStyle/>
          <a:p>
            <a:pPr marL="133350" indent="-133350" algn="just">
              <a:lnSpc>
                <a:spcPct val="150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母</a:t>
            </a:r>
            <a:r>
              <a:rPr lang="ja-JP" altLang="zh-CN" sz="2800" b="1" kern="100" dirty="0">
                <a:latin typeface="MS Mincho" panose="02020609040205080304" charset="-128"/>
                <a:ea typeface="MS Mincho" panose="02020609040205080304" charset="-128"/>
                <a:cs typeface="MS Mincho" panose="02020609040205080304" charset="-128"/>
              </a:rPr>
              <a:t>国語とは</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その国において公的なものとされている言語を指す。</a:t>
            </a:r>
            <a:endParaRPr lang="en-US" altLang="ja-JP" sz="2800" b="1" kern="100" dirty="0">
              <a:solidFill>
                <a:srgbClr val="000000"/>
              </a:solidFill>
              <a:latin typeface="MS Mincho" panose="02020609040205080304" charset="-128"/>
              <a:ea typeface="MS Mincho" panose="02020609040205080304" charset="-128"/>
              <a:cs typeface="MS Mincho" panose="02020609040205080304" charset="-128"/>
            </a:endParaRPr>
          </a:p>
          <a:p>
            <a:pPr marL="133350" indent="-133350" algn="just">
              <a:lnSpc>
                <a:spcPct val="150000"/>
              </a:lnSpc>
            </a:pP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日本において日本語は国語で</a:t>
            </a:r>
            <a:r>
              <a:rPr lang="ja-JP" altLang="en-US" sz="2800" b="1" kern="100" dirty="0">
                <a:solidFill>
                  <a:srgbClr val="000000"/>
                </a:solidFill>
                <a:latin typeface="MS Mincho" panose="02020609040205080304" charset="-128"/>
                <a:ea typeface="MS Mincho" panose="02020609040205080304" charset="-128"/>
                <a:cs typeface="MS Mincho" panose="02020609040205080304" charset="-128"/>
              </a:rPr>
              <a:t>ある</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a:t>
            </a:r>
            <a:endParaRPr lang="en-US" altLang="ja-JP" sz="2800" b="1" kern="100" dirty="0">
              <a:solidFill>
                <a:srgbClr val="000000"/>
              </a:solidFill>
              <a:latin typeface="MS Mincho" panose="02020609040205080304" charset="-128"/>
              <a:ea typeface="MS Mincho" panose="02020609040205080304" charset="-128"/>
              <a:cs typeface="MS Mincho" panose="02020609040205080304" charset="-128"/>
            </a:endParaRPr>
          </a:p>
          <a:p>
            <a:pPr marL="133350" indent="-133350" algn="just">
              <a:lnSpc>
                <a:spcPct val="150000"/>
              </a:lnSpc>
            </a:pP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外国語は外国で使われている言語のことであ</a:t>
            </a:r>
            <a:r>
              <a:rPr lang="ja-JP" altLang="en-US" sz="2800" b="1" kern="100" dirty="0">
                <a:solidFill>
                  <a:srgbClr val="000000"/>
                </a:solidFill>
                <a:latin typeface="MS Mincho" panose="02020609040205080304" charset="-128"/>
                <a:ea typeface="MS Mincho" panose="02020609040205080304" charset="-128"/>
                <a:cs typeface="MS Mincho" panose="02020609040205080304" charset="-128"/>
              </a:rPr>
              <a:t>る</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a:t>
            </a:r>
            <a:endParaRPr lang="en-US" altLang="ja-JP" sz="2800" b="1" kern="100" dirty="0">
              <a:solidFill>
                <a:srgbClr val="000000"/>
              </a:solidFill>
              <a:latin typeface="MS Mincho" panose="02020609040205080304" charset="-128"/>
              <a:ea typeface="MS Mincho" panose="02020609040205080304" charset="-128"/>
              <a:cs typeface="MS Mincho" panose="02020609040205080304" charset="-128"/>
            </a:endParaRPr>
          </a:p>
          <a:p>
            <a:pPr marL="133350" indent="-133350" algn="just">
              <a:lnSpc>
                <a:spcPct val="150000"/>
              </a:lnSpc>
            </a:pP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日本において英語・中国語などは外国語で</a:t>
            </a:r>
            <a:r>
              <a:rPr lang="ja-JP" altLang="en-US" sz="2800" b="1" kern="100" dirty="0">
                <a:solidFill>
                  <a:srgbClr val="000000"/>
                </a:solidFill>
                <a:latin typeface="MS Mincho" panose="02020609040205080304" charset="-128"/>
                <a:ea typeface="MS Mincho" panose="02020609040205080304" charset="-128"/>
                <a:cs typeface="MS Mincho" panose="02020609040205080304" charset="-128"/>
              </a:rPr>
              <a:t>ある</a:t>
            </a:r>
            <a:r>
              <a:rPr lang="ja-JP" altLang="zh-CN" sz="2800" b="1" kern="100" dirty="0">
                <a:solidFill>
                  <a:srgbClr val="000000"/>
                </a:solidFill>
                <a:latin typeface="MS Mincho" panose="02020609040205080304" charset="-128"/>
                <a:ea typeface="MS Mincho" panose="02020609040205080304" charset="-128"/>
                <a:cs typeface="MS Mincho" panose="02020609040205080304" charset="-128"/>
              </a:rPr>
              <a:t>。</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2．日本語において漢字はどのように位置づけられているのか。教科書の内容に基づいて話し合ってみよう。</a:t>
            </a:r>
          </a:p>
        </p:txBody>
      </p:sp>
      <p:sp>
        <p:nvSpPr>
          <p:cNvPr id="3" name="文本框 2"/>
          <p:cNvSpPr txBox="1"/>
          <p:nvPr/>
        </p:nvSpPr>
        <p:spPr>
          <a:xfrm>
            <a:off x="247015" y="2764790"/>
            <a:ext cx="11697335" cy="1815882"/>
          </a:xfrm>
          <a:prstGeom prst="rect">
            <a:avLst/>
          </a:prstGeom>
          <a:solidFill>
            <a:schemeClr val="tx2">
              <a:lumMod val="10000"/>
              <a:lumOff val="90000"/>
            </a:schemeClr>
          </a:solidFill>
        </p:spPr>
        <p:txBody>
          <a:bodyPr wrap="square" rtlCol="0" anchor="t">
            <a:spAutoFit/>
          </a:bodyPr>
          <a:lstStyle/>
          <a:p>
            <a:r>
              <a:rPr lang="ja-JP" altLang="zh-CN" sz="2800" b="1" kern="100" dirty="0">
                <a:latin typeface="MS Mincho" panose="02020609040205080304" charset="-128"/>
                <a:ea typeface="MS Mincho" panose="02020609040205080304" charset="-128"/>
                <a:cs typeface="MS Mincho" panose="02020609040205080304" charset="-128"/>
              </a:rPr>
              <a:t>日本に固有の文字がなかったので</a:t>
            </a:r>
            <a:r>
              <a:rPr lang="ja-JP" altLang="zh-CN" sz="2800" b="1" kern="100" dirty="0" smtClean="0">
                <a:latin typeface="MS Mincho" panose="02020609040205080304" charset="-128"/>
                <a:ea typeface="MS Mincho" panose="02020609040205080304" charset="-128"/>
                <a:cs typeface="MS Mincho" panose="02020609040205080304" charset="-128"/>
              </a:rPr>
              <a:t>、初</a:t>
            </a:r>
            <a:r>
              <a:rPr lang="ja-JP" altLang="zh-CN" sz="2800" b="1" kern="100" dirty="0">
                <a:latin typeface="MS Mincho" panose="02020609040205080304" charset="-128"/>
                <a:ea typeface="MS Mincho" panose="02020609040205080304" charset="-128"/>
                <a:cs typeface="MS Mincho" panose="02020609040205080304" charset="-128"/>
              </a:rPr>
              <a:t>めは、中国の漢字から音や意味を借用した。</a:t>
            </a:r>
            <a:endParaRPr lang="en-US" altLang="ja-JP" sz="2800" b="1" kern="100" dirty="0">
              <a:latin typeface="MS Mincho" panose="02020609040205080304" charset="-128"/>
              <a:ea typeface="MS Mincho" panose="02020609040205080304" charset="-128"/>
              <a:cs typeface="MS Mincho" panose="02020609040205080304" charset="-128"/>
            </a:endParaRPr>
          </a:p>
          <a:p>
            <a:r>
              <a:rPr lang="ja-JP" altLang="zh-CN" sz="2800" b="1" kern="100" dirty="0">
                <a:latin typeface="MS Mincho" panose="02020609040205080304" charset="-128"/>
                <a:ea typeface="MS Mincho" panose="02020609040205080304" charset="-128"/>
                <a:cs typeface="MS Mincho" panose="02020609040205080304" charset="-128"/>
              </a:rPr>
              <a:t>また、平仮名だけの文は誤解が生じやすいが</a:t>
            </a:r>
            <a:r>
              <a:rPr lang="ja-JP" altLang="zh-CN" sz="2800" b="1" kern="100" dirty="0" smtClean="0">
                <a:latin typeface="MS Mincho" panose="02020609040205080304" charset="-128"/>
                <a:ea typeface="MS Mincho" panose="02020609040205080304" charset="-128"/>
                <a:cs typeface="MS Mincho" panose="02020609040205080304" charset="-128"/>
              </a:rPr>
              <a:t>、漢</a:t>
            </a:r>
            <a:r>
              <a:rPr lang="ja-JP" altLang="zh-CN" sz="2800" b="1" kern="100" dirty="0">
                <a:latin typeface="MS Mincho" panose="02020609040205080304" charset="-128"/>
                <a:ea typeface="MS Mincho" panose="02020609040205080304" charset="-128"/>
                <a:cs typeface="MS Mincho" panose="02020609040205080304" charset="-128"/>
              </a:rPr>
              <a:t>字があれば意味がはっきり</a:t>
            </a:r>
            <a:r>
              <a:rPr lang="ja-JP" altLang="en-US" sz="2800" b="1" kern="100" dirty="0">
                <a:latin typeface="MS Mincho" panose="02020609040205080304" charset="-128"/>
                <a:ea typeface="MS Mincho" panose="02020609040205080304" charset="-128"/>
                <a:cs typeface="MS Mincho" panose="02020609040205080304" charset="-128"/>
              </a:rPr>
              <a:t>する</a:t>
            </a:r>
            <a:r>
              <a:rPr lang="ja-JP" altLang="zh-CN" sz="2800" b="1" kern="100" dirty="0">
                <a:latin typeface="MS Mincho" panose="02020609040205080304" charset="-128"/>
                <a:ea typeface="MS Mincho" panose="02020609040205080304" charset="-128"/>
                <a:cs typeface="MS Mincho" panose="02020609040205080304" charset="-128"/>
              </a:rPr>
              <a:t>。</a:t>
            </a:r>
            <a:endParaRPr lang="ja-JP" altLang="en-US" sz="2800" b="1" dirty="0">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60388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3．言葉は変化するものであることを例を挙げながら説明してみよう。</a:t>
            </a:r>
          </a:p>
        </p:txBody>
      </p:sp>
      <p:sp>
        <p:nvSpPr>
          <p:cNvPr id="3" name="文本框 2"/>
          <p:cNvSpPr txBox="1"/>
          <p:nvPr/>
        </p:nvSpPr>
        <p:spPr>
          <a:xfrm>
            <a:off x="212725" y="2322195"/>
            <a:ext cx="11697335" cy="3969385"/>
          </a:xfrm>
          <a:prstGeom prst="rect">
            <a:avLst/>
          </a:prstGeom>
          <a:solidFill>
            <a:schemeClr val="tx2">
              <a:lumMod val="10000"/>
              <a:lumOff val="90000"/>
            </a:schemeClr>
          </a:solidFill>
        </p:spPr>
        <p:txBody>
          <a:bodyPr wrap="square" rtlCol="0" anchor="t">
            <a:spAutoFit/>
          </a:bodyPr>
          <a:lstStyle/>
          <a:p>
            <a:pPr lvl="0" algn="just">
              <a:lnSpc>
                <a:spcPct val="150000"/>
              </a:lnSpc>
            </a:pPr>
            <a:r>
              <a:rPr lang="ja-JP" altLang="zh-CN" sz="2400" b="1" kern="100" dirty="0">
                <a:latin typeface="MS Mincho" panose="02020609040205080304" charset="-128"/>
                <a:ea typeface="MS Mincho" panose="02020609040205080304" charset="-128"/>
                <a:cs typeface="MS Mincho" panose="02020609040205080304" charset="-128"/>
              </a:rPr>
              <a:t>「蒲団」は鎌倉時代に禅宗とともに日本に入ってきた当時は座禅の時にお尻にあてがうものであ</a:t>
            </a:r>
            <a:r>
              <a:rPr lang="ja-JP" altLang="en-US" sz="2400" b="1" kern="100" dirty="0">
                <a:latin typeface="MS Mincho" panose="02020609040205080304" charset="-128"/>
                <a:ea typeface="MS Mincho" panose="02020609040205080304" charset="-128"/>
                <a:cs typeface="MS Mincho" panose="02020609040205080304" charset="-128"/>
              </a:rPr>
              <a:t>っ</a:t>
            </a:r>
            <a:r>
              <a:rPr lang="ja-JP" altLang="zh-CN" sz="2400" b="1" kern="100" dirty="0">
                <a:latin typeface="MS Mincho" panose="02020609040205080304" charset="-128"/>
                <a:ea typeface="MS Mincho" panose="02020609040205080304" charset="-128"/>
                <a:cs typeface="MS Mincho" panose="02020609040205080304" charset="-128"/>
              </a:rPr>
              <a:t>たが、江戸時代に座具から寝具へ変化してきた。</a:t>
            </a:r>
            <a:endParaRPr lang="en-US" altLang="ja-JP" sz="2400" b="1" kern="100" dirty="0">
              <a:latin typeface="MS Mincho" panose="02020609040205080304" charset="-128"/>
              <a:ea typeface="MS Mincho" panose="02020609040205080304" charset="-128"/>
              <a:cs typeface="MS Mincho" panose="02020609040205080304" charset="-128"/>
            </a:endParaRPr>
          </a:p>
          <a:p>
            <a:pPr lvl="0" algn="just">
              <a:lnSpc>
                <a:spcPct val="150000"/>
              </a:lnSpc>
            </a:pPr>
            <a:r>
              <a:rPr lang="ja-JP" altLang="zh-CN" sz="2400" b="1" kern="100" dirty="0">
                <a:latin typeface="MS Mincho" panose="02020609040205080304" charset="-128"/>
                <a:ea typeface="MS Mincho" panose="02020609040205080304" charset="-128"/>
                <a:cs typeface="MS Mincho" panose="02020609040205080304" charset="-128"/>
              </a:rPr>
              <a:t>意味が寝具に変わったことで素材が変わり、「</a:t>
            </a:r>
            <a:r>
              <a:rPr lang="ja-JP" altLang="en-US" sz="2400" b="1" kern="100" dirty="0">
                <a:latin typeface="MS Mincho" panose="02020609040205080304" charset="-128"/>
                <a:ea typeface="MS Mincho" panose="02020609040205080304" charset="-128"/>
                <a:cs typeface="MS Mincho" panose="02020609040205080304" charset="-128"/>
              </a:rPr>
              <a:t>蒲</a:t>
            </a:r>
            <a:r>
              <a:rPr lang="ja-JP" altLang="zh-CN" sz="2400" b="1" kern="100" dirty="0">
                <a:latin typeface="MS Mincho" panose="02020609040205080304" charset="-128"/>
                <a:ea typeface="MS Mincho" panose="02020609040205080304" charset="-128"/>
                <a:cs typeface="MS Mincho" panose="02020609040205080304" charset="-128"/>
              </a:rPr>
              <a:t>で編まれた敷物」という原義は忘れ去られ、新たに「布団」という漢字表記が生まれた。</a:t>
            </a:r>
            <a:endParaRPr lang="en-US" altLang="ja-JP" sz="2400" b="1" kern="100" dirty="0">
              <a:latin typeface="MS Mincho" panose="02020609040205080304" charset="-128"/>
              <a:ea typeface="MS Mincho" panose="02020609040205080304" charset="-128"/>
              <a:cs typeface="MS Mincho" panose="02020609040205080304" charset="-128"/>
            </a:endParaRPr>
          </a:p>
          <a:p>
            <a:pPr lvl="0" algn="just">
              <a:lnSpc>
                <a:spcPct val="150000"/>
              </a:lnSpc>
            </a:pPr>
            <a:r>
              <a:rPr lang="ja-JP" altLang="zh-CN" sz="2400" b="1" kern="100" dirty="0">
                <a:latin typeface="MS Mincho" panose="02020609040205080304" charset="-128"/>
                <a:ea typeface="MS Mincho" panose="02020609040205080304" charset="-128"/>
                <a:cs typeface="MS Mincho" panose="02020609040205080304" charset="-128"/>
              </a:rPr>
              <a:t>「こわい」は今は「恐ろしい」とほぼ同じ意味で恐怖感を表す単語であ</a:t>
            </a:r>
            <a:r>
              <a:rPr lang="ja-JP" altLang="en-US" sz="2400" b="1" kern="100" dirty="0">
                <a:latin typeface="MS Mincho" panose="02020609040205080304" charset="-128"/>
                <a:ea typeface="MS Mincho" panose="02020609040205080304" charset="-128"/>
                <a:cs typeface="MS Mincho" panose="02020609040205080304" charset="-128"/>
              </a:rPr>
              <a:t>る</a:t>
            </a:r>
            <a:r>
              <a:rPr lang="ja-JP" altLang="zh-CN" sz="2400" b="1" kern="100" dirty="0">
                <a:latin typeface="MS Mincho" panose="02020609040205080304" charset="-128"/>
                <a:ea typeface="MS Mincho" panose="02020609040205080304" charset="-128"/>
                <a:cs typeface="MS Mincho" panose="02020609040205080304" charset="-128"/>
              </a:rPr>
              <a:t>が、昔は「堅い」「強い」意味で使われた。室町時代以降に「恐ろしい」という</a:t>
            </a:r>
            <a:r>
              <a:rPr lang="ja-JP" altLang="en-US" sz="2400" b="1" kern="100" dirty="0">
                <a:latin typeface="MS Mincho" panose="02020609040205080304" charset="-128"/>
                <a:ea typeface="MS Mincho" panose="02020609040205080304" charset="-128"/>
                <a:cs typeface="MS Mincho" panose="02020609040205080304" charset="-128"/>
              </a:rPr>
              <a:t>心情</a:t>
            </a:r>
            <a:r>
              <a:rPr lang="ja-JP" altLang="zh-CN" sz="2400" b="1" kern="100" dirty="0">
                <a:latin typeface="MS Mincho" panose="02020609040205080304" charset="-128"/>
                <a:ea typeface="MS Mincho" panose="02020609040205080304" charset="-128"/>
                <a:cs typeface="MS Mincho" panose="02020609040205080304" charset="-128"/>
              </a:rPr>
              <a:t>を表す意味で使われるようにな</a:t>
            </a:r>
            <a:r>
              <a:rPr lang="ja-JP" altLang="en-US" sz="2400" b="1" kern="100" dirty="0">
                <a:latin typeface="MS Mincho" panose="02020609040205080304" charset="-128"/>
                <a:ea typeface="MS Mincho" panose="02020609040205080304" charset="-128"/>
                <a:cs typeface="MS Mincho" panose="02020609040205080304" charset="-128"/>
              </a:rPr>
              <a:t>っ</a:t>
            </a:r>
            <a:r>
              <a:rPr lang="ja-JP" altLang="zh-CN" sz="2400" b="1" kern="100" dirty="0">
                <a:latin typeface="MS Mincho" panose="02020609040205080304" charset="-128"/>
                <a:ea typeface="MS Mincho" panose="02020609040205080304" charset="-128"/>
                <a:cs typeface="MS Mincho" panose="02020609040205080304" charset="-128"/>
              </a:rPr>
              <a:t>た。</a:t>
            </a:r>
            <a:endParaRPr lang="zh-CN" altLang="en-US" sz="24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blinds(horizontal)">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47015" y="1358900"/>
            <a:ext cx="11697335" cy="603885"/>
          </a:xfrm>
          <a:prstGeom prst="rect">
            <a:avLst/>
          </a:prstGeom>
          <a:noFill/>
        </p:spPr>
        <p:txBody>
          <a:bodyPr wrap="square" rtlCol="0" anchor="t">
            <a:spAutoFit/>
          </a:bodyPr>
          <a:lstStyle/>
          <a:p>
            <a:pPr fontAlgn="auto">
              <a:lnSpc>
                <a:spcPts val="4000"/>
              </a:lnSpc>
            </a:pPr>
            <a:r>
              <a:rPr sz="2800" b="1">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4．日本語における外来語の特徴を説明してみよう。</a:t>
            </a:r>
          </a:p>
        </p:txBody>
      </p:sp>
      <p:sp>
        <p:nvSpPr>
          <p:cNvPr id="3" name="文本框 2"/>
          <p:cNvSpPr txBox="1"/>
          <p:nvPr/>
        </p:nvSpPr>
        <p:spPr>
          <a:xfrm>
            <a:off x="247015" y="2061845"/>
            <a:ext cx="11697335" cy="4437753"/>
          </a:xfrm>
          <a:prstGeom prst="rect">
            <a:avLst/>
          </a:prstGeom>
          <a:solidFill>
            <a:schemeClr val="tx2">
              <a:lumMod val="10000"/>
              <a:lumOff val="90000"/>
            </a:schemeClr>
          </a:solidFill>
        </p:spPr>
        <p:txBody>
          <a:bodyPr wrap="square" rtlCol="0" anchor="t">
            <a:spAutoFit/>
          </a:bodyPr>
          <a:lstStyle/>
          <a:p>
            <a:pPr lvl="0" algn="just">
              <a:lnSpc>
                <a:spcPct val="150000"/>
              </a:lnSpc>
            </a:pPr>
            <a:r>
              <a:rPr lang="ja-JP" altLang="zh-CN" sz="2400" b="1" kern="100" dirty="0">
                <a:latin typeface="MS Mincho" panose="02020609040205080304" charset="-128"/>
                <a:ea typeface="MS Mincho" panose="02020609040205080304" charset="-128"/>
                <a:cs typeface="MS Mincho" panose="02020609040205080304" charset="-128"/>
              </a:rPr>
              <a:t>語族がまだ不明である日本語は、もともと文字がなかったので漢字から借用して仮名を作</a:t>
            </a:r>
            <a:r>
              <a:rPr lang="ja-JP" altLang="en-US" sz="2400" b="1" kern="100" dirty="0">
                <a:latin typeface="MS Mincho" panose="02020609040205080304" charset="-128"/>
                <a:ea typeface="MS Mincho" panose="02020609040205080304" charset="-128"/>
                <a:cs typeface="MS Mincho" panose="02020609040205080304" charset="-128"/>
              </a:rPr>
              <a:t>っ</a:t>
            </a:r>
            <a:r>
              <a:rPr lang="ja-JP" altLang="zh-CN" sz="2400" b="1" kern="100" dirty="0">
                <a:latin typeface="MS Mincho" panose="02020609040205080304" charset="-128"/>
                <a:ea typeface="MS Mincho" panose="02020609040205080304" charset="-128"/>
                <a:cs typeface="MS Mincho" panose="02020609040205080304" charset="-128"/>
              </a:rPr>
              <a:t>た。平仮名は曲線の多い柔らかな字体が女性に好まれ、日記や和歌を通して日常生活に取り入れられた。</a:t>
            </a:r>
            <a:endParaRPr lang="en-US" altLang="ja-JP" sz="2400" b="1" kern="100" dirty="0">
              <a:latin typeface="MS Mincho" panose="02020609040205080304" charset="-128"/>
              <a:ea typeface="MS Mincho" panose="02020609040205080304" charset="-128"/>
              <a:cs typeface="MS Mincho" panose="02020609040205080304" charset="-128"/>
            </a:endParaRPr>
          </a:p>
          <a:p>
            <a:pPr lvl="0" algn="just">
              <a:lnSpc>
                <a:spcPct val="150000"/>
              </a:lnSpc>
            </a:pPr>
            <a:r>
              <a:rPr lang="ja-JP" altLang="zh-CN" sz="2400" b="1" kern="100" dirty="0">
                <a:latin typeface="MS Mincho" panose="02020609040205080304" charset="-128"/>
                <a:ea typeface="MS Mincho" panose="02020609040205080304" charset="-128"/>
                <a:cs typeface="MS Mincho" panose="02020609040205080304" charset="-128"/>
              </a:rPr>
              <a:t>また、日本語は語彙が多いですが、日本人は言葉を変形させて新しい言葉を作ったり、外国文化を取り入れて言葉を増やしたりした。例えば、「愚痴る」は漢語の「愚痴」に日本語の動詞「する」を合成して作られたもので、「メモる」「サボる」は英語やフランス語を変化させた学生言葉から広まったものであ</a:t>
            </a:r>
            <a:r>
              <a:rPr lang="ja-JP" altLang="en-US" sz="2400" b="1" kern="100" dirty="0">
                <a:latin typeface="MS Mincho" panose="02020609040205080304" charset="-128"/>
                <a:ea typeface="MS Mincho" panose="02020609040205080304" charset="-128"/>
                <a:cs typeface="MS Mincho" panose="02020609040205080304" charset="-128"/>
              </a:rPr>
              <a:t>る</a:t>
            </a:r>
            <a:r>
              <a:rPr lang="ja-JP" altLang="zh-CN" sz="2400" b="1" kern="100" dirty="0">
                <a:latin typeface="MS Mincho" panose="02020609040205080304" charset="-128"/>
                <a:ea typeface="MS Mincho" panose="02020609040205080304" charset="-128"/>
                <a:cs typeface="MS Mincho" panose="02020609040205080304" charset="-128"/>
              </a:rPr>
              <a:t>。</a:t>
            </a:r>
            <a:endParaRPr lang="en-US" altLang="ja-JP" sz="2400" b="1" kern="100" dirty="0">
              <a:latin typeface="MS Mincho" panose="02020609040205080304" charset="-128"/>
              <a:ea typeface="MS Mincho" panose="02020609040205080304" charset="-128"/>
              <a:cs typeface="MS Mincho" panose="02020609040205080304" charset="-128"/>
            </a:endParaRPr>
          </a:p>
          <a:p>
            <a:pPr lvl="0" algn="just">
              <a:lnSpc>
                <a:spcPct val="150000"/>
              </a:lnSpc>
            </a:pPr>
            <a:r>
              <a:rPr lang="ja-JP" altLang="zh-CN" sz="2400" b="1" kern="100" dirty="0">
                <a:latin typeface="MS Mincho" panose="02020609040205080304" charset="-128"/>
                <a:ea typeface="MS Mincho" panose="02020609040205080304" charset="-128"/>
                <a:cs typeface="MS Mincho" panose="02020609040205080304" charset="-128"/>
              </a:rPr>
              <a:t>ほかにも、サラリーマンやダウンなどの和製英語も多数あ</a:t>
            </a:r>
            <a:r>
              <a:rPr lang="ja-JP" altLang="en-US" sz="2400" b="1" kern="100" dirty="0">
                <a:latin typeface="MS Mincho" panose="02020609040205080304" charset="-128"/>
                <a:ea typeface="MS Mincho" panose="02020609040205080304" charset="-128"/>
                <a:cs typeface="MS Mincho" panose="02020609040205080304" charset="-128"/>
              </a:rPr>
              <a:t>る</a:t>
            </a:r>
            <a:r>
              <a:rPr lang="ja-JP" altLang="zh-CN" sz="2400" b="1" kern="100" dirty="0">
                <a:latin typeface="MS Mincho" panose="02020609040205080304" charset="-128"/>
                <a:ea typeface="MS Mincho" panose="02020609040205080304" charset="-128"/>
                <a:cs typeface="MS Mincho" panose="02020609040205080304" charset="-128"/>
              </a:rPr>
              <a:t>。</a:t>
            </a:r>
            <a:endParaRPr lang="zh-CN" altLang="en-US" sz="24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277620"/>
            <a:ext cx="11697335" cy="603885"/>
          </a:xfrm>
          <a:prstGeom prst="rect">
            <a:avLst/>
          </a:prstGeom>
          <a:noFill/>
        </p:spPr>
        <p:txBody>
          <a:bodyPr wrap="square" rtlCol="0" anchor="t">
            <a:spAutoFit/>
          </a:bodyPr>
          <a:lstStyle/>
          <a:p>
            <a:pPr fontAlgn="auto">
              <a:lnSpc>
                <a:spcPts val="4000"/>
              </a:lnSpc>
            </a:pPr>
            <a:r>
              <a:rPr sz="2800" b="1" dirty="0">
                <a:solidFill>
                  <a:schemeClr val="accent1">
                    <a:lumMod val="50000"/>
                  </a:schemeClr>
                </a:solidFill>
                <a:latin typeface="MS Mincho" panose="02020609040205080304" charset="-128"/>
                <a:ea typeface="MS Mincho" panose="02020609040205080304" charset="-128"/>
                <a:cs typeface="MS Mincho" panose="02020609040205080304" charset="-128"/>
                <a:sym typeface="+mn-ea"/>
              </a:rPr>
              <a:t>5．日本語の特徴をまとめてみよう。</a:t>
            </a:r>
          </a:p>
        </p:txBody>
      </p:sp>
      <p:sp>
        <p:nvSpPr>
          <p:cNvPr id="3" name="文本框 2"/>
          <p:cNvSpPr txBox="1"/>
          <p:nvPr/>
        </p:nvSpPr>
        <p:spPr>
          <a:xfrm>
            <a:off x="212725" y="2150110"/>
            <a:ext cx="11697335" cy="4175182"/>
          </a:xfrm>
          <a:prstGeom prst="rect">
            <a:avLst/>
          </a:prstGeom>
          <a:solidFill>
            <a:schemeClr val="tx2">
              <a:lumMod val="10000"/>
              <a:lumOff val="90000"/>
            </a:schemeClr>
          </a:solidFill>
        </p:spPr>
        <p:txBody>
          <a:bodyPr wrap="square" rtlCol="0" anchor="t">
            <a:spAutoFit/>
          </a:bodyPr>
          <a:lstStyle/>
          <a:p>
            <a:pPr algn="just">
              <a:lnSpc>
                <a:spcPct val="150000"/>
              </a:lnSpc>
            </a:pPr>
            <a:r>
              <a:rPr lang="ja-JP" altLang="zh-CN" sz="2000" b="1" kern="100" dirty="0">
                <a:latin typeface="MS Mincho" panose="02020609040205080304" charset="-128"/>
                <a:ea typeface="MS Mincho" panose="02020609040205080304" charset="-128"/>
                <a:cs typeface="MS Mincho" panose="02020609040205080304" charset="-128"/>
              </a:rPr>
              <a:t>①日本語は日本の国語で、語族がまだ不明で</a:t>
            </a:r>
            <a:r>
              <a:rPr lang="ja-JP" altLang="en-US" sz="2000" b="1" kern="100" dirty="0">
                <a:latin typeface="MS Mincho" panose="02020609040205080304" charset="-128"/>
                <a:ea typeface="MS Mincho" panose="02020609040205080304" charset="-128"/>
                <a:cs typeface="MS Mincho" panose="02020609040205080304" charset="-128"/>
              </a:rPr>
              <a:t>ある</a:t>
            </a:r>
            <a:r>
              <a:rPr lang="ja-JP" altLang="zh-CN" sz="2000" b="1" kern="100" dirty="0">
                <a:latin typeface="MS Mincho" panose="02020609040205080304" charset="-128"/>
                <a:ea typeface="MS Mincho" panose="02020609040205080304" charset="-128"/>
                <a:cs typeface="MS Mincho" panose="02020609040205080304" charset="-128"/>
              </a:rPr>
              <a:t>。</a:t>
            </a:r>
            <a:endParaRPr lang="zh-CN" altLang="zh-CN" sz="2000" b="1" kern="100" dirty="0">
              <a:latin typeface="MS Mincho" panose="02020609040205080304" charset="-128"/>
              <a:ea typeface="MS Mincho" panose="02020609040205080304" charset="-128"/>
              <a:cs typeface="Times New Roman" panose="02020603050405020304" pitchFamily="18" charset="0"/>
            </a:endParaRPr>
          </a:p>
          <a:p>
            <a:pPr algn="just">
              <a:lnSpc>
                <a:spcPct val="150000"/>
              </a:lnSpc>
            </a:pPr>
            <a:r>
              <a:rPr lang="ja-JP" altLang="zh-CN" sz="2000" b="1" kern="100" dirty="0">
                <a:latin typeface="MS Mincho" panose="02020609040205080304" charset="-128"/>
                <a:ea typeface="MS Mincho" panose="02020609040205080304" charset="-128"/>
                <a:cs typeface="MS Mincho" panose="02020609040205080304" charset="-128"/>
              </a:rPr>
              <a:t>②日本語の文字は平仮名、カタカナ、漢字に分けられ、表意文字と表音文字が混用されているのが特徴で</a:t>
            </a:r>
            <a:r>
              <a:rPr lang="ja-JP" altLang="en-US" sz="2000" b="1" kern="100" dirty="0">
                <a:latin typeface="MS Mincho" panose="02020609040205080304" charset="-128"/>
                <a:ea typeface="MS Mincho" panose="02020609040205080304" charset="-128"/>
                <a:cs typeface="MS Mincho" panose="02020609040205080304" charset="-128"/>
              </a:rPr>
              <a:t>ある</a:t>
            </a:r>
            <a:r>
              <a:rPr lang="ja-JP" altLang="zh-CN" sz="2000" b="1" kern="100" dirty="0">
                <a:latin typeface="MS Mincho" panose="02020609040205080304" charset="-128"/>
                <a:ea typeface="MS Mincho" panose="02020609040205080304" charset="-128"/>
                <a:cs typeface="MS Mincho" panose="02020609040205080304" charset="-128"/>
              </a:rPr>
              <a:t>。</a:t>
            </a:r>
            <a:endParaRPr lang="zh-CN" altLang="zh-CN" sz="2000" b="1" kern="100" dirty="0">
              <a:latin typeface="MS Mincho" panose="02020609040205080304" charset="-128"/>
              <a:ea typeface="MS Mincho" panose="02020609040205080304" charset="-128"/>
              <a:cs typeface="Times New Roman" panose="02020603050405020304" pitchFamily="18" charset="0"/>
            </a:endParaRPr>
          </a:p>
          <a:p>
            <a:pPr algn="just">
              <a:lnSpc>
                <a:spcPct val="150000"/>
              </a:lnSpc>
            </a:pPr>
            <a:r>
              <a:rPr lang="ja-JP" altLang="zh-CN" sz="2000" b="1" kern="100" dirty="0">
                <a:latin typeface="MS Mincho" panose="02020609040205080304" charset="-128"/>
                <a:ea typeface="MS Mincho" panose="02020609040205080304" charset="-128"/>
                <a:cs typeface="MS Mincho" panose="02020609040205080304" charset="-128"/>
              </a:rPr>
              <a:t>③日本語の語彙数はほかの言語に比べて多いと言われ</a:t>
            </a:r>
            <a:r>
              <a:rPr lang="ja-JP" altLang="en-US" sz="2000" b="1" kern="100" dirty="0">
                <a:latin typeface="MS Mincho" panose="02020609040205080304" charset="-128"/>
                <a:ea typeface="MS Mincho" panose="02020609040205080304" charset="-128"/>
                <a:cs typeface="MS Mincho" panose="02020609040205080304" charset="-128"/>
              </a:rPr>
              <a:t>る</a:t>
            </a:r>
            <a:r>
              <a:rPr lang="ja-JP" altLang="zh-CN" sz="2000" b="1" kern="100" dirty="0">
                <a:latin typeface="MS Mincho" panose="02020609040205080304" charset="-128"/>
                <a:ea typeface="MS Mincho" panose="02020609040205080304" charset="-128"/>
                <a:cs typeface="MS Mincho" panose="02020609040205080304" charset="-128"/>
              </a:rPr>
              <a:t>が、フランス語や英語が五千語を覚えれば日常会話の九割以上を理解するのに対して、日本語は二万二千語が必要であるということから分か</a:t>
            </a:r>
            <a:r>
              <a:rPr lang="ja-JP" altLang="en-US" sz="2000" b="1" kern="100" dirty="0">
                <a:latin typeface="MS Mincho" panose="02020609040205080304" charset="-128"/>
                <a:ea typeface="MS Mincho" panose="02020609040205080304" charset="-128"/>
                <a:cs typeface="MS Mincho" panose="02020609040205080304" charset="-128"/>
              </a:rPr>
              <a:t>る</a:t>
            </a:r>
            <a:r>
              <a:rPr lang="ja-JP" altLang="zh-CN" sz="2000" b="1" kern="100" dirty="0">
                <a:latin typeface="MS Mincho" panose="02020609040205080304" charset="-128"/>
                <a:ea typeface="MS Mincho" panose="02020609040205080304" charset="-128"/>
                <a:cs typeface="MS Mincho" panose="02020609040205080304" charset="-128"/>
              </a:rPr>
              <a:t>。理由の一つは、日本語が新しい言葉を作りやすい構造</a:t>
            </a:r>
            <a:r>
              <a:rPr lang="ja-JP" altLang="en-US" sz="2000" b="1" kern="100" dirty="0">
                <a:latin typeface="MS Mincho" panose="02020609040205080304" charset="-128"/>
                <a:ea typeface="MS Mincho" panose="02020609040205080304" charset="-128"/>
                <a:cs typeface="MS Mincho" panose="02020609040205080304" charset="-128"/>
              </a:rPr>
              <a:t>だ</a:t>
            </a:r>
            <a:r>
              <a:rPr lang="ja-JP" altLang="zh-CN" sz="2000" b="1" kern="100" dirty="0">
                <a:latin typeface="MS Mincho" panose="02020609040205080304" charset="-128"/>
                <a:ea typeface="MS Mincho" panose="02020609040205080304" charset="-128"/>
                <a:cs typeface="MS Mincho" panose="02020609040205080304" charset="-128"/>
              </a:rPr>
              <a:t>から</a:t>
            </a:r>
            <a:r>
              <a:rPr lang="ja-JP" altLang="en-US" sz="2000" b="1" kern="100" dirty="0">
                <a:latin typeface="MS Mincho" panose="02020609040205080304" charset="-128"/>
                <a:ea typeface="MS Mincho" panose="02020609040205080304" charset="-128"/>
                <a:cs typeface="MS Mincho" panose="02020609040205080304" charset="-128"/>
              </a:rPr>
              <a:t>である</a:t>
            </a:r>
            <a:r>
              <a:rPr lang="ja-JP" altLang="zh-CN" sz="2000" b="1" kern="100" dirty="0">
                <a:latin typeface="MS Mincho" panose="02020609040205080304" charset="-128"/>
                <a:ea typeface="MS Mincho" panose="02020609040205080304" charset="-128"/>
                <a:cs typeface="MS Mincho" panose="02020609040205080304" charset="-128"/>
              </a:rPr>
              <a:t>。もう一つは、日本語は外国文化を取り入れて言葉を増やしてきた歴史が</a:t>
            </a:r>
            <a:r>
              <a:rPr lang="ja-JP" altLang="en-US" sz="2000" b="1" kern="100" dirty="0">
                <a:latin typeface="MS Mincho" panose="02020609040205080304" charset="-128"/>
                <a:ea typeface="MS Mincho" panose="02020609040205080304" charset="-128"/>
                <a:cs typeface="MS Mincho" panose="02020609040205080304" charset="-128"/>
              </a:rPr>
              <a:t>ある</a:t>
            </a:r>
            <a:r>
              <a:rPr lang="ja-JP" altLang="zh-CN" sz="2000" b="1" kern="100" dirty="0">
                <a:latin typeface="MS Mincho" panose="02020609040205080304" charset="-128"/>
                <a:ea typeface="MS Mincho" panose="02020609040205080304" charset="-128"/>
                <a:cs typeface="MS Mincho" panose="02020609040205080304" charset="-128"/>
              </a:rPr>
              <a:t>。</a:t>
            </a:r>
            <a:endParaRPr lang="en-US" altLang="ja-JP" sz="2000" b="1" kern="100" dirty="0">
              <a:latin typeface="MS Mincho" panose="02020609040205080304" charset="-128"/>
              <a:ea typeface="MS Mincho" panose="02020609040205080304" charset="-128"/>
              <a:cs typeface="Times New Roman" panose="02020603050405020304" pitchFamily="18" charset="0"/>
            </a:endParaRPr>
          </a:p>
          <a:p>
            <a:pPr algn="just">
              <a:lnSpc>
                <a:spcPct val="150000"/>
              </a:lnSpc>
            </a:pPr>
            <a:r>
              <a:rPr lang="ja-JP" altLang="zh-CN" sz="2000" b="1" kern="100" dirty="0">
                <a:latin typeface="MS Mincho" panose="02020609040205080304" charset="-128"/>
                <a:ea typeface="MS Mincho" panose="02020609040205080304" charset="-128"/>
                <a:cs typeface="MS Mincho" panose="02020609040205080304" charset="-128"/>
              </a:rPr>
              <a:t>④日本語には時代の流れによって意味用法が変わったものもあ</a:t>
            </a:r>
            <a:r>
              <a:rPr lang="ja-JP" altLang="en-US" sz="2000" b="1" kern="100" dirty="0">
                <a:latin typeface="MS Mincho" panose="02020609040205080304" charset="-128"/>
                <a:ea typeface="MS Mincho" panose="02020609040205080304" charset="-128"/>
                <a:cs typeface="MS Mincho" panose="02020609040205080304" charset="-128"/>
              </a:rPr>
              <a:t>る</a:t>
            </a:r>
            <a:r>
              <a:rPr lang="ja-JP" altLang="zh-CN" sz="2000" b="1" kern="100" dirty="0">
                <a:latin typeface="MS Mincho" panose="02020609040205080304" charset="-128"/>
                <a:ea typeface="MS Mincho" panose="02020609040205080304" charset="-128"/>
                <a:cs typeface="MS Mincho" panose="02020609040205080304" charset="-128"/>
              </a:rPr>
              <a:t>。例えば、和語の「こわい」、漢語の「布団」、外来語の「カステラ」などで</a:t>
            </a:r>
            <a:r>
              <a:rPr lang="ja-JP" altLang="en-US" sz="2000" b="1" kern="100" dirty="0">
                <a:latin typeface="MS Mincho" panose="02020609040205080304" charset="-128"/>
                <a:ea typeface="MS Mincho" panose="02020609040205080304" charset="-128"/>
                <a:cs typeface="MS Mincho" panose="02020609040205080304" charset="-128"/>
              </a:rPr>
              <a:t>ある</a:t>
            </a:r>
            <a:r>
              <a:rPr lang="ja-JP" altLang="zh-CN" sz="2000" b="1" kern="100" dirty="0">
                <a:latin typeface="MS Mincho" panose="02020609040205080304" charset="-128"/>
                <a:ea typeface="MS Mincho" panose="02020609040205080304" charset="-128"/>
                <a:cs typeface="MS Mincho" panose="02020609040205080304" charset="-128"/>
              </a:rPr>
              <a:t>。</a:t>
            </a:r>
            <a:endParaRPr lang="zh-CN" altLang="en-US" sz="20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marL="0" indent="0">
              <a:buNone/>
            </a:pPr>
            <a:r>
              <a:rPr lang="zh-CN" altLang="en-US">
                <a:solidFill>
                  <a:schemeClr val="tx1"/>
                </a:solidFill>
              </a:rPr>
              <a:t>　</a:t>
            </a:r>
            <a:r>
              <a:rPr lang="zh-CN" altLang="en-US" b="1">
                <a:solidFill>
                  <a:schemeClr val="tx1"/>
                </a:solidFill>
              </a:rPr>
              <a:t>同形異義語「関心」「覚悟」「放心」「自信」「縁故」の中国語の意味と日本語の意味を調べ、その違いについて発表してみよう。</a:t>
            </a: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878205" y="2252345"/>
            <a:ext cx="10203815" cy="2643505"/>
          </a:xfrm>
        </p:spPr>
        <p:txBody>
          <a:bodyPr>
            <a:noAutofit/>
          </a:bodyPr>
          <a:lstStyle/>
          <a:p>
            <a:pPr marL="0" indent="0" algn="l" fontAlgn="auto">
              <a:lnSpc>
                <a:spcPts val="4000"/>
              </a:lnSpc>
              <a:buNone/>
            </a:pPr>
            <a:r>
              <a:rPr sz="2700" b="1">
                <a:solidFill>
                  <a:schemeClr val="tx1"/>
                </a:solidFill>
                <a:cs typeface="MS Mincho" panose="02020609040205080304" charset="-128"/>
                <a:sym typeface="+mn-ea"/>
              </a:rPr>
              <a:t>あらざらむ　この世のほかの　思ひ出に　いまひとたびの　逢ふこともがな </a:t>
            </a:r>
          </a:p>
          <a:p>
            <a:pPr marL="0" indent="0" algn="l" fontAlgn="auto">
              <a:lnSpc>
                <a:spcPts val="4000"/>
              </a:lnSpc>
              <a:buNone/>
            </a:pPr>
            <a:r>
              <a:rPr sz="2700" b="1">
                <a:solidFill>
                  <a:schemeClr val="tx1"/>
                </a:solidFill>
                <a:cs typeface="MS Mincho" panose="02020609040205080304" charset="-128"/>
                <a:sym typeface="+mn-ea"/>
              </a:rPr>
              <a:t>                                          和泉式部</a:t>
            </a:r>
          </a:p>
          <a:p>
            <a:pPr marL="0" indent="0" algn="l" fontAlgn="auto">
              <a:lnSpc>
                <a:spcPts val="4000"/>
              </a:lnSpc>
              <a:buNone/>
            </a:pPr>
            <a:r>
              <a:rPr sz="2700" b="1">
                <a:solidFill>
                  <a:schemeClr val="tx1"/>
                </a:solidFill>
                <a:cs typeface="MS Mincho" panose="02020609040205080304" charset="-128"/>
                <a:sym typeface="+mn-ea"/>
              </a:rPr>
              <a:t>現代語訳：私はもうすぐ死んでしまうことでしょうが、私のあの世への思い出になるように、せめてもう一度なりともあなたにお会いしたいのです</a:t>
            </a:r>
            <a:r>
              <a:rPr lang="zh-CN" sz="2700" b="1">
                <a:solidFill>
                  <a:schemeClr val="tx1"/>
                </a:solidFill>
                <a:ea typeface="宋体" panose="02010600030101010101" pitchFamily="2" charset="-122"/>
                <a:cs typeface="MS Mincho" panose="02020609040205080304" charset="-128"/>
                <a:sym typeface="+mn-ea"/>
              </a:rPr>
              <a:t>。</a:t>
            </a:r>
          </a:p>
        </p:txBody>
      </p:sp>
      <p:sp>
        <p:nvSpPr>
          <p:cNvPr id="100" name="文本框 99"/>
          <p:cNvSpPr txBox="1"/>
          <p:nvPr/>
        </p:nvSpPr>
        <p:spPr>
          <a:xfrm>
            <a:off x="4603750" y="1543050"/>
            <a:ext cx="5080000" cy="521970"/>
          </a:xfrm>
          <a:prstGeom prst="rect">
            <a:avLst/>
          </a:prstGeom>
          <a:noFill/>
          <a:ln w="9525">
            <a:noFill/>
          </a:ln>
        </p:spPr>
        <p:txBody>
          <a:bodyPr>
            <a:spAutoFit/>
          </a:bodyPr>
          <a:lstStyle/>
          <a:p>
            <a:pPr indent="0"/>
            <a:r>
              <a:rPr lang="zh-CN" sz="2800" b="1">
                <a:latin typeface="MS Mincho" panose="02020609040205080304" charset="-128"/>
                <a:ea typeface="MS Mincho" panose="02020609040205080304" charset="-128"/>
              </a:rPr>
              <a:t>和歌の世界</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コラム</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05</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5</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chemeClr val="accent3">
                    <a:lumMod val="50000"/>
                  </a:scheme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chemeClr val="accent3">
                    <a:lumMod val="50000"/>
                  </a:schemeClr>
                </a:solidFill>
                <a:latin typeface="MS Mincho" panose="02020609040205080304" charset="-128"/>
                <a:ea typeface="MS Mincho" panose="02020609040205080304" charset="-128"/>
              </a:rPr>
              <a:t>Par</a:t>
            </a:r>
            <a:r>
              <a:rPr lang="en-US" altLang="ja-JP" sz="3200" b="1" dirty="0">
                <a:solidFill>
                  <a:schemeClr val="accent3">
                    <a:lumMod val="50000"/>
                  </a:schemeClr>
                </a:solidFill>
                <a:latin typeface="MS Mincho" panose="02020609040205080304" charset="-128"/>
                <a:ea typeface="MS Mincho" panose="02020609040205080304" charset="-128"/>
              </a:rPr>
              <a:t>t1 </a:t>
            </a:r>
            <a:r>
              <a:rPr lang="ja-JP" altLang="en-US" sz="3200" b="1" dirty="0">
                <a:solidFill>
                  <a:schemeClr val="accent3">
                    <a:lumMod val="50000"/>
                  </a:scheme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Part2 </a:t>
            </a:r>
            <a:r>
              <a:rPr lang="ja-JP" altLang="en-US" sz="3200" b="1" dirty="0">
                <a:solidFill>
                  <a:schemeClr val="accent3">
                    <a:lumMod val="50000"/>
                  </a:schemeClr>
                </a:solidFill>
                <a:latin typeface="MS Mincho" panose="02020609040205080304" charset="-128"/>
                <a:ea typeface="MS Mincho" panose="02020609040205080304" charset="-128"/>
              </a:rPr>
              <a:t>言葉と重要表現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Part3 </a:t>
            </a:r>
            <a:r>
              <a:rPr lang="ja-JP" altLang="en-US" sz="3200" b="1" dirty="0">
                <a:solidFill>
                  <a:schemeClr val="accent3">
                    <a:lumMod val="50000"/>
                  </a:scheme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Part4 </a:t>
            </a:r>
            <a:r>
              <a:rPr lang="ja-JP" altLang="en-US" sz="3200" b="1" dirty="0">
                <a:solidFill>
                  <a:schemeClr val="accent3">
                    <a:lumMod val="50000"/>
                  </a:scheme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Part5 </a:t>
            </a:r>
            <a:r>
              <a:rPr lang="ja-JP" altLang="en-US" sz="3200" b="1" dirty="0">
                <a:solidFill>
                  <a:schemeClr val="accent3">
                    <a:lumMod val="50000"/>
                  </a:schemeClr>
                </a:solidFill>
                <a:latin typeface="MS Mincho" panose="02020609040205080304" charset="-128"/>
                <a:ea typeface="MS Mincho" panose="02020609040205080304" charset="-128"/>
              </a:rPr>
              <a:t>コラム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ja-JP"/>
              <a:t>外来語の氾濫</a:t>
            </a:r>
          </a:p>
        </p:txBody>
      </p:sp>
      <p:sp>
        <p:nvSpPr>
          <p:cNvPr id="3" name="内容占位符 2"/>
          <p:cNvSpPr>
            <a:spLocks noGrp="1"/>
          </p:cNvSpPr>
          <p:nvPr>
            <p:ph idx="1"/>
          </p:nvPr>
        </p:nvSpPr>
        <p:spPr/>
        <p:txBody>
          <a:bodyPr/>
          <a:lstStyle/>
          <a:p>
            <a:pPr marL="0" indent="0">
              <a:buNone/>
            </a:pPr>
            <a:r>
              <a:rPr lang="ja-JP" altLang="zh-CN"/>
              <a:t>１．内容が理解できるまで読んでください。</a:t>
            </a:r>
          </a:p>
          <a:p>
            <a:pPr marL="0" indent="0">
              <a:buNone/>
            </a:pPr>
            <a:r>
              <a:rPr lang="ja-JP" altLang="zh-CN"/>
              <a:t>２．キーワードを五つ書いてください。</a:t>
            </a:r>
          </a:p>
          <a:p>
            <a:pPr marL="0" indent="0">
              <a:buNone/>
            </a:pPr>
            <a:r>
              <a:rPr lang="ja-JP" altLang="zh-CN"/>
              <a:t>３．コラムを読んで、わかったこと、理解したことを２－３点まとめてください。</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自己評価</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ja-JP" altLang="en-US"/>
              <a:t>自己チェック表</a:t>
            </a:r>
          </a:p>
        </p:txBody>
      </p:sp>
      <p:sp>
        <p:nvSpPr>
          <p:cNvPr id="3" name="内容占位符 2"/>
          <p:cNvSpPr>
            <a:spLocks noGrp="1"/>
          </p:cNvSpPr>
          <p:nvPr>
            <p:ph idx="1"/>
          </p:nvPr>
        </p:nvSpPr>
        <p:spPr/>
        <p:txBody>
          <a:bodyPr/>
          <a:lstStyle/>
          <a:p>
            <a:pPr marL="0" indent="0">
              <a:buNone/>
            </a:pPr>
            <a:r>
              <a:rPr lang="ja-JP" altLang="zh-CN" b="1">
                <a:solidFill>
                  <a:srgbClr val="FF0000"/>
                </a:solidFill>
              </a:rPr>
              <a:t>表に沿って完成してください。</a:t>
            </a:r>
          </a:p>
          <a:p>
            <a:pPr marL="0" indent="0">
              <a:buNone/>
            </a:pPr>
            <a:endParaRPr lang="ja-JP" altLang="zh-CN" b="1"/>
          </a:p>
          <a:p>
            <a:pPr marL="0" indent="0">
              <a:buNone/>
            </a:pPr>
            <a:r>
              <a:rPr lang="ja-JP" altLang="zh-CN" b="1"/>
              <a:t>１．本文の内容についてもう一回振り返ってみましょう。</a:t>
            </a:r>
          </a:p>
          <a:p>
            <a:pPr marL="0" indent="0">
              <a:buNone/>
            </a:pPr>
            <a:endParaRPr lang="ja-JP" altLang="zh-CN" b="1"/>
          </a:p>
          <a:p>
            <a:pPr marL="0" indent="0">
              <a:buNone/>
            </a:pPr>
            <a:r>
              <a:rPr lang="ja-JP" altLang="zh-CN" b="1"/>
              <a:t>２．各活動への取り組み、姿勢はいかがでしたか。</a:t>
            </a: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宿題</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07</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ja-JP" altLang="zh-CN"/>
              <a:t>予習</a:t>
            </a:r>
          </a:p>
          <a:p>
            <a:r>
              <a:rPr lang="ja-JP" altLang="zh-CN"/>
              <a:t>予習する時の留意点：</a:t>
            </a:r>
          </a:p>
          <a:p>
            <a:pPr marL="0" indent="0">
              <a:buNone/>
            </a:pPr>
            <a:r>
              <a:rPr lang="ja-JP" altLang="zh-CN"/>
              <a:t>１．新しい言葉の意味を理解すること。</a:t>
            </a:r>
          </a:p>
          <a:p>
            <a:pPr marL="0" indent="0">
              <a:buNone/>
            </a:pPr>
            <a:r>
              <a:rPr lang="ja-JP" altLang="zh-CN"/>
              <a:t>２．本文の大意をキャッチすること。</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a:xfrm>
            <a:off x="382905" y="1490345"/>
            <a:ext cx="11381105" cy="4759325"/>
          </a:xfrm>
        </p:spPr>
        <p:txBody>
          <a:bodyPr>
            <a:normAutofit/>
          </a:bodyPr>
          <a:lstStyle/>
          <a:p>
            <a:pPr marL="0" indent="0">
              <a:spcBef>
                <a:spcPts val="1800"/>
              </a:spcBef>
              <a:buNone/>
            </a:pPr>
            <a:r>
              <a:rPr lang="en-US" altLang="zh-CN" sz="3200" b="1" dirty="0">
                <a:solidFill>
                  <a:schemeClr val="tx2"/>
                </a:solidFill>
                <a:sym typeface="+mn-ea"/>
              </a:rPr>
              <a:t>１.日本語の構成と語源について理解する。</a:t>
            </a:r>
          </a:p>
          <a:p>
            <a:pPr marL="0" indent="0">
              <a:spcBef>
                <a:spcPts val="1800"/>
              </a:spcBef>
              <a:buNone/>
            </a:pPr>
            <a:r>
              <a:rPr lang="en-US" altLang="zh-CN" sz="3200" b="1" dirty="0">
                <a:sym typeface="+mn-ea"/>
              </a:rPr>
              <a:t>2.中国語と日本語の関わりを知り、漢字の役割について考える。</a:t>
            </a:r>
          </a:p>
          <a:p>
            <a:pPr marL="0" indent="0">
              <a:spcBef>
                <a:spcPts val="1800"/>
              </a:spcBef>
              <a:buNone/>
            </a:pPr>
            <a:r>
              <a:rPr lang="en-US" altLang="zh-CN" sz="3200" b="1" dirty="0">
                <a:sym typeface="+mn-ea"/>
              </a:rPr>
              <a:t>3.</a:t>
            </a:r>
            <a:r>
              <a:rPr sz="3200" b="1" dirty="0">
                <a:sym typeface="+mn-ea"/>
              </a:rPr>
              <a:t>日本語の特徴を学び、より自然な日本語を身につける。</a:t>
            </a:r>
          </a:p>
          <a:p>
            <a:pPr marL="0" indent="0">
              <a:lnSpc>
                <a:spcPts val="4500"/>
              </a:lnSpc>
              <a:spcBef>
                <a:spcPts val="1000"/>
              </a:spcBef>
              <a:buNone/>
            </a:pPr>
            <a:endParaRPr sz="3200" b="1" dirty="0">
              <a:solidFill>
                <a:schemeClr val="tx2"/>
              </a:solidFill>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a:bodyPr>
          <a:lstStyle/>
          <a:p>
            <a:pPr marL="0" indent="0">
              <a:buNone/>
            </a:pPr>
            <a:r>
              <a:rPr sz="3200" b="1" dirty="0">
                <a:solidFill>
                  <a:schemeClr val="tx2"/>
                </a:solidFill>
                <a:cs typeface="MS Mincho" panose="02020609040205080304" charset="-128"/>
                <a:sym typeface="+mn-ea"/>
              </a:rPr>
              <a:t>１</a:t>
            </a:r>
            <a:r>
              <a:rPr lang="en-US" altLang="zh-CN" sz="3200" b="1" dirty="0">
                <a:solidFill>
                  <a:schemeClr val="tx2"/>
                </a:solidFill>
                <a:cs typeface="MS Mincho" panose="02020609040205080304" charset="-128"/>
                <a:sym typeface="+mn-ea"/>
              </a:rPr>
              <a:t>.日本語における漢字語の特徴を調べてみよう。</a:t>
            </a:r>
          </a:p>
          <a:p>
            <a:pPr marL="0" indent="0">
              <a:buNone/>
            </a:pPr>
            <a:endParaRPr lang="en-US" altLang="zh-CN" sz="3200" b="1" dirty="0">
              <a:solidFill>
                <a:schemeClr val="tx2"/>
              </a:solidFill>
              <a:cs typeface="MS Mincho" panose="02020609040205080304" charset="-128"/>
              <a:sym typeface="+mn-ea"/>
            </a:endParaRPr>
          </a:p>
          <a:p>
            <a:pPr marL="0" indent="0">
              <a:buNone/>
            </a:pPr>
            <a:r>
              <a:rPr lang="ja-JP" altLang="zh-CN" sz="3200" b="1" dirty="0">
                <a:solidFill>
                  <a:schemeClr val="tx2"/>
                </a:solidFill>
                <a:cs typeface="MS Mincho" panose="02020609040205080304" charset="-128"/>
                <a:sym typeface="+mn-ea"/>
              </a:rPr>
              <a:t>２</a:t>
            </a:r>
            <a:r>
              <a:rPr lang="en-US" altLang="ja-JP" sz="3200" b="1" dirty="0">
                <a:solidFill>
                  <a:schemeClr val="tx2"/>
                </a:solidFill>
                <a:cs typeface="MS Mincho" panose="02020609040205080304" charset="-128"/>
                <a:sym typeface="+mn-ea"/>
              </a:rPr>
              <a:t>.</a:t>
            </a:r>
            <a:r>
              <a:rPr lang="en-US" altLang="ja-JP" sz="3200" b="1" dirty="0" err="1">
                <a:solidFill>
                  <a:schemeClr val="tx2"/>
                </a:solidFill>
                <a:cs typeface="MS Mincho" panose="02020609040205080304" charset="-128"/>
                <a:sym typeface="+mn-ea"/>
              </a:rPr>
              <a:t>日本語における外来語の特徴を調べてみよう</a:t>
            </a:r>
            <a:r>
              <a:rPr lang="en-US" altLang="ja-JP" sz="3200" b="1" dirty="0">
                <a:solidFill>
                  <a:schemeClr val="tx2"/>
                </a:solidFill>
                <a:cs typeface="MS Mincho" panose="02020609040205080304" charset="-128"/>
                <a:sym typeface="+mn-ea"/>
              </a:rPr>
              <a:t>。</a:t>
            </a:r>
          </a:p>
          <a:p>
            <a:pPr marL="0" indent="0" algn="l">
              <a:lnSpc>
                <a:spcPts val="4500"/>
              </a:lnSpc>
              <a:spcBef>
                <a:spcPts val="1000"/>
              </a:spcBef>
              <a:buNone/>
            </a:pPr>
            <a:endParaRPr lang="en-US" altLang="zh-CN" sz="3200" b="1" dirty="0">
              <a:solidFill>
                <a:schemeClr val="tx2"/>
              </a:solidFill>
              <a:cs typeface="MS Mincho" panose="02020609040205080304" charset="-128"/>
              <a:sym typeface="+mn-ea"/>
            </a:endParaRPr>
          </a:p>
          <a:p>
            <a:pPr marL="0" indent="0" algn="l">
              <a:lnSpc>
                <a:spcPts val="4500"/>
              </a:lnSpc>
              <a:spcBef>
                <a:spcPts val="1000"/>
              </a:spcBef>
              <a:buNone/>
            </a:pPr>
            <a:endParaRPr sz="3200" b="1" dirty="0">
              <a:solidFill>
                <a:schemeClr val="tx2"/>
              </a:solidFill>
              <a:cs typeface="MS Mincho" panose="02020609040205080304" charset="-128"/>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5501" y="1065257"/>
            <a:ext cx="12267501" cy="5792743"/>
          </a:xfrm>
        </p:spPr>
        <p:txBody>
          <a:bodyPr>
            <a:noAutofit/>
          </a:bodyPr>
          <a:lstStyle/>
          <a:p>
            <a:r>
              <a:rPr lang="zh-TW" altLang="en-US" sz="2400" b="1" dirty="0">
                <a:latin typeface="MS Mincho" panose="02020609040205080304" charset="-128"/>
                <a:ea typeface="MS Mincho" panose="02020609040205080304" charset="-128"/>
              </a:rPr>
              <a:t>和語、漢語、外来語、混種語</a:t>
            </a:r>
            <a:endParaRPr lang="en-US" altLang="zh-TW" sz="2400" b="1" dirty="0">
              <a:latin typeface="MS Mincho" panose="02020609040205080304" charset="-128"/>
              <a:ea typeface="MS Mincho" panose="02020609040205080304" charset="-128"/>
            </a:endParaRPr>
          </a:p>
          <a:p>
            <a:pPr marL="0" indent="0">
              <a:buFontTx/>
              <a:buNone/>
              <a:defRPr/>
            </a:pPr>
            <a:r>
              <a:rPr lang="zh-TW" altLang="en-US" sz="2400" b="1" dirty="0">
                <a:solidFill>
                  <a:srgbClr val="0070C0"/>
                </a:solidFill>
                <a:latin typeface="MS Mincho" panose="02020609040205080304" charset="-128"/>
                <a:ea typeface="MS Mincho" panose="02020609040205080304" charset="-128"/>
              </a:rPr>
              <a:t>漢語 </a:t>
            </a:r>
            <a:r>
              <a:rPr lang="ja-JP" altLang="en-US" sz="2400" b="1" dirty="0">
                <a:latin typeface="MS Mincho" panose="02020609040205080304" charset="-128"/>
                <a:ea typeface="MS Mincho" panose="02020609040205080304" charset="-128"/>
              </a:rPr>
              <a:t>狭義：中世以前に入ってきた中国起源の語。</a:t>
            </a:r>
            <a:endParaRPr lang="en-US" altLang="ja-JP" sz="2400" b="1" dirty="0">
              <a:latin typeface="MS Mincho" panose="02020609040205080304" charset="-128"/>
              <a:ea typeface="MS Mincho" panose="02020609040205080304" charset="-128"/>
            </a:endParaRPr>
          </a:p>
          <a:p>
            <a:pPr marL="0" indent="0">
              <a:buFontTx/>
              <a:buNone/>
              <a:defRPr/>
            </a:pPr>
            <a:r>
              <a:rPr lang="ja-JP" altLang="en-US" sz="2400" b="1" dirty="0">
                <a:latin typeface="MS Mincho" panose="02020609040205080304" charset="-128"/>
                <a:ea typeface="MS Mincho" panose="02020609040205080304" charset="-128"/>
              </a:rPr>
              <a:t>     広義：漢字で書かれていて、音読みする語。</a:t>
            </a:r>
            <a:endParaRPr lang="en-US" altLang="ja-JP" sz="2400" b="1" dirty="0">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日本語における</a:t>
            </a:r>
            <a:r>
              <a:rPr lang="ja-JP" altLang="en-US" sz="2400" b="1" i="0" u="sng" dirty="0">
                <a:effectLst/>
                <a:latin typeface="MS Mincho" panose="02020609040205080304" charset="-128"/>
                <a:ea typeface="MS Mincho" panose="02020609040205080304" charset="-128"/>
              </a:rPr>
              <a:t>漢語の借用の</a:t>
            </a:r>
            <a:r>
              <a:rPr lang="ja-JP" altLang="en-US" sz="2400" b="1" i="0" u="sng" dirty="0">
                <a:solidFill>
                  <a:srgbClr val="FF0000"/>
                </a:solidFill>
                <a:effectLst/>
                <a:latin typeface="MS Mincho" panose="02020609040205080304" charset="-128"/>
                <a:ea typeface="MS Mincho" panose="02020609040205080304" charset="-128"/>
              </a:rPr>
              <a:t>歴史は古く</a:t>
            </a:r>
            <a:r>
              <a:rPr lang="ja-JP" altLang="en-US" sz="2400" b="1" i="0" dirty="0">
                <a:effectLst/>
                <a:latin typeface="MS Mincho" panose="02020609040205080304" charset="-128"/>
                <a:ea typeface="MS Mincho" panose="02020609040205080304" charset="-128"/>
              </a:rPr>
              <a:t>、和語とともに国語の語彙と認識される。</a:t>
            </a:r>
            <a:endParaRPr lang="en-US" altLang="ja-JP" sz="2400" b="1" dirty="0">
              <a:latin typeface="MS Mincho" panose="02020609040205080304" charset="-128"/>
              <a:ea typeface="MS Mincho" panose="02020609040205080304" charset="-128"/>
            </a:endParaRPr>
          </a:p>
          <a:p>
            <a:r>
              <a:rPr lang="ja-JP" altLang="en-US" sz="2400" b="1" i="0" dirty="0">
                <a:effectLst/>
                <a:latin typeface="MS Mincho" panose="02020609040205080304" charset="-128"/>
                <a:ea typeface="MS Mincho" panose="02020609040205080304" charset="-128"/>
              </a:rPr>
              <a:t>古代より中華文明の存在は、日本に</a:t>
            </a:r>
            <a:r>
              <a:rPr lang="ja-JP" altLang="en-US" sz="2400" b="1" i="0" dirty="0">
                <a:solidFill>
                  <a:srgbClr val="FF0000"/>
                </a:solidFill>
                <a:effectLst/>
                <a:latin typeface="MS Mincho" panose="02020609040205080304" charset="-128"/>
                <a:ea typeface="MS Mincho" panose="02020609040205080304" charset="-128"/>
              </a:rPr>
              <a:t>文化や思想</a:t>
            </a:r>
            <a:r>
              <a:rPr lang="ja-JP" altLang="en-US" sz="2400" b="1" i="0" dirty="0">
                <a:effectLst/>
                <a:latin typeface="MS Mincho" panose="02020609040205080304" charset="-128"/>
                <a:ea typeface="MS Mincho" panose="02020609040205080304" charset="-128"/>
              </a:rPr>
              <a:t>など、さまざまな方面に</a:t>
            </a:r>
            <a:r>
              <a:rPr lang="ja-JP" altLang="en-US" sz="2400" b="1" i="0" dirty="0">
                <a:solidFill>
                  <a:srgbClr val="FF0000"/>
                </a:solidFill>
                <a:effectLst/>
                <a:latin typeface="MS Mincho" panose="02020609040205080304" charset="-128"/>
                <a:ea typeface="MS Mincho" panose="02020609040205080304" charset="-128"/>
              </a:rPr>
              <a:t>大きな影響</a:t>
            </a:r>
            <a:r>
              <a:rPr lang="ja-JP" altLang="en-US" sz="2400" b="1" i="0" dirty="0">
                <a:effectLst/>
                <a:latin typeface="MS Mincho" panose="02020609040205080304" charset="-128"/>
                <a:ea typeface="MS Mincho" panose="02020609040205080304" charset="-128"/>
              </a:rPr>
              <a:t>を与えてきた。とりわけ言語と文字文化の面においての影響は大きく、日本は</a:t>
            </a:r>
            <a:r>
              <a:rPr lang="ja-JP" altLang="en-US" sz="2400" b="1" i="0" dirty="0">
                <a:solidFill>
                  <a:srgbClr val="C00000"/>
                </a:solidFill>
                <a:effectLst/>
                <a:latin typeface="MS Mincho" panose="02020609040205080304" charset="-128"/>
                <a:ea typeface="MS Mincho" panose="02020609040205080304" charset="-128"/>
              </a:rPr>
              <a:t>文化的に高級な概念を漢字という形で語彙体系の中に借用した</a:t>
            </a:r>
            <a:r>
              <a:rPr lang="ja-JP" altLang="en-US" sz="2400" b="1" i="0" dirty="0">
                <a:effectLst/>
                <a:latin typeface="MS Mincho" panose="02020609040205080304" charset="-128"/>
                <a:ea typeface="MS Mincho" panose="02020609040205080304" charset="-128"/>
              </a:rPr>
              <a:t>。ゆえに</a:t>
            </a:r>
            <a:r>
              <a:rPr lang="ja-JP" altLang="en-US" sz="2400" b="1" dirty="0">
                <a:latin typeface="MS Mincho" panose="02020609040205080304" charset="-128"/>
                <a:ea typeface="MS Mincho" panose="02020609040205080304" charset="-128"/>
              </a:rPr>
              <a:t>、</a:t>
            </a:r>
            <a:r>
              <a:rPr lang="ja-JP" altLang="en-US" sz="2400" b="1" i="0" dirty="0">
                <a:effectLst/>
                <a:latin typeface="MS Mincho" panose="02020609040205080304" charset="-128"/>
                <a:ea typeface="MS Mincho" panose="02020609040205080304" charset="-128"/>
              </a:rPr>
              <a:t>漢語は和語と比較して</a:t>
            </a:r>
            <a:r>
              <a:rPr lang="ja-JP" altLang="en-US" sz="2400" b="1" i="0" dirty="0">
                <a:solidFill>
                  <a:srgbClr val="C00000"/>
                </a:solidFill>
                <a:effectLst/>
                <a:latin typeface="MS Mincho" panose="02020609040205080304" charset="-128"/>
                <a:ea typeface="MS Mincho" panose="02020609040205080304" charset="-128"/>
              </a:rPr>
              <a:t>抽象的で難解である傾向</a:t>
            </a:r>
            <a:r>
              <a:rPr lang="ja-JP" altLang="en-US" sz="2400" b="1" i="0" dirty="0">
                <a:effectLst/>
                <a:latin typeface="MS Mincho" panose="02020609040205080304" charset="-128"/>
                <a:ea typeface="MS Mincho" panose="02020609040205080304" charset="-128"/>
              </a:rPr>
              <a:t>がある。</a:t>
            </a:r>
            <a:endParaRPr lang="zh-CN" altLang="en-US" sz="2400" b="1" dirty="0">
              <a:latin typeface="MS Mincho" panose="02020609040205080304" charset="-128"/>
              <a:ea typeface="MS Mincho" panose="02020609040205080304" charset="-128"/>
            </a:endParaRPr>
          </a:p>
          <a:p>
            <a:r>
              <a:rPr lang="ja-JP" altLang="en-US" sz="2400" b="1" i="0" dirty="0">
                <a:solidFill>
                  <a:srgbClr val="C00000"/>
                </a:solidFill>
                <a:effectLst/>
                <a:latin typeface="MS Mincho" panose="02020609040205080304" charset="-128"/>
                <a:ea typeface="MS Mincho" panose="02020609040205080304" charset="-128"/>
              </a:rPr>
              <a:t>現在でも</a:t>
            </a:r>
            <a:r>
              <a:rPr lang="ja-JP" altLang="en-US" sz="2400" b="1" i="0" dirty="0">
                <a:effectLst/>
                <a:latin typeface="MS Mincho" panose="02020609040205080304" charset="-128"/>
                <a:ea typeface="MS Mincho" panose="02020609040205080304" charset="-128"/>
              </a:rPr>
              <a:t>日本語の語彙のなかで</a:t>
            </a:r>
            <a:r>
              <a:rPr lang="ja-JP" altLang="en-US" sz="2400" b="1" dirty="0">
                <a:latin typeface="MS Mincho" panose="02020609040205080304" charset="-128"/>
                <a:ea typeface="MS Mincho" panose="02020609040205080304" charset="-128"/>
              </a:rPr>
              <a:t>、</a:t>
            </a:r>
            <a:r>
              <a:rPr lang="ja-JP" altLang="en-US" sz="2400" b="1" i="0" dirty="0">
                <a:solidFill>
                  <a:srgbClr val="C00000"/>
                </a:solidFill>
                <a:effectLst/>
                <a:latin typeface="MS Mincho" panose="02020609040205080304" charset="-128"/>
                <a:ea typeface="MS Mincho" panose="02020609040205080304" charset="-128"/>
              </a:rPr>
              <a:t>漢語はかなりの位置を占めており</a:t>
            </a:r>
            <a:r>
              <a:rPr lang="ja-JP" altLang="en-US" sz="2400" b="1" i="0" dirty="0">
                <a:effectLst/>
                <a:latin typeface="MS Mincho" panose="02020609040205080304" charset="-128"/>
                <a:ea typeface="MS Mincho" panose="02020609040205080304" charset="-128"/>
              </a:rPr>
              <a:t>、同音異義語の多量発生などの問題も生じている。</a:t>
            </a:r>
            <a:endParaRPr lang="en-US" altLang="ja-JP" sz="2400" b="1" dirty="0">
              <a:latin typeface="MS Mincho" panose="02020609040205080304" charset="-128"/>
              <a:ea typeface="MS Mincho" panose="02020609040205080304" charset="-128"/>
            </a:endParaRPr>
          </a:p>
        </p:txBody>
      </p:sp>
      <p:sp>
        <p:nvSpPr>
          <p:cNvPr id="4" name="矩形 3"/>
          <p:cNvSpPr/>
          <p:nvPr/>
        </p:nvSpPr>
        <p:spPr>
          <a:xfrm>
            <a:off x="7373924" y="1100339"/>
            <a:ext cx="4818076" cy="1657750"/>
          </a:xfrm>
          <a:prstGeom prst="rect">
            <a:avLst/>
          </a:prstGeom>
          <a:solidFill>
            <a:schemeClr val="accent4">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indent="0">
              <a:buFontTx/>
              <a:buNone/>
              <a:defRPr/>
            </a:pPr>
            <a:r>
              <a:rPr lang="ja-JP" altLang="en-US" sz="2000" b="1" dirty="0">
                <a:solidFill>
                  <a:srgbClr val="0000FF"/>
                </a:solidFill>
                <a:latin typeface="MS Mincho" panose="02020609040205080304" charset="-128"/>
                <a:ea typeface="MS Mincho" panose="02020609040205080304" charset="-128"/>
              </a:rPr>
              <a:t>和語：</a:t>
            </a:r>
            <a:r>
              <a:rPr lang="ja-JP" altLang="en-US" sz="2000" b="1" dirty="0">
                <a:solidFill>
                  <a:schemeClr val="tx1"/>
                </a:solidFill>
                <a:latin typeface="MS Mincho" panose="02020609040205080304" charset="-128"/>
                <a:ea typeface="MS Mincho" panose="02020609040205080304" charset="-128"/>
              </a:rPr>
              <a:t>日本固有語、大和言葉（やまとことば）、日本語の固有成分だけでできている語種。日本語の中にもとから存在した語彙であるから、日常、生活のあらゆる分野で頻繁に使用されている。</a:t>
            </a:r>
            <a:endParaRPr lang="en-US" altLang="ja-JP" sz="2000" b="1" dirty="0">
              <a:solidFill>
                <a:schemeClr val="tx1"/>
              </a:solidFill>
              <a:latin typeface="MS Mincho" panose="02020609040205080304" charset="-128"/>
              <a:ea typeface="MS Mincho" panose="02020609040205080304" charset="-128"/>
            </a:endParaRPr>
          </a:p>
        </p:txBody>
      </p:sp>
      <p:sp>
        <p:nvSpPr>
          <p:cNvPr id="6" name="标题 5"/>
          <p:cNvSpPr>
            <a:spLocks noGrp="1"/>
          </p:cNvSpPr>
          <p:nvPr>
            <p:ph type="title"/>
          </p:nvPr>
        </p:nvSpPr>
        <p:spPr/>
        <p:txBody>
          <a:bodyPr/>
          <a:lstStyle/>
          <a:p>
            <a:r>
              <a:rPr lang="ja-JP" altLang="en-US" sz="3600" dirty="0">
                <a:latin typeface="MS Mincho" panose="02020609040205080304" charset="-128"/>
                <a:ea typeface="MS Mincho" panose="02020609040205080304" charset="-128"/>
              </a:rPr>
              <a:t>１）日本語における漢語の特徴を調べましょう。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blinds(horizontal)">
                                      <p:cBhvr>
                                        <p:cTn id="7" dur="1000"/>
                                        <p:tgtEl>
                                          <p:spTgt spid="3">
                                            <p:txEl>
                                              <p:pRg st="0" end="0"/>
                                            </p:txEl>
                                          </p:spTgt>
                                        </p:tgtEl>
                                      </p:cBhvr>
                                    </p:animEffect>
                                  </p:childTnLst>
                                </p:cTn>
                              </p:par>
                              <p:par>
                                <p:cTn id="8" presetID="3" presetClass="entr" presetSubtype="10" fill="hold" nodeType="withEffect">
                                  <p:stCondLst>
                                    <p:cond delay="0"/>
                                  </p:stCondLst>
                                  <p:childTnLst>
                                    <p:set>
                                      <p:cBhvr>
                                        <p:cTn id="9" dur="1000" fill="hold">
                                          <p:stCondLst>
                                            <p:cond delay="0"/>
                                          </p:stCondLst>
                                        </p:cTn>
                                        <p:tgtEl>
                                          <p:spTgt spid="3">
                                            <p:txEl>
                                              <p:pRg st="1" end="1"/>
                                            </p:txEl>
                                          </p:spTgt>
                                        </p:tgtEl>
                                        <p:attrNameLst>
                                          <p:attrName>style.visibility</p:attrName>
                                        </p:attrNameLst>
                                      </p:cBhvr>
                                      <p:to>
                                        <p:strVal val="visible"/>
                                      </p:to>
                                    </p:set>
                                    <p:animEffect transition="in" filter="blinds(horizontal)">
                                      <p:cBhvr>
                                        <p:cTn id="10" dur="1000"/>
                                        <p:tgtEl>
                                          <p:spTgt spid="3">
                                            <p:txEl>
                                              <p:pRg st="1" end="1"/>
                                            </p:txEl>
                                          </p:spTgt>
                                        </p:tgtEl>
                                      </p:cBhvr>
                                    </p:animEffect>
                                  </p:childTnLst>
                                </p:cTn>
                              </p:par>
                              <p:par>
                                <p:cTn id="11" presetID="3" presetClass="entr" presetSubtype="10" fill="hold" nodeType="withEffect">
                                  <p:stCondLst>
                                    <p:cond delay="0"/>
                                  </p:stCondLst>
                                  <p:childTnLst>
                                    <p:set>
                                      <p:cBhvr>
                                        <p:cTn id="12" dur="1000" fill="hold">
                                          <p:stCondLst>
                                            <p:cond delay="0"/>
                                          </p:stCondLst>
                                        </p:cTn>
                                        <p:tgtEl>
                                          <p:spTgt spid="3">
                                            <p:txEl>
                                              <p:pRg st="2" end="2"/>
                                            </p:txEl>
                                          </p:spTgt>
                                        </p:tgtEl>
                                        <p:attrNameLst>
                                          <p:attrName>style.visibility</p:attrName>
                                        </p:attrNameLst>
                                      </p:cBhvr>
                                      <p:to>
                                        <p:strVal val="visible"/>
                                      </p:to>
                                    </p:set>
                                    <p:animEffect transition="in" filter="blinds(horizontal)">
                                      <p:cBhvr>
                                        <p:cTn id="13" dur="1000"/>
                                        <p:tgtEl>
                                          <p:spTgt spid="3">
                                            <p:txEl>
                                              <p:pRg st="2" end="2"/>
                                            </p:txEl>
                                          </p:spTgt>
                                        </p:tgtEl>
                                      </p:cBhvr>
                                    </p:animEffect>
                                  </p:childTnLst>
                                </p:cTn>
                              </p:par>
                              <p:par>
                                <p:cTn id="14" presetID="3" presetClass="entr" presetSubtype="10" fill="hold" nodeType="withEffect">
                                  <p:stCondLst>
                                    <p:cond delay="0"/>
                                  </p:stCondLst>
                                  <p:childTnLst>
                                    <p:set>
                                      <p:cBhvr>
                                        <p:cTn id="15" dur="1000" fill="hold">
                                          <p:stCondLst>
                                            <p:cond delay="0"/>
                                          </p:stCondLst>
                                        </p:cTn>
                                        <p:tgtEl>
                                          <p:spTgt spid="3">
                                            <p:txEl>
                                              <p:pRg st="3" end="3"/>
                                            </p:txEl>
                                          </p:spTgt>
                                        </p:tgtEl>
                                        <p:attrNameLst>
                                          <p:attrName>style.visibility</p:attrName>
                                        </p:attrNameLst>
                                      </p:cBhvr>
                                      <p:to>
                                        <p:strVal val="visible"/>
                                      </p:to>
                                    </p:set>
                                    <p:animEffect transition="in" filter="blinds(horizontal)">
                                      <p:cBhvr>
                                        <p:cTn id="16" dur="1000"/>
                                        <p:tgtEl>
                                          <p:spTgt spid="3">
                                            <p:txEl>
                                              <p:pRg st="3" end="3"/>
                                            </p:txEl>
                                          </p:spTgt>
                                        </p:tgtEl>
                                      </p:cBhvr>
                                    </p:animEffect>
                                  </p:childTnLst>
                                </p:cTn>
                              </p:par>
                              <p:par>
                                <p:cTn id="17" presetID="3" presetClass="entr" presetSubtype="10" fill="hold" nodeType="withEffect">
                                  <p:stCondLst>
                                    <p:cond delay="0"/>
                                  </p:stCondLst>
                                  <p:childTnLst>
                                    <p:set>
                                      <p:cBhvr>
                                        <p:cTn id="18" dur="1000" fill="hold">
                                          <p:stCondLst>
                                            <p:cond delay="0"/>
                                          </p:stCondLst>
                                        </p:cTn>
                                        <p:tgtEl>
                                          <p:spTgt spid="3">
                                            <p:txEl>
                                              <p:pRg st="4" end="4"/>
                                            </p:txEl>
                                          </p:spTgt>
                                        </p:tgtEl>
                                        <p:attrNameLst>
                                          <p:attrName>style.visibility</p:attrName>
                                        </p:attrNameLst>
                                      </p:cBhvr>
                                      <p:to>
                                        <p:strVal val="visible"/>
                                      </p:to>
                                    </p:set>
                                    <p:animEffect transition="in" filter="blinds(horizontal)">
                                      <p:cBhvr>
                                        <p:cTn id="19" dur="1000"/>
                                        <p:tgtEl>
                                          <p:spTgt spid="3">
                                            <p:txEl>
                                              <p:pRg st="4" end="4"/>
                                            </p:txEl>
                                          </p:spTgt>
                                        </p:tgtEl>
                                      </p:cBhvr>
                                    </p:animEffect>
                                  </p:childTnLst>
                                </p:cTn>
                              </p:par>
                              <p:par>
                                <p:cTn id="20" presetID="3" presetClass="entr" presetSubtype="10" fill="hold" nodeType="withEffect">
                                  <p:stCondLst>
                                    <p:cond delay="0"/>
                                  </p:stCondLst>
                                  <p:childTnLst>
                                    <p:set>
                                      <p:cBhvr>
                                        <p:cTn id="21" dur="1000" fill="hold">
                                          <p:stCondLst>
                                            <p:cond delay="0"/>
                                          </p:stCondLst>
                                        </p:cTn>
                                        <p:tgtEl>
                                          <p:spTgt spid="3">
                                            <p:txEl>
                                              <p:pRg st="5" end="5"/>
                                            </p:txEl>
                                          </p:spTgt>
                                        </p:tgtEl>
                                        <p:attrNameLst>
                                          <p:attrName>style.visibility</p:attrName>
                                        </p:attrNameLst>
                                      </p:cBhvr>
                                      <p:to>
                                        <p:strVal val="visible"/>
                                      </p:to>
                                    </p:set>
                                    <p:animEffect transition="in" filter="blinds(horizontal)">
                                      <p:cBhvr>
                                        <p:cTn id="22" dur="1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000" fill="hold">
                                          <p:stCondLst>
                                            <p:cond delay="0"/>
                                          </p:stCondLst>
                                        </p:cTn>
                                        <p:tgtEl>
                                          <p:spTgt spid="4"/>
                                        </p:tgtEl>
                                        <p:attrNameLst>
                                          <p:attrName>style.visibility</p:attrName>
                                        </p:attrNameLst>
                                      </p:cBhvr>
                                      <p:to>
                                        <p:strVal val="visible"/>
                                      </p:to>
                                    </p:set>
                                    <p:animEffect transition="in" filter="blinds(horizontal)">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2e4e4bfe-709f-4f4e-87d2-7c2873d00279"/>
  <p:tag name="COMMONDATA" val="eyJoZGlkIjoiYTg2ODBiNWNjNmEzZGNhYjk5ZmNhMWI1YjNhZTc2ZTkifQ=="/>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PA" val="v3.0.1"/>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23.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624.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625.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62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62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62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62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63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3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3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3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63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6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63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4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5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4110</Words>
  <Application>Microsoft Office PowerPoint</Application>
  <PresentationFormat>宽屏</PresentationFormat>
  <Paragraphs>310</Paragraphs>
  <Slides>54</Slides>
  <Notes>9</Notes>
  <HiddenSlides>0</HiddenSlides>
  <MMClips>0</MMClips>
  <ScaleCrop>false</ScaleCrop>
  <HeadingPairs>
    <vt:vector size="6" baseType="variant">
      <vt:variant>
        <vt:lpstr>已用的字体</vt:lpstr>
      </vt:variant>
      <vt:variant>
        <vt:i4>14</vt:i4>
      </vt:variant>
      <vt:variant>
        <vt:lpstr>主题</vt:lpstr>
      </vt:variant>
      <vt:variant>
        <vt:i4>21</vt:i4>
      </vt:variant>
      <vt:variant>
        <vt:lpstr>幻灯片标题</vt:lpstr>
      </vt:variant>
      <vt:variant>
        <vt:i4>54</vt:i4>
      </vt:variant>
    </vt:vector>
  </HeadingPairs>
  <TitlesOfParts>
    <vt:vector size="89" baseType="lpstr">
      <vt:lpstr>MS Gothic</vt:lpstr>
      <vt:lpstr>MS Mincho</vt:lpstr>
      <vt:lpstr>MS PGothic</vt:lpstr>
      <vt:lpstr>MS UI Gothic</vt:lpstr>
      <vt:lpstr>Roboto</vt:lpstr>
      <vt:lpstr>思源黑体 CN Bold</vt:lpstr>
      <vt:lpstr>宋体</vt:lpstr>
      <vt:lpstr>微软雅黑</vt:lpstr>
      <vt:lpstr>Arial</vt:lpstr>
      <vt:lpstr>Arial Black</vt:lpstr>
      <vt:lpstr>Calibri</vt:lpstr>
      <vt:lpstr>Century</vt:lpstr>
      <vt:lpstr>Times New Roman</vt:lpstr>
      <vt:lpstr>Wingdings</vt:lpstr>
      <vt:lpstr>Office 主题​​</vt:lpstr>
      <vt:lpstr>2_Office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19_Office 主题​​</vt:lpstr>
      <vt:lpstr>20_Office 主题​​</vt:lpstr>
      <vt:lpstr>22_Office 主题​​</vt:lpstr>
      <vt:lpstr>23_Office 主题​​</vt:lpstr>
      <vt:lpstr>25_Office 主题​​</vt:lpstr>
      <vt:lpstr>PowerPoint 演示文稿</vt:lpstr>
      <vt:lpstr>【著者紹介】 郡千寿子（こおりちずこ）(1965年～）　</vt:lpstr>
      <vt:lpstr>【作品紹介】                　</vt:lpstr>
      <vt:lpstr> 　　　授業の流れ</vt:lpstr>
      <vt:lpstr>PowerPoint 演示文稿</vt:lpstr>
      <vt:lpstr>PowerPoint 演示文稿</vt:lpstr>
      <vt:lpstr>学習目標</vt:lpstr>
      <vt:lpstr>調べましょう</vt:lpstr>
      <vt:lpstr>１）日本語における漢語の特徴を調べましょう。</vt:lpstr>
      <vt:lpstr>２）日本語における外来語の特徴を調べましょう。</vt:lpstr>
      <vt:lpstr>「カタカナ語」と「和製英語」</vt:lpstr>
      <vt:lpstr>PowerPoint 演示文稿</vt:lpstr>
      <vt:lpstr>PowerPoint 演示文稿</vt:lpstr>
      <vt:lpstr>併記(へいき)</vt:lpstr>
      <vt:lpstr>草書</vt:lpstr>
      <vt:lpstr>  蒲 かば/がま</vt:lpstr>
      <vt:lpstr>唐宋音</vt:lpstr>
      <vt:lpstr>PowerPoint 演示文稿</vt:lpstr>
      <vt:lpstr>～さえ～ば</vt:lpstr>
      <vt:lpstr>～ため（に）</vt:lpstr>
      <vt:lpstr>～とはいえ</vt:lpstr>
      <vt:lpstr>～に対して(は)</vt:lpstr>
      <vt:lpstr>～ことなく</vt:lpstr>
      <vt:lpstr>PowerPoint 演示文稿</vt:lpstr>
      <vt:lpstr>１．国語と日本語</vt:lpstr>
      <vt:lpstr>2.先祖不明の日本語</vt:lpstr>
      <vt:lpstr>PowerPoint 演示文稿</vt:lpstr>
      <vt:lpstr>日本の新元号「令和」の出典は「万葉集」である。</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PowerPoint 演示文稿</vt:lpstr>
      <vt:lpstr>外来語の氾濫</vt:lpstr>
      <vt:lpstr>PowerPoint 演示文稿</vt:lpstr>
      <vt:lpstr>自己チェック表</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257</cp:revision>
  <dcterms:created xsi:type="dcterms:W3CDTF">2019-06-19T02:08:00Z</dcterms:created>
  <dcterms:modified xsi:type="dcterms:W3CDTF">2023-08-15T01:54:44Z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FE5719FE5F56459BBF6358A95B438A46</vt:lpwstr>
  </property>
</Properties>
</file>