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3.xml" ContentType="application/vnd.openxmlformats-officedocument.presentationml.notesSlide+xml"/>
  <Override PartName="/ppt/tags/tag43.xml" ContentType="application/vnd.openxmlformats-officedocument.presentationml.tags+xml"/>
  <Override PartName="/ppt/notesSlides/notesSlide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6.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7.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8.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10.xml" ContentType="application/vnd.openxmlformats-officedocument.presentationml.notesSlide+xml"/>
  <Override PartName="/ppt/tags/tag9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handoutMasterIdLst>
    <p:handoutMasterId r:id="rId59"/>
  </p:handoutMasterIdLst>
  <p:sldIdLst>
    <p:sldId id="262" r:id="rId2"/>
    <p:sldId id="292" r:id="rId3"/>
    <p:sldId id="269" r:id="rId4"/>
    <p:sldId id="510" r:id="rId5"/>
    <p:sldId id="511" r:id="rId6"/>
    <p:sldId id="257" r:id="rId7"/>
    <p:sldId id="258" r:id="rId8"/>
    <p:sldId id="274" r:id="rId9"/>
    <p:sldId id="395" r:id="rId10"/>
    <p:sldId id="512" r:id="rId11"/>
    <p:sldId id="560" r:id="rId12"/>
    <p:sldId id="276" r:id="rId13"/>
    <p:sldId id="467" r:id="rId14"/>
    <p:sldId id="295" r:id="rId15"/>
    <p:sldId id="468" r:id="rId16"/>
    <p:sldId id="296" r:id="rId17"/>
    <p:sldId id="469" r:id="rId18"/>
    <p:sldId id="433" r:id="rId19"/>
    <p:sldId id="470" r:id="rId20"/>
    <p:sldId id="434" r:id="rId21"/>
    <p:sldId id="561" r:id="rId22"/>
    <p:sldId id="277" r:id="rId23"/>
    <p:sldId id="317" r:id="rId24"/>
    <p:sldId id="321" r:id="rId25"/>
    <p:sldId id="322" r:id="rId26"/>
    <p:sldId id="324" r:id="rId27"/>
    <p:sldId id="278" r:id="rId28"/>
    <p:sldId id="326" r:id="rId29"/>
    <p:sldId id="513" r:id="rId30"/>
    <p:sldId id="328" r:id="rId31"/>
    <p:sldId id="329" r:id="rId32"/>
    <p:sldId id="330" r:id="rId33"/>
    <p:sldId id="331" r:id="rId34"/>
    <p:sldId id="332" r:id="rId35"/>
    <p:sldId id="333" r:id="rId36"/>
    <p:sldId id="334" r:id="rId37"/>
    <p:sldId id="341" r:id="rId38"/>
    <p:sldId id="337" r:id="rId39"/>
    <p:sldId id="338" r:id="rId40"/>
    <p:sldId id="339" r:id="rId41"/>
    <p:sldId id="609" r:id="rId42"/>
    <p:sldId id="340" r:id="rId43"/>
    <p:sldId id="342" r:id="rId44"/>
    <p:sldId id="343" r:id="rId45"/>
    <p:sldId id="346" r:id="rId46"/>
    <p:sldId id="344" r:id="rId47"/>
    <p:sldId id="345" r:id="rId48"/>
    <p:sldId id="347" r:id="rId49"/>
    <p:sldId id="348" r:id="rId50"/>
    <p:sldId id="506" r:id="rId51"/>
    <p:sldId id="603" r:id="rId52"/>
    <p:sldId id="604" r:id="rId53"/>
    <p:sldId id="605" r:id="rId54"/>
    <p:sldId id="606" r:id="rId55"/>
    <p:sldId id="607" r:id="rId56"/>
    <p:sldId id="608" r:id="rId57"/>
  </p:sldIdLst>
  <p:sldSz cx="12192000" cy="6858000"/>
  <p:notesSz cx="6858000" cy="9144000"/>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6" userDrawn="1">
          <p15:clr>
            <a:srgbClr val="A4A3A4"/>
          </p15:clr>
        </p15:guide>
        <p15:guide id="2" pos="393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D5247"/>
    <a:srgbClr val="1D41D5"/>
    <a:srgbClr val="E8FAFA"/>
    <a:srgbClr val="D9D9D9"/>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117" d="100"/>
          <a:sy n="117" d="100"/>
        </p:scale>
        <p:origin x="420" y="84"/>
      </p:cViewPr>
      <p:guideLst>
        <p:guide orient="horz" pos="2226"/>
        <p:guide pos="393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3622618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76147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1899273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55</a:t>
            </a:fld>
            <a:endParaRPr lang="zh-CN" altLang="en-US"/>
          </a:p>
        </p:txBody>
      </p:sp>
    </p:spTree>
    <p:extLst>
      <p:ext uri="{BB962C8B-B14F-4D97-AF65-F5344CB8AC3E}">
        <p14:creationId xmlns:p14="http://schemas.microsoft.com/office/powerpoint/2010/main" val="2296679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2798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4</a:t>
            </a:fld>
            <a:endParaRPr lang="zh-CN" altLang="en-US"/>
          </a:p>
        </p:txBody>
      </p:sp>
    </p:spTree>
    <p:extLst>
      <p:ext uri="{BB962C8B-B14F-4D97-AF65-F5344CB8AC3E}">
        <p14:creationId xmlns:p14="http://schemas.microsoft.com/office/powerpoint/2010/main" val="553682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458037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040496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168199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1363265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51</a:t>
            </a:fld>
            <a:endParaRPr lang="zh-CN" altLang="en-US"/>
          </a:p>
        </p:txBody>
      </p:sp>
    </p:spTree>
    <p:extLst>
      <p:ext uri="{BB962C8B-B14F-4D97-AF65-F5344CB8AC3E}">
        <p14:creationId xmlns:p14="http://schemas.microsoft.com/office/powerpoint/2010/main" val="146620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53</a:t>
            </a:fld>
            <a:endParaRPr lang="zh-CN" altLang="en-US"/>
          </a:p>
        </p:txBody>
      </p:sp>
    </p:spTree>
    <p:extLst>
      <p:ext uri="{BB962C8B-B14F-4D97-AF65-F5344CB8AC3E}">
        <p14:creationId xmlns:p14="http://schemas.microsoft.com/office/powerpoint/2010/main" val="6156311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Master" Target="../slideMasters/slideMaster1.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atin typeface="MS Mincho" panose="02020609040205080304" charset="-128"/>
                <a:ea typeface="MS Mincho" panose="02020609040205080304" charset="-128"/>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latin typeface="MS Mincho" panose="02020609040205080304" charset="-128"/>
                <a:ea typeface="MS Mincho" panose="020206090402050803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eaLnBrk="1" fontAlgn="auto" latinLnBrk="0" hangingPunct="1">
              <a:lnSpc>
                <a:spcPts val="3500"/>
              </a:lnSpc>
              <a:buNone/>
              <a:defRPr sz="2800">
                <a:solidFill>
                  <a:schemeClr val="tx1"/>
                </a:solidFill>
                <a:latin typeface="MS Mincho" panose="02020609040205080304" charset="-128"/>
                <a:ea typeface="MS Mincho" panose="02020609040205080304" charset="-128"/>
              </a:defRPr>
            </a:lvl1pPr>
            <a:lvl2pPr marL="457200" indent="0" eaLnBrk="1" fontAlgn="auto" latinLnBrk="0" hangingPunct="1">
              <a:lnSpc>
                <a:spcPts val="3500"/>
              </a:lnSpc>
              <a:buNone/>
              <a:defRPr>
                <a:solidFill>
                  <a:schemeClr val="tx1"/>
                </a:solidFill>
              </a:defRPr>
            </a:lvl2pPr>
            <a:lvl3pPr marL="914400" indent="0" eaLnBrk="1" fontAlgn="auto" latinLnBrk="0" hangingPunct="1">
              <a:lnSpc>
                <a:spcPts val="3500"/>
              </a:lnSpc>
              <a:buNone/>
              <a:defRPr>
                <a:solidFill>
                  <a:schemeClr val="tx1"/>
                </a:solidFill>
              </a:defRPr>
            </a:lvl3pPr>
            <a:lvl4pPr eaLnBrk="1" fontAlgn="auto" latinLnBrk="0" hangingPunct="1">
              <a:lnSpc>
                <a:spcPts val="3500"/>
              </a:lnSpc>
              <a:defRPr>
                <a:solidFill>
                  <a:schemeClr val="tx1"/>
                </a:solidFill>
              </a:defRPr>
            </a:lvl4pPr>
            <a:lvl5pPr eaLnBrk="1" fontAlgn="auto" latinLnBrk="0" hangingPunct="1">
              <a:lnSpc>
                <a:spcPts val="3500"/>
              </a:lnSpc>
              <a:defRPr>
                <a:solidFill>
                  <a:schemeClr val="tx1"/>
                </a:solidFill>
              </a:defRPr>
            </a:lvl5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1833880"/>
          </a:xfrm>
        </p:spPr>
        <p:txBody>
          <a:bodyPr vert="horz" lIns="90000" tIns="46800" rIns="90000" bIns="46800" rtlCol="0">
            <a:normAutofit/>
          </a:bodyPr>
          <a:lstStyle>
            <a:lvl1pPr marL="0" indent="0" eaLnBrk="1" fontAlgn="auto" latinLnBrk="0" hangingPunct="1">
              <a:lnSpc>
                <a:spcPts val="3500"/>
              </a:lnSpc>
              <a:buNone/>
              <a:defRPr sz="2800">
                <a:solidFill>
                  <a:schemeClr val="tx1"/>
                </a:solidFill>
                <a:latin typeface="MS Mincho" panose="02020609040205080304" charset="-128"/>
                <a:ea typeface="MS Mincho" panose="02020609040205080304" charset="-128"/>
              </a:defRPr>
            </a:lvl1pPr>
            <a:lvl2pPr marL="457200" indent="0" eaLnBrk="1" fontAlgn="auto" latinLnBrk="0" hangingPunct="1">
              <a:lnSpc>
                <a:spcPts val="3500"/>
              </a:lnSpc>
              <a:buNone/>
              <a:defRPr>
                <a:solidFill>
                  <a:schemeClr val="tx1"/>
                </a:solidFill>
              </a:defRPr>
            </a:lvl2pPr>
            <a:lvl3pPr marL="914400" indent="0" eaLnBrk="1" fontAlgn="auto" latinLnBrk="0" hangingPunct="1">
              <a:lnSpc>
                <a:spcPts val="3500"/>
              </a:lnSpc>
              <a:buNone/>
              <a:defRPr>
                <a:solidFill>
                  <a:schemeClr val="tx1"/>
                </a:solidFill>
              </a:defRPr>
            </a:lvl3pPr>
            <a:lvl4pPr eaLnBrk="1" fontAlgn="auto" latinLnBrk="0" hangingPunct="1">
              <a:lnSpc>
                <a:spcPts val="3500"/>
              </a:lnSpc>
              <a:defRPr>
                <a:solidFill>
                  <a:schemeClr val="tx1"/>
                </a:solidFill>
              </a:defRPr>
            </a:lvl4pPr>
            <a:lvl5pPr eaLnBrk="1" fontAlgn="auto" latinLnBrk="0" hangingPunct="1">
              <a:lnSpc>
                <a:spcPts val="3500"/>
              </a:lnSpc>
              <a:defRPr>
                <a:solidFill>
                  <a:schemeClr val="tx1"/>
                </a:solidFill>
              </a:defRPr>
            </a:lvl5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 name="内容占位符 7"/>
          <p:cNvSpPr>
            <a:spLocks noGrp="1"/>
          </p:cNvSpPr>
          <p:nvPr>
            <p:ph idx="13"/>
            <p:custDataLst>
              <p:tags r:id="rId6"/>
            </p:custDataLst>
          </p:nvPr>
        </p:nvSpPr>
        <p:spPr>
          <a:xfrm>
            <a:off x="360045" y="3369310"/>
            <a:ext cx="11273790" cy="2900045"/>
          </a:xfrm>
        </p:spPr>
        <p:txBody>
          <a:bodyPr vert="horz" lIns="90000" tIns="46800" rIns="90000" bIns="46800" rtlCol="0">
            <a:normAutofit/>
          </a:bodyPr>
          <a:lstStyle>
            <a:lvl1pPr marL="0" indent="0" eaLnBrk="1" fontAlgn="auto" latinLnBrk="0" hangingPunct="1">
              <a:lnSpc>
                <a:spcPts val="3500"/>
              </a:lnSpc>
              <a:buNone/>
              <a:defRPr sz="2800">
                <a:solidFill>
                  <a:schemeClr val="tx1"/>
                </a:solidFill>
                <a:latin typeface="MS Mincho" panose="02020609040205080304" charset="-128"/>
                <a:ea typeface="MS Mincho" panose="02020609040205080304" charset="-128"/>
              </a:defRPr>
            </a:lvl1pPr>
            <a:lvl2pPr marL="457200" indent="0" eaLnBrk="1" fontAlgn="auto" latinLnBrk="0" hangingPunct="1">
              <a:lnSpc>
                <a:spcPts val="3500"/>
              </a:lnSpc>
              <a:buNone/>
              <a:defRPr>
                <a:solidFill>
                  <a:schemeClr val="tx1"/>
                </a:solidFill>
              </a:defRPr>
            </a:lvl2pPr>
            <a:lvl3pPr marL="914400" indent="0" eaLnBrk="1" fontAlgn="auto" latinLnBrk="0" hangingPunct="1">
              <a:lnSpc>
                <a:spcPts val="3500"/>
              </a:lnSpc>
              <a:buNone/>
              <a:defRPr>
                <a:solidFill>
                  <a:schemeClr val="tx1"/>
                </a:solidFill>
              </a:defRPr>
            </a:lvl3pPr>
            <a:lvl4pPr eaLnBrk="1" fontAlgn="auto" latinLnBrk="0" hangingPunct="1">
              <a:lnSpc>
                <a:spcPts val="3500"/>
              </a:lnSpc>
              <a:defRPr>
                <a:solidFill>
                  <a:schemeClr val="tx1"/>
                </a:solidFill>
              </a:defRPr>
            </a:lvl4pPr>
            <a:lvl5pPr eaLnBrk="1" fontAlgn="auto" latinLnBrk="0" hangingPunct="1">
              <a:lnSpc>
                <a:spcPts val="3500"/>
              </a:lnSpc>
              <a:defRPr>
                <a:solidFill>
                  <a:schemeClr val="tx1"/>
                </a:solidFill>
              </a:defRPr>
            </a:lvl5pPr>
          </a:lstStyle>
          <a:p>
            <a:pPr lvl="0"/>
            <a:r>
              <a:rPr dirty="0">
                <a:sym typeface="+mn-ea"/>
              </a:rPr>
              <a:t>单击此处编辑母版文本样式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xEl>
                              <p:pRg st="0" end="0"/>
                            </p:txEl>
                          </p:spTgt>
                        </p:tgtEl>
                        <p:attrNameLst>
                          <p:attrName>style.visibility</p:attrName>
                        </p:attrNameLst>
                      </p:cBhvr>
                      <p:to>
                        <p:strVal val="visible"/>
                      </p:to>
                    </p:se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tags" Target="../tags/tag6.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08400" y="6084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28.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4.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notesSlide" Target="../notesSlides/notesSlide3.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zh-CN" altLang="en-US" sz="3200" dirty="0" smtClean="0">
                <a:solidFill>
                  <a:schemeClr val="accent3">
                    <a:lumMod val="50000"/>
                  </a:schemeClr>
                </a:solidFill>
                <a:latin typeface="MS PGothic" panose="020B0600070205080204" pitchFamily="34" charset="-128"/>
                <a:ea typeface="MS PGothic" panose="020B0600070205080204" pitchFamily="34" charset="-128"/>
                <a:cs typeface="+mn-ea"/>
                <a:sym typeface="+mn-lt"/>
              </a:rPr>
              <a:t>：</a:t>
            </a:r>
            <a:r>
              <a:rPr lang="zh-CN" altLang="en-US" sz="3200" dirty="0" smtClean="0">
                <a:solidFill>
                  <a:schemeClr val="accent3">
                    <a:lumMod val="50000"/>
                  </a:schemeClr>
                </a:solidFill>
                <a:latin typeface="MS PGothic" panose="020B0600070205080204" pitchFamily="34" charset="-128"/>
                <a:ea typeface="MS PGothic" panose="020B0600070205080204" pitchFamily="34" charset="-128"/>
                <a:cs typeface="MS Mincho" panose="02020609040205080304" charset="-128"/>
                <a:sym typeface="+mn-ea"/>
              </a:rPr>
              <a:t>中</a:t>
            </a:r>
            <a:r>
              <a:rPr lang="zh-CN" altLang="en-US" sz="3200" dirty="0">
                <a:solidFill>
                  <a:schemeClr val="accent3">
                    <a:lumMod val="50000"/>
                  </a:schemeClr>
                </a:solidFill>
                <a:latin typeface="MS PGothic" panose="020B0600070205080204" pitchFamily="34" charset="-128"/>
                <a:ea typeface="MS PGothic" panose="020B0600070205080204" pitchFamily="34" charset="-128"/>
                <a:cs typeface="MS Mincho" panose="02020609040205080304" charset="-128"/>
                <a:sym typeface="+mn-ea"/>
              </a:rPr>
              <a:t>村光夫</a:t>
            </a:r>
            <a:endParaRPr lang="zh-CN" altLang="en-US" sz="3200" dirty="0" smtClean="0">
              <a:solidFill>
                <a:schemeClr val="accent3">
                  <a:lumMod val="50000"/>
                </a:schemeClr>
              </a:solidFill>
              <a:latin typeface="MS PGothic" panose="020B0600070205080204" pitchFamily="34" charset="-128"/>
              <a:ea typeface="MS PGothic" panose="020B0600070205080204" pitchFamily="34" charset="-128"/>
              <a:cs typeface="MS Mincho" panose="02020609040205080304" charset="-128"/>
              <a:sym typeface="+mn-ea"/>
            </a:endParaRPr>
          </a:p>
        </p:txBody>
      </p:sp>
      <p:sp>
        <p:nvSpPr>
          <p:cNvPr id="7" name="Rectangle 4"/>
          <p:cNvSpPr/>
          <p:nvPr/>
        </p:nvSpPr>
        <p:spPr>
          <a:xfrm>
            <a:off x="4371340" y="1812290"/>
            <a:ext cx="7352665" cy="1611630"/>
          </a:xfrm>
          <a:prstGeom prst="rect">
            <a:avLst/>
          </a:prstGeom>
          <a:solidFill>
            <a:schemeClr val="bg1">
              <a:lumMod val="85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scene3d>
              <a:camera prst="orthographicFront"/>
              <a:lightRig rig="threePt" dir="t"/>
            </a:scene3d>
          </a:bodyPr>
          <a:lstStyle/>
          <a:p>
            <a:pPr algn="ctr">
              <a:lnSpc>
                <a:spcPct val="120000"/>
              </a:lnSpc>
            </a:pPr>
            <a:r>
              <a:rPr lang="zh-CN" altLang="en-US" sz="6600" b="1">
                <a:ln w="12700">
                  <a:solidFill>
                    <a:schemeClr val="accent3">
                      <a:lumMod val="50000"/>
                    </a:schemeClr>
                  </a:solidFill>
                  <a:prstDash val="solid"/>
                </a:ln>
                <a:solidFill>
                  <a:schemeClr val="accent3">
                    <a:lumMod val="50000"/>
                  </a:schemeClr>
                </a:solidFill>
                <a:effectLst>
                  <a:innerShdw blurRad="177800">
                    <a:schemeClr val="accent3">
                      <a:lumMod val="50000"/>
                    </a:schemeClr>
                  </a:innerShdw>
                </a:effectLst>
                <a:latin typeface="MS Mincho" panose="02020609040205080304" charset="-128"/>
                <a:ea typeface="MS Mincho" panose="02020609040205080304" charset="-128"/>
                <a:cs typeface="+mn-ea"/>
                <a:sym typeface="+mn-lt"/>
              </a:rPr>
              <a:t>友情について</a:t>
            </a:r>
          </a:p>
        </p:txBody>
      </p:sp>
      <p:cxnSp>
        <p:nvCxnSpPr>
          <p:cNvPr id="42" name="直接箭头连接符 41"/>
          <p:cNvCxnSpPr/>
          <p:nvPr/>
        </p:nvCxnSpPr>
        <p:spPr>
          <a:xfrm flipV="1">
            <a:off x="639445" y="3423920"/>
            <a:ext cx="11436350" cy="10160"/>
          </a:xfrm>
          <a:prstGeom prst="straightConnector1">
            <a:avLst/>
          </a:prstGeom>
          <a:ln w="28575" cmpd="sng">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itle 6"/>
          <p:cNvSpPr txBox="1"/>
          <p:nvPr/>
        </p:nvSpPr>
        <p:spPr>
          <a:xfrm>
            <a:off x="8199755" y="101600"/>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9" name="文本框 8"/>
          <p:cNvSpPr txBox="1"/>
          <p:nvPr/>
        </p:nvSpPr>
        <p:spPr>
          <a:xfrm>
            <a:off x="1731010" y="1979295"/>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a:t>
            </a:r>
            <a:r>
              <a:rPr lang="ja-JP" altLang="zh-CN" sz="5400" b="1" dirty="0">
                <a:solidFill>
                  <a:schemeClr val="accent3">
                    <a:lumMod val="50000"/>
                  </a:schemeClr>
                </a:solidFill>
                <a:latin typeface="MS Mincho" panose="02020609040205080304" charset="-128"/>
                <a:ea typeface="宋体" panose="02010600030101010101" pitchFamily="2" charset="-122"/>
                <a:cs typeface="+mn-ea"/>
                <a:sym typeface="+mn-lt"/>
              </a:rPr>
              <a:t>二</a:t>
            </a: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課</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sym typeface="+mn-ea"/>
              </a:rPr>
              <a:t>邂逅（かいこう</a:t>
            </a:r>
            <a:r>
              <a:rPr lang="ja-JP" altLang="en-US" dirty="0" smtClean="0">
                <a:sym typeface="+mn-ea"/>
              </a:rPr>
              <a:t>）</a:t>
            </a:r>
            <a:endParaRPr lang="zh-CN" altLang="en-US"/>
          </a:p>
        </p:txBody>
      </p:sp>
      <p:sp>
        <p:nvSpPr>
          <p:cNvPr id="3" name="内容占位符 2"/>
          <p:cNvSpPr>
            <a:spLocks noGrp="1"/>
          </p:cNvSpPr>
          <p:nvPr>
            <p:ph idx="1"/>
          </p:nvPr>
        </p:nvSpPr>
        <p:spPr>
          <a:xfrm>
            <a:off x="343535" y="1588770"/>
            <a:ext cx="11273790" cy="4759325"/>
          </a:xfrm>
        </p:spPr>
        <p:txBody>
          <a:bodyPr/>
          <a:lstStyle/>
          <a:p>
            <a:pPr marL="342900" indent="-342900">
              <a:buFont typeface="Wingdings" panose="05000000000000000000" pitchFamily="2" charset="2"/>
              <a:buChar char="Ø"/>
            </a:pPr>
            <a:r>
              <a:rPr lang="ja-JP" altLang="en-US" dirty="0">
                <a:solidFill>
                  <a:schemeClr val="tx1"/>
                </a:solidFill>
                <a:sym typeface="+mn-ea"/>
              </a:rPr>
              <a:t>意味：思いがけなく出会うこと。偶然の出会い。めぐりあい。</a:t>
            </a:r>
            <a:endParaRPr lang="en-US" altLang="ja-JP" dirty="0">
              <a:solidFill>
                <a:schemeClr val="tx1"/>
              </a:solidFill>
              <a:latin typeface="MS Mincho" panose="02020609040205080304" charset="-128"/>
              <a:ea typeface="MS Mincho" panose="02020609040205080304" charset="-128"/>
            </a:endParaRPr>
          </a:p>
          <a:p>
            <a:pPr marL="342900" indent="-342900">
              <a:buFont typeface="Wingdings" panose="05000000000000000000" pitchFamily="2" charset="2"/>
              <a:buChar char="Ø"/>
            </a:pPr>
            <a:endParaRPr lang="ja-JP" altLang="ja-JP" dirty="0">
              <a:solidFill>
                <a:schemeClr val="tx1"/>
              </a:solidFill>
              <a:latin typeface="MS Mincho" panose="02020609040205080304" charset="-128"/>
              <a:ea typeface="MS Mincho" panose="02020609040205080304" charset="-128"/>
            </a:endParaRPr>
          </a:p>
          <a:p>
            <a:pPr latinLnBrk="1"/>
            <a:r>
              <a:rPr lang="en-US" altLang="ja-JP" dirty="0">
                <a:solidFill>
                  <a:schemeClr val="tx1"/>
                </a:solidFill>
                <a:sym typeface="+mn-ea"/>
              </a:rPr>
              <a:t>【</a:t>
            </a:r>
            <a:r>
              <a:rPr lang="ja-JP" altLang="en-US" dirty="0">
                <a:solidFill>
                  <a:schemeClr val="tx1"/>
                </a:solidFill>
                <a:sym typeface="+mn-ea"/>
              </a:rPr>
              <a:t>用例</a:t>
            </a:r>
            <a:r>
              <a:rPr lang="en-US" altLang="ja-JP" dirty="0">
                <a:solidFill>
                  <a:schemeClr val="tx1"/>
                </a:solidFill>
                <a:sym typeface="+mn-ea"/>
              </a:rPr>
              <a:t>】</a:t>
            </a:r>
            <a:endParaRPr lang="en-US" altLang="ja-JP" dirty="0">
              <a:solidFill>
                <a:schemeClr val="tx1"/>
              </a:solidFill>
              <a:latin typeface="MS Mincho" panose="02020609040205080304" charset="-128"/>
              <a:ea typeface="MS Mincho" panose="02020609040205080304" charset="-128"/>
            </a:endParaRPr>
          </a:p>
          <a:p>
            <a:pPr marL="342900" indent="-342900" latinLnBrk="1">
              <a:buFont typeface="Arial" panose="020B0604020202020204" pitchFamily="34" charset="0"/>
              <a:buChar char="•"/>
            </a:pPr>
            <a:r>
              <a:rPr lang="ja-JP" altLang="en-US" dirty="0">
                <a:solidFill>
                  <a:schemeClr val="tx1"/>
                </a:solidFill>
                <a:sym typeface="+mn-ea"/>
              </a:rPr>
              <a:t>旧友と邂逅する。　</a:t>
            </a:r>
            <a:endParaRPr lang="en-US" altLang="ja-JP" dirty="0">
              <a:solidFill>
                <a:schemeClr val="tx1"/>
              </a:solidFill>
              <a:latin typeface="MS Mincho" panose="02020609040205080304" charset="-128"/>
              <a:ea typeface="MS Mincho" panose="02020609040205080304" charset="-128"/>
            </a:endParaRPr>
          </a:p>
          <a:p>
            <a:pPr marL="342900" indent="-342900" latinLnBrk="1">
              <a:buFont typeface="Arial" panose="020B0604020202020204" pitchFamily="34" charset="0"/>
              <a:buChar char="•"/>
            </a:pPr>
            <a:r>
              <a:rPr lang="ja-JP" altLang="en-US" dirty="0">
                <a:solidFill>
                  <a:schemeClr val="tx1"/>
                </a:solidFill>
                <a:sym typeface="+mn-ea"/>
              </a:rPr>
              <a:t>邂逅を果たす。</a:t>
            </a:r>
            <a:endParaRPr lang="en-US" altLang="ja-JP" dirty="0">
              <a:solidFill>
                <a:schemeClr val="tx1"/>
              </a:solidFill>
              <a:latin typeface="MS Mincho" panose="02020609040205080304" charset="-128"/>
              <a:ea typeface="MS Mincho" panose="02020609040205080304" charset="-128"/>
            </a:endParaRPr>
          </a:p>
          <a:p>
            <a:pPr marL="342900" indent="-342900" latinLnBrk="1">
              <a:buFont typeface="Arial" panose="020B0604020202020204" pitchFamily="34" charset="0"/>
              <a:buChar char="•"/>
            </a:pPr>
            <a:r>
              <a:rPr lang="en-US" altLang="ja-JP" dirty="0">
                <a:solidFill>
                  <a:schemeClr val="tx1"/>
                </a:solidFill>
                <a:sym typeface="+mn-ea"/>
              </a:rPr>
              <a:t>5</a:t>
            </a:r>
            <a:r>
              <a:rPr lang="ja-JP" altLang="en-US" dirty="0">
                <a:solidFill>
                  <a:schemeClr val="tx1"/>
                </a:solidFill>
                <a:sym typeface="+mn-ea"/>
              </a:rPr>
              <a:t>年の歳月を経て邂逅した。</a:t>
            </a:r>
            <a:endParaRPr lang="zh-CN" altLang="en-US" dirty="0">
              <a:solidFill>
                <a:schemeClr val="tx1"/>
              </a:solidFill>
              <a:latin typeface="MS Mincho" panose="02020609040205080304" charset="-128"/>
              <a:ea typeface="MS Mincho" panose="02020609040205080304" charset="-128"/>
            </a:endParaRPr>
          </a:p>
          <a:p>
            <a:endParaRPr lang="zh-CN" altLang="en-US" dirty="0">
              <a:solidFill>
                <a:schemeClr val="tx1"/>
              </a:solidFill>
              <a:latin typeface="MS Mincho" panose="02020609040205080304" charset="-128"/>
              <a:ea typeface="MS Mincho" panose="02020609040205080304" charset="-128"/>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a:t>冷める（さめる）</a:t>
            </a:r>
          </a:p>
        </p:txBody>
      </p:sp>
      <p:sp>
        <p:nvSpPr>
          <p:cNvPr id="3" name="内容占位符 2"/>
          <p:cNvSpPr>
            <a:spLocks noGrp="1"/>
          </p:cNvSpPr>
          <p:nvPr>
            <p:ph idx="1"/>
          </p:nvPr>
        </p:nvSpPr>
        <p:spPr>
          <a:xfrm>
            <a:off x="382905" y="1420495"/>
            <a:ext cx="11273790" cy="5195570"/>
          </a:xfrm>
        </p:spPr>
        <p:txBody>
          <a:bodyPr>
            <a:normAutofit/>
          </a:bodyPr>
          <a:lstStyle/>
          <a:p>
            <a:pPr marL="342900" indent="-342900">
              <a:buFont typeface="Wingdings" panose="05000000000000000000" pitchFamily="2" charset="2"/>
              <a:buChar char="Ø"/>
            </a:pPr>
            <a:r>
              <a:rPr lang="ja-JP" altLang="en-US" dirty="0">
                <a:sym typeface="+mn-ea"/>
              </a:rPr>
              <a:t>意味：</a:t>
            </a:r>
            <a:endParaRPr lang="en-US" altLang="ja-JP" dirty="0">
              <a:solidFill>
                <a:schemeClr val="tx1"/>
              </a:solidFill>
              <a:latin typeface="MS Mincho" panose="02020609040205080304" charset="-128"/>
              <a:ea typeface="MS Mincho" panose="02020609040205080304" charset="-128"/>
            </a:endParaRPr>
          </a:p>
          <a:p>
            <a:pPr>
              <a:buFont typeface="Wingdings" panose="05000000000000000000" pitchFamily="2" charset="2"/>
            </a:pPr>
            <a:r>
              <a:rPr lang="ja-JP" altLang="ja-JP" dirty="0">
                <a:solidFill>
                  <a:schemeClr val="tx1"/>
                </a:solidFill>
                <a:latin typeface="MS Mincho" panose="02020609040205080304" charset="-128"/>
                <a:ea typeface="MS Mincho" panose="02020609040205080304" charset="-128"/>
              </a:rPr>
              <a:t>① 熱い物が熱を失う。熱せられたものの温度が下がる。</a:t>
            </a:r>
          </a:p>
          <a:p>
            <a:pPr>
              <a:buFont typeface="Wingdings" panose="05000000000000000000" pitchFamily="2" charset="2"/>
            </a:pPr>
            <a:r>
              <a:rPr lang="en-US" altLang="ja-JP" dirty="0">
                <a:sym typeface="+mn-ea"/>
              </a:rPr>
              <a:t>【</a:t>
            </a:r>
            <a:r>
              <a:rPr lang="ja-JP" altLang="en-US" dirty="0">
                <a:sym typeface="+mn-ea"/>
              </a:rPr>
              <a:t>用例</a:t>
            </a:r>
            <a:r>
              <a:rPr lang="en-US" altLang="ja-JP" dirty="0">
                <a:sym typeface="+mn-ea"/>
              </a:rPr>
              <a:t>】</a:t>
            </a:r>
            <a:r>
              <a:rPr lang="ja-JP" altLang="ja-JP" dirty="0">
                <a:solidFill>
                  <a:schemeClr val="tx1"/>
                </a:solidFill>
                <a:latin typeface="MS Mincho" panose="02020609040205080304" charset="-128"/>
                <a:ea typeface="MS Mincho" panose="02020609040205080304" charset="-128"/>
              </a:rPr>
              <a:t>「スープが冷める」「御飯が冷める」</a:t>
            </a:r>
          </a:p>
          <a:p>
            <a:pPr>
              <a:buFont typeface="Wingdings" panose="05000000000000000000" pitchFamily="2" charset="2"/>
            </a:pPr>
            <a:r>
              <a:rPr lang="ja-JP" altLang="ja-JP" dirty="0">
                <a:solidFill>
                  <a:schemeClr val="tx1"/>
                </a:solidFill>
                <a:latin typeface="MS Mincho" panose="02020609040205080304" charset="-128"/>
                <a:ea typeface="MS Mincho" panose="02020609040205080304" charset="-128"/>
              </a:rPr>
              <a:t>② 高まっていた感情や興味が衰えたり薄らいだりする。</a:t>
            </a:r>
          </a:p>
          <a:p>
            <a:pPr>
              <a:buFont typeface="Wingdings" panose="05000000000000000000" pitchFamily="2" charset="2"/>
            </a:pPr>
            <a:r>
              <a:rPr lang="en-US" altLang="ja-JP" dirty="0">
                <a:sym typeface="+mn-ea"/>
              </a:rPr>
              <a:t>【</a:t>
            </a:r>
            <a:r>
              <a:rPr lang="ja-JP" altLang="en-US" dirty="0">
                <a:sym typeface="+mn-ea"/>
              </a:rPr>
              <a:t>用例</a:t>
            </a:r>
            <a:r>
              <a:rPr lang="en-US" altLang="ja-JP" dirty="0">
                <a:sym typeface="+mn-ea"/>
              </a:rPr>
              <a:t>】</a:t>
            </a:r>
            <a:r>
              <a:rPr lang="ja-JP" altLang="ja-JP" dirty="0">
                <a:solidFill>
                  <a:schemeClr val="tx1"/>
                </a:solidFill>
                <a:latin typeface="MS Mincho" panose="02020609040205080304" charset="-128"/>
                <a:ea typeface="MS Mincho" panose="02020609040205080304" charset="-128"/>
              </a:rPr>
              <a:t>「愛情が冷める」「ゴルフ熱が冷める」</a:t>
            </a:r>
          </a:p>
          <a:p>
            <a:pPr>
              <a:buFont typeface="Wingdings" panose="05000000000000000000" pitchFamily="2" charset="2"/>
            </a:pPr>
            <a:endParaRPr lang="ja-JP" altLang="ja-JP" dirty="0">
              <a:solidFill>
                <a:schemeClr val="tx1"/>
              </a:solidFill>
              <a:latin typeface="MS Mincho" panose="02020609040205080304" charset="-128"/>
              <a:ea typeface="MS Mincho" panose="02020609040205080304" charset="-128"/>
            </a:endParaRPr>
          </a:p>
          <a:p>
            <a:pPr>
              <a:buFont typeface="Wingdings" panose="05000000000000000000" pitchFamily="2" charset="2"/>
            </a:pPr>
            <a:r>
              <a:rPr lang="ja-JP" altLang="ja-JP" dirty="0">
                <a:solidFill>
                  <a:schemeClr val="tx1"/>
                </a:solidFill>
                <a:latin typeface="MS Mincho" panose="02020609040205080304" charset="-128"/>
                <a:ea typeface="MS Mincho" panose="02020609040205080304" charset="-128"/>
              </a:rPr>
              <a:t>[類語]冷える・冷やす・冷却・冷房・冷ます</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sym typeface="+mn-ea"/>
              </a:rPr>
              <a:t>形骸（けいがい）</a:t>
            </a:r>
            <a:endParaRPr lang="ja-JP" altLang="en-US" dirty="0">
              <a:latin typeface="MS Mincho" panose="02020609040205080304" charset="-128"/>
              <a:ea typeface="MS Mincho" panose="02020609040205080304" charset="-128"/>
              <a:sym typeface="+mn-ea"/>
            </a:endParaRPr>
          </a:p>
        </p:txBody>
      </p:sp>
      <p:sp>
        <p:nvSpPr>
          <p:cNvPr id="3" name="内容占位符 2"/>
          <p:cNvSpPr>
            <a:spLocks noGrp="1"/>
          </p:cNvSpPr>
          <p:nvPr>
            <p:ph idx="1"/>
          </p:nvPr>
        </p:nvSpPr>
        <p:spPr/>
        <p:txBody>
          <a:bodyPr/>
          <a:lstStyle/>
          <a:p>
            <a:pPr marL="0" indent="0">
              <a:buFont typeface="Wingdings" panose="05000000000000000000" pitchFamily="2" charset="2"/>
              <a:buNone/>
            </a:pPr>
            <a:r>
              <a:rPr lang="ja-JP" altLang="en-US" dirty="0">
                <a:solidFill>
                  <a:schemeClr val="tx1"/>
                </a:solidFill>
                <a:sym typeface="+mn-ea"/>
              </a:rPr>
              <a:t>意味：形だけで意味を失っているもの、形ばかりのものになって</a:t>
            </a:r>
          </a:p>
          <a:p>
            <a:pPr marL="0" indent="0">
              <a:buFont typeface="Wingdings" panose="05000000000000000000" pitchFamily="2" charset="2"/>
              <a:buNone/>
            </a:pPr>
            <a:r>
              <a:rPr lang="ja-JP" altLang="en-US" dirty="0">
                <a:solidFill>
                  <a:schemeClr val="tx1"/>
                </a:solidFill>
                <a:sym typeface="+mn-ea"/>
              </a:rPr>
              <a:t>　　　しまっている事を指す。よく形骸化という形で使われる。</a:t>
            </a:r>
          </a:p>
          <a:p>
            <a:pPr marL="0" indent="0">
              <a:buFont typeface="Wingdings" panose="05000000000000000000" pitchFamily="2" charset="2"/>
              <a:buNone/>
            </a:pPr>
            <a:r>
              <a:rPr lang="ja-JP" altLang="en-US" dirty="0">
                <a:solidFill>
                  <a:schemeClr val="tx1"/>
                </a:solidFill>
                <a:sym typeface="+mn-ea"/>
              </a:rPr>
              <a:t>形骸の類義語：「有名無実」「マンネリ」「官僚化」「名目上」</a:t>
            </a:r>
          </a:p>
          <a:p>
            <a:pPr marL="0" indent="0">
              <a:buFont typeface="Wingdings" panose="05000000000000000000" pitchFamily="2" charset="2"/>
              <a:buNone/>
            </a:pPr>
            <a:r>
              <a:rPr lang="en-US" altLang="ja-JP" dirty="0">
                <a:solidFill>
                  <a:schemeClr val="tx1"/>
                </a:solidFill>
                <a:sym typeface="+mn-ea"/>
              </a:rPr>
              <a:t>[</a:t>
            </a:r>
            <a:r>
              <a:rPr lang="ja-JP" altLang="en-US" dirty="0">
                <a:solidFill>
                  <a:schemeClr val="tx1"/>
                </a:solidFill>
                <a:sym typeface="+mn-ea"/>
              </a:rPr>
              <a:t>用例</a:t>
            </a:r>
            <a:r>
              <a:rPr lang="en-US" altLang="ja-JP" dirty="0">
                <a:solidFill>
                  <a:schemeClr val="tx1"/>
                </a:solidFill>
                <a:sym typeface="+mn-ea"/>
              </a:rPr>
              <a:t>]</a:t>
            </a:r>
          </a:p>
          <a:p>
            <a:pPr marL="0" indent="0">
              <a:buFont typeface="Wingdings" panose="05000000000000000000" pitchFamily="2" charset="2"/>
              <a:buNone/>
            </a:pPr>
            <a:r>
              <a:rPr lang="ja-JP" altLang="en-US" dirty="0">
                <a:solidFill>
                  <a:schemeClr val="tx1"/>
                </a:solidFill>
                <a:sym typeface="+mn-ea"/>
              </a:rPr>
              <a:t>　・この町は戦争でひどく破壊され、建物は形骸だけ残っている。</a:t>
            </a:r>
            <a:endParaRPr lang="en-US" altLang="ja-JP" dirty="0">
              <a:solidFill>
                <a:schemeClr val="tx1"/>
              </a:solidFill>
              <a:sym typeface="+mn-ea"/>
            </a:endParaRPr>
          </a:p>
          <a:p>
            <a:pPr marL="0" indent="0">
              <a:buFont typeface="Wingdings" panose="05000000000000000000" pitchFamily="2" charset="2"/>
              <a:buNone/>
            </a:pPr>
            <a:r>
              <a:rPr lang="ja-JP" altLang="en-US" dirty="0">
                <a:solidFill>
                  <a:schemeClr val="tx1"/>
                </a:solidFill>
                <a:sym typeface="+mn-ea"/>
              </a:rPr>
              <a:t>　・最近は形骸化された会議が多くなって困る。</a:t>
            </a:r>
            <a:endParaRPr lang="en-US" altLang="ja-JP" dirty="0">
              <a:solidFill>
                <a:schemeClr val="tx1"/>
              </a:solidFill>
              <a:latin typeface="MS Mincho" panose="02020609040205080304" charset="-128"/>
              <a:ea typeface="MS Mincho" panose="02020609040205080304" charset="-128"/>
              <a:sym typeface="+mn-ea"/>
            </a:endParaRPr>
          </a:p>
          <a:p>
            <a:pPr marL="0" indent="0">
              <a:buFont typeface="Wingdings" panose="05000000000000000000" pitchFamily="2" charset="2"/>
              <a:buNone/>
            </a:pPr>
            <a:r>
              <a:rPr lang="ja-JP" altLang="en-US" dirty="0">
                <a:solidFill>
                  <a:schemeClr val="tx1"/>
                </a:solidFill>
                <a:latin typeface="MS Mincho" panose="02020609040205080304" charset="-128"/>
                <a:ea typeface="MS Mincho" panose="02020609040205080304" charset="-128"/>
              </a:rPr>
              <a:t>　・制度の形骸化</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中身（なかみ）</a:t>
            </a:r>
          </a:p>
        </p:txBody>
      </p:sp>
      <p:sp>
        <p:nvSpPr>
          <p:cNvPr id="3" name="内容占位符 2"/>
          <p:cNvSpPr>
            <a:spLocks noGrp="1"/>
          </p:cNvSpPr>
          <p:nvPr>
            <p:ph idx="1"/>
          </p:nvPr>
        </p:nvSpPr>
        <p:spPr>
          <a:xfrm>
            <a:off x="382905" y="1490345"/>
            <a:ext cx="11273790" cy="5139690"/>
          </a:xfrm>
        </p:spPr>
        <p:txBody>
          <a:bodyPr/>
          <a:lstStyle/>
          <a:p>
            <a:r>
              <a:rPr lang="ja-JP" altLang="zh-CN"/>
              <a:t>意味：</a:t>
            </a:r>
          </a:p>
          <a:p>
            <a:r>
              <a:rPr lang="ja-JP" altLang="zh-CN"/>
              <a:t>① 中に入っているもの。中に入れてあるもの。</a:t>
            </a:r>
          </a:p>
          <a:p>
            <a:r>
              <a:rPr lang="ja-JP" altLang="zh-CN"/>
              <a:t>　　用例：バッグの中身を見せてくれ。</a:t>
            </a:r>
          </a:p>
          <a:p>
            <a:r>
              <a:rPr lang="ja-JP" altLang="zh-CN"/>
              <a:t>② 物事の内容・実質。</a:t>
            </a:r>
          </a:p>
          <a:p>
            <a:r>
              <a:rPr lang="ja-JP" altLang="zh-CN"/>
              <a:t>　　用例：中身の薄い話。</a:t>
            </a:r>
          </a:p>
          <a:p>
            <a:r>
              <a:rPr lang="ja-JP" altLang="zh-CN"/>
              <a:t>③ 刀剣の刃の部分。刀身。</a:t>
            </a:r>
          </a:p>
          <a:p>
            <a:endParaRPr lang="ja-JP" altLang="zh-CN"/>
          </a:p>
          <a:p>
            <a:r>
              <a:rPr lang="ja-JP" altLang="zh-CN"/>
              <a:t>[類語]内容・実質・正味・内訳・品目・コンテンツ・実体・内実</a:t>
            </a:r>
          </a:p>
          <a:p>
            <a:r>
              <a:rPr lang="ja-JP" altLang="zh-CN"/>
              <a:t>　　　・実</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sym typeface="+mn-ea"/>
              </a:rPr>
              <a:t>因襲（いんしゅう）</a:t>
            </a:r>
            <a:endParaRPr lang="zh-CN" altLang="en-US"/>
          </a:p>
        </p:txBody>
      </p:sp>
      <p:sp>
        <p:nvSpPr>
          <p:cNvPr id="3" name="内容占位符 2"/>
          <p:cNvSpPr>
            <a:spLocks noGrp="1"/>
          </p:cNvSpPr>
          <p:nvPr>
            <p:ph idx="1"/>
          </p:nvPr>
        </p:nvSpPr>
        <p:spPr/>
        <p:txBody>
          <a:bodyPr/>
          <a:lstStyle/>
          <a:p>
            <a:r>
              <a:rPr lang="ja-JP" dirty="0">
                <a:solidFill>
                  <a:schemeClr val="tx1"/>
                </a:solidFill>
                <a:sym typeface="+mn-ea"/>
              </a:rPr>
              <a:t>意味：</a:t>
            </a:r>
            <a:r>
              <a:rPr altLang="en-US" dirty="0">
                <a:solidFill>
                  <a:schemeClr val="tx1"/>
                </a:solidFill>
                <a:sym typeface="+mn-ea"/>
              </a:rPr>
              <a:t>昔からの習慣、作法や風習をうけつぎ従うこ</a:t>
            </a:r>
            <a:r>
              <a:rPr lang="ja-JP" dirty="0">
                <a:solidFill>
                  <a:schemeClr val="tx1"/>
                </a:solidFill>
                <a:sym typeface="+mn-ea"/>
              </a:rPr>
              <a:t>と</a:t>
            </a:r>
            <a:r>
              <a:rPr altLang="en-US" dirty="0">
                <a:solidFill>
                  <a:schemeClr val="tx1"/>
                </a:solidFill>
                <a:sym typeface="+mn-ea"/>
              </a:rPr>
              <a:t>。多く、非</a:t>
            </a:r>
          </a:p>
          <a:p>
            <a:r>
              <a:rPr lang="ja-JP" dirty="0">
                <a:solidFill>
                  <a:schemeClr val="tx1"/>
                </a:solidFill>
                <a:sym typeface="+mn-ea"/>
              </a:rPr>
              <a:t>　　　</a:t>
            </a:r>
            <a:r>
              <a:rPr altLang="en-US" dirty="0">
                <a:solidFill>
                  <a:schemeClr val="tx1"/>
                </a:solidFill>
                <a:sym typeface="+mn-ea"/>
              </a:rPr>
              <a:t>難の意を含んで用いられる</a:t>
            </a:r>
            <a:r>
              <a:rPr lang="ja-JP" dirty="0">
                <a:solidFill>
                  <a:schemeClr val="tx1"/>
                </a:solidFill>
                <a:sym typeface="+mn-ea"/>
              </a:rPr>
              <a:t>。</a:t>
            </a:r>
          </a:p>
          <a:p>
            <a:endParaRPr lang="en-US" altLang="ja-JP" dirty="0">
              <a:solidFill>
                <a:schemeClr val="tx1"/>
              </a:solidFill>
              <a:sym typeface="+mn-ea"/>
            </a:endParaRPr>
          </a:p>
          <a:p>
            <a:r>
              <a:rPr lang="en-US" altLang="ja-JP" dirty="0">
                <a:solidFill>
                  <a:schemeClr val="tx1"/>
                </a:solidFill>
                <a:sym typeface="+mn-ea"/>
              </a:rPr>
              <a:t>[</a:t>
            </a:r>
            <a:r>
              <a:rPr lang="ja-JP" altLang="en-US" dirty="0">
                <a:solidFill>
                  <a:schemeClr val="tx1"/>
                </a:solidFill>
                <a:sym typeface="+mn-ea"/>
              </a:rPr>
              <a:t>用例</a:t>
            </a:r>
            <a:r>
              <a:rPr lang="en-US" altLang="ja-JP" dirty="0">
                <a:solidFill>
                  <a:schemeClr val="tx1"/>
                </a:solidFill>
                <a:sym typeface="+mn-ea"/>
              </a:rPr>
              <a:t>]</a:t>
            </a:r>
          </a:p>
          <a:p>
            <a:r>
              <a:rPr lang="ja-JP" altLang="en-US" dirty="0">
                <a:solidFill>
                  <a:schemeClr val="tx1"/>
                </a:solidFill>
                <a:sym typeface="+mn-ea"/>
              </a:rPr>
              <a:t>・因襲を打破する。</a:t>
            </a:r>
          </a:p>
          <a:p>
            <a:r>
              <a:rPr lang="ja-JP" altLang="en-US" dirty="0">
                <a:solidFill>
                  <a:schemeClr val="tx1"/>
                </a:solidFill>
                <a:sym typeface="+mn-ea"/>
              </a:rPr>
              <a:t>・何事も因襲的に行っていると、改革は無理だろう。</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取り違え（とりちがえ）</a:t>
            </a:r>
          </a:p>
        </p:txBody>
      </p:sp>
      <p:sp>
        <p:nvSpPr>
          <p:cNvPr id="3" name="内容占位符 2"/>
          <p:cNvSpPr>
            <a:spLocks noGrp="1"/>
          </p:cNvSpPr>
          <p:nvPr>
            <p:ph idx="1"/>
          </p:nvPr>
        </p:nvSpPr>
        <p:spPr/>
        <p:txBody>
          <a:bodyPr>
            <a:normAutofit/>
          </a:bodyPr>
          <a:lstStyle/>
          <a:p>
            <a:r>
              <a:rPr lang="ja-JP" altLang="zh-CN"/>
              <a:t>意味：</a:t>
            </a:r>
          </a:p>
          <a:p>
            <a:pPr>
              <a:lnSpc>
                <a:spcPct val="150000"/>
              </a:lnSpc>
              <a:spcAft>
                <a:spcPts val="0"/>
              </a:spcAft>
            </a:pPr>
            <a:r>
              <a:rPr lang="ja-JP" altLang="zh-CN"/>
              <a:t>①話の内容や意味などを誤解すること。</a:t>
            </a:r>
          </a:p>
          <a:p>
            <a:pPr>
              <a:lnSpc>
                <a:spcPct val="150000"/>
              </a:lnSpc>
              <a:spcAft>
                <a:spcPts val="0"/>
              </a:spcAft>
            </a:pPr>
            <a:r>
              <a:rPr lang="ja-JP" altLang="zh-CN"/>
              <a:t>　用例：言葉の取り違えによって、二人の仲は一層悪くなった。　　　　②自分のものではない物を間違って手にとること、特に生まれたばかりの赤ん坊を間違った母親が連れ帰ってしまうこと。一般に、出産が行われた病院側の手違いにより起こることが多い。</a:t>
            </a:r>
          </a:p>
          <a:p>
            <a:pPr>
              <a:lnSpc>
                <a:spcPct val="150000"/>
              </a:lnSpc>
              <a:spcAft>
                <a:spcPts val="0"/>
              </a:spcAft>
            </a:pPr>
            <a:r>
              <a:rPr lang="ja-JP" altLang="zh-CN"/>
              <a:t>用例：赤ちゃんの取り違えに気をつけよう。</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立ち入る</a:t>
            </a:r>
          </a:p>
        </p:txBody>
      </p:sp>
      <p:sp>
        <p:nvSpPr>
          <p:cNvPr id="3" name="内容占位符 2"/>
          <p:cNvSpPr>
            <a:spLocks noGrp="1"/>
          </p:cNvSpPr>
          <p:nvPr>
            <p:ph idx="1"/>
          </p:nvPr>
        </p:nvSpPr>
        <p:spPr/>
        <p:txBody>
          <a:bodyPr/>
          <a:lstStyle/>
          <a:p>
            <a:r>
              <a:rPr lang="ja-JP" altLang="zh-CN" dirty="0"/>
              <a:t>意味：①ある場所の中にはいる。はいりこむ。</a:t>
            </a:r>
          </a:p>
          <a:p>
            <a:r>
              <a:rPr lang="ja-JP" altLang="zh-CN" dirty="0"/>
              <a:t>　　　②ある物事に深くはいりこむ。また、当事者の私事などに</a:t>
            </a:r>
          </a:p>
          <a:p>
            <a:r>
              <a:rPr lang="ja-JP" altLang="zh-CN" dirty="0"/>
              <a:t>　　　　かかわり合う。干渉する。</a:t>
            </a:r>
          </a:p>
          <a:p>
            <a:r>
              <a:rPr lang="en-US" altLang="ja-JP" dirty="0">
                <a:sym typeface="+mn-ea"/>
              </a:rPr>
              <a:t>[</a:t>
            </a:r>
            <a:r>
              <a:rPr lang="ja-JP" altLang="en-US" dirty="0">
                <a:sym typeface="+mn-ea"/>
              </a:rPr>
              <a:t>用例</a:t>
            </a:r>
            <a:r>
              <a:rPr lang="en-US" altLang="ja-JP" dirty="0">
                <a:sym typeface="+mn-ea"/>
              </a:rPr>
              <a:t>]</a:t>
            </a:r>
            <a:endParaRPr lang="ja-JP" altLang="zh-CN" dirty="0">
              <a:sym typeface="+mn-ea"/>
            </a:endParaRPr>
          </a:p>
          <a:p>
            <a:r>
              <a:rPr lang="ja-JP" altLang="zh-CN" dirty="0">
                <a:sym typeface="+mn-ea"/>
              </a:rPr>
              <a:t>・工事現場に立ち入る。</a:t>
            </a:r>
          </a:p>
          <a:p>
            <a:r>
              <a:rPr lang="ja-JP" altLang="zh-CN" dirty="0"/>
              <a:t>・他人の私生活に立ち入る。</a:t>
            </a:r>
          </a:p>
          <a:p>
            <a:r>
              <a:rPr lang="ja-JP" altLang="zh-CN" dirty="0"/>
              <a:t>・立ち入ったことをお聞</a:t>
            </a:r>
            <a:r>
              <a:rPr lang="ja-JP" altLang="zh-CN" dirty="0" smtClean="0"/>
              <a:t>きしますが</a:t>
            </a:r>
            <a:r>
              <a:rPr lang="en-US" altLang="ja-JP" dirty="0" smtClean="0"/>
              <a:t>…</a:t>
            </a:r>
            <a:endParaRPr lang="ja-JP" altLang="zh-CN" dirty="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開き（ひらき）</a:t>
            </a:r>
          </a:p>
        </p:txBody>
      </p:sp>
      <p:sp>
        <p:nvSpPr>
          <p:cNvPr id="3" name="内容占位符 2"/>
          <p:cNvSpPr>
            <a:spLocks noGrp="1"/>
          </p:cNvSpPr>
          <p:nvPr>
            <p:ph idx="1"/>
          </p:nvPr>
        </p:nvSpPr>
        <p:spPr>
          <a:xfrm>
            <a:off x="382905" y="1264920"/>
            <a:ext cx="11273790" cy="5592445"/>
          </a:xfrm>
        </p:spPr>
        <p:txBody>
          <a:bodyPr>
            <a:normAutofit/>
          </a:bodyPr>
          <a:lstStyle/>
          <a:p>
            <a:r>
              <a:rPr lang="ja-JP" altLang="zh-CN"/>
              <a:t>意味：</a:t>
            </a:r>
          </a:p>
          <a:p>
            <a:r>
              <a:rPr lang="ja-JP" altLang="zh-CN"/>
              <a:t>① 開くこと。あくこと。あけること。また、そのぐあい。</a:t>
            </a:r>
          </a:p>
          <a:p>
            <a:r>
              <a:rPr lang="ja-JP" altLang="zh-CN"/>
              <a:t>　用例：「襟の開きを大きくする」「口の開きが足りない」</a:t>
            </a:r>
          </a:p>
          <a:p>
            <a:r>
              <a:rPr lang="ja-JP" altLang="zh-CN"/>
              <a:t>②つぼみがほころぶこと。花が咲くこと。</a:t>
            </a:r>
          </a:p>
          <a:p>
            <a:r>
              <a:rPr lang="ja-JP" altLang="zh-CN"/>
              <a:t>　用例：「今年の桜は開きが悪い」</a:t>
            </a:r>
          </a:p>
          <a:p>
            <a:r>
              <a:rPr lang="ja-JP" altLang="zh-CN"/>
              <a:t>③二つ以上の物事の間の差。</a:t>
            </a:r>
          </a:p>
          <a:p>
            <a:r>
              <a:rPr lang="ja-JP" altLang="zh-CN"/>
              <a:t>　用例：「先頭と一周の開きがある」「年齢の開きが大きい」</a:t>
            </a:r>
          </a:p>
          <a:p>
            <a:r>
              <a:rPr lang="ja-JP" altLang="zh-CN"/>
              <a:t>④（「おひらき」の形で）会などが終わって解散すること。終わ</a:t>
            </a:r>
          </a:p>
          <a:p>
            <a:r>
              <a:rPr lang="ja-JP" altLang="zh-CN"/>
              <a:t>　　ること、帰ること、去ることの忌み詞。「お開きにする」</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txBox="1"/>
          <p:nvPr/>
        </p:nvSpPr>
        <p:spPr>
          <a:xfrm>
            <a:off x="3147695" y="1489710"/>
            <a:ext cx="8721725" cy="5250180"/>
          </a:xfrm>
          <a:prstGeom prst="rect">
            <a:avLst/>
          </a:prstGeom>
          <a:solidFill>
            <a:schemeClr val="accent2">
              <a:lumMod val="40000"/>
              <a:lumOff val="60000"/>
              <a:alpha val="16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ts val="4000"/>
              </a:lnSpc>
              <a:buNone/>
            </a:pPr>
            <a:r>
              <a:rPr sz="2400" b="1" dirty="0">
                <a:solidFill>
                  <a:schemeClr val="tx1"/>
                </a:solidFill>
                <a:latin typeface="MS Mincho" panose="02020609040205080304" charset="-128"/>
                <a:ea typeface="MS Mincho" panose="02020609040205080304" charset="-128"/>
                <a:cs typeface="MS Mincho" panose="02020609040205080304" charset="-128"/>
                <a:sym typeface="+mn-ea"/>
              </a:rPr>
              <a:t>評論家、劇作家、小説家。東京生まれ。本名木庭(こば)一郎。東京帝国大学卒。在学中より評論活動を始め、二葉亭四迷、フローベール等に関する著述で認められた。以後、戦前・戦後を通じて、西欧近代文学による知見をベースとした多彩な評論活動を展開。特に、私小説批判を中心に日本の近代小説の歪みを指摘した『風俗小説論』で知られ、戦後の文芸評論に大きな影響を与えた。第6代日本ペンクラブ会長。日本芸術院会員。文化功労者。評論「二葉亭四迷論」「フロオベルとモウパッサン」「志賀直哉論」のほか、戯曲「人と狼」「汽笛一声」、小説「贋の偶像」などがある。</a:t>
            </a:r>
          </a:p>
          <a:p>
            <a:pPr marL="0" indent="0" fontAlgn="auto">
              <a:lnSpc>
                <a:spcPts val="4000"/>
              </a:lnSpc>
              <a:buNone/>
            </a:pPr>
            <a:endParaRPr lang="zh-CN" altLang="en-US" sz="2400" b="1" dirty="0">
              <a:solidFill>
                <a:srgbClr val="FFC000"/>
              </a:solidFill>
              <a:latin typeface="MS Mincho" panose="02020609040205080304" charset="-128"/>
              <a:ea typeface="MS Mincho" panose="02020609040205080304" charset="-128"/>
              <a:cs typeface="MS Mincho" panose="02020609040205080304" charset="-128"/>
              <a:sym typeface="+mn-ea"/>
            </a:endParaRPr>
          </a:p>
        </p:txBody>
      </p:sp>
      <p:pic>
        <p:nvPicPr>
          <p:cNvPr id="8" name="图片 7"/>
          <p:cNvPicPr>
            <a:picLocks noChangeAspect="1"/>
          </p:cNvPicPr>
          <p:nvPr/>
        </p:nvPicPr>
        <p:blipFill>
          <a:blip r:embed="rId3" cstate="print">
            <a:lum bright="6000" contrast="18000"/>
          </a:blip>
          <a:stretch>
            <a:fillRect/>
          </a:stretch>
        </p:blipFill>
        <p:spPr>
          <a:xfrm>
            <a:off x="126365" y="1490345"/>
            <a:ext cx="2700655" cy="4109720"/>
          </a:xfrm>
          <a:prstGeom prst="rect">
            <a:avLst/>
          </a:prstGeom>
        </p:spPr>
      </p:pic>
      <p:sp>
        <p:nvSpPr>
          <p:cNvPr id="2" name="文本框 1"/>
          <p:cNvSpPr txBox="1"/>
          <p:nvPr/>
        </p:nvSpPr>
        <p:spPr>
          <a:xfrm>
            <a:off x="-635" y="414020"/>
            <a:ext cx="12192000" cy="583565"/>
          </a:xfrm>
          <a:prstGeom prst="rect">
            <a:avLst/>
          </a:prstGeom>
          <a:noFill/>
        </p:spPr>
        <p:txBody>
          <a:bodyPr wrap="square" rtlCol="0">
            <a:spAutoFit/>
          </a:bodyPr>
          <a:lstStyle/>
          <a:p>
            <a:pPr algn="l"/>
            <a:r>
              <a:rPr lang="zh-CN" altLang="en-US" sz="3200" b="1" dirty="0" smtClean="0">
                <a:solidFill>
                  <a:schemeClr val="accent3">
                    <a:lumMod val="50000"/>
                  </a:schemeClr>
                </a:solidFill>
                <a:latin typeface="MS Mincho" panose="02020609040205080304" charset="-128"/>
                <a:ea typeface="MS Mincho" panose="02020609040205080304" charset="-128"/>
                <a:cs typeface="MS Mincho" panose="02020609040205080304" charset="-128"/>
                <a:sym typeface="+mn-ea"/>
              </a:rPr>
              <a:t>中</a:t>
            </a:r>
            <a:r>
              <a:rPr lang="zh-CN" altLang="en-US" sz="3200" b="1" dirty="0">
                <a:solidFill>
                  <a:schemeClr val="accent3">
                    <a:lumMod val="50000"/>
                  </a:schemeClr>
                </a:solidFill>
                <a:latin typeface="MS Mincho" panose="02020609040205080304" charset="-128"/>
                <a:ea typeface="MS Mincho" panose="02020609040205080304" charset="-128"/>
                <a:cs typeface="MS Mincho" panose="02020609040205080304" charset="-128"/>
                <a:sym typeface="+mn-ea"/>
              </a:rPr>
              <a:t>村光夫（なかむらみつお</a:t>
            </a:r>
            <a:r>
              <a:rPr lang="ja-JP" altLang="zh-CN" sz="3200" b="1" dirty="0">
                <a:solidFill>
                  <a:schemeClr val="accent3">
                    <a:lumMod val="50000"/>
                  </a:schemeClr>
                </a:solidFill>
                <a:latin typeface="MS Mincho" panose="02020609040205080304" charset="-128"/>
                <a:ea typeface="MS Mincho" panose="02020609040205080304" charset="-128"/>
                <a:cs typeface="MS Mincho" panose="02020609040205080304" charset="-128"/>
                <a:sym typeface="+mn-ea"/>
              </a:rPr>
              <a:t>）（</a:t>
            </a:r>
            <a:r>
              <a:rPr lang="zh-CN" altLang="en-US" sz="3200" b="1" dirty="0">
                <a:solidFill>
                  <a:schemeClr val="accent3">
                    <a:lumMod val="50000"/>
                  </a:schemeClr>
                </a:solidFill>
                <a:latin typeface="MS Mincho" panose="02020609040205080304" charset="-128"/>
                <a:ea typeface="MS Mincho" panose="02020609040205080304" charset="-128"/>
                <a:cs typeface="MS Mincho" panose="02020609040205080304" charset="-128"/>
                <a:sym typeface="+mn-ea"/>
              </a:rPr>
              <a:t>1911-1988</a:t>
            </a:r>
            <a:r>
              <a:rPr lang="zh-CN" altLang="en-US" sz="2800" b="1" dirty="0" smtClean="0">
                <a:solidFill>
                  <a:schemeClr val="accent3">
                    <a:lumMod val="50000"/>
                  </a:schemeClr>
                </a:solidFill>
                <a:latin typeface="MS Mincho" panose="02020609040205080304" charset="-128"/>
                <a:ea typeface="MS Mincho" panose="02020609040205080304" charset="-128"/>
                <a:cs typeface="MS Mincho" panose="02020609040205080304" charset="-128"/>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7"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～に尽きる</a:t>
            </a:r>
          </a:p>
        </p:txBody>
      </p:sp>
      <p:sp>
        <p:nvSpPr>
          <p:cNvPr id="3" name="内容占位符 2"/>
          <p:cNvSpPr>
            <a:spLocks noGrp="1"/>
          </p:cNvSpPr>
          <p:nvPr>
            <p:ph idx="1"/>
          </p:nvPr>
        </p:nvSpPr>
        <p:spPr/>
        <p:txBody>
          <a:bodyPr/>
          <a:lstStyle/>
          <a:p>
            <a:r>
              <a:rPr lang="ja-JP" altLang="zh-CN" dirty="0"/>
              <a:t>意味：①それですべてが言いつくされる。その極に達する。…に</a:t>
            </a:r>
          </a:p>
          <a:p>
            <a:r>
              <a:rPr lang="ja-JP" altLang="zh-CN" dirty="0"/>
              <a:t>　　　　きわまる。</a:t>
            </a:r>
          </a:p>
          <a:p>
            <a:r>
              <a:rPr lang="ja-JP" altLang="zh-CN" dirty="0"/>
              <a:t>　　　②最後までその状態のままである。…に終始する。</a:t>
            </a:r>
            <a:endParaRPr lang="en-US" altLang="ja-JP" dirty="0">
              <a:sym typeface="+mn-ea"/>
            </a:endParaRPr>
          </a:p>
          <a:p>
            <a:r>
              <a:rPr lang="en-US" altLang="ja-JP" dirty="0">
                <a:sym typeface="+mn-ea"/>
              </a:rPr>
              <a:t>[</a:t>
            </a:r>
            <a:r>
              <a:rPr lang="ja-JP" altLang="en-US" dirty="0">
                <a:sym typeface="+mn-ea"/>
              </a:rPr>
              <a:t>用例</a:t>
            </a:r>
            <a:r>
              <a:rPr lang="en-US" altLang="ja-JP" dirty="0">
                <a:sym typeface="+mn-ea"/>
              </a:rPr>
              <a:t>]</a:t>
            </a:r>
            <a:endParaRPr lang="ja-JP" altLang="zh-CN" dirty="0">
              <a:sym typeface="+mn-ea"/>
            </a:endParaRPr>
          </a:p>
          <a:p>
            <a:r>
              <a:rPr lang="ja-JP" altLang="zh-CN" dirty="0">
                <a:sym typeface="+mn-ea"/>
              </a:rPr>
              <a:t>・感服の一言に尽きる。</a:t>
            </a:r>
          </a:p>
          <a:p>
            <a:r>
              <a:rPr lang="ja-JP" altLang="zh-CN" dirty="0" smtClean="0">
                <a:sym typeface="+mn-ea"/>
              </a:rPr>
              <a:t>・</a:t>
            </a:r>
            <a:r>
              <a:rPr lang="ja-JP" altLang="zh-CN" dirty="0">
                <a:sym typeface="+mn-ea"/>
              </a:rPr>
              <a:t>年寄りの話はぐちに尽きた。</a:t>
            </a:r>
            <a:endParaRPr lang="ja-JP" altLang="zh-CN" dirty="0"/>
          </a:p>
          <a:p>
            <a:endParaRPr lang="ja-JP" altLang="zh-CN" dirty="0"/>
          </a:p>
          <a:p>
            <a:endParaRPr lang="ja-JP" altLang="zh-CN"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～わけだ</a:t>
            </a:r>
          </a:p>
        </p:txBody>
      </p:sp>
      <p:sp>
        <p:nvSpPr>
          <p:cNvPr id="3" name="内容占位符 2"/>
          <p:cNvSpPr>
            <a:spLocks noGrp="1"/>
          </p:cNvSpPr>
          <p:nvPr>
            <p:ph idx="1"/>
          </p:nvPr>
        </p:nvSpPr>
        <p:spPr>
          <a:xfrm>
            <a:off x="382905" y="1228725"/>
            <a:ext cx="11273790" cy="2200275"/>
          </a:xfrm>
        </p:spPr>
        <p:txBody>
          <a:bodyPr>
            <a:normAutofit fontScale="97500"/>
          </a:bodyPr>
          <a:lstStyle/>
          <a:p>
            <a:pPr marL="0" indent="0">
              <a:spcAft>
                <a:spcPts val="0"/>
              </a:spcAft>
              <a:buNone/>
            </a:pPr>
            <a:r>
              <a:rPr lang="zh-CN" altLang="en-US" b="1">
                <a:solidFill>
                  <a:schemeClr val="tx1">
                    <a:lumMod val="95000"/>
                    <a:lumOff val="5000"/>
                  </a:schemeClr>
                </a:solidFill>
              </a:rPr>
              <a:t>【意味】「Ｘ。（だから）Ｙわけだ」の形で、ＹがＸからの自然</a:t>
            </a:r>
            <a:r>
              <a:rPr lang="en-US" altLang="zh-CN" b="1">
                <a:solidFill>
                  <a:schemeClr val="tx1">
                    <a:lumMod val="95000"/>
                    <a:lumOff val="5000"/>
                  </a:schemeClr>
                </a:solidFill>
              </a:rPr>
              <a:t> </a:t>
            </a:r>
          </a:p>
          <a:p>
            <a:pPr marL="0" indent="0">
              <a:spcAft>
                <a:spcPts val="0"/>
              </a:spcAft>
              <a:buNone/>
            </a:pPr>
            <a:r>
              <a:rPr lang="en-US" altLang="zh-CN" b="1">
                <a:solidFill>
                  <a:schemeClr val="tx1">
                    <a:lumMod val="95000"/>
                    <a:lumOff val="5000"/>
                  </a:schemeClr>
                </a:solidFill>
              </a:rPr>
              <a:t>        </a:t>
            </a:r>
            <a:r>
              <a:rPr lang="zh-CN" altLang="en-US" b="1">
                <a:solidFill>
                  <a:schemeClr val="tx1">
                    <a:lumMod val="95000"/>
                    <a:lumOff val="5000"/>
                  </a:schemeClr>
                </a:solidFill>
              </a:rPr>
              <a:t>な成り行き、必然的に導き出されることを表す。「だか</a:t>
            </a:r>
          </a:p>
          <a:p>
            <a:pPr marL="0" indent="0">
              <a:spcAft>
                <a:spcPts val="0"/>
              </a:spcAft>
              <a:buNone/>
            </a:pPr>
            <a:r>
              <a:rPr lang="zh-CN" altLang="en-US" b="1">
                <a:solidFill>
                  <a:schemeClr val="tx1">
                    <a:lumMod val="95000"/>
                    <a:lumOff val="5000"/>
                  </a:schemeClr>
                </a:solidFill>
              </a:rPr>
              <a:t> </a:t>
            </a:r>
            <a:r>
              <a:rPr lang="en-US" altLang="zh-CN" b="1">
                <a:solidFill>
                  <a:schemeClr val="tx1">
                    <a:lumMod val="95000"/>
                    <a:lumOff val="5000"/>
                  </a:schemeClr>
                </a:solidFill>
              </a:rPr>
              <a:t>       </a:t>
            </a:r>
            <a:r>
              <a:rPr lang="zh-CN" altLang="en-US" b="1">
                <a:solidFill>
                  <a:schemeClr val="tx1">
                    <a:lumMod val="95000"/>
                    <a:lumOff val="5000"/>
                  </a:schemeClr>
                </a:solidFill>
              </a:rPr>
              <a:t>ら」「から」「ので」などと共に用いられることが多い。</a:t>
            </a:r>
          </a:p>
          <a:p>
            <a:pPr marL="0" indent="0">
              <a:spcAft>
                <a:spcPts val="0"/>
              </a:spcAft>
              <a:buNone/>
            </a:pPr>
            <a:r>
              <a:rPr lang="zh-CN" altLang="en-US" b="1">
                <a:solidFill>
                  <a:schemeClr val="tx1">
                    <a:lumMod val="95000"/>
                    <a:lumOff val="5000"/>
                  </a:schemeClr>
                </a:solidFill>
              </a:rPr>
              <a:t>【構文】Ｎな/である</a:t>
            </a:r>
            <a:r>
              <a:rPr lang="ja-JP" altLang="zh-CN" b="1">
                <a:solidFill>
                  <a:schemeClr val="tx1">
                    <a:lumMod val="95000"/>
                    <a:lumOff val="5000"/>
                  </a:schemeClr>
                </a:solidFill>
              </a:rPr>
              <a:t>＋</a:t>
            </a:r>
            <a:r>
              <a:rPr lang="zh-CN" altLang="en-US" b="1">
                <a:solidFill>
                  <a:schemeClr val="tx1">
                    <a:lumMod val="95000"/>
                    <a:lumOff val="5000"/>
                  </a:schemeClr>
                </a:solidFill>
              </a:rPr>
              <a:t>わけだ　</a:t>
            </a:r>
            <a:r>
              <a:rPr lang="zh-CN" altLang="en-US" b="1">
                <a:solidFill>
                  <a:schemeClr val="tx1">
                    <a:lumMod val="95000"/>
                    <a:lumOff val="5000"/>
                  </a:schemeClr>
                </a:solidFill>
                <a:sym typeface="+mn-ea"/>
              </a:rPr>
              <a:t>Ａ</a:t>
            </a:r>
            <a:r>
              <a:rPr lang="ja-JP" altLang="en-US" b="1">
                <a:solidFill>
                  <a:schemeClr val="tx1">
                    <a:lumMod val="95000"/>
                    <a:lumOff val="5000"/>
                  </a:schemeClr>
                </a:solidFill>
              </a:rPr>
              <a:t>Ｎ</a:t>
            </a:r>
            <a:r>
              <a:rPr lang="zh-CN" altLang="en-US" b="1">
                <a:solidFill>
                  <a:schemeClr val="tx1">
                    <a:lumMod val="95000"/>
                    <a:lumOff val="5000"/>
                  </a:schemeClr>
                </a:solidFill>
              </a:rPr>
              <a:t>な</a:t>
            </a:r>
            <a:r>
              <a:rPr lang="ja-JP" altLang="zh-CN" b="1">
                <a:solidFill>
                  <a:schemeClr val="tx1">
                    <a:lumMod val="95000"/>
                    <a:lumOff val="5000"/>
                  </a:schemeClr>
                </a:solidFill>
              </a:rPr>
              <a:t>＋</a:t>
            </a:r>
            <a:r>
              <a:rPr lang="zh-CN" altLang="en-US" b="1">
                <a:solidFill>
                  <a:schemeClr val="tx1">
                    <a:lumMod val="95000"/>
                    <a:lumOff val="5000"/>
                  </a:schemeClr>
                </a:solidFill>
              </a:rPr>
              <a:t>わけだ　Ａ</a:t>
            </a:r>
            <a:r>
              <a:rPr lang="ja-JP" altLang="zh-CN" b="1">
                <a:solidFill>
                  <a:schemeClr val="tx1">
                    <a:lumMod val="95000"/>
                    <a:lumOff val="5000"/>
                  </a:schemeClr>
                </a:solidFill>
              </a:rPr>
              <a:t>い</a:t>
            </a:r>
            <a:r>
              <a:rPr lang="zh-CN" altLang="en-US" b="1">
                <a:solidFill>
                  <a:schemeClr val="tx1">
                    <a:lumMod val="95000"/>
                    <a:lumOff val="5000"/>
                  </a:schemeClr>
                </a:solidFill>
              </a:rPr>
              <a:t>/Ｖ</a:t>
            </a:r>
            <a:r>
              <a:rPr lang="ja-JP" altLang="zh-CN" b="1">
                <a:solidFill>
                  <a:schemeClr val="tx1">
                    <a:lumMod val="95000"/>
                    <a:lumOff val="5000"/>
                  </a:schemeClr>
                </a:solidFill>
              </a:rPr>
              <a:t>＋</a:t>
            </a:r>
            <a:r>
              <a:rPr lang="zh-CN" altLang="en-US" b="1">
                <a:solidFill>
                  <a:schemeClr val="tx1">
                    <a:lumMod val="95000"/>
                    <a:lumOff val="5000"/>
                  </a:schemeClr>
                </a:solidFill>
              </a:rPr>
              <a:t>わけだ</a:t>
            </a:r>
          </a:p>
        </p:txBody>
      </p:sp>
      <p:sp>
        <p:nvSpPr>
          <p:cNvPr id="10" name="文本框 9"/>
          <p:cNvSpPr txBox="1"/>
          <p:nvPr/>
        </p:nvSpPr>
        <p:spPr>
          <a:xfrm>
            <a:off x="522605" y="3213735"/>
            <a:ext cx="10807065" cy="2785378"/>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buFont typeface="+mj-ea"/>
              <a:buAutoNum type="circleNumDbPlain"/>
            </a:pPr>
            <a:r>
              <a:rPr lang="ja-JP" altLang="zh-CN" sz="2400" b="1" dirty="0">
                <a:latin typeface="MS Mincho" panose="02020609040205080304" charset="-128"/>
                <a:ea typeface="MS Mincho" panose="02020609040205080304" charset="-128"/>
                <a:sym typeface="+mn-ea"/>
              </a:rPr>
              <a:t>前略…。だからそれは多少にかかわらず、子供どうしの間には、</a:t>
            </a:r>
            <a:endParaRPr lang="ja-JP" altLang="zh-CN" sz="2400" b="1" dirty="0">
              <a:latin typeface="MS Mincho" panose="02020609040205080304" charset="-128"/>
              <a:ea typeface="MS Mincho" panose="02020609040205080304" charset="-128"/>
            </a:endParaRPr>
          </a:p>
          <a:p>
            <a:pPr indent="0" fontAlgn="auto">
              <a:lnSpc>
                <a:spcPts val="3500"/>
              </a:lnSpc>
            </a:pPr>
            <a:r>
              <a:rPr lang="ja-JP" altLang="zh-CN" sz="2400" b="1" dirty="0">
                <a:latin typeface="MS Mincho" panose="02020609040205080304" charset="-128"/>
                <a:ea typeface="MS Mincho" panose="02020609040205080304" charset="-128"/>
                <a:sym typeface="+mn-ea"/>
              </a:rPr>
              <a:t>　恋愛はもちろん、本当の友情もない</a:t>
            </a:r>
            <a:r>
              <a:rPr lang="ja-JP" altLang="zh-CN" sz="2400" b="1" dirty="0">
                <a:solidFill>
                  <a:srgbClr val="FF0000"/>
                </a:solidFill>
                <a:latin typeface="MS Mincho" panose="02020609040205080304" charset="-128"/>
                <a:ea typeface="MS Mincho" panose="02020609040205080304" charset="-128"/>
                <a:sym typeface="+mn-ea"/>
              </a:rPr>
              <a:t>わけです</a:t>
            </a:r>
            <a:r>
              <a:rPr lang="ja-JP" altLang="zh-CN" sz="2400" b="1" dirty="0">
                <a:latin typeface="MS Mincho" panose="02020609040205080304" charset="-128"/>
                <a:ea typeface="MS Mincho" panose="02020609040205080304" charset="-128"/>
                <a:sym typeface="+mn-ea"/>
              </a:rPr>
              <a:t>。</a:t>
            </a:r>
            <a:endParaRPr lang="ja-JP" altLang="zh-CN" sz="2400" b="1" dirty="0">
              <a:solidFill>
                <a:srgbClr val="FF0000"/>
              </a:solidFill>
              <a:latin typeface="MS Mincho" panose="02020609040205080304" charset="-128"/>
              <a:ea typeface="MS Mincho" panose="02020609040205080304" charset="-128"/>
            </a:endParaRPr>
          </a:p>
          <a:p>
            <a:pPr indent="0" fontAlgn="auto">
              <a:lnSpc>
                <a:spcPts val="3500"/>
              </a:lnSpc>
              <a:buFont typeface="+mj-ea"/>
              <a:buAutoNum type="circleNumDbPlain" startAt="2"/>
            </a:pPr>
            <a:r>
              <a:rPr lang="ja-JP" altLang="zh-CN" sz="2400" b="1" dirty="0">
                <a:latin typeface="MS Mincho" panose="02020609040205080304" charset="-128"/>
                <a:ea typeface="MS Mincho" panose="02020609040205080304" charset="-128"/>
                <a:sym typeface="+mn-ea"/>
              </a:rPr>
              <a:t>日本とは時差が1時間あるから、中国が10時なら日本は11時な</a:t>
            </a:r>
            <a:r>
              <a:rPr lang="ja-JP" altLang="zh-CN" sz="2400" b="1" dirty="0">
                <a:solidFill>
                  <a:srgbClr val="FF0000"/>
                </a:solidFill>
                <a:latin typeface="MS Mincho" panose="02020609040205080304" charset="-128"/>
                <a:ea typeface="MS Mincho" panose="02020609040205080304" charset="-128"/>
                <a:sym typeface="+mn-ea"/>
              </a:rPr>
              <a:t>わけだ。</a:t>
            </a:r>
            <a:endParaRPr lang="ja-JP" altLang="zh-CN" sz="2400" b="1" dirty="0">
              <a:solidFill>
                <a:srgbClr val="FF0000"/>
              </a:solidFill>
              <a:latin typeface="MS Mincho" panose="02020609040205080304" charset="-128"/>
              <a:ea typeface="MS Mincho" panose="02020609040205080304" charset="-128"/>
            </a:endParaRPr>
          </a:p>
          <a:p>
            <a:pPr indent="0" fontAlgn="auto">
              <a:lnSpc>
                <a:spcPts val="3500"/>
              </a:lnSpc>
              <a:buFont typeface="+mj-ea"/>
              <a:buAutoNum type="circleNumDbPlain" startAt="3"/>
            </a:pPr>
            <a:r>
              <a:rPr lang="ja-JP" altLang="zh-CN" sz="2400" b="1" dirty="0">
                <a:latin typeface="MS Mincho" panose="02020609040205080304" charset="-128"/>
                <a:ea typeface="MS Mincho" panose="02020609040205080304" charset="-128"/>
                <a:sym typeface="+mn-ea"/>
              </a:rPr>
              <a:t>日本に長くいたから日本語が上手な</a:t>
            </a:r>
            <a:r>
              <a:rPr lang="ja-JP" altLang="zh-CN" sz="2400" b="1" dirty="0">
                <a:solidFill>
                  <a:srgbClr val="FF0000"/>
                </a:solidFill>
                <a:latin typeface="MS Mincho" panose="02020609040205080304" charset="-128"/>
                <a:ea typeface="MS Mincho" panose="02020609040205080304" charset="-128"/>
                <a:sym typeface="+mn-ea"/>
              </a:rPr>
              <a:t>わけだ。</a:t>
            </a:r>
            <a:endParaRPr lang="ja-JP" altLang="zh-CN" sz="2400" b="1" dirty="0">
              <a:latin typeface="MS Mincho" panose="02020609040205080304" charset="-128"/>
              <a:ea typeface="MS Mincho" panose="02020609040205080304" charset="-128"/>
            </a:endParaRPr>
          </a:p>
          <a:p>
            <a:pPr indent="0" fontAlgn="auto">
              <a:lnSpc>
                <a:spcPts val="3500"/>
              </a:lnSpc>
            </a:pPr>
            <a:r>
              <a:rPr lang="ja-JP" altLang="en-US" sz="2400" b="1" dirty="0" smtClean="0">
                <a:latin typeface="MS Mincho" panose="02020609040205080304" charset="-128"/>
                <a:ea typeface="MS Mincho" panose="02020609040205080304" charset="-128"/>
              </a:rPr>
              <a:t>④</a:t>
            </a:r>
            <a:r>
              <a:rPr lang="ja-JP" altLang="zh-CN" sz="2400" b="1" dirty="0" smtClean="0">
                <a:latin typeface="MS Mincho" panose="02020609040205080304" charset="-128"/>
                <a:ea typeface="MS Mincho" panose="02020609040205080304" charset="-128"/>
              </a:rPr>
              <a:t>体重</a:t>
            </a:r>
            <a:r>
              <a:rPr lang="ja-JP" altLang="zh-CN" sz="2400" b="1" dirty="0">
                <a:latin typeface="MS Mincho" panose="02020609040205080304" charset="-128"/>
                <a:ea typeface="MS Mincho" panose="02020609040205080304" charset="-128"/>
              </a:rPr>
              <a:t>を測ったら52キロになっていた。先週は49キロだったから、</a:t>
            </a:r>
          </a:p>
          <a:p>
            <a:pPr indent="0" fontAlgn="auto">
              <a:lnSpc>
                <a:spcPts val="3500"/>
              </a:lnSpc>
            </a:pPr>
            <a:r>
              <a:rPr lang="ja-JP" altLang="zh-CN" sz="2400" b="1" dirty="0">
                <a:latin typeface="MS Mincho" panose="02020609040205080304" charset="-128"/>
                <a:ea typeface="MS Mincho" panose="02020609040205080304" charset="-128"/>
              </a:rPr>
              <a:t>　一週間で3キロも太ってしまった</a:t>
            </a:r>
            <a:r>
              <a:rPr lang="ja-JP" altLang="zh-CN" sz="2400" b="1" dirty="0">
                <a:solidFill>
                  <a:srgbClr val="FF0000"/>
                </a:solidFill>
                <a:latin typeface="MS Mincho" panose="02020609040205080304" charset="-128"/>
                <a:ea typeface="MS Mincho" panose="02020609040205080304" charset="-128"/>
              </a:rPr>
              <a:t>わけだ</a:t>
            </a:r>
            <a:r>
              <a:rPr lang="ja-JP" altLang="zh-CN" sz="2400" b="1" dirty="0">
                <a:latin typeface="MS Mincho" panose="02020609040205080304" charset="-128"/>
                <a:ea typeface="MS Mincho" panose="02020609040205080304" charset="-128"/>
              </a:rPr>
              <a: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left)">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left)">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10" grpId="0" bldLvl="0" animBg="1"/>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～より（も）むしろ</a:t>
            </a:r>
          </a:p>
        </p:txBody>
      </p:sp>
      <p:sp>
        <p:nvSpPr>
          <p:cNvPr id="3" name="内容占位符 2"/>
          <p:cNvSpPr>
            <a:spLocks noGrp="1"/>
          </p:cNvSpPr>
          <p:nvPr>
            <p:ph idx="1"/>
          </p:nvPr>
        </p:nvSpPr>
        <p:spPr>
          <a:xfrm>
            <a:off x="382905" y="1362075"/>
            <a:ext cx="11273790" cy="1684020"/>
          </a:xfrm>
        </p:spPr>
        <p:txBody>
          <a:bodyPr>
            <a:normAutofit fontScale="90000"/>
          </a:bodyPr>
          <a:lstStyle/>
          <a:p>
            <a:pPr marL="0" indent="0">
              <a:buNone/>
            </a:pPr>
            <a:r>
              <a:rPr lang="zh-CN" altLang="en-US" b="1"/>
              <a:t>【意味】「ＸよりもむしろＹ」の形で使われて、どちらかと言え</a:t>
            </a:r>
          </a:p>
          <a:p>
            <a:pPr marL="0" indent="0">
              <a:buNone/>
            </a:pPr>
            <a:r>
              <a:rPr lang="ja-JP" altLang="zh-CN" b="1"/>
              <a:t>　　　　</a:t>
            </a:r>
            <a:r>
              <a:rPr lang="zh-CN" altLang="en-US" b="1"/>
              <a:t>ばＹの方が程度が高いことを表す。</a:t>
            </a:r>
          </a:p>
          <a:p>
            <a:pPr marL="0" indent="0">
              <a:buNone/>
            </a:pPr>
            <a:r>
              <a:rPr lang="zh-CN" altLang="en-US" b="1"/>
              <a:t>【構文】Ｎ</a:t>
            </a:r>
            <a:r>
              <a:rPr lang="ja-JP" altLang="zh-CN" b="1"/>
              <a:t>＋</a:t>
            </a:r>
            <a:r>
              <a:rPr lang="zh-CN" altLang="en-US" b="1"/>
              <a:t>より（も）むしろ　Ｖ/Ｖ</a:t>
            </a:r>
            <a:r>
              <a:rPr lang="ja-JP" altLang="zh-CN" b="1"/>
              <a:t>（</a:t>
            </a:r>
            <a:r>
              <a:rPr lang="zh-CN" altLang="en-US" b="1"/>
              <a:t>ている</a:t>
            </a:r>
            <a:r>
              <a:rPr lang="ja-JP" altLang="zh-CN" b="1"/>
              <a:t>）＋</a:t>
            </a:r>
            <a:r>
              <a:rPr lang="zh-CN" altLang="en-US" b="1"/>
              <a:t>より（も）むしろ</a:t>
            </a:r>
          </a:p>
        </p:txBody>
      </p:sp>
      <p:sp>
        <p:nvSpPr>
          <p:cNvPr id="10" name="文本框 9"/>
          <p:cNvSpPr txBox="1"/>
          <p:nvPr/>
        </p:nvSpPr>
        <p:spPr>
          <a:xfrm>
            <a:off x="382905" y="3294380"/>
            <a:ext cx="11273790" cy="3563620"/>
          </a:xfrm>
          <a:prstGeom prst="rect">
            <a:avLst/>
          </a:prstGeom>
          <a:noFill/>
          <a:ln w="28575" cmpd="sng">
            <a:solidFill>
              <a:schemeClr val="accent1">
                <a:shade val="50000"/>
              </a:schemeClr>
            </a:solidFill>
            <a:prstDash val="sysDash"/>
          </a:ln>
        </p:spPr>
        <p:txBody>
          <a:bodyPr wrap="square">
            <a:noAutofit/>
          </a:bodyPr>
          <a:lstStyle/>
          <a:p>
            <a:pPr indent="0" fontAlgn="auto">
              <a:lnSpc>
                <a:spcPts val="3500"/>
              </a:lnSpc>
              <a:buFont typeface="+mj-ea"/>
              <a:buAutoNum type="circleNumDbPlain"/>
            </a:pPr>
            <a:r>
              <a:rPr lang="ja-JP" altLang="zh-CN" sz="2800" b="1">
                <a:latin typeface="MS Mincho" panose="02020609040205080304" charset="-128"/>
                <a:ea typeface="MS Mincho" panose="02020609040205080304" charset="-128"/>
                <a:sym typeface="+mn-ea"/>
              </a:rPr>
              <a:t>次にこの二つの人間関係には、自然より僕らの意志が多く働い</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　ているだけに、永続する</a:t>
            </a:r>
            <a:r>
              <a:rPr lang="ja-JP" altLang="zh-CN" sz="2800" b="1">
                <a:solidFill>
                  <a:srgbClr val="FF0000"/>
                </a:solidFill>
                <a:latin typeface="MS Mincho" panose="02020609040205080304" charset="-128"/>
                <a:ea typeface="MS Mincho" panose="02020609040205080304" charset="-128"/>
                <a:sym typeface="+mn-ea"/>
              </a:rPr>
              <a:t>よりも、むしろ</a:t>
            </a:r>
            <a:r>
              <a:rPr lang="ja-JP" altLang="zh-CN" sz="2800" b="1">
                <a:latin typeface="MS Mincho" panose="02020609040205080304" charset="-128"/>
                <a:ea typeface="MS Mincho" panose="02020609040205080304" charset="-128"/>
                <a:sym typeface="+mn-ea"/>
              </a:rPr>
              <a:t>一時的なのがふつうです。</a:t>
            </a:r>
            <a:endParaRPr lang="ja-JP" altLang="zh-CN" sz="2800" b="1">
              <a:latin typeface="MS Mincho" panose="02020609040205080304" charset="-128"/>
              <a:ea typeface="MS Mincho" panose="02020609040205080304" charset="-128"/>
            </a:endParaRPr>
          </a:p>
          <a:p>
            <a:pPr indent="0" fontAlgn="auto">
              <a:lnSpc>
                <a:spcPts val="3500"/>
              </a:lnSpc>
              <a:buFont typeface="+mj-ea"/>
              <a:buAutoNum type="circleNumDbPlain" startAt="2"/>
            </a:pPr>
            <a:r>
              <a:rPr lang="ja-JP" altLang="zh-CN" sz="2800" b="1">
                <a:latin typeface="MS Mincho" panose="02020609040205080304" charset="-128"/>
                <a:ea typeface="MS Mincho" panose="02020609040205080304" charset="-128"/>
                <a:sym typeface="+mn-ea"/>
              </a:rPr>
              <a:t>お盆の混む時期には、旅行なんかする</a:t>
            </a:r>
            <a:r>
              <a:rPr lang="ja-JP" altLang="zh-CN" sz="2800" b="1">
                <a:solidFill>
                  <a:srgbClr val="FF0000"/>
                </a:solidFill>
                <a:latin typeface="MS Mincho" panose="02020609040205080304" charset="-128"/>
                <a:ea typeface="MS Mincho" panose="02020609040205080304" charset="-128"/>
                <a:sym typeface="+mn-ea"/>
              </a:rPr>
              <a:t>よりも、むしろ</a:t>
            </a:r>
            <a:r>
              <a:rPr lang="ja-JP" altLang="zh-CN" sz="2800" b="1">
                <a:latin typeface="MS Mincho" panose="02020609040205080304" charset="-128"/>
                <a:ea typeface="MS Mincho" panose="02020609040205080304" charset="-128"/>
                <a:sym typeface="+mn-ea"/>
              </a:rPr>
              <a:t>家でゆっくりしたい。</a:t>
            </a:r>
            <a:endParaRPr lang="ja-JP" altLang="zh-CN" sz="2800" b="1">
              <a:latin typeface="MS Mincho" panose="02020609040205080304" charset="-128"/>
              <a:ea typeface="MS Mincho" panose="02020609040205080304" charset="-128"/>
            </a:endParaRPr>
          </a:p>
          <a:p>
            <a:pPr indent="0" fontAlgn="auto">
              <a:lnSpc>
                <a:spcPts val="3500"/>
              </a:lnSpc>
              <a:buFont typeface="+mj-ea"/>
              <a:buAutoNum type="circleNumDbPlain" startAt="3"/>
            </a:pPr>
            <a:r>
              <a:rPr lang="ja-JP" altLang="zh-CN" sz="2800" b="1">
                <a:latin typeface="MS Mincho" panose="02020609040205080304" charset="-128"/>
                <a:ea typeface="MS Mincho" panose="02020609040205080304" charset="-128"/>
                <a:sym typeface="+mn-ea"/>
              </a:rPr>
              <a:t>他人に頼む</a:t>
            </a:r>
            <a:r>
              <a:rPr lang="ja-JP" altLang="zh-CN" sz="2800" b="1">
                <a:solidFill>
                  <a:srgbClr val="FF0000"/>
                </a:solidFill>
                <a:latin typeface="MS Mincho" panose="02020609040205080304" charset="-128"/>
                <a:ea typeface="MS Mincho" panose="02020609040205080304" charset="-128"/>
                <a:sym typeface="+mn-ea"/>
              </a:rPr>
              <a:t>より</a:t>
            </a:r>
            <a:r>
              <a:rPr lang="ja-JP" altLang="zh-CN" sz="2800" b="1">
                <a:latin typeface="MS Mincho" panose="02020609040205080304" charset="-128"/>
                <a:ea typeface="MS Mincho" panose="02020609040205080304" charset="-128"/>
                <a:sym typeface="+mn-ea"/>
              </a:rPr>
              <a:t>自分でやったほうが早い。</a:t>
            </a:r>
            <a:endParaRPr lang="ja-JP" altLang="zh-CN" sz="2800" b="1">
              <a:latin typeface="MS Mincho" panose="02020609040205080304" charset="-128"/>
              <a:ea typeface="MS Mincho" panose="02020609040205080304" charset="-128"/>
            </a:endParaRPr>
          </a:p>
          <a:p>
            <a:pPr indent="0" fontAlgn="auto">
              <a:lnSpc>
                <a:spcPts val="3500"/>
              </a:lnSpc>
              <a:buFont typeface="+mj-ea"/>
              <a:buAutoNum type="circleNumDbPlain" startAt="4"/>
            </a:pPr>
            <a:r>
              <a:rPr lang="ja-JP" altLang="zh-CN" sz="2800" b="1">
                <a:latin typeface="MS Mincho" panose="02020609040205080304" charset="-128"/>
                <a:ea typeface="MS Mincho" panose="02020609040205080304" charset="-128"/>
              </a:rPr>
              <a:t>お盆の混む時期には、旅行なんかする</a:t>
            </a:r>
            <a:r>
              <a:rPr lang="ja-JP" altLang="zh-CN" sz="2800" b="1">
                <a:solidFill>
                  <a:srgbClr val="FF0000"/>
                </a:solidFill>
                <a:latin typeface="MS Mincho" panose="02020609040205080304" charset="-128"/>
                <a:ea typeface="MS Mincho" panose="02020609040205080304" charset="-128"/>
              </a:rPr>
              <a:t>よりも、むしろ</a:t>
            </a:r>
            <a:r>
              <a:rPr lang="ja-JP" altLang="zh-CN" sz="2800" b="1">
                <a:latin typeface="MS Mincho" panose="02020609040205080304" charset="-128"/>
                <a:ea typeface="MS Mincho" panose="02020609040205080304" charset="-128"/>
              </a:rPr>
              <a:t>家でゆっく</a:t>
            </a:r>
          </a:p>
          <a:p>
            <a:pPr indent="0" fontAlgn="auto">
              <a:lnSpc>
                <a:spcPts val="3500"/>
              </a:lnSpc>
            </a:pPr>
            <a:r>
              <a:rPr lang="ja-JP" altLang="zh-CN" sz="2800" b="1">
                <a:latin typeface="MS Mincho" panose="02020609040205080304" charset="-128"/>
                <a:ea typeface="MS Mincho" panose="02020609040205080304" charset="-128"/>
              </a:rPr>
              <a:t>　りしたい。</a:t>
            </a:r>
          </a:p>
          <a:p>
            <a:pPr indent="0" fontAlgn="auto">
              <a:lnSpc>
                <a:spcPts val="3500"/>
              </a:lnSpc>
              <a:buFont typeface="+mj-ea"/>
              <a:buAutoNum type="circleNumDbPlain" startAt="5"/>
            </a:pPr>
            <a:r>
              <a:rPr lang="ja-JP" altLang="zh-CN" sz="2800" b="1">
                <a:latin typeface="MS Mincho" panose="02020609040205080304" charset="-128"/>
                <a:ea typeface="MS Mincho" panose="02020609040205080304" charset="-128"/>
              </a:rPr>
              <a:t>この点については教師</a:t>
            </a:r>
            <a:r>
              <a:rPr lang="ja-JP" altLang="zh-CN" sz="2800" b="1">
                <a:solidFill>
                  <a:srgbClr val="FF0000"/>
                </a:solidFill>
                <a:latin typeface="MS Mincho" panose="02020609040205080304" charset="-128"/>
                <a:ea typeface="MS Mincho" panose="02020609040205080304" charset="-128"/>
              </a:rPr>
              <a:t>よりもむしろ</a:t>
            </a:r>
            <a:r>
              <a:rPr lang="ja-JP" altLang="zh-CN" sz="2800" b="1">
                <a:latin typeface="MS Mincho" panose="02020609040205080304" charset="-128"/>
                <a:ea typeface="MS Mincho" panose="02020609040205080304" charset="-128"/>
              </a:rPr>
              <a:t>学生の方がよく知っている。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10" grpId="0" bldLvl="0" animBg="1"/>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～とか～とか（いう）</a:t>
            </a:r>
          </a:p>
        </p:txBody>
      </p:sp>
      <p:sp>
        <p:nvSpPr>
          <p:cNvPr id="3" name="内容占位符 2"/>
          <p:cNvSpPr>
            <a:spLocks noGrp="1"/>
          </p:cNvSpPr>
          <p:nvPr>
            <p:ph idx="1"/>
          </p:nvPr>
        </p:nvSpPr>
        <p:spPr>
          <a:xfrm>
            <a:off x="382905" y="1285875"/>
            <a:ext cx="11273790" cy="1684020"/>
          </a:xfrm>
        </p:spPr>
        <p:txBody>
          <a:bodyPr/>
          <a:lstStyle/>
          <a:p>
            <a:pPr marL="0" indent="0">
              <a:spcAft>
                <a:spcPts val="0"/>
              </a:spcAft>
              <a:buNone/>
            </a:pPr>
            <a:r>
              <a:rPr lang="zh-CN" altLang="en-US" b="1"/>
              <a:t>【意味】人や物に付いて、同じような例をいくつか挙げる場合に</a:t>
            </a:r>
          </a:p>
          <a:p>
            <a:pPr marL="0" indent="0">
              <a:spcAft>
                <a:spcPts val="0"/>
              </a:spcAft>
              <a:buNone/>
            </a:pPr>
            <a:r>
              <a:rPr lang="zh-CN" altLang="en-US" b="1"/>
              <a:t>        用いる。話しことば的。</a:t>
            </a:r>
          </a:p>
          <a:p>
            <a:pPr marL="0" indent="0">
              <a:spcAft>
                <a:spcPts val="0"/>
              </a:spcAft>
              <a:buNone/>
            </a:pPr>
            <a:r>
              <a:rPr lang="zh-CN" altLang="en-US" b="1"/>
              <a:t>【構文】Ｎ</a:t>
            </a:r>
            <a:r>
              <a:rPr lang="ja-JP" altLang="zh-CN" b="1"/>
              <a:t>＋</a:t>
            </a:r>
            <a:r>
              <a:rPr lang="zh-CN" altLang="en-US" b="1"/>
              <a:t>とかＮ</a:t>
            </a:r>
            <a:r>
              <a:rPr lang="ja-JP" altLang="zh-CN" b="1"/>
              <a:t>＋</a:t>
            </a:r>
            <a:r>
              <a:rPr lang="zh-CN" altLang="en-US" b="1"/>
              <a:t>とか（いう）</a:t>
            </a:r>
          </a:p>
        </p:txBody>
      </p:sp>
      <p:sp>
        <p:nvSpPr>
          <p:cNvPr id="10" name="文本框 9"/>
          <p:cNvSpPr txBox="1"/>
          <p:nvPr/>
        </p:nvSpPr>
        <p:spPr>
          <a:xfrm>
            <a:off x="382905" y="2718435"/>
            <a:ext cx="11096625" cy="4450715"/>
          </a:xfrm>
          <a:prstGeom prst="rect">
            <a:avLst/>
          </a:prstGeom>
          <a:noFill/>
          <a:ln w="28575" cmpd="sng">
            <a:solidFill>
              <a:schemeClr val="accent1">
                <a:shade val="50000"/>
              </a:schemeClr>
            </a:solidFill>
            <a:prstDash val="sysDash"/>
          </a:ln>
        </p:spPr>
        <p:txBody>
          <a:bodyPr wrap="square">
            <a:noAutofit/>
          </a:bodyPr>
          <a:lstStyle/>
          <a:p>
            <a:pPr marL="514350" indent="-514350" fontAlgn="auto">
              <a:lnSpc>
                <a:spcPts val="3500"/>
              </a:lnSpc>
              <a:buFont typeface="+mj-ea"/>
              <a:buAutoNum type="circleNumDbPlain"/>
            </a:pPr>
            <a:r>
              <a:rPr lang="ja-JP" altLang="zh-CN" sz="2800" b="1" dirty="0">
                <a:latin typeface="MS Mincho" panose="02020609040205080304" charset="-128"/>
                <a:ea typeface="MS Mincho" panose="02020609040205080304" charset="-128"/>
                <a:sym typeface="+mn-ea"/>
              </a:rPr>
              <a:t>しかしこれでも分かるとおり、友情</a:t>
            </a:r>
            <a:r>
              <a:rPr lang="ja-JP" altLang="zh-CN" sz="2800" b="1" dirty="0">
                <a:solidFill>
                  <a:srgbClr val="FF0000"/>
                </a:solidFill>
                <a:latin typeface="MS Mincho" panose="02020609040205080304" charset="-128"/>
                <a:ea typeface="MS Mincho" panose="02020609040205080304" charset="-128"/>
                <a:sym typeface="+mn-ea"/>
              </a:rPr>
              <a:t>とか</a:t>
            </a:r>
            <a:r>
              <a:rPr lang="ja-JP" altLang="zh-CN" sz="2800" b="1" dirty="0">
                <a:latin typeface="MS Mincho" panose="02020609040205080304" charset="-128"/>
                <a:ea typeface="MS Mincho" panose="02020609040205080304" charset="-128"/>
                <a:sym typeface="+mn-ea"/>
              </a:rPr>
              <a:t>恋愛</a:t>
            </a:r>
            <a:r>
              <a:rPr lang="ja-JP" altLang="zh-CN" sz="2800" b="1" dirty="0">
                <a:solidFill>
                  <a:srgbClr val="FF0000"/>
                </a:solidFill>
                <a:latin typeface="MS Mincho" panose="02020609040205080304" charset="-128"/>
                <a:ea typeface="MS Mincho" panose="02020609040205080304" charset="-128"/>
                <a:sym typeface="+mn-ea"/>
              </a:rPr>
              <a:t>とかいう</a:t>
            </a:r>
            <a:r>
              <a:rPr lang="ja-JP" altLang="zh-CN" sz="2800" b="1" dirty="0">
                <a:latin typeface="MS Mincho" panose="02020609040205080304" charset="-128"/>
                <a:ea typeface="MS Mincho" panose="02020609040205080304" charset="-128"/>
                <a:sym typeface="+mn-ea"/>
              </a:rPr>
              <a:t>感情には、</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　実に複雑な階梯と種類とがあります。</a:t>
            </a:r>
            <a:endParaRPr lang="ja-JP" altLang="zh-CN" sz="2800" b="1" dirty="0">
              <a:latin typeface="MS Mincho" panose="02020609040205080304" charset="-128"/>
              <a:ea typeface="MS Mincho" panose="02020609040205080304" charset="-128"/>
            </a:endParaRPr>
          </a:p>
          <a:p>
            <a:pPr marL="514350" indent="-514350" fontAlgn="auto">
              <a:lnSpc>
                <a:spcPts val="3500"/>
              </a:lnSpc>
              <a:buFont typeface="+mj-ea"/>
              <a:buAutoNum type="circleNumDbPlain" startAt="2"/>
            </a:pPr>
            <a:r>
              <a:rPr lang="ja-JP" altLang="zh-CN" sz="2800" b="1" dirty="0">
                <a:latin typeface="MS Mincho" panose="02020609040205080304" charset="-128"/>
                <a:ea typeface="MS Mincho" panose="02020609040205080304" charset="-128"/>
                <a:sym typeface="+mn-ea"/>
              </a:rPr>
              <a:t>私はケーキ</a:t>
            </a:r>
            <a:r>
              <a:rPr lang="ja-JP" altLang="zh-CN" sz="2800" b="1" dirty="0">
                <a:solidFill>
                  <a:srgbClr val="FF0000"/>
                </a:solidFill>
                <a:latin typeface="MS Mincho" panose="02020609040205080304" charset="-128"/>
                <a:ea typeface="MS Mincho" panose="02020609040205080304" charset="-128"/>
                <a:sym typeface="+mn-ea"/>
              </a:rPr>
              <a:t>とか</a:t>
            </a:r>
            <a:r>
              <a:rPr lang="ja-JP" altLang="zh-CN" sz="2800" b="1" dirty="0">
                <a:latin typeface="MS Mincho" panose="02020609040205080304" charset="-128"/>
                <a:ea typeface="MS Mincho" panose="02020609040205080304" charset="-128"/>
                <a:sym typeface="+mn-ea"/>
              </a:rPr>
              <a:t>和菓子</a:t>
            </a:r>
            <a:r>
              <a:rPr lang="ja-JP" altLang="zh-CN" sz="2800" b="1" dirty="0">
                <a:solidFill>
                  <a:srgbClr val="FF0000"/>
                </a:solidFill>
                <a:latin typeface="MS Mincho" panose="02020609040205080304" charset="-128"/>
                <a:ea typeface="MS Mincho" panose="02020609040205080304" charset="-128"/>
                <a:sym typeface="+mn-ea"/>
              </a:rPr>
              <a:t>とかいう</a:t>
            </a:r>
            <a:r>
              <a:rPr lang="ja-JP" altLang="zh-CN" sz="2800" b="1" dirty="0">
                <a:latin typeface="MS Mincho" panose="02020609040205080304" charset="-128"/>
                <a:ea typeface="MS Mincho" panose="02020609040205080304" charset="-128"/>
                <a:sym typeface="+mn-ea"/>
              </a:rPr>
              <a:t>甘いものは、あまり好きではありません。</a:t>
            </a:r>
            <a:endParaRPr lang="ja-JP" altLang="zh-CN" sz="2800" b="1" dirty="0">
              <a:latin typeface="MS Mincho" panose="02020609040205080304" charset="-128"/>
              <a:ea typeface="MS Mincho" panose="02020609040205080304" charset="-128"/>
            </a:endParaRPr>
          </a:p>
          <a:p>
            <a:pPr marL="514350" indent="-514350" fontAlgn="auto">
              <a:lnSpc>
                <a:spcPts val="3500"/>
              </a:lnSpc>
              <a:buFont typeface="+mj-ea"/>
              <a:buAutoNum type="circleNumDbPlain" startAt="3"/>
            </a:pPr>
            <a:r>
              <a:rPr lang="ja-JP" altLang="zh-CN" sz="2800" b="1" dirty="0">
                <a:latin typeface="MS Mincho" panose="02020609040205080304" charset="-128"/>
                <a:ea typeface="MS Mincho" panose="02020609040205080304" charset="-128"/>
                <a:sym typeface="+mn-ea"/>
              </a:rPr>
              <a:t>ピザ</a:t>
            </a:r>
            <a:r>
              <a:rPr lang="ja-JP" altLang="zh-CN" sz="2800" b="1" dirty="0">
                <a:solidFill>
                  <a:srgbClr val="FF0000"/>
                </a:solidFill>
                <a:latin typeface="MS Mincho" panose="02020609040205080304" charset="-128"/>
                <a:ea typeface="MS Mincho" panose="02020609040205080304" charset="-128"/>
                <a:sym typeface="+mn-ea"/>
              </a:rPr>
              <a:t>とか</a:t>
            </a:r>
            <a:r>
              <a:rPr lang="ja-JP" altLang="zh-CN" sz="2800" b="1" dirty="0">
                <a:latin typeface="MS Mincho" panose="02020609040205080304" charset="-128"/>
                <a:ea typeface="MS Mincho" panose="02020609040205080304" charset="-128"/>
                <a:sym typeface="+mn-ea"/>
              </a:rPr>
              <a:t>フライドチキン</a:t>
            </a:r>
            <a:r>
              <a:rPr lang="ja-JP" altLang="zh-CN" sz="2800" b="1" dirty="0">
                <a:solidFill>
                  <a:srgbClr val="FF0000"/>
                </a:solidFill>
                <a:latin typeface="MS Mincho" panose="02020609040205080304" charset="-128"/>
                <a:ea typeface="MS Mincho" panose="02020609040205080304" charset="-128"/>
                <a:sym typeface="+mn-ea"/>
              </a:rPr>
              <a:t>とかいう</a:t>
            </a:r>
            <a:r>
              <a:rPr lang="ja-JP" altLang="zh-CN" sz="2800" b="1" dirty="0">
                <a:latin typeface="MS Mincho" panose="02020609040205080304" charset="-128"/>
                <a:ea typeface="MS Mincho" panose="02020609040205080304" charset="-128"/>
                <a:sym typeface="+mn-ea"/>
              </a:rPr>
              <a:t>ファーストフードは控えた方がいいです。</a:t>
            </a:r>
            <a:endParaRPr lang="ja-JP" altLang="zh-CN" sz="2800" b="1" dirty="0">
              <a:latin typeface="MS Mincho" panose="02020609040205080304" charset="-128"/>
              <a:ea typeface="MS Mincho" panose="02020609040205080304" charset="-128"/>
            </a:endParaRPr>
          </a:p>
          <a:p>
            <a:pPr fontAlgn="auto">
              <a:lnSpc>
                <a:spcPts val="3500"/>
              </a:lnSpc>
            </a:pPr>
            <a:r>
              <a:rPr lang="ja-JP" altLang="en-US" sz="2800" b="1" dirty="0" smtClean="0">
                <a:latin typeface="MS Mincho" panose="02020609040205080304" charset="-128"/>
                <a:ea typeface="MS Mincho" panose="02020609040205080304" charset="-128"/>
              </a:rPr>
              <a:t>④</a:t>
            </a:r>
            <a:r>
              <a:rPr lang="ja-JP" altLang="zh-CN" sz="2800" b="1" dirty="0" smtClean="0">
                <a:latin typeface="MS Mincho" panose="02020609040205080304" charset="-128"/>
                <a:ea typeface="MS Mincho" panose="02020609040205080304" charset="-128"/>
              </a:rPr>
              <a:t>最近</a:t>
            </a:r>
            <a:r>
              <a:rPr lang="ja-JP" altLang="zh-CN" sz="2800" b="1" dirty="0">
                <a:latin typeface="MS Mincho" panose="02020609040205080304" charset="-128"/>
                <a:ea typeface="MS Mincho" panose="02020609040205080304" charset="-128"/>
              </a:rPr>
              <a:t>の大学院では一度就職した人</a:t>
            </a:r>
            <a:r>
              <a:rPr lang="ja-JP" altLang="zh-CN" sz="2800" b="1" dirty="0">
                <a:solidFill>
                  <a:srgbClr val="FF0000"/>
                </a:solidFill>
                <a:latin typeface="MS Mincho" panose="02020609040205080304" charset="-128"/>
                <a:ea typeface="MS Mincho" panose="02020609040205080304" charset="-128"/>
              </a:rPr>
              <a:t>とか</a:t>
            </a:r>
            <a:r>
              <a:rPr lang="ja-JP" altLang="zh-CN" sz="2800" b="1" dirty="0">
                <a:latin typeface="MS Mincho" panose="02020609040205080304" charset="-128"/>
                <a:ea typeface="MS Mincho" panose="02020609040205080304" charset="-128"/>
              </a:rPr>
              <a:t>、子育</a:t>
            </a:r>
            <a:r>
              <a:rPr lang="ja-JP" altLang="zh-CN" sz="2800" b="1" dirty="0" smtClean="0">
                <a:latin typeface="MS Mincho" panose="02020609040205080304" charset="-128"/>
                <a:ea typeface="MS Mincho" panose="02020609040205080304" charset="-128"/>
              </a:rPr>
              <a:t>て</a:t>
            </a:r>
            <a:r>
              <a:rPr lang="ja-JP" altLang="en-US" sz="2800" b="1" dirty="0" smtClean="0">
                <a:latin typeface="MS Mincho" panose="02020609040205080304" charset="-128"/>
                <a:ea typeface="MS Mincho" panose="02020609040205080304" charset="-128"/>
              </a:rPr>
              <a:t>が</a:t>
            </a:r>
            <a:r>
              <a:rPr lang="ja-JP" altLang="zh-CN" sz="2800" b="1" dirty="0" smtClean="0">
                <a:latin typeface="MS Mincho" panose="02020609040205080304" charset="-128"/>
                <a:ea typeface="MS Mincho" panose="02020609040205080304" charset="-128"/>
              </a:rPr>
              <a:t>終</a:t>
            </a:r>
            <a:r>
              <a:rPr lang="ja-JP" altLang="zh-CN" sz="2800" b="1" dirty="0">
                <a:latin typeface="MS Mincho" panose="02020609040205080304" charset="-128"/>
                <a:ea typeface="MS Mincho" panose="02020609040205080304" charset="-128"/>
              </a:rPr>
              <a:t>わった主婦</a:t>
            </a:r>
            <a:r>
              <a:rPr lang="ja-JP" altLang="zh-CN" sz="2800" b="1" dirty="0">
                <a:solidFill>
                  <a:srgbClr val="FF0000"/>
                </a:solidFill>
                <a:latin typeface="MS Mincho" panose="02020609040205080304" charset="-128"/>
                <a:ea typeface="MS Mincho" panose="02020609040205080304" charset="-128"/>
              </a:rPr>
              <a:t>と</a:t>
            </a:r>
          </a:p>
          <a:p>
            <a:pPr indent="0" fontAlgn="auto">
              <a:lnSpc>
                <a:spcPts val="3500"/>
              </a:lnSpc>
            </a:pPr>
            <a:r>
              <a:rPr lang="ja-JP" altLang="zh-CN" sz="2800" b="1" dirty="0">
                <a:solidFill>
                  <a:srgbClr val="FF0000"/>
                </a:solidFill>
                <a:latin typeface="MS Mincho" panose="02020609040205080304" charset="-128"/>
                <a:ea typeface="MS Mincho" panose="02020609040205080304" charset="-128"/>
              </a:rPr>
              <a:t>　か</a:t>
            </a:r>
            <a:r>
              <a:rPr lang="ja-JP" altLang="zh-CN" sz="2800" b="1" dirty="0">
                <a:latin typeface="MS Mincho" panose="02020609040205080304" charset="-128"/>
                <a:ea typeface="MS Mincho" panose="02020609040205080304" charset="-128"/>
              </a:rPr>
              <a:t>が、再び勉強するために入学するケースが目立つようになった。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10" grpId="0" bldLvl="0" animBg="1"/>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～ほかはない</a:t>
            </a:r>
          </a:p>
        </p:txBody>
      </p:sp>
      <p:sp>
        <p:nvSpPr>
          <p:cNvPr id="3" name="内容占位符 2"/>
          <p:cNvSpPr>
            <a:spLocks noGrp="1"/>
          </p:cNvSpPr>
          <p:nvPr>
            <p:ph idx="1"/>
          </p:nvPr>
        </p:nvSpPr>
        <p:spPr>
          <a:xfrm>
            <a:off x="382905" y="1490345"/>
            <a:ext cx="11273790" cy="1684020"/>
          </a:xfrm>
        </p:spPr>
        <p:txBody>
          <a:bodyPr/>
          <a:lstStyle/>
          <a:p>
            <a:pPr marL="0" indent="0">
              <a:buNone/>
            </a:pPr>
            <a:r>
              <a:rPr lang="zh-CN" altLang="en-US" b="1"/>
              <a:t>【意味】「望ましくないがほかに方法がないのでやむを得ない」</a:t>
            </a:r>
          </a:p>
          <a:p>
            <a:pPr marL="0" indent="0">
              <a:buNone/>
            </a:pPr>
            <a:r>
              <a:rPr lang="ja-JP" altLang="zh-CN" b="1"/>
              <a:t>　　　　</a:t>
            </a:r>
            <a:r>
              <a:rPr lang="zh-CN" altLang="en-US" b="1"/>
              <a:t>という意味を表す。</a:t>
            </a:r>
          </a:p>
          <a:p>
            <a:pPr marL="0" indent="0">
              <a:buNone/>
            </a:pPr>
            <a:r>
              <a:rPr lang="zh-CN" altLang="en-US" b="1"/>
              <a:t>【構文】Ｖ—</a:t>
            </a:r>
            <a:r>
              <a:rPr lang="ja-JP" altLang="zh-CN" b="1"/>
              <a:t>る＋</a:t>
            </a:r>
            <a:r>
              <a:rPr lang="zh-CN" altLang="en-US" b="1"/>
              <a:t>ほかはない</a:t>
            </a:r>
          </a:p>
        </p:txBody>
      </p:sp>
      <p:sp>
        <p:nvSpPr>
          <p:cNvPr id="10" name="文本框 9"/>
          <p:cNvSpPr txBox="1"/>
          <p:nvPr/>
        </p:nvSpPr>
        <p:spPr>
          <a:xfrm>
            <a:off x="274955" y="3416300"/>
            <a:ext cx="11302365" cy="3233420"/>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rPr>
              <a:t>①</a:t>
            </a:r>
            <a:r>
              <a:rPr lang="ja-JP" altLang="zh-CN" sz="2800" b="1" dirty="0">
                <a:latin typeface="MS Mincho" panose="02020609040205080304" charset="-128"/>
                <a:ea typeface="MS Mincho" panose="02020609040205080304" charset="-128"/>
                <a:sym typeface="+mn-ea"/>
              </a:rPr>
              <a:t>友情も恋愛も、恐らくすべての愛情と同じように、その本当の美</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　しさが必ずこのような醜い喜劇に囲まれて育つ</a:t>
            </a:r>
            <a:r>
              <a:rPr lang="ja-JP" altLang="zh-CN" sz="2800" b="1" dirty="0">
                <a:solidFill>
                  <a:srgbClr val="FF0000"/>
                </a:solidFill>
                <a:latin typeface="MS Mincho" panose="02020609040205080304" charset="-128"/>
                <a:ea typeface="MS Mincho" panose="02020609040205080304" charset="-128"/>
                <a:sym typeface="+mn-ea"/>
              </a:rPr>
              <a:t>ほかはない</a:t>
            </a:r>
            <a:r>
              <a:rPr lang="ja-JP" altLang="zh-CN" sz="2800" b="1" dirty="0">
                <a:latin typeface="MS Mincho" panose="02020609040205080304" charset="-128"/>
                <a:ea typeface="MS Mincho" panose="02020609040205080304" charset="-128"/>
                <a:sym typeface="+mn-ea"/>
              </a:rPr>
              <a:t>のです</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　が、ここでこの二つの愛情の内容に立ち入って考えてみると、そ</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　こにはかなり大きな開きがあることが明らかになります。</a:t>
            </a:r>
          </a:p>
          <a:p>
            <a:pPr indent="0" fontAlgn="auto">
              <a:lnSpc>
                <a:spcPts val="3500"/>
              </a:lnSpc>
            </a:pPr>
            <a:r>
              <a:rPr lang="ja-JP" altLang="zh-CN" sz="2800" b="1" dirty="0">
                <a:latin typeface="MS Mincho" panose="02020609040205080304" charset="-128"/>
                <a:ea typeface="MS Mincho" panose="02020609040205080304" charset="-128"/>
              </a:rPr>
              <a:t>②</a:t>
            </a:r>
            <a:r>
              <a:rPr lang="ja-JP" altLang="zh-CN" sz="2800" b="1" dirty="0">
                <a:latin typeface="MS Mincho" panose="02020609040205080304" charset="-128"/>
                <a:ea typeface="MS Mincho" panose="02020609040205080304" charset="-128"/>
                <a:sym typeface="+mn-ea"/>
              </a:rPr>
              <a:t>気は進まないが、上司の命令であるので従う</a:t>
            </a:r>
            <a:r>
              <a:rPr lang="ja-JP" altLang="zh-CN" sz="2800" b="1" dirty="0">
                <a:solidFill>
                  <a:srgbClr val="FF0000"/>
                </a:solidFill>
                <a:latin typeface="MS Mincho" panose="02020609040205080304" charset="-128"/>
                <a:ea typeface="MS Mincho" panose="02020609040205080304" charset="-128"/>
                <a:sym typeface="+mn-ea"/>
              </a:rPr>
              <a:t>ほかはない</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rPr>
              <a:t>③</a:t>
            </a:r>
            <a:r>
              <a:rPr lang="ja-JP" altLang="zh-CN" sz="2800" b="1" dirty="0">
                <a:latin typeface="MS Mincho" panose="02020609040205080304" charset="-128"/>
                <a:ea typeface="MS Mincho" panose="02020609040205080304" charset="-128"/>
                <a:sym typeface="+mn-ea"/>
              </a:rPr>
              <a:t>体力も気力も</a:t>
            </a:r>
            <a:r>
              <a:rPr lang="ja-JP" altLang="zh-CN" sz="2800" b="1" dirty="0" smtClean="0">
                <a:latin typeface="MS Mincho" panose="02020609040205080304" charset="-128"/>
                <a:ea typeface="MS Mincho" panose="02020609040205080304" charset="-128"/>
                <a:sym typeface="+mn-ea"/>
              </a:rPr>
              <a:t>限界なので</a:t>
            </a:r>
            <a:r>
              <a:rPr lang="ja-JP" altLang="zh-CN" sz="2800" b="1" dirty="0">
                <a:latin typeface="MS Mincho" panose="02020609040205080304" charset="-128"/>
                <a:ea typeface="MS Mincho" panose="02020609040205080304" charset="-128"/>
                <a:sym typeface="+mn-ea"/>
              </a:rPr>
              <a:t>、この勝負は諦める</a:t>
            </a:r>
            <a:r>
              <a:rPr lang="ja-JP" altLang="zh-CN" sz="2800" b="1" dirty="0">
                <a:solidFill>
                  <a:srgbClr val="FF0000"/>
                </a:solidFill>
                <a:latin typeface="MS Mincho" panose="02020609040205080304" charset="-128"/>
                <a:ea typeface="MS Mincho" panose="02020609040205080304" charset="-128"/>
                <a:sym typeface="+mn-ea"/>
              </a:rPr>
              <a:t>ほかはない</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10" grpId="0" bldLvl="0" animBg="1"/>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～を問わず</a:t>
            </a:r>
          </a:p>
        </p:txBody>
      </p:sp>
      <p:sp>
        <p:nvSpPr>
          <p:cNvPr id="3" name="内容占位符 2"/>
          <p:cNvSpPr>
            <a:spLocks noGrp="1"/>
          </p:cNvSpPr>
          <p:nvPr>
            <p:ph idx="1"/>
          </p:nvPr>
        </p:nvSpPr>
        <p:spPr>
          <a:xfrm>
            <a:off x="382905" y="1490345"/>
            <a:ext cx="11273790" cy="1684020"/>
          </a:xfrm>
        </p:spPr>
        <p:txBody>
          <a:bodyPr/>
          <a:lstStyle/>
          <a:p>
            <a:pPr marL="0" indent="0">
              <a:buNone/>
            </a:pPr>
            <a:r>
              <a:rPr lang="zh-CN" altLang="en-US"/>
              <a:t>【意味】「それに関係なく」「それを問題にせず」という意味を</a:t>
            </a:r>
          </a:p>
          <a:p>
            <a:pPr marL="0" indent="0">
              <a:buNone/>
            </a:pPr>
            <a:r>
              <a:rPr lang="ja-JP" altLang="zh-CN"/>
              <a:t>　　　　</a:t>
            </a:r>
            <a:r>
              <a:rPr lang="zh-CN" altLang="en-US"/>
              <a:t>表す。</a:t>
            </a:r>
          </a:p>
          <a:p>
            <a:pPr marL="0" indent="0">
              <a:buNone/>
            </a:pPr>
            <a:r>
              <a:rPr lang="zh-CN" altLang="en-US"/>
              <a:t>【構文】Ｎ</a:t>
            </a:r>
            <a:r>
              <a:rPr lang="ja-JP" altLang="zh-CN"/>
              <a:t>＋</a:t>
            </a:r>
            <a:r>
              <a:rPr lang="zh-CN" altLang="en-US"/>
              <a:t>を問わず</a:t>
            </a:r>
          </a:p>
        </p:txBody>
      </p:sp>
      <p:sp>
        <p:nvSpPr>
          <p:cNvPr id="10" name="文本框 9"/>
          <p:cNvSpPr txBox="1"/>
          <p:nvPr/>
        </p:nvSpPr>
        <p:spPr>
          <a:xfrm>
            <a:off x="382905" y="3655695"/>
            <a:ext cx="11194415" cy="2597150"/>
          </a:xfrm>
          <a:prstGeom prst="rect">
            <a:avLst/>
          </a:prstGeom>
          <a:noFill/>
          <a:ln w="28575" cmpd="sng">
            <a:solidFill>
              <a:schemeClr val="accent1">
                <a:shade val="50000"/>
              </a:schemeClr>
            </a:solidFill>
            <a:prstDash val="sysDash"/>
          </a:ln>
        </p:spPr>
        <p:txBody>
          <a:bodyPr wrap="square">
            <a:noAutofit/>
          </a:bodyPr>
          <a:lstStyle/>
          <a:p>
            <a:pPr indent="0" fontAlgn="auto">
              <a:lnSpc>
                <a:spcPts val="3500"/>
              </a:lnSpc>
            </a:pPr>
            <a:r>
              <a:rPr lang="ja-JP" altLang="zh-CN" sz="2800" b="1">
                <a:latin typeface="MS Mincho" panose="02020609040205080304" charset="-128"/>
                <a:ea typeface="MS Mincho" panose="02020609040205080304" charset="-128"/>
              </a:rPr>
              <a:t>①</a:t>
            </a:r>
            <a:r>
              <a:rPr lang="ja-JP" altLang="zh-CN" sz="2800" b="1">
                <a:latin typeface="MS Mincho" panose="02020609040205080304" charset="-128"/>
                <a:ea typeface="MS Mincho" panose="02020609040205080304" charset="-128"/>
                <a:sym typeface="+mn-ea"/>
              </a:rPr>
              <a:t>僕らは恋人については、容貌の美醜をその選択の重要な条件にし</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　ますが、友人関係の場合は、同性であると異性であると</a:t>
            </a:r>
            <a:r>
              <a:rPr lang="ja-JP" altLang="zh-CN" sz="2800" b="1">
                <a:solidFill>
                  <a:schemeClr val="accent6">
                    <a:lumMod val="75000"/>
                  </a:schemeClr>
                </a:solidFill>
                <a:latin typeface="MS Mincho" panose="02020609040205080304" charset="-128"/>
                <a:ea typeface="MS Mincho" panose="02020609040205080304" charset="-128"/>
                <a:sym typeface="+mn-ea"/>
              </a:rPr>
              <a:t>を問わず</a:t>
            </a:r>
            <a:r>
              <a:rPr lang="ja-JP" altLang="zh-CN" sz="2800" b="1">
                <a:latin typeface="MS Mincho" panose="02020609040205080304" charset="-128"/>
                <a:ea typeface="MS Mincho" panose="02020609040205080304" charset="-128"/>
                <a:sym typeface="+mn-ea"/>
              </a:rPr>
              <a:t>、</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　それをほとんど問題にしません。</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rPr>
              <a:t>②</a:t>
            </a:r>
            <a:r>
              <a:rPr lang="ja-JP" altLang="zh-CN" sz="2800" b="1">
                <a:latin typeface="MS Mincho" panose="02020609040205080304" charset="-128"/>
                <a:ea typeface="MS Mincho" panose="02020609040205080304" charset="-128"/>
                <a:sym typeface="+mn-ea"/>
              </a:rPr>
              <a:t>彼らは昼夜</a:t>
            </a:r>
            <a:r>
              <a:rPr lang="ja-JP" altLang="zh-CN" sz="2800" b="1">
                <a:solidFill>
                  <a:schemeClr val="accent6">
                    <a:lumMod val="75000"/>
                  </a:schemeClr>
                </a:solidFill>
                <a:latin typeface="MS Mincho" panose="02020609040205080304" charset="-128"/>
                <a:ea typeface="MS Mincho" panose="02020609040205080304" charset="-128"/>
                <a:sym typeface="+mn-ea"/>
              </a:rPr>
              <a:t>を問わず</a:t>
            </a:r>
            <a:r>
              <a:rPr lang="ja-JP" altLang="zh-CN" sz="2800" b="1">
                <a:latin typeface="MS Mincho" panose="02020609040205080304" charset="-128"/>
                <a:ea typeface="MS Mincho" panose="02020609040205080304" charset="-128"/>
                <a:sym typeface="+mn-ea"/>
              </a:rPr>
              <a:t>作業を続けた。</a:t>
            </a:r>
          </a:p>
          <a:p>
            <a:pPr indent="0" fontAlgn="auto">
              <a:lnSpc>
                <a:spcPts val="3500"/>
              </a:lnSpc>
            </a:pPr>
            <a:r>
              <a:rPr lang="ja-JP" altLang="zh-CN" sz="2800" b="1">
                <a:latin typeface="MS Mincho" panose="02020609040205080304" charset="-128"/>
                <a:ea typeface="MS Mincho" panose="02020609040205080304" charset="-128"/>
                <a:sym typeface="+mn-ea"/>
              </a:rPr>
              <a:t>③意欲のある人なら、年齢や学歴</a:t>
            </a:r>
            <a:r>
              <a:rPr lang="ja-JP" altLang="zh-CN" sz="2800" b="1">
                <a:solidFill>
                  <a:schemeClr val="accent6">
                    <a:lumMod val="75000"/>
                  </a:schemeClr>
                </a:solidFill>
                <a:latin typeface="MS Mincho" panose="02020609040205080304" charset="-128"/>
                <a:ea typeface="MS Mincho" panose="02020609040205080304" charset="-128"/>
                <a:sym typeface="+mn-ea"/>
              </a:rPr>
              <a:t>を問わず</a:t>
            </a:r>
            <a:r>
              <a:rPr lang="ja-JP" altLang="zh-CN" sz="2800" b="1">
                <a:latin typeface="MS Mincho" panose="02020609040205080304" charset="-128"/>
                <a:ea typeface="MS Mincho" panose="02020609040205080304" charset="-128"/>
                <a:sym typeface="+mn-ea"/>
              </a:rPr>
              <a:t>採用する。</a:t>
            </a:r>
            <a:endParaRPr lang="ja-JP" altLang="zh-CN" sz="2800" b="1">
              <a:latin typeface="MS Mincho" panose="02020609040205080304" charset="-128"/>
              <a:ea typeface="MS Mincho" panose="02020609040205080304" charset="-128"/>
            </a:endParaRPr>
          </a:p>
          <a:p>
            <a:pPr indent="0" fontAlgn="auto">
              <a:lnSpc>
                <a:spcPts val="3500"/>
              </a:lnSpc>
            </a:pPr>
            <a:endParaRPr lang="ja-JP" altLang="zh-CN" sz="2800" b="1">
              <a:latin typeface="MS Mincho" panose="02020609040205080304" charset="-128"/>
              <a:ea typeface="MS Mincho" panose="02020609040205080304" charset="-128"/>
            </a:endParaRPr>
          </a:p>
          <a:p>
            <a:pPr indent="0" fontAlgn="auto">
              <a:lnSpc>
                <a:spcPts val="3500"/>
              </a:lnSpc>
            </a:pPr>
            <a:endParaRPr lang="ja-JP" altLang="zh-CN" sz="28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P spid="10" grpId="0" bldLvl="0" animBg="1"/>
      <p:bldP spid="1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一、次の文を完成しなさい。</a:t>
            </a:r>
          </a:p>
        </p:txBody>
      </p:sp>
      <p:sp>
        <p:nvSpPr>
          <p:cNvPr id="3" name="内容占位符 2"/>
          <p:cNvSpPr>
            <a:spLocks noGrp="1"/>
          </p:cNvSpPr>
          <p:nvPr>
            <p:ph idx="1"/>
          </p:nvPr>
        </p:nvSpPr>
        <p:spPr/>
        <p:txBody>
          <a:bodyPr>
            <a:noAutofit/>
          </a:bodyPr>
          <a:lstStyle/>
          <a:p>
            <a:r>
              <a:rPr lang="zh-CN" altLang="en-US"/>
              <a:t>1．私は昔から機械類を触るのが苦手です。だから</a:t>
            </a:r>
            <a:r>
              <a:rPr lang="zh-CN" altLang="en-US" u="sng"/>
              <a:t>　　　     </a:t>
            </a:r>
          </a:p>
          <a:p>
            <a:r>
              <a:rPr lang="zh-CN" altLang="en-US" u="sng"/>
              <a:t> </a:t>
            </a:r>
            <a:r>
              <a:rPr lang="en-US" altLang="zh-CN" u="sng"/>
              <a:t>                                 </a:t>
            </a:r>
            <a:r>
              <a:rPr lang="zh-CN" altLang="en-US"/>
              <a:t>わけです。</a:t>
            </a:r>
          </a:p>
          <a:p>
            <a:r>
              <a:rPr lang="zh-CN" altLang="en-US"/>
              <a:t>2．彼女は中国で3年間働いていたので、</a:t>
            </a:r>
            <a:r>
              <a:rPr lang="zh-CN" altLang="en-US" u="sng"/>
              <a:t>　　　        　　</a:t>
            </a:r>
            <a:r>
              <a:rPr lang="zh-CN" altLang="en-US"/>
              <a:t>わけ</a:t>
            </a:r>
          </a:p>
          <a:p>
            <a:r>
              <a:rPr lang="ja-JP" altLang="zh-CN"/>
              <a:t>　</a:t>
            </a:r>
            <a:r>
              <a:rPr lang="zh-CN" altLang="en-US"/>
              <a:t>である。</a:t>
            </a:r>
          </a:p>
          <a:p>
            <a:r>
              <a:rPr lang="zh-CN" altLang="en-US"/>
              <a:t>3．大都会よりもむしろ地方の中･小都市で</a:t>
            </a:r>
            <a:r>
              <a:rPr lang="zh-CN" altLang="en-US" u="sng"/>
              <a:t>　　　　　       　</a:t>
            </a:r>
            <a:r>
              <a:rPr lang="zh-CN" altLang="en-US"/>
              <a:t>。</a:t>
            </a:r>
          </a:p>
          <a:p>
            <a:r>
              <a:rPr lang="zh-CN" altLang="en-US"/>
              <a:t>4．僕は刺身より、むしろ</a:t>
            </a:r>
            <a:r>
              <a:rPr lang="zh-CN" altLang="en-US" u="sng">
                <a:sym typeface="+mn-ea"/>
              </a:rPr>
              <a:t>　　　　　　　　　　　       </a:t>
            </a:r>
            <a:r>
              <a:rPr lang="ja-JP" altLang="zh-CN">
                <a:sym typeface="+mn-ea"/>
              </a:rPr>
              <a:t>。</a:t>
            </a:r>
            <a:r>
              <a:rPr lang="zh-CN" altLang="en-US" u="sng"/>
              <a:t>         </a:t>
            </a:r>
            <a:r>
              <a:rPr lang="zh-CN" altLang="en-US"/>
              <a:t>　　　　　　　　　　 　　　 　　　</a:t>
            </a:r>
          </a:p>
          <a:p>
            <a:r>
              <a:rPr lang="zh-CN" altLang="en-US"/>
              <a:t>5．</a:t>
            </a:r>
            <a:r>
              <a:rPr lang="zh-CN" altLang="en-US" u="sng"/>
              <a:t>　　　　　　　　　　　       </a:t>
            </a:r>
            <a:r>
              <a:rPr lang="zh-CN" altLang="en-US"/>
              <a:t>ので、自分でやるほかはない。</a:t>
            </a:r>
          </a:p>
        </p:txBody>
      </p:sp>
      <p:sp>
        <p:nvSpPr>
          <p:cNvPr id="100" name="文本框 99"/>
          <p:cNvSpPr txBox="1"/>
          <p:nvPr/>
        </p:nvSpPr>
        <p:spPr>
          <a:xfrm>
            <a:off x="733425" y="2039620"/>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未だにコンピューターも使えない</a:t>
            </a:r>
          </a:p>
        </p:txBody>
      </p:sp>
      <p:sp>
        <p:nvSpPr>
          <p:cNvPr id="4" name="文本框 3"/>
          <p:cNvSpPr txBox="1"/>
          <p:nvPr/>
        </p:nvSpPr>
        <p:spPr>
          <a:xfrm>
            <a:off x="7076440" y="2639060"/>
            <a:ext cx="450088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中国の事情にかなり詳しい　</a:t>
            </a:r>
          </a:p>
        </p:txBody>
      </p:sp>
      <p:sp>
        <p:nvSpPr>
          <p:cNvPr id="5" name="文本框 4"/>
          <p:cNvSpPr txBox="1"/>
          <p:nvPr/>
        </p:nvSpPr>
        <p:spPr>
          <a:xfrm>
            <a:off x="7760970" y="3655060"/>
            <a:ext cx="479806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働きたいと考える人が増えている</a:t>
            </a:r>
          </a:p>
        </p:txBody>
      </p:sp>
      <p:sp>
        <p:nvSpPr>
          <p:cNvPr id="7" name="文本框 6"/>
          <p:cNvSpPr txBox="1"/>
          <p:nvPr/>
        </p:nvSpPr>
        <p:spPr>
          <a:xfrm>
            <a:off x="1166495" y="4932045"/>
            <a:ext cx="5347335"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誰も代わりにやってくれる人がいない　</a:t>
            </a:r>
          </a:p>
        </p:txBody>
      </p:sp>
      <p:sp>
        <p:nvSpPr>
          <p:cNvPr id="8" name="文本框 7"/>
          <p:cNvSpPr txBox="1"/>
          <p:nvPr/>
        </p:nvSpPr>
        <p:spPr>
          <a:xfrm>
            <a:off x="5122545" y="4324350"/>
            <a:ext cx="3924300" cy="368300"/>
          </a:xfrm>
          <a:prstGeom prst="rect">
            <a:avLst/>
          </a:prstGeom>
          <a:noFill/>
        </p:spPr>
        <p:txBody>
          <a:bodyPr wrap="square" rtlCol="0">
            <a:spAutoFit/>
          </a:bodyPr>
          <a:lstStyle/>
          <a:p>
            <a:r>
              <a:rPr lang="zh-CN" sz="2200" b="1">
                <a:solidFill>
                  <a:srgbClr val="FF0000"/>
                </a:solidFill>
                <a:ea typeface="MS Mincho" panose="02020609040205080304" charset="-128"/>
                <a:sym typeface="+mn-ea"/>
              </a:rPr>
              <a:t>てんぷらのほうが好きだ</a:t>
            </a:r>
            <a:endParaRPr lang="zh-CN" sz="2200" b="1">
              <a:solidFill>
                <a:srgbClr val="FF0000"/>
              </a:solidFill>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sym typeface="+mn-ea"/>
              </a:rPr>
              <a:t>一、次の文を完成しなさい。</a:t>
            </a:r>
          </a:p>
        </p:txBody>
      </p:sp>
      <p:sp>
        <p:nvSpPr>
          <p:cNvPr id="3" name="内容占位符 2"/>
          <p:cNvSpPr>
            <a:spLocks noGrp="1"/>
          </p:cNvSpPr>
          <p:nvPr>
            <p:ph idx="1"/>
          </p:nvPr>
        </p:nvSpPr>
        <p:spPr>
          <a:xfrm>
            <a:off x="459105" y="1320800"/>
            <a:ext cx="11273790" cy="5799455"/>
          </a:xfrm>
        </p:spPr>
        <p:txBody>
          <a:bodyPr>
            <a:noAutofit/>
          </a:bodyPr>
          <a:lstStyle/>
          <a:p>
            <a:pPr>
              <a:lnSpc>
                <a:spcPts val="4000"/>
              </a:lnSpc>
              <a:spcAft>
                <a:spcPts val="0"/>
              </a:spcAft>
            </a:pPr>
            <a:r>
              <a:rPr lang="zh-CN" altLang="en-US"/>
              <a:t>6．</a:t>
            </a:r>
            <a:r>
              <a:rPr lang="zh-CN" altLang="en-US" u="sng"/>
              <a:t>　　　　　</a:t>
            </a:r>
            <a:r>
              <a:rPr lang="en-US" altLang="zh-CN" u="sng"/>
              <a:t>              </a:t>
            </a:r>
            <a:r>
              <a:rPr lang="zh-CN" altLang="en-US" u="sng"/>
              <a:t>　</a:t>
            </a:r>
            <a:r>
              <a:rPr lang="zh-CN" altLang="en-US"/>
              <a:t>のか分からなくて、ただ恥ずかしくて笑うほかはなかった。</a:t>
            </a:r>
          </a:p>
          <a:p>
            <a:pPr>
              <a:lnSpc>
                <a:spcPts val="4000"/>
              </a:lnSpc>
              <a:spcAft>
                <a:spcPts val="0"/>
              </a:spcAft>
            </a:pPr>
            <a:endParaRPr lang="zh-CN" altLang="en-US"/>
          </a:p>
          <a:p>
            <a:pPr>
              <a:lnSpc>
                <a:spcPts val="4000"/>
              </a:lnSpc>
              <a:spcAft>
                <a:spcPts val="0"/>
              </a:spcAft>
            </a:pPr>
            <a:r>
              <a:rPr lang="zh-CN" altLang="en-US"/>
              <a:t>7．この公園では季節を問わず、</a:t>
            </a:r>
            <a:r>
              <a:rPr lang="zh-CN" altLang="en-US" u="sng"/>
              <a:t>      　　　　　　　 　　　　</a:t>
            </a:r>
            <a:r>
              <a:rPr lang="zh-CN" altLang="en-US"/>
              <a:t>。</a:t>
            </a:r>
          </a:p>
          <a:p>
            <a:pPr>
              <a:lnSpc>
                <a:spcPts val="4000"/>
              </a:lnSpc>
              <a:spcAft>
                <a:spcPts val="0"/>
              </a:spcAft>
            </a:pPr>
            <a:endParaRPr lang="zh-CN" altLang="en-US"/>
          </a:p>
          <a:p>
            <a:pPr>
              <a:lnSpc>
                <a:spcPts val="4000"/>
              </a:lnSpc>
              <a:spcAft>
                <a:spcPts val="0"/>
              </a:spcAft>
            </a:pPr>
            <a:r>
              <a:rPr lang="zh-CN" altLang="en-US"/>
              <a:t>8．新空港の設計については、国の内外を問わず</a:t>
            </a:r>
            <a:r>
              <a:rPr lang="zh-CN" altLang="en-US" u="sng"/>
              <a:t>    　 　　　　</a:t>
            </a:r>
            <a:r>
              <a:rPr lang="zh-CN" altLang="en-US"/>
              <a:t>。</a:t>
            </a:r>
          </a:p>
          <a:p>
            <a:pPr>
              <a:lnSpc>
                <a:spcPts val="4000"/>
              </a:lnSpc>
              <a:spcAft>
                <a:spcPts val="0"/>
              </a:spcAft>
            </a:pPr>
            <a:endParaRPr lang="zh-CN" altLang="en-US"/>
          </a:p>
          <a:p>
            <a:pPr>
              <a:lnSpc>
                <a:spcPts val="4000"/>
              </a:lnSpc>
              <a:spcAft>
                <a:spcPts val="0"/>
              </a:spcAft>
            </a:pPr>
            <a:r>
              <a:rPr lang="zh-CN" altLang="en-US"/>
              <a:t>9．</a:t>
            </a:r>
            <a:r>
              <a:rPr lang="zh-CN" altLang="en-US" u="sng">
                <a:sym typeface="+mn-ea"/>
              </a:rPr>
              <a:t>　　　　　　　　</a:t>
            </a:r>
            <a:r>
              <a:rPr lang="zh-CN" altLang="en-US"/>
              <a:t>には果物とかお花とかというものが好まれる。</a:t>
            </a:r>
          </a:p>
          <a:p>
            <a:pPr>
              <a:lnSpc>
                <a:spcPts val="4000"/>
              </a:lnSpc>
              <a:spcAft>
                <a:spcPts val="0"/>
              </a:spcAft>
            </a:pPr>
            <a:endParaRPr lang="zh-CN" altLang="en-US"/>
          </a:p>
          <a:p>
            <a:pPr>
              <a:lnSpc>
                <a:spcPts val="4000"/>
              </a:lnSpc>
              <a:spcAft>
                <a:spcPts val="0"/>
              </a:spcAft>
            </a:pPr>
            <a:r>
              <a:rPr lang="zh-CN" altLang="en-US"/>
              <a:t>10．タイとかマレーシアとか、</a:t>
            </a:r>
            <a:r>
              <a:rPr lang="zh-CN" altLang="en-US" u="sng"/>
              <a:t>　　　　　　　       　 　　　</a:t>
            </a:r>
            <a:r>
              <a:rPr lang="zh-CN" altLang="en-US"/>
              <a:t>。</a:t>
            </a:r>
          </a:p>
        </p:txBody>
      </p:sp>
      <p:sp>
        <p:nvSpPr>
          <p:cNvPr id="100" name="文本框 99"/>
          <p:cNvSpPr txBox="1"/>
          <p:nvPr/>
        </p:nvSpPr>
        <p:spPr>
          <a:xfrm>
            <a:off x="902970" y="1320800"/>
            <a:ext cx="567182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私はなんと言ってこの嬉しさを表せばいい　</a:t>
            </a:r>
          </a:p>
        </p:txBody>
      </p:sp>
      <p:sp>
        <p:nvSpPr>
          <p:cNvPr id="4" name="文本框 3"/>
          <p:cNvSpPr txBox="1"/>
          <p:nvPr/>
        </p:nvSpPr>
        <p:spPr>
          <a:xfrm>
            <a:off x="6110605" y="2808605"/>
            <a:ext cx="450088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美しい花が見られます　</a:t>
            </a:r>
          </a:p>
        </p:txBody>
      </p:sp>
      <p:sp>
        <p:nvSpPr>
          <p:cNvPr id="5" name="文本框 4"/>
          <p:cNvSpPr txBox="1"/>
          <p:nvPr/>
        </p:nvSpPr>
        <p:spPr>
          <a:xfrm>
            <a:off x="7308850" y="3598545"/>
            <a:ext cx="479806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広く設計案を募集することとなった</a:t>
            </a:r>
          </a:p>
        </p:txBody>
      </p:sp>
      <p:sp>
        <p:nvSpPr>
          <p:cNvPr id="7" name="文本框 6"/>
          <p:cNvSpPr txBox="1"/>
          <p:nvPr/>
        </p:nvSpPr>
        <p:spPr>
          <a:xfrm>
            <a:off x="5903595" y="5901690"/>
            <a:ext cx="5347335"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東南アジアの国々の経済発展は目覚しい</a:t>
            </a:r>
          </a:p>
        </p:txBody>
      </p:sp>
      <p:sp>
        <p:nvSpPr>
          <p:cNvPr id="8" name="文本框 7"/>
          <p:cNvSpPr txBox="1"/>
          <p:nvPr/>
        </p:nvSpPr>
        <p:spPr>
          <a:xfrm>
            <a:off x="1508125" y="4970780"/>
            <a:ext cx="2212340" cy="368300"/>
          </a:xfrm>
          <a:prstGeom prst="rect">
            <a:avLst/>
          </a:prstGeom>
          <a:noFill/>
        </p:spPr>
        <p:txBody>
          <a:bodyPr wrap="square" rtlCol="0">
            <a:spAutoFit/>
          </a:bodyPr>
          <a:lstStyle/>
          <a:p>
            <a:r>
              <a:rPr lang="zh-CN" sz="2200" b="1">
                <a:solidFill>
                  <a:srgbClr val="FF0000"/>
                </a:solidFill>
                <a:ea typeface="MS Mincho" panose="02020609040205080304" charset="-128"/>
              </a:rPr>
              <a:t>お見舞い</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dirty="0">
                <a:solidFill>
                  <a:schemeClr val="accent3">
                    <a:lumMod val="50000"/>
                  </a:scheme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二、中国語に訳してみましょう。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sz="2800" b="1">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.しかしそうなれば恋愛も友情も中身のない因襲と同じことになってしまうわけで、そこにあるものは空虚な生活の便宜、または利害の結合というだけの話で、ここに論ずる必要はありません。</a:t>
            </a:r>
          </a:p>
        </p:txBody>
      </p:sp>
      <p:sp>
        <p:nvSpPr>
          <p:cNvPr id="11" name="文本框 10"/>
          <p:cNvSpPr txBox="1"/>
          <p:nvPr/>
        </p:nvSpPr>
        <p:spPr>
          <a:xfrm>
            <a:off x="499745" y="381508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但是这样一来,爱情和友情就与旧俗里毫无感情的结合一样,只剩下空虚的生活,以及为了彼此的利益而继续在一起,这里暂不作讨论。</a:t>
            </a:r>
          </a:p>
          <a:p>
            <a:pPr algn="l" fontAlgn="auto">
              <a:lnSpc>
                <a:spcPts val="4000"/>
              </a:lnSpc>
            </a:pPr>
            <a:endPar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二、中国語に訳してみましょう。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2.友情の本当の姿は、僕らが人生でめったに与えられない宝であり、しかも全身で求める価値のあるものである反面、実に雑多な偽物がその陰に隠れ、それと同じ名前で呼ばれています。</a:t>
            </a:r>
          </a:p>
        </p:txBody>
      </p:sp>
      <p:sp>
        <p:nvSpPr>
          <p:cNvPr id="11" name="文本框 10"/>
          <p:cNvSpPr txBox="1"/>
          <p:nvPr/>
        </p:nvSpPr>
        <p:spPr>
          <a:xfrm>
            <a:off x="499745" y="381508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友情的真正的价值是我们人生当中几乎不能获得的至宝,也是我们全身心所追求的.反面来讲,也隐藏了许多不同种类的虚伪, 他们之间可以相提并论。</a:t>
            </a:r>
          </a:p>
          <a:p>
            <a:pPr algn="l" fontAlgn="auto">
              <a:lnSpc>
                <a:spcPts val="4000"/>
              </a:lnSpc>
            </a:pPr>
            <a:endPar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二、中国語に訳してみましょう。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3．恋愛というものは、</a:t>
            </a: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必ずしも性本能だけからおこるものでなく、</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個性とか、社会の規範とか、様々の人間的な要素がこの性本能と衝突するところから生まれるのでしょうが、しかしその根本には、動物的本能の満足を求める衝動が横たわることは間違いない事実でしょう。</a:t>
            </a:r>
          </a:p>
        </p:txBody>
      </p:sp>
      <p:sp>
        <p:nvSpPr>
          <p:cNvPr id="11" name="文本框 10"/>
          <p:cNvSpPr txBox="1"/>
          <p:nvPr/>
        </p:nvSpPr>
        <p:spPr>
          <a:xfrm>
            <a:off x="499745" y="381508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爱情中包含个性,社会规范,许多人类的要素。这些要素与性这一本能相冲突，爱情才得以产生。但是根本上来说追求满足人类动物本能的冲动是存在的.这是无可厚非的事实</a:t>
            </a:r>
            <a:r>
              <a:rPr lang="ja-JP" altLang="en-US" sz="2800">
                <a:solidFill>
                  <a:schemeClr val="tx1"/>
                </a:solidFill>
                <a:latin typeface="华文中宋" panose="02010600030101010101" charset="-122"/>
                <a:ea typeface="华文中宋" panose="02010600030101010101" charset="-122"/>
                <a:cs typeface="华文中宋" panose="02010600030101010101" charset="-122"/>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二、中国語に訳してみましょう。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4．動物の世界には、おそらくあらゆる愛情はあっても友情だけはないのです。そして人間の本能に根を下ろすことが非常に稀薄なこの愛情の形式が僕らの人生に、他に代えるもののない宝になりうるのもこのためなのです。</a:t>
            </a:r>
          </a:p>
        </p:txBody>
      </p:sp>
      <p:sp>
        <p:nvSpPr>
          <p:cNvPr id="11" name="文本框 10"/>
          <p:cNvSpPr txBox="1"/>
          <p:nvPr/>
        </p:nvSpPr>
        <p:spPr>
          <a:xfrm>
            <a:off x="499745" y="381508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在动物世界里可能有所有的感情但唯独友情是不存在的</a:t>
            </a:r>
            <a:r>
              <a:rPr lang="ja-JP" altLang="en-US" sz="2800">
                <a:solidFill>
                  <a:schemeClr val="tx1"/>
                </a:solidFill>
                <a:latin typeface="华文中宋" panose="02010600030101010101" charset="-122"/>
                <a:ea typeface="华文中宋" panose="02010600030101010101" charset="-122"/>
                <a:cs typeface="华文中宋" panose="02010600030101010101" charset="-122"/>
                <a:sym typeface="+mn-ea"/>
              </a:rPr>
              <a:t>。</a:t>
            </a: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并且他在人类的本能里扎下了根,这也是为了这一非常稀有的感情能够成为我们人生中无可代替的至宝</a:t>
            </a:r>
            <a:r>
              <a:rPr lang="ja-JP" altLang="en-US" sz="2800">
                <a:solidFill>
                  <a:schemeClr val="tx1"/>
                </a:solidFill>
                <a:latin typeface="华文中宋" panose="02010600030101010101" charset="-122"/>
                <a:ea typeface="华文中宋" panose="02010600030101010101" charset="-122"/>
                <a:cs typeface="华文中宋" panose="02010600030101010101" charset="-122"/>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二、中国語に訳してみましょう。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5．この時僕らの精神は今までだけも理解せず、また自分自身もよく意識できなかった暗部に、突然光を投げかけられたのを感じます。そしてこのように自分と同じ心を持ち、しかも他人の目を持った存在こそ、おそらく友人というものの最も純粋な形でしょう。</a:t>
            </a:r>
          </a:p>
        </p:txBody>
      </p:sp>
      <p:sp>
        <p:nvSpPr>
          <p:cNvPr id="11" name="文本框 10"/>
          <p:cNvSpPr txBox="1"/>
          <p:nvPr/>
        </p:nvSpPr>
        <p:spPr>
          <a:xfrm>
            <a:off x="499745" y="381508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那个时候我们就好像感到自己的精神中至今为止谁都无法理解并且自身也没有注意到的那藏在暗处的部分突然之间被光束所照耀</a:t>
            </a:r>
            <a:r>
              <a:rPr lang="ja-JP" altLang="en-US" sz="2800">
                <a:solidFill>
                  <a:schemeClr val="tx1"/>
                </a:solidFill>
                <a:latin typeface="华文中宋" panose="02010600030101010101" charset="-122"/>
                <a:ea typeface="华文中宋" panose="02010600030101010101" charset="-122"/>
                <a:cs typeface="华文中宋" panose="02010600030101010101" charset="-122"/>
                <a:sym typeface="+mn-ea"/>
              </a:rPr>
              <a:t>。</a:t>
            </a:r>
            <a:r>
              <a:rPr lang="en-US" altLang="ja-JP" sz="2800">
                <a:solidFill>
                  <a:schemeClr val="tx1"/>
                </a:solidFill>
                <a:latin typeface="华文中宋" panose="02010600030101010101" charset="-122"/>
                <a:ea typeface="华文中宋" panose="02010600030101010101" charset="-122"/>
                <a:cs typeface="华文中宋" panose="02010600030101010101" charset="-122"/>
                <a:sym typeface="+mn-ea"/>
              </a:rPr>
              <a:t>像这样和自己有同样的思想,同样的对待事物的看法可能就是朋友这一关系最纯粹的存在形式。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三、答えてみましょう。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altLang="zh-CN" sz="2800" b="1" dirty="0">
                <a:solidFill>
                  <a:schemeClr val="tx2"/>
                </a:solidFill>
                <a:latin typeface="MS Mincho" panose="02020609040205080304" charset="-128"/>
                <a:ea typeface="MS Mincho" panose="02020609040205080304" charset="-128"/>
                <a:cs typeface="MS Mincho" panose="02020609040205080304" charset="-128"/>
                <a:sym typeface="+mn-ea"/>
              </a:rPr>
              <a:t>1.なぜ子供同士の間には本当の友情はないと言ってい</a:t>
            </a:r>
            <a:r>
              <a:rPr lang="ja-JP" altLang="en-US" sz="2800" b="1" dirty="0">
                <a:solidFill>
                  <a:schemeClr val="tx2"/>
                </a:solidFill>
                <a:latin typeface="MS Mincho" panose="02020609040205080304" charset="-128"/>
                <a:ea typeface="MS Mincho" panose="02020609040205080304" charset="-128"/>
                <a:cs typeface="MS Mincho" panose="02020609040205080304" charset="-128"/>
                <a:sym typeface="+mn-ea"/>
              </a:rPr>
              <a:t>るの</a:t>
            </a:r>
            <a:r>
              <a:rPr lang="en-US" altLang="zh-CN" sz="2800" b="1" dirty="0">
                <a:solidFill>
                  <a:schemeClr val="tx2"/>
                </a:solidFill>
                <a:latin typeface="MS Mincho" panose="02020609040205080304" charset="-128"/>
                <a:ea typeface="MS Mincho" panose="02020609040205080304" charset="-128"/>
                <a:cs typeface="MS Mincho" panose="02020609040205080304" charset="-128"/>
                <a:sym typeface="+mn-ea"/>
              </a:rPr>
              <a:t>か。</a:t>
            </a:r>
          </a:p>
        </p:txBody>
      </p:sp>
      <p:sp>
        <p:nvSpPr>
          <p:cNvPr id="14" name="文本框 13"/>
          <p:cNvSpPr txBox="1"/>
          <p:nvPr/>
        </p:nvSpPr>
        <p:spPr>
          <a:xfrm>
            <a:off x="212725" y="2510790"/>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ja-JP" sz="2800" b="1">
                <a:solidFill>
                  <a:schemeClr val="tx1"/>
                </a:solidFill>
                <a:latin typeface="MS Mincho" panose="02020609040205080304" charset="-128"/>
                <a:ea typeface="MS Mincho" panose="02020609040205080304" charset="-128"/>
                <a:cs typeface="MS Mincho" panose="02020609040205080304" charset="-128"/>
                <a:sym typeface="+mn-ea"/>
              </a:rPr>
              <a:t>親子兄弟のような血縁と違って、友情は本質的に他人どうしの邂逅から生まれるもので、その底には選択と自由意志とがまず前提さてれています。子どもは環境が変われば遊び友達もすぐ変わります。そして僕らの小学校時代の同級生などは、その後何かの交渉が続かなければ、名前も顔も忘れてしまうのがふつうです。だからそれは多少にかかわらず、子供同士の間には、本当の友情もないわけです。</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68935" y="317500"/>
            <a:ext cx="11194415" cy="705485"/>
          </a:xfrm>
        </p:spPr>
        <p:txBody>
          <a:bodyPr/>
          <a:lstStyle/>
          <a:p>
            <a:r>
              <a:rPr lang="zh-CN" altLang="en-US">
                <a:solidFill>
                  <a:schemeClr val="accent3">
                    <a:lumMod val="50000"/>
                  </a:schemeClr>
                </a:solidFill>
              </a:rPr>
              <a:t>三、答えてみましょう。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2.友情と恋愛の似たところと違うところ</a:t>
            </a:r>
            <a:r>
              <a:rPr lang="ja-JP" altLang="en-US" sz="2800" b="1" dirty="0">
                <a:solidFill>
                  <a:schemeClr val="tx1"/>
                </a:solidFill>
                <a:latin typeface="MS Mincho" panose="02020609040205080304" charset="-128"/>
                <a:ea typeface="MS Mincho" panose="02020609040205080304" charset="-128"/>
                <a:cs typeface="MS Mincho" panose="02020609040205080304" charset="-128"/>
                <a:sym typeface="+mn-ea"/>
              </a:rPr>
              <a:t>について答えてみよう</a:t>
            </a: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a:t>
            </a:r>
          </a:p>
        </p:txBody>
      </p:sp>
      <p:sp>
        <p:nvSpPr>
          <p:cNvPr id="14" name="文本框 13"/>
          <p:cNvSpPr txBox="1"/>
          <p:nvPr/>
        </p:nvSpPr>
        <p:spPr>
          <a:xfrm>
            <a:off x="212725" y="2150110"/>
            <a:ext cx="11697335" cy="4707890"/>
          </a:xfrm>
          <a:prstGeom prst="rect">
            <a:avLst/>
          </a:prstGeom>
          <a:solidFill>
            <a:schemeClr val="tx2">
              <a:lumMod val="10000"/>
              <a:lumOff val="90000"/>
            </a:schemeClr>
          </a:solidFill>
        </p:spPr>
        <p:txBody>
          <a:bodyPr wrap="square" rtlCol="0" anchor="t">
            <a:spAutoFit/>
          </a:bodyPr>
          <a:lstStyle/>
          <a:p>
            <a:pPr fontAlgn="auto">
              <a:lnSpc>
                <a:spcPts val="4000"/>
              </a:lnSpc>
            </a:pPr>
            <a:r>
              <a:rPr lang="en-US" altLang="ja-JP" sz="2400" b="1" dirty="0" err="1">
                <a:solidFill>
                  <a:schemeClr val="tx1"/>
                </a:solidFill>
                <a:latin typeface="MS Mincho" panose="02020609040205080304" charset="-128"/>
                <a:ea typeface="MS Mincho" panose="02020609040205080304" charset="-128"/>
                <a:cs typeface="MS Mincho" panose="02020609040205080304" charset="-128"/>
                <a:sym typeface="+mn-ea"/>
              </a:rPr>
              <a:t>似たところ</a:t>
            </a: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a:t>
            </a:r>
          </a:p>
          <a:p>
            <a:pPr fontAlgn="auto">
              <a:lnSpc>
                <a:spcPts val="4000"/>
              </a:lnSpc>
            </a:pPr>
            <a:r>
              <a:rPr lang="en-US" altLang="ja-JP" sz="24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en-US" altLang="ja-JP" sz="2400" dirty="0">
                <a:solidFill>
                  <a:schemeClr val="tx1"/>
                </a:solidFill>
                <a:latin typeface="MS Mincho" panose="02020609040205080304" charset="-128"/>
                <a:ea typeface="MS Mincho" panose="02020609040205080304" charset="-128"/>
                <a:cs typeface="MS Mincho" panose="02020609040205080304" charset="-128"/>
                <a:sym typeface="+mn-ea"/>
              </a:rPr>
              <a:t>まず始めに、この二つは親子兄弟のような血縁と違って、本質的に他人どうしの邂逅から生まれるもので、したがってその底には選択と自由意志とがまず前提されています</a:t>
            </a:r>
            <a:r>
              <a:rPr lang="en-US" altLang="ja-JP" sz="2400" dirty="0" smtClean="0">
                <a:solidFill>
                  <a:schemeClr val="tx1"/>
                </a:solidFill>
                <a:latin typeface="MS Mincho" panose="02020609040205080304" charset="-128"/>
                <a:ea typeface="MS Mincho" panose="02020609040205080304" charset="-128"/>
                <a:cs typeface="MS Mincho" panose="02020609040205080304" charset="-128"/>
                <a:sym typeface="+mn-ea"/>
              </a:rPr>
              <a:t>。次に</a:t>
            </a:r>
            <a:r>
              <a:rPr lang="en-US" altLang="ja-JP" sz="2400" dirty="0">
                <a:solidFill>
                  <a:schemeClr val="tx1"/>
                </a:solidFill>
                <a:latin typeface="MS Mincho" panose="02020609040205080304" charset="-128"/>
                <a:ea typeface="MS Mincho" panose="02020609040205080304" charset="-128"/>
                <a:cs typeface="MS Mincho" panose="02020609040205080304" charset="-128"/>
                <a:sym typeface="+mn-ea"/>
              </a:rPr>
              <a:t>、この二つの人間関係には、自然より僕らの意志が多く働いているだけに、永続するよりも、むしろ一時的なのがふつうです</a:t>
            </a:r>
            <a:r>
              <a:rPr lang="en-US" altLang="ja-JP" sz="2400" dirty="0" smtClean="0">
                <a:solidFill>
                  <a:schemeClr val="tx1"/>
                </a:solidFill>
                <a:latin typeface="MS Mincho" panose="02020609040205080304" charset="-128"/>
                <a:ea typeface="MS Mincho" panose="02020609040205080304" charset="-128"/>
                <a:cs typeface="MS Mincho" panose="02020609040205080304" charset="-128"/>
                <a:sym typeface="+mn-ea"/>
              </a:rPr>
              <a:t>。最後に</a:t>
            </a:r>
            <a:r>
              <a:rPr lang="en-US" altLang="ja-JP" sz="2400" dirty="0">
                <a:solidFill>
                  <a:schemeClr val="tx1"/>
                </a:solidFill>
                <a:latin typeface="MS Mincho" panose="02020609040205080304" charset="-128"/>
                <a:ea typeface="MS Mincho" panose="02020609040205080304" charset="-128"/>
                <a:cs typeface="MS Mincho" panose="02020609040205080304" charset="-128"/>
                <a:sym typeface="+mn-ea"/>
              </a:rPr>
              <a:t>、最大の共通点として友情とか恋愛とかいう感情には、実に複雑な階梯と種類とがあります。その本当の姿は、僕らが人生でめったに与えられない宝であり、しかも全身で求める価値のあるものである反面、実に雑多な偽物がその陰に隠れ、それと同じ名前で呼ばれています</a:t>
            </a:r>
            <a:r>
              <a:rPr lang="en-US" altLang="ja-JP" sz="2400" dirty="0" smtClean="0">
                <a:solidFill>
                  <a:schemeClr val="tx1"/>
                </a:solidFill>
                <a:latin typeface="MS Mincho" panose="02020609040205080304" charset="-128"/>
                <a:ea typeface="MS Mincho" panose="02020609040205080304" charset="-128"/>
                <a:cs typeface="MS Mincho" panose="02020609040205080304" charset="-128"/>
                <a:sym typeface="+mn-ea"/>
              </a:rPr>
              <a:t>。</a:t>
            </a:r>
            <a:endParaRPr lang="en-US" altLang="ja-JP" sz="2400" b="1" dirty="0" smtClean="0">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三、答えてみましょう。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2.友情と恋愛の似たところと違うところ</a:t>
            </a:r>
            <a:r>
              <a:rPr lang="ja-JP" altLang="en-US" sz="2800" b="1" dirty="0">
                <a:latin typeface="MS Mincho" panose="02020609040205080304" charset="-128"/>
                <a:ea typeface="MS Mincho" panose="02020609040205080304" charset="-128"/>
                <a:cs typeface="MS Mincho" panose="02020609040205080304" charset="-128"/>
                <a:sym typeface="+mn-ea"/>
              </a:rPr>
              <a:t>について答えてみよう</a:t>
            </a:r>
            <a:r>
              <a:rPr lang="en-US" altLang="zh-CN" sz="2800" b="1" dirty="0">
                <a:latin typeface="MS Mincho" panose="02020609040205080304" charset="-128"/>
                <a:ea typeface="MS Mincho" panose="02020609040205080304" charset="-128"/>
                <a:cs typeface="MS Mincho" panose="02020609040205080304" charset="-128"/>
                <a:sym typeface="+mn-ea"/>
              </a:rPr>
              <a:t>。</a:t>
            </a:r>
            <a:endPar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12725" y="2510790"/>
            <a:ext cx="11697335" cy="2656205"/>
          </a:xfrm>
          <a:prstGeom prst="rect">
            <a:avLst/>
          </a:prstGeom>
          <a:solidFill>
            <a:schemeClr val="tx2">
              <a:lumMod val="10000"/>
              <a:lumOff val="90000"/>
            </a:schemeClr>
          </a:solidFill>
        </p:spPr>
        <p:txBody>
          <a:bodyPr wrap="square" rtlCol="0" anchor="t">
            <a:spAutoFit/>
          </a:bodyPr>
          <a:lstStyle/>
          <a:p>
            <a:pPr fontAlgn="auto">
              <a:lnSpc>
                <a:spcPts val="4000"/>
              </a:lnSpc>
            </a:pPr>
            <a:r>
              <a:rPr lang="en-US" altLang="ja-JP" sz="2800" b="1" dirty="0" err="1">
                <a:solidFill>
                  <a:schemeClr val="tx1"/>
                </a:solidFill>
                <a:latin typeface="MS Mincho" panose="02020609040205080304" charset="-128"/>
                <a:ea typeface="MS Mincho" panose="02020609040205080304" charset="-128"/>
                <a:cs typeface="MS Mincho" panose="02020609040205080304" charset="-128"/>
                <a:sym typeface="+mn-ea"/>
              </a:rPr>
              <a:t>違うところ</a:t>
            </a:r>
            <a:r>
              <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rPr>
              <a:t>：</a:t>
            </a:r>
          </a:p>
          <a:p>
            <a:pPr fontAlgn="auto">
              <a:lnSpc>
                <a:spcPts val="4000"/>
              </a:lnSpc>
            </a:pPr>
            <a:r>
              <a:rPr lang="ja-JP" altLang="en-US" sz="2800" b="1" dirty="0" smtClean="0">
                <a:solidFill>
                  <a:schemeClr val="tx1"/>
                </a:solidFill>
                <a:latin typeface="MS Mincho" panose="02020609040205080304" charset="-128"/>
                <a:ea typeface="MS Mincho" panose="02020609040205080304" charset="-128"/>
                <a:cs typeface="MS Mincho" panose="02020609040205080304" charset="-128"/>
                <a:sym typeface="+mn-ea"/>
              </a:rPr>
              <a:t>　</a:t>
            </a:r>
            <a:r>
              <a:rPr lang="en-US" altLang="ja-JP" sz="2800" dirty="0" smtClean="0">
                <a:solidFill>
                  <a:schemeClr val="tx1"/>
                </a:solidFill>
                <a:latin typeface="MS Mincho" panose="02020609040205080304" charset="-128"/>
                <a:ea typeface="MS Mincho" panose="02020609040205080304" charset="-128"/>
                <a:cs typeface="MS Mincho" panose="02020609040205080304" charset="-128"/>
                <a:sym typeface="+mn-ea"/>
              </a:rPr>
              <a:t>恋愛とか親子の愛情とかいう人間関係は必ずしも人間だけに限られたものではなく</a:t>
            </a:r>
            <a:r>
              <a:rPr lang="en-US" altLang="ja-JP" sz="2800" dirty="0">
                <a:solidFill>
                  <a:schemeClr val="tx1"/>
                </a:solidFill>
                <a:latin typeface="MS Mincho" panose="02020609040205080304" charset="-128"/>
                <a:ea typeface="MS Mincho" panose="02020609040205080304" charset="-128"/>
                <a:cs typeface="MS Mincho" panose="02020609040205080304" charset="-128"/>
                <a:sym typeface="+mn-ea"/>
              </a:rPr>
              <a:t>、動物の中にもたくさんの実例が見られますが、友情は動物本能と全く切り離されたところに成り立つ愛情である</a:t>
            </a:r>
            <a:r>
              <a:rPr lang="en-US" altLang="ja-JP" sz="2800" dirty="0" smtClean="0">
                <a:solidFill>
                  <a:schemeClr val="tx1"/>
                </a:solidFill>
                <a:latin typeface="MS Mincho" panose="02020609040205080304" charset="-128"/>
                <a:ea typeface="MS Mincho" panose="02020609040205080304" charset="-128"/>
                <a:cs typeface="MS Mincho" panose="02020609040205080304" charset="-128"/>
                <a:sym typeface="+mn-ea"/>
              </a:rPr>
              <a:t>。</a:t>
            </a:r>
            <a:r>
              <a:rPr lang="ja-JP" altLang="en-US" sz="2800" dirty="0">
                <a:solidFill>
                  <a:schemeClr val="tx1"/>
                </a:solidFill>
                <a:latin typeface="MS Mincho" panose="02020609040205080304" charset="-128"/>
                <a:ea typeface="MS Mincho" panose="02020609040205080304" charset="-128"/>
                <a:sym typeface="+mn-ea"/>
              </a:rPr>
              <a:t>　</a:t>
            </a:r>
            <a:endParaRPr lang="ja-JP" altLang="ja-JP" sz="2800" dirty="0">
              <a:solidFill>
                <a:schemeClr val="tx1"/>
              </a:solidFill>
              <a:latin typeface="MS Mincho" panose="02020609040205080304" charset="-128"/>
              <a:ea typeface="MS Mincho" panose="02020609040205080304" charset="-128"/>
            </a:endParaRPr>
          </a:p>
          <a:p>
            <a:pPr algn="l" fontAlgn="auto">
              <a:lnSpc>
                <a:spcPts val="4000"/>
              </a:lnSpc>
            </a:pPr>
            <a:endParaRPr lang="ja-JP"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三、答えてみましょう。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altLang="zh-CN" sz="2800" b="1" dirty="0">
                <a:solidFill>
                  <a:srgbClr val="002060"/>
                </a:solidFill>
                <a:latin typeface="MS Mincho" panose="02020609040205080304" charset="-128"/>
                <a:ea typeface="MS Mincho" panose="02020609040205080304" charset="-128"/>
                <a:cs typeface="MS Mincho" panose="02020609040205080304" charset="-128"/>
                <a:sym typeface="+mn-ea"/>
              </a:rPr>
              <a:t>3.友情が他の人間関係に比べて特異なのは何だと言ってい</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るの</a:t>
            </a:r>
            <a:r>
              <a:rPr lang="en-US" altLang="zh-CN" sz="2800" b="1" dirty="0">
                <a:solidFill>
                  <a:srgbClr val="002060"/>
                </a:solidFill>
                <a:latin typeface="MS Mincho" panose="02020609040205080304" charset="-128"/>
                <a:ea typeface="MS Mincho" panose="02020609040205080304" charset="-128"/>
                <a:cs typeface="MS Mincho" panose="02020609040205080304" charset="-128"/>
                <a:sym typeface="+mn-ea"/>
              </a:rPr>
              <a:t>か</a:t>
            </a:r>
          </a:p>
        </p:txBody>
      </p:sp>
      <p:sp>
        <p:nvSpPr>
          <p:cNvPr id="14" name="文本框 13"/>
          <p:cNvSpPr txBox="1"/>
          <p:nvPr/>
        </p:nvSpPr>
        <p:spPr>
          <a:xfrm>
            <a:off x="212725" y="2510790"/>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smtClean="0">
                <a:latin typeface="MS Mincho" panose="02020609040205080304" charset="-128"/>
                <a:ea typeface="MS Mincho" panose="02020609040205080304" charset="-128"/>
                <a:cs typeface="MS Mincho" panose="02020609040205080304" charset="-128"/>
                <a:sym typeface="+mn-ea"/>
              </a:rPr>
              <a:t>友情が他の人間関係に比べて特異なのは</a:t>
            </a:r>
            <a:r>
              <a:rPr lang="en-US" altLang="ja-JP" sz="2800" dirty="0">
                <a:latin typeface="MS Mincho" panose="02020609040205080304" charset="-128"/>
                <a:ea typeface="MS Mincho" panose="02020609040205080304" charset="-128"/>
                <a:cs typeface="MS Mincho" panose="02020609040205080304" charset="-128"/>
                <a:sym typeface="+mn-ea"/>
              </a:rPr>
              <a:t>、それが動物本能と全く切り離されたところに成り立つ愛情である点で、その尊さも、また言うべくんばその弱点も、ここにあると思われます。</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三、答えてみましょう。</a:t>
            </a:r>
          </a:p>
        </p:txBody>
      </p:sp>
      <p:sp>
        <p:nvSpPr>
          <p:cNvPr id="12" name="文本框 11"/>
          <p:cNvSpPr txBox="1"/>
          <p:nvPr/>
        </p:nvSpPr>
        <p:spPr>
          <a:xfrm>
            <a:off x="212725" y="1457960"/>
            <a:ext cx="11697335" cy="1630045"/>
          </a:xfrm>
          <a:prstGeom prst="rect">
            <a:avLst/>
          </a:prstGeom>
          <a:noFill/>
        </p:spPr>
        <p:txBody>
          <a:bodyPr wrap="square" rtlCol="0" anchor="t">
            <a:spAutoFit/>
          </a:bodyPr>
          <a:lstStyle/>
          <a:p>
            <a:pPr algn="l" fontAlgn="auto">
              <a:lnSpc>
                <a:spcPts val="4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4.なぜ友情が人間の持つ愛情のうち、最も人間的な（すなわち最も非動物的な）性格を持つものだと言ってい</a:t>
            </a:r>
            <a:r>
              <a:rPr lang="ja-JP" altLang="en-US" sz="2800" b="1" dirty="0">
                <a:solidFill>
                  <a:schemeClr val="tx1"/>
                </a:solidFill>
                <a:latin typeface="MS Mincho" panose="02020609040205080304" charset="-128"/>
                <a:ea typeface="MS Mincho" panose="02020609040205080304" charset="-128"/>
                <a:cs typeface="MS Mincho" panose="02020609040205080304" charset="-128"/>
                <a:sym typeface="+mn-ea"/>
              </a:rPr>
              <a:t>るの</a:t>
            </a: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か。</a:t>
            </a:r>
          </a:p>
          <a:p>
            <a:pPr algn="l" fontAlgn="auto">
              <a:lnSpc>
                <a:spcPts val="4000"/>
              </a:lnSpc>
            </a:pPr>
            <a:endPar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7650" y="2870200"/>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smtClean="0">
                <a:solidFill>
                  <a:schemeClr val="tx1"/>
                </a:solidFill>
                <a:latin typeface="MS Mincho" panose="02020609040205080304" charset="-128"/>
                <a:ea typeface="MS Mincho" panose="02020609040205080304" charset="-128"/>
                <a:cs typeface="MS Mincho" panose="02020609040205080304" charset="-128"/>
                <a:sym typeface="+mn-ea"/>
              </a:rPr>
              <a:t>友情は人間の持つ愛情のうち、最も人間的な（すなわち最も非動物的な）性格を持つもので、動物の世界には、おそらくあらゆる愛情はあっても友情だけはないのです。恋愛とか親子の愛情とかいうものは、その根本には、動物的本能の満足を求める衝動が横たわっているが、友情は人間の本能に根を下ろすことが非常に稀薄なものである。</a:t>
            </a:r>
            <a:endParaRPr lang="en-US" altLang="ja-JP" sz="2800" b="1" dirty="0" smtClean="0">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三、答えてみましょう。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5.友人が私からの援助を快く受けるのはなぜだと言ってい</a:t>
            </a:r>
            <a:r>
              <a:rPr lang="ja-JP" altLang="en-US" sz="2800" b="1" dirty="0">
                <a:solidFill>
                  <a:schemeClr val="tx1"/>
                </a:solidFill>
                <a:latin typeface="MS Mincho" panose="02020609040205080304" charset="-128"/>
                <a:ea typeface="MS Mincho" panose="02020609040205080304" charset="-128"/>
                <a:cs typeface="MS Mincho" panose="02020609040205080304" charset="-128"/>
                <a:sym typeface="+mn-ea"/>
              </a:rPr>
              <a:t>るの</a:t>
            </a: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か</a:t>
            </a:r>
            <a:r>
              <a:rPr lang="ja-JP" altLang="en-US" sz="2800" b="1" dirty="0">
                <a:solidFill>
                  <a:schemeClr val="tx1"/>
                </a:solidFill>
                <a:latin typeface="MS Mincho" panose="02020609040205080304" charset="-128"/>
                <a:ea typeface="MS Mincho" panose="02020609040205080304" charset="-128"/>
                <a:cs typeface="MS Mincho" panose="02020609040205080304" charset="-128"/>
                <a:sym typeface="+mn-ea"/>
              </a:rPr>
              <a:t>。</a:t>
            </a:r>
          </a:p>
        </p:txBody>
      </p:sp>
      <p:sp>
        <p:nvSpPr>
          <p:cNvPr id="14" name="文本框 13"/>
          <p:cNvSpPr txBox="1"/>
          <p:nvPr/>
        </p:nvSpPr>
        <p:spPr>
          <a:xfrm>
            <a:off x="212725" y="2510790"/>
            <a:ext cx="11697335" cy="2656205"/>
          </a:xfrm>
          <a:prstGeom prst="rect">
            <a:avLst/>
          </a:prstGeom>
          <a:solidFill>
            <a:schemeClr val="tx2">
              <a:lumMod val="10000"/>
              <a:lumOff val="90000"/>
            </a:schemeClr>
          </a:solidFill>
        </p:spPr>
        <p:txBody>
          <a:bodyPr wrap="square" rtlCol="0" anchor="t">
            <a:spAutoFit/>
          </a:bodyPr>
          <a:lstStyle/>
          <a:p>
            <a:pPr fontAlgn="auto">
              <a:lnSpc>
                <a:spcPts val="4000"/>
              </a:lnSpc>
            </a:pPr>
            <a:r>
              <a:rPr lang="en-US" altLang="ja-JP" sz="2800" dirty="0" smtClean="0">
                <a:solidFill>
                  <a:schemeClr val="tx1"/>
                </a:solidFill>
                <a:latin typeface="MS Mincho" panose="02020609040205080304" charset="-128"/>
                <a:ea typeface="MS Mincho" panose="02020609040205080304" charset="-128"/>
                <a:cs typeface="MS Mincho" panose="02020609040205080304" charset="-128"/>
                <a:sym typeface="+mn-ea"/>
              </a:rPr>
              <a:t>僕らがある友人の窮地を救うのは</a:t>
            </a:r>
            <a:r>
              <a:rPr lang="en-US" altLang="ja-JP" sz="2800" dirty="0">
                <a:solidFill>
                  <a:schemeClr val="tx1"/>
                </a:solidFill>
                <a:latin typeface="MS Mincho" panose="02020609040205080304" charset="-128"/>
                <a:ea typeface="MS Mincho" panose="02020609040205080304" charset="-128"/>
                <a:cs typeface="MS Mincho" panose="02020609040205080304" charset="-128"/>
                <a:sym typeface="+mn-ea"/>
              </a:rPr>
              <a:t>、僕らがこの世で何よりも大切に思う彼の美しい心が、不当に苦しむのを座視することは、自分自身に対して許せないからで、彼のためというよりまず自分のためなのです。だからこそその援助は彼から快く受けてもらえるのである。</a:t>
            </a:r>
            <a:r>
              <a:rPr lang="ja-JP" altLang="en-US" sz="2800" b="1" dirty="0">
                <a:solidFill>
                  <a:schemeClr val="tx1"/>
                </a:solidFill>
                <a:latin typeface="MS Mincho" panose="02020609040205080304" charset="-128"/>
                <a:ea typeface="MS Mincho" panose="02020609040205080304" charset="-128"/>
                <a:sym typeface="+mn-ea"/>
              </a:rPr>
              <a:t>　</a:t>
            </a:r>
            <a:r>
              <a:rPr lang="ja-JP" altLang="en-US" sz="2800" dirty="0">
                <a:solidFill>
                  <a:schemeClr val="tx1"/>
                </a:solidFill>
                <a:latin typeface="MS Mincho" panose="02020609040205080304" charset="-128"/>
                <a:ea typeface="MS Mincho" panose="02020609040205080304" charset="-128"/>
                <a:sym typeface="+mn-ea"/>
              </a:rPr>
              <a:t>　　</a:t>
            </a:r>
            <a:r>
              <a:rPr lang="ja-JP" altLang="en-US" sz="2800" b="1" dirty="0">
                <a:solidFill>
                  <a:schemeClr val="tx1"/>
                </a:solidFill>
                <a:latin typeface="MS Mincho" panose="02020609040205080304" charset="-128"/>
                <a:ea typeface="MS Mincho" panose="02020609040205080304" charset="-128"/>
                <a:sym typeface="+mn-ea"/>
              </a:rPr>
              <a:t>　　</a:t>
            </a:r>
            <a:endParaRPr lang="ja-JP" altLang="ja-JP" sz="2800" b="1" dirty="0">
              <a:solidFill>
                <a:schemeClr val="tx1"/>
              </a:solidFill>
              <a:latin typeface="MS Mincho" panose="02020609040205080304" charset="-128"/>
              <a:ea typeface="MS Mincho" panose="02020609040205080304" charset="-128"/>
            </a:endParaRPr>
          </a:p>
          <a:p>
            <a:pPr algn="l" fontAlgn="auto">
              <a:lnSpc>
                <a:spcPts val="4000"/>
              </a:lnSpc>
            </a:pPr>
            <a:endParaRPr lang="ja-JP"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lang="en-US" altLang="zh-CN" sz="2800" b="1" dirty="0">
                <a:solidFill>
                  <a:srgbClr val="002060"/>
                </a:solidFill>
                <a:latin typeface="MS Mincho" panose="02020609040205080304" charset="-128"/>
                <a:ea typeface="MS Mincho" panose="02020609040205080304" charset="-128"/>
                <a:cs typeface="MS Mincho" panose="02020609040205080304" charset="-128"/>
                <a:sym typeface="+mn-ea"/>
              </a:rPr>
              <a:t>1.</a:t>
            </a:r>
            <a:r>
              <a:rPr lang="ja-JP" altLang="en-US" sz="2800" dirty="0">
                <a:latin typeface="MS Mincho" panose="02020609040205080304" charset="-128"/>
                <a:ea typeface="MS Mincho" panose="02020609040205080304" charset="-128"/>
                <a:cs typeface="MS Mincho" panose="02020609040205080304" charset="-128"/>
                <a:sym typeface="+mn-ea"/>
              </a:rPr>
              <a:t>この文章では「</a:t>
            </a:r>
            <a:r>
              <a:rPr lang="en-US" altLang="ja-JP" sz="2800" dirty="0">
                <a:latin typeface="MS Mincho" panose="02020609040205080304" charset="-128"/>
                <a:ea typeface="MS Mincho" panose="02020609040205080304" charset="-128"/>
                <a:cs typeface="MS Mincho" panose="02020609040205080304" charset="-128"/>
                <a:sym typeface="+mn-ea"/>
              </a:rPr>
              <a:t>〜</a:t>
            </a:r>
            <a:r>
              <a:rPr lang="ja-JP" altLang="en-US" sz="2800" dirty="0">
                <a:latin typeface="MS Mincho" panose="02020609040205080304" charset="-128"/>
                <a:ea typeface="MS Mincho" panose="02020609040205080304" charset="-128"/>
                <a:cs typeface="MS Mincho" panose="02020609040205080304" charset="-128"/>
                <a:sym typeface="+mn-ea"/>
              </a:rPr>
              <a:t>合う」という複合動詞の後項要素が多く使われているが、多用された理由について考えてみよう。</a:t>
            </a:r>
            <a:endParaRPr lang="en-US" altLang="zh-CN"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12725" y="2870200"/>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ヒント</a:t>
            </a:r>
            <a:r>
              <a:rPr lang="en-US" altLang="ja-JP" sz="2800" b="1">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r>
              <a:rPr lang="en-US" altLang="ja-JP" sz="2800" b="1">
                <a:solidFill>
                  <a:schemeClr val="tx1"/>
                </a:solidFill>
                <a:latin typeface="MS Mincho" panose="02020609040205080304" charset="-128"/>
                <a:ea typeface="MS Mincho" panose="02020609040205080304" charset="-128"/>
                <a:cs typeface="MS Mincho" panose="02020609040205080304" charset="-128"/>
                <a:sym typeface="+mn-ea"/>
              </a:rPr>
              <a:t>「～合う」は「互いに…する」という意味を表す。友情は勇敢など、個人の力で育てていく感情とは違い、お互いの心を照らし合うことによって、お互いを深め、拡大していくものですから、「～合う」という言葉を用いて友情について述べてい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sz="2800" dirty="0">
                <a:latin typeface="MS Mincho" panose="02020609040205080304" charset="-128"/>
                <a:ea typeface="MS Mincho" panose="02020609040205080304" charset="-128"/>
                <a:cs typeface="MS Mincho" panose="02020609040205080304" charset="-128"/>
                <a:sym typeface="+mn-ea"/>
              </a:rPr>
              <a:t>2．友人と恋人の選択基準について意見交換してみよう。</a:t>
            </a:r>
          </a:p>
        </p:txBody>
      </p:sp>
      <p:sp>
        <p:nvSpPr>
          <p:cNvPr id="14" name="文本框 13"/>
          <p:cNvSpPr txBox="1"/>
          <p:nvPr/>
        </p:nvSpPr>
        <p:spPr>
          <a:xfrm>
            <a:off x="212725" y="2870200"/>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友人の選択基準</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①趣味が同じであるかどうか　②価値観　③性格が似ているかどうか</a:t>
            </a:r>
          </a:p>
          <a:p>
            <a:pPr algn="l" fontAlgn="auto">
              <a:lnSpc>
                <a:spcPts val="4000"/>
              </a:lnSpc>
            </a:pPr>
            <a:endParaRPr lang="ja-JP" alt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恋人の選択基準</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①性格　②人柄　③学歴　④身長　⑤外見　⑥家庭　⑦収入　⑧職業</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⑨価値観　⑩人生観　など</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sz="2800" dirty="0">
                <a:latin typeface="MS Mincho" panose="02020609040205080304" charset="-128"/>
                <a:ea typeface="MS Mincho" panose="02020609040205080304" charset="-128"/>
                <a:cs typeface="MS Mincho" panose="02020609040205080304" charset="-128"/>
                <a:sym typeface="+mn-ea"/>
              </a:rPr>
              <a:t>3．友情とか恋愛とかいう感情には、複雑な階梯と種類とがあるが、それらについて話してみよう。</a:t>
            </a:r>
          </a:p>
        </p:txBody>
      </p:sp>
      <p:sp>
        <p:nvSpPr>
          <p:cNvPr id="14" name="文本框 13"/>
          <p:cNvSpPr txBox="1"/>
          <p:nvPr/>
        </p:nvSpPr>
        <p:spPr>
          <a:xfrm>
            <a:off x="212725" y="2870200"/>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solidFill>
                  <a:schemeClr val="tx1"/>
                </a:solidFill>
                <a:latin typeface="MS Mincho" panose="02020609040205080304" charset="-128"/>
                <a:ea typeface="MS Mincho" panose="02020609040205080304" charset="-128"/>
                <a:cs typeface="MS Mincho" panose="02020609040205080304" charset="-128"/>
                <a:sym typeface="+mn-ea"/>
              </a:rPr>
              <a:t>友人と言っても、いろいろな種類があり、親しさの程度も様々です。本当の友達、真の友情で結ばれた親しい友達のこともあれば、そうでないこともあります。本当の友達は、多くの場合、若い時からの年来の友人、いわゆる青春時代からの友人です。その人の存在だけでこちらが慰められ励まされるような友達、生涯続いて変わらない美しい友情です。其の反面、打算的、功利的な考えで人と交際することがあります。</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sz="2800" dirty="0">
                <a:latin typeface="MS Mincho" panose="02020609040205080304" charset="-128"/>
                <a:ea typeface="MS Mincho" panose="02020609040205080304" charset="-128"/>
                <a:cs typeface="MS Mincho" panose="02020609040205080304" charset="-128"/>
                <a:sym typeface="+mn-ea"/>
              </a:rPr>
              <a:t>3．友情とか恋愛とかいう感情には、複雑な階梯と種類とがあるが、それらについて話してみよう。</a:t>
            </a:r>
          </a:p>
        </p:txBody>
      </p:sp>
      <p:sp>
        <p:nvSpPr>
          <p:cNvPr id="14" name="文本框 13"/>
          <p:cNvSpPr txBox="1"/>
          <p:nvPr/>
        </p:nvSpPr>
        <p:spPr>
          <a:xfrm>
            <a:off x="212725" y="2884170"/>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solidFill>
                  <a:schemeClr val="tx2"/>
                </a:solidFill>
                <a:latin typeface="MS Mincho" panose="02020609040205080304" charset="-128"/>
                <a:ea typeface="MS Mincho" panose="02020609040205080304" charset="-128"/>
                <a:cs typeface="MS Mincho" panose="02020609040205080304" charset="-128"/>
                <a:sym typeface="+mn-ea"/>
              </a:rPr>
              <a:t>単に利害関係だけで結ばれている友人関係や、利害関係だけでなくてもごく表面的な関係だけで交際している関係もあります。利害関係で結ばれているならば、その利害関係の変化によって、今まで親友のように交際していた人同士がたちまち敵のようになってしまうこともあります。それは決して友達とは言えません。</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sz="2800" dirty="0">
                <a:latin typeface="MS Mincho" panose="02020609040205080304" charset="-128"/>
                <a:ea typeface="MS Mincho" panose="02020609040205080304" charset="-128"/>
                <a:cs typeface="MS Mincho" panose="02020609040205080304" charset="-128"/>
                <a:sym typeface="+mn-ea"/>
              </a:rPr>
              <a:t>4．実際に自分の友人たちと、どうして知り合いになった</a:t>
            </a:r>
            <a:r>
              <a:rPr lang="ja-JP" sz="2800" dirty="0">
                <a:latin typeface="MS Mincho" panose="02020609040205080304" charset="-128"/>
                <a:ea typeface="MS Mincho" panose="02020609040205080304" charset="-128"/>
                <a:cs typeface="MS Mincho" panose="02020609040205080304" charset="-128"/>
                <a:sym typeface="+mn-ea"/>
              </a:rPr>
              <a:t>の</a:t>
            </a:r>
            <a:r>
              <a:rPr sz="2800" dirty="0">
                <a:latin typeface="MS Mincho" panose="02020609040205080304" charset="-128"/>
                <a:ea typeface="MS Mincho" panose="02020609040205080304" charset="-128"/>
                <a:cs typeface="MS Mincho" panose="02020609040205080304" charset="-128"/>
                <a:sym typeface="+mn-ea"/>
              </a:rPr>
              <a:t>かを話してみよう。</a:t>
            </a:r>
          </a:p>
        </p:txBody>
      </p:sp>
      <p:sp>
        <p:nvSpPr>
          <p:cNvPr id="14" name="文本框 13"/>
          <p:cNvSpPr txBox="1"/>
          <p:nvPr/>
        </p:nvSpPr>
        <p:spPr>
          <a:xfrm>
            <a:off x="212725" y="2870200"/>
            <a:ext cx="11697335" cy="419481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①クラスメートの場合　　小学校～大学まで</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②ルームメート</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③サークル</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④学生会など</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⑤先輩、後輩</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⑥アルバイト先</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⑦友達の友達</a:t>
            </a:r>
          </a:p>
          <a:p>
            <a:pPr algn="l" fontAlgn="auto">
              <a:lnSpc>
                <a:spcPts val="4000"/>
              </a:lnSpc>
            </a:pP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⑧ネット</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sz="2800" dirty="0">
                <a:latin typeface="MS Mincho" panose="02020609040205080304" charset="-128"/>
                <a:ea typeface="MS Mincho" panose="02020609040205080304" charset="-128"/>
                <a:cs typeface="MS Mincho" panose="02020609040205080304" charset="-128"/>
                <a:sym typeface="+mn-ea"/>
              </a:rPr>
              <a:t>5．僕らの精神は理解されることで、育っていくと言っているが、それについて自分の考えを述べてみよう。</a:t>
            </a:r>
          </a:p>
        </p:txBody>
      </p:sp>
      <p:sp>
        <p:nvSpPr>
          <p:cNvPr id="14" name="文本框 13"/>
          <p:cNvSpPr txBox="1"/>
          <p:nvPr/>
        </p:nvSpPr>
        <p:spPr>
          <a:xfrm>
            <a:off x="212725" y="2870200"/>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solidFill>
                  <a:schemeClr val="tx2"/>
                </a:solidFill>
                <a:latin typeface="MS Mincho" panose="02020609040205080304" charset="-128"/>
                <a:ea typeface="MS Mincho" panose="02020609040205080304" charset="-128"/>
                <a:cs typeface="MS Mincho" panose="02020609040205080304" charset="-128"/>
                <a:sym typeface="+mn-ea"/>
              </a:rPr>
              <a:t>友情とは人間の精神の生きる場所であり、それだけでなく精神が高められる場所です。友情は孤独のなかで生きることができない。理解すると同時に、理解されることによって友情は生きていく。そしてこの相互理解の喜びに、すべての友情の端緒があります。</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五、やってみましょう。</a:t>
            </a:r>
          </a:p>
        </p:txBody>
      </p:sp>
      <p:sp>
        <p:nvSpPr>
          <p:cNvPr id="3" name="内容占位符 2"/>
          <p:cNvSpPr>
            <a:spLocks noGrp="1"/>
          </p:cNvSpPr>
          <p:nvPr>
            <p:ph idx="1"/>
          </p:nvPr>
        </p:nvSpPr>
        <p:spPr/>
        <p:txBody>
          <a:bodyPr/>
          <a:lstStyle/>
          <a:p>
            <a:r>
              <a:rPr lang="zh-CN" altLang="en-US"/>
              <a:t>　「友情」というテーマで作文を書いてみよう。（</a:t>
            </a:r>
            <a:r>
              <a:rPr lang="en-US" altLang="zh-CN"/>
              <a:t>6</a:t>
            </a:r>
            <a:r>
              <a:rPr lang="zh-CN" altLang="en-US"/>
              <a:t>00字ぐらい）</a:t>
            </a:r>
          </a:p>
          <a:p>
            <a:endParaRPr lang="zh-CN" altLang="en-US"/>
          </a:p>
          <a:p>
            <a:r>
              <a:rPr lang="ja-JP" altLang="zh-CN"/>
              <a:t>①「だ、である」体で書くこと。</a:t>
            </a:r>
          </a:p>
          <a:p>
            <a:r>
              <a:rPr lang="ja-JP" altLang="zh-CN"/>
              <a:t>②具体的な例をあげながら書くこと。</a:t>
            </a:r>
          </a:p>
          <a:p>
            <a:r>
              <a:rPr lang="ja-JP" altLang="zh-CN"/>
              <a:t>③印象深いエピソードがあったほうがいい</a:t>
            </a:r>
          </a:p>
          <a:p>
            <a:r>
              <a:rPr lang="ja-JP" altLang="zh-CN"/>
              <a:t>④友情に対しての考えも述べること</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649605" y="2148205"/>
            <a:ext cx="11273790" cy="4759325"/>
          </a:xfrm>
        </p:spPr>
        <p:txBody>
          <a:bodyPr>
            <a:normAutofit/>
          </a:bodyPr>
          <a:lstStyle/>
          <a:p>
            <a:pPr fontAlgn="auto">
              <a:lnSpc>
                <a:spcPts val="4000"/>
              </a:lnSpc>
            </a:pPr>
            <a:r>
              <a:rPr lang="ja-JP" altLang="en-US" b="1" dirty="0" smtClean="0">
                <a:cs typeface="MS Mincho" panose="02020609040205080304" charset="-128"/>
                <a:sym typeface="+mn-ea"/>
              </a:rPr>
              <a:t>　　　　　　　　　　</a:t>
            </a:r>
            <a:r>
              <a:rPr b="1" dirty="0">
                <a:cs typeface="MS Mincho" panose="02020609040205080304" charset="-128"/>
                <a:sym typeface="+mn-ea"/>
              </a:rPr>
              <a:t>鹿柴</a:t>
            </a:r>
          </a:p>
          <a:p>
            <a:pPr fontAlgn="auto">
              <a:lnSpc>
                <a:spcPts val="4000"/>
              </a:lnSpc>
            </a:pPr>
            <a:r>
              <a:rPr b="1" dirty="0">
                <a:cs typeface="MS Mincho" panose="02020609040205080304" charset="-128"/>
                <a:sym typeface="+mn-ea"/>
              </a:rPr>
              <a:t> </a:t>
            </a:r>
            <a:r>
              <a:rPr lang="ja-JP" b="1" dirty="0">
                <a:cs typeface="MS Mincho" panose="02020609040205080304" charset="-128"/>
                <a:sym typeface="+mn-ea"/>
              </a:rPr>
              <a:t>　　　　　　　　　　　　　　</a:t>
            </a:r>
            <a:r>
              <a:rPr b="1" dirty="0">
                <a:latin typeface="+mn-ea"/>
                <a:ea typeface="+mn-ea"/>
                <a:cs typeface="MS Mincho" panose="02020609040205080304" charset="-128"/>
                <a:sym typeface="+mn-ea"/>
              </a:rPr>
              <a:t>王维</a:t>
            </a:r>
          </a:p>
          <a:p>
            <a:pPr fontAlgn="auto">
              <a:lnSpc>
                <a:spcPts val="4000"/>
              </a:lnSpc>
            </a:pPr>
            <a:r>
              <a:rPr lang="ja-JP" altLang="en-US" b="1" dirty="0">
                <a:cs typeface="MS Mincho" panose="02020609040205080304" charset="-128"/>
                <a:sym typeface="+mn-ea"/>
              </a:rPr>
              <a:t>　　　　　　　空山人を見ず</a:t>
            </a:r>
          </a:p>
          <a:p>
            <a:pPr fontAlgn="auto">
              <a:lnSpc>
                <a:spcPts val="4000"/>
              </a:lnSpc>
            </a:pPr>
            <a:r>
              <a:rPr lang="ja-JP" altLang="en-US" b="1" dirty="0">
                <a:cs typeface="MS Mincho" panose="02020609040205080304" charset="-128"/>
                <a:sym typeface="+mn-ea"/>
              </a:rPr>
              <a:t>　　　　　　　但人語の響くを聞くのみ</a:t>
            </a:r>
          </a:p>
          <a:p>
            <a:pPr fontAlgn="auto">
              <a:lnSpc>
                <a:spcPts val="4000"/>
              </a:lnSpc>
            </a:pPr>
            <a:r>
              <a:rPr lang="ja-JP" altLang="en-US" b="1" dirty="0">
                <a:cs typeface="MS Mincho" panose="02020609040205080304" charset="-128"/>
                <a:sym typeface="+mn-ea"/>
              </a:rPr>
              <a:t>　　　　　　　返景深林に入り</a:t>
            </a:r>
          </a:p>
          <a:p>
            <a:pPr fontAlgn="auto">
              <a:lnSpc>
                <a:spcPts val="4000"/>
              </a:lnSpc>
            </a:pPr>
            <a:r>
              <a:rPr lang="ja-JP" altLang="en-US" b="1" dirty="0">
                <a:cs typeface="MS Mincho" panose="02020609040205080304" charset="-128"/>
                <a:sym typeface="+mn-ea"/>
              </a:rPr>
              <a:t>　　　　　　　復照らす青苔の上</a:t>
            </a:r>
          </a:p>
        </p:txBody>
      </p:sp>
      <p:sp>
        <p:nvSpPr>
          <p:cNvPr id="4" name="文本框 3"/>
          <p:cNvSpPr txBox="1"/>
          <p:nvPr/>
        </p:nvSpPr>
        <p:spPr>
          <a:xfrm>
            <a:off x="3867785" y="1443990"/>
            <a:ext cx="5259070" cy="521970"/>
          </a:xfrm>
          <a:prstGeom prst="rect">
            <a:avLst/>
          </a:prstGeom>
          <a:noFill/>
        </p:spPr>
        <p:txBody>
          <a:bodyPr wrap="square" rtlCol="0">
            <a:spAutoFit/>
          </a:bodyPr>
          <a:lstStyle/>
          <a:p>
            <a:r>
              <a:rPr lang="ja-JP" altLang="zh-CN" sz="2800" b="1">
                <a:latin typeface="MS Mincho" panose="02020609040205080304" charset="-128"/>
                <a:ea typeface="MS Mincho" panose="02020609040205080304" charset="-128"/>
              </a:rPr>
              <a:t>漢詩の世界</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1613535" y="1783715"/>
            <a:ext cx="8733155" cy="4759325"/>
          </a:xfrm>
        </p:spPr>
        <p:txBody>
          <a:bodyPr>
            <a:normAutofit/>
          </a:bodyPr>
          <a:lstStyle/>
          <a:p>
            <a:pPr fontAlgn="auto">
              <a:lnSpc>
                <a:spcPts val="4000"/>
              </a:lnSpc>
            </a:pPr>
            <a:r>
              <a:rPr b="1" dirty="0">
                <a:cs typeface="MS Mincho" panose="02020609040205080304" charset="-128"/>
                <a:sym typeface="+mn-ea"/>
              </a:rPr>
              <a:t>『</a:t>
            </a:r>
            <a:r>
              <a:rPr b="1" dirty="0" err="1">
                <a:cs typeface="MS Mincho" panose="02020609040205080304" charset="-128"/>
                <a:sym typeface="+mn-ea"/>
              </a:rPr>
              <a:t>鹿柴』</a:t>
            </a:r>
            <a:r>
              <a:rPr b="1" dirty="0" err="1" smtClean="0">
                <a:cs typeface="MS Mincho" panose="02020609040205080304" charset="-128"/>
                <a:sym typeface="+mn-ea"/>
              </a:rPr>
              <a:t>の現代</a:t>
            </a:r>
            <a:r>
              <a:rPr lang="ja-JP" altLang="en-US" b="1" dirty="0" smtClean="0">
                <a:cs typeface="MS Mincho" panose="02020609040205080304" charset="-128"/>
                <a:sym typeface="+mn-ea"/>
              </a:rPr>
              <a:t>日本</a:t>
            </a:r>
            <a:r>
              <a:rPr b="1" dirty="0" err="1" smtClean="0">
                <a:cs typeface="MS Mincho" panose="02020609040205080304" charset="-128"/>
                <a:sym typeface="+mn-ea"/>
              </a:rPr>
              <a:t>語訳</a:t>
            </a:r>
            <a:r>
              <a:rPr b="1" dirty="0">
                <a:cs typeface="MS Mincho" panose="02020609040205080304" charset="-128"/>
                <a:sym typeface="+mn-ea"/>
              </a:rPr>
              <a:t>：</a:t>
            </a:r>
          </a:p>
          <a:p>
            <a:pPr fontAlgn="auto">
              <a:lnSpc>
                <a:spcPts val="4000"/>
              </a:lnSpc>
            </a:pPr>
            <a:r>
              <a:rPr b="1" dirty="0">
                <a:cs typeface="MS Mincho" panose="02020609040205080304" charset="-128"/>
                <a:sym typeface="+mn-ea"/>
              </a:rPr>
              <a:t>人気のない寂しい山には、人の姿は見えず</a:t>
            </a:r>
          </a:p>
          <a:p>
            <a:pPr fontAlgn="auto">
              <a:lnSpc>
                <a:spcPts val="4000"/>
              </a:lnSpc>
            </a:pPr>
            <a:r>
              <a:rPr b="1" dirty="0">
                <a:cs typeface="MS Mincho" panose="02020609040205080304" charset="-128"/>
                <a:sym typeface="+mn-ea"/>
              </a:rPr>
              <a:t>ただどこからか人の声が響いてくるだけだ。</a:t>
            </a:r>
          </a:p>
          <a:p>
            <a:pPr fontAlgn="auto">
              <a:lnSpc>
                <a:spcPts val="4000"/>
              </a:lnSpc>
            </a:pPr>
            <a:r>
              <a:rPr b="1" dirty="0" err="1" smtClean="0">
                <a:cs typeface="MS Mincho" panose="02020609040205080304" charset="-128"/>
                <a:sym typeface="+mn-ea"/>
              </a:rPr>
              <a:t>夕日の光が深い林の中に差し込んできて</a:t>
            </a:r>
            <a:r>
              <a:rPr lang="ja-JP" altLang="en-US" b="1" dirty="0" smtClean="0">
                <a:cs typeface="MS Mincho" panose="02020609040205080304" charset="-128"/>
                <a:sym typeface="+mn-ea"/>
              </a:rPr>
              <a:t>、</a:t>
            </a:r>
            <a:endParaRPr b="1" dirty="0">
              <a:cs typeface="MS Mincho" panose="02020609040205080304" charset="-128"/>
              <a:sym typeface="+mn-ea"/>
            </a:endParaRPr>
          </a:p>
          <a:p>
            <a:pPr fontAlgn="auto">
              <a:lnSpc>
                <a:spcPts val="4000"/>
              </a:lnSpc>
            </a:pPr>
            <a:r>
              <a:rPr b="1" dirty="0">
                <a:cs typeface="MS Mincho" panose="02020609040205080304" charset="-128"/>
                <a:sym typeface="+mn-ea"/>
              </a:rPr>
              <a:t>また青苔の上を照らしている。</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smtClean="0">
                <a:solidFill>
                  <a:srgbClr val="495F76"/>
                </a:solidFill>
                <a:latin typeface="思源黑体 CN Bold" panose="020B0800000000000000" charset="-122"/>
                <a:ea typeface="思源黑体 CN Bold" panose="020B0800000000000000" charset="-122"/>
                <a:cs typeface="+mn-ea"/>
                <a:sym typeface="+mn-lt"/>
              </a:rPr>
              <a:t/>
            </a:r>
            <a:br>
              <a:rPr lang="en-US" altLang="ja-JP" dirty="0" smtClean="0">
                <a:solidFill>
                  <a:srgbClr val="495F76"/>
                </a:solidFill>
                <a:latin typeface="思源黑体 CN Bold" panose="020B0800000000000000" charset="-122"/>
                <a:ea typeface="思源黑体 CN Bold" panose="020B0800000000000000" charset="-122"/>
                <a:cs typeface="+mn-ea"/>
                <a:sym typeface="+mn-lt"/>
              </a:rPr>
            </a:br>
            <a:r>
              <a:rPr lang="ja-JP" altLang="zh-CN" dirty="0" smtClean="0">
                <a:solidFill>
                  <a:srgbClr val="495F76"/>
                </a:solidFill>
                <a:latin typeface="思源黑体 CN Bold" panose="020B0800000000000000" charset="-122"/>
                <a:ea typeface="思源黑体 CN Bold" panose="020B0800000000000000" charset="-122"/>
                <a:cs typeface="+mn-ea"/>
                <a:sym typeface="+mn-lt"/>
              </a:rPr>
              <a:t>コラム</a:t>
            </a:r>
            <a:r>
              <a:rPr lang="ja-JP" altLang="zh-CN" dirty="0">
                <a:solidFill>
                  <a:srgbClr val="495F76"/>
                </a:solidFill>
                <a:latin typeface="思源黑体 CN Bold" panose="020B0800000000000000" charset="-122"/>
                <a:ea typeface="思源黑体 CN Bold" panose="020B0800000000000000" charset="-122"/>
                <a:cs typeface="+mn-ea"/>
                <a:sym typeface="+mn-lt"/>
              </a:rPr>
              <a:t/>
            </a:r>
            <a:br>
              <a:rPr lang="ja-JP" altLang="zh-CN" dirty="0">
                <a:solidFill>
                  <a:srgbClr val="495F76"/>
                </a:solidFill>
                <a:latin typeface="思源黑体 CN Bold" panose="020B0800000000000000" charset="-122"/>
                <a:ea typeface="思源黑体 CN Bold" panose="020B0800000000000000" charset="-122"/>
                <a:cs typeface="+mn-ea"/>
                <a:sym typeface="+mn-lt"/>
              </a:rPr>
            </a:br>
            <a:endParaRPr lang="ja-JP" altLang="zh-CN" dirty="0"/>
          </a:p>
        </p:txBody>
      </p:sp>
      <p:sp>
        <p:nvSpPr>
          <p:cNvPr id="3" name="内容占位符 2"/>
          <p:cNvSpPr>
            <a:spLocks noGrp="1"/>
          </p:cNvSpPr>
          <p:nvPr>
            <p:ph idx="1"/>
          </p:nvPr>
        </p:nvSpPr>
        <p:spPr/>
        <p:txBody>
          <a:bodyPr/>
          <a:lstStyle/>
          <a:p>
            <a:pPr marL="0" indent="0">
              <a:buNone/>
            </a:pPr>
            <a:r>
              <a:rPr lang="ja-JP" altLang="zh-CN"/>
              <a:t>１．内容が理解できるまで読んでください。</a:t>
            </a:r>
          </a:p>
          <a:p>
            <a:pPr marL="0" indent="0">
              <a:buNone/>
            </a:pPr>
            <a:r>
              <a:rPr lang="ja-JP" altLang="zh-CN"/>
              <a:t>２．キーワードを五つ書いてください。</a:t>
            </a:r>
          </a:p>
          <a:p>
            <a:pPr marL="0" indent="0">
              <a:buNone/>
            </a:pPr>
            <a:r>
              <a:rPr lang="ja-JP" altLang="zh-CN"/>
              <a:t>３．コラムを読んで、わかったこと、理解したことを２－３点まとめてください。</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smtClean="0"/>
              <a:t/>
            </a:r>
            <a:br>
              <a:rPr lang="en-US" altLang="ja-JP" dirty="0" smtClean="0"/>
            </a:br>
            <a:r>
              <a:rPr lang="ja-JP" altLang="zh-CN" dirty="0" smtClean="0"/>
              <a:t>予</a:t>
            </a:r>
            <a:r>
              <a:rPr lang="ja-JP" altLang="zh-CN" dirty="0"/>
              <a:t>習</a:t>
            </a:r>
            <a:br>
              <a:rPr lang="ja-JP" altLang="zh-CN" dirty="0"/>
            </a:br>
            <a:endParaRPr lang="zh-CN" altLang="en-US" dirty="0"/>
          </a:p>
        </p:txBody>
      </p:sp>
      <p:sp>
        <p:nvSpPr>
          <p:cNvPr id="3" name="内容占位符 2"/>
          <p:cNvSpPr>
            <a:spLocks noGrp="1"/>
          </p:cNvSpPr>
          <p:nvPr>
            <p:ph idx="1"/>
          </p:nvPr>
        </p:nvSpPr>
        <p:spPr/>
        <p:txBody>
          <a:bodyPr/>
          <a:lstStyle/>
          <a:p>
            <a:r>
              <a:rPr lang="ja-JP" altLang="zh-CN" dirty="0" smtClean="0"/>
              <a:t>予</a:t>
            </a:r>
            <a:r>
              <a:rPr lang="ja-JP" altLang="zh-CN" dirty="0"/>
              <a:t>習する時の留意点：</a:t>
            </a:r>
          </a:p>
          <a:p>
            <a:pPr marL="0" indent="0">
              <a:buNone/>
            </a:pPr>
            <a:r>
              <a:rPr lang="ja-JP" altLang="zh-CN" dirty="0"/>
              <a:t>１．新しい言葉の意味を理解すること。</a:t>
            </a:r>
          </a:p>
          <a:p>
            <a:pPr marL="0" indent="0">
              <a:buNone/>
            </a:pPr>
            <a:r>
              <a:rPr lang="ja-JP" altLang="zh-CN" dirty="0"/>
              <a:t>２．本文の大意をキャッチすること。</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 </a:t>
            </a:r>
            <a:r>
              <a:rPr lang="ja-JP" altLang="en-US" dirty="0">
                <a:solidFill>
                  <a:schemeClr val="accent3">
                    <a:lumMod val="50000"/>
                  </a:schemeClr>
                </a:solidFill>
                <a:sym typeface="+mn-ea"/>
              </a:rPr>
              <a:t>学習目標</a:t>
            </a:r>
          </a:p>
        </p:txBody>
      </p:sp>
      <p:sp>
        <p:nvSpPr>
          <p:cNvPr id="3" name="内容占位符 2"/>
          <p:cNvSpPr>
            <a:spLocks noGrp="1"/>
          </p:cNvSpPr>
          <p:nvPr>
            <p:ph idx="1"/>
          </p:nvPr>
        </p:nvSpPr>
        <p:spPr>
          <a:xfrm>
            <a:off x="382905" y="1997710"/>
            <a:ext cx="11273790" cy="4251960"/>
          </a:xfrm>
        </p:spPr>
        <p:txBody>
          <a:bodyPr/>
          <a:lstStyle/>
          <a:p>
            <a:pPr marL="0" indent="0">
              <a:buNone/>
            </a:pPr>
            <a:r>
              <a:rPr lang="zh-CN" altLang="en-US" sz="3200">
                <a:solidFill>
                  <a:schemeClr val="tx1"/>
                </a:solidFill>
              </a:rPr>
              <a:t>1</a:t>
            </a:r>
            <a:r>
              <a:rPr lang="en-US" altLang="zh-CN" sz="3200">
                <a:solidFill>
                  <a:schemeClr val="tx1"/>
                </a:solidFill>
              </a:rPr>
              <a:t>.</a:t>
            </a:r>
            <a:r>
              <a:rPr lang="zh-CN" altLang="en-US" sz="3200">
                <a:solidFill>
                  <a:schemeClr val="tx1"/>
                </a:solidFill>
              </a:rPr>
              <a:t>友情の真の意味を理解する。</a:t>
            </a:r>
          </a:p>
          <a:p>
            <a:pPr marL="0" indent="0">
              <a:buNone/>
            </a:pPr>
            <a:endParaRPr lang="zh-CN" altLang="en-US" sz="3200">
              <a:solidFill>
                <a:schemeClr val="tx1"/>
              </a:solidFill>
            </a:endParaRPr>
          </a:p>
          <a:p>
            <a:pPr marL="0" indent="0">
              <a:buNone/>
            </a:pPr>
            <a:r>
              <a:rPr lang="zh-CN" altLang="en-US" sz="3200">
                <a:solidFill>
                  <a:schemeClr val="tx1"/>
                </a:solidFill>
              </a:rPr>
              <a:t>2</a:t>
            </a:r>
            <a:r>
              <a:rPr lang="en-US" altLang="zh-CN" sz="3200">
                <a:solidFill>
                  <a:schemeClr val="tx1"/>
                </a:solidFill>
              </a:rPr>
              <a:t>.</a:t>
            </a:r>
            <a:r>
              <a:rPr lang="zh-CN" altLang="en-US" sz="3200">
                <a:solidFill>
                  <a:schemeClr val="tx1"/>
                </a:solidFill>
              </a:rPr>
              <a:t>友情の効用について考える。</a:t>
            </a:r>
          </a:p>
          <a:p>
            <a:pPr marL="0" indent="0">
              <a:buNone/>
            </a:pPr>
            <a:endParaRPr lang="zh-CN" altLang="en-US" sz="3200">
              <a:solidFill>
                <a:schemeClr val="tx1"/>
              </a:solidFill>
            </a:endParaRPr>
          </a:p>
          <a:p>
            <a:pPr marL="0" indent="0">
              <a:buNone/>
            </a:pPr>
            <a:r>
              <a:rPr lang="zh-CN" altLang="en-US" sz="3200">
                <a:solidFill>
                  <a:schemeClr val="tx1"/>
                </a:solidFill>
              </a:rPr>
              <a:t>3</a:t>
            </a:r>
            <a:r>
              <a:rPr lang="en-US" altLang="zh-CN" sz="3200">
                <a:solidFill>
                  <a:schemeClr val="tx1"/>
                </a:solidFill>
              </a:rPr>
              <a:t>.</a:t>
            </a:r>
            <a:r>
              <a:rPr lang="zh-CN" altLang="en-US" sz="3200">
                <a:solidFill>
                  <a:schemeClr val="tx1"/>
                </a:solidFill>
              </a:rPr>
              <a:t>友情の大切さを知り、他人への配慮、思いやりの心を持つ</a:t>
            </a:r>
            <a:r>
              <a:rPr lang="ja-JP" altLang="zh-CN" sz="3200">
                <a:solidFill>
                  <a:schemeClr val="tx1"/>
                </a:solidFill>
              </a:rPr>
              <a:t>。</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accent3">
                    <a:lumMod val="50000"/>
                  </a:schemeClr>
                </a:solidFill>
              </a:rPr>
              <a:t>学習重点と難点</a:t>
            </a:r>
          </a:p>
        </p:txBody>
      </p:sp>
      <p:sp>
        <p:nvSpPr>
          <p:cNvPr id="3" name="内容占位符 2"/>
          <p:cNvSpPr>
            <a:spLocks noGrp="1"/>
          </p:cNvSpPr>
          <p:nvPr>
            <p:ph idx="1"/>
          </p:nvPr>
        </p:nvSpPr>
        <p:spPr>
          <a:xfrm>
            <a:off x="382905" y="1363980"/>
            <a:ext cx="11273790" cy="4885690"/>
          </a:xfrm>
        </p:spPr>
        <p:txBody>
          <a:bodyPr/>
          <a:lstStyle/>
          <a:p>
            <a:r>
              <a:rPr lang="ja-JP" altLang="zh-CN"/>
              <a:t>学習重点：</a:t>
            </a:r>
          </a:p>
          <a:p>
            <a:r>
              <a:rPr lang="ja-JP" altLang="zh-CN"/>
              <a:t>　　　　　１、</a:t>
            </a:r>
            <a:r>
              <a:rPr lang="ja-JP" altLang="en-US" dirty="0">
                <a:solidFill>
                  <a:srgbClr val="000000"/>
                </a:solidFill>
                <a:sym typeface="+mn-ea"/>
              </a:rPr>
              <a:t>新出語、新出文法の習得</a:t>
            </a:r>
          </a:p>
          <a:p>
            <a:r>
              <a:rPr lang="ja-JP" altLang="zh-CN"/>
              <a:t>　　　　　２、</a:t>
            </a:r>
            <a:r>
              <a:rPr lang="ja-JP" altLang="en-US" dirty="0">
                <a:solidFill>
                  <a:srgbClr val="000000"/>
                </a:solidFill>
                <a:sym typeface="+mn-ea"/>
              </a:rPr>
              <a:t>本文の内容を理解すること</a:t>
            </a:r>
          </a:p>
          <a:p>
            <a:r>
              <a:rPr lang="ja-JP" altLang="en-US" dirty="0">
                <a:solidFill>
                  <a:srgbClr val="000000"/>
                </a:solidFill>
                <a:sym typeface="+mn-ea"/>
              </a:rPr>
              <a:t>　　　　　３、友情について考えてみること</a:t>
            </a:r>
          </a:p>
          <a:p>
            <a:r>
              <a:rPr lang="ja-JP" altLang="en-US" dirty="0">
                <a:solidFill>
                  <a:srgbClr val="000000"/>
                </a:solidFill>
                <a:sym typeface="+mn-ea"/>
              </a:rPr>
              <a:t>学習難点：</a:t>
            </a:r>
          </a:p>
          <a:p>
            <a:r>
              <a:rPr lang="ja-JP" altLang="en-US" dirty="0">
                <a:solidFill>
                  <a:srgbClr val="000000"/>
                </a:solidFill>
                <a:sym typeface="+mn-ea"/>
              </a:rPr>
              <a:t>　　　　　１、文章の理解</a:t>
            </a:r>
          </a:p>
          <a:p>
            <a:r>
              <a:rPr lang="ja-JP" altLang="en-US" dirty="0">
                <a:solidFill>
                  <a:srgbClr val="000000"/>
                </a:solidFill>
                <a:sym typeface="+mn-ea"/>
              </a:rPr>
              <a:t>　　　　　２、内容のまとめ</a:t>
            </a:r>
            <a:endParaRPr lang="en-US" altLang="ja-JP" dirty="0">
              <a:solidFill>
                <a:srgbClr val="000000"/>
              </a:solidFill>
              <a:latin typeface="MS Mincho" panose="02020609040205080304" charset="-128"/>
              <a:ea typeface="MS Mincho" panose="02020609040205080304" charset="-128"/>
            </a:endParaRPr>
          </a:p>
          <a:p>
            <a:endParaRPr lang="ja-JP" altLang="zh-CN"/>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accent3">
                    <a:lumMod val="50000"/>
                  </a:schemeClr>
                </a:solidFill>
              </a:rPr>
              <a:t>調べましょう</a:t>
            </a:r>
          </a:p>
        </p:txBody>
      </p:sp>
      <p:sp>
        <p:nvSpPr>
          <p:cNvPr id="3" name="内容占位符 2"/>
          <p:cNvSpPr>
            <a:spLocks noGrp="1"/>
          </p:cNvSpPr>
          <p:nvPr>
            <p:ph idx="1"/>
          </p:nvPr>
        </p:nvSpPr>
        <p:spPr>
          <a:xfrm>
            <a:off x="382905" y="1278890"/>
            <a:ext cx="11583670" cy="5579110"/>
          </a:xfrm>
        </p:spPr>
        <p:txBody>
          <a:bodyPr>
            <a:normAutofit/>
          </a:bodyPr>
          <a:lstStyle/>
          <a:p>
            <a:pPr marL="0" indent="0">
              <a:buNone/>
            </a:pPr>
            <a:r>
              <a:rPr lang="en-US" altLang="zh-CN" sz="2400" b="1">
                <a:solidFill>
                  <a:schemeClr val="tx1"/>
                </a:solidFill>
              </a:rPr>
              <a:t>1.「友情」に関する世界各国の名言を調べてみよう。</a:t>
            </a:r>
          </a:p>
          <a:p>
            <a:pPr marL="0" indent="0">
              <a:buNone/>
            </a:pPr>
            <a:r>
              <a:rPr lang="ja-JP" altLang="en-US" sz="2400" b="1">
                <a:solidFill>
                  <a:srgbClr val="FF0000"/>
                </a:solidFill>
              </a:rPr>
              <a:t>・人々は悲しみを分かち合ってくれる友達さえいれば、 悲しみを和らげら</a:t>
            </a:r>
          </a:p>
          <a:p>
            <a:pPr marL="0" indent="0">
              <a:buNone/>
            </a:pPr>
            <a:r>
              <a:rPr lang="ja-JP" altLang="en-US" sz="2400" b="1">
                <a:solidFill>
                  <a:srgbClr val="FF0000"/>
                </a:solidFill>
              </a:rPr>
              <a:t>　れる。（</a:t>
            </a:r>
            <a:r>
              <a:rPr lang="en-US" altLang="zh-CN" sz="2400" b="1">
                <a:solidFill>
                  <a:srgbClr val="FF0000"/>
                </a:solidFill>
              </a:rPr>
              <a:t>ウィリアム・シェイクスピア</a:t>
            </a:r>
            <a:r>
              <a:rPr lang="ja-JP" altLang="en-US" sz="2400" b="1">
                <a:solidFill>
                  <a:srgbClr val="FF0000"/>
                </a:solidFill>
              </a:rPr>
              <a:t>）</a:t>
            </a:r>
          </a:p>
          <a:p>
            <a:pPr marL="0" indent="0">
              <a:buNone/>
            </a:pPr>
            <a:r>
              <a:rPr lang="ja-JP" altLang="en-US" sz="2400" b="1">
                <a:solidFill>
                  <a:srgbClr val="FF0000"/>
                </a:solidFill>
              </a:rPr>
              <a:t>・</a:t>
            </a:r>
            <a:r>
              <a:rPr lang="en-US" altLang="zh-CN" sz="2400" b="1">
                <a:solidFill>
                  <a:srgbClr val="FF0000"/>
                </a:solidFill>
              </a:rPr>
              <a:t>多くの愚者を友とするより、 一人の知者を友とするべきである。</a:t>
            </a:r>
            <a:r>
              <a:rPr lang="ja-JP" altLang="en-US" sz="2400" b="1">
                <a:solidFill>
                  <a:srgbClr val="FF0000"/>
                </a:solidFill>
              </a:rPr>
              <a:t>（</a:t>
            </a:r>
            <a:r>
              <a:rPr lang="en-US" altLang="zh-CN" sz="2400" b="1">
                <a:solidFill>
                  <a:srgbClr val="FF0000"/>
                </a:solidFill>
              </a:rPr>
              <a:t>デモ</a:t>
            </a:r>
          </a:p>
          <a:p>
            <a:pPr marL="0" indent="0">
              <a:buNone/>
            </a:pPr>
            <a:r>
              <a:rPr lang="ja-JP" altLang="en-US" sz="2400" b="1">
                <a:solidFill>
                  <a:srgbClr val="FF0000"/>
                </a:solidFill>
              </a:rPr>
              <a:t>　</a:t>
            </a:r>
            <a:r>
              <a:rPr lang="en-US" altLang="zh-CN" sz="2400" b="1">
                <a:solidFill>
                  <a:srgbClr val="FF0000"/>
                </a:solidFill>
              </a:rPr>
              <a:t>クリトス</a:t>
            </a:r>
            <a:r>
              <a:rPr lang="ja-JP" altLang="en-US" sz="2400" b="1">
                <a:solidFill>
                  <a:srgbClr val="FF0000"/>
                </a:solidFill>
              </a:rPr>
              <a:t>）</a:t>
            </a:r>
          </a:p>
          <a:p>
            <a:pPr marL="0" indent="0">
              <a:buNone/>
            </a:pPr>
            <a:r>
              <a:rPr lang="ja-JP" altLang="en-US" sz="2400" b="1">
                <a:solidFill>
                  <a:srgbClr val="FF0000"/>
                </a:solidFill>
              </a:rPr>
              <a:t>・</a:t>
            </a:r>
            <a:r>
              <a:rPr lang="en-US" altLang="zh-CN" sz="2400" b="1">
                <a:solidFill>
                  <a:srgbClr val="FF0000"/>
                </a:solidFill>
              </a:rPr>
              <a:t>友とぶどう酒は古いほど良し</a:t>
            </a:r>
            <a:r>
              <a:rPr lang="ja-JP" altLang="en-US" sz="2400" b="1">
                <a:solidFill>
                  <a:srgbClr val="FF0000"/>
                </a:solidFill>
              </a:rPr>
              <a:t>（</a:t>
            </a:r>
            <a:r>
              <a:rPr lang="en-US" altLang="zh-CN" sz="2400" b="1">
                <a:solidFill>
                  <a:srgbClr val="FF0000"/>
                </a:solidFill>
              </a:rPr>
              <a:t>出典:イギリスの諺</a:t>
            </a:r>
            <a:r>
              <a:rPr lang="ja-JP" altLang="en-US" sz="2400" b="1">
                <a:solidFill>
                  <a:srgbClr val="FF0000"/>
                </a:solidFill>
              </a:rPr>
              <a:t>）</a:t>
            </a:r>
            <a:endParaRPr lang="en-US" altLang="zh-CN" sz="2400" b="1">
              <a:solidFill>
                <a:srgbClr val="FF0000"/>
              </a:solidFill>
            </a:endParaRPr>
          </a:p>
          <a:p>
            <a:pPr marL="0" indent="0">
              <a:buNone/>
            </a:pPr>
            <a:r>
              <a:rPr lang="ja-JP" altLang="en-US" sz="2400" b="1">
                <a:solidFill>
                  <a:srgbClr val="FF0000"/>
                </a:solidFill>
              </a:rPr>
              <a:t>・</a:t>
            </a:r>
            <a:r>
              <a:rPr lang="en-US" altLang="zh-CN" sz="2400" b="1">
                <a:solidFill>
                  <a:srgbClr val="FF0000"/>
                </a:solidFill>
              </a:rPr>
              <a:t>往く者は追わず、来る者は拒まず。</a:t>
            </a:r>
            <a:r>
              <a:rPr lang="ja-JP" altLang="en-US" sz="2400" b="1">
                <a:solidFill>
                  <a:srgbClr val="FF0000"/>
                </a:solidFill>
              </a:rPr>
              <a:t>（</a:t>
            </a:r>
            <a:r>
              <a:rPr lang="en-US" altLang="zh-CN" sz="2400" b="1">
                <a:solidFill>
                  <a:srgbClr val="FF0000"/>
                </a:solidFill>
              </a:rPr>
              <a:t>孟子</a:t>
            </a:r>
            <a:r>
              <a:rPr lang="ja-JP" altLang="en-US" sz="2400" b="1">
                <a:solidFill>
                  <a:srgbClr val="FF0000"/>
                </a:solidFill>
              </a:rPr>
              <a:t>）</a:t>
            </a:r>
            <a:endParaRPr lang="en-US" altLang="zh-CN" sz="2400" b="1">
              <a:solidFill>
                <a:srgbClr val="FF0000"/>
              </a:solidFill>
            </a:endParaRPr>
          </a:p>
          <a:p>
            <a:pPr marL="0" indent="0">
              <a:buNone/>
            </a:pPr>
            <a:r>
              <a:rPr lang="ja-JP" altLang="en-US" sz="2400" b="1">
                <a:solidFill>
                  <a:srgbClr val="FF0000"/>
                </a:solidFill>
              </a:rPr>
              <a:t>・</a:t>
            </a:r>
            <a:r>
              <a:rPr lang="en-US" altLang="zh-CN" sz="2400" b="1">
                <a:solidFill>
                  <a:srgbClr val="FF0000"/>
                </a:solidFill>
              </a:rPr>
              <a:t>ひとりの人と友人になるときは、 その人といつか必ず絶</a:t>
            </a:r>
          </a:p>
          <a:p>
            <a:pPr marL="0" indent="0">
              <a:buNone/>
            </a:pPr>
            <a:r>
              <a:rPr lang="ja-JP" altLang="en-US" sz="2400" b="1">
                <a:solidFill>
                  <a:srgbClr val="FF0000"/>
                </a:solidFill>
              </a:rPr>
              <a:t>　</a:t>
            </a:r>
            <a:r>
              <a:rPr lang="en-US" altLang="zh-CN" sz="2400" b="1">
                <a:solidFill>
                  <a:srgbClr val="FF0000"/>
                </a:solidFill>
              </a:rPr>
              <a:t>交する事あるを忘るるな。</a:t>
            </a:r>
            <a:r>
              <a:rPr lang="ja-JP" altLang="en-US" sz="2400" b="1">
                <a:solidFill>
                  <a:srgbClr val="FF0000"/>
                </a:solidFill>
              </a:rPr>
              <a:t>（</a:t>
            </a:r>
            <a:r>
              <a:rPr lang="en-US" altLang="zh-CN" sz="2400" b="1">
                <a:solidFill>
                  <a:srgbClr val="FF0000"/>
                </a:solidFill>
              </a:rPr>
              <a:t>石川啄木</a:t>
            </a:r>
            <a:r>
              <a:rPr lang="ja-JP" altLang="en-US" sz="2400" b="1">
                <a:solidFill>
                  <a:srgbClr val="FF0000"/>
                </a:solidFill>
              </a:rPr>
              <a:t>）</a:t>
            </a:r>
            <a:endParaRPr lang="en-US" altLang="zh-CN" sz="2400" b="1">
              <a:solidFill>
                <a:srgbClr val="FF0000"/>
              </a:solidFill>
            </a:endParaRPr>
          </a:p>
          <a:p>
            <a:pPr marL="0" indent="0">
              <a:buNone/>
            </a:pPr>
            <a:endParaRPr lang="en-US" altLang="zh-CN" sz="2400" b="1">
              <a:solidFill>
                <a:srgbClr val="FF0000"/>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調べましょう</a:t>
            </a:r>
            <a:endParaRPr lang="zh-CN" altLang="en-US"/>
          </a:p>
        </p:txBody>
      </p:sp>
      <p:sp>
        <p:nvSpPr>
          <p:cNvPr id="3" name="内容占位符 2"/>
          <p:cNvSpPr>
            <a:spLocks noGrp="1"/>
          </p:cNvSpPr>
          <p:nvPr>
            <p:ph idx="1"/>
          </p:nvPr>
        </p:nvSpPr>
        <p:spPr/>
        <p:txBody>
          <a:bodyPr/>
          <a:lstStyle/>
          <a:p>
            <a:r>
              <a:rPr lang="en-US" altLang="zh-CN" b="1">
                <a:sym typeface="+mn-ea"/>
              </a:rPr>
              <a:t>2.「情」にはどのようなものが含まれるのか調べてみよう。</a:t>
            </a:r>
          </a:p>
          <a:p>
            <a:endParaRPr lang="ja-JP" altLang="zh-CN">
              <a:solidFill>
                <a:srgbClr val="FF000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8fe48efd-4149-41d7-9c7b-7eac94cf4d8a"/>
  <p:tag name="COMMONDATA" val="eyJoZGlkIjoiYTg2ODBiNWNjNmEzZGNhYjk5ZmNhMWI1YjNhZTc2ZT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3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3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3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3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3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3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1565</Words>
  <Application>Microsoft Office PowerPoint</Application>
  <PresentationFormat>宽屏</PresentationFormat>
  <Paragraphs>323</Paragraphs>
  <Slides>56</Slides>
  <Notes>10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56</vt:i4>
      </vt:variant>
    </vt:vector>
  </HeadingPairs>
  <TitlesOfParts>
    <vt:vector size="67" baseType="lpstr">
      <vt:lpstr>MS Mincho</vt:lpstr>
      <vt:lpstr>MS PGothic</vt:lpstr>
      <vt:lpstr>华文中宋</vt:lpstr>
      <vt:lpstr>思源黑体 CN Bold</vt:lpstr>
      <vt:lpstr>宋体</vt:lpstr>
      <vt:lpstr>微软雅黑</vt:lpstr>
      <vt:lpstr>Arial</vt:lpstr>
      <vt:lpstr>Arial Black</vt:lpstr>
      <vt:lpstr>Calibri</vt:lpstr>
      <vt:lpstr>Wingdings</vt:lpstr>
      <vt:lpstr>1_Office 主题​​</vt:lpstr>
      <vt:lpstr>PowerPoint 演示文稿</vt:lpstr>
      <vt:lpstr>PowerPoint 演示文稿</vt:lpstr>
      <vt:lpstr> 　　　授業の流れ</vt:lpstr>
      <vt:lpstr>PowerPoint 演示文稿</vt:lpstr>
      <vt:lpstr>PowerPoint 演示文稿</vt:lpstr>
      <vt:lpstr> 学習目標</vt:lpstr>
      <vt:lpstr>学習重点と難点</vt:lpstr>
      <vt:lpstr>調べましょう</vt:lpstr>
      <vt:lpstr>調べましょう</vt:lpstr>
      <vt:lpstr>PowerPoint 演示文稿</vt:lpstr>
      <vt:lpstr>PowerPoint 演示文稿</vt:lpstr>
      <vt:lpstr>邂逅（かいこう）</vt:lpstr>
      <vt:lpstr>冷める（さめる）</vt:lpstr>
      <vt:lpstr>形骸（けいがい）</vt:lpstr>
      <vt:lpstr>中身（なかみ）</vt:lpstr>
      <vt:lpstr>因襲（いんしゅう）</vt:lpstr>
      <vt:lpstr>取り違え（とりちがえ）</vt:lpstr>
      <vt:lpstr>立ち入る</vt:lpstr>
      <vt:lpstr>開き（ひらき）</vt:lpstr>
      <vt:lpstr>～に尽きる</vt:lpstr>
      <vt:lpstr>PowerPoint 演示文稿</vt:lpstr>
      <vt:lpstr>～わけだ</vt:lpstr>
      <vt:lpstr>～より（も）むしろ</vt:lpstr>
      <vt:lpstr>～とか～とか（いう）</vt:lpstr>
      <vt:lpstr>～ほかはない</vt:lpstr>
      <vt:lpstr>～を問わず</vt:lpstr>
      <vt:lpstr>一、次の文を完成しなさい。</vt:lpstr>
      <vt:lpstr>一、次の文を完成しなさい。</vt:lpstr>
      <vt:lpstr>PowerPoint 演示文稿</vt:lpstr>
      <vt:lpstr>二、中国語に訳してみましょう。</vt:lpstr>
      <vt:lpstr>二、中国語に訳してみましょう。</vt:lpstr>
      <vt:lpstr>二、中国語に訳してみましょう。</vt:lpstr>
      <vt:lpstr>二、中国語に訳してみましょう。</vt:lpstr>
      <vt:lpstr>二、中国語に訳してみましょう。</vt:lpstr>
      <vt:lpstr>三、答えてみましょう。</vt:lpstr>
      <vt:lpstr>三、答えてみましょう。</vt:lpstr>
      <vt:lpstr>三、答えてみましょう。</vt:lpstr>
      <vt:lpstr>三、答えてみましょう。</vt:lpstr>
      <vt:lpstr>三、答えてみましょう。</vt:lpstr>
      <vt:lpstr>三、答えてみましょう。</vt:lpstr>
      <vt:lpstr>PowerPoint 演示文稿</vt:lpstr>
      <vt:lpstr>四、話し合ってみましょう。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六、読んでみましょう。</vt:lpstr>
      <vt:lpstr>PowerPoint 演示文稿</vt:lpstr>
      <vt:lpstr> コラム </vt:lpstr>
      <vt:lpstr>PowerPoint 演示文稿</vt:lpstr>
      <vt:lpstr>自己チェック表</vt:lpstr>
      <vt:lpstr>PowerPoint 演示文稿</vt:lpstr>
      <vt:lpstr> 予習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231</cp:revision>
  <dcterms:created xsi:type="dcterms:W3CDTF">2019-06-19T02:08:00Z</dcterms:created>
  <dcterms:modified xsi:type="dcterms:W3CDTF">2023-08-11T03:13:47Z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947E3597E5F248D08071B986BB6DAC4A</vt:lpwstr>
  </property>
</Properties>
</file>